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28.bin" ContentType="application/vnd.openxmlformats-officedocument.oleObject"/>
  <Override PartName="/ppt/notesSlides/notesSlide13.xml" ContentType="application/vnd.openxmlformats-officedocument.presentationml.notesSlide+xml"/>
  <Override PartName="/ppt/embeddings/oleObject29.bin" ContentType="application/vnd.openxmlformats-officedocument.oleObject"/>
  <Override PartName="/ppt/notesSlides/notesSlide14.xml" ContentType="application/vnd.openxmlformats-officedocument.presentationml.notesSlide+xml"/>
  <Override PartName="/ppt/embeddings/oleObject30.bin" ContentType="application/vnd.openxmlformats-officedocument.oleObject"/>
  <Override PartName="/ppt/notesSlides/notesSlide15.xml" ContentType="application/vnd.openxmlformats-officedocument.presentationml.notesSlide+xml"/>
  <Override PartName="/ppt/embeddings/oleObject31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9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890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30" autoAdjust="0"/>
    <p:restoredTop sz="98002" autoAdjust="0"/>
  </p:normalViewPr>
  <p:slideViewPr>
    <p:cSldViewPr snapToGrid="0">
      <p:cViewPr>
        <p:scale>
          <a:sx n="300" d="100"/>
          <a:sy n="300" d="100"/>
        </p:scale>
        <p:origin x="2584" y="6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emf"/><Relationship Id="rId12" Type="http://schemas.openxmlformats.org/officeDocument/2006/relationships/image" Target="../media/image13.emf"/><Relationship Id="rId1" Type="http://schemas.openxmlformats.org/officeDocument/2006/relationships/image" Target="../media/image2.emf"/><Relationship Id="rId2" Type="http://schemas.openxmlformats.org/officeDocument/2006/relationships/image" Target="../media/image3.emf"/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9" Type="http://schemas.openxmlformats.org/officeDocument/2006/relationships/image" Target="../media/image10.emf"/><Relationship Id="rId10" Type="http://schemas.openxmlformats.org/officeDocument/2006/relationships/image" Target="../media/image11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1" Type="http://schemas.openxmlformats.org/officeDocument/2006/relationships/image" Target="../media/image47.emf"/><Relationship Id="rId2" Type="http://schemas.openxmlformats.org/officeDocument/2006/relationships/image" Target="../media/image4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Relationship Id="rId2" Type="http://schemas.openxmlformats.org/officeDocument/2006/relationships/image" Target="../media/image5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1" Type="http://schemas.openxmlformats.org/officeDocument/2006/relationships/image" Target="../media/image23.emf"/><Relationship Id="rId2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B818BD-924A-8F40-9ED3-AFD47E35F12D}" type="datetimeFigureOut">
              <a:rPr lang="en-US"/>
              <a:pPr/>
              <a:t>1/1/16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610E4-BC8C-7744-97E1-7F55DBB89B46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60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A9B6E-D0C2-4443-BC4F-37A5A92548AD}" type="datetimeFigureOut">
              <a:rPr lang="en-US"/>
              <a:pPr/>
              <a:t>1/1/16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4B32B-CA1E-9A43-8871-576CDB023652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747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3.99”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3.49” x 4”,</a:t>
            </a:r>
            <a:r>
              <a:rPr lang="en-US" baseline="0"/>
              <a:t> tiff.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2.9” x 3”, jpg.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3.47” x 4”, jpg.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1.24” x 3”, jpg.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2.89” x 4”,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0.91” x 4”,</a:t>
            </a:r>
            <a:r>
              <a:rPr lang="en-US" baseline="0"/>
              <a:t> tiff.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1.04” x 4”,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3.59” x 4”,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1.92” x 3”,</a:t>
            </a:r>
            <a:r>
              <a:rPr lang="en-US" baseline="0"/>
              <a:t> tiff.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6.04” x 5”, jpg.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1.68” x 3”,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6.23”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1.77” x 4”,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1.58” x 3”,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1.74” x 2”,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6.22”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1.9”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4.7”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3.7”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2.59” x 3”,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1.99” x 3”,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1.53” x 2”,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2.98” x 3”, jpg.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4.52” x 3”, jpg.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2.74” x 3”,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2.97” x 4”,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1.96” x 4”,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3.47” x 4”,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3.4” x 5”, jpg.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1.73”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1.92” x 4”,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3.63” x 2”,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1.13” x 2”, jpg.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1.02” x 4”,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2.06”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1.08” x 2”,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4.85”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1.61”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2.41” x 3”,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4B32B-CA1E-9A43-8871-576CDB023652}" type="slidenum">
              <a:rPr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878AB-E5F8-DA4E-870C-38195D0950F6}" type="datetime1">
              <a:rPr lang="en-US"/>
              <a:pPr/>
              <a:t>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4C4DF-A54E-124D-A42F-AD4D842E62D7}" type="datetime1">
              <a:rPr lang="en-US"/>
              <a:pPr/>
              <a:t>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0D96-A5B6-BA4D-AB07-8928A1980EE5}" type="datetime1">
              <a:rPr lang="en-US"/>
              <a:pPr/>
              <a:t>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3230C-98C1-4549-ADA6-67D87CAAA3C9}" type="datetime1">
              <a:rPr lang="en-US"/>
              <a:pPr/>
              <a:t>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4890-6608-A24B-8347-2DCB6BD78EB5}" type="datetime1">
              <a:rPr lang="en-US"/>
              <a:pPr/>
              <a:t>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0512-CB10-604A-AF52-6EDF1C9B16E3}" type="datetime1">
              <a:rPr lang="en-US"/>
              <a:pPr/>
              <a:t>1/1/16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84C2-873F-C74C-836F-780D6E953FFD}" type="datetime1">
              <a:rPr lang="en-US"/>
              <a:pPr/>
              <a:t>1/1/16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C48A-90F1-924E-8D3E-8CD76C4DE7AD}" type="datetime1">
              <a:rPr lang="en-US"/>
              <a:pPr/>
              <a:t>1/1/16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C4C9-5D7E-004A-8C1E-FCD6031ACCF7}" type="datetime1">
              <a:rPr lang="en-US"/>
              <a:pPr/>
              <a:t>1/1/16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D8C3-2C5F-224F-AF22-6D7FDD45D0D8}" type="datetime1">
              <a:rPr lang="en-US"/>
              <a:pPr/>
              <a:t>1/1/16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F3EBD-77C7-1844-BEB0-99BD79D67F5B}" type="datetime1">
              <a:rPr lang="en-US"/>
              <a:pPr/>
              <a:t>1/1/16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B5FD4-54C7-F848-87ED-E1B21082197D}" type="datetime1">
              <a:rPr lang="en-US"/>
              <a:pPr/>
              <a:t>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FF"/>
                </a:solidFill>
              </a:defRPr>
            </a:lvl1pPr>
          </a:lstStyle>
          <a:p>
            <a:fld id="{DDF5FAC3-9015-FD47-84B4-D0F6F7C85D4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7611528" y="6392340"/>
            <a:ext cx="904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>
                <a:solidFill>
                  <a:srgbClr val="0000FF"/>
                </a:solidFill>
                <a:latin typeface="+mj-lt"/>
                <a:cs typeface="Times"/>
              </a:rPr>
              <a:t>Figure 10.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25.bin"/><Relationship Id="rId5" Type="http://schemas.openxmlformats.org/officeDocument/2006/relationships/image" Target="../media/image29.emf"/><Relationship Id="rId6" Type="http://schemas.openxmlformats.org/officeDocument/2006/relationships/oleObject" Target="../embeddings/oleObject26.bin"/><Relationship Id="rId7" Type="http://schemas.openxmlformats.org/officeDocument/2006/relationships/image" Target="../media/image30.emf"/><Relationship Id="rId8" Type="http://schemas.openxmlformats.org/officeDocument/2006/relationships/oleObject" Target="../embeddings/oleObject27.bin"/><Relationship Id="rId9" Type="http://schemas.openxmlformats.org/officeDocument/2006/relationships/image" Target="../media/image31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34.jpeg"/><Relationship Id="rId5" Type="http://schemas.openxmlformats.org/officeDocument/2006/relationships/oleObject" Target="../embeddings/oleObject28.bin"/><Relationship Id="rId6" Type="http://schemas.openxmlformats.org/officeDocument/2006/relationships/image" Target="../media/image33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36.jpeg"/><Relationship Id="rId5" Type="http://schemas.openxmlformats.org/officeDocument/2006/relationships/oleObject" Target="../embeddings/oleObject29.bin"/><Relationship Id="rId6" Type="http://schemas.openxmlformats.org/officeDocument/2006/relationships/image" Target="../media/image35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38.tiff"/><Relationship Id="rId5" Type="http://schemas.openxmlformats.org/officeDocument/2006/relationships/oleObject" Target="../embeddings/oleObject30.bin"/><Relationship Id="rId6" Type="http://schemas.openxmlformats.org/officeDocument/2006/relationships/image" Target="../media/image37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40.tiff"/><Relationship Id="rId5" Type="http://schemas.openxmlformats.org/officeDocument/2006/relationships/oleObject" Target="../embeddings/oleObject31.bin"/><Relationship Id="rId6" Type="http://schemas.openxmlformats.org/officeDocument/2006/relationships/image" Target="../media/image39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tif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emf"/><Relationship Id="rId20" Type="http://schemas.openxmlformats.org/officeDocument/2006/relationships/oleObject" Target="../embeddings/oleObject9.bin"/><Relationship Id="rId21" Type="http://schemas.openxmlformats.org/officeDocument/2006/relationships/image" Target="../media/image10.emf"/><Relationship Id="rId22" Type="http://schemas.openxmlformats.org/officeDocument/2006/relationships/oleObject" Target="../embeddings/oleObject10.bin"/><Relationship Id="rId23" Type="http://schemas.openxmlformats.org/officeDocument/2006/relationships/image" Target="../media/image11.emf"/><Relationship Id="rId24" Type="http://schemas.openxmlformats.org/officeDocument/2006/relationships/oleObject" Target="../embeddings/oleObject11.bin"/><Relationship Id="rId25" Type="http://schemas.openxmlformats.org/officeDocument/2006/relationships/image" Target="../media/image12.emf"/><Relationship Id="rId26" Type="http://schemas.openxmlformats.org/officeDocument/2006/relationships/oleObject" Target="../embeddings/oleObject12.bin"/><Relationship Id="rId27" Type="http://schemas.openxmlformats.org/officeDocument/2006/relationships/image" Target="../media/image13.emf"/><Relationship Id="rId10" Type="http://schemas.openxmlformats.org/officeDocument/2006/relationships/oleObject" Target="../embeddings/oleObject4.bin"/><Relationship Id="rId11" Type="http://schemas.openxmlformats.org/officeDocument/2006/relationships/image" Target="../media/image5.e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6.emf"/><Relationship Id="rId14" Type="http://schemas.openxmlformats.org/officeDocument/2006/relationships/oleObject" Target="../embeddings/oleObject6.bin"/><Relationship Id="rId15" Type="http://schemas.openxmlformats.org/officeDocument/2006/relationships/image" Target="../media/image7.emf"/><Relationship Id="rId16" Type="http://schemas.openxmlformats.org/officeDocument/2006/relationships/oleObject" Target="../embeddings/oleObject7.bin"/><Relationship Id="rId17" Type="http://schemas.openxmlformats.org/officeDocument/2006/relationships/image" Target="../media/image8.emf"/><Relationship Id="rId18" Type="http://schemas.openxmlformats.org/officeDocument/2006/relationships/oleObject" Target="../embeddings/oleObject8.bin"/><Relationship Id="rId19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3.emf"/><Relationship Id="rId8" Type="http://schemas.openxmlformats.org/officeDocument/2006/relationships/oleObject" Target="../embeddings/oleObject3.bin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4" Type="http://schemas.openxmlformats.org/officeDocument/2006/relationships/image" Target="../media/image45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6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emf"/><Relationship Id="rId12" Type="http://schemas.openxmlformats.org/officeDocument/2006/relationships/oleObject" Target="../embeddings/oleObject36.bin"/><Relationship Id="rId13" Type="http://schemas.openxmlformats.org/officeDocument/2006/relationships/image" Target="../media/image51.emf"/><Relationship Id="rId14" Type="http://schemas.openxmlformats.org/officeDocument/2006/relationships/oleObject" Target="../embeddings/oleObject37.bin"/><Relationship Id="rId15" Type="http://schemas.openxmlformats.org/officeDocument/2006/relationships/image" Target="../media/image52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7.xml"/><Relationship Id="rId4" Type="http://schemas.openxmlformats.org/officeDocument/2006/relationships/oleObject" Target="../embeddings/oleObject32.bin"/><Relationship Id="rId5" Type="http://schemas.openxmlformats.org/officeDocument/2006/relationships/image" Target="../media/image47.emf"/><Relationship Id="rId6" Type="http://schemas.openxmlformats.org/officeDocument/2006/relationships/oleObject" Target="../embeddings/oleObject33.bin"/><Relationship Id="rId7" Type="http://schemas.openxmlformats.org/officeDocument/2006/relationships/image" Target="../media/image48.emf"/><Relationship Id="rId8" Type="http://schemas.openxmlformats.org/officeDocument/2006/relationships/oleObject" Target="../embeddings/oleObject34.bin"/><Relationship Id="rId9" Type="http://schemas.openxmlformats.org/officeDocument/2006/relationships/image" Target="../media/image49.emf"/><Relationship Id="rId10" Type="http://schemas.openxmlformats.org/officeDocument/2006/relationships/oleObject" Target="../embeddings/oleObject35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oleObject" Target="../embeddings/oleObject38.bin"/><Relationship Id="rId5" Type="http://schemas.openxmlformats.org/officeDocument/2006/relationships/image" Target="../media/image54.emf"/><Relationship Id="rId6" Type="http://schemas.openxmlformats.org/officeDocument/2006/relationships/oleObject" Target="../embeddings/oleObject39.bin"/><Relationship Id="rId7" Type="http://schemas.openxmlformats.org/officeDocument/2006/relationships/image" Target="../media/image55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6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14.em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15.emf"/><Relationship Id="rId8" Type="http://schemas.openxmlformats.org/officeDocument/2006/relationships/oleObject" Target="../embeddings/oleObject15.bin"/><Relationship Id="rId9" Type="http://schemas.openxmlformats.org/officeDocument/2006/relationships/image" Target="../media/image1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19.emf"/><Relationship Id="rId6" Type="http://schemas.openxmlformats.org/officeDocument/2006/relationships/oleObject" Target="../embeddings/oleObject17.bin"/><Relationship Id="rId7" Type="http://schemas.openxmlformats.org/officeDocument/2006/relationships/image" Target="../media/image20.emf"/><Relationship Id="rId8" Type="http://schemas.openxmlformats.org/officeDocument/2006/relationships/oleObject" Target="../embeddings/oleObject18.bin"/><Relationship Id="rId9" Type="http://schemas.openxmlformats.org/officeDocument/2006/relationships/image" Target="../media/image2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tiff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emf"/><Relationship Id="rId12" Type="http://schemas.openxmlformats.org/officeDocument/2006/relationships/oleObject" Target="../embeddings/oleObject23.bin"/><Relationship Id="rId13" Type="http://schemas.openxmlformats.org/officeDocument/2006/relationships/image" Target="../media/image27.emf"/><Relationship Id="rId14" Type="http://schemas.openxmlformats.org/officeDocument/2006/relationships/oleObject" Target="../embeddings/oleObject24.bin"/><Relationship Id="rId15" Type="http://schemas.openxmlformats.org/officeDocument/2006/relationships/image" Target="../media/image2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23.emf"/><Relationship Id="rId6" Type="http://schemas.openxmlformats.org/officeDocument/2006/relationships/oleObject" Target="../embeddings/oleObject20.bin"/><Relationship Id="rId7" Type="http://schemas.openxmlformats.org/officeDocument/2006/relationships/image" Target="../media/image24.emf"/><Relationship Id="rId8" Type="http://schemas.openxmlformats.org/officeDocument/2006/relationships/oleObject" Target="../embeddings/oleObject21.bin"/><Relationship Id="rId9" Type="http://schemas.openxmlformats.org/officeDocument/2006/relationships/image" Target="../media/image25.emf"/><Relationship Id="rId10" Type="http://schemas.openxmlformats.org/officeDocument/2006/relationships/oleObject" Target="../embeddings/oleObject2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b="1217"/>
          <a:stretch>
            <a:fillRect/>
          </a:stretch>
        </p:blipFill>
        <p:spPr bwMode="auto">
          <a:xfrm>
            <a:off x="1549400" y="863600"/>
            <a:ext cx="601980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>
            <a:cxnSpLocks noChangeAspect="1"/>
          </p:cNvCxnSpPr>
          <p:nvPr/>
        </p:nvCxnSpPr>
        <p:spPr>
          <a:xfrm>
            <a:off x="5638800" y="2554816"/>
            <a:ext cx="456942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cxnSpLocks noChangeAspect="1"/>
          </p:cNvCxnSpPr>
          <p:nvPr/>
        </p:nvCxnSpPr>
        <p:spPr>
          <a:xfrm>
            <a:off x="2654299" y="2554816"/>
            <a:ext cx="456942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97601" y="5034691"/>
            <a:ext cx="583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4 nm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627232" y="5325536"/>
            <a:ext cx="528937" cy="0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96907" y="2400927"/>
            <a:ext cx="583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[001]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83042" y="2393088"/>
            <a:ext cx="583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[001]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73627" y="863600"/>
            <a:ext cx="61249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/>
                <a:cs typeface="Arial"/>
              </a:rPr>
              <a:t>[001]</a:t>
            </a:r>
          </a:p>
        </p:txBody>
      </p:sp>
      <p:cxnSp>
        <p:nvCxnSpPr>
          <p:cNvPr id="12" name="Straight Arrow Connector 11"/>
          <p:cNvCxnSpPr>
            <a:cxnSpLocks noChangeAspect="1"/>
          </p:cNvCxnSpPr>
          <p:nvPr/>
        </p:nvCxnSpPr>
        <p:spPr>
          <a:xfrm>
            <a:off x="5647266" y="1006047"/>
            <a:ext cx="456942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 noChangeAspect="1"/>
          </p:cNvCxnSpPr>
          <p:nvPr/>
        </p:nvCxnSpPr>
        <p:spPr>
          <a:xfrm>
            <a:off x="2637367" y="1031445"/>
            <a:ext cx="456942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104208" y="842435"/>
            <a:ext cx="5982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/>
                <a:cs typeface="Arial"/>
              </a:rPr>
              <a:t>[110]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0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Cube 70"/>
          <p:cNvSpPr/>
          <p:nvPr/>
        </p:nvSpPr>
        <p:spPr>
          <a:xfrm>
            <a:off x="3738026" y="2902477"/>
            <a:ext cx="1617141" cy="1529834"/>
          </a:xfrm>
          <a:prstGeom prst="cube">
            <a:avLst>
              <a:gd name="adj" fmla="val 20541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/>
          <p:cNvCxnSpPr>
            <a:cxnSpLocks noChangeAspect="1"/>
          </p:cNvCxnSpPr>
          <p:nvPr/>
        </p:nvCxnSpPr>
        <p:spPr>
          <a:xfrm rot="5400000">
            <a:off x="3512851" y="4485023"/>
            <a:ext cx="187730" cy="182201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cxnSpLocks/>
          </p:cNvCxnSpPr>
          <p:nvPr/>
        </p:nvCxnSpPr>
        <p:spPr>
          <a:xfrm rot="10800000" flipV="1">
            <a:off x="5401017" y="4123157"/>
            <a:ext cx="288584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cxnSpLocks noChangeAspect="1"/>
          </p:cNvCxnSpPr>
          <p:nvPr/>
        </p:nvCxnSpPr>
        <p:spPr>
          <a:xfrm rot="5400000" flipV="1">
            <a:off x="3919455" y="2707818"/>
            <a:ext cx="265174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cxnSpLocks/>
          </p:cNvCxnSpPr>
          <p:nvPr/>
        </p:nvCxnSpPr>
        <p:spPr>
          <a:xfrm rot="5400000">
            <a:off x="3718406" y="4139513"/>
            <a:ext cx="311040" cy="303951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cxnSpLocks noChangeAspect="1"/>
          </p:cNvCxnSpPr>
          <p:nvPr/>
        </p:nvCxnSpPr>
        <p:spPr>
          <a:xfrm rot="10800000">
            <a:off x="4051300" y="4124970"/>
            <a:ext cx="1291168" cy="794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cxnSpLocks noChangeAspect="1"/>
          </p:cNvCxnSpPr>
          <p:nvPr/>
        </p:nvCxnSpPr>
        <p:spPr>
          <a:xfrm rot="5400000">
            <a:off x="3443440" y="3506366"/>
            <a:ext cx="1213067" cy="158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cxnSpLocks/>
          </p:cNvCxnSpPr>
          <p:nvPr/>
        </p:nvCxnSpPr>
        <p:spPr>
          <a:xfrm rot="16200000" flipH="1">
            <a:off x="3457577" y="3523193"/>
            <a:ext cx="901698" cy="298447"/>
          </a:xfrm>
          <a:prstGeom prst="line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 rot="10800000" flipV="1">
            <a:off x="4051300" y="2904067"/>
            <a:ext cx="1299634" cy="1225552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cxnSpLocks/>
          </p:cNvCxnSpPr>
          <p:nvPr/>
        </p:nvCxnSpPr>
        <p:spPr>
          <a:xfrm flipH="1" flipV="1">
            <a:off x="4057650" y="4110567"/>
            <a:ext cx="981075" cy="312208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3333750" y="4555066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x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645150" y="3951816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y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019550" y="2383366"/>
            <a:ext cx="302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z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479800" y="3031066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314950" y="2681816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908550" y="4389966"/>
            <a:ext cx="352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3765550" y="3932766"/>
            <a:ext cx="36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D</a:t>
            </a:r>
          </a:p>
        </p:txBody>
      </p:sp>
      <p:sp>
        <p:nvSpPr>
          <p:cNvPr id="108" name="Freeform 107"/>
          <p:cNvSpPr/>
          <p:nvPr/>
        </p:nvSpPr>
        <p:spPr>
          <a:xfrm>
            <a:off x="3759200" y="2910416"/>
            <a:ext cx="1606550" cy="1543050"/>
          </a:xfrm>
          <a:custGeom>
            <a:avLst/>
            <a:gdLst>
              <a:gd name="connsiteX0" fmla="*/ 0 w 1606550"/>
              <a:gd name="connsiteY0" fmla="*/ 317500 h 1543050"/>
              <a:gd name="connsiteX1" fmla="*/ 1295400 w 1606550"/>
              <a:gd name="connsiteY1" fmla="*/ 1543050 h 1543050"/>
              <a:gd name="connsiteX2" fmla="*/ 1606550 w 1606550"/>
              <a:gd name="connsiteY2" fmla="*/ 0 h 1543050"/>
              <a:gd name="connsiteX3" fmla="*/ 0 w 1606550"/>
              <a:gd name="connsiteY3" fmla="*/ 31750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6550" h="1543050">
                <a:moveTo>
                  <a:pt x="0" y="317500"/>
                </a:moveTo>
                <a:lnTo>
                  <a:pt x="1295400" y="1543050"/>
                </a:lnTo>
                <a:lnTo>
                  <a:pt x="1606550" y="0"/>
                </a:lnTo>
                <a:lnTo>
                  <a:pt x="0" y="317500"/>
                </a:lnTo>
                <a:close/>
              </a:path>
            </a:pathLst>
          </a:custGeom>
          <a:solidFill>
            <a:schemeClr val="bg1">
              <a:lumMod val="50000"/>
              <a:alpha val="3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9" name="Group 88"/>
          <p:cNvGrpSpPr/>
          <p:nvPr/>
        </p:nvGrpSpPr>
        <p:grpSpPr>
          <a:xfrm>
            <a:off x="3733801" y="2904020"/>
            <a:ext cx="1621367" cy="1530399"/>
            <a:chOff x="1270001" y="2184354"/>
            <a:chExt cx="1621367" cy="1530399"/>
          </a:xfrm>
        </p:grpSpPr>
        <p:cxnSp>
          <p:nvCxnSpPr>
            <p:cNvPr id="90" name="Straight Connector 89"/>
            <p:cNvCxnSpPr>
              <a:cxnSpLocks/>
            </p:cNvCxnSpPr>
            <p:nvPr/>
          </p:nvCxnSpPr>
          <p:spPr>
            <a:xfrm rot="10800000" flipV="1">
              <a:off x="1270001" y="2184400"/>
              <a:ext cx="1621367" cy="317500"/>
            </a:xfrm>
            <a:prstGeom prst="line">
              <a:avLst/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cxnSpLocks/>
            </p:cNvCxnSpPr>
            <p:nvPr/>
          </p:nvCxnSpPr>
          <p:spPr>
            <a:xfrm>
              <a:off x="1301749" y="2514600"/>
              <a:ext cx="1276354" cy="1200153"/>
            </a:xfrm>
            <a:prstGeom prst="line">
              <a:avLst/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cxnSpLocks/>
            </p:cNvCxnSpPr>
            <p:nvPr/>
          </p:nvCxnSpPr>
          <p:spPr>
            <a:xfrm rot="5400000">
              <a:off x="1973746" y="2795058"/>
              <a:ext cx="1524046" cy="302638"/>
            </a:xfrm>
            <a:prstGeom prst="line">
              <a:avLst/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3" name="Straight Connector 92"/>
          <p:cNvCxnSpPr/>
          <p:nvPr/>
        </p:nvCxnSpPr>
        <p:spPr>
          <a:xfrm>
            <a:off x="3740150" y="3215216"/>
            <a:ext cx="1301750" cy="15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rot="5400000">
            <a:off x="5041900" y="2904066"/>
            <a:ext cx="311150" cy="31115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5400000" flipH="1" flipV="1">
            <a:off x="4432300" y="3824816"/>
            <a:ext cx="1219200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4578350" y="3545416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d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9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rot="5400000" flipH="1" flipV="1">
            <a:off x="3130550" y="3812116"/>
            <a:ext cx="1219200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 flipH="1" flipV="1">
            <a:off x="4746625" y="3500966"/>
            <a:ext cx="1219200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4133850" y="2902477"/>
            <a:ext cx="1219200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5038725" y="4123267"/>
            <a:ext cx="311150" cy="31220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733800" y="4431241"/>
            <a:ext cx="1301750" cy="15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roup 245"/>
          <p:cNvGrpSpPr/>
          <p:nvPr/>
        </p:nvGrpSpPr>
        <p:grpSpPr>
          <a:xfrm>
            <a:off x="3606798" y="2835275"/>
            <a:ext cx="2001899" cy="1574800"/>
            <a:chOff x="3606798" y="2835275"/>
            <a:chExt cx="2001899" cy="1574800"/>
          </a:xfrm>
        </p:grpSpPr>
        <p:sp>
          <p:nvSpPr>
            <p:cNvPr id="242" name="Rounded Rectangle 241"/>
            <p:cNvSpPr/>
            <p:nvPr/>
          </p:nvSpPr>
          <p:spPr>
            <a:xfrm>
              <a:off x="4422773" y="3921125"/>
              <a:ext cx="350899" cy="174625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ounded Rectangle 242"/>
            <p:cNvSpPr/>
            <p:nvPr/>
          </p:nvSpPr>
          <p:spPr>
            <a:xfrm>
              <a:off x="4425947" y="2835275"/>
              <a:ext cx="350899" cy="174625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ounded Rectangle 243"/>
            <p:cNvSpPr/>
            <p:nvPr/>
          </p:nvSpPr>
          <p:spPr>
            <a:xfrm>
              <a:off x="5257798" y="4235450"/>
              <a:ext cx="350899" cy="174625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ounded Rectangle 244"/>
            <p:cNvSpPr/>
            <p:nvPr/>
          </p:nvSpPr>
          <p:spPr>
            <a:xfrm>
              <a:off x="3606798" y="4235450"/>
              <a:ext cx="350899" cy="174625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1" name="Group 230"/>
          <p:cNvGrpSpPr/>
          <p:nvPr/>
        </p:nvGrpSpPr>
        <p:grpSpPr>
          <a:xfrm>
            <a:off x="2754779" y="2058423"/>
            <a:ext cx="3257065" cy="2822451"/>
            <a:chOff x="2754779" y="2058423"/>
            <a:chExt cx="3257065" cy="2822451"/>
          </a:xfrm>
        </p:grpSpPr>
        <p:grpSp>
          <p:nvGrpSpPr>
            <p:cNvPr id="49" name="Group 48"/>
            <p:cNvGrpSpPr/>
            <p:nvPr/>
          </p:nvGrpSpPr>
          <p:grpSpPr>
            <a:xfrm>
              <a:off x="4388846" y="3463889"/>
              <a:ext cx="1622998" cy="1412753"/>
              <a:chOff x="3567579" y="2066545"/>
              <a:chExt cx="1622998" cy="1412753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 rot="16200000" flipH="1">
                <a:off x="3914018" y="2536106"/>
                <a:ext cx="939122" cy="0"/>
              </a:xfrm>
              <a:prstGeom prst="line">
                <a:avLst/>
              </a:prstGeom>
              <a:ln w="19050" cap="flat" cmpd="sng" algn="ctr">
                <a:solidFill>
                  <a:srgbClr val="4F622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10800000">
                <a:off x="4380379" y="3000263"/>
                <a:ext cx="810198" cy="474802"/>
              </a:xfrm>
              <a:prstGeom prst="line">
                <a:avLst/>
              </a:prstGeom>
              <a:ln w="19050" cap="flat" cmpd="sng" algn="ctr">
                <a:solidFill>
                  <a:srgbClr val="4F622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10800000" flipH="1">
                <a:off x="3567579" y="3004496"/>
                <a:ext cx="810198" cy="474802"/>
              </a:xfrm>
              <a:prstGeom prst="line">
                <a:avLst/>
              </a:prstGeom>
              <a:ln w="19050" cap="flat" cmpd="sng" algn="ctr">
                <a:solidFill>
                  <a:srgbClr val="4F622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/>
            <p:cNvGrpSpPr/>
            <p:nvPr/>
          </p:nvGrpSpPr>
          <p:grpSpPr>
            <a:xfrm>
              <a:off x="2754779" y="3468121"/>
              <a:ext cx="1622998" cy="1412753"/>
              <a:chOff x="3567579" y="2066545"/>
              <a:chExt cx="1622998" cy="1412753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 rot="16200000" flipH="1">
                <a:off x="3914018" y="2536106"/>
                <a:ext cx="939122" cy="0"/>
              </a:xfrm>
              <a:prstGeom prst="line">
                <a:avLst/>
              </a:prstGeom>
              <a:ln w="19050" cap="flat" cmpd="sng" algn="ctr">
                <a:solidFill>
                  <a:srgbClr val="4F622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0800000">
                <a:off x="4380379" y="3000263"/>
                <a:ext cx="810198" cy="474802"/>
              </a:xfrm>
              <a:prstGeom prst="line">
                <a:avLst/>
              </a:prstGeom>
              <a:ln w="19050" cap="flat" cmpd="sng" algn="ctr">
                <a:solidFill>
                  <a:srgbClr val="4F622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0800000" flipH="1">
                <a:off x="3567579" y="3004496"/>
                <a:ext cx="810198" cy="474802"/>
              </a:xfrm>
              <a:prstGeom prst="line">
                <a:avLst/>
              </a:prstGeom>
              <a:ln w="19050" cap="flat" cmpd="sng" algn="ctr">
                <a:solidFill>
                  <a:srgbClr val="4F622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/>
            <p:cNvGrpSpPr/>
            <p:nvPr/>
          </p:nvGrpSpPr>
          <p:grpSpPr>
            <a:xfrm>
              <a:off x="3567579" y="2058423"/>
              <a:ext cx="1622998" cy="1412753"/>
              <a:chOff x="3567579" y="2066545"/>
              <a:chExt cx="1622998" cy="1412753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 rot="16200000" flipH="1">
                <a:off x="3914018" y="2536106"/>
                <a:ext cx="939122" cy="0"/>
              </a:xfrm>
              <a:prstGeom prst="line">
                <a:avLst/>
              </a:prstGeom>
              <a:ln w="19050" cap="flat" cmpd="sng" algn="ctr">
                <a:solidFill>
                  <a:srgbClr val="4F622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rot="10800000">
                <a:off x="4380379" y="3000263"/>
                <a:ext cx="810198" cy="474802"/>
              </a:xfrm>
              <a:prstGeom prst="line">
                <a:avLst/>
              </a:prstGeom>
              <a:ln w="19050" cap="flat" cmpd="sng" algn="ctr">
                <a:solidFill>
                  <a:srgbClr val="4F622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rot="10800000" flipH="1">
                <a:off x="3567579" y="3004496"/>
                <a:ext cx="810198" cy="474802"/>
              </a:xfrm>
              <a:prstGeom prst="line">
                <a:avLst/>
              </a:prstGeom>
              <a:ln w="19050" cap="flat" cmpd="sng" algn="ctr">
                <a:solidFill>
                  <a:srgbClr val="4F622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1" name="Group 180"/>
            <p:cNvGrpSpPr/>
            <p:nvPr/>
          </p:nvGrpSpPr>
          <p:grpSpPr>
            <a:xfrm>
              <a:off x="3572080" y="3459313"/>
              <a:ext cx="1622998" cy="1412753"/>
              <a:chOff x="3572080" y="3459313"/>
              <a:chExt cx="1622998" cy="1412753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 rot="5400000" flipH="1" flipV="1">
                <a:off x="3918519" y="4402505"/>
                <a:ext cx="939122" cy="0"/>
              </a:xfrm>
              <a:prstGeom prst="line">
                <a:avLst/>
              </a:prstGeom>
              <a:ln w="19050" cap="flat" cmpd="sng" algn="ctr">
                <a:solidFill>
                  <a:srgbClr val="4F622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rot="10800000" flipV="1">
                <a:off x="4384880" y="3463546"/>
                <a:ext cx="810198" cy="474802"/>
              </a:xfrm>
              <a:prstGeom prst="line">
                <a:avLst/>
              </a:prstGeom>
              <a:ln w="19050" cap="flat" cmpd="sng" algn="ctr">
                <a:solidFill>
                  <a:srgbClr val="4F622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10800000" flipH="1" flipV="1">
                <a:off x="3572080" y="3459313"/>
                <a:ext cx="810198" cy="474802"/>
              </a:xfrm>
              <a:prstGeom prst="line">
                <a:avLst/>
              </a:prstGeom>
              <a:ln w="19050" cap="flat" cmpd="sng" algn="ctr">
                <a:solidFill>
                  <a:srgbClr val="4F622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Isosceles Triangle 10"/>
          <p:cNvSpPr>
            <a:spLocks noChangeAspect="1"/>
          </p:cNvSpPr>
          <p:nvPr/>
        </p:nvSpPr>
        <p:spPr>
          <a:xfrm flipV="1">
            <a:off x="3577169" y="3475567"/>
            <a:ext cx="1612947" cy="1390471"/>
          </a:xfrm>
          <a:prstGeom prst="triangle">
            <a:avLst/>
          </a:prstGeom>
          <a:noFill/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>
            <a:spLocks noChangeAspect="1"/>
          </p:cNvSpPr>
          <p:nvPr/>
        </p:nvSpPr>
        <p:spPr>
          <a:xfrm>
            <a:off x="2751666" y="2058423"/>
            <a:ext cx="3263826" cy="2813643"/>
          </a:xfrm>
          <a:prstGeom prst="triangle">
            <a:avLst/>
          </a:prstGeom>
          <a:noFill/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8" name="Group 227"/>
          <p:cNvGrpSpPr/>
          <p:nvPr/>
        </p:nvGrpSpPr>
        <p:grpSpPr>
          <a:xfrm>
            <a:off x="2943385" y="2301875"/>
            <a:ext cx="2889091" cy="2570699"/>
            <a:chOff x="2943385" y="2301875"/>
            <a:chExt cx="2889091" cy="2570699"/>
          </a:xfrm>
        </p:grpSpPr>
        <p:grpSp>
          <p:nvGrpSpPr>
            <p:cNvPr id="213" name="Group 212"/>
            <p:cNvGrpSpPr/>
            <p:nvPr/>
          </p:nvGrpSpPr>
          <p:grpSpPr>
            <a:xfrm>
              <a:off x="4578510" y="3698875"/>
              <a:ext cx="1253966" cy="1170524"/>
              <a:chOff x="4578510" y="3698875"/>
              <a:chExt cx="1253966" cy="1170524"/>
            </a:xfrm>
          </p:grpSpPr>
          <p:cxnSp>
            <p:nvCxnSpPr>
              <p:cNvPr id="192" name="Straight Connector 191"/>
              <p:cNvCxnSpPr>
                <a:cxnSpLocks noChangeAspect="1"/>
              </p:cNvCxnSpPr>
              <p:nvPr/>
            </p:nvCxnSpPr>
            <p:spPr>
              <a:xfrm rot="5400000" flipH="1" flipV="1">
                <a:off x="4607777" y="4055158"/>
                <a:ext cx="372829" cy="216016"/>
              </a:xfrm>
              <a:prstGeom prst="line">
                <a:avLst/>
              </a:prstGeom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>
                <a:cxnSpLocks noChangeAspect="1"/>
              </p:cNvCxnSpPr>
              <p:nvPr/>
            </p:nvCxnSpPr>
            <p:spPr>
              <a:xfrm rot="16200000" flipV="1">
                <a:off x="5421610" y="4055158"/>
                <a:ext cx="372829" cy="216016"/>
              </a:xfrm>
              <a:prstGeom prst="line">
                <a:avLst/>
              </a:prstGeom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 rot="5400000" flipH="1" flipV="1">
                <a:off x="5034302" y="3871574"/>
                <a:ext cx="345397" cy="0"/>
              </a:xfrm>
              <a:prstGeom prst="line">
                <a:avLst/>
              </a:prstGeom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 flipH="1" flipV="1">
                <a:off x="5026160" y="4869399"/>
                <a:ext cx="391115" cy="0"/>
              </a:xfrm>
              <a:prstGeom prst="line">
                <a:avLst/>
              </a:prstGeom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>
                <a:cxnSpLocks noChangeAspect="1"/>
              </p:cNvCxnSpPr>
              <p:nvPr/>
            </p:nvCxnSpPr>
            <p:spPr>
              <a:xfrm rot="10800000">
                <a:off x="5518471" y="4589535"/>
                <a:ext cx="314005" cy="181567"/>
              </a:xfrm>
              <a:prstGeom prst="line">
                <a:avLst/>
              </a:prstGeom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>
                <a:cxnSpLocks noChangeAspect="1"/>
              </p:cNvCxnSpPr>
              <p:nvPr/>
            </p:nvCxnSpPr>
            <p:spPr>
              <a:xfrm rot="10800000" flipH="1">
                <a:off x="4578510" y="4589535"/>
                <a:ext cx="314005" cy="181567"/>
              </a:xfrm>
              <a:prstGeom prst="line">
                <a:avLst/>
              </a:prstGeom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4" name="Group 213"/>
            <p:cNvGrpSpPr/>
            <p:nvPr/>
          </p:nvGrpSpPr>
          <p:grpSpPr>
            <a:xfrm>
              <a:off x="2943385" y="3702050"/>
              <a:ext cx="1253966" cy="1170524"/>
              <a:chOff x="4578510" y="3698875"/>
              <a:chExt cx="1253966" cy="1170524"/>
            </a:xfrm>
          </p:grpSpPr>
          <p:cxnSp>
            <p:nvCxnSpPr>
              <p:cNvPr id="215" name="Straight Connector 214"/>
              <p:cNvCxnSpPr>
                <a:cxnSpLocks noChangeAspect="1"/>
              </p:cNvCxnSpPr>
              <p:nvPr/>
            </p:nvCxnSpPr>
            <p:spPr>
              <a:xfrm rot="5400000" flipH="1" flipV="1">
                <a:off x="4607777" y="4055158"/>
                <a:ext cx="372829" cy="216016"/>
              </a:xfrm>
              <a:prstGeom prst="line">
                <a:avLst/>
              </a:prstGeom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>
                <a:cxnSpLocks noChangeAspect="1"/>
              </p:cNvCxnSpPr>
              <p:nvPr/>
            </p:nvCxnSpPr>
            <p:spPr>
              <a:xfrm rot="16200000" flipV="1">
                <a:off x="5421610" y="4055158"/>
                <a:ext cx="372829" cy="216016"/>
              </a:xfrm>
              <a:prstGeom prst="line">
                <a:avLst/>
              </a:prstGeom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 rot="5400000" flipH="1" flipV="1">
                <a:off x="5034302" y="3871574"/>
                <a:ext cx="345397" cy="0"/>
              </a:xfrm>
              <a:prstGeom prst="line">
                <a:avLst/>
              </a:prstGeom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H="1" flipV="1">
                <a:off x="5026160" y="4869399"/>
                <a:ext cx="391115" cy="0"/>
              </a:xfrm>
              <a:prstGeom prst="line">
                <a:avLst/>
              </a:prstGeom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>
                <a:cxnSpLocks noChangeAspect="1"/>
              </p:cNvCxnSpPr>
              <p:nvPr/>
            </p:nvCxnSpPr>
            <p:spPr>
              <a:xfrm rot="10800000">
                <a:off x="5518471" y="4589535"/>
                <a:ext cx="314005" cy="181567"/>
              </a:xfrm>
              <a:prstGeom prst="line">
                <a:avLst/>
              </a:prstGeom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>
                <a:cxnSpLocks noChangeAspect="1"/>
              </p:cNvCxnSpPr>
              <p:nvPr/>
            </p:nvCxnSpPr>
            <p:spPr>
              <a:xfrm rot="10800000" flipH="1">
                <a:off x="4578510" y="4589535"/>
                <a:ext cx="314005" cy="181567"/>
              </a:xfrm>
              <a:prstGeom prst="line">
                <a:avLst/>
              </a:prstGeom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1" name="Group 220"/>
            <p:cNvGrpSpPr/>
            <p:nvPr/>
          </p:nvGrpSpPr>
          <p:grpSpPr>
            <a:xfrm>
              <a:off x="3756185" y="2301875"/>
              <a:ext cx="1253966" cy="1170524"/>
              <a:chOff x="4578510" y="3698875"/>
              <a:chExt cx="1253966" cy="1170524"/>
            </a:xfrm>
          </p:grpSpPr>
          <p:cxnSp>
            <p:nvCxnSpPr>
              <p:cNvPr id="222" name="Straight Connector 221"/>
              <p:cNvCxnSpPr>
                <a:cxnSpLocks noChangeAspect="1"/>
              </p:cNvCxnSpPr>
              <p:nvPr/>
            </p:nvCxnSpPr>
            <p:spPr>
              <a:xfrm rot="5400000" flipH="1" flipV="1">
                <a:off x="4607777" y="4055158"/>
                <a:ext cx="372829" cy="216016"/>
              </a:xfrm>
              <a:prstGeom prst="line">
                <a:avLst/>
              </a:prstGeom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>
                <a:cxnSpLocks noChangeAspect="1"/>
              </p:cNvCxnSpPr>
              <p:nvPr/>
            </p:nvCxnSpPr>
            <p:spPr>
              <a:xfrm rot="16200000" flipV="1">
                <a:off x="5421610" y="4055158"/>
                <a:ext cx="372829" cy="216016"/>
              </a:xfrm>
              <a:prstGeom prst="line">
                <a:avLst/>
              </a:prstGeom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rot="5400000" flipH="1" flipV="1">
                <a:off x="5034302" y="3871574"/>
                <a:ext cx="345397" cy="0"/>
              </a:xfrm>
              <a:prstGeom prst="line">
                <a:avLst/>
              </a:prstGeom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flipH="1" flipV="1">
                <a:off x="5026160" y="4869399"/>
                <a:ext cx="391115" cy="0"/>
              </a:xfrm>
              <a:prstGeom prst="line">
                <a:avLst/>
              </a:prstGeom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>
                <a:cxnSpLocks noChangeAspect="1"/>
              </p:cNvCxnSpPr>
              <p:nvPr/>
            </p:nvCxnSpPr>
            <p:spPr>
              <a:xfrm rot="10800000">
                <a:off x="5518471" y="4589535"/>
                <a:ext cx="314005" cy="181567"/>
              </a:xfrm>
              <a:prstGeom prst="line">
                <a:avLst/>
              </a:prstGeom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>
                <a:cxnSpLocks noChangeAspect="1"/>
              </p:cNvCxnSpPr>
              <p:nvPr/>
            </p:nvCxnSpPr>
            <p:spPr>
              <a:xfrm rot="10800000" flipH="1">
                <a:off x="4578510" y="4589535"/>
                <a:ext cx="314005" cy="181567"/>
              </a:xfrm>
              <a:prstGeom prst="line">
                <a:avLst/>
              </a:prstGeom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/>
          <p:cNvSpPr txBox="1"/>
          <p:nvPr/>
        </p:nvSpPr>
        <p:spPr>
          <a:xfrm>
            <a:off x="3301990" y="3289301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81596" y="3289301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37559" y="1782235"/>
            <a:ext cx="36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18195" y="4826004"/>
            <a:ext cx="36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24860" y="4826004"/>
            <a:ext cx="352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76493" y="4826004"/>
            <a:ext cx="36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D</a:t>
            </a: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5177365" y="3452282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4360334" y="3909485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4356100" y="4849285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3543298" y="3452282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5973234" y="4849285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4360333" y="2978144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5181604" y="4385733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3547533" y="4385733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4360335" y="2038350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4356097" y="3862925"/>
            <a:ext cx="4798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Times"/>
                <a:cs typeface="Times"/>
              </a:rPr>
              <a:t>(111)</a:t>
            </a:r>
          </a:p>
        </p:txBody>
      </p:sp>
      <p:graphicFrame>
        <p:nvGraphicFramePr>
          <p:cNvPr id="63" name="Object 62"/>
          <p:cNvGraphicFramePr>
            <a:graphicFrameLocks noChangeAspect="1"/>
          </p:cNvGraphicFramePr>
          <p:nvPr/>
        </p:nvGraphicFramePr>
        <p:xfrm>
          <a:off x="5233988" y="4244975"/>
          <a:ext cx="381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1" name="Equation" r:id="rId4" imgW="381000" imgH="165100" progId="Equation.3">
                  <p:embed/>
                </p:oleObj>
              </mc:Choice>
              <mc:Fallback>
                <p:oleObj name="Equation" r:id="rId4" imgW="381000" imgH="1651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3988" y="4244975"/>
                        <a:ext cx="381000" cy="165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5" name="Object 3"/>
          <p:cNvGraphicFramePr>
            <a:graphicFrameLocks noChangeAspect="1"/>
          </p:cNvGraphicFramePr>
          <p:nvPr/>
        </p:nvGraphicFramePr>
        <p:xfrm>
          <a:off x="3584575" y="4244975"/>
          <a:ext cx="381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2" name="Equation" r:id="rId6" imgW="381000" imgH="165100" progId="Equation.3">
                  <p:embed/>
                </p:oleObj>
              </mc:Choice>
              <mc:Fallback>
                <p:oleObj name="Equation" r:id="rId6" imgW="381000" imgH="1651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4575" y="4244975"/>
                        <a:ext cx="381000" cy="165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3"/>
          <p:cNvGraphicFramePr>
            <a:graphicFrameLocks noChangeAspect="1"/>
          </p:cNvGraphicFramePr>
          <p:nvPr/>
        </p:nvGraphicFramePr>
        <p:xfrm>
          <a:off x="4403197" y="2842685"/>
          <a:ext cx="381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3" name="Equation" r:id="rId8" imgW="381000" imgH="165100" progId="Equation.3">
                  <p:embed/>
                </p:oleObj>
              </mc:Choice>
              <mc:Fallback>
                <p:oleObj name="Equation" r:id="rId8" imgW="381000" imgH="1651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3197" y="2842685"/>
                        <a:ext cx="381000" cy="165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163484" y="2741087"/>
            <a:ext cx="264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γ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78400" y="4176183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α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68774" y="3835402"/>
            <a:ext cx="269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δ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48566" y="4176183"/>
            <a:ext cx="276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 New Roman"/>
                <a:cs typeface="Times New Roman"/>
              </a:rPr>
              <a:t>β</a:t>
            </a:r>
          </a:p>
        </p:txBody>
      </p:sp>
      <p:grpSp>
        <p:nvGrpSpPr>
          <p:cNvPr id="229" name="Group 228"/>
          <p:cNvGrpSpPr/>
          <p:nvPr/>
        </p:nvGrpSpPr>
        <p:grpSpPr>
          <a:xfrm>
            <a:off x="3329421" y="2697123"/>
            <a:ext cx="2126009" cy="1852942"/>
            <a:chOff x="3329421" y="2697123"/>
            <a:chExt cx="2126009" cy="1852942"/>
          </a:xfrm>
        </p:grpSpPr>
        <p:cxnSp>
          <p:nvCxnSpPr>
            <p:cNvPr id="102" name="Straight Connector 101"/>
            <p:cNvCxnSpPr>
              <a:cxnSpLocks noChangeAspect="1"/>
            </p:cNvCxnSpPr>
            <p:nvPr/>
          </p:nvCxnSpPr>
          <p:spPr>
            <a:xfrm rot="10800000" flipH="1" flipV="1">
              <a:off x="4135871" y="3789834"/>
              <a:ext cx="138459" cy="80781"/>
            </a:xfrm>
            <a:prstGeom prst="line">
              <a:avLst/>
            </a:prstGeom>
            <a:ln w="1905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>
              <a:cxnSpLocks noChangeAspect="1"/>
            </p:cNvCxnSpPr>
            <p:nvPr/>
          </p:nvCxnSpPr>
          <p:spPr>
            <a:xfrm rot="10800000" flipV="1">
              <a:off x="4500996" y="3789834"/>
              <a:ext cx="138459" cy="80781"/>
            </a:xfrm>
            <a:prstGeom prst="line">
              <a:avLst/>
            </a:prstGeom>
            <a:ln w="1905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>
              <a:cxnSpLocks noChangeAspect="1"/>
            </p:cNvCxnSpPr>
            <p:nvPr/>
          </p:nvCxnSpPr>
          <p:spPr>
            <a:xfrm flipH="1" flipV="1">
              <a:off x="4494646" y="3059584"/>
              <a:ext cx="138459" cy="80781"/>
            </a:xfrm>
            <a:prstGeom prst="line">
              <a:avLst/>
            </a:prstGeom>
            <a:ln w="1905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>
              <a:cxnSpLocks noChangeAspect="1"/>
            </p:cNvCxnSpPr>
            <p:nvPr/>
          </p:nvCxnSpPr>
          <p:spPr>
            <a:xfrm flipV="1">
              <a:off x="4139046" y="3053234"/>
              <a:ext cx="138459" cy="80781"/>
            </a:xfrm>
            <a:prstGeom prst="line">
              <a:avLst/>
            </a:prstGeom>
            <a:ln w="1905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>
              <a:cxnSpLocks/>
            </p:cNvCxnSpPr>
            <p:nvPr/>
          </p:nvCxnSpPr>
          <p:spPr>
            <a:xfrm rot="16200000" flipH="1">
              <a:off x="3479360" y="4212308"/>
              <a:ext cx="177104" cy="0"/>
            </a:xfrm>
            <a:prstGeom prst="straightConnector1">
              <a:avLst/>
            </a:prstGeom>
            <a:ln w="1905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>
              <a:cxnSpLocks/>
            </p:cNvCxnSpPr>
            <p:nvPr/>
          </p:nvCxnSpPr>
          <p:spPr>
            <a:xfrm rot="16200000" flipH="1">
              <a:off x="5114484" y="4212308"/>
              <a:ext cx="177104" cy="0"/>
            </a:xfrm>
            <a:prstGeom prst="straightConnector1">
              <a:avLst/>
            </a:prstGeom>
            <a:ln w="1905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>
              <a:cxnSpLocks/>
            </p:cNvCxnSpPr>
            <p:nvPr/>
          </p:nvCxnSpPr>
          <p:spPr>
            <a:xfrm rot="16200000" flipH="1">
              <a:off x="4293217" y="2785675"/>
              <a:ext cx="177104" cy="0"/>
            </a:xfrm>
            <a:prstGeom prst="straightConnector1">
              <a:avLst/>
            </a:prstGeom>
            <a:ln w="1905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cxnSpLocks/>
            </p:cNvCxnSpPr>
            <p:nvPr/>
          </p:nvCxnSpPr>
          <p:spPr>
            <a:xfrm rot="5400000" flipH="1" flipV="1">
              <a:off x="4297450" y="4149866"/>
              <a:ext cx="177104" cy="0"/>
            </a:xfrm>
            <a:prstGeom prst="straightConnector1">
              <a:avLst/>
            </a:prstGeom>
            <a:ln w="1905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>
              <a:cxnSpLocks noChangeAspect="1"/>
            </p:cNvCxnSpPr>
            <p:nvPr/>
          </p:nvCxnSpPr>
          <p:spPr>
            <a:xfrm flipH="1" flipV="1">
              <a:off x="3685021" y="4469284"/>
              <a:ext cx="138459" cy="80781"/>
            </a:xfrm>
            <a:prstGeom prst="line">
              <a:avLst/>
            </a:prstGeom>
            <a:ln w="1905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>
              <a:cxnSpLocks noChangeAspect="1"/>
            </p:cNvCxnSpPr>
            <p:nvPr/>
          </p:nvCxnSpPr>
          <p:spPr>
            <a:xfrm flipV="1">
              <a:off x="3329421" y="4462934"/>
              <a:ext cx="138459" cy="80781"/>
            </a:xfrm>
            <a:prstGeom prst="line">
              <a:avLst/>
            </a:prstGeom>
            <a:ln w="1905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>
              <a:cxnSpLocks noChangeAspect="1"/>
            </p:cNvCxnSpPr>
            <p:nvPr/>
          </p:nvCxnSpPr>
          <p:spPr>
            <a:xfrm flipH="1" flipV="1">
              <a:off x="5316971" y="4466109"/>
              <a:ext cx="138459" cy="80781"/>
            </a:xfrm>
            <a:prstGeom prst="line">
              <a:avLst/>
            </a:prstGeom>
            <a:ln w="1905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cxnSpLocks noChangeAspect="1"/>
            </p:cNvCxnSpPr>
            <p:nvPr/>
          </p:nvCxnSpPr>
          <p:spPr>
            <a:xfrm flipV="1">
              <a:off x="4961371" y="4459759"/>
              <a:ext cx="138459" cy="80781"/>
            </a:xfrm>
            <a:prstGeom prst="line">
              <a:avLst/>
            </a:prstGeom>
            <a:ln w="1905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0" name="Group 229"/>
          <p:cNvGrpSpPr/>
          <p:nvPr/>
        </p:nvGrpSpPr>
        <p:grpSpPr>
          <a:xfrm>
            <a:off x="2834062" y="2184891"/>
            <a:ext cx="3085468" cy="2689936"/>
            <a:chOff x="2834062" y="2184891"/>
            <a:chExt cx="3085468" cy="2689936"/>
          </a:xfrm>
        </p:grpSpPr>
        <p:cxnSp>
          <p:nvCxnSpPr>
            <p:cNvPr id="74" name="Straight Arrow Connector 73"/>
            <p:cNvCxnSpPr>
              <a:cxnSpLocks noChangeAspect="1"/>
            </p:cNvCxnSpPr>
            <p:nvPr/>
          </p:nvCxnSpPr>
          <p:spPr>
            <a:xfrm rot="5400000">
              <a:off x="3596242" y="3231404"/>
              <a:ext cx="158816" cy="91440"/>
            </a:xfrm>
            <a:prstGeom prst="straightConnector1">
              <a:avLst/>
            </a:prstGeom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>
              <a:cxnSpLocks noChangeAspect="1"/>
            </p:cNvCxnSpPr>
            <p:nvPr/>
          </p:nvCxnSpPr>
          <p:spPr>
            <a:xfrm rot="16200000" flipH="1">
              <a:off x="5009119" y="3231404"/>
              <a:ext cx="158816" cy="91440"/>
            </a:xfrm>
            <a:prstGeom prst="straightConnector1">
              <a:avLst/>
            </a:prstGeom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cxnSpLocks noChangeAspect="1"/>
            </p:cNvCxnSpPr>
            <p:nvPr/>
          </p:nvCxnSpPr>
          <p:spPr>
            <a:xfrm rot="5400000" flipH="1">
              <a:off x="5245127" y="3635693"/>
              <a:ext cx="158816" cy="91440"/>
            </a:xfrm>
            <a:prstGeom prst="straightConnector1">
              <a:avLst/>
            </a:prstGeom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>
              <a:cxnSpLocks/>
            </p:cNvCxnSpPr>
            <p:nvPr/>
          </p:nvCxnSpPr>
          <p:spPr>
            <a:xfrm rot="10800000" flipH="1">
              <a:off x="4537694" y="4874825"/>
              <a:ext cx="177104" cy="0"/>
            </a:xfrm>
            <a:prstGeom prst="straightConnector1">
              <a:avLst/>
            </a:prstGeom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cxnSpLocks noChangeAspect="1"/>
            </p:cNvCxnSpPr>
            <p:nvPr/>
          </p:nvCxnSpPr>
          <p:spPr>
            <a:xfrm rot="16200000">
              <a:off x="3375049" y="3610293"/>
              <a:ext cx="158816" cy="91440"/>
            </a:xfrm>
            <a:prstGeom prst="straightConnector1">
              <a:avLst/>
            </a:prstGeom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cxnSpLocks/>
            </p:cNvCxnSpPr>
            <p:nvPr/>
          </p:nvCxnSpPr>
          <p:spPr>
            <a:xfrm flipH="1">
              <a:off x="4043448" y="4874827"/>
              <a:ext cx="177104" cy="0"/>
            </a:xfrm>
            <a:prstGeom prst="straightConnector1">
              <a:avLst/>
            </a:prstGeom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cxnSpLocks noChangeAspect="1"/>
            </p:cNvCxnSpPr>
            <p:nvPr/>
          </p:nvCxnSpPr>
          <p:spPr>
            <a:xfrm rot="5400000" flipH="1">
              <a:off x="3601538" y="3610292"/>
              <a:ext cx="158816" cy="91440"/>
            </a:xfrm>
            <a:prstGeom prst="straightConnector1">
              <a:avLst/>
            </a:prstGeom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>
              <a:cxnSpLocks noChangeAspect="1"/>
            </p:cNvCxnSpPr>
            <p:nvPr/>
          </p:nvCxnSpPr>
          <p:spPr>
            <a:xfrm rot="16200000">
              <a:off x="4992189" y="3635694"/>
              <a:ext cx="158816" cy="91440"/>
            </a:xfrm>
            <a:prstGeom prst="straightConnector1">
              <a:avLst/>
            </a:prstGeom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>
              <a:cxnSpLocks/>
            </p:cNvCxnSpPr>
            <p:nvPr/>
          </p:nvCxnSpPr>
          <p:spPr>
            <a:xfrm flipH="1">
              <a:off x="3694202" y="3475708"/>
              <a:ext cx="177104" cy="0"/>
            </a:xfrm>
            <a:prstGeom prst="straightConnector1">
              <a:avLst/>
            </a:prstGeom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>
              <a:cxnSpLocks/>
            </p:cNvCxnSpPr>
            <p:nvPr/>
          </p:nvCxnSpPr>
          <p:spPr>
            <a:xfrm flipH="1">
              <a:off x="4897527" y="3475708"/>
              <a:ext cx="177104" cy="0"/>
            </a:xfrm>
            <a:prstGeom prst="straightConnector1">
              <a:avLst/>
            </a:prstGeom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>
              <a:cxnSpLocks noChangeAspect="1"/>
            </p:cNvCxnSpPr>
            <p:nvPr/>
          </p:nvCxnSpPr>
          <p:spPr>
            <a:xfrm rot="16200000">
              <a:off x="4407989" y="4638993"/>
              <a:ext cx="158816" cy="91440"/>
            </a:xfrm>
            <a:prstGeom prst="straightConnector1">
              <a:avLst/>
            </a:prstGeom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>
              <a:cxnSpLocks noChangeAspect="1"/>
            </p:cNvCxnSpPr>
            <p:nvPr/>
          </p:nvCxnSpPr>
          <p:spPr>
            <a:xfrm rot="5400000" flipH="1">
              <a:off x="4198438" y="4638992"/>
              <a:ext cx="158816" cy="91440"/>
            </a:xfrm>
            <a:prstGeom prst="straightConnector1">
              <a:avLst/>
            </a:prstGeom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>
              <a:cxnSpLocks/>
            </p:cNvCxnSpPr>
            <p:nvPr/>
          </p:nvCxnSpPr>
          <p:spPr>
            <a:xfrm flipH="1">
              <a:off x="2903623" y="4874827"/>
              <a:ext cx="177104" cy="0"/>
            </a:xfrm>
            <a:prstGeom prst="straightConnector1">
              <a:avLst/>
            </a:prstGeom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>
              <a:cxnSpLocks noChangeAspect="1"/>
            </p:cNvCxnSpPr>
            <p:nvPr/>
          </p:nvCxnSpPr>
          <p:spPr>
            <a:xfrm rot="16200000">
              <a:off x="2800374" y="4600893"/>
              <a:ext cx="158816" cy="91440"/>
            </a:xfrm>
            <a:prstGeom prst="straightConnector1">
              <a:avLst/>
            </a:prstGeom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>
              <a:cxnSpLocks/>
            </p:cNvCxnSpPr>
            <p:nvPr/>
          </p:nvCxnSpPr>
          <p:spPr>
            <a:xfrm rot="10800000" flipH="1">
              <a:off x="5648944" y="4874825"/>
              <a:ext cx="177104" cy="0"/>
            </a:xfrm>
            <a:prstGeom prst="straightConnector1">
              <a:avLst/>
            </a:prstGeom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cxnSpLocks noChangeAspect="1"/>
            </p:cNvCxnSpPr>
            <p:nvPr/>
          </p:nvCxnSpPr>
          <p:spPr>
            <a:xfrm rot="5400000" flipH="1">
              <a:off x="5794402" y="4581843"/>
              <a:ext cx="158816" cy="91440"/>
            </a:xfrm>
            <a:prstGeom prst="straightConnector1">
              <a:avLst/>
            </a:prstGeom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>
              <a:cxnSpLocks noChangeAspect="1"/>
            </p:cNvCxnSpPr>
            <p:nvPr/>
          </p:nvCxnSpPr>
          <p:spPr>
            <a:xfrm rot="5400000">
              <a:off x="4180442" y="2218579"/>
              <a:ext cx="158816" cy="91440"/>
            </a:xfrm>
            <a:prstGeom prst="straightConnector1">
              <a:avLst/>
            </a:prstGeom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>
              <a:cxnSpLocks noChangeAspect="1"/>
            </p:cNvCxnSpPr>
            <p:nvPr/>
          </p:nvCxnSpPr>
          <p:spPr>
            <a:xfrm rot="16200000" flipH="1">
              <a:off x="4424919" y="2218579"/>
              <a:ext cx="158816" cy="91440"/>
            </a:xfrm>
            <a:prstGeom prst="straightConnector1">
              <a:avLst/>
            </a:prstGeom>
            <a:ln w="190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/>
          <p:cNvCxnSpPr/>
          <p:nvPr/>
        </p:nvCxnSpPr>
        <p:spPr>
          <a:xfrm flipV="1">
            <a:off x="4385733" y="3397250"/>
            <a:ext cx="57531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V="1">
            <a:off x="3568699" y="4794263"/>
            <a:ext cx="57531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V="1">
            <a:off x="3496733" y="4794262"/>
            <a:ext cx="57531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V="1">
            <a:off x="5183718" y="4794264"/>
            <a:ext cx="57531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5111752" y="4794263"/>
            <a:ext cx="57531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cxnSpLocks noChangeAspect="1"/>
          </p:cNvCxnSpPr>
          <p:nvPr/>
        </p:nvCxnSpPr>
        <p:spPr>
          <a:xfrm rot="5400000" flipH="1">
            <a:off x="4052121" y="4155410"/>
            <a:ext cx="54378" cy="31309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>
            <a:cxnSpLocks noChangeAspect="1"/>
          </p:cNvCxnSpPr>
          <p:nvPr/>
        </p:nvCxnSpPr>
        <p:spPr>
          <a:xfrm rot="16200000" flipH="1" flipV="1">
            <a:off x="4644784" y="4197747"/>
            <a:ext cx="54378" cy="31309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>
            <a:cxnSpLocks noChangeAspect="1"/>
          </p:cNvCxnSpPr>
          <p:nvPr/>
        </p:nvCxnSpPr>
        <p:spPr>
          <a:xfrm rot="10800000" flipH="1">
            <a:off x="3791326" y="3228456"/>
            <a:ext cx="40348" cy="2364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>
            <a:cxnSpLocks noChangeAspect="1"/>
          </p:cNvCxnSpPr>
          <p:nvPr/>
        </p:nvCxnSpPr>
        <p:spPr>
          <a:xfrm rot="10800000">
            <a:off x="4870827" y="3187178"/>
            <a:ext cx="40348" cy="2364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>
            <a:cxnSpLocks noChangeAspect="1"/>
          </p:cNvCxnSpPr>
          <p:nvPr/>
        </p:nvCxnSpPr>
        <p:spPr>
          <a:xfrm rot="10800000">
            <a:off x="4931152" y="3222103"/>
            <a:ext cx="40348" cy="2364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>
            <a:cxnSpLocks noChangeAspect="1"/>
          </p:cNvCxnSpPr>
          <p:nvPr/>
        </p:nvCxnSpPr>
        <p:spPr>
          <a:xfrm rot="10800000">
            <a:off x="3873876" y="3552302"/>
            <a:ext cx="40348" cy="2364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>
            <a:cxnSpLocks noChangeAspect="1"/>
          </p:cNvCxnSpPr>
          <p:nvPr/>
        </p:nvCxnSpPr>
        <p:spPr>
          <a:xfrm rot="10800000">
            <a:off x="3988176" y="3618977"/>
            <a:ext cx="40348" cy="2364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>
            <a:cxnSpLocks noChangeAspect="1"/>
          </p:cNvCxnSpPr>
          <p:nvPr/>
        </p:nvCxnSpPr>
        <p:spPr>
          <a:xfrm rot="10800000">
            <a:off x="3997700" y="4574652"/>
            <a:ext cx="40348" cy="2364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>
            <a:cxnSpLocks noChangeAspect="1"/>
          </p:cNvCxnSpPr>
          <p:nvPr/>
        </p:nvCxnSpPr>
        <p:spPr>
          <a:xfrm rot="10800000">
            <a:off x="4061200" y="4609577"/>
            <a:ext cx="40348" cy="2364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>
            <a:cxnSpLocks noChangeAspect="1"/>
          </p:cNvCxnSpPr>
          <p:nvPr/>
        </p:nvCxnSpPr>
        <p:spPr>
          <a:xfrm rot="10800000" flipH="1">
            <a:off x="4797801" y="3587231"/>
            <a:ext cx="40348" cy="2364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>
            <a:cxnSpLocks noChangeAspect="1"/>
          </p:cNvCxnSpPr>
          <p:nvPr/>
        </p:nvCxnSpPr>
        <p:spPr>
          <a:xfrm rot="10800000" flipH="1">
            <a:off x="4851776" y="3555481"/>
            <a:ext cx="40348" cy="2364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rot="16200000">
            <a:off x="4286251" y="4537077"/>
            <a:ext cx="50800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 rot="16200000">
            <a:off x="4286251" y="4476752"/>
            <a:ext cx="50800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 rot="16200000">
            <a:off x="3470278" y="3924302"/>
            <a:ext cx="50800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 rot="16200000">
            <a:off x="3470278" y="3800477"/>
            <a:ext cx="50800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>
            <a:cxnSpLocks noChangeAspect="1"/>
          </p:cNvCxnSpPr>
          <p:nvPr/>
        </p:nvCxnSpPr>
        <p:spPr>
          <a:xfrm rot="10800000" flipH="1">
            <a:off x="4616826" y="4631806"/>
            <a:ext cx="40348" cy="2364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>
            <a:cxnSpLocks noChangeAspect="1"/>
          </p:cNvCxnSpPr>
          <p:nvPr/>
        </p:nvCxnSpPr>
        <p:spPr>
          <a:xfrm rot="10800000" flipH="1">
            <a:off x="4670801" y="4600056"/>
            <a:ext cx="40348" cy="2364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 rot="16200000">
            <a:off x="5105405" y="3873503"/>
            <a:ext cx="50800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rot="16200000">
            <a:off x="5105405" y="3806828"/>
            <a:ext cx="50800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>
            <a:cxnSpLocks noChangeAspect="1"/>
          </p:cNvCxnSpPr>
          <p:nvPr/>
        </p:nvCxnSpPr>
        <p:spPr>
          <a:xfrm rot="10800000" flipH="1">
            <a:off x="3896101" y="3171306"/>
            <a:ext cx="40348" cy="2364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 rot="17990442" flipH="1">
            <a:off x="2895364" y="4014261"/>
            <a:ext cx="5227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Times"/>
                <a:cs typeface="Times"/>
              </a:rPr>
              <a:t>[101&gt;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3326341" y="4724413"/>
            <a:ext cx="51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Times"/>
                <a:cs typeface="Times"/>
              </a:rPr>
              <a:t>&lt;110]</a:t>
            </a:r>
          </a:p>
        </p:txBody>
      </p:sp>
      <p:sp>
        <p:nvSpPr>
          <p:cNvPr id="134" name="TextBox 133"/>
          <p:cNvSpPr txBox="1"/>
          <p:nvPr/>
        </p:nvSpPr>
        <p:spPr>
          <a:xfrm rot="3609558">
            <a:off x="3754138" y="4057655"/>
            <a:ext cx="51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Times"/>
                <a:cs typeface="Times"/>
              </a:rPr>
              <a:t>&lt;011]</a:t>
            </a:r>
          </a:p>
        </p:txBody>
      </p:sp>
      <p:sp>
        <p:nvSpPr>
          <p:cNvPr id="168" name="TextBox 167"/>
          <p:cNvSpPr txBox="1"/>
          <p:nvPr/>
        </p:nvSpPr>
        <p:spPr>
          <a:xfrm rot="16200000">
            <a:off x="3310472" y="3753912"/>
            <a:ext cx="4873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Times"/>
                <a:cs typeface="Times"/>
              </a:rPr>
              <a:t>&lt;112]</a:t>
            </a:r>
          </a:p>
        </p:txBody>
      </p:sp>
      <p:sp>
        <p:nvSpPr>
          <p:cNvPr id="171" name="TextBox 170"/>
          <p:cNvSpPr txBox="1"/>
          <p:nvPr/>
        </p:nvSpPr>
        <p:spPr>
          <a:xfrm rot="19778450">
            <a:off x="2857505" y="4537070"/>
            <a:ext cx="4873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Times"/>
                <a:cs typeface="Times"/>
              </a:rPr>
              <a:t>[211&gt;</a:t>
            </a:r>
          </a:p>
        </p:txBody>
      </p:sp>
      <p:sp>
        <p:nvSpPr>
          <p:cNvPr id="172" name="TextBox 171"/>
          <p:cNvSpPr txBox="1"/>
          <p:nvPr/>
        </p:nvSpPr>
        <p:spPr>
          <a:xfrm rot="1821550" flipH="1">
            <a:off x="3794760" y="4537068"/>
            <a:ext cx="4924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Times"/>
                <a:cs typeface="Times"/>
              </a:rPr>
              <a:t>&lt;121]</a:t>
            </a:r>
          </a:p>
        </p:txBody>
      </p:sp>
      <p:grpSp>
        <p:nvGrpSpPr>
          <p:cNvPr id="212" name="Group 211"/>
          <p:cNvGrpSpPr/>
          <p:nvPr/>
        </p:nvGrpSpPr>
        <p:grpSpPr>
          <a:xfrm>
            <a:off x="3765871" y="3570360"/>
            <a:ext cx="1256819" cy="1067637"/>
            <a:chOff x="3765871" y="3570360"/>
            <a:chExt cx="1256819" cy="1067637"/>
          </a:xfrm>
        </p:grpSpPr>
        <p:cxnSp>
          <p:nvCxnSpPr>
            <p:cNvPr id="208" name="Straight Connector 207"/>
            <p:cNvCxnSpPr/>
            <p:nvPr/>
          </p:nvCxnSpPr>
          <p:spPr>
            <a:xfrm rot="5400000" flipH="1" flipV="1">
              <a:off x="4218329" y="4465299"/>
              <a:ext cx="345397" cy="0"/>
            </a:xfrm>
            <a:prstGeom prst="line">
              <a:avLst/>
            </a:prstGeom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>
              <a:cxnSpLocks noChangeAspect="1"/>
            </p:cNvCxnSpPr>
            <p:nvPr/>
          </p:nvCxnSpPr>
          <p:spPr>
            <a:xfrm rot="10800000">
              <a:off x="3765871" y="3577464"/>
              <a:ext cx="314005" cy="181567"/>
            </a:xfrm>
            <a:prstGeom prst="line">
              <a:avLst/>
            </a:prstGeom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>
              <a:cxnSpLocks noChangeAspect="1"/>
            </p:cNvCxnSpPr>
            <p:nvPr/>
          </p:nvCxnSpPr>
          <p:spPr>
            <a:xfrm rot="10800000" flipH="1">
              <a:off x="4708685" y="3570360"/>
              <a:ext cx="314005" cy="181567"/>
            </a:xfrm>
            <a:prstGeom prst="line">
              <a:avLst/>
            </a:prstGeom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5" name="TextBox 154"/>
          <p:cNvSpPr txBox="1"/>
          <p:nvPr/>
        </p:nvSpPr>
        <p:spPr>
          <a:xfrm rot="1821550" flipH="1">
            <a:off x="3690180" y="3530592"/>
            <a:ext cx="4920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Times"/>
                <a:cs typeface="Times"/>
              </a:rPr>
              <a:t>[121&gt;</a:t>
            </a:r>
          </a:p>
        </p:txBody>
      </p:sp>
      <p:sp>
        <p:nvSpPr>
          <p:cNvPr id="161" name="TextBox 160"/>
          <p:cNvSpPr txBox="1"/>
          <p:nvPr/>
        </p:nvSpPr>
        <p:spPr>
          <a:xfrm rot="19778450">
            <a:off x="4591053" y="3530594"/>
            <a:ext cx="4873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Times"/>
                <a:cs typeface="Times"/>
              </a:rPr>
              <a:t>&lt;211]</a:t>
            </a:r>
          </a:p>
        </p:txBody>
      </p:sp>
      <p:sp>
        <p:nvSpPr>
          <p:cNvPr id="164" name="TextBox 163"/>
          <p:cNvSpPr txBox="1"/>
          <p:nvPr/>
        </p:nvSpPr>
        <p:spPr>
          <a:xfrm rot="16200000">
            <a:off x="4126445" y="4334937"/>
            <a:ext cx="4873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Times"/>
                <a:cs typeface="Times"/>
              </a:rPr>
              <a:t>[112&gt;</a:t>
            </a:r>
          </a:p>
        </p:txBody>
      </p:sp>
      <p:sp>
        <p:nvSpPr>
          <p:cNvPr id="122" name="TextBox 121"/>
          <p:cNvSpPr txBox="1"/>
          <p:nvPr/>
        </p:nvSpPr>
        <p:spPr>
          <a:xfrm rot="3609558">
            <a:off x="4549774" y="2622551"/>
            <a:ext cx="5180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Times"/>
                <a:cs typeface="Times"/>
              </a:rPr>
              <a:t>[011&gt;</a:t>
            </a:r>
          </a:p>
        </p:txBody>
      </p:sp>
      <p:sp>
        <p:nvSpPr>
          <p:cNvPr id="123" name="TextBox 122"/>
          <p:cNvSpPr txBox="1"/>
          <p:nvPr/>
        </p:nvSpPr>
        <p:spPr>
          <a:xfrm rot="17990442" flipH="1">
            <a:off x="3690172" y="2632077"/>
            <a:ext cx="5227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Times"/>
                <a:cs typeface="Times"/>
              </a:rPr>
              <a:t>&lt;101]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4143375" y="3327400"/>
            <a:ext cx="51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Times"/>
                <a:cs typeface="Times"/>
              </a:rPr>
              <a:t>&lt;110]</a:t>
            </a:r>
          </a:p>
        </p:txBody>
      </p:sp>
      <p:sp>
        <p:nvSpPr>
          <p:cNvPr id="142" name="TextBox 141"/>
          <p:cNvSpPr txBox="1"/>
          <p:nvPr/>
        </p:nvSpPr>
        <p:spPr>
          <a:xfrm rot="16200000">
            <a:off x="4123270" y="2369610"/>
            <a:ext cx="4873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Times"/>
                <a:cs typeface="Times"/>
              </a:rPr>
              <a:t>&lt;112]</a:t>
            </a:r>
          </a:p>
        </p:txBody>
      </p:sp>
      <p:sp>
        <p:nvSpPr>
          <p:cNvPr id="143" name="TextBox 142"/>
          <p:cNvSpPr txBox="1"/>
          <p:nvPr/>
        </p:nvSpPr>
        <p:spPr>
          <a:xfrm rot="19778450">
            <a:off x="3663953" y="3127370"/>
            <a:ext cx="4873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Times"/>
                <a:cs typeface="Times"/>
              </a:rPr>
              <a:t>[211&gt;</a:t>
            </a:r>
          </a:p>
        </p:txBody>
      </p:sp>
      <p:sp>
        <p:nvSpPr>
          <p:cNvPr id="152" name="TextBox 151"/>
          <p:cNvSpPr txBox="1"/>
          <p:nvPr/>
        </p:nvSpPr>
        <p:spPr>
          <a:xfrm rot="1821550" flipH="1">
            <a:off x="4613911" y="3127368"/>
            <a:ext cx="4924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Times"/>
                <a:cs typeface="Times"/>
              </a:rPr>
              <a:t>&lt;121]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4968874" y="4724414"/>
            <a:ext cx="5180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Times"/>
                <a:cs typeface="Times"/>
              </a:rPr>
              <a:t>[110&gt;</a:t>
            </a:r>
          </a:p>
        </p:txBody>
      </p:sp>
      <p:sp>
        <p:nvSpPr>
          <p:cNvPr id="138" name="TextBox 137"/>
          <p:cNvSpPr txBox="1"/>
          <p:nvPr/>
        </p:nvSpPr>
        <p:spPr>
          <a:xfrm rot="3609558">
            <a:off x="5375503" y="4033191"/>
            <a:ext cx="51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Times"/>
                <a:cs typeface="Times"/>
              </a:rPr>
              <a:t>&lt;011]</a:t>
            </a:r>
          </a:p>
        </p:txBody>
      </p:sp>
      <p:sp>
        <p:nvSpPr>
          <p:cNvPr id="139" name="TextBox 138"/>
          <p:cNvSpPr txBox="1"/>
          <p:nvPr/>
        </p:nvSpPr>
        <p:spPr>
          <a:xfrm rot="17990442" flipH="1">
            <a:off x="4508263" y="4035431"/>
            <a:ext cx="5227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Times"/>
                <a:cs typeface="Times"/>
              </a:rPr>
              <a:t>[101&gt;</a:t>
            </a:r>
          </a:p>
        </p:txBody>
      </p:sp>
      <p:sp>
        <p:nvSpPr>
          <p:cNvPr id="176" name="TextBox 175"/>
          <p:cNvSpPr txBox="1"/>
          <p:nvPr/>
        </p:nvSpPr>
        <p:spPr>
          <a:xfrm rot="16200000">
            <a:off x="4945599" y="3760263"/>
            <a:ext cx="4873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Times"/>
                <a:cs typeface="Times"/>
              </a:rPr>
              <a:t>&lt;112]</a:t>
            </a:r>
          </a:p>
        </p:txBody>
      </p:sp>
      <p:sp>
        <p:nvSpPr>
          <p:cNvPr id="179" name="TextBox 178"/>
          <p:cNvSpPr txBox="1"/>
          <p:nvPr/>
        </p:nvSpPr>
        <p:spPr>
          <a:xfrm rot="1821550" flipH="1">
            <a:off x="5423535" y="4527543"/>
            <a:ext cx="4924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Times"/>
                <a:cs typeface="Times"/>
              </a:rPr>
              <a:t>&lt;121]</a:t>
            </a:r>
          </a:p>
        </p:txBody>
      </p:sp>
      <p:sp>
        <p:nvSpPr>
          <p:cNvPr id="173" name="TextBox 172"/>
          <p:cNvSpPr txBox="1"/>
          <p:nvPr/>
        </p:nvSpPr>
        <p:spPr>
          <a:xfrm rot="19778450">
            <a:off x="4489452" y="4530720"/>
            <a:ext cx="4873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latin typeface="Times"/>
                <a:cs typeface="Times"/>
              </a:rPr>
              <a:t>[211&gt;</a:t>
            </a:r>
          </a:p>
        </p:txBody>
      </p:sp>
      <p:sp>
        <p:nvSpPr>
          <p:cNvPr id="232" name="Rounded Rectangle 231"/>
          <p:cNvSpPr/>
          <p:nvPr/>
        </p:nvSpPr>
        <p:spPr>
          <a:xfrm>
            <a:off x="4292600" y="3063875"/>
            <a:ext cx="190500" cy="174625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Rounded Rectangle 232"/>
          <p:cNvSpPr/>
          <p:nvPr/>
        </p:nvSpPr>
        <p:spPr>
          <a:xfrm>
            <a:off x="3476625" y="4486275"/>
            <a:ext cx="192024" cy="174625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Rounded Rectangle 233"/>
          <p:cNvSpPr/>
          <p:nvPr/>
        </p:nvSpPr>
        <p:spPr>
          <a:xfrm>
            <a:off x="5111750" y="4473575"/>
            <a:ext cx="192024" cy="174625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Rounded Rectangle 234"/>
          <p:cNvSpPr/>
          <p:nvPr/>
        </p:nvSpPr>
        <p:spPr>
          <a:xfrm>
            <a:off x="4286250" y="3686175"/>
            <a:ext cx="192024" cy="174625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TextBox 237"/>
          <p:cNvSpPr txBox="1"/>
          <p:nvPr/>
        </p:nvSpPr>
        <p:spPr>
          <a:xfrm>
            <a:off x="4213225" y="2987675"/>
            <a:ext cx="3554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(</a:t>
            </a:r>
            <a:r>
              <a:rPr lang="en-US" sz="1200" i="1">
                <a:latin typeface="Times"/>
                <a:cs typeface="Times"/>
              </a:rPr>
              <a:t>c</a:t>
            </a:r>
            <a:r>
              <a:rPr lang="en-US" sz="1200">
                <a:latin typeface="Times"/>
                <a:cs typeface="Times"/>
              </a:rPr>
              <a:t>)</a:t>
            </a:r>
          </a:p>
        </p:txBody>
      </p:sp>
      <p:sp>
        <p:nvSpPr>
          <p:cNvPr id="239" name="TextBox 238"/>
          <p:cNvSpPr txBox="1"/>
          <p:nvPr/>
        </p:nvSpPr>
        <p:spPr>
          <a:xfrm>
            <a:off x="5029200" y="4397375"/>
            <a:ext cx="364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(</a:t>
            </a:r>
            <a:r>
              <a:rPr lang="en-US" sz="1200" i="1">
                <a:latin typeface="Times"/>
                <a:cs typeface="Times"/>
              </a:rPr>
              <a:t>a</a:t>
            </a:r>
            <a:r>
              <a:rPr lang="en-US" sz="1200">
                <a:latin typeface="Times"/>
                <a:cs typeface="Times"/>
              </a:rPr>
              <a:t>)</a:t>
            </a:r>
          </a:p>
        </p:txBody>
      </p:sp>
      <p:sp>
        <p:nvSpPr>
          <p:cNvPr id="240" name="TextBox 239"/>
          <p:cNvSpPr txBox="1"/>
          <p:nvPr/>
        </p:nvSpPr>
        <p:spPr>
          <a:xfrm>
            <a:off x="3394075" y="4416425"/>
            <a:ext cx="364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(</a:t>
            </a:r>
            <a:r>
              <a:rPr lang="en-US" sz="1200" i="1">
                <a:latin typeface="Times"/>
                <a:cs typeface="Times"/>
              </a:rPr>
              <a:t>b</a:t>
            </a:r>
            <a:r>
              <a:rPr lang="en-US" sz="1200">
                <a:latin typeface="Times"/>
                <a:cs typeface="Times"/>
              </a:rPr>
              <a:t>)</a:t>
            </a:r>
          </a:p>
        </p:txBody>
      </p:sp>
      <p:sp>
        <p:nvSpPr>
          <p:cNvPr id="241" name="TextBox 240"/>
          <p:cNvSpPr txBox="1"/>
          <p:nvPr/>
        </p:nvSpPr>
        <p:spPr>
          <a:xfrm>
            <a:off x="4203700" y="3616325"/>
            <a:ext cx="364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(</a:t>
            </a:r>
            <a:r>
              <a:rPr lang="en-US" sz="1200" i="1">
                <a:latin typeface="Times"/>
                <a:cs typeface="Times"/>
              </a:rPr>
              <a:t>d</a:t>
            </a:r>
            <a:r>
              <a:rPr lang="en-US" sz="1200">
                <a:latin typeface="Times"/>
                <a:cs typeface="Times"/>
              </a:rPr>
              <a:t>)</a:t>
            </a: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L10-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200" y="2050289"/>
            <a:ext cx="2743200" cy="26487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31166" y="2950633"/>
            <a:ext cx="101600" cy="101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46499" y="2853269"/>
            <a:ext cx="302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S</a:t>
            </a:r>
          </a:p>
        </p:txBody>
      </p:sp>
      <p:sp>
        <p:nvSpPr>
          <p:cNvPr id="5" name="Rectangle 4"/>
          <p:cNvSpPr/>
          <p:nvPr/>
        </p:nvSpPr>
        <p:spPr>
          <a:xfrm>
            <a:off x="3928533" y="3627967"/>
            <a:ext cx="101600" cy="101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56566" y="3517901"/>
            <a:ext cx="302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S</a:t>
            </a:r>
          </a:p>
        </p:txBody>
      </p:sp>
      <p:sp>
        <p:nvSpPr>
          <p:cNvPr id="8" name="Rectangle 7"/>
          <p:cNvSpPr/>
          <p:nvPr/>
        </p:nvSpPr>
        <p:spPr>
          <a:xfrm>
            <a:off x="3750733" y="3865033"/>
            <a:ext cx="105834" cy="101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42833" y="2717801"/>
            <a:ext cx="105834" cy="101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49699" y="2620433"/>
            <a:ext cx="319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66068" y="3780367"/>
            <a:ext cx="319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F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51867" y="4559302"/>
            <a:ext cx="529166" cy="122766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257144" y="4500035"/>
            <a:ext cx="7568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reference</a:t>
            </a:r>
          </a:p>
        </p:txBody>
      </p:sp>
      <p:sp>
        <p:nvSpPr>
          <p:cNvPr id="18" name="Freeform 17"/>
          <p:cNvSpPr/>
          <p:nvPr/>
        </p:nvSpPr>
        <p:spPr>
          <a:xfrm>
            <a:off x="4279900" y="1993900"/>
            <a:ext cx="669925" cy="219075"/>
          </a:xfrm>
          <a:custGeom>
            <a:avLst/>
            <a:gdLst>
              <a:gd name="connsiteX0" fmla="*/ 168275 w 669925"/>
              <a:gd name="connsiteY0" fmla="*/ 219075 h 219075"/>
              <a:gd name="connsiteX1" fmla="*/ 231775 w 669925"/>
              <a:gd name="connsiteY1" fmla="*/ 174625 h 219075"/>
              <a:gd name="connsiteX2" fmla="*/ 231775 w 669925"/>
              <a:gd name="connsiteY2" fmla="*/ 174625 h 219075"/>
              <a:gd name="connsiteX3" fmla="*/ 301625 w 669925"/>
              <a:gd name="connsiteY3" fmla="*/ 174625 h 219075"/>
              <a:gd name="connsiteX4" fmla="*/ 323850 w 669925"/>
              <a:gd name="connsiteY4" fmla="*/ 184150 h 219075"/>
              <a:gd name="connsiteX5" fmla="*/ 342900 w 669925"/>
              <a:gd name="connsiteY5" fmla="*/ 177800 h 219075"/>
              <a:gd name="connsiteX6" fmla="*/ 390525 w 669925"/>
              <a:gd name="connsiteY6" fmla="*/ 177800 h 219075"/>
              <a:gd name="connsiteX7" fmla="*/ 425450 w 669925"/>
              <a:gd name="connsiteY7" fmla="*/ 168275 h 219075"/>
              <a:gd name="connsiteX8" fmla="*/ 495300 w 669925"/>
              <a:gd name="connsiteY8" fmla="*/ 184150 h 219075"/>
              <a:gd name="connsiteX9" fmla="*/ 669925 w 669925"/>
              <a:gd name="connsiteY9" fmla="*/ 190500 h 219075"/>
              <a:gd name="connsiteX10" fmla="*/ 663575 w 669925"/>
              <a:gd name="connsiteY10" fmla="*/ 6350 h 219075"/>
              <a:gd name="connsiteX11" fmla="*/ 333375 w 669925"/>
              <a:gd name="connsiteY11" fmla="*/ 0 h 219075"/>
              <a:gd name="connsiteX12" fmla="*/ 0 w 669925"/>
              <a:gd name="connsiteY12" fmla="*/ 50800 h 219075"/>
              <a:gd name="connsiteX13" fmla="*/ 38100 w 669925"/>
              <a:gd name="connsiteY13" fmla="*/ 174625 h 219075"/>
              <a:gd name="connsiteX14" fmla="*/ 168275 w 669925"/>
              <a:gd name="connsiteY14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69925" h="219075">
                <a:moveTo>
                  <a:pt x="168275" y="219075"/>
                </a:moveTo>
                <a:lnTo>
                  <a:pt x="231775" y="174625"/>
                </a:lnTo>
                <a:lnTo>
                  <a:pt x="231775" y="174625"/>
                </a:lnTo>
                <a:cubicBezTo>
                  <a:pt x="302682" y="171402"/>
                  <a:pt x="301625" y="148143"/>
                  <a:pt x="301625" y="174625"/>
                </a:cubicBezTo>
                <a:lnTo>
                  <a:pt x="323850" y="184150"/>
                </a:lnTo>
                <a:lnTo>
                  <a:pt x="342900" y="177800"/>
                </a:lnTo>
                <a:lnTo>
                  <a:pt x="390525" y="177800"/>
                </a:lnTo>
                <a:lnTo>
                  <a:pt x="425450" y="168275"/>
                </a:lnTo>
                <a:lnTo>
                  <a:pt x="495300" y="184150"/>
                </a:lnTo>
                <a:lnTo>
                  <a:pt x="669925" y="190500"/>
                </a:lnTo>
                <a:lnTo>
                  <a:pt x="663575" y="6350"/>
                </a:lnTo>
                <a:lnTo>
                  <a:pt x="333375" y="0"/>
                </a:lnTo>
                <a:lnTo>
                  <a:pt x="0" y="50800"/>
                </a:lnTo>
                <a:lnTo>
                  <a:pt x="38100" y="174625"/>
                </a:lnTo>
                <a:lnTo>
                  <a:pt x="168275" y="219075"/>
                </a:lnTo>
                <a:close/>
              </a:path>
            </a:pathLst>
          </a:cu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257144" y="1931460"/>
            <a:ext cx="7568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reference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429000" y="3257550"/>
            <a:ext cx="717550" cy="22225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460750" y="3227917"/>
            <a:ext cx="878441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Times"/>
                <a:cs typeface="Times"/>
              </a:rPr>
              <a:t>(111) plane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43550" y="2520950"/>
            <a:ext cx="482600" cy="27305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549900" y="3873500"/>
            <a:ext cx="482600" cy="27305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583768" y="2455334"/>
            <a:ext cx="689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latin typeface="Times"/>
                <a:cs typeface="Times"/>
              </a:rPr>
              <a:t>intrinsic</a:t>
            </a:r>
          </a:p>
          <a:p>
            <a:pPr algn="ctr"/>
            <a:r>
              <a:rPr lang="en-US" sz="1200">
                <a:latin typeface="Times"/>
                <a:cs typeface="Times"/>
              </a:rPr>
              <a:t>fault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83768" y="3790951"/>
            <a:ext cx="689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latin typeface="Times"/>
                <a:cs typeface="Times"/>
              </a:rPr>
              <a:t>intrinsic</a:t>
            </a:r>
          </a:p>
          <a:p>
            <a:pPr algn="ctr"/>
            <a:r>
              <a:rPr lang="en-US" sz="1200">
                <a:latin typeface="Times"/>
                <a:cs typeface="Times"/>
              </a:rPr>
              <a:t>fault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L10-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196" y="1815084"/>
            <a:ext cx="3657600" cy="3172316"/>
          </a:xfrm>
          <a:prstGeom prst="rect">
            <a:avLst/>
          </a:prstGeom>
        </p:spPr>
      </p:pic>
      <p:sp>
        <p:nvSpPr>
          <p:cNvPr id="62" name="Freeform 61"/>
          <p:cNvSpPr/>
          <p:nvPr/>
        </p:nvSpPr>
        <p:spPr>
          <a:xfrm>
            <a:off x="3578225" y="4010025"/>
            <a:ext cx="530225" cy="444500"/>
          </a:xfrm>
          <a:custGeom>
            <a:avLst/>
            <a:gdLst>
              <a:gd name="connsiteX0" fmla="*/ 419100 w 530225"/>
              <a:gd name="connsiteY0" fmla="*/ 269875 h 444500"/>
              <a:gd name="connsiteX1" fmla="*/ 530225 w 530225"/>
              <a:gd name="connsiteY1" fmla="*/ 0 h 444500"/>
              <a:gd name="connsiteX2" fmla="*/ 0 w 530225"/>
              <a:gd name="connsiteY2" fmla="*/ 57150 h 444500"/>
              <a:gd name="connsiteX3" fmla="*/ 117475 w 530225"/>
              <a:gd name="connsiteY3" fmla="*/ 444500 h 444500"/>
              <a:gd name="connsiteX4" fmla="*/ 419100 w 530225"/>
              <a:gd name="connsiteY4" fmla="*/ 269875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25" h="444500">
                <a:moveTo>
                  <a:pt x="419100" y="269875"/>
                </a:moveTo>
                <a:lnTo>
                  <a:pt x="530225" y="0"/>
                </a:lnTo>
                <a:lnTo>
                  <a:pt x="0" y="57150"/>
                </a:lnTo>
                <a:lnTo>
                  <a:pt x="117475" y="444500"/>
                </a:lnTo>
                <a:lnTo>
                  <a:pt x="419100" y="269875"/>
                </a:lnTo>
                <a:close/>
              </a:path>
            </a:pathLst>
          </a:custGeom>
          <a:solidFill>
            <a:schemeClr val="bg1"/>
          </a:solidFill>
          <a:ln w="28575" cap="flat" cmpd="sng" algn="ctr">
            <a:noFill/>
            <a:prstDash val="solid"/>
            <a:round/>
            <a:headEnd type="stealth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2727960" y="3124200"/>
            <a:ext cx="370840" cy="23876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251960" y="3108960"/>
            <a:ext cx="370840" cy="23876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159760" y="4775200"/>
            <a:ext cx="370840" cy="23876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464560" y="1925320"/>
            <a:ext cx="243840" cy="19812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373120" y="2712720"/>
            <a:ext cx="243840" cy="19812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196840" y="2169160"/>
            <a:ext cx="243840" cy="19812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166360" y="2687320"/>
            <a:ext cx="243840" cy="19812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3947160" y="4394200"/>
            <a:ext cx="243840" cy="19812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136900" y="4699000"/>
            <a:ext cx="383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c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92400" y="302895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60850" y="302895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987040" y="2092960"/>
            <a:ext cx="185928" cy="10668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017520" y="2682240"/>
            <a:ext cx="185928" cy="10668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813810" y="2768600"/>
            <a:ext cx="185928" cy="10668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854450" y="2123440"/>
            <a:ext cx="185928" cy="10668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460240" y="2189480"/>
            <a:ext cx="185928" cy="10668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434840" y="2788920"/>
            <a:ext cx="185928" cy="10668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831840" y="2067560"/>
            <a:ext cx="185928" cy="10668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798820" y="2907030"/>
            <a:ext cx="185928" cy="10668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227320" y="3718560"/>
            <a:ext cx="185928" cy="10668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505960" y="4566920"/>
            <a:ext cx="185928" cy="10668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337560" y="4434840"/>
            <a:ext cx="185928" cy="10668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997960" y="3698240"/>
            <a:ext cx="185928" cy="10668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81206" y="1998981"/>
            <a:ext cx="388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γ</a:t>
            </a:r>
            <a:r>
              <a:rPr lang="en-US" sz="1400" b="1">
                <a:latin typeface="Times"/>
                <a:ea typeface="Lucida Grande"/>
                <a:cs typeface="Times"/>
              </a:rPr>
              <a:t>B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2306" y="2676314"/>
            <a:ext cx="397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δ</a:t>
            </a:r>
            <a:r>
              <a:rPr lang="en-US" sz="1400" b="1">
                <a:latin typeface="Times"/>
                <a:ea typeface="Lucida Grande"/>
                <a:cs typeface="Times"/>
              </a:rPr>
              <a:t>B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25333" y="2676314"/>
            <a:ext cx="40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/>
                <a:ea typeface="Lucida Grande"/>
                <a:cs typeface="Times New Roman"/>
              </a:rPr>
              <a:t>Aδ</a:t>
            </a:r>
            <a:endParaRPr lang="en-US" sz="1400" b="1" dirty="0">
              <a:latin typeface="Times"/>
              <a:cs typeface="Time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60893" y="1998981"/>
            <a:ext cx="40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Aγ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05299" y="2036232"/>
            <a:ext cx="388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γ</a:t>
            </a:r>
            <a:r>
              <a:rPr lang="en-US" sz="1400" b="1">
                <a:latin typeface="Times"/>
                <a:ea typeface="Lucida Grande"/>
                <a:cs typeface="Times"/>
              </a:rPr>
              <a:t>B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06239" y="2761826"/>
            <a:ext cx="397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δ</a:t>
            </a:r>
            <a:r>
              <a:rPr lang="en-US" sz="1400" b="1">
                <a:latin typeface="Times"/>
                <a:ea typeface="Lucida Grande"/>
                <a:cs typeface="Times"/>
              </a:rPr>
              <a:t>B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5706" y="2036232"/>
            <a:ext cx="40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Aγ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49426" y="3592405"/>
            <a:ext cx="388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γ</a:t>
            </a:r>
            <a:r>
              <a:rPr lang="en-US" sz="1400" b="1">
                <a:latin typeface="Times"/>
                <a:ea typeface="Lucida Grande"/>
                <a:cs typeface="Times"/>
              </a:rPr>
              <a:t>B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54773" y="4428913"/>
            <a:ext cx="397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δ</a:t>
            </a:r>
            <a:r>
              <a:rPr lang="en-US" sz="1400" b="1">
                <a:latin typeface="Times"/>
                <a:ea typeface="Lucida Grande"/>
                <a:cs typeface="Times"/>
              </a:rPr>
              <a:t>B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63627" y="4428913"/>
            <a:ext cx="40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/>
                <a:ea typeface="Lucida Grande"/>
                <a:cs typeface="Times New Roman"/>
              </a:rPr>
              <a:t>Aδ</a:t>
            </a:r>
            <a:endParaRPr lang="en-US" sz="1400" b="1" dirty="0">
              <a:latin typeface="Times"/>
              <a:cs typeface="Time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42173" y="3592405"/>
            <a:ext cx="40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Aγ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4550" y="1847850"/>
            <a:ext cx="383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c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08350" y="264160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d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29530" y="2092960"/>
            <a:ext cx="383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c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88890" y="260350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d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67150" y="433705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d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582160" y="3662680"/>
            <a:ext cx="243840" cy="19812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4569460" y="3672840"/>
          <a:ext cx="2413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5" name="Equation" r:id="rId5" imgW="241300" imgH="190500" progId="Equation.3">
                  <p:embed/>
                </p:oleObj>
              </mc:Choice>
              <mc:Fallback>
                <p:oleObj name="Equation" r:id="rId5" imgW="241300" imgH="1905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9460" y="3672840"/>
                        <a:ext cx="241300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Rectangle 47"/>
          <p:cNvSpPr/>
          <p:nvPr/>
        </p:nvSpPr>
        <p:spPr>
          <a:xfrm>
            <a:off x="4409438" y="4028440"/>
            <a:ext cx="504948" cy="21844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335779" y="3974254"/>
            <a:ext cx="661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δγ</a:t>
            </a:r>
            <a:r>
              <a:rPr lang="en-US" sz="1400">
                <a:latin typeface="Times"/>
                <a:cs typeface="Times"/>
              </a:rPr>
              <a:t>/</a:t>
            </a:r>
            <a:r>
              <a:rPr lang="en-US" sz="1400" b="1">
                <a:latin typeface="Times"/>
                <a:cs typeface="Times"/>
              </a:rPr>
              <a:t>BA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727700" y="2311400"/>
            <a:ext cx="210058" cy="17907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stealth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5657850" y="2222500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δγ</a:t>
            </a:r>
          </a:p>
        </p:txBody>
      </p:sp>
      <p:sp>
        <p:nvSpPr>
          <p:cNvPr id="59" name="Freeform 58"/>
          <p:cNvSpPr/>
          <p:nvPr/>
        </p:nvSpPr>
        <p:spPr>
          <a:xfrm>
            <a:off x="4708525" y="2336800"/>
            <a:ext cx="355600" cy="320675"/>
          </a:xfrm>
          <a:custGeom>
            <a:avLst/>
            <a:gdLst>
              <a:gd name="connsiteX0" fmla="*/ 155575 w 355600"/>
              <a:gd name="connsiteY0" fmla="*/ 0 h 320675"/>
              <a:gd name="connsiteX1" fmla="*/ 352425 w 355600"/>
              <a:gd name="connsiteY1" fmla="*/ 136525 h 320675"/>
              <a:gd name="connsiteX2" fmla="*/ 355600 w 355600"/>
              <a:gd name="connsiteY2" fmla="*/ 247650 h 320675"/>
              <a:gd name="connsiteX3" fmla="*/ 269875 w 355600"/>
              <a:gd name="connsiteY3" fmla="*/ 320675 h 320675"/>
              <a:gd name="connsiteX4" fmla="*/ 0 w 355600"/>
              <a:gd name="connsiteY4" fmla="*/ 257175 h 320675"/>
              <a:gd name="connsiteX5" fmla="*/ 41275 w 355600"/>
              <a:gd name="connsiteY5" fmla="*/ 73025 h 320675"/>
              <a:gd name="connsiteX6" fmla="*/ 155575 w 355600"/>
              <a:gd name="connsiteY6" fmla="*/ 0 h 32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600" h="320675">
                <a:moveTo>
                  <a:pt x="155575" y="0"/>
                </a:moveTo>
                <a:lnTo>
                  <a:pt x="352425" y="136525"/>
                </a:lnTo>
                <a:cubicBezTo>
                  <a:pt x="353483" y="173567"/>
                  <a:pt x="355600" y="247650"/>
                  <a:pt x="355600" y="247650"/>
                </a:cubicBezTo>
                <a:lnTo>
                  <a:pt x="269875" y="320675"/>
                </a:lnTo>
                <a:lnTo>
                  <a:pt x="0" y="257175"/>
                </a:lnTo>
                <a:lnTo>
                  <a:pt x="41275" y="73025"/>
                </a:lnTo>
                <a:lnTo>
                  <a:pt x="155575" y="0"/>
                </a:lnTo>
                <a:close/>
              </a:path>
            </a:pathLst>
          </a:custGeom>
          <a:solidFill>
            <a:schemeClr val="bg1"/>
          </a:solidFill>
          <a:ln w="28575" cap="flat" cmpd="sng" algn="ctr">
            <a:noFill/>
            <a:prstDash val="solid"/>
            <a:round/>
            <a:headEnd type="stealth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Arc 56"/>
          <p:cNvSpPr/>
          <p:nvPr/>
        </p:nvSpPr>
        <p:spPr>
          <a:xfrm>
            <a:off x="4933950" y="2324100"/>
            <a:ext cx="431800" cy="431800"/>
          </a:xfrm>
          <a:prstGeom prst="arc">
            <a:avLst>
              <a:gd name="adj1" fmla="val 8587806"/>
              <a:gd name="adj2" fmla="val 13208642"/>
            </a:avLst>
          </a:prstGeom>
          <a:ln w="1905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Arc 59"/>
          <p:cNvSpPr/>
          <p:nvPr/>
        </p:nvSpPr>
        <p:spPr>
          <a:xfrm>
            <a:off x="3810000" y="4067175"/>
            <a:ext cx="431800" cy="431800"/>
          </a:xfrm>
          <a:prstGeom prst="arc">
            <a:avLst>
              <a:gd name="adj1" fmla="val 9244152"/>
              <a:gd name="adj2" fmla="val 17176987"/>
            </a:avLst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4565650" y="2365375"/>
            <a:ext cx="419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71º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419475" y="3968750"/>
            <a:ext cx="509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109º</a:t>
            </a:r>
          </a:p>
        </p:txBody>
      </p:sp>
      <p:cxnSp>
        <p:nvCxnSpPr>
          <p:cNvPr id="75" name="Straight Arrow Connector 74"/>
          <p:cNvCxnSpPr>
            <a:cxnSpLocks/>
          </p:cNvCxnSpPr>
          <p:nvPr/>
        </p:nvCxnSpPr>
        <p:spPr>
          <a:xfrm flipV="1">
            <a:off x="4546599" y="2882903"/>
            <a:ext cx="123062" cy="89912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cxnSpLocks/>
          </p:cNvCxnSpPr>
          <p:nvPr/>
        </p:nvCxnSpPr>
        <p:spPr>
          <a:xfrm flipH="1" flipV="1">
            <a:off x="4664074" y="2165353"/>
            <a:ext cx="123062" cy="89912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cxnSpLocks/>
          </p:cNvCxnSpPr>
          <p:nvPr/>
        </p:nvCxnSpPr>
        <p:spPr>
          <a:xfrm flipH="1" flipV="1">
            <a:off x="5781674" y="2165353"/>
            <a:ext cx="123062" cy="89912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cxnSpLocks/>
          </p:cNvCxnSpPr>
          <p:nvPr/>
        </p:nvCxnSpPr>
        <p:spPr>
          <a:xfrm flipV="1">
            <a:off x="5692774" y="2873378"/>
            <a:ext cx="123062" cy="89912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5651500" y="2063750"/>
            <a:ext cx="638175" cy="47625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Freeform 89"/>
          <p:cNvSpPr/>
          <p:nvPr/>
        </p:nvSpPr>
        <p:spPr>
          <a:xfrm>
            <a:off x="3698875" y="1895475"/>
            <a:ext cx="135996" cy="1136650"/>
          </a:xfrm>
          <a:custGeom>
            <a:avLst/>
            <a:gdLst>
              <a:gd name="connsiteX0" fmla="*/ 0 w 135996"/>
              <a:gd name="connsiteY0" fmla="*/ 1136650 h 1136650"/>
              <a:gd name="connsiteX1" fmla="*/ 107950 w 135996"/>
              <a:gd name="connsiteY1" fmla="*/ 739775 h 1136650"/>
              <a:gd name="connsiteX2" fmla="*/ 120650 w 135996"/>
              <a:gd name="connsiteY2" fmla="*/ 390525 h 1136650"/>
              <a:gd name="connsiteX3" fmla="*/ 15875 w 135996"/>
              <a:gd name="connsiteY3" fmla="*/ 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996" h="1136650">
                <a:moveTo>
                  <a:pt x="0" y="1136650"/>
                </a:moveTo>
                <a:cubicBezTo>
                  <a:pt x="43921" y="1000389"/>
                  <a:pt x="87842" y="864129"/>
                  <a:pt x="107950" y="739775"/>
                </a:cubicBezTo>
                <a:cubicBezTo>
                  <a:pt x="128058" y="615421"/>
                  <a:pt x="135996" y="513821"/>
                  <a:pt x="120650" y="390525"/>
                </a:cubicBezTo>
                <a:cubicBezTo>
                  <a:pt x="105304" y="267229"/>
                  <a:pt x="15875" y="0"/>
                  <a:pt x="15875" y="0"/>
                </a:cubicBez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90"/>
          <p:cNvSpPr/>
          <p:nvPr/>
        </p:nvSpPr>
        <p:spPr>
          <a:xfrm>
            <a:off x="3063875" y="1930400"/>
            <a:ext cx="755650" cy="536575"/>
          </a:xfrm>
          <a:custGeom>
            <a:avLst/>
            <a:gdLst>
              <a:gd name="connsiteX0" fmla="*/ 755650 w 755650"/>
              <a:gd name="connsiteY0" fmla="*/ 536575 h 536575"/>
              <a:gd name="connsiteX1" fmla="*/ 498475 w 755650"/>
              <a:gd name="connsiteY1" fmla="*/ 438150 h 536575"/>
              <a:gd name="connsiteX2" fmla="*/ 260350 w 755650"/>
              <a:gd name="connsiteY2" fmla="*/ 282575 h 536575"/>
              <a:gd name="connsiteX3" fmla="*/ 0 w 755650"/>
              <a:gd name="connsiteY3" fmla="*/ 0 h 53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650" h="536575">
                <a:moveTo>
                  <a:pt x="755650" y="536575"/>
                </a:moveTo>
                <a:cubicBezTo>
                  <a:pt x="668337" y="508529"/>
                  <a:pt x="581025" y="480483"/>
                  <a:pt x="498475" y="438150"/>
                </a:cubicBezTo>
                <a:cubicBezTo>
                  <a:pt x="415925" y="395817"/>
                  <a:pt x="343429" y="355600"/>
                  <a:pt x="260350" y="282575"/>
                </a:cubicBezTo>
                <a:cubicBezTo>
                  <a:pt x="177271" y="209550"/>
                  <a:pt x="0" y="0"/>
                  <a:pt x="0" y="0"/>
                </a:cubicBez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eeform 91"/>
          <p:cNvSpPr/>
          <p:nvPr/>
        </p:nvSpPr>
        <p:spPr>
          <a:xfrm>
            <a:off x="3038475" y="2476500"/>
            <a:ext cx="774700" cy="527050"/>
          </a:xfrm>
          <a:custGeom>
            <a:avLst/>
            <a:gdLst>
              <a:gd name="connsiteX0" fmla="*/ 0 w 774700"/>
              <a:gd name="connsiteY0" fmla="*/ 527050 h 527050"/>
              <a:gd name="connsiteX1" fmla="*/ 180975 w 774700"/>
              <a:gd name="connsiteY1" fmla="*/ 311150 h 527050"/>
              <a:gd name="connsiteX2" fmla="*/ 358775 w 774700"/>
              <a:gd name="connsiteY2" fmla="*/ 174625 h 527050"/>
              <a:gd name="connsiteX3" fmla="*/ 533400 w 774700"/>
              <a:gd name="connsiteY3" fmla="*/ 79375 h 527050"/>
              <a:gd name="connsiteX4" fmla="*/ 774700 w 774700"/>
              <a:gd name="connsiteY4" fmla="*/ 0 h 52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700" h="527050">
                <a:moveTo>
                  <a:pt x="0" y="527050"/>
                </a:moveTo>
                <a:cubicBezTo>
                  <a:pt x="60589" y="448468"/>
                  <a:pt x="121179" y="369887"/>
                  <a:pt x="180975" y="311150"/>
                </a:cubicBezTo>
                <a:cubicBezTo>
                  <a:pt x="240771" y="252413"/>
                  <a:pt x="300038" y="213254"/>
                  <a:pt x="358775" y="174625"/>
                </a:cubicBezTo>
                <a:cubicBezTo>
                  <a:pt x="417512" y="135996"/>
                  <a:pt x="464079" y="108479"/>
                  <a:pt x="533400" y="79375"/>
                </a:cubicBezTo>
                <a:cubicBezTo>
                  <a:pt x="602721" y="50271"/>
                  <a:pt x="774700" y="0"/>
                  <a:pt x="774700" y="0"/>
                </a:cubicBez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Straight Connector 95"/>
          <p:cNvCxnSpPr>
            <a:cxnSpLocks/>
          </p:cNvCxnSpPr>
          <p:nvPr/>
        </p:nvCxnSpPr>
        <p:spPr>
          <a:xfrm rot="10800000" flipV="1">
            <a:off x="4511675" y="2536825"/>
            <a:ext cx="647700" cy="45085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cxnSpLocks/>
          </p:cNvCxnSpPr>
          <p:nvPr/>
        </p:nvCxnSpPr>
        <p:spPr>
          <a:xfrm rot="10800000" flipV="1">
            <a:off x="5645150" y="2540000"/>
            <a:ext cx="647700" cy="45085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4533900" y="2060575"/>
            <a:ext cx="638175" cy="47625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cxnSpLocks/>
          </p:cNvCxnSpPr>
          <p:nvPr/>
        </p:nvCxnSpPr>
        <p:spPr>
          <a:xfrm rot="5400000">
            <a:off x="3803650" y="3822700"/>
            <a:ext cx="666750" cy="27940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cxnSpLocks/>
          </p:cNvCxnSpPr>
          <p:nvPr/>
        </p:nvCxnSpPr>
        <p:spPr>
          <a:xfrm rot="5400000">
            <a:off x="4762500" y="3825875"/>
            <a:ext cx="666750" cy="27940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cxnSpLocks/>
          </p:cNvCxnSpPr>
          <p:nvPr/>
        </p:nvCxnSpPr>
        <p:spPr>
          <a:xfrm rot="10800000" flipV="1">
            <a:off x="4349750" y="4286249"/>
            <a:ext cx="609600" cy="358775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cxnSpLocks/>
          </p:cNvCxnSpPr>
          <p:nvPr/>
        </p:nvCxnSpPr>
        <p:spPr>
          <a:xfrm rot="10800000" flipV="1">
            <a:off x="3375026" y="4295774"/>
            <a:ext cx="619125" cy="361949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cxnSpLocks/>
          </p:cNvCxnSpPr>
          <p:nvPr/>
        </p:nvCxnSpPr>
        <p:spPr>
          <a:xfrm rot="10800000" flipV="1">
            <a:off x="3990979" y="4285868"/>
            <a:ext cx="971547" cy="379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cxnSpLocks/>
          </p:cNvCxnSpPr>
          <p:nvPr/>
        </p:nvCxnSpPr>
        <p:spPr>
          <a:xfrm rot="10800000" flipV="1">
            <a:off x="5165101" y="2530093"/>
            <a:ext cx="1108702" cy="379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cxnSpLocks/>
          </p:cNvCxnSpPr>
          <p:nvPr/>
        </p:nvCxnSpPr>
        <p:spPr>
          <a:xfrm flipV="1">
            <a:off x="3146423" y="2755901"/>
            <a:ext cx="108582" cy="113789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cxnSpLocks noChangeAspect="1"/>
          </p:cNvCxnSpPr>
          <p:nvPr/>
        </p:nvCxnSpPr>
        <p:spPr>
          <a:xfrm flipV="1">
            <a:off x="3733800" y="2778126"/>
            <a:ext cx="45647" cy="150367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>
            <a:stCxn id="90" idx="2"/>
          </p:cNvCxnSpPr>
          <p:nvPr/>
        </p:nvCxnSpPr>
        <p:spPr>
          <a:xfrm flipH="1" flipV="1">
            <a:off x="3797300" y="2139950"/>
            <a:ext cx="22225" cy="14605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>
            <a:cxnSpLocks noChangeAspect="1"/>
          </p:cNvCxnSpPr>
          <p:nvPr/>
        </p:nvCxnSpPr>
        <p:spPr>
          <a:xfrm rot="10800000">
            <a:off x="3170685" y="2067209"/>
            <a:ext cx="121788" cy="11401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>
            <a:cxnSpLocks noChangeAspect="1"/>
          </p:cNvCxnSpPr>
          <p:nvPr/>
        </p:nvCxnSpPr>
        <p:spPr>
          <a:xfrm flipV="1">
            <a:off x="4559300" y="2870200"/>
            <a:ext cx="123063" cy="8577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>
            <a:cxnSpLocks noChangeAspect="1"/>
          </p:cNvCxnSpPr>
          <p:nvPr/>
        </p:nvCxnSpPr>
        <p:spPr>
          <a:xfrm flipV="1">
            <a:off x="5708650" y="2863850"/>
            <a:ext cx="123062" cy="8576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>
            <a:cxnSpLocks noChangeAspect="1"/>
          </p:cNvCxnSpPr>
          <p:nvPr/>
        </p:nvCxnSpPr>
        <p:spPr>
          <a:xfrm flipH="1" flipV="1">
            <a:off x="5772150" y="2159000"/>
            <a:ext cx="123063" cy="8577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cxnSpLocks noChangeAspect="1"/>
          </p:cNvCxnSpPr>
          <p:nvPr/>
        </p:nvCxnSpPr>
        <p:spPr>
          <a:xfrm flipH="1" flipV="1">
            <a:off x="4651375" y="2152650"/>
            <a:ext cx="123063" cy="8577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5822950" y="2533650"/>
            <a:ext cx="139700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>
            <a:cxnSpLocks noChangeAspect="1"/>
          </p:cNvCxnSpPr>
          <p:nvPr/>
        </p:nvCxnSpPr>
        <p:spPr>
          <a:xfrm>
            <a:off x="4622801" y="4286250"/>
            <a:ext cx="148843" cy="169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>
            <a:cxnSpLocks noChangeAspect="1"/>
          </p:cNvCxnSpPr>
          <p:nvPr/>
        </p:nvCxnSpPr>
        <p:spPr>
          <a:xfrm rot="5400000" flipH="1" flipV="1">
            <a:off x="4137678" y="3767088"/>
            <a:ext cx="137413" cy="5813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>
            <a:cxnSpLocks noChangeAspect="1"/>
          </p:cNvCxnSpPr>
          <p:nvPr/>
        </p:nvCxnSpPr>
        <p:spPr>
          <a:xfrm rot="5400000" flipH="1" flipV="1">
            <a:off x="5096529" y="3773438"/>
            <a:ext cx="137413" cy="5813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>
            <a:cxnSpLocks noChangeAspect="1"/>
          </p:cNvCxnSpPr>
          <p:nvPr/>
        </p:nvCxnSpPr>
        <p:spPr>
          <a:xfrm flipV="1">
            <a:off x="4394203" y="4533900"/>
            <a:ext cx="135380" cy="875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>
            <a:cxnSpLocks noChangeAspect="1"/>
          </p:cNvCxnSpPr>
          <p:nvPr/>
        </p:nvCxnSpPr>
        <p:spPr>
          <a:xfrm flipV="1">
            <a:off x="3482978" y="4511675"/>
            <a:ext cx="135380" cy="875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Slide Number Placeholder 8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12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826125" y="2895600"/>
            <a:ext cx="95250" cy="9525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43786" y="2784051"/>
            <a:ext cx="40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/>
                <a:ea typeface="Lucida Grande"/>
                <a:cs typeface="Times New Roman"/>
              </a:rPr>
              <a:t>Aδ</a:t>
            </a:r>
            <a:endParaRPr lang="en-US" sz="1400" b="1" dirty="0">
              <a:latin typeface="Times"/>
              <a:cs typeface="Time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L10-13.jpg"/>
          <p:cNvPicPr>
            <a:picLocks noChangeAspect="1"/>
          </p:cNvPicPr>
          <p:nvPr/>
        </p:nvPicPr>
        <p:blipFill>
          <a:blip r:embed="rId4"/>
          <a:srcRect l="7036" t="18667" r="2562" b="15857"/>
          <a:stretch>
            <a:fillRect/>
          </a:stretch>
        </p:blipFill>
        <p:spPr>
          <a:xfrm>
            <a:off x="2667000" y="2971800"/>
            <a:ext cx="3517900" cy="10477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05810" y="3042920"/>
            <a:ext cx="243840" cy="19812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25800" y="2965450"/>
            <a:ext cx="383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/>
                <a:cs typeface="Times"/>
              </a:rPr>
              <a:t>(</a:t>
            </a:r>
            <a:r>
              <a:rPr lang="en-US" sz="1400" i="1" dirty="0">
                <a:latin typeface="Times"/>
                <a:cs typeface="Times"/>
              </a:rPr>
              <a:t>c</a:t>
            </a:r>
            <a:r>
              <a:rPr lang="en-US" sz="1400" dirty="0">
                <a:latin typeface="Times"/>
                <a:cs typeface="Times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5172710" y="3055620"/>
            <a:ext cx="243840" cy="19812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85410" y="3754120"/>
            <a:ext cx="243840" cy="19812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05400" y="367665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/>
                <a:cs typeface="Times"/>
              </a:rPr>
              <a:t>(</a:t>
            </a:r>
            <a:r>
              <a:rPr lang="en-US" sz="1400" i="1" dirty="0">
                <a:latin typeface="Times"/>
                <a:cs typeface="Times"/>
              </a:rPr>
              <a:t>d</a:t>
            </a:r>
            <a:r>
              <a:rPr lang="en-US" sz="1400" dirty="0">
                <a:latin typeface="Times"/>
                <a:cs typeface="Times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3267710" y="3754120"/>
            <a:ext cx="243840" cy="19812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87700" y="367665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/>
                <a:cs typeface="Times"/>
              </a:rPr>
              <a:t>(</a:t>
            </a:r>
            <a:r>
              <a:rPr lang="en-US" sz="1400" i="1" dirty="0">
                <a:latin typeface="Times"/>
                <a:cs typeface="Times"/>
              </a:rPr>
              <a:t>d</a:t>
            </a:r>
            <a:r>
              <a:rPr lang="en-US" sz="1400" dirty="0">
                <a:latin typeface="Times"/>
                <a:cs typeface="Times"/>
              </a:rPr>
              <a:t>)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5156200" y="3082727"/>
          <a:ext cx="254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2" name="Equation" r:id="rId5" imgW="254000" imgH="190500" progId="Equation.3">
                  <p:embed/>
                </p:oleObj>
              </mc:Choice>
              <mc:Fallback>
                <p:oleObj name="Equation" r:id="rId5" imgW="254000" imgH="1905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6200" y="3082727"/>
                        <a:ext cx="254000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/>
          <p:cNvSpPr/>
          <p:nvPr/>
        </p:nvSpPr>
        <p:spPr>
          <a:xfrm>
            <a:off x="3214370" y="2791460"/>
            <a:ext cx="185928" cy="10668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2647950" y="2908300"/>
            <a:ext cx="273050" cy="26035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stealth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2667000" y="3651250"/>
            <a:ext cx="273050" cy="26035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stealth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/>
          <p:cNvSpPr/>
          <p:nvPr/>
        </p:nvSpPr>
        <p:spPr>
          <a:xfrm>
            <a:off x="4552950" y="2952750"/>
            <a:ext cx="273050" cy="26035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stealth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4572000" y="3651250"/>
            <a:ext cx="273050" cy="26035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stealth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/>
          <p:cNvSpPr/>
          <p:nvPr/>
        </p:nvSpPr>
        <p:spPr>
          <a:xfrm>
            <a:off x="3657600" y="3232150"/>
            <a:ext cx="590550" cy="202438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stealth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>
            <a:off x="5588000" y="3213100"/>
            <a:ext cx="590550" cy="202438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stealth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2587522" y="3784176"/>
            <a:ext cx="40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latin typeface="Times New Roman"/>
                <a:ea typeface="Lucida Grande"/>
                <a:cs typeface="Times New Roman"/>
              </a:rPr>
              <a:t>δC</a:t>
            </a:r>
            <a:endParaRPr lang="en-US" sz="1400" b="1" dirty="0">
              <a:latin typeface="Times"/>
              <a:cs typeface="Time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596726" y="2849455"/>
            <a:ext cx="398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γ</a:t>
            </a:r>
            <a:r>
              <a:rPr lang="en-US" sz="1400" b="1">
                <a:latin typeface="Times"/>
                <a:ea typeface="Lucida Grande"/>
                <a:cs typeface="Times"/>
              </a:rPr>
              <a:t>D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476326" y="3784176"/>
            <a:ext cx="40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δC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476326" y="2849455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ea typeface="Lucida Grande"/>
                <a:cs typeface="Times"/>
              </a:rPr>
              <a:t>Dα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606376" y="3161876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δD/Cγ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530426" y="3155526"/>
            <a:ext cx="696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δ</a:t>
            </a:r>
            <a:r>
              <a:rPr lang="en-US" sz="1400" b="1">
                <a:latin typeface="Times"/>
                <a:ea typeface="Lucida Grande"/>
                <a:cs typeface="Times"/>
              </a:rPr>
              <a:t>α</a:t>
            </a:r>
            <a:r>
              <a:rPr lang="en-US" sz="1400" b="1">
                <a:latin typeface="Times New Roman"/>
                <a:ea typeface="Lucida Grande"/>
                <a:cs typeface="Times New Roman"/>
              </a:rPr>
              <a:t>/CD</a:t>
            </a:r>
            <a:endParaRPr lang="en-US" sz="1400" b="1">
              <a:latin typeface="Times"/>
              <a:cs typeface="Times"/>
            </a:endParaRPr>
          </a:p>
        </p:txBody>
      </p:sp>
      <p:cxnSp>
        <p:nvCxnSpPr>
          <p:cNvPr id="80" name="Straight Connector 79"/>
          <p:cNvCxnSpPr>
            <a:cxnSpLocks/>
          </p:cNvCxnSpPr>
          <p:nvPr/>
        </p:nvCxnSpPr>
        <p:spPr>
          <a:xfrm rot="16200000" flipV="1">
            <a:off x="2858898" y="3097022"/>
            <a:ext cx="473455" cy="27940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cxnSpLocks noChangeAspect="1"/>
          </p:cNvCxnSpPr>
          <p:nvPr/>
        </p:nvCxnSpPr>
        <p:spPr>
          <a:xfrm rot="16200000" flipV="1">
            <a:off x="4751198" y="3093848"/>
            <a:ext cx="473455" cy="27940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cxnSpLocks/>
          </p:cNvCxnSpPr>
          <p:nvPr/>
        </p:nvCxnSpPr>
        <p:spPr>
          <a:xfrm>
            <a:off x="3228975" y="3473072"/>
            <a:ext cx="1022350" cy="378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cxnSpLocks noChangeAspect="1"/>
          </p:cNvCxnSpPr>
          <p:nvPr/>
        </p:nvCxnSpPr>
        <p:spPr>
          <a:xfrm rot="16200000" flipV="1">
            <a:off x="2921745" y="3033794"/>
            <a:ext cx="159512" cy="9115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cxnSpLocks/>
          </p:cNvCxnSpPr>
          <p:nvPr/>
        </p:nvCxnSpPr>
        <p:spPr>
          <a:xfrm rot="5400000" flipH="1" flipV="1">
            <a:off x="2814638" y="3592513"/>
            <a:ext cx="536575" cy="30480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cxnSpLocks/>
          </p:cNvCxnSpPr>
          <p:nvPr/>
        </p:nvCxnSpPr>
        <p:spPr>
          <a:xfrm rot="5400000" flipH="1" flipV="1">
            <a:off x="4703764" y="3576640"/>
            <a:ext cx="536575" cy="30480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cxnSpLocks/>
          </p:cNvCxnSpPr>
          <p:nvPr/>
        </p:nvCxnSpPr>
        <p:spPr>
          <a:xfrm>
            <a:off x="5127625" y="3466722"/>
            <a:ext cx="1022350" cy="378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cxnSpLocks noChangeAspect="1"/>
          </p:cNvCxnSpPr>
          <p:nvPr/>
        </p:nvCxnSpPr>
        <p:spPr>
          <a:xfrm rot="5400000" flipH="1" flipV="1">
            <a:off x="2903618" y="3882281"/>
            <a:ext cx="159512" cy="9115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cxnSpLocks noChangeAspect="1"/>
          </p:cNvCxnSpPr>
          <p:nvPr/>
        </p:nvCxnSpPr>
        <p:spPr>
          <a:xfrm rot="5400000" flipH="1" flipV="1">
            <a:off x="4792743" y="3860056"/>
            <a:ext cx="159512" cy="9115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cxnSpLocks noChangeAspect="1"/>
          </p:cNvCxnSpPr>
          <p:nvPr/>
        </p:nvCxnSpPr>
        <p:spPr>
          <a:xfrm rot="16200000" flipV="1">
            <a:off x="4820395" y="3040144"/>
            <a:ext cx="159512" cy="9115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cxnSpLocks noChangeAspect="1"/>
          </p:cNvCxnSpPr>
          <p:nvPr/>
        </p:nvCxnSpPr>
        <p:spPr>
          <a:xfrm flipV="1">
            <a:off x="3902075" y="3473450"/>
            <a:ext cx="167513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cxnSpLocks noChangeAspect="1"/>
          </p:cNvCxnSpPr>
          <p:nvPr/>
        </p:nvCxnSpPr>
        <p:spPr>
          <a:xfrm flipV="1">
            <a:off x="5775325" y="3467100"/>
            <a:ext cx="167513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-14"/>
          <p:cNvPicPr>
            <a:picLocks noChangeAspect="1"/>
          </p:cNvPicPr>
          <p:nvPr/>
        </p:nvPicPr>
        <p:blipFill>
          <a:blip r:embed="rId4"/>
          <a:srcRect l="47319" t="8385" r="26813" b="70918"/>
          <a:stretch>
            <a:fillRect/>
          </a:stretch>
        </p:blipFill>
        <p:spPr>
          <a:xfrm>
            <a:off x="4292600" y="2019300"/>
            <a:ext cx="946150" cy="5461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326466" y="2031999"/>
            <a:ext cx="922867" cy="533400"/>
          </a:xfrm>
          <a:prstGeom prst="ellips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920999" y="1888066"/>
            <a:ext cx="922867" cy="533400"/>
          </a:xfrm>
          <a:prstGeom prst="ellips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>
            <a:off x="2925234" y="2012948"/>
            <a:ext cx="916516" cy="510117"/>
          </a:xfrm>
          <a:prstGeom prst="arc">
            <a:avLst>
              <a:gd name="adj1" fmla="val 10847742"/>
              <a:gd name="adj2" fmla="val 0"/>
            </a:avLst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>
            <a:off x="2925234" y="2012948"/>
            <a:ext cx="916516" cy="528405"/>
          </a:xfrm>
          <a:prstGeom prst="arc">
            <a:avLst>
              <a:gd name="adj1" fmla="val 21553355"/>
              <a:gd name="adj2" fmla="val 10801970"/>
            </a:avLst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605867" y="2544233"/>
            <a:ext cx="152400" cy="23284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 rot="16200000">
            <a:off x="4158170" y="2061671"/>
            <a:ext cx="21742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190974" y="1718732"/>
          <a:ext cx="11684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0" name="Equation" r:id="rId5" imgW="1168400" imgH="254000" progId="Equation.3">
                  <p:embed/>
                </p:oleObj>
              </mc:Choice>
              <mc:Fallback>
                <p:oleObj name="Equation" r:id="rId5" imgW="1168400" imgH="254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0974" y="1718732"/>
                        <a:ext cx="11684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Group 42"/>
          <p:cNvGrpSpPr/>
          <p:nvPr/>
        </p:nvGrpSpPr>
        <p:grpSpPr>
          <a:xfrm>
            <a:off x="3096672" y="3108325"/>
            <a:ext cx="967232" cy="908049"/>
            <a:chOff x="3327400" y="3101975"/>
            <a:chExt cx="967232" cy="908049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3327400" y="3101975"/>
              <a:ext cx="960967" cy="0"/>
            </a:xfrm>
            <a:prstGeom prst="line">
              <a:avLst/>
            </a:prstGeom>
            <a:ln w="28575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327400" y="4010024"/>
              <a:ext cx="960967" cy="0"/>
            </a:xfrm>
            <a:prstGeom prst="line">
              <a:avLst/>
            </a:prstGeom>
            <a:ln w="28575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3327400" y="3212042"/>
              <a:ext cx="967232" cy="21166"/>
            </a:xfrm>
            <a:custGeom>
              <a:avLst/>
              <a:gdLst>
                <a:gd name="connsiteX0" fmla="*/ 0 w 939800"/>
                <a:gd name="connsiteY0" fmla="*/ 0 h 21166"/>
                <a:gd name="connsiteX1" fmla="*/ 364066 w 939800"/>
                <a:gd name="connsiteY1" fmla="*/ 4233 h 21166"/>
                <a:gd name="connsiteX2" fmla="*/ 571500 w 939800"/>
                <a:gd name="connsiteY2" fmla="*/ 16933 h 21166"/>
                <a:gd name="connsiteX3" fmla="*/ 939800 w 939800"/>
                <a:gd name="connsiteY3" fmla="*/ 21166 h 21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9800" h="21166">
                  <a:moveTo>
                    <a:pt x="0" y="0"/>
                  </a:moveTo>
                  <a:lnTo>
                    <a:pt x="364066" y="4233"/>
                  </a:lnTo>
                  <a:cubicBezTo>
                    <a:pt x="459316" y="7055"/>
                    <a:pt x="475544" y="14111"/>
                    <a:pt x="571500" y="16933"/>
                  </a:cubicBezTo>
                  <a:cubicBezTo>
                    <a:pt x="667456" y="19755"/>
                    <a:pt x="939800" y="21166"/>
                    <a:pt x="939800" y="21166"/>
                  </a:cubicBezTo>
                </a:path>
              </a:pathLst>
            </a:custGeom>
            <a:ln w="28575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 flipV="1">
              <a:off x="3327400" y="3876676"/>
              <a:ext cx="958088" cy="21166"/>
            </a:xfrm>
            <a:custGeom>
              <a:avLst/>
              <a:gdLst>
                <a:gd name="connsiteX0" fmla="*/ 0 w 939800"/>
                <a:gd name="connsiteY0" fmla="*/ 0 h 21166"/>
                <a:gd name="connsiteX1" fmla="*/ 364066 w 939800"/>
                <a:gd name="connsiteY1" fmla="*/ 4233 h 21166"/>
                <a:gd name="connsiteX2" fmla="*/ 571500 w 939800"/>
                <a:gd name="connsiteY2" fmla="*/ 16933 h 21166"/>
                <a:gd name="connsiteX3" fmla="*/ 939800 w 939800"/>
                <a:gd name="connsiteY3" fmla="*/ 21166 h 21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9800" h="21166">
                  <a:moveTo>
                    <a:pt x="0" y="0"/>
                  </a:moveTo>
                  <a:lnTo>
                    <a:pt x="364066" y="4233"/>
                  </a:lnTo>
                  <a:cubicBezTo>
                    <a:pt x="459316" y="7055"/>
                    <a:pt x="475544" y="14111"/>
                    <a:pt x="571500" y="16933"/>
                  </a:cubicBezTo>
                  <a:cubicBezTo>
                    <a:pt x="667456" y="19755"/>
                    <a:pt x="939800" y="21166"/>
                    <a:pt x="939800" y="21166"/>
                  </a:cubicBezTo>
                </a:path>
              </a:pathLst>
            </a:custGeom>
            <a:ln w="28575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327400" y="3731683"/>
              <a:ext cx="958765" cy="58562"/>
            </a:xfrm>
            <a:custGeom>
              <a:avLst/>
              <a:gdLst>
                <a:gd name="connsiteX0" fmla="*/ 0 w 931333"/>
                <a:gd name="connsiteY0" fmla="*/ 55034 h 58562"/>
                <a:gd name="connsiteX1" fmla="*/ 309033 w 931333"/>
                <a:gd name="connsiteY1" fmla="*/ 55034 h 58562"/>
                <a:gd name="connsiteX2" fmla="*/ 546100 w 931333"/>
                <a:gd name="connsiteY2" fmla="*/ 33867 h 58562"/>
                <a:gd name="connsiteX3" fmla="*/ 732366 w 931333"/>
                <a:gd name="connsiteY3" fmla="*/ 8467 h 58562"/>
                <a:gd name="connsiteX4" fmla="*/ 931333 w 931333"/>
                <a:gd name="connsiteY4" fmla="*/ 0 h 5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333" h="58562">
                  <a:moveTo>
                    <a:pt x="0" y="55034"/>
                  </a:moveTo>
                  <a:cubicBezTo>
                    <a:pt x="109008" y="56798"/>
                    <a:pt x="218016" y="58562"/>
                    <a:pt x="309033" y="55034"/>
                  </a:cubicBezTo>
                  <a:cubicBezTo>
                    <a:pt x="400050" y="51506"/>
                    <a:pt x="475545" y="41628"/>
                    <a:pt x="546100" y="33867"/>
                  </a:cubicBezTo>
                  <a:cubicBezTo>
                    <a:pt x="616656" y="26106"/>
                    <a:pt x="668160" y="14112"/>
                    <a:pt x="732366" y="8467"/>
                  </a:cubicBezTo>
                  <a:cubicBezTo>
                    <a:pt x="796572" y="2822"/>
                    <a:pt x="931333" y="0"/>
                    <a:pt x="931333" y="0"/>
                  </a:cubicBezTo>
                </a:path>
              </a:pathLst>
            </a:custGeom>
            <a:ln w="28575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 flipV="1">
              <a:off x="3327400" y="3326341"/>
              <a:ext cx="958765" cy="58562"/>
            </a:xfrm>
            <a:custGeom>
              <a:avLst/>
              <a:gdLst>
                <a:gd name="connsiteX0" fmla="*/ 0 w 931333"/>
                <a:gd name="connsiteY0" fmla="*/ 55034 h 58562"/>
                <a:gd name="connsiteX1" fmla="*/ 309033 w 931333"/>
                <a:gd name="connsiteY1" fmla="*/ 55034 h 58562"/>
                <a:gd name="connsiteX2" fmla="*/ 546100 w 931333"/>
                <a:gd name="connsiteY2" fmla="*/ 33867 h 58562"/>
                <a:gd name="connsiteX3" fmla="*/ 732366 w 931333"/>
                <a:gd name="connsiteY3" fmla="*/ 8467 h 58562"/>
                <a:gd name="connsiteX4" fmla="*/ 931333 w 931333"/>
                <a:gd name="connsiteY4" fmla="*/ 0 h 5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333" h="58562">
                  <a:moveTo>
                    <a:pt x="0" y="55034"/>
                  </a:moveTo>
                  <a:cubicBezTo>
                    <a:pt x="109008" y="56798"/>
                    <a:pt x="218016" y="58562"/>
                    <a:pt x="309033" y="55034"/>
                  </a:cubicBezTo>
                  <a:cubicBezTo>
                    <a:pt x="400050" y="51506"/>
                    <a:pt x="475545" y="41628"/>
                    <a:pt x="546100" y="33867"/>
                  </a:cubicBezTo>
                  <a:cubicBezTo>
                    <a:pt x="616656" y="26106"/>
                    <a:pt x="668160" y="14112"/>
                    <a:pt x="732366" y="8467"/>
                  </a:cubicBezTo>
                  <a:cubicBezTo>
                    <a:pt x="796572" y="2822"/>
                    <a:pt x="931333" y="0"/>
                    <a:pt x="931333" y="0"/>
                  </a:cubicBezTo>
                </a:path>
              </a:pathLst>
            </a:custGeom>
            <a:ln w="28575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3327400" y="3611033"/>
              <a:ext cx="958765" cy="71262"/>
            </a:xfrm>
            <a:custGeom>
              <a:avLst/>
              <a:gdLst>
                <a:gd name="connsiteX0" fmla="*/ 0 w 931333"/>
                <a:gd name="connsiteY0" fmla="*/ 63500 h 71262"/>
                <a:gd name="connsiteX1" fmla="*/ 283633 w 931333"/>
                <a:gd name="connsiteY1" fmla="*/ 67734 h 71262"/>
                <a:gd name="connsiteX2" fmla="*/ 465666 w 931333"/>
                <a:gd name="connsiteY2" fmla="*/ 42334 h 71262"/>
                <a:gd name="connsiteX3" fmla="*/ 630766 w 931333"/>
                <a:gd name="connsiteY3" fmla="*/ 8467 h 71262"/>
                <a:gd name="connsiteX4" fmla="*/ 719666 w 931333"/>
                <a:gd name="connsiteY4" fmla="*/ 4234 h 71262"/>
                <a:gd name="connsiteX5" fmla="*/ 931333 w 931333"/>
                <a:gd name="connsiteY5" fmla="*/ 0 h 7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1333" h="71262">
                  <a:moveTo>
                    <a:pt x="0" y="63500"/>
                  </a:moveTo>
                  <a:cubicBezTo>
                    <a:pt x="103011" y="67381"/>
                    <a:pt x="206022" y="71262"/>
                    <a:pt x="283633" y="67734"/>
                  </a:cubicBezTo>
                  <a:cubicBezTo>
                    <a:pt x="361244" y="64206"/>
                    <a:pt x="407810" y="52212"/>
                    <a:pt x="465666" y="42334"/>
                  </a:cubicBezTo>
                  <a:cubicBezTo>
                    <a:pt x="523522" y="32456"/>
                    <a:pt x="588433" y="14817"/>
                    <a:pt x="630766" y="8467"/>
                  </a:cubicBezTo>
                  <a:cubicBezTo>
                    <a:pt x="673099" y="2117"/>
                    <a:pt x="719666" y="4234"/>
                    <a:pt x="719666" y="4234"/>
                  </a:cubicBezTo>
                  <a:lnTo>
                    <a:pt x="931333" y="0"/>
                  </a:lnTo>
                </a:path>
              </a:pathLst>
            </a:custGeom>
            <a:ln w="28575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 flipV="1">
              <a:off x="3327400" y="3432175"/>
              <a:ext cx="958765" cy="71262"/>
            </a:xfrm>
            <a:custGeom>
              <a:avLst/>
              <a:gdLst>
                <a:gd name="connsiteX0" fmla="*/ 0 w 931333"/>
                <a:gd name="connsiteY0" fmla="*/ 63500 h 71262"/>
                <a:gd name="connsiteX1" fmla="*/ 283633 w 931333"/>
                <a:gd name="connsiteY1" fmla="*/ 67734 h 71262"/>
                <a:gd name="connsiteX2" fmla="*/ 465666 w 931333"/>
                <a:gd name="connsiteY2" fmla="*/ 42334 h 71262"/>
                <a:gd name="connsiteX3" fmla="*/ 630766 w 931333"/>
                <a:gd name="connsiteY3" fmla="*/ 8467 h 71262"/>
                <a:gd name="connsiteX4" fmla="*/ 719666 w 931333"/>
                <a:gd name="connsiteY4" fmla="*/ 4234 h 71262"/>
                <a:gd name="connsiteX5" fmla="*/ 931333 w 931333"/>
                <a:gd name="connsiteY5" fmla="*/ 0 h 7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1333" h="71262">
                  <a:moveTo>
                    <a:pt x="0" y="63500"/>
                  </a:moveTo>
                  <a:cubicBezTo>
                    <a:pt x="103011" y="67381"/>
                    <a:pt x="206022" y="71262"/>
                    <a:pt x="283633" y="67734"/>
                  </a:cubicBezTo>
                  <a:cubicBezTo>
                    <a:pt x="361244" y="64206"/>
                    <a:pt x="407810" y="52212"/>
                    <a:pt x="465666" y="42334"/>
                  </a:cubicBezTo>
                  <a:cubicBezTo>
                    <a:pt x="523522" y="32456"/>
                    <a:pt x="588433" y="14817"/>
                    <a:pt x="630766" y="8467"/>
                  </a:cubicBezTo>
                  <a:cubicBezTo>
                    <a:pt x="673099" y="2117"/>
                    <a:pt x="719666" y="4234"/>
                    <a:pt x="719666" y="4234"/>
                  </a:cubicBezTo>
                  <a:lnTo>
                    <a:pt x="931333" y="0"/>
                  </a:lnTo>
                </a:path>
              </a:pathLst>
            </a:custGeom>
            <a:ln w="28575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 flipV="1">
              <a:off x="3327400" y="3556000"/>
              <a:ext cx="349166" cy="0"/>
            </a:xfrm>
            <a:prstGeom prst="line">
              <a:avLst/>
            </a:prstGeom>
            <a:ln w="28575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 flipH="1">
            <a:off x="4233317" y="3108325"/>
            <a:ext cx="967232" cy="908049"/>
            <a:chOff x="3327400" y="3101975"/>
            <a:chExt cx="967232" cy="908049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3327400" y="3101975"/>
              <a:ext cx="960967" cy="0"/>
            </a:xfrm>
            <a:prstGeom prst="line">
              <a:avLst/>
            </a:prstGeom>
            <a:ln w="28575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327400" y="4010024"/>
              <a:ext cx="960967" cy="0"/>
            </a:xfrm>
            <a:prstGeom prst="line">
              <a:avLst/>
            </a:prstGeom>
            <a:ln w="28575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Freeform 46"/>
            <p:cNvSpPr/>
            <p:nvPr/>
          </p:nvSpPr>
          <p:spPr>
            <a:xfrm>
              <a:off x="3327400" y="3212042"/>
              <a:ext cx="967232" cy="21166"/>
            </a:xfrm>
            <a:custGeom>
              <a:avLst/>
              <a:gdLst>
                <a:gd name="connsiteX0" fmla="*/ 0 w 939800"/>
                <a:gd name="connsiteY0" fmla="*/ 0 h 21166"/>
                <a:gd name="connsiteX1" fmla="*/ 364066 w 939800"/>
                <a:gd name="connsiteY1" fmla="*/ 4233 h 21166"/>
                <a:gd name="connsiteX2" fmla="*/ 571500 w 939800"/>
                <a:gd name="connsiteY2" fmla="*/ 16933 h 21166"/>
                <a:gd name="connsiteX3" fmla="*/ 939800 w 939800"/>
                <a:gd name="connsiteY3" fmla="*/ 21166 h 21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9800" h="21166">
                  <a:moveTo>
                    <a:pt x="0" y="0"/>
                  </a:moveTo>
                  <a:lnTo>
                    <a:pt x="364066" y="4233"/>
                  </a:lnTo>
                  <a:cubicBezTo>
                    <a:pt x="459316" y="7055"/>
                    <a:pt x="475544" y="14111"/>
                    <a:pt x="571500" y="16933"/>
                  </a:cubicBezTo>
                  <a:cubicBezTo>
                    <a:pt x="667456" y="19755"/>
                    <a:pt x="939800" y="21166"/>
                    <a:pt x="939800" y="21166"/>
                  </a:cubicBezTo>
                </a:path>
              </a:pathLst>
            </a:custGeom>
            <a:ln w="28575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 flipV="1">
              <a:off x="3327400" y="3876676"/>
              <a:ext cx="958088" cy="21166"/>
            </a:xfrm>
            <a:custGeom>
              <a:avLst/>
              <a:gdLst>
                <a:gd name="connsiteX0" fmla="*/ 0 w 939800"/>
                <a:gd name="connsiteY0" fmla="*/ 0 h 21166"/>
                <a:gd name="connsiteX1" fmla="*/ 364066 w 939800"/>
                <a:gd name="connsiteY1" fmla="*/ 4233 h 21166"/>
                <a:gd name="connsiteX2" fmla="*/ 571500 w 939800"/>
                <a:gd name="connsiteY2" fmla="*/ 16933 h 21166"/>
                <a:gd name="connsiteX3" fmla="*/ 939800 w 939800"/>
                <a:gd name="connsiteY3" fmla="*/ 21166 h 21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9800" h="21166">
                  <a:moveTo>
                    <a:pt x="0" y="0"/>
                  </a:moveTo>
                  <a:lnTo>
                    <a:pt x="364066" y="4233"/>
                  </a:lnTo>
                  <a:cubicBezTo>
                    <a:pt x="459316" y="7055"/>
                    <a:pt x="475544" y="14111"/>
                    <a:pt x="571500" y="16933"/>
                  </a:cubicBezTo>
                  <a:cubicBezTo>
                    <a:pt x="667456" y="19755"/>
                    <a:pt x="939800" y="21166"/>
                    <a:pt x="939800" y="21166"/>
                  </a:cubicBezTo>
                </a:path>
              </a:pathLst>
            </a:custGeom>
            <a:ln w="28575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3327400" y="3731683"/>
              <a:ext cx="958765" cy="58562"/>
            </a:xfrm>
            <a:custGeom>
              <a:avLst/>
              <a:gdLst>
                <a:gd name="connsiteX0" fmla="*/ 0 w 931333"/>
                <a:gd name="connsiteY0" fmla="*/ 55034 h 58562"/>
                <a:gd name="connsiteX1" fmla="*/ 309033 w 931333"/>
                <a:gd name="connsiteY1" fmla="*/ 55034 h 58562"/>
                <a:gd name="connsiteX2" fmla="*/ 546100 w 931333"/>
                <a:gd name="connsiteY2" fmla="*/ 33867 h 58562"/>
                <a:gd name="connsiteX3" fmla="*/ 732366 w 931333"/>
                <a:gd name="connsiteY3" fmla="*/ 8467 h 58562"/>
                <a:gd name="connsiteX4" fmla="*/ 931333 w 931333"/>
                <a:gd name="connsiteY4" fmla="*/ 0 h 5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333" h="58562">
                  <a:moveTo>
                    <a:pt x="0" y="55034"/>
                  </a:moveTo>
                  <a:cubicBezTo>
                    <a:pt x="109008" y="56798"/>
                    <a:pt x="218016" y="58562"/>
                    <a:pt x="309033" y="55034"/>
                  </a:cubicBezTo>
                  <a:cubicBezTo>
                    <a:pt x="400050" y="51506"/>
                    <a:pt x="475545" y="41628"/>
                    <a:pt x="546100" y="33867"/>
                  </a:cubicBezTo>
                  <a:cubicBezTo>
                    <a:pt x="616656" y="26106"/>
                    <a:pt x="668160" y="14112"/>
                    <a:pt x="732366" y="8467"/>
                  </a:cubicBezTo>
                  <a:cubicBezTo>
                    <a:pt x="796572" y="2822"/>
                    <a:pt x="931333" y="0"/>
                    <a:pt x="931333" y="0"/>
                  </a:cubicBezTo>
                </a:path>
              </a:pathLst>
            </a:custGeom>
            <a:ln w="28575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 flipV="1">
              <a:off x="3327400" y="3326341"/>
              <a:ext cx="958765" cy="58562"/>
            </a:xfrm>
            <a:custGeom>
              <a:avLst/>
              <a:gdLst>
                <a:gd name="connsiteX0" fmla="*/ 0 w 931333"/>
                <a:gd name="connsiteY0" fmla="*/ 55034 h 58562"/>
                <a:gd name="connsiteX1" fmla="*/ 309033 w 931333"/>
                <a:gd name="connsiteY1" fmla="*/ 55034 h 58562"/>
                <a:gd name="connsiteX2" fmla="*/ 546100 w 931333"/>
                <a:gd name="connsiteY2" fmla="*/ 33867 h 58562"/>
                <a:gd name="connsiteX3" fmla="*/ 732366 w 931333"/>
                <a:gd name="connsiteY3" fmla="*/ 8467 h 58562"/>
                <a:gd name="connsiteX4" fmla="*/ 931333 w 931333"/>
                <a:gd name="connsiteY4" fmla="*/ 0 h 5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333" h="58562">
                  <a:moveTo>
                    <a:pt x="0" y="55034"/>
                  </a:moveTo>
                  <a:cubicBezTo>
                    <a:pt x="109008" y="56798"/>
                    <a:pt x="218016" y="58562"/>
                    <a:pt x="309033" y="55034"/>
                  </a:cubicBezTo>
                  <a:cubicBezTo>
                    <a:pt x="400050" y="51506"/>
                    <a:pt x="475545" y="41628"/>
                    <a:pt x="546100" y="33867"/>
                  </a:cubicBezTo>
                  <a:cubicBezTo>
                    <a:pt x="616656" y="26106"/>
                    <a:pt x="668160" y="14112"/>
                    <a:pt x="732366" y="8467"/>
                  </a:cubicBezTo>
                  <a:cubicBezTo>
                    <a:pt x="796572" y="2822"/>
                    <a:pt x="931333" y="0"/>
                    <a:pt x="931333" y="0"/>
                  </a:cubicBezTo>
                </a:path>
              </a:pathLst>
            </a:custGeom>
            <a:ln w="28575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3327400" y="3611033"/>
              <a:ext cx="958765" cy="71262"/>
            </a:xfrm>
            <a:custGeom>
              <a:avLst/>
              <a:gdLst>
                <a:gd name="connsiteX0" fmla="*/ 0 w 931333"/>
                <a:gd name="connsiteY0" fmla="*/ 63500 h 71262"/>
                <a:gd name="connsiteX1" fmla="*/ 283633 w 931333"/>
                <a:gd name="connsiteY1" fmla="*/ 67734 h 71262"/>
                <a:gd name="connsiteX2" fmla="*/ 465666 w 931333"/>
                <a:gd name="connsiteY2" fmla="*/ 42334 h 71262"/>
                <a:gd name="connsiteX3" fmla="*/ 630766 w 931333"/>
                <a:gd name="connsiteY3" fmla="*/ 8467 h 71262"/>
                <a:gd name="connsiteX4" fmla="*/ 719666 w 931333"/>
                <a:gd name="connsiteY4" fmla="*/ 4234 h 71262"/>
                <a:gd name="connsiteX5" fmla="*/ 931333 w 931333"/>
                <a:gd name="connsiteY5" fmla="*/ 0 h 7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1333" h="71262">
                  <a:moveTo>
                    <a:pt x="0" y="63500"/>
                  </a:moveTo>
                  <a:cubicBezTo>
                    <a:pt x="103011" y="67381"/>
                    <a:pt x="206022" y="71262"/>
                    <a:pt x="283633" y="67734"/>
                  </a:cubicBezTo>
                  <a:cubicBezTo>
                    <a:pt x="361244" y="64206"/>
                    <a:pt x="407810" y="52212"/>
                    <a:pt x="465666" y="42334"/>
                  </a:cubicBezTo>
                  <a:cubicBezTo>
                    <a:pt x="523522" y="32456"/>
                    <a:pt x="588433" y="14817"/>
                    <a:pt x="630766" y="8467"/>
                  </a:cubicBezTo>
                  <a:cubicBezTo>
                    <a:pt x="673099" y="2117"/>
                    <a:pt x="719666" y="4234"/>
                    <a:pt x="719666" y="4234"/>
                  </a:cubicBezTo>
                  <a:lnTo>
                    <a:pt x="931333" y="0"/>
                  </a:lnTo>
                </a:path>
              </a:pathLst>
            </a:custGeom>
            <a:ln w="28575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 flipV="1">
              <a:off x="3327400" y="3432175"/>
              <a:ext cx="958765" cy="71262"/>
            </a:xfrm>
            <a:custGeom>
              <a:avLst/>
              <a:gdLst>
                <a:gd name="connsiteX0" fmla="*/ 0 w 931333"/>
                <a:gd name="connsiteY0" fmla="*/ 63500 h 71262"/>
                <a:gd name="connsiteX1" fmla="*/ 283633 w 931333"/>
                <a:gd name="connsiteY1" fmla="*/ 67734 h 71262"/>
                <a:gd name="connsiteX2" fmla="*/ 465666 w 931333"/>
                <a:gd name="connsiteY2" fmla="*/ 42334 h 71262"/>
                <a:gd name="connsiteX3" fmla="*/ 630766 w 931333"/>
                <a:gd name="connsiteY3" fmla="*/ 8467 h 71262"/>
                <a:gd name="connsiteX4" fmla="*/ 719666 w 931333"/>
                <a:gd name="connsiteY4" fmla="*/ 4234 h 71262"/>
                <a:gd name="connsiteX5" fmla="*/ 931333 w 931333"/>
                <a:gd name="connsiteY5" fmla="*/ 0 h 7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1333" h="71262">
                  <a:moveTo>
                    <a:pt x="0" y="63500"/>
                  </a:moveTo>
                  <a:cubicBezTo>
                    <a:pt x="103011" y="67381"/>
                    <a:pt x="206022" y="71262"/>
                    <a:pt x="283633" y="67734"/>
                  </a:cubicBezTo>
                  <a:cubicBezTo>
                    <a:pt x="361244" y="64206"/>
                    <a:pt x="407810" y="52212"/>
                    <a:pt x="465666" y="42334"/>
                  </a:cubicBezTo>
                  <a:cubicBezTo>
                    <a:pt x="523522" y="32456"/>
                    <a:pt x="588433" y="14817"/>
                    <a:pt x="630766" y="8467"/>
                  </a:cubicBezTo>
                  <a:cubicBezTo>
                    <a:pt x="673099" y="2117"/>
                    <a:pt x="719666" y="4234"/>
                    <a:pt x="719666" y="4234"/>
                  </a:cubicBezTo>
                  <a:lnTo>
                    <a:pt x="931333" y="0"/>
                  </a:lnTo>
                </a:path>
              </a:pathLst>
            </a:custGeom>
            <a:ln w="28575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/>
            <p:nvPr/>
          </p:nvCxnSpPr>
          <p:spPr>
            <a:xfrm flipV="1">
              <a:off x="3327400" y="3556000"/>
              <a:ext cx="349166" cy="0"/>
            </a:xfrm>
            <a:prstGeom prst="line">
              <a:avLst/>
            </a:prstGeom>
            <a:ln w="28575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/>
          <p:cNvSpPr txBox="1"/>
          <p:nvPr/>
        </p:nvSpPr>
        <p:spPr>
          <a:xfrm>
            <a:off x="2857492" y="2940048"/>
            <a:ext cx="3086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>
                <a:latin typeface="Times"/>
                <a:cs typeface="Times"/>
              </a:rPr>
              <a:t>A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857492" y="3058184"/>
            <a:ext cx="3165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>
                <a:latin typeface="Times"/>
                <a:cs typeface="Times"/>
              </a:rPr>
              <a:t>C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857492" y="3176320"/>
            <a:ext cx="3086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>
                <a:latin typeface="Times"/>
                <a:cs typeface="Times"/>
              </a:rPr>
              <a:t>B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857492" y="3294456"/>
            <a:ext cx="3086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>
                <a:latin typeface="Times"/>
                <a:cs typeface="Times"/>
              </a:rPr>
              <a:t>A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857492" y="3412593"/>
            <a:ext cx="3165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>
                <a:latin typeface="Times"/>
                <a:cs typeface="Times"/>
              </a:rPr>
              <a:t>C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857492" y="3528614"/>
            <a:ext cx="3086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>
                <a:latin typeface="Times"/>
                <a:cs typeface="Times"/>
              </a:rPr>
              <a:t>B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857492" y="3644635"/>
            <a:ext cx="3086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>
                <a:latin typeface="Times"/>
                <a:cs typeface="Times"/>
              </a:rPr>
              <a:t>A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857492" y="3876675"/>
            <a:ext cx="3086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>
                <a:latin typeface="Times"/>
                <a:cs typeface="Times"/>
              </a:rPr>
              <a:t>B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857492" y="3760656"/>
            <a:ext cx="3165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>
                <a:latin typeface="Times"/>
                <a:cs typeface="Times"/>
              </a:rPr>
              <a:t>C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022710" y="2959100"/>
            <a:ext cx="3086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>
                <a:latin typeface="Times"/>
                <a:cs typeface="Times"/>
              </a:rPr>
              <a:t>A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014789" y="3090485"/>
            <a:ext cx="3165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>
                <a:latin typeface="Times"/>
                <a:cs typeface="Times"/>
              </a:rPr>
              <a:t>C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022710" y="3221870"/>
            <a:ext cx="3086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>
                <a:latin typeface="Times"/>
                <a:cs typeface="Times"/>
              </a:rPr>
              <a:t>B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022710" y="3353255"/>
            <a:ext cx="3086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>
                <a:latin typeface="Times"/>
                <a:cs typeface="Times"/>
              </a:rPr>
              <a:t>A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022710" y="3484640"/>
            <a:ext cx="3086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>
                <a:latin typeface="Times"/>
                <a:cs typeface="Times"/>
              </a:rPr>
              <a:t>B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022710" y="3616025"/>
            <a:ext cx="3086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>
                <a:latin typeface="Times"/>
                <a:cs typeface="Times"/>
              </a:rPr>
              <a:t>A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022710" y="3878795"/>
            <a:ext cx="3086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>
                <a:latin typeface="Times"/>
                <a:cs typeface="Times"/>
              </a:rPr>
              <a:t>B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014789" y="3747410"/>
            <a:ext cx="3165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>
                <a:latin typeface="Times"/>
                <a:cs typeface="Times"/>
              </a:rPr>
              <a:t>C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236372" y="4081996"/>
            <a:ext cx="383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c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660650" y="246380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095750" y="246380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560360" y="2534171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ξ</a:t>
            </a:r>
          </a:p>
        </p:txBody>
      </p:sp>
      <p:sp>
        <p:nvSpPr>
          <p:cNvPr id="68" name="Slide Number Placeholder 6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15"/>
          <p:cNvPicPr>
            <a:picLocks noChangeAspect="1"/>
          </p:cNvPicPr>
          <p:nvPr/>
        </p:nvPicPr>
        <p:blipFill>
          <a:blip r:embed="rId4"/>
          <a:srcRect l="3544" t="28131" r="43863" b="22481"/>
          <a:stretch>
            <a:fillRect/>
          </a:stretch>
        </p:blipFill>
        <p:spPr>
          <a:xfrm>
            <a:off x="2819400" y="3496733"/>
            <a:ext cx="2404533" cy="51223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823627" y="3509434"/>
            <a:ext cx="1032934" cy="503767"/>
          </a:xfrm>
          <a:prstGeom prst="ellips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575293" y="3475568"/>
            <a:ext cx="1032934" cy="503767"/>
          </a:xfrm>
          <a:prstGeom prst="ellips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>
            <a:off x="3894666" y="3670299"/>
            <a:ext cx="1035050" cy="510123"/>
          </a:xfrm>
          <a:prstGeom prst="arc">
            <a:avLst>
              <a:gd name="adj1" fmla="val 13935401"/>
              <a:gd name="adj2" fmla="val 240324"/>
            </a:avLst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199460" y="3492501"/>
            <a:ext cx="1032934" cy="503767"/>
          </a:xfrm>
          <a:prstGeom prst="ellips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cxnSpLocks noChangeAspect="1"/>
          </p:cNvCxnSpPr>
          <p:nvPr/>
        </p:nvCxnSpPr>
        <p:spPr>
          <a:xfrm rot="5400000">
            <a:off x="3515328" y="3911941"/>
            <a:ext cx="307715" cy="61498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 noChangeAspect="1"/>
          </p:cNvCxnSpPr>
          <p:nvPr/>
        </p:nvCxnSpPr>
        <p:spPr>
          <a:xfrm rot="5400000">
            <a:off x="4878483" y="3911941"/>
            <a:ext cx="307715" cy="61498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 noChangeAspect="1"/>
          </p:cNvCxnSpPr>
          <p:nvPr/>
        </p:nvCxnSpPr>
        <p:spPr>
          <a:xfrm rot="16200000" flipH="1">
            <a:off x="6342028" y="3886043"/>
            <a:ext cx="271295" cy="149715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 rot="5400000" flipH="1" flipV="1">
            <a:off x="4484525" y="3568798"/>
            <a:ext cx="257768" cy="239452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 noChangeAspect="1"/>
          </p:cNvCxnSpPr>
          <p:nvPr/>
        </p:nvCxnSpPr>
        <p:spPr>
          <a:xfrm>
            <a:off x="3064933" y="3975103"/>
            <a:ext cx="132588" cy="34370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 noChangeAspect="1"/>
          </p:cNvCxnSpPr>
          <p:nvPr/>
        </p:nvCxnSpPr>
        <p:spPr>
          <a:xfrm rot="10800000">
            <a:off x="4946427" y="3520878"/>
            <a:ext cx="123444" cy="34784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 noChangeAspect="1"/>
          </p:cNvCxnSpPr>
          <p:nvPr/>
        </p:nvCxnSpPr>
        <p:spPr>
          <a:xfrm flipV="1">
            <a:off x="6083300" y="3974765"/>
            <a:ext cx="152092" cy="5192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654301" y="3972984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66117" y="3972984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77933" y="3972984"/>
            <a:ext cx="383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c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216910" y="3622886"/>
            <a:ext cx="243840" cy="19812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3194050" y="3637491"/>
          <a:ext cx="2667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8" name="Equation" r:id="rId5" imgW="266700" imgH="215900" progId="Equation.3">
                  <p:embed/>
                </p:oleObj>
              </mc:Choice>
              <mc:Fallback>
                <p:oleObj name="Equation" r:id="rId5" imgW="266700" imgH="2159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4050" y="3637491"/>
                        <a:ext cx="2667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/>
          <p:cNvSpPr/>
          <p:nvPr/>
        </p:nvSpPr>
        <p:spPr>
          <a:xfrm>
            <a:off x="4762501" y="3568702"/>
            <a:ext cx="207433" cy="145965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654126" y="3468794"/>
            <a:ext cx="40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/>
                <a:ea typeface="Lucida Grande"/>
                <a:cs typeface="Times New Roman"/>
              </a:rPr>
              <a:t>Aδ</a:t>
            </a:r>
            <a:endParaRPr lang="en-US" sz="1400" b="1" dirty="0">
              <a:latin typeface="Times"/>
              <a:cs typeface="Time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57432" y="3848099"/>
            <a:ext cx="443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AD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68993" y="3870962"/>
            <a:ext cx="40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δD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25426" y="3870962"/>
            <a:ext cx="40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δD</a:t>
            </a:r>
            <a:endParaRPr lang="en-US" sz="1400" b="1">
              <a:latin typeface="Times"/>
              <a:cs typeface="Times"/>
            </a:endParaRPr>
          </a:p>
        </p:txBody>
      </p:sp>
      <p:cxnSp>
        <p:nvCxnSpPr>
          <p:cNvPr id="31" name="Straight Arrow Connector 30"/>
          <p:cNvCxnSpPr>
            <a:cxnSpLocks/>
          </p:cNvCxnSpPr>
          <p:nvPr/>
        </p:nvCxnSpPr>
        <p:spPr>
          <a:xfrm rot="10800000">
            <a:off x="4407867" y="3667923"/>
            <a:ext cx="129208" cy="5552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536" y="2703087"/>
            <a:ext cx="4572000" cy="118613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167379" y="3368890"/>
            <a:ext cx="412751" cy="259076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650913" y="3538224"/>
            <a:ext cx="412751" cy="259076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596467" y="3677924"/>
            <a:ext cx="412751" cy="19812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067723" y="3576324"/>
            <a:ext cx="412751" cy="259076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45045" y="3140288"/>
            <a:ext cx="243840" cy="19812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69269" y="3064935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d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41111" y="3148757"/>
            <a:ext cx="243840" cy="19812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265335" y="3073404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d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88748" y="3543302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84257" y="3539069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55524" y="3274064"/>
            <a:ext cx="40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δD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73843" y="3322322"/>
            <a:ext cx="243840" cy="19812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698067" y="3246969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cxnSp>
        <p:nvCxnSpPr>
          <p:cNvPr id="6" name="Straight Connector 5"/>
          <p:cNvCxnSpPr>
            <a:cxnSpLocks noChangeAspect="1"/>
          </p:cNvCxnSpPr>
          <p:nvPr/>
        </p:nvCxnSpPr>
        <p:spPr>
          <a:xfrm rot="10800000">
            <a:off x="5425101" y="3227163"/>
            <a:ext cx="819064" cy="591303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564289" y="3591563"/>
            <a:ext cx="408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βD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955878" y="3034455"/>
            <a:ext cx="243840" cy="19812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890256" y="2969265"/>
            <a:ext cx="37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δβ</a:t>
            </a:r>
            <a:endParaRPr lang="en-US" sz="1400" b="1">
              <a:latin typeface="Times"/>
              <a:cs typeface="Times"/>
            </a:endParaRPr>
          </a:p>
        </p:txBody>
      </p:sp>
      <p:cxnSp>
        <p:nvCxnSpPr>
          <p:cNvPr id="24" name="Straight Arrow Connector 23"/>
          <p:cNvCxnSpPr>
            <a:cxnSpLocks noChangeAspect="1"/>
          </p:cNvCxnSpPr>
          <p:nvPr/>
        </p:nvCxnSpPr>
        <p:spPr>
          <a:xfrm rot="5400000">
            <a:off x="5863576" y="3610624"/>
            <a:ext cx="219321" cy="93137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/>
        </p:nvCxnSpPr>
        <p:spPr>
          <a:xfrm rot="10800000" flipV="1">
            <a:off x="3892638" y="3515032"/>
            <a:ext cx="848696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 noChangeAspect="1"/>
          </p:cNvCxnSpPr>
          <p:nvPr/>
        </p:nvCxnSpPr>
        <p:spPr>
          <a:xfrm rot="10800000">
            <a:off x="3088308" y="2946402"/>
            <a:ext cx="1178893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 noChangeAspect="1"/>
          </p:cNvCxnSpPr>
          <p:nvPr/>
        </p:nvCxnSpPr>
        <p:spPr>
          <a:xfrm rot="10800000">
            <a:off x="3088302" y="2939296"/>
            <a:ext cx="819064" cy="591303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 noChangeAspect="1"/>
          </p:cNvCxnSpPr>
          <p:nvPr/>
        </p:nvCxnSpPr>
        <p:spPr>
          <a:xfrm rot="5400000">
            <a:off x="3429000" y="3259666"/>
            <a:ext cx="309037" cy="131236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cxnSpLocks/>
          </p:cNvCxnSpPr>
          <p:nvPr/>
        </p:nvCxnSpPr>
        <p:spPr>
          <a:xfrm rot="10800000" flipV="1">
            <a:off x="6242138" y="3519265"/>
            <a:ext cx="848696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 noChangeAspect="1"/>
          </p:cNvCxnSpPr>
          <p:nvPr/>
        </p:nvCxnSpPr>
        <p:spPr>
          <a:xfrm rot="10800000">
            <a:off x="5437808" y="2950635"/>
            <a:ext cx="1178893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 noChangeAspect="1"/>
          </p:cNvCxnSpPr>
          <p:nvPr/>
        </p:nvCxnSpPr>
        <p:spPr>
          <a:xfrm rot="10800000">
            <a:off x="5446268" y="2947763"/>
            <a:ext cx="819064" cy="591303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 noChangeAspect="1"/>
          </p:cNvCxnSpPr>
          <p:nvPr/>
        </p:nvCxnSpPr>
        <p:spPr>
          <a:xfrm rot="10800000" flipV="1">
            <a:off x="5704953" y="3169596"/>
            <a:ext cx="232712" cy="12182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16</a:t>
            </a:fld>
            <a:endParaRPr lang="en-US"/>
          </a:p>
        </p:txBody>
      </p:sp>
      <p:cxnSp>
        <p:nvCxnSpPr>
          <p:cNvPr id="17" name="Straight Arrow Connector 16"/>
          <p:cNvCxnSpPr>
            <a:cxnSpLocks noChangeAspect="1"/>
          </p:cNvCxnSpPr>
          <p:nvPr/>
        </p:nvCxnSpPr>
        <p:spPr>
          <a:xfrm rot="10800000">
            <a:off x="3263985" y="3060308"/>
            <a:ext cx="120566" cy="91411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 noChangeAspect="1"/>
          </p:cNvCxnSpPr>
          <p:nvPr/>
        </p:nvCxnSpPr>
        <p:spPr>
          <a:xfrm rot="10800000">
            <a:off x="5555277" y="3318542"/>
            <a:ext cx="120566" cy="91411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 noChangeAspect="1"/>
          </p:cNvCxnSpPr>
          <p:nvPr/>
        </p:nvCxnSpPr>
        <p:spPr>
          <a:xfrm rot="10800000">
            <a:off x="5593379" y="3052902"/>
            <a:ext cx="120566" cy="91411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Straight Connector 61"/>
          <p:cNvCxnSpPr/>
          <p:nvPr/>
        </p:nvCxnSpPr>
        <p:spPr>
          <a:xfrm rot="16200000" flipH="1">
            <a:off x="3881968" y="4140200"/>
            <a:ext cx="364066" cy="169333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10-17"/>
          <p:cNvPicPr>
            <a:picLocks noChangeAspect="1"/>
          </p:cNvPicPr>
          <p:nvPr/>
        </p:nvPicPr>
        <p:blipFill>
          <a:blip r:embed="rId3"/>
          <a:srcRect b="47408"/>
          <a:stretch>
            <a:fillRect/>
          </a:stretch>
        </p:blipFill>
        <p:spPr>
          <a:xfrm>
            <a:off x="2556256" y="1803146"/>
            <a:ext cx="3657600" cy="1723221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4284133" y="3407833"/>
            <a:ext cx="342900" cy="198967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732867" y="2794000"/>
            <a:ext cx="342900" cy="198967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5245101" y="2683934"/>
            <a:ext cx="342900" cy="237066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3213100" y="2484966"/>
            <a:ext cx="304800" cy="184150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716865" y="2434166"/>
            <a:ext cx="304800" cy="184150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152897" y="1799166"/>
            <a:ext cx="304800" cy="184150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2686050" y="4591050"/>
            <a:ext cx="381000" cy="304800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609850" y="3130550"/>
            <a:ext cx="425450" cy="311150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2865967" y="2657122"/>
            <a:ext cx="1198033" cy="132645"/>
          </a:xfrm>
          <a:custGeom>
            <a:avLst/>
            <a:gdLst>
              <a:gd name="connsiteX0" fmla="*/ 0 w 1198033"/>
              <a:gd name="connsiteY0" fmla="*/ 132645 h 132645"/>
              <a:gd name="connsiteX1" fmla="*/ 275166 w 1198033"/>
              <a:gd name="connsiteY1" fmla="*/ 73378 h 132645"/>
              <a:gd name="connsiteX2" fmla="*/ 656166 w 1198033"/>
              <a:gd name="connsiteY2" fmla="*/ 18345 h 132645"/>
              <a:gd name="connsiteX3" fmla="*/ 922866 w 1198033"/>
              <a:gd name="connsiteY3" fmla="*/ 1411 h 132645"/>
              <a:gd name="connsiteX4" fmla="*/ 1198033 w 1198033"/>
              <a:gd name="connsiteY4" fmla="*/ 9878 h 1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8033" h="132645">
                <a:moveTo>
                  <a:pt x="0" y="132645"/>
                </a:moveTo>
                <a:cubicBezTo>
                  <a:pt x="82902" y="112536"/>
                  <a:pt x="165805" y="92428"/>
                  <a:pt x="275166" y="73378"/>
                </a:cubicBezTo>
                <a:cubicBezTo>
                  <a:pt x="384527" y="54328"/>
                  <a:pt x="548216" y="30339"/>
                  <a:pt x="656166" y="18345"/>
                </a:cubicBezTo>
                <a:cubicBezTo>
                  <a:pt x="764116" y="6351"/>
                  <a:pt x="832555" y="2822"/>
                  <a:pt x="922866" y="1411"/>
                </a:cubicBezTo>
                <a:cubicBezTo>
                  <a:pt x="1013177" y="0"/>
                  <a:pt x="1198033" y="9878"/>
                  <a:pt x="1198033" y="9878"/>
                </a:cubicBez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4652433" y="2544233"/>
            <a:ext cx="1168400" cy="177800"/>
          </a:xfrm>
          <a:custGeom>
            <a:avLst/>
            <a:gdLst>
              <a:gd name="connsiteX0" fmla="*/ 0 w 1168400"/>
              <a:gd name="connsiteY0" fmla="*/ 177800 h 177800"/>
              <a:gd name="connsiteX1" fmla="*/ 474134 w 1168400"/>
              <a:gd name="connsiteY1" fmla="*/ 152400 h 177800"/>
              <a:gd name="connsiteX2" fmla="*/ 872067 w 1168400"/>
              <a:gd name="connsiteY2" fmla="*/ 80434 h 177800"/>
              <a:gd name="connsiteX3" fmla="*/ 1168400 w 1168400"/>
              <a:gd name="connsiteY3" fmla="*/ 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8400" h="177800">
                <a:moveTo>
                  <a:pt x="0" y="177800"/>
                </a:moveTo>
                <a:cubicBezTo>
                  <a:pt x="164395" y="173214"/>
                  <a:pt x="328790" y="168628"/>
                  <a:pt x="474134" y="152400"/>
                </a:cubicBezTo>
                <a:cubicBezTo>
                  <a:pt x="619479" y="136172"/>
                  <a:pt x="756356" y="105834"/>
                  <a:pt x="872067" y="80434"/>
                </a:cubicBezTo>
                <a:cubicBezTo>
                  <a:pt x="987778" y="55034"/>
                  <a:pt x="1168400" y="0"/>
                  <a:pt x="1168400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945467" y="1879600"/>
            <a:ext cx="732366" cy="423333"/>
          </a:xfrm>
          <a:custGeom>
            <a:avLst/>
            <a:gdLst>
              <a:gd name="connsiteX0" fmla="*/ 0 w 732366"/>
              <a:gd name="connsiteY0" fmla="*/ 423333 h 423333"/>
              <a:gd name="connsiteX1" fmla="*/ 296333 w 732366"/>
              <a:gd name="connsiteY1" fmla="*/ 224367 h 423333"/>
              <a:gd name="connsiteX2" fmla="*/ 563033 w 732366"/>
              <a:gd name="connsiteY2" fmla="*/ 76200 h 423333"/>
              <a:gd name="connsiteX3" fmla="*/ 732366 w 732366"/>
              <a:gd name="connsiteY3" fmla="*/ 0 h 42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66" h="423333">
                <a:moveTo>
                  <a:pt x="0" y="423333"/>
                </a:moveTo>
                <a:cubicBezTo>
                  <a:pt x="101247" y="352777"/>
                  <a:pt x="202494" y="282222"/>
                  <a:pt x="296333" y="224367"/>
                </a:cubicBezTo>
                <a:cubicBezTo>
                  <a:pt x="390172" y="166512"/>
                  <a:pt x="490361" y="113594"/>
                  <a:pt x="563033" y="76200"/>
                </a:cubicBezTo>
                <a:cubicBezTo>
                  <a:pt x="635705" y="38806"/>
                  <a:pt x="732366" y="0"/>
                  <a:pt x="732366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097867" y="3073400"/>
            <a:ext cx="668866" cy="419100"/>
          </a:xfrm>
          <a:custGeom>
            <a:avLst/>
            <a:gdLst>
              <a:gd name="connsiteX0" fmla="*/ 0 w 668866"/>
              <a:gd name="connsiteY0" fmla="*/ 419100 h 419100"/>
              <a:gd name="connsiteX1" fmla="*/ 317500 w 668866"/>
              <a:gd name="connsiteY1" fmla="*/ 279400 h 419100"/>
              <a:gd name="connsiteX2" fmla="*/ 516466 w 668866"/>
              <a:gd name="connsiteY2" fmla="*/ 143933 h 419100"/>
              <a:gd name="connsiteX3" fmla="*/ 668866 w 668866"/>
              <a:gd name="connsiteY3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866" h="419100">
                <a:moveTo>
                  <a:pt x="0" y="419100"/>
                </a:moveTo>
                <a:cubicBezTo>
                  <a:pt x="115711" y="372180"/>
                  <a:pt x="231422" y="325261"/>
                  <a:pt x="317500" y="279400"/>
                </a:cubicBezTo>
                <a:cubicBezTo>
                  <a:pt x="403578" y="233539"/>
                  <a:pt x="457905" y="190500"/>
                  <a:pt x="516466" y="143933"/>
                </a:cubicBezTo>
                <a:cubicBezTo>
                  <a:pt x="575027" y="97366"/>
                  <a:pt x="668866" y="0"/>
                  <a:pt x="668866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3" idx="4"/>
          </p:cNvCxnSpPr>
          <p:nvPr/>
        </p:nvCxnSpPr>
        <p:spPr>
          <a:xfrm>
            <a:off x="4064000" y="2667000"/>
            <a:ext cx="698500" cy="402167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 noChangeAspect="1"/>
          </p:cNvCxnSpPr>
          <p:nvPr/>
        </p:nvCxnSpPr>
        <p:spPr>
          <a:xfrm>
            <a:off x="3937000" y="2302933"/>
            <a:ext cx="714382" cy="411311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rot="16200000" flipH="1">
            <a:off x="4531444" y="2834555"/>
            <a:ext cx="352044" cy="118533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 rot="16200000" flipH="1">
            <a:off x="3830489" y="2422145"/>
            <a:ext cx="352044" cy="118533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3306234" y="2688166"/>
            <a:ext cx="152400" cy="12701"/>
          </a:xfrm>
          <a:prstGeom prst="straightConnector1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4241801" y="3365500"/>
            <a:ext cx="135470" cy="63500"/>
          </a:xfrm>
          <a:prstGeom prst="straightConnector1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 rot="16200000" flipV="1">
            <a:off x="4657008" y="2899498"/>
            <a:ext cx="114299" cy="30304"/>
          </a:xfrm>
          <a:prstGeom prst="straightConnector1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 rot="16200000" flipV="1">
            <a:off x="3962742" y="2510029"/>
            <a:ext cx="114299" cy="30304"/>
          </a:xfrm>
          <a:prstGeom prst="straightConnector1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 flipV="1">
            <a:off x="4246035" y="2010830"/>
            <a:ext cx="122776" cy="93135"/>
          </a:xfrm>
          <a:prstGeom prst="straightConnector1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</p:cNvCxnSpPr>
          <p:nvPr/>
        </p:nvCxnSpPr>
        <p:spPr>
          <a:xfrm flipV="1">
            <a:off x="5194303" y="2645831"/>
            <a:ext cx="169345" cy="42335"/>
          </a:xfrm>
          <a:prstGeom prst="straightConnector1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</p:cNvCxnSpPr>
          <p:nvPr/>
        </p:nvCxnSpPr>
        <p:spPr>
          <a:xfrm>
            <a:off x="4211108" y="2772832"/>
            <a:ext cx="169348" cy="84665"/>
          </a:xfrm>
          <a:prstGeom prst="straightConnector1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4250269" y="2484968"/>
            <a:ext cx="160204" cy="93809"/>
          </a:xfrm>
          <a:prstGeom prst="straightConnector1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381502" y="2298701"/>
            <a:ext cx="255565" cy="179834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078396" y="1737360"/>
            <a:ext cx="40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δA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04463" y="2651760"/>
            <a:ext cx="397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Bδ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230797" y="3362961"/>
            <a:ext cx="397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Bδ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89397" y="2393527"/>
            <a:ext cx="40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δA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704933" y="2727962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Bγ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650834" y="2330024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γA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28165" y="2203029"/>
            <a:ext cx="361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γδ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106337" y="2865967"/>
            <a:ext cx="255565" cy="179834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4053000" y="2753365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δγ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641599" y="312420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698749" y="454660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53" name="Freeform 52"/>
          <p:cNvSpPr/>
          <p:nvPr/>
        </p:nvSpPr>
        <p:spPr>
          <a:xfrm>
            <a:off x="2823633" y="4025900"/>
            <a:ext cx="1134534" cy="152400"/>
          </a:xfrm>
          <a:custGeom>
            <a:avLst/>
            <a:gdLst>
              <a:gd name="connsiteX0" fmla="*/ 0 w 1134534"/>
              <a:gd name="connsiteY0" fmla="*/ 152400 h 152400"/>
              <a:gd name="connsiteX1" fmla="*/ 393700 w 1134534"/>
              <a:gd name="connsiteY1" fmla="*/ 67733 h 152400"/>
              <a:gd name="connsiteX2" fmla="*/ 753534 w 1134534"/>
              <a:gd name="connsiteY2" fmla="*/ 21167 h 152400"/>
              <a:gd name="connsiteX3" fmla="*/ 1134534 w 1134534"/>
              <a:gd name="connsiteY3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4534" h="152400">
                <a:moveTo>
                  <a:pt x="0" y="152400"/>
                </a:moveTo>
                <a:cubicBezTo>
                  <a:pt x="134055" y="121002"/>
                  <a:pt x="268111" y="89605"/>
                  <a:pt x="393700" y="67733"/>
                </a:cubicBezTo>
                <a:cubicBezTo>
                  <a:pt x="519289" y="45861"/>
                  <a:pt x="630062" y="32456"/>
                  <a:pt x="753534" y="21167"/>
                </a:cubicBezTo>
                <a:cubicBezTo>
                  <a:pt x="877006" y="9878"/>
                  <a:pt x="1134534" y="0"/>
                  <a:pt x="1134534" y="0"/>
                </a:cubicBez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4347633" y="3958167"/>
            <a:ext cx="491067" cy="283633"/>
          </a:xfrm>
          <a:custGeom>
            <a:avLst/>
            <a:gdLst>
              <a:gd name="connsiteX0" fmla="*/ 0 w 491067"/>
              <a:gd name="connsiteY0" fmla="*/ 283633 h 283633"/>
              <a:gd name="connsiteX1" fmla="*/ 237067 w 491067"/>
              <a:gd name="connsiteY1" fmla="*/ 148166 h 283633"/>
              <a:gd name="connsiteX2" fmla="*/ 491067 w 491067"/>
              <a:gd name="connsiteY2" fmla="*/ 0 h 283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1067" h="283633">
                <a:moveTo>
                  <a:pt x="0" y="283633"/>
                </a:moveTo>
                <a:lnTo>
                  <a:pt x="237067" y="148166"/>
                </a:lnTo>
                <a:lnTo>
                  <a:pt x="491067" y="0"/>
                </a:ln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>
            <a:off x="4842933" y="4707467"/>
            <a:ext cx="1240367" cy="119239"/>
          </a:xfrm>
          <a:custGeom>
            <a:avLst/>
            <a:gdLst>
              <a:gd name="connsiteX0" fmla="*/ 0 w 1240367"/>
              <a:gd name="connsiteY0" fmla="*/ 97366 h 119239"/>
              <a:gd name="connsiteX1" fmla="*/ 499534 w 1240367"/>
              <a:gd name="connsiteY1" fmla="*/ 114300 h 119239"/>
              <a:gd name="connsiteX2" fmla="*/ 918634 w 1240367"/>
              <a:gd name="connsiteY2" fmla="*/ 67733 h 119239"/>
              <a:gd name="connsiteX3" fmla="*/ 1240367 w 1240367"/>
              <a:gd name="connsiteY3" fmla="*/ 0 h 11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0367" h="119239">
                <a:moveTo>
                  <a:pt x="0" y="97366"/>
                </a:moveTo>
                <a:cubicBezTo>
                  <a:pt x="173214" y="108302"/>
                  <a:pt x="346428" y="119239"/>
                  <a:pt x="499534" y="114300"/>
                </a:cubicBezTo>
                <a:cubicBezTo>
                  <a:pt x="652640" y="109361"/>
                  <a:pt x="795162" y="86783"/>
                  <a:pt x="918634" y="67733"/>
                </a:cubicBezTo>
                <a:cubicBezTo>
                  <a:pt x="1042106" y="48683"/>
                  <a:pt x="1240367" y="0"/>
                  <a:pt x="1240367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>
            <a:cxnSpLocks noChangeAspect="1"/>
          </p:cNvCxnSpPr>
          <p:nvPr/>
        </p:nvCxnSpPr>
        <p:spPr>
          <a:xfrm>
            <a:off x="3953934" y="4021667"/>
            <a:ext cx="730264" cy="420455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cxnSpLocks noChangeAspect="1"/>
          </p:cNvCxnSpPr>
          <p:nvPr/>
        </p:nvCxnSpPr>
        <p:spPr>
          <a:xfrm rot="16200000" flipH="1">
            <a:off x="4566743" y="4532197"/>
            <a:ext cx="383726" cy="178477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4144437" y="4411136"/>
            <a:ext cx="334433" cy="198967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Freeform 64"/>
          <p:cNvSpPr/>
          <p:nvPr/>
        </p:nvSpPr>
        <p:spPr>
          <a:xfrm>
            <a:off x="4135967" y="4254500"/>
            <a:ext cx="198966" cy="160867"/>
          </a:xfrm>
          <a:custGeom>
            <a:avLst/>
            <a:gdLst>
              <a:gd name="connsiteX0" fmla="*/ 0 w 198966"/>
              <a:gd name="connsiteY0" fmla="*/ 160867 h 160867"/>
              <a:gd name="connsiteX1" fmla="*/ 80433 w 198966"/>
              <a:gd name="connsiteY1" fmla="*/ 93133 h 160867"/>
              <a:gd name="connsiteX2" fmla="*/ 198966 w 198966"/>
              <a:gd name="connsiteY2" fmla="*/ 0 h 16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966" h="160867">
                <a:moveTo>
                  <a:pt x="0" y="160867"/>
                </a:moveTo>
                <a:cubicBezTo>
                  <a:pt x="23636" y="140405"/>
                  <a:pt x="47272" y="119944"/>
                  <a:pt x="80433" y="93133"/>
                </a:cubicBezTo>
                <a:cubicBezTo>
                  <a:pt x="113594" y="66322"/>
                  <a:pt x="198966" y="0"/>
                  <a:pt x="198966" y="0"/>
                </a:cubicBezTo>
              </a:path>
            </a:pathLst>
          </a:cu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>
            <a:cxnSpLocks noChangeAspect="1"/>
          </p:cNvCxnSpPr>
          <p:nvPr/>
        </p:nvCxnSpPr>
        <p:spPr>
          <a:xfrm rot="16200000" flipH="1">
            <a:off x="4562748" y="4551621"/>
            <a:ext cx="287869" cy="133894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cxnSpLocks noChangeAspect="1"/>
          </p:cNvCxnSpPr>
          <p:nvPr/>
        </p:nvCxnSpPr>
        <p:spPr>
          <a:xfrm rot="16200000" flipH="1">
            <a:off x="4538985" y="4566919"/>
            <a:ext cx="218436" cy="101599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cxnSpLocks noChangeAspect="1"/>
          </p:cNvCxnSpPr>
          <p:nvPr/>
        </p:nvCxnSpPr>
        <p:spPr>
          <a:xfrm rot="16200000" flipH="1">
            <a:off x="4518843" y="4578597"/>
            <a:ext cx="135468" cy="63009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cxnSpLocks noChangeAspect="1"/>
          </p:cNvCxnSpPr>
          <p:nvPr/>
        </p:nvCxnSpPr>
        <p:spPr>
          <a:xfrm rot="16200000" flipH="1">
            <a:off x="4499156" y="4589820"/>
            <a:ext cx="50801" cy="23629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cxnSpLocks noChangeAspect="1"/>
          </p:cNvCxnSpPr>
          <p:nvPr/>
        </p:nvCxnSpPr>
        <p:spPr>
          <a:xfrm>
            <a:off x="4487334" y="4601634"/>
            <a:ext cx="351366" cy="202301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cxnSpLocks/>
          </p:cNvCxnSpPr>
          <p:nvPr/>
        </p:nvCxnSpPr>
        <p:spPr>
          <a:xfrm flipV="1">
            <a:off x="3230034" y="4076699"/>
            <a:ext cx="152400" cy="12701"/>
          </a:xfrm>
          <a:prstGeom prst="straightConnector1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cxnSpLocks/>
          </p:cNvCxnSpPr>
          <p:nvPr/>
        </p:nvCxnSpPr>
        <p:spPr>
          <a:xfrm flipV="1">
            <a:off x="4148667" y="4715933"/>
            <a:ext cx="143934" cy="67734"/>
          </a:xfrm>
          <a:prstGeom prst="straightConnector1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cxnSpLocks/>
          </p:cNvCxnSpPr>
          <p:nvPr/>
        </p:nvCxnSpPr>
        <p:spPr>
          <a:xfrm rot="16200000" flipH="1">
            <a:off x="4683507" y="4569205"/>
            <a:ext cx="136822" cy="63501"/>
          </a:xfrm>
          <a:prstGeom prst="straightConnector1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cxnSpLocks noChangeAspect="1"/>
          </p:cNvCxnSpPr>
          <p:nvPr/>
        </p:nvCxnSpPr>
        <p:spPr>
          <a:xfrm>
            <a:off x="4233337" y="4461937"/>
            <a:ext cx="104663" cy="62143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cxnSpLocks/>
          </p:cNvCxnSpPr>
          <p:nvPr/>
        </p:nvCxnSpPr>
        <p:spPr>
          <a:xfrm rot="16200000" flipH="1">
            <a:off x="4002711" y="4193022"/>
            <a:ext cx="108715" cy="53870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cxnSpLocks/>
          </p:cNvCxnSpPr>
          <p:nvPr/>
        </p:nvCxnSpPr>
        <p:spPr>
          <a:xfrm flipV="1">
            <a:off x="4584700" y="4030133"/>
            <a:ext cx="143934" cy="76878"/>
          </a:xfrm>
          <a:prstGeom prst="straightConnector1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cxnSpLocks/>
          </p:cNvCxnSpPr>
          <p:nvPr/>
        </p:nvCxnSpPr>
        <p:spPr>
          <a:xfrm flipV="1">
            <a:off x="5626100" y="4771647"/>
            <a:ext cx="182033" cy="25398"/>
          </a:xfrm>
          <a:prstGeom prst="straightConnector1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Freeform 89"/>
          <p:cNvSpPr/>
          <p:nvPr/>
        </p:nvSpPr>
        <p:spPr>
          <a:xfrm>
            <a:off x="2836333" y="4182533"/>
            <a:ext cx="1181100" cy="673100"/>
          </a:xfrm>
          <a:custGeom>
            <a:avLst/>
            <a:gdLst>
              <a:gd name="connsiteX0" fmla="*/ 0 w 1181100"/>
              <a:gd name="connsiteY0" fmla="*/ 0 h 673100"/>
              <a:gd name="connsiteX1" fmla="*/ 76200 w 1181100"/>
              <a:gd name="connsiteY1" fmla="*/ 93134 h 673100"/>
              <a:gd name="connsiteX2" fmla="*/ 241300 w 1181100"/>
              <a:gd name="connsiteY2" fmla="*/ 173567 h 673100"/>
              <a:gd name="connsiteX3" fmla="*/ 474134 w 1181100"/>
              <a:gd name="connsiteY3" fmla="*/ 249767 h 673100"/>
              <a:gd name="connsiteX4" fmla="*/ 656167 w 1181100"/>
              <a:gd name="connsiteY4" fmla="*/ 359834 h 673100"/>
              <a:gd name="connsiteX5" fmla="*/ 770467 w 1181100"/>
              <a:gd name="connsiteY5" fmla="*/ 482600 h 673100"/>
              <a:gd name="connsiteX6" fmla="*/ 889000 w 1181100"/>
              <a:gd name="connsiteY6" fmla="*/ 575734 h 673100"/>
              <a:gd name="connsiteX7" fmla="*/ 1003300 w 1181100"/>
              <a:gd name="connsiteY7" fmla="*/ 626534 h 673100"/>
              <a:gd name="connsiteX8" fmla="*/ 1181100 w 1181100"/>
              <a:gd name="connsiteY8" fmla="*/ 673100 h 67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1100" h="673100">
                <a:moveTo>
                  <a:pt x="0" y="0"/>
                </a:moveTo>
                <a:cubicBezTo>
                  <a:pt x="17991" y="32103"/>
                  <a:pt x="35983" y="64206"/>
                  <a:pt x="76200" y="93134"/>
                </a:cubicBezTo>
                <a:cubicBezTo>
                  <a:pt x="116417" y="122062"/>
                  <a:pt x="174978" y="147462"/>
                  <a:pt x="241300" y="173567"/>
                </a:cubicBezTo>
                <a:cubicBezTo>
                  <a:pt x="307622" y="199673"/>
                  <a:pt x="404990" y="218723"/>
                  <a:pt x="474134" y="249767"/>
                </a:cubicBezTo>
                <a:cubicBezTo>
                  <a:pt x="543278" y="280811"/>
                  <a:pt x="606778" y="321029"/>
                  <a:pt x="656167" y="359834"/>
                </a:cubicBezTo>
                <a:cubicBezTo>
                  <a:pt x="705556" y="398639"/>
                  <a:pt x="731662" y="446617"/>
                  <a:pt x="770467" y="482600"/>
                </a:cubicBezTo>
                <a:cubicBezTo>
                  <a:pt x="809272" y="518583"/>
                  <a:pt x="850195" y="551745"/>
                  <a:pt x="889000" y="575734"/>
                </a:cubicBezTo>
                <a:cubicBezTo>
                  <a:pt x="927805" y="599723"/>
                  <a:pt x="954617" y="610306"/>
                  <a:pt x="1003300" y="626534"/>
                </a:cubicBezTo>
                <a:cubicBezTo>
                  <a:pt x="1051983" y="642762"/>
                  <a:pt x="1181100" y="673100"/>
                  <a:pt x="1181100" y="67310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90"/>
          <p:cNvSpPr/>
          <p:nvPr/>
        </p:nvSpPr>
        <p:spPr>
          <a:xfrm>
            <a:off x="4838700" y="3958167"/>
            <a:ext cx="1257300" cy="740833"/>
          </a:xfrm>
          <a:custGeom>
            <a:avLst/>
            <a:gdLst>
              <a:gd name="connsiteX0" fmla="*/ 0 w 1181100"/>
              <a:gd name="connsiteY0" fmla="*/ 0 h 673100"/>
              <a:gd name="connsiteX1" fmla="*/ 76200 w 1181100"/>
              <a:gd name="connsiteY1" fmla="*/ 93134 h 673100"/>
              <a:gd name="connsiteX2" fmla="*/ 241300 w 1181100"/>
              <a:gd name="connsiteY2" fmla="*/ 173567 h 673100"/>
              <a:gd name="connsiteX3" fmla="*/ 474134 w 1181100"/>
              <a:gd name="connsiteY3" fmla="*/ 249767 h 673100"/>
              <a:gd name="connsiteX4" fmla="*/ 656167 w 1181100"/>
              <a:gd name="connsiteY4" fmla="*/ 359834 h 673100"/>
              <a:gd name="connsiteX5" fmla="*/ 770467 w 1181100"/>
              <a:gd name="connsiteY5" fmla="*/ 482600 h 673100"/>
              <a:gd name="connsiteX6" fmla="*/ 889000 w 1181100"/>
              <a:gd name="connsiteY6" fmla="*/ 575734 h 673100"/>
              <a:gd name="connsiteX7" fmla="*/ 1003300 w 1181100"/>
              <a:gd name="connsiteY7" fmla="*/ 626534 h 673100"/>
              <a:gd name="connsiteX8" fmla="*/ 1181100 w 1181100"/>
              <a:gd name="connsiteY8" fmla="*/ 673100 h 67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1100" h="673100">
                <a:moveTo>
                  <a:pt x="0" y="0"/>
                </a:moveTo>
                <a:cubicBezTo>
                  <a:pt x="17991" y="32103"/>
                  <a:pt x="35983" y="64206"/>
                  <a:pt x="76200" y="93134"/>
                </a:cubicBezTo>
                <a:cubicBezTo>
                  <a:pt x="116417" y="122062"/>
                  <a:pt x="174978" y="147462"/>
                  <a:pt x="241300" y="173567"/>
                </a:cubicBezTo>
                <a:cubicBezTo>
                  <a:pt x="307622" y="199673"/>
                  <a:pt x="404990" y="218723"/>
                  <a:pt x="474134" y="249767"/>
                </a:cubicBezTo>
                <a:cubicBezTo>
                  <a:pt x="543278" y="280811"/>
                  <a:pt x="606778" y="321029"/>
                  <a:pt x="656167" y="359834"/>
                </a:cubicBezTo>
                <a:cubicBezTo>
                  <a:pt x="705556" y="398639"/>
                  <a:pt x="731662" y="446617"/>
                  <a:pt x="770467" y="482600"/>
                </a:cubicBezTo>
                <a:cubicBezTo>
                  <a:pt x="809272" y="518583"/>
                  <a:pt x="850195" y="551745"/>
                  <a:pt x="889000" y="575734"/>
                </a:cubicBezTo>
                <a:cubicBezTo>
                  <a:pt x="927805" y="599723"/>
                  <a:pt x="954617" y="610306"/>
                  <a:pt x="1003300" y="626534"/>
                </a:cubicBezTo>
                <a:cubicBezTo>
                  <a:pt x="1051983" y="642762"/>
                  <a:pt x="1181100" y="673100"/>
                  <a:pt x="1181100" y="67310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eeform 91"/>
          <p:cNvSpPr/>
          <p:nvPr/>
        </p:nvSpPr>
        <p:spPr>
          <a:xfrm>
            <a:off x="3619500" y="3915833"/>
            <a:ext cx="372533" cy="300567"/>
          </a:xfrm>
          <a:custGeom>
            <a:avLst/>
            <a:gdLst>
              <a:gd name="connsiteX0" fmla="*/ 372533 w 372533"/>
              <a:gd name="connsiteY0" fmla="*/ 300567 h 300567"/>
              <a:gd name="connsiteX1" fmla="*/ 245533 w 372533"/>
              <a:gd name="connsiteY1" fmla="*/ 245534 h 300567"/>
              <a:gd name="connsiteX2" fmla="*/ 148167 w 372533"/>
              <a:gd name="connsiteY2" fmla="*/ 182034 h 300567"/>
              <a:gd name="connsiteX3" fmla="*/ 101600 w 372533"/>
              <a:gd name="connsiteY3" fmla="*/ 135467 h 300567"/>
              <a:gd name="connsiteX4" fmla="*/ 25400 w 372533"/>
              <a:gd name="connsiteY4" fmla="*/ 46567 h 300567"/>
              <a:gd name="connsiteX5" fmla="*/ 0 w 372533"/>
              <a:gd name="connsiteY5" fmla="*/ 0 h 300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2533" h="300567">
                <a:moveTo>
                  <a:pt x="372533" y="300567"/>
                </a:moveTo>
                <a:cubicBezTo>
                  <a:pt x="327730" y="282928"/>
                  <a:pt x="282927" y="265290"/>
                  <a:pt x="245533" y="245534"/>
                </a:cubicBezTo>
                <a:cubicBezTo>
                  <a:pt x="208139" y="225779"/>
                  <a:pt x="172156" y="200378"/>
                  <a:pt x="148167" y="182034"/>
                </a:cubicBezTo>
                <a:cubicBezTo>
                  <a:pt x="124178" y="163690"/>
                  <a:pt x="122061" y="158045"/>
                  <a:pt x="101600" y="135467"/>
                </a:cubicBezTo>
                <a:cubicBezTo>
                  <a:pt x="81139" y="112889"/>
                  <a:pt x="42333" y="69145"/>
                  <a:pt x="25400" y="46567"/>
                </a:cubicBezTo>
                <a:cubicBezTo>
                  <a:pt x="8467" y="23989"/>
                  <a:pt x="0" y="0"/>
                  <a:pt x="0" y="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4053000" y="4734562"/>
            <a:ext cx="397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Bδ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568533" y="4772664"/>
            <a:ext cx="397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Bδ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058167" y="3782064"/>
            <a:ext cx="40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δA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345103" y="3773594"/>
            <a:ext cx="40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δA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450931" y="4823460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AB/δγ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99" name="Freeform 98"/>
          <p:cNvSpPr/>
          <p:nvPr/>
        </p:nvSpPr>
        <p:spPr>
          <a:xfrm>
            <a:off x="4292596" y="4546598"/>
            <a:ext cx="300567" cy="338666"/>
          </a:xfrm>
          <a:custGeom>
            <a:avLst/>
            <a:gdLst>
              <a:gd name="connsiteX0" fmla="*/ 0 w 300567"/>
              <a:gd name="connsiteY0" fmla="*/ 0 h 338666"/>
              <a:gd name="connsiteX1" fmla="*/ 21167 w 300567"/>
              <a:gd name="connsiteY1" fmla="*/ 59266 h 338666"/>
              <a:gd name="connsiteX2" fmla="*/ 63500 w 300567"/>
              <a:gd name="connsiteY2" fmla="*/ 118533 h 338666"/>
              <a:gd name="connsiteX3" fmla="*/ 152400 w 300567"/>
              <a:gd name="connsiteY3" fmla="*/ 203200 h 338666"/>
              <a:gd name="connsiteX4" fmla="*/ 245533 w 300567"/>
              <a:gd name="connsiteY4" fmla="*/ 266700 h 338666"/>
              <a:gd name="connsiteX5" fmla="*/ 283633 w 300567"/>
              <a:gd name="connsiteY5" fmla="*/ 304800 h 338666"/>
              <a:gd name="connsiteX6" fmla="*/ 300567 w 300567"/>
              <a:gd name="connsiteY6" fmla="*/ 338666 h 33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567" h="338666">
                <a:moveTo>
                  <a:pt x="0" y="0"/>
                </a:moveTo>
                <a:cubicBezTo>
                  <a:pt x="5292" y="19755"/>
                  <a:pt x="10584" y="39511"/>
                  <a:pt x="21167" y="59266"/>
                </a:cubicBezTo>
                <a:cubicBezTo>
                  <a:pt x="31750" y="79021"/>
                  <a:pt x="41628" y="94544"/>
                  <a:pt x="63500" y="118533"/>
                </a:cubicBezTo>
                <a:cubicBezTo>
                  <a:pt x="85372" y="142522"/>
                  <a:pt x="122061" y="178506"/>
                  <a:pt x="152400" y="203200"/>
                </a:cubicBezTo>
                <a:cubicBezTo>
                  <a:pt x="182739" y="227895"/>
                  <a:pt x="223661" y="249767"/>
                  <a:pt x="245533" y="266700"/>
                </a:cubicBezTo>
                <a:cubicBezTo>
                  <a:pt x="267405" y="283633"/>
                  <a:pt x="274461" y="292806"/>
                  <a:pt x="283633" y="304800"/>
                </a:cubicBezTo>
                <a:cubicBezTo>
                  <a:pt x="292805" y="316794"/>
                  <a:pt x="300567" y="338666"/>
                  <a:pt x="300567" y="338666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3443400" y="3663532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Bγ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4764204" y="4425532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γA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442466" y="4099562"/>
            <a:ext cx="661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δγ/AB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4017433" y="4449233"/>
            <a:ext cx="664634" cy="402167"/>
          </a:xfrm>
          <a:custGeom>
            <a:avLst/>
            <a:gdLst>
              <a:gd name="connsiteX0" fmla="*/ 0 w 664634"/>
              <a:gd name="connsiteY0" fmla="*/ 402167 h 402167"/>
              <a:gd name="connsiteX1" fmla="*/ 342900 w 664634"/>
              <a:gd name="connsiteY1" fmla="*/ 224367 h 402167"/>
              <a:gd name="connsiteX2" fmla="*/ 541867 w 664634"/>
              <a:gd name="connsiteY2" fmla="*/ 84667 h 402167"/>
              <a:gd name="connsiteX3" fmla="*/ 664634 w 664634"/>
              <a:gd name="connsiteY3" fmla="*/ 0 h 40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4634" h="402167">
                <a:moveTo>
                  <a:pt x="0" y="402167"/>
                </a:moveTo>
                <a:cubicBezTo>
                  <a:pt x="126294" y="339725"/>
                  <a:pt x="252589" y="277284"/>
                  <a:pt x="342900" y="224367"/>
                </a:cubicBezTo>
                <a:cubicBezTo>
                  <a:pt x="433211" y="171450"/>
                  <a:pt x="541867" y="84667"/>
                  <a:pt x="541867" y="84667"/>
                </a:cubicBezTo>
                <a:lnTo>
                  <a:pt x="664634" y="0"/>
                </a:ln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Arrow Connector 103"/>
          <p:cNvCxnSpPr>
            <a:cxnSpLocks/>
          </p:cNvCxnSpPr>
          <p:nvPr/>
        </p:nvCxnSpPr>
        <p:spPr>
          <a:xfrm>
            <a:off x="4178301" y="4152901"/>
            <a:ext cx="126999" cy="72643"/>
          </a:xfrm>
          <a:prstGeom prst="straightConnector1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Slide Number Placeholder 7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940" y="2693924"/>
            <a:ext cx="2743200" cy="175142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897967" y="2802467"/>
            <a:ext cx="309033" cy="186266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693834" y="3433233"/>
            <a:ext cx="309033" cy="186266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268133" y="3517900"/>
            <a:ext cx="368300" cy="211667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042833" y="4203700"/>
            <a:ext cx="368300" cy="211667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673600" y="3551767"/>
            <a:ext cx="368300" cy="211667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3467100" y="3673122"/>
            <a:ext cx="1198033" cy="103011"/>
          </a:xfrm>
          <a:custGeom>
            <a:avLst/>
            <a:gdLst>
              <a:gd name="connsiteX0" fmla="*/ 0 w 1198033"/>
              <a:gd name="connsiteY0" fmla="*/ 103011 h 103011"/>
              <a:gd name="connsiteX1" fmla="*/ 342900 w 1198033"/>
              <a:gd name="connsiteY1" fmla="*/ 31045 h 103011"/>
              <a:gd name="connsiteX2" fmla="*/ 660400 w 1198033"/>
              <a:gd name="connsiteY2" fmla="*/ 1411 h 103011"/>
              <a:gd name="connsiteX3" fmla="*/ 973667 w 1198033"/>
              <a:gd name="connsiteY3" fmla="*/ 22578 h 103011"/>
              <a:gd name="connsiteX4" fmla="*/ 1198033 w 1198033"/>
              <a:gd name="connsiteY4" fmla="*/ 73378 h 10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8033" h="103011">
                <a:moveTo>
                  <a:pt x="0" y="103011"/>
                </a:moveTo>
                <a:cubicBezTo>
                  <a:pt x="116416" y="75494"/>
                  <a:pt x="232833" y="47978"/>
                  <a:pt x="342900" y="31045"/>
                </a:cubicBezTo>
                <a:cubicBezTo>
                  <a:pt x="452967" y="14112"/>
                  <a:pt x="555272" y="2822"/>
                  <a:pt x="660400" y="1411"/>
                </a:cubicBezTo>
                <a:cubicBezTo>
                  <a:pt x="765528" y="0"/>
                  <a:pt x="884062" y="10584"/>
                  <a:pt x="973667" y="22578"/>
                </a:cubicBezTo>
                <a:cubicBezTo>
                  <a:pt x="1063273" y="34573"/>
                  <a:pt x="1198033" y="73378"/>
                  <a:pt x="1198033" y="73378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3928533" y="3754967"/>
            <a:ext cx="740834" cy="448733"/>
          </a:xfrm>
          <a:custGeom>
            <a:avLst/>
            <a:gdLst>
              <a:gd name="connsiteX0" fmla="*/ 0 w 740834"/>
              <a:gd name="connsiteY0" fmla="*/ 448733 h 448733"/>
              <a:gd name="connsiteX1" fmla="*/ 338667 w 740834"/>
              <a:gd name="connsiteY1" fmla="*/ 359833 h 448733"/>
              <a:gd name="connsiteX2" fmla="*/ 567267 w 740834"/>
              <a:gd name="connsiteY2" fmla="*/ 224366 h 448733"/>
              <a:gd name="connsiteX3" fmla="*/ 694267 w 740834"/>
              <a:gd name="connsiteY3" fmla="*/ 93133 h 448733"/>
              <a:gd name="connsiteX4" fmla="*/ 740834 w 740834"/>
              <a:gd name="connsiteY4" fmla="*/ 0 h 44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834" h="448733">
                <a:moveTo>
                  <a:pt x="0" y="448733"/>
                </a:moveTo>
                <a:cubicBezTo>
                  <a:pt x="122061" y="422980"/>
                  <a:pt x="244123" y="397227"/>
                  <a:pt x="338667" y="359833"/>
                </a:cubicBezTo>
                <a:cubicBezTo>
                  <a:pt x="433211" y="322439"/>
                  <a:pt x="508000" y="268816"/>
                  <a:pt x="567267" y="224366"/>
                </a:cubicBezTo>
                <a:cubicBezTo>
                  <a:pt x="626534" y="179916"/>
                  <a:pt x="665339" y="130527"/>
                  <a:pt x="694267" y="93133"/>
                </a:cubicBezTo>
                <a:cubicBezTo>
                  <a:pt x="723195" y="55739"/>
                  <a:pt x="740834" y="0"/>
                  <a:pt x="740834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4546600" y="2954867"/>
            <a:ext cx="808567" cy="499533"/>
          </a:xfrm>
          <a:custGeom>
            <a:avLst/>
            <a:gdLst>
              <a:gd name="connsiteX0" fmla="*/ 0 w 808567"/>
              <a:gd name="connsiteY0" fmla="*/ 499533 h 499533"/>
              <a:gd name="connsiteX1" fmla="*/ 156633 w 808567"/>
              <a:gd name="connsiteY1" fmla="*/ 309033 h 499533"/>
              <a:gd name="connsiteX2" fmla="*/ 393700 w 808567"/>
              <a:gd name="connsiteY2" fmla="*/ 139700 h 499533"/>
              <a:gd name="connsiteX3" fmla="*/ 808567 w 808567"/>
              <a:gd name="connsiteY3" fmla="*/ 0 h 499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67" h="499533">
                <a:moveTo>
                  <a:pt x="0" y="499533"/>
                </a:moveTo>
                <a:cubicBezTo>
                  <a:pt x="45508" y="434269"/>
                  <a:pt x="91016" y="369005"/>
                  <a:pt x="156633" y="309033"/>
                </a:cubicBezTo>
                <a:cubicBezTo>
                  <a:pt x="222250" y="249061"/>
                  <a:pt x="285044" y="191206"/>
                  <a:pt x="393700" y="139700"/>
                </a:cubicBezTo>
                <a:cubicBezTo>
                  <a:pt x="502356" y="88194"/>
                  <a:pt x="808567" y="0"/>
                  <a:pt x="808567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4555067" y="3335867"/>
            <a:ext cx="1358900" cy="167922"/>
          </a:xfrm>
          <a:custGeom>
            <a:avLst/>
            <a:gdLst>
              <a:gd name="connsiteX0" fmla="*/ 1358900 w 1358900"/>
              <a:gd name="connsiteY0" fmla="*/ 0 h 167922"/>
              <a:gd name="connsiteX1" fmla="*/ 952500 w 1358900"/>
              <a:gd name="connsiteY1" fmla="*/ 105833 h 167922"/>
              <a:gd name="connsiteX2" fmla="*/ 605366 w 1358900"/>
              <a:gd name="connsiteY2" fmla="*/ 156633 h 167922"/>
              <a:gd name="connsiteX3" fmla="*/ 338666 w 1358900"/>
              <a:gd name="connsiteY3" fmla="*/ 160866 h 167922"/>
              <a:gd name="connsiteX4" fmla="*/ 0 w 1358900"/>
              <a:gd name="connsiteY4" fmla="*/ 114300 h 16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8900" h="167922">
                <a:moveTo>
                  <a:pt x="1358900" y="0"/>
                </a:moveTo>
                <a:cubicBezTo>
                  <a:pt x="1218494" y="39864"/>
                  <a:pt x="1078089" y="79728"/>
                  <a:pt x="952500" y="105833"/>
                </a:cubicBezTo>
                <a:cubicBezTo>
                  <a:pt x="826911" y="131938"/>
                  <a:pt x="707672" y="147461"/>
                  <a:pt x="605366" y="156633"/>
                </a:cubicBezTo>
                <a:cubicBezTo>
                  <a:pt x="503060" y="165805"/>
                  <a:pt x="439560" y="167922"/>
                  <a:pt x="338666" y="160866"/>
                </a:cubicBezTo>
                <a:cubicBezTo>
                  <a:pt x="237772" y="153811"/>
                  <a:pt x="0" y="114300"/>
                  <a:pt x="0" y="11430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4451349" y="3541182"/>
            <a:ext cx="313269" cy="114300"/>
          </a:xfrm>
          <a:prstGeom prst="line">
            <a:avLst/>
          </a:prstGeom>
          <a:ln w="28575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 flipV="1">
            <a:off x="3539067" y="3725334"/>
            <a:ext cx="182034" cy="33866"/>
          </a:xfrm>
          <a:prstGeom prst="straightConnector1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97965" y="4171527"/>
            <a:ext cx="397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Bδ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82728" y="2732192"/>
            <a:ext cx="40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δA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07925" y="3439158"/>
            <a:ext cx="40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δA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32034" y="3371427"/>
            <a:ext cx="397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Bδ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35500" y="3500967"/>
            <a:ext cx="434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BA</a:t>
            </a: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 flipV="1">
            <a:off x="3966635" y="4157134"/>
            <a:ext cx="182034" cy="33866"/>
          </a:xfrm>
          <a:prstGeom prst="straightConnector1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V="1">
            <a:off x="4969933" y="3009900"/>
            <a:ext cx="203204" cy="67733"/>
          </a:xfrm>
          <a:prstGeom prst="straightConnector1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 flipV="1">
            <a:off x="5617631" y="3357032"/>
            <a:ext cx="203204" cy="58589"/>
          </a:xfrm>
          <a:prstGeom prst="straightConnector1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 rot="16200000" flipV="1">
            <a:off x="4546939" y="3591644"/>
            <a:ext cx="127001" cy="43008"/>
          </a:xfrm>
          <a:prstGeom prst="straightConnector1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658533" y="4514222"/>
            <a:ext cx="567267" cy="2370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6400800" y="2854755"/>
            <a:ext cx="465667" cy="2370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>
            <a:off x="4024111" y="1967163"/>
            <a:ext cx="347471" cy="34747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3668174" y="1967163"/>
            <a:ext cx="347471" cy="34747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3312237" y="1967163"/>
            <a:ext cx="347471" cy="34747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3850375" y="2272133"/>
            <a:ext cx="347471" cy="34747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3494438" y="2272133"/>
            <a:ext cx="347471" cy="34747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3138501" y="2272133"/>
            <a:ext cx="347471" cy="34747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3676639" y="2577103"/>
            <a:ext cx="347471" cy="34747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3320702" y="2577103"/>
            <a:ext cx="347471" cy="34747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2964765" y="2577103"/>
            <a:ext cx="347471" cy="34747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3146798" y="2475331"/>
            <a:ext cx="342053" cy="342053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3334586" y="2380678"/>
            <a:ext cx="342053" cy="342053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/>
          <p:cNvCxnSpPr>
            <a:cxnSpLocks noChangeAspect="1"/>
          </p:cNvCxnSpPr>
          <p:nvPr/>
        </p:nvCxnSpPr>
        <p:spPr>
          <a:xfrm rot="10800000">
            <a:off x="2726579" y="2558219"/>
            <a:ext cx="250886" cy="121414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 noChangeAspect="1"/>
          </p:cNvCxnSpPr>
          <p:nvPr/>
        </p:nvCxnSpPr>
        <p:spPr>
          <a:xfrm rot="10800000">
            <a:off x="2919912" y="2427575"/>
            <a:ext cx="250886" cy="121414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 noChangeAspect="1"/>
          </p:cNvCxnSpPr>
          <p:nvPr/>
        </p:nvCxnSpPr>
        <p:spPr>
          <a:xfrm rot="10800000">
            <a:off x="3125944" y="2305397"/>
            <a:ext cx="250886" cy="121414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501897" y="2374901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"/>
                <a:cs typeface="Times"/>
              </a:rP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07214" y="2233084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"/>
                <a:cs typeface="Times"/>
              </a:rPr>
              <a:t>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12531" y="2091268"/>
            <a:ext cx="352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"/>
                <a:cs typeface="Times"/>
              </a:rPr>
              <a:t>C</a:t>
            </a:r>
          </a:p>
        </p:txBody>
      </p:sp>
      <p:cxnSp>
        <p:nvCxnSpPr>
          <p:cNvPr id="22" name="Straight Connector 21"/>
          <p:cNvCxnSpPr/>
          <p:nvPr/>
        </p:nvCxnSpPr>
        <p:spPr>
          <a:xfrm rot="16200000" flipV="1">
            <a:off x="5602970" y="2944436"/>
            <a:ext cx="867942" cy="490652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855634" y="2751667"/>
            <a:ext cx="939799" cy="4233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5617483" y="2089150"/>
            <a:ext cx="853167" cy="488798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0800000" flipV="1">
            <a:off x="5786967" y="2480581"/>
            <a:ext cx="488648" cy="283787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6200000" flipV="1">
            <a:off x="5539394" y="3011940"/>
            <a:ext cx="522512" cy="1966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342394" y="2488971"/>
            <a:ext cx="453039" cy="258462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16200000" flipV="1">
            <a:off x="3808037" y="4294871"/>
            <a:ext cx="867942" cy="490652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060701" y="4102102"/>
            <a:ext cx="939799" cy="4233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3822550" y="3439585"/>
            <a:ext cx="853167" cy="488798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10800000" flipV="1">
            <a:off x="3992034" y="3831016"/>
            <a:ext cx="488648" cy="283787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16200000" flipV="1">
            <a:off x="3744461" y="4362375"/>
            <a:ext cx="522512" cy="1966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547461" y="3839406"/>
            <a:ext cx="453039" cy="258462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Object 39"/>
          <p:cNvGraphicFramePr>
            <a:graphicFrameLocks noChangeAspect="1"/>
          </p:cNvGraphicFramePr>
          <p:nvPr/>
        </p:nvGraphicFramePr>
        <p:xfrm>
          <a:off x="4273555" y="2628900"/>
          <a:ext cx="5461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7" name="Equation" r:id="rId4" imgW="546100" imgH="254000" progId="Equation.3">
                  <p:embed/>
                </p:oleObj>
              </mc:Choice>
              <mc:Fallback>
                <p:oleObj name="Equation" r:id="rId4" imgW="546100" imgH="254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3555" y="2628900"/>
                        <a:ext cx="5461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/>
        </p:nvGraphicFramePr>
        <p:xfrm>
          <a:off x="6055789" y="3653368"/>
          <a:ext cx="5461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8" name="Equation" r:id="rId6" imgW="546100" imgH="254000" progId="Equation.3">
                  <p:embed/>
                </p:oleObj>
              </mc:Choice>
              <mc:Fallback>
                <p:oleObj name="Equation" r:id="rId6" imgW="546100" imgH="254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5789" y="3653368"/>
                        <a:ext cx="5461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6058958" y="1645708"/>
          <a:ext cx="5334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9" name="Equation" r:id="rId8" imgW="533400" imgH="254000" progId="Equation.3">
                  <p:embed/>
                </p:oleObj>
              </mc:Choice>
              <mc:Fallback>
                <p:oleObj name="Equation" r:id="rId8" imgW="533400" imgH="254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8958" y="1645708"/>
                        <a:ext cx="5334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5" name="Object 5"/>
          <p:cNvGraphicFramePr>
            <a:graphicFrameLocks noChangeAspect="1"/>
          </p:cNvGraphicFramePr>
          <p:nvPr/>
        </p:nvGraphicFramePr>
        <p:xfrm>
          <a:off x="6299200" y="2349500"/>
          <a:ext cx="5207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0" name="Equation" r:id="rId10" imgW="520700" imgH="254000" progId="Equation.3">
                  <p:embed/>
                </p:oleObj>
              </mc:Choice>
              <mc:Fallback>
                <p:oleObj name="Equation" r:id="rId10" imgW="520700" imgH="2540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9200" y="2349500"/>
                        <a:ext cx="5207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6"/>
          <p:cNvGraphicFramePr>
            <a:graphicFrameLocks noChangeAspect="1"/>
          </p:cNvGraphicFramePr>
          <p:nvPr/>
        </p:nvGraphicFramePr>
        <p:xfrm>
          <a:off x="5543550" y="3281363"/>
          <a:ext cx="508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1" name="Equation" r:id="rId12" imgW="508000" imgH="254000" progId="Equation.3">
                  <p:embed/>
                </p:oleObj>
              </mc:Choice>
              <mc:Fallback>
                <p:oleObj name="Equation" r:id="rId12" imgW="508000" imgH="2540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3550" y="3281363"/>
                        <a:ext cx="5080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6"/>
          <p:cNvGraphicFramePr>
            <a:graphicFrameLocks noChangeAspect="1"/>
          </p:cNvGraphicFramePr>
          <p:nvPr/>
        </p:nvGraphicFramePr>
        <p:xfrm>
          <a:off x="5087938" y="2227263"/>
          <a:ext cx="4953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2" name="Equation" r:id="rId14" imgW="495300" imgH="254000" progId="Equation.3">
                  <p:embed/>
                </p:oleObj>
              </mc:Choice>
              <mc:Fallback>
                <p:oleObj name="Equation" r:id="rId14" imgW="495300" imgH="2540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7938" y="2227263"/>
                        <a:ext cx="4953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8" name="Object 8"/>
          <p:cNvGraphicFramePr>
            <a:graphicFrameLocks noChangeAspect="1"/>
          </p:cNvGraphicFramePr>
          <p:nvPr/>
        </p:nvGraphicFramePr>
        <p:xfrm>
          <a:off x="4244975" y="2997200"/>
          <a:ext cx="6731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3" name="Equation" r:id="rId16" imgW="673100" imgH="254000" progId="Equation.3">
                  <p:embed/>
                </p:oleObj>
              </mc:Choice>
              <mc:Fallback>
                <p:oleObj name="Equation" r:id="rId16" imgW="673100" imgH="2540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4975" y="2997200"/>
                        <a:ext cx="6731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8"/>
          <p:cNvGraphicFramePr>
            <a:graphicFrameLocks noChangeAspect="1"/>
          </p:cNvGraphicFramePr>
          <p:nvPr/>
        </p:nvGraphicFramePr>
        <p:xfrm>
          <a:off x="2327275" y="3962400"/>
          <a:ext cx="6731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4" name="Equation" r:id="rId18" imgW="673100" imgH="254000" progId="Equation.3">
                  <p:embed/>
                </p:oleObj>
              </mc:Choice>
              <mc:Fallback>
                <p:oleObj name="Equation" r:id="rId18" imgW="673100" imgH="2540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7275" y="3962400"/>
                        <a:ext cx="6731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0" name="Object 10"/>
          <p:cNvGraphicFramePr>
            <a:graphicFrameLocks noChangeAspect="1"/>
          </p:cNvGraphicFramePr>
          <p:nvPr/>
        </p:nvGraphicFramePr>
        <p:xfrm>
          <a:off x="4180946" y="4969405"/>
          <a:ext cx="6985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5" name="Equation" r:id="rId20" imgW="698500" imgH="254000" progId="Equation.3">
                  <p:embed/>
                </p:oleObj>
              </mc:Choice>
              <mc:Fallback>
                <p:oleObj name="Equation" r:id="rId20" imgW="698500" imgH="2540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0946" y="4969405"/>
                        <a:ext cx="6985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1" name="Object 11"/>
          <p:cNvGraphicFramePr>
            <a:graphicFrameLocks noChangeAspect="1"/>
          </p:cNvGraphicFramePr>
          <p:nvPr/>
        </p:nvGraphicFramePr>
        <p:xfrm>
          <a:off x="4503734" y="3648605"/>
          <a:ext cx="6477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6" name="Equation" r:id="rId22" imgW="647700" imgH="254000" progId="Equation.3">
                  <p:embed/>
                </p:oleObj>
              </mc:Choice>
              <mc:Fallback>
                <p:oleObj name="Equation" r:id="rId22" imgW="647700" imgH="2540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3734" y="3648605"/>
                        <a:ext cx="6477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11"/>
          <p:cNvGraphicFramePr>
            <a:graphicFrameLocks noChangeAspect="1"/>
          </p:cNvGraphicFramePr>
          <p:nvPr/>
        </p:nvGraphicFramePr>
        <p:xfrm>
          <a:off x="3160184" y="3594098"/>
          <a:ext cx="635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7" name="Equation" r:id="rId24" imgW="635000" imgH="254000" progId="Equation.3">
                  <p:embed/>
                </p:oleObj>
              </mc:Choice>
              <mc:Fallback>
                <p:oleObj name="Equation" r:id="rId24" imgW="635000" imgH="2540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0184" y="3594098"/>
                        <a:ext cx="6350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11"/>
          <p:cNvGraphicFramePr>
            <a:graphicFrameLocks noChangeAspect="1"/>
          </p:cNvGraphicFramePr>
          <p:nvPr/>
        </p:nvGraphicFramePr>
        <p:xfrm>
          <a:off x="3624267" y="4657191"/>
          <a:ext cx="635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8" name="Equation" r:id="rId26" imgW="635000" imgH="254000" progId="Equation.3">
                  <p:embed/>
                </p:oleObj>
              </mc:Choice>
              <mc:Fallback>
                <p:oleObj name="Equation" r:id="rId26" imgW="635000" imgH="25400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4267" y="4657191"/>
                        <a:ext cx="6350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2620434" y="4466167"/>
            <a:ext cx="663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Times"/>
                <a:cs typeface="Times"/>
              </a:rPr>
              <a:t>(0001)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358467" y="2802466"/>
            <a:ext cx="560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"/>
                <a:cs typeface="Times"/>
              </a:rPr>
              <a:t>(111)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590800" y="279400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/>
                <a:cs typeface="Times"/>
              </a:rPr>
              <a:t>(</a:t>
            </a:r>
            <a:r>
              <a:rPr lang="en-US" sz="1400" i="1" dirty="0">
                <a:latin typeface="Times"/>
                <a:cs typeface="Times"/>
              </a:rPr>
              <a:t>a</a:t>
            </a:r>
            <a:r>
              <a:rPr lang="en-US" sz="1400" dirty="0">
                <a:latin typeface="Times"/>
                <a:cs typeface="Times"/>
              </a:rPr>
              <a:t>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325534" y="279400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/>
                <a:cs typeface="Times"/>
              </a:rPr>
              <a:t>(</a:t>
            </a:r>
            <a:r>
              <a:rPr lang="en-US" sz="1400" i="1" dirty="0">
                <a:latin typeface="Times"/>
                <a:cs typeface="Times"/>
              </a:rPr>
              <a:t>b</a:t>
            </a:r>
            <a:r>
              <a:rPr lang="en-US" sz="1400" dirty="0">
                <a:latin typeface="Times"/>
                <a:cs typeface="Times"/>
              </a:rPr>
              <a:t>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581400" y="4123267"/>
            <a:ext cx="383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/>
                <a:cs typeface="Times"/>
              </a:rPr>
              <a:t>(</a:t>
            </a:r>
            <a:r>
              <a:rPr lang="en-US" sz="1400" i="1" dirty="0">
                <a:latin typeface="Times"/>
                <a:cs typeface="Times"/>
              </a:rPr>
              <a:t>c</a:t>
            </a:r>
            <a:r>
              <a:rPr lang="en-US" sz="1400" dirty="0">
                <a:latin typeface="Times"/>
                <a:cs typeface="Times"/>
              </a:rPr>
              <a:t>)</a:t>
            </a:r>
          </a:p>
        </p:txBody>
      </p:sp>
      <p:sp>
        <p:nvSpPr>
          <p:cNvPr id="58" name="Slide Number Placeholder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Freeform 224"/>
          <p:cNvSpPr/>
          <p:nvPr/>
        </p:nvSpPr>
        <p:spPr>
          <a:xfrm>
            <a:off x="5068888" y="2700867"/>
            <a:ext cx="998537" cy="593725"/>
          </a:xfrm>
          <a:custGeom>
            <a:avLst/>
            <a:gdLst>
              <a:gd name="connsiteX0" fmla="*/ 4762 w 998537"/>
              <a:gd name="connsiteY0" fmla="*/ 103717 h 593725"/>
              <a:gd name="connsiteX1" fmla="*/ 93662 w 998537"/>
              <a:gd name="connsiteY1" fmla="*/ 68792 h 593725"/>
              <a:gd name="connsiteX2" fmla="*/ 144462 w 998537"/>
              <a:gd name="connsiteY2" fmla="*/ 68792 h 593725"/>
              <a:gd name="connsiteX3" fmla="*/ 176212 w 998537"/>
              <a:gd name="connsiteY3" fmla="*/ 84667 h 593725"/>
              <a:gd name="connsiteX4" fmla="*/ 220662 w 998537"/>
              <a:gd name="connsiteY4" fmla="*/ 84667 h 593725"/>
              <a:gd name="connsiteX5" fmla="*/ 293687 w 998537"/>
              <a:gd name="connsiteY5" fmla="*/ 62442 h 593725"/>
              <a:gd name="connsiteX6" fmla="*/ 344487 w 998537"/>
              <a:gd name="connsiteY6" fmla="*/ 40217 h 593725"/>
              <a:gd name="connsiteX7" fmla="*/ 401637 w 998537"/>
              <a:gd name="connsiteY7" fmla="*/ 52917 h 593725"/>
              <a:gd name="connsiteX8" fmla="*/ 446087 w 998537"/>
              <a:gd name="connsiteY8" fmla="*/ 65617 h 593725"/>
              <a:gd name="connsiteX9" fmla="*/ 515937 w 998537"/>
              <a:gd name="connsiteY9" fmla="*/ 46567 h 593725"/>
              <a:gd name="connsiteX10" fmla="*/ 557212 w 998537"/>
              <a:gd name="connsiteY10" fmla="*/ 17992 h 593725"/>
              <a:gd name="connsiteX11" fmla="*/ 623887 w 998537"/>
              <a:gd name="connsiteY11" fmla="*/ 2117 h 593725"/>
              <a:gd name="connsiteX12" fmla="*/ 681037 w 998537"/>
              <a:gd name="connsiteY12" fmla="*/ 5292 h 593725"/>
              <a:gd name="connsiteX13" fmla="*/ 735012 w 998537"/>
              <a:gd name="connsiteY13" fmla="*/ 24342 h 593725"/>
              <a:gd name="connsiteX14" fmla="*/ 773112 w 998537"/>
              <a:gd name="connsiteY14" fmla="*/ 46567 h 593725"/>
              <a:gd name="connsiteX15" fmla="*/ 801687 w 998537"/>
              <a:gd name="connsiteY15" fmla="*/ 100542 h 593725"/>
              <a:gd name="connsiteX16" fmla="*/ 842962 w 998537"/>
              <a:gd name="connsiteY16" fmla="*/ 170392 h 593725"/>
              <a:gd name="connsiteX17" fmla="*/ 881062 w 998537"/>
              <a:gd name="connsiteY17" fmla="*/ 256117 h 593725"/>
              <a:gd name="connsiteX18" fmla="*/ 922337 w 998537"/>
              <a:gd name="connsiteY18" fmla="*/ 367242 h 593725"/>
              <a:gd name="connsiteX19" fmla="*/ 960437 w 998537"/>
              <a:gd name="connsiteY19" fmla="*/ 456142 h 593725"/>
              <a:gd name="connsiteX20" fmla="*/ 989012 w 998537"/>
              <a:gd name="connsiteY20" fmla="*/ 538692 h 593725"/>
              <a:gd name="connsiteX21" fmla="*/ 995362 w 998537"/>
              <a:gd name="connsiteY21" fmla="*/ 567267 h 593725"/>
              <a:gd name="connsiteX22" fmla="*/ 995362 w 998537"/>
              <a:gd name="connsiteY22" fmla="*/ 583142 h 593725"/>
              <a:gd name="connsiteX23" fmla="*/ 976312 w 998537"/>
              <a:gd name="connsiteY23" fmla="*/ 589492 h 593725"/>
              <a:gd name="connsiteX24" fmla="*/ 915987 w 998537"/>
              <a:gd name="connsiteY24" fmla="*/ 586317 h 593725"/>
              <a:gd name="connsiteX25" fmla="*/ 801687 w 998537"/>
              <a:gd name="connsiteY25" fmla="*/ 592667 h 593725"/>
              <a:gd name="connsiteX26" fmla="*/ 661987 w 998537"/>
              <a:gd name="connsiteY26" fmla="*/ 592667 h 593725"/>
              <a:gd name="connsiteX27" fmla="*/ 534987 w 998537"/>
              <a:gd name="connsiteY27" fmla="*/ 592667 h 593725"/>
              <a:gd name="connsiteX28" fmla="*/ 439737 w 998537"/>
              <a:gd name="connsiteY28" fmla="*/ 589492 h 593725"/>
              <a:gd name="connsiteX29" fmla="*/ 388937 w 998537"/>
              <a:gd name="connsiteY29" fmla="*/ 589492 h 593725"/>
              <a:gd name="connsiteX30" fmla="*/ 360362 w 998537"/>
              <a:gd name="connsiteY30" fmla="*/ 564092 h 593725"/>
              <a:gd name="connsiteX31" fmla="*/ 271462 w 998537"/>
              <a:gd name="connsiteY31" fmla="*/ 478367 h 593725"/>
              <a:gd name="connsiteX32" fmla="*/ 204787 w 998537"/>
              <a:gd name="connsiteY32" fmla="*/ 383117 h 593725"/>
              <a:gd name="connsiteX33" fmla="*/ 128587 w 998537"/>
              <a:gd name="connsiteY33" fmla="*/ 291042 h 593725"/>
              <a:gd name="connsiteX34" fmla="*/ 65087 w 998537"/>
              <a:gd name="connsiteY34" fmla="*/ 183092 h 593725"/>
              <a:gd name="connsiteX35" fmla="*/ 4762 w 998537"/>
              <a:gd name="connsiteY35" fmla="*/ 103717 h 59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98537" h="593725">
                <a:moveTo>
                  <a:pt x="4762" y="103717"/>
                </a:moveTo>
                <a:cubicBezTo>
                  <a:pt x="9524" y="84667"/>
                  <a:pt x="70379" y="74613"/>
                  <a:pt x="93662" y="68792"/>
                </a:cubicBezTo>
                <a:cubicBezTo>
                  <a:pt x="116945" y="62971"/>
                  <a:pt x="130704" y="66146"/>
                  <a:pt x="144462" y="68792"/>
                </a:cubicBezTo>
                <a:cubicBezTo>
                  <a:pt x="158220" y="71438"/>
                  <a:pt x="163512" y="82021"/>
                  <a:pt x="176212" y="84667"/>
                </a:cubicBezTo>
                <a:cubicBezTo>
                  <a:pt x="188912" y="87313"/>
                  <a:pt x="201083" y="88371"/>
                  <a:pt x="220662" y="84667"/>
                </a:cubicBezTo>
                <a:cubicBezTo>
                  <a:pt x="240241" y="80963"/>
                  <a:pt x="273050" y="69850"/>
                  <a:pt x="293687" y="62442"/>
                </a:cubicBezTo>
                <a:cubicBezTo>
                  <a:pt x="314324" y="55034"/>
                  <a:pt x="326495" y="41805"/>
                  <a:pt x="344487" y="40217"/>
                </a:cubicBezTo>
                <a:cubicBezTo>
                  <a:pt x="362479" y="38630"/>
                  <a:pt x="384704" y="48684"/>
                  <a:pt x="401637" y="52917"/>
                </a:cubicBezTo>
                <a:cubicBezTo>
                  <a:pt x="418570" y="57150"/>
                  <a:pt x="427037" y="66675"/>
                  <a:pt x="446087" y="65617"/>
                </a:cubicBezTo>
                <a:cubicBezTo>
                  <a:pt x="465137" y="64559"/>
                  <a:pt x="497416" y="54504"/>
                  <a:pt x="515937" y="46567"/>
                </a:cubicBezTo>
                <a:cubicBezTo>
                  <a:pt x="534458" y="38630"/>
                  <a:pt x="539220" y="25400"/>
                  <a:pt x="557212" y="17992"/>
                </a:cubicBezTo>
                <a:cubicBezTo>
                  <a:pt x="575204" y="10584"/>
                  <a:pt x="603250" y="4234"/>
                  <a:pt x="623887" y="2117"/>
                </a:cubicBezTo>
                <a:cubicBezTo>
                  <a:pt x="644524" y="0"/>
                  <a:pt x="662516" y="1588"/>
                  <a:pt x="681037" y="5292"/>
                </a:cubicBezTo>
                <a:cubicBezTo>
                  <a:pt x="699558" y="8996"/>
                  <a:pt x="719666" y="17463"/>
                  <a:pt x="735012" y="24342"/>
                </a:cubicBezTo>
                <a:cubicBezTo>
                  <a:pt x="750358" y="31221"/>
                  <a:pt x="762000" y="33867"/>
                  <a:pt x="773112" y="46567"/>
                </a:cubicBezTo>
                <a:cubicBezTo>
                  <a:pt x="784224" y="59267"/>
                  <a:pt x="790045" y="79905"/>
                  <a:pt x="801687" y="100542"/>
                </a:cubicBezTo>
                <a:cubicBezTo>
                  <a:pt x="813329" y="121179"/>
                  <a:pt x="829733" y="144463"/>
                  <a:pt x="842962" y="170392"/>
                </a:cubicBezTo>
                <a:cubicBezTo>
                  <a:pt x="856191" y="196321"/>
                  <a:pt x="867833" y="223309"/>
                  <a:pt x="881062" y="256117"/>
                </a:cubicBezTo>
                <a:cubicBezTo>
                  <a:pt x="894291" y="288925"/>
                  <a:pt x="909108" y="333905"/>
                  <a:pt x="922337" y="367242"/>
                </a:cubicBezTo>
                <a:cubicBezTo>
                  <a:pt x="935566" y="400579"/>
                  <a:pt x="949325" y="427567"/>
                  <a:pt x="960437" y="456142"/>
                </a:cubicBezTo>
                <a:cubicBezTo>
                  <a:pt x="971549" y="484717"/>
                  <a:pt x="983191" y="520171"/>
                  <a:pt x="989012" y="538692"/>
                </a:cubicBezTo>
                <a:cubicBezTo>
                  <a:pt x="994833" y="557213"/>
                  <a:pt x="994304" y="559859"/>
                  <a:pt x="995362" y="567267"/>
                </a:cubicBezTo>
                <a:cubicBezTo>
                  <a:pt x="996420" y="574675"/>
                  <a:pt x="998537" y="579438"/>
                  <a:pt x="995362" y="583142"/>
                </a:cubicBezTo>
                <a:cubicBezTo>
                  <a:pt x="992187" y="586846"/>
                  <a:pt x="989541" y="588963"/>
                  <a:pt x="976312" y="589492"/>
                </a:cubicBezTo>
                <a:cubicBezTo>
                  <a:pt x="963083" y="590021"/>
                  <a:pt x="945091" y="585788"/>
                  <a:pt x="915987" y="586317"/>
                </a:cubicBezTo>
                <a:cubicBezTo>
                  <a:pt x="886883" y="586846"/>
                  <a:pt x="844020" y="591609"/>
                  <a:pt x="801687" y="592667"/>
                </a:cubicBezTo>
                <a:cubicBezTo>
                  <a:pt x="759354" y="593725"/>
                  <a:pt x="661987" y="592667"/>
                  <a:pt x="661987" y="592667"/>
                </a:cubicBezTo>
                <a:lnTo>
                  <a:pt x="534987" y="592667"/>
                </a:lnTo>
                <a:cubicBezTo>
                  <a:pt x="497945" y="592138"/>
                  <a:pt x="464079" y="590021"/>
                  <a:pt x="439737" y="589492"/>
                </a:cubicBezTo>
                <a:cubicBezTo>
                  <a:pt x="415395" y="588963"/>
                  <a:pt x="402166" y="593725"/>
                  <a:pt x="388937" y="589492"/>
                </a:cubicBezTo>
                <a:cubicBezTo>
                  <a:pt x="375708" y="585259"/>
                  <a:pt x="379941" y="582613"/>
                  <a:pt x="360362" y="564092"/>
                </a:cubicBezTo>
                <a:cubicBezTo>
                  <a:pt x="340783" y="545571"/>
                  <a:pt x="297391" y="508529"/>
                  <a:pt x="271462" y="478367"/>
                </a:cubicBezTo>
                <a:cubicBezTo>
                  <a:pt x="245533" y="448205"/>
                  <a:pt x="228599" y="414338"/>
                  <a:pt x="204787" y="383117"/>
                </a:cubicBezTo>
                <a:cubicBezTo>
                  <a:pt x="180975" y="351896"/>
                  <a:pt x="151870" y="324379"/>
                  <a:pt x="128587" y="291042"/>
                </a:cubicBezTo>
                <a:cubicBezTo>
                  <a:pt x="105304" y="257705"/>
                  <a:pt x="84666" y="214313"/>
                  <a:pt x="65087" y="183092"/>
                </a:cubicBezTo>
                <a:cubicBezTo>
                  <a:pt x="45508" y="151871"/>
                  <a:pt x="0" y="122767"/>
                  <a:pt x="4762" y="103717"/>
                </a:cubicBezTo>
                <a:close/>
              </a:path>
            </a:pathLst>
          </a:custGeom>
          <a:solidFill>
            <a:srgbClr val="A6A6A6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TextBox 188"/>
          <p:cNvSpPr txBox="1"/>
          <p:nvPr/>
        </p:nvSpPr>
        <p:spPr>
          <a:xfrm>
            <a:off x="6198479" y="4916594"/>
            <a:ext cx="397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Bδ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237" name="Freeform 236"/>
          <p:cNvSpPr/>
          <p:nvPr/>
        </p:nvSpPr>
        <p:spPr>
          <a:xfrm>
            <a:off x="5390093" y="4376208"/>
            <a:ext cx="751945" cy="701146"/>
          </a:xfrm>
          <a:custGeom>
            <a:avLst/>
            <a:gdLst>
              <a:gd name="connsiteX0" fmla="*/ 750358 w 751945"/>
              <a:gd name="connsiteY0" fmla="*/ 360892 h 701146"/>
              <a:gd name="connsiteX1" fmla="*/ 750358 w 751945"/>
              <a:gd name="connsiteY1" fmla="*/ 246592 h 701146"/>
              <a:gd name="connsiteX2" fmla="*/ 750358 w 751945"/>
              <a:gd name="connsiteY2" fmla="*/ 151342 h 701146"/>
              <a:gd name="connsiteX3" fmla="*/ 750358 w 751945"/>
              <a:gd name="connsiteY3" fmla="*/ 97367 h 701146"/>
              <a:gd name="connsiteX4" fmla="*/ 747183 w 751945"/>
              <a:gd name="connsiteY4" fmla="*/ 65617 h 701146"/>
              <a:gd name="connsiteX5" fmla="*/ 747183 w 751945"/>
              <a:gd name="connsiteY5" fmla="*/ 52917 h 701146"/>
              <a:gd name="connsiteX6" fmla="*/ 747183 w 751945"/>
              <a:gd name="connsiteY6" fmla="*/ 40217 h 701146"/>
              <a:gd name="connsiteX7" fmla="*/ 744008 w 751945"/>
              <a:gd name="connsiteY7" fmla="*/ 27517 h 701146"/>
              <a:gd name="connsiteX8" fmla="*/ 715433 w 751945"/>
              <a:gd name="connsiteY8" fmla="*/ 14817 h 701146"/>
              <a:gd name="connsiteX9" fmla="*/ 667808 w 751945"/>
              <a:gd name="connsiteY9" fmla="*/ 5292 h 701146"/>
              <a:gd name="connsiteX10" fmla="*/ 559858 w 751945"/>
              <a:gd name="connsiteY10" fmla="*/ 2117 h 701146"/>
              <a:gd name="connsiteX11" fmla="*/ 451908 w 751945"/>
              <a:gd name="connsiteY11" fmla="*/ 17992 h 701146"/>
              <a:gd name="connsiteX12" fmla="*/ 337608 w 751945"/>
              <a:gd name="connsiteY12" fmla="*/ 59267 h 701146"/>
              <a:gd name="connsiteX13" fmla="*/ 232833 w 751945"/>
              <a:gd name="connsiteY13" fmla="*/ 125942 h 701146"/>
              <a:gd name="connsiteX14" fmla="*/ 140758 w 751945"/>
              <a:gd name="connsiteY14" fmla="*/ 198967 h 701146"/>
              <a:gd name="connsiteX15" fmla="*/ 80433 w 751945"/>
              <a:gd name="connsiteY15" fmla="*/ 306917 h 701146"/>
              <a:gd name="connsiteX16" fmla="*/ 29633 w 751945"/>
              <a:gd name="connsiteY16" fmla="*/ 408517 h 701146"/>
              <a:gd name="connsiteX17" fmla="*/ 4233 w 751945"/>
              <a:gd name="connsiteY17" fmla="*/ 560917 h 701146"/>
              <a:gd name="connsiteX18" fmla="*/ 4233 w 751945"/>
              <a:gd name="connsiteY18" fmla="*/ 624417 h 701146"/>
              <a:gd name="connsiteX19" fmla="*/ 7408 w 751945"/>
              <a:gd name="connsiteY19" fmla="*/ 668867 h 701146"/>
              <a:gd name="connsiteX20" fmla="*/ 13758 w 751945"/>
              <a:gd name="connsiteY20" fmla="*/ 691092 h 701146"/>
              <a:gd name="connsiteX21" fmla="*/ 32808 w 751945"/>
              <a:gd name="connsiteY21" fmla="*/ 694267 h 701146"/>
              <a:gd name="connsiteX22" fmla="*/ 112183 w 751945"/>
              <a:gd name="connsiteY22" fmla="*/ 697442 h 701146"/>
              <a:gd name="connsiteX23" fmla="*/ 207433 w 751945"/>
              <a:gd name="connsiteY23" fmla="*/ 700617 h 701146"/>
              <a:gd name="connsiteX24" fmla="*/ 363008 w 751945"/>
              <a:gd name="connsiteY24" fmla="*/ 694267 h 701146"/>
              <a:gd name="connsiteX25" fmla="*/ 496358 w 751945"/>
              <a:gd name="connsiteY25" fmla="*/ 694267 h 701146"/>
              <a:gd name="connsiteX26" fmla="*/ 623358 w 751945"/>
              <a:gd name="connsiteY26" fmla="*/ 691092 h 701146"/>
              <a:gd name="connsiteX27" fmla="*/ 677333 w 751945"/>
              <a:gd name="connsiteY27" fmla="*/ 694267 h 701146"/>
              <a:gd name="connsiteX28" fmla="*/ 712258 w 751945"/>
              <a:gd name="connsiteY28" fmla="*/ 694267 h 701146"/>
              <a:gd name="connsiteX29" fmla="*/ 721783 w 751945"/>
              <a:gd name="connsiteY29" fmla="*/ 687917 h 701146"/>
              <a:gd name="connsiteX30" fmla="*/ 737658 w 751945"/>
              <a:gd name="connsiteY30" fmla="*/ 668867 h 701146"/>
              <a:gd name="connsiteX31" fmla="*/ 750358 w 751945"/>
              <a:gd name="connsiteY31" fmla="*/ 624417 h 701146"/>
              <a:gd name="connsiteX32" fmla="*/ 744008 w 751945"/>
              <a:gd name="connsiteY32" fmla="*/ 554567 h 701146"/>
              <a:gd name="connsiteX33" fmla="*/ 740833 w 751945"/>
              <a:gd name="connsiteY33" fmla="*/ 475192 h 701146"/>
              <a:gd name="connsiteX34" fmla="*/ 750358 w 751945"/>
              <a:gd name="connsiteY34" fmla="*/ 418042 h 701146"/>
              <a:gd name="connsiteX35" fmla="*/ 750358 w 751945"/>
              <a:gd name="connsiteY35" fmla="*/ 360892 h 701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51945" h="701146">
                <a:moveTo>
                  <a:pt x="750358" y="360892"/>
                </a:moveTo>
                <a:lnTo>
                  <a:pt x="750358" y="246592"/>
                </a:lnTo>
                <a:lnTo>
                  <a:pt x="750358" y="151342"/>
                </a:lnTo>
                <a:cubicBezTo>
                  <a:pt x="750358" y="126471"/>
                  <a:pt x="750887" y="111655"/>
                  <a:pt x="750358" y="97367"/>
                </a:cubicBezTo>
                <a:cubicBezTo>
                  <a:pt x="749829" y="83080"/>
                  <a:pt x="747712" y="73025"/>
                  <a:pt x="747183" y="65617"/>
                </a:cubicBezTo>
                <a:cubicBezTo>
                  <a:pt x="746654" y="58209"/>
                  <a:pt x="747183" y="52917"/>
                  <a:pt x="747183" y="52917"/>
                </a:cubicBezTo>
                <a:cubicBezTo>
                  <a:pt x="747183" y="48684"/>
                  <a:pt x="747712" y="44450"/>
                  <a:pt x="747183" y="40217"/>
                </a:cubicBezTo>
                <a:cubicBezTo>
                  <a:pt x="746654" y="35984"/>
                  <a:pt x="749300" y="31750"/>
                  <a:pt x="744008" y="27517"/>
                </a:cubicBezTo>
                <a:cubicBezTo>
                  <a:pt x="738716" y="23284"/>
                  <a:pt x="728133" y="18521"/>
                  <a:pt x="715433" y="14817"/>
                </a:cubicBezTo>
                <a:cubicBezTo>
                  <a:pt x="702733" y="11113"/>
                  <a:pt x="693737" y="7409"/>
                  <a:pt x="667808" y="5292"/>
                </a:cubicBezTo>
                <a:cubicBezTo>
                  <a:pt x="641879" y="3175"/>
                  <a:pt x="595841" y="0"/>
                  <a:pt x="559858" y="2117"/>
                </a:cubicBezTo>
                <a:cubicBezTo>
                  <a:pt x="523875" y="4234"/>
                  <a:pt x="488950" y="8467"/>
                  <a:pt x="451908" y="17992"/>
                </a:cubicBezTo>
                <a:cubicBezTo>
                  <a:pt x="414866" y="27517"/>
                  <a:pt x="374120" y="41275"/>
                  <a:pt x="337608" y="59267"/>
                </a:cubicBezTo>
                <a:cubicBezTo>
                  <a:pt x="301096" y="77259"/>
                  <a:pt x="265641" y="102659"/>
                  <a:pt x="232833" y="125942"/>
                </a:cubicBezTo>
                <a:cubicBezTo>
                  <a:pt x="200025" y="149225"/>
                  <a:pt x="166158" y="168804"/>
                  <a:pt x="140758" y="198967"/>
                </a:cubicBezTo>
                <a:cubicBezTo>
                  <a:pt x="115358" y="229130"/>
                  <a:pt x="98954" y="271992"/>
                  <a:pt x="80433" y="306917"/>
                </a:cubicBezTo>
                <a:cubicBezTo>
                  <a:pt x="61912" y="341842"/>
                  <a:pt x="42333" y="366184"/>
                  <a:pt x="29633" y="408517"/>
                </a:cubicBezTo>
                <a:cubicBezTo>
                  <a:pt x="16933" y="450850"/>
                  <a:pt x="8466" y="524934"/>
                  <a:pt x="4233" y="560917"/>
                </a:cubicBezTo>
                <a:cubicBezTo>
                  <a:pt x="0" y="596900"/>
                  <a:pt x="3704" y="606425"/>
                  <a:pt x="4233" y="624417"/>
                </a:cubicBezTo>
                <a:cubicBezTo>
                  <a:pt x="4762" y="642409"/>
                  <a:pt x="5821" y="657755"/>
                  <a:pt x="7408" y="668867"/>
                </a:cubicBezTo>
                <a:cubicBezTo>
                  <a:pt x="8995" y="679979"/>
                  <a:pt x="9525" y="686859"/>
                  <a:pt x="13758" y="691092"/>
                </a:cubicBezTo>
                <a:cubicBezTo>
                  <a:pt x="17991" y="695325"/>
                  <a:pt x="16404" y="693209"/>
                  <a:pt x="32808" y="694267"/>
                </a:cubicBezTo>
                <a:cubicBezTo>
                  <a:pt x="49212" y="695325"/>
                  <a:pt x="112183" y="697442"/>
                  <a:pt x="112183" y="697442"/>
                </a:cubicBezTo>
                <a:cubicBezTo>
                  <a:pt x="141287" y="698500"/>
                  <a:pt x="165629" y="701146"/>
                  <a:pt x="207433" y="700617"/>
                </a:cubicBezTo>
                <a:cubicBezTo>
                  <a:pt x="249237" y="700088"/>
                  <a:pt x="314854" y="695325"/>
                  <a:pt x="363008" y="694267"/>
                </a:cubicBezTo>
                <a:cubicBezTo>
                  <a:pt x="411162" y="693209"/>
                  <a:pt x="452966" y="694796"/>
                  <a:pt x="496358" y="694267"/>
                </a:cubicBezTo>
                <a:cubicBezTo>
                  <a:pt x="539750" y="693738"/>
                  <a:pt x="593196" y="691092"/>
                  <a:pt x="623358" y="691092"/>
                </a:cubicBezTo>
                <a:cubicBezTo>
                  <a:pt x="653520" y="691092"/>
                  <a:pt x="662516" y="693738"/>
                  <a:pt x="677333" y="694267"/>
                </a:cubicBezTo>
                <a:cubicBezTo>
                  <a:pt x="692150" y="694796"/>
                  <a:pt x="704850" y="695325"/>
                  <a:pt x="712258" y="694267"/>
                </a:cubicBezTo>
                <a:cubicBezTo>
                  <a:pt x="719666" y="693209"/>
                  <a:pt x="717550" y="692150"/>
                  <a:pt x="721783" y="687917"/>
                </a:cubicBezTo>
                <a:cubicBezTo>
                  <a:pt x="726016" y="683684"/>
                  <a:pt x="732896" y="679450"/>
                  <a:pt x="737658" y="668867"/>
                </a:cubicBezTo>
                <a:cubicBezTo>
                  <a:pt x="742421" y="658284"/>
                  <a:pt x="749300" y="643467"/>
                  <a:pt x="750358" y="624417"/>
                </a:cubicBezTo>
                <a:cubicBezTo>
                  <a:pt x="751416" y="605367"/>
                  <a:pt x="745596" y="579438"/>
                  <a:pt x="744008" y="554567"/>
                </a:cubicBezTo>
                <a:cubicBezTo>
                  <a:pt x="742421" y="529696"/>
                  <a:pt x="739775" y="497946"/>
                  <a:pt x="740833" y="475192"/>
                </a:cubicBezTo>
                <a:cubicBezTo>
                  <a:pt x="741891" y="452438"/>
                  <a:pt x="748771" y="437621"/>
                  <a:pt x="750358" y="418042"/>
                </a:cubicBezTo>
                <a:cubicBezTo>
                  <a:pt x="751945" y="398463"/>
                  <a:pt x="751151" y="378090"/>
                  <a:pt x="750358" y="360892"/>
                </a:cubicBezTo>
                <a:close/>
              </a:path>
            </a:pathLst>
          </a:custGeom>
          <a:solidFill>
            <a:srgbClr val="BFBFBF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Freeform 232"/>
          <p:cNvSpPr/>
          <p:nvPr/>
        </p:nvSpPr>
        <p:spPr>
          <a:xfrm>
            <a:off x="3965584" y="4344988"/>
            <a:ext cx="685271" cy="908049"/>
          </a:xfrm>
          <a:custGeom>
            <a:avLst/>
            <a:gdLst>
              <a:gd name="connsiteX0" fmla="*/ 87842 w 685271"/>
              <a:gd name="connsiteY0" fmla="*/ 4762 h 908049"/>
              <a:gd name="connsiteX1" fmla="*/ 243417 w 685271"/>
              <a:gd name="connsiteY1" fmla="*/ 11112 h 908049"/>
              <a:gd name="connsiteX2" fmla="*/ 373592 w 685271"/>
              <a:gd name="connsiteY2" fmla="*/ 26987 h 908049"/>
              <a:gd name="connsiteX3" fmla="*/ 519642 w 685271"/>
              <a:gd name="connsiteY3" fmla="*/ 52387 h 908049"/>
              <a:gd name="connsiteX4" fmla="*/ 637117 w 685271"/>
              <a:gd name="connsiteY4" fmla="*/ 87312 h 908049"/>
              <a:gd name="connsiteX5" fmla="*/ 662517 w 685271"/>
              <a:gd name="connsiteY5" fmla="*/ 96837 h 908049"/>
              <a:gd name="connsiteX6" fmla="*/ 672042 w 685271"/>
              <a:gd name="connsiteY6" fmla="*/ 106362 h 908049"/>
              <a:gd name="connsiteX7" fmla="*/ 672042 w 685271"/>
              <a:gd name="connsiteY7" fmla="*/ 141287 h 908049"/>
              <a:gd name="connsiteX8" fmla="*/ 681567 w 685271"/>
              <a:gd name="connsiteY8" fmla="*/ 249237 h 908049"/>
              <a:gd name="connsiteX9" fmla="*/ 675217 w 685271"/>
              <a:gd name="connsiteY9" fmla="*/ 414337 h 908049"/>
              <a:gd name="connsiteX10" fmla="*/ 678392 w 685271"/>
              <a:gd name="connsiteY10" fmla="*/ 576262 h 908049"/>
              <a:gd name="connsiteX11" fmla="*/ 678392 w 685271"/>
              <a:gd name="connsiteY11" fmla="*/ 693737 h 908049"/>
              <a:gd name="connsiteX12" fmla="*/ 684742 w 685271"/>
              <a:gd name="connsiteY12" fmla="*/ 785812 h 908049"/>
              <a:gd name="connsiteX13" fmla="*/ 681567 w 685271"/>
              <a:gd name="connsiteY13" fmla="*/ 814387 h 908049"/>
              <a:gd name="connsiteX14" fmla="*/ 678392 w 685271"/>
              <a:gd name="connsiteY14" fmla="*/ 833437 h 908049"/>
              <a:gd name="connsiteX15" fmla="*/ 665692 w 685271"/>
              <a:gd name="connsiteY15" fmla="*/ 846137 h 908049"/>
              <a:gd name="connsiteX16" fmla="*/ 570442 w 685271"/>
              <a:gd name="connsiteY16" fmla="*/ 865187 h 908049"/>
              <a:gd name="connsiteX17" fmla="*/ 459317 w 685271"/>
              <a:gd name="connsiteY17" fmla="*/ 884237 h 908049"/>
              <a:gd name="connsiteX18" fmla="*/ 357717 w 685271"/>
              <a:gd name="connsiteY18" fmla="*/ 900112 h 908049"/>
              <a:gd name="connsiteX19" fmla="*/ 189442 w 685271"/>
              <a:gd name="connsiteY19" fmla="*/ 906462 h 908049"/>
              <a:gd name="connsiteX20" fmla="*/ 125942 w 685271"/>
              <a:gd name="connsiteY20" fmla="*/ 903287 h 908049"/>
              <a:gd name="connsiteX21" fmla="*/ 103717 w 685271"/>
              <a:gd name="connsiteY21" fmla="*/ 906462 h 908049"/>
              <a:gd name="connsiteX22" fmla="*/ 65617 w 685271"/>
              <a:gd name="connsiteY22" fmla="*/ 893762 h 908049"/>
              <a:gd name="connsiteX23" fmla="*/ 43392 w 685271"/>
              <a:gd name="connsiteY23" fmla="*/ 868362 h 908049"/>
              <a:gd name="connsiteX24" fmla="*/ 21167 w 685271"/>
              <a:gd name="connsiteY24" fmla="*/ 827087 h 908049"/>
              <a:gd name="connsiteX25" fmla="*/ 2117 w 685271"/>
              <a:gd name="connsiteY25" fmla="*/ 750887 h 908049"/>
              <a:gd name="connsiteX26" fmla="*/ 11642 w 685271"/>
              <a:gd name="connsiteY26" fmla="*/ 614362 h 908049"/>
              <a:gd name="connsiteX27" fmla="*/ 71967 w 685271"/>
              <a:gd name="connsiteY27" fmla="*/ 531812 h 908049"/>
              <a:gd name="connsiteX28" fmla="*/ 116417 w 685271"/>
              <a:gd name="connsiteY28" fmla="*/ 458787 h 908049"/>
              <a:gd name="connsiteX29" fmla="*/ 129117 w 685271"/>
              <a:gd name="connsiteY29" fmla="*/ 366712 h 908049"/>
              <a:gd name="connsiteX30" fmla="*/ 116417 w 685271"/>
              <a:gd name="connsiteY30" fmla="*/ 296862 h 908049"/>
              <a:gd name="connsiteX31" fmla="*/ 81492 w 685271"/>
              <a:gd name="connsiteY31" fmla="*/ 214312 h 908049"/>
              <a:gd name="connsiteX32" fmla="*/ 43392 w 685271"/>
              <a:gd name="connsiteY32" fmla="*/ 144462 h 908049"/>
              <a:gd name="connsiteX33" fmla="*/ 30692 w 685271"/>
              <a:gd name="connsiteY33" fmla="*/ 84137 h 908049"/>
              <a:gd name="connsiteX34" fmla="*/ 40217 w 685271"/>
              <a:gd name="connsiteY34" fmla="*/ 39687 h 908049"/>
              <a:gd name="connsiteX35" fmla="*/ 87842 w 685271"/>
              <a:gd name="connsiteY35" fmla="*/ 4762 h 90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85271" h="908049">
                <a:moveTo>
                  <a:pt x="87842" y="4762"/>
                </a:moveTo>
                <a:cubicBezTo>
                  <a:pt x="121709" y="0"/>
                  <a:pt x="195792" y="7408"/>
                  <a:pt x="243417" y="11112"/>
                </a:cubicBezTo>
                <a:cubicBezTo>
                  <a:pt x="291042" y="14816"/>
                  <a:pt x="327555" y="20108"/>
                  <a:pt x="373592" y="26987"/>
                </a:cubicBezTo>
                <a:cubicBezTo>
                  <a:pt x="419630" y="33866"/>
                  <a:pt x="475721" y="42333"/>
                  <a:pt x="519642" y="52387"/>
                </a:cubicBezTo>
                <a:cubicBezTo>
                  <a:pt x="563563" y="62441"/>
                  <a:pt x="613305" y="79904"/>
                  <a:pt x="637117" y="87312"/>
                </a:cubicBezTo>
                <a:cubicBezTo>
                  <a:pt x="660930" y="94720"/>
                  <a:pt x="656696" y="93662"/>
                  <a:pt x="662517" y="96837"/>
                </a:cubicBezTo>
                <a:cubicBezTo>
                  <a:pt x="668338" y="100012"/>
                  <a:pt x="670455" y="98954"/>
                  <a:pt x="672042" y="106362"/>
                </a:cubicBezTo>
                <a:cubicBezTo>
                  <a:pt x="673629" y="113770"/>
                  <a:pt x="670454" y="117474"/>
                  <a:pt x="672042" y="141287"/>
                </a:cubicBezTo>
                <a:cubicBezTo>
                  <a:pt x="673630" y="165100"/>
                  <a:pt x="681038" y="203729"/>
                  <a:pt x="681567" y="249237"/>
                </a:cubicBezTo>
                <a:cubicBezTo>
                  <a:pt x="682096" y="294745"/>
                  <a:pt x="675746" y="359833"/>
                  <a:pt x="675217" y="414337"/>
                </a:cubicBezTo>
                <a:cubicBezTo>
                  <a:pt x="674688" y="468841"/>
                  <a:pt x="677863" y="529695"/>
                  <a:pt x="678392" y="576262"/>
                </a:cubicBezTo>
                <a:cubicBezTo>
                  <a:pt x="678921" y="622829"/>
                  <a:pt x="677334" y="658812"/>
                  <a:pt x="678392" y="693737"/>
                </a:cubicBezTo>
                <a:cubicBezTo>
                  <a:pt x="679450" y="728662"/>
                  <a:pt x="684213" y="765704"/>
                  <a:pt x="684742" y="785812"/>
                </a:cubicBezTo>
                <a:cubicBezTo>
                  <a:pt x="685271" y="805920"/>
                  <a:pt x="682625" y="806450"/>
                  <a:pt x="681567" y="814387"/>
                </a:cubicBezTo>
                <a:cubicBezTo>
                  <a:pt x="680509" y="822324"/>
                  <a:pt x="681038" y="828145"/>
                  <a:pt x="678392" y="833437"/>
                </a:cubicBezTo>
                <a:cubicBezTo>
                  <a:pt x="675746" y="838729"/>
                  <a:pt x="683684" y="840845"/>
                  <a:pt x="665692" y="846137"/>
                </a:cubicBezTo>
                <a:cubicBezTo>
                  <a:pt x="647700" y="851429"/>
                  <a:pt x="604838" y="858837"/>
                  <a:pt x="570442" y="865187"/>
                </a:cubicBezTo>
                <a:cubicBezTo>
                  <a:pt x="536046" y="871537"/>
                  <a:pt x="459317" y="884237"/>
                  <a:pt x="459317" y="884237"/>
                </a:cubicBezTo>
                <a:cubicBezTo>
                  <a:pt x="423863" y="890058"/>
                  <a:pt x="402696" y="896408"/>
                  <a:pt x="357717" y="900112"/>
                </a:cubicBezTo>
                <a:cubicBezTo>
                  <a:pt x="312738" y="903816"/>
                  <a:pt x="228071" y="905933"/>
                  <a:pt x="189442" y="906462"/>
                </a:cubicBezTo>
                <a:cubicBezTo>
                  <a:pt x="150813" y="906991"/>
                  <a:pt x="140229" y="903287"/>
                  <a:pt x="125942" y="903287"/>
                </a:cubicBezTo>
                <a:cubicBezTo>
                  <a:pt x="111655" y="903287"/>
                  <a:pt x="113771" y="908049"/>
                  <a:pt x="103717" y="906462"/>
                </a:cubicBezTo>
                <a:cubicBezTo>
                  <a:pt x="93663" y="904875"/>
                  <a:pt x="75671" y="900112"/>
                  <a:pt x="65617" y="893762"/>
                </a:cubicBezTo>
                <a:cubicBezTo>
                  <a:pt x="55563" y="887412"/>
                  <a:pt x="50800" y="879475"/>
                  <a:pt x="43392" y="868362"/>
                </a:cubicBezTo>
                <a:cubicBezTo>
                  <a:pt x="35984" y="857250"/>
                  <a:pt x="28046" y="846666"/>
                  <a:pt x="21167" y="827087"/>
                </a:cubicBezTo>
                <a:cubicBezTo>
                  <a:pt x="14288" y="807508"/>
                  <a:pt x="3704" y="786341"/>
                  <a:pt x="2117" y="750887"/>
                </a:cubicBezTo>
                <a:cubicBezTo>
                  <a:pt x="530" y="715433"/>
                  <a:pt x="0" y="650874"/>
                  <a:pt x="11642" y="614362"/>
                </a:cubicBezTo>
                <a:cubicBezTo>
                  <a:pt x="23284" y="577850"/>
                  <a:pt x="54505" y="557741"/>
                  <a:pt x="71967" y="531812"/>
                </a:cubicBezTo>
                <a:cubicBezTo>
                  <a:pt x="89429" y="505883"/>
                  <a:pt x="106892" y="486304"/>
                  <a:pt x="116417" y="458787"/>
                </a:cubicBezTo>
                <a:cubicBezTo>
                  <a:pt x="125942" y="431270"/>
                  <a:pt x="129117" y="393699"/>
                  <a:pt x="129117" y="366712"/>
                </a:cubicBezTo>
                <a:cubicBezTo>
                  <a:pt x="129117" y="339725"/>
                  <a:pt x="124354" y="322262"/>
                  <a:pt x="116417" y="296862"/>
                </a:cubicBezTo>
                <a:cubicBezTo>
                  <a:pt x="108480" y="271462"/>
                  <a:pt x="93663" y="239712"/>
                  <a:pt x="81492" y="214312"/>
                </a:cubicBezTo>
                <a:cubicBezTo>
                  <a:pt x="69321" y="188912"/>
                  <a:pt x="51859" y="166158"/>
                  <a:pt x="43392" y="144462"/>
                </a:cubicBezTo>
                <a:cubicBezTo>
                  <a:pt x="34925" y="122766"/>
                  <a:pt x="31221" y="101599"/>
                  <a:pt x="30692" y="84137"/>
                </a:cubicBezTo>
                <a:cubicBezTo>
                  <a:pt x="30163" y="66675"/>
                  <a:pt x="30692" y="52916"/>
                  <a:pt x="40217" y="39687"/>
                </a:cubicBezTo>
                <a:cubicBezTo>
                  <a:pt x="49742" y="26458"/>
                  <a:pt x="53975" y="9524"/>
                  <a:pt x="87842" y="4762"/>
                </a:cubicBezTo>
                <a:close/>
              </a:path>
            </a:pathLst>
          </a:custGeom>
          <a:solidFill>
            <a:srgbClr val="BFBFBF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TextBox 162"/>
          <p:cNvSpPr txBox="1"/>
          <p:nvPr/>
        </p:nvSpPr>
        <p:spPr>
          <a:xfrm>
            <a:off x="6003369" y="3177758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γA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6016445" y="1719590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γA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2400945" y="1495326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AB/δγ</a:t>
            </a:r>
            <a:endParaRPr lang="en-US" sz="1400" b="1">
              <a:latin typeface="Times"/>
              <a:cs typeface="Times"/>
            </a:endParaRPr>
          </a:p>
        </p:txBody>
      </p:sp>
      <p:grpSp>
        <p:nvGrpSpPr>
          <p:cNvPr id="212" name="Group 211"/>
          <p:cNvGrpSpPr/>
          <p:nvPr/>
        </p:nvGrpSpPr>
        <p:grpSpPr>
          <a:xfrm>
            <a:off x="3594096" y="715438"/>
            <a:ext cx="1269568" cy="1031673"/>
            <a:chOff x="6929962" y="1413938"/>
            <a:chExt cx="1269568" cy="1031673"/>
          </a:xfrm>
        </p:grpSpPr>
        <p:sp>
          <p:nvSpPr>
            <p:cNvPr id="139" name="TextBox 138"/>
            <p:cNvSpPr txBox="1"/>
            <p:nvPr/>
          </p:nvSpPr>
          <p:spPr>
            <a:xfrm>
              <a:off x="7857068" y="2137834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132" name="Isosceles Triangle 131"/>
            <p:cNvSpPr/>
            <p:nvPr/>
          </p:nvSpPr>
          <p:spPr>
            <a:xfrm>
              <a:off x="7177617" y="1677459"/>
              <a:ext cx="714502" cy="615950"/>
            </a:xfrm>
            <a:prstGeom prst="triangl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4" name="Straight Connector 133"/>
            <p:cNvCxnSpPr>
              <a:stCxn id="132" idx="2"/>
            </p:cNvCxnSpPr>
            <p:nvPr/>
          </p:nvCxnSpPr>
          <p:spPr>
            <a:xfrm rot="5400000" flipH="1" flipV="1">
              <a:off x="7250642" y="2010834"/>
              <a:ext cx="209550" cy="355600"/>
            </a:xfrm>
            <a:prstGeom prst="line">
              <a:avLst/>
            </a:prstGeom>
            <a:ln w="190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rot="16200000" flipV="1">
              <a:off x="7606242" y="2010834"/>
              <a:ext cx="209550" cy="355600"/>
            </a:xfrm>
            <a:prstGeom prst="line">
              <a:avLst/>
            </a:prstGeom>
            <a:ln w="190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>
              <a:endCxn id="132" idx="0"/>
            </p:cNvCxnSpPr>
            <p:nvPr/>
          </p:nvCxnSpPr>
          <p:spPr>
            <a:xfrm rot="5400000" flipH="1" flipV="1">
              <a:off x="7334017" y="1876659"/>
              <a:ext cx="400050" cy="1651"/>
            </a:xfrm>
            <a:prstGeom prst="line">
              <a:avLst/>
            </a:prstGeom>
            <a:ln w="190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Freeform 137"/>
            <p:cNvSpPr/>
            <p:nvPr/>
          </p:nvSpPr>
          <p:spPr>
            <a:xfrm rot="20021628">
              <a:off x="7260167" y="1921933"/>
              <a:ext cx="234950" cy="225425"/>
            </a:xfrm>
            <a:custGeom>
              <a:avLst/>
              <a:gdLst>
                <a:gd name="connsiteX0" fmla="*/ 234950 w 234950"/>
                <a:gd name="connsiteY0" fmla="*/ 225425 h 225425"/>
                <a:gd name="connsiteX1" fmla="*/ 200025 w 234950"/>
                <a:gd name="connsiteY1" fmla="*/ 158750 h 225425"/>
                <a:gd name="connsiteX2" fmla="*/ 133350 w 234950"/>
                <a:gd name="connsiteY2" fmla="*/ 85725 h 225425"/>
                <a:gd name="connsiteX3" fmla="*/ 0 w 234950"/>
                <a:gd name="connsiteY3" fmla="*/ 0 h 22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950" h="225425">
                  <a:moveTo>
                    <a:pt x="234950" y="225425"/>
                  </a:moveTo>
                  <a:cubicBezTo>
                    <a:pt x="225954" y="203729"/>
                    <a:pt x="216958" y="182033"/>
                    <a:pt x="200025" y="158750"/>
                  </a:cubicBezTo>
                  <a:cubicBezTo>
                    <a:pt x="183092" y="135467"/>
                    <a:pt x="166688" y="112183"/>
                    <a:pt x="133350" y="85725"/>
                  </a:cubicBezTo>
                  <a:cubicBezTo>
                    <a:pt x="100013" y="59267"/>
                    <a:pt x="0" y="0"/>
                    <a:pt x="0" y="0"/>
                  </a:cubicBezTo>
                </a:path>
              </a:pathLst>
            </a:custGeom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6929962" y="2137834"/>
              <a:ext cx="342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7378698" y="1413938"/>
              <a:ext cx="3525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C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6972297" y="1807634"/>
              <a:ext cx="3624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D</a:t>
              </a:r>
            </a:p>
          </p:txBody>
        </p:sp>
      </p:grpSp>
      <p:sp>
        <p:nvSpPr>
          <p:cNvPr id="222" name="Freeform 221"/>
          <p:cNvSpPr/>
          <p:nvPr/>
        </p:nvSpPr>
        <p:spPr>
          <a:xfrm>
            <a:off x="2305793" y="1919081"/>
            <a:ext cx="836612" cy="561446"/>
          </a:xfrm>
          <a:custGeom>
            <a:avLst/>
            <a:gdLst>
              <a:gd name="connsiteX0" fmla="*/ 10054 w 836612"/>
              <a:gd name="connsiteY0" fmla="*/ 515408 h 561446"/>
              <a:gd name="connsiteX1" fmla="*/ 16404 w 836612"/>
              <a:gd name="connsiteY1" fmla="*/ 369358 h 561446"/>
              <a:gd name="connsiteX2" fmla="*/ 35454 w 836612"/>
              <a:gd name="connsiteY2" fmla="*/ 220133 h 561446"/>
              <a:gd name="connsiteX3" fmla="*/ 64029 w 836612"/>
              <a:gd name="connsiteY3" fmla="*/ 109008 h 561446"/>
              <a:gd name="connsiteX4" fmla="*/ 108479 w 836612"/>
              <a:gd name="connsiteY4" fmla="*/ 29633 h 561446"/>
              <a:gd name="connsiteX5" fmla="*/ 124354 w 836612"/>
              <a:gd name="connsiteY5" fmla="*/ 13758 h 561446"/>
              <a:gd name="connsiteX6" fmla="*/ 162454 w 836612"/>
              <a:gd name="connsiteY6" fmla="*/ 10583 h 561446"/>
              <a:gd name="connsiteX7" fmla="*/ 245004 w 836612"/>
              <a:gd name="connsiteY7" fmla="*/ 4233 h 561446"/>
              <a:gd name="connsiteX8" fmla="*/ 384704 w 836612"/>
              <a:gd name="connsiteY8" fmla="*/ 1058 h 561446"/>
              <a:gd name="connsiteX9" fmla="*/ 540279 w 836612"/>
              <a:gd name="connsiteY9" fmla="*/ 10583 h 561446"/>
              <a:gd name="connsiteX10" fmla="*/ 626004 w 836612"/>
              <a:gd name="connsiteY10" fmla="*/ 10583 h 561446"/>
              <a:gd name="connsiteX11" fmla="*/ 664104 w 836612"/>
              <a:gd name="connsiteY11" fmla="*/ 1058 h 561446"/>
              <a:gd name="connsiteX12" fmla="*/ 708554 w 836612"/>
              <a:gd name="connsiteY12" fmla="*/ 4233 h 561446"/>
              <a:gd name="connsiteX13" fmla="*/ 733954 w 836612"/>
              <a:gd name="connsiteY13" fmla="*/ 13758 h 561446"/>
              <a:gd name="connsiteX14" fmla="*/ 756179 w 836612"/>
              <a:gd name="connsiteY14" fmla="*/ 26458 h 561446"/>
              <a:gd name="connsiteX15" fmla="*/ 759354 w 836612"/>
              <a:gd name="connsiteY15" fmla="*/ 55033 h 561446"/>
              <a:gd name="connsiteX16" fmla="*/ 781579 w 836612"/>
              <a:gd name="connsiteY16" fmla="*/ 159808 h 561446"/>
              <a:gd name="connsiteX17" fmla="*/ 803804 w 836612"/>
              <a:gd name="connsiteY17" fmla="*/ 251883 h 561446"/>
              <a:gd name="connsiteX18" fmla="*/ 813329 w 836612"/>
              <a:gd name="connsiteY18" fmla="*/ 324908 h 561446"/>
              <a:gd name="connsiteX19" fmla="*/ 826029 w 836612"/>
              <a:gd name="connsiteY19" fmla="*/ 432858 h 561446"/>
              <a:gd name="connsiteX20" fmla="*/ 835554 w 836612"/>
              <a:gd name="connsiteY20" fmla="*/ 490008 h 561446"/>
              <a:gd name="connsiteX21" fmla="*/ 832379 w 836612"/>
              <a:gd name="connsiteY21" fmla="*/ 509058 h 561446"/>
              <a:gd name="connsiteX22" fmla="*/ 822854 w 836612"/>
              <a:gd name="connsiteY22" fmla="*/ 521758 h 561446"/>
              <a:gd name="connsiteX23" fmla="*/ 791104 w 836612"/>
              <a:gd name="connsiteY23" fmla="*/ 547158 h 561446"/>
              <a:gd name="connsiteX24" fmla="*/ 721254 w 836612"/>
              <a:gd name="connsiteY24" fmla="*/ 556683 h 561446"/>
              <a:gd name="connsiteX25" fmla="*/ 660929 w 836612"/>
              <a:gd name="connsiteY25" fmla="*/ 556683 h 561446"/>
              <a:gd name="connsiteX26" fmla="*/ 613304 w 836612"/>
              <a:gd name="connsiteY26" fmla="*/ 528108 h 561446"/>
              <a:gd name="connsiteX27" fmla="*/ 565679 w 836612"/>
              <a:gd name="connsiteY27" fmla="*/ 493183 h 561446"/>
              <a:gd name="connsiteX28" fmla="*/ 508529 w 836612"/>
              <a:gd name="connsiteY28" fmla="*/ 483658 h 561446"/>
              <a:gd name="connsiteX29" fmla="*/ 435504 w 836612"/>
              <a:gd name="connsiteY29" fmla="*/ 490008 h 561446"/>
              <a:gd name="connsiteX30" fmla="*/ 349779 w 836612"/>
              <a:gd name="connsiteY30" fmla="*/ 502708 h 561446"/>
              <a:gd name="connsiteX31" fmla="*/ 273579 w 836612"/>
              <a:gd name="connsiteY31" fmla="*/ 515408 h 561446"/>
              <a:gd name="connsiteX32" fmla="*/ 235479 w 836612"/>
              <a:gd name="connsiteY32" fmla="*/ 505883 h 561446"/>
              <a:gd name="connsiteX33" fmla="*/ 159279 w 836612"/>
              <a:gd name="connsiteY33" fmla="*/ 499533 h 561446"/>
              <a:gd name="connsiteX34" fmla="*/ 124354 w 836612"/>
              <a:gd name="connsiteY34" fmla="*/ 509058 h 561446"/>
              <a:gd name="connsiteX35" fmla="*/ 76729 w 836612"/>
              <a:gd name="connsiteY35" fmla="*/ 534458 h 561446"/>
              <a:gd name="connsiteX36" fmla="*/ 10054 w 836612"/>
              <a:gd name="connsiteY36" fmla="*/ 515408 h 561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36612" h="561446">
                <a:moveTo>
                  <a:pt x="10054" y="515408"/>
                </a:moveTo>
                <a:cubicBezTo>
                  <a:pt x="0" y="487891"/>
                  <a:pt x="12171" y="418571"/>
                  <a:pt x="16404" y="369358"/>
                </a:cubicBezTo>
                <a:cubicBezTo>
                  <a:pt x="20637" y="320146"/>
                  <a:pt x="27516" y="263525"/>
                  <a:pt x="35454" y="220133"/>
                </a:cubicBezTo>
                <a:cubicBezTo>
                  <a:pt x="43392" y="176741"/>
                  <a:pt x="51858" y="140758"/>
                  <a:pt x="64029" y="109008"/>
                </a:cubicBezTo>
                <a:cubicBezTo>
                  <a:pt x="76200" y="77258"/>
                  <a:pt x="98425" y="45508"/>
                  <a:pt x="108479" y="29633"/>
                </a:cubicBezTo>
                <a:cubicBezTo>
                  <a:pt x="118533" y="13758"/>
                  <a:pt x="115358" y="16933"/>
                  <a:pt x="124354" y="13758"/>
                </a:cubicBezTo>
                <a:cubicBezTo>
                  <a:pt x="133350" y="10583"/>
                  <a:pt x="162454" y="10583"/>
                  <a:pt x="162454" y="10583"/>
                </a:cubicBezTo>
                <a:cubicBezTo>
                  <a:pt x="182562" y="8996"/>
                  <a:pt x="207962" y="5821"/>
                  <a:pt x="245004" y="4233"/>
                </a:cubicBezTo>
                <a:cubicBezTo>
                  <a:pt x="282046" y="2646"/>
                  <a:pt x="335492" y="0"/>
                  <a:pt x="384704" y="1058"/>
                </a:cubicBezTo>
                <a:cubicBezTo>
                  <a:pt x="433916" y="2116"/>
                  <a:pt x="500062" y="8995"/>
                  <a:pt x="540279" y="10583"/>
                </a:cubicBezTo>
                <a:cubicBezTo>
                  <a:pt x="580496" y="12171"/>
                  <a:pt x="605367" y="12170"/>
                  <a:pt x="626004" y="10583"/>
                </a:cubicBezTo>
                <a:cubicBezTo>
                  <a:pt x="646641" y="8996"/>
                  <a:pt x="650346" y="2116"/>
                  <a:pt x="664104" y="1058"/>
                </a:cubicBezTo>
                <a:cubicBezTo>
                  <a:pt x="677862" y="0"/>
                  <a:pt x="696912" y="2116"/>
                  <a:pt x="708554" y="4233"/>
                </a:cubicBezTo>
                <a:cubicBezTo>
                  <a:pt x="720196" y="6350"/>
                  <a:pt x="726017" y="10054"/>
                  <a:pt x="733954" y="13758"/>
                </a:cubicBezTo>
                <a:cubicBezTo>
                  <a:pt x="741891" y="17462"/>
                  <a:pt x="751946" y="19579"/>
                  <a:pt x="756179" y="26458"/>
                </a:cubicBezTo>
                <a:cubicBezTo>
                  <a:pt x="760412" y="33337"/>
                  <a:pt x="755121" y="32808"/>
                  <a:pt x="759354" y="55033"/>
                </a:cubicBezTo>
                <a:cubicBezTo>
                  <a:pt x="763587" y="77258"/>
                  <a:pt x="774171" y="127000"/>
                  <a:pt x="781579" y="159808"/>
                </a:cubicBezTo>
                <a:cubicBezTo>
                  <a:pt x="788987" y="192616"/>
                  <a:pt x="798512" y="224366"/>
                  <a:pt x="803804" y="251883"/>
                </a:cubicBezTo>
                <a:cubicBezTo>
                  <a:pt x="809096" y="279400"/>
                  <a:pt x="809625" y="294746"/>
                  <a:pt x="813329" y="324908"/>
                </a:cubicBezTo>
                <a:cubicBezTo>
                  <a:pt x="817033" y="355071"/>
                  <a:pt x="822325" y="405341"/>
                  <a:pt x="826029" y="432858"/>
                </a:cubicBezTo>
                <a:cubicBezTo>
                  <a:pt x="829733" y="460375"/>
                  <a:pt x="834496" y="477308"/>
                  <a:pt x="835554" y="490008"/>
                </a:cubicBezTo>
                <a:cubicBezTo>
                  <a:pt x="836612" y="502708"/>
                  <a:pt x="834496" y="503766"/>
                  <a:pt x="832379" y="509058"/>
                </a:cubicBezTo>
                <a:cubicBezTo>
                  <a:pt x="830262" y="514350"/>
                  <a:pt x="829733" y="515408"/>
                  <a:pt x="822854" y="521758"/>
                </a:cubicBezTo>
                <a:cubicBezTo>
                  <a:pt x="815975" y="528108"/>
                  <a:pt x="808037" y="541337"/>
                  <a:pt x="791104" y="547158"/>
                </a:cubicBezTo>
                <a:cubicBezTo>
                  <a:pt x="774171" y="552979"/>
                  <a:pt x="742950" y="555096"/>
                  <a:pt x="721254" y="556683"/>
                </a:cubicBezTo>
                <a:cubicBezTo>
                  <a:pt x="699558" y="558270"/>
                  <a:pt x="678921" y="561446"/>
                  <a:pt x="660929" y="556683"/>
                </a:cubicBezTo>
                <a:cubicBezTo>
                  <a:pt x="642937" y="551921"/>
                  <a:pt x="629179" y="538691"/>
                  <a:pt x="613304" y="528108"/>
                </a:cubicBezTo>
                <a:cubicBezTo>
                  <a:pt x="597429" y="517525"/>
                  <a:pt x="583141" y="500591"/>
                  <a:pt x="565679" y="493183"/>
                </a:cubicBezTo>
                <a:cubicBezTo>
                  <a:pt x="548217" y="485775"/>
                  <a:pt x="530225" y="484187"/>
                  <a:pt x="508529" y="483658"/>
                </a:cubicBezTo>
                <a:cubicBezTo>
                  <a:pt x="486833" y="483129"/>
                  <a:pt x="461962" y="486833"/>
                  <a:pt x="435504" y="490008"/>
                </a:cubicBezTo>
                <a:cubicBezTo>
                  <a:pt x="409046" y="493183"/>
                  <a:pt x="349779" y="502708"/>
                  <a:pt x="349779" y="502708"/>
                </a:cubicBezTo>
                <a:cubicBezTo>
                  <a:pt x="322792" y="506941"/>
                  <a:pt x="292629" y="514879"/>
                  <a:pt x="273579" y="515408"/>
                </a:cubicBezTo>
                <a:cubicBezTo>
                  <a:pt x="254529" y="515937"/>
                  <a:pt x="254529" y="508529"/>
                  <a:pt x="235479" y="505883"/>
                </a:cubicBezTo>
                <a:cubicBezTo>
                  <a:pt x="216429" y="503237"/>
                  <a:pt x="177800" y="499004"/>
                  <a:pt x="159279" y="499533"/>
                </a:cubicBezTo>
                <a:cubicBezTo>
                  <a:pt x="140758" y="500062"/>
                  <a:pt x="138112" y="503237"/>
                  <a:pt x="124354" y="509058"/>
                </a:cubicBezTo>
                <a:cubicBezTo>
                  <a:pt x="110596" y="514879"/>
                  <a:pt x="90487" y="529696"/>
                  <a:pt x="76729" y="534458"/>
                </a:cubicBezTo>
                <a:cubicBezTo>
                  <a:pt x="62971" y="539220"/>
                  <a:pt x="20108" y="542925"/>
                  <a:pt x="10054" y="51540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2324101" y="1252330"/>
            <a:ext cx="101600" cy="533400"/>
          </a:xfrm>
          <a:custGeom>
            <a:avLst/>
            <a:gdLst>
              <a:gd name="connsiteX0" fmla="*/ 0 w 101600"/>
              <a:gd name="connsiteY0" fmla="*/ 0 h 533400"/>
              <a:gd name="connsiteX1" fmla="*/ 16933 w 101600"/>
              <a:gd name="connsiteY1" fmla="*/ 211667 h 533400"/>
              <a:gd name="connsiteX2" fmla="*/ 46566 w 101600"/>
              <a:gd name="connsiteY2" fmla="*/ 389467 h 533400"/>
              <a:gd name="connsiteX3" fmla="*/ 101600 w 101600"/>
              <a:gd name="connsiteY3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600" h="533400">
                <a:moveTo>
                  <a:pt x="0" y="0"/>
                </a:moveTo>
                <a:cubicBezTo>
                  <a:pt x="4586" y="73378"/>
                  <a:pt x="9172" y="146756"/>
                  <a:pt x="16933" y="211667"/>
                </a:cubicBezTo>
                <a:cubicBezTo>
                  <a:pt x="24694" y="276578"/>
                  <a:pt x="32455" y="335845"/>
                  <a:pt x="46566" y="389467"/>
                </a:cubicBezTo>
                <a:cubicBezTo>
                  <a:pt x="60677" y="443089"/>
                  <a:pt x="101600" y="533400"/>
                  <a:pt x="101600" y="53340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3050118" y="1239630"/>
            <a:ext cx="95250" cy="549275"/>
          </a:xfrm>
          <a:custGeom>
            <a:avLst/>
            <a:gdLst>
              <a:gd name="connsiteX0" fmla="*/ 92075 w 92075"/>
              <a:gd name="connsiteY0" fmla="*/ 0 h 511175"/>
              <a:gd name="connsiteX1" fmla="*/ 76200 w 92075"/>
              <a:gd name="connsiteY1" fmla="*/ 225425 h 511175"/>
              <a:gd name="connsiteX2" fmla="*/ 50800 w 92075"/>
              <a:gd name="connsiteY2" fmla="*/ 377825 h 511175"/>
              <a:gd name="connsiteX3" fmla="*/ 0 w 92075"/>
              <a:gd name="connsiteY3" fmla="*/ 511175 h 51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75" h="511175">
                <a:moveTo>
                  <a:pt x="92075" y="0"/>
                </a:moveTo>
                <a:cubicBezTo>
                  <a:pt x="87577" y="81227"/>
                  <a:pt x="83079" y="162454"/>
                  <a:pt x="76200" y="225425"/>
                </a:cubicBezTo>
                <a:cubicBezTo>
                  <a:pt x="69321" y="288396"/>
                  <a:pt x="63500" y="330200"/>
                  <a:pt x="50800" y="377825"/>
                </a:cubicBezTo>
                <a:cubicBezTo>
                  <a:pt x="38100" y="425450"/>
                  <a:pt x="0" y="511175"/>
                  <a:pt x="0" y="511175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2318809" y="1925431"/>
            <a:ext cx="104775" cy="514350"/>
          </a:xfrm>
          <a:custGeom>
            <a:avLst/>
            <a:gdLst>
              <a:gd name="connsiteX0" fmla="*/ 0 w 104775"/>
              <a:gd name="connsiteY0" fmla="*/ 514350 h 514350"/>
              <a:gd name="connsiteX1" fmla="*/ 15875 w 104775"/>
              <a:gd name="connsiteY1" fmla="*/ 282575 h 514350"/>
              <a:gd name="connsiteX2" fmla="*/ 44450 w 104775"/>
              <a:gd name="connsiteY2" fmla="*/ 142875 h 514350"/>
              <a:gd name="connsiteX3" fmla="*/ 104775 w 104775"/>
              <a:gd name="connsiteY3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" h="514350">
                <a:moveTo>
                  <a:pt x="0" y="514350"/>
                </a:moveTo>
                <a:cubicBezTo>
                  <a:pt x="4233" y="429418"/>
                  <a:pt x="8467" y="344487"/>
                  <a:pt x="15875" y="282575"/>
                </a:cubicBezTo>
                <a:cubicBezTo>
                  <a:pt x="23283" y="220663"/>
                  <a:pt x="29633" y="189971"/>
                  <a:pt x="44450" y="142875"/>
                </a:cubicBezTo>
                <a:cubicBezTo>
                  <a:pt x="59267" y="95779"/>
                  <a:pt x="104775" y="0"/>
                  <a:pt x="104775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053293" y="1924373"/>
            <a:ext cx="82550" cy="504825"/>
          </a:xfrm>
          <a:custGeom>
            <a:avLst/>
            <a:gdLst>
              <a:gd name="connsiteX0" fmla="*/ 82550 w 82550"/>
              <a:gd name="connsiteY0" fmla="*/ 504825 h 504825"/>
              <a:gd name="connsiteX1" fmla="*/ 69850 w 82550"/>
              <a:gd name="connsiteY1" fmla="*/ 320675 h 504825"/>
              <a:gd name="connsiteX2" fmla="*/ 44450 w 82550"/>
              <a:gd name="connsiteY2" fmla="*/ 184150 h 504825"/>
              <a:gd name="connsiteX3" fmla="*/ 0 w 82550"/>
              <a:gd name="connsiteY3" fmla="*/ 0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550" h="504825">
                <a:moveTo>
                  <a:pt x="82550" y="504825"/>
                </a:moveTo>
                <a:cubicBezTo>
                  <a:pt x="79375" y="439473"/>
                  <a:pt x="76200" y="374121"/>
                  <a:pt x="69850" y="320675"/>
                </a:cubicBezTo>
                <a:cubicBezTo>
                  <a:pt x="63500" y="267229"/>
                  <a:pt x="56092" y="237596"/>
                  <a:pt x="44450" y="184150"/>
                </a:cubicBezTo>
                <a:cubicBezTo>
                  <a:pt x="32808" y="130704"/>
                  <a:pt x="0" y="0"/>
                  <a:pt x="0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416176" y="1783614"/>
            <a:ext cx="638175" cy="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13001" y="1926489"/>
            <a:ext cx="638175" cy="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2352836" y="1851717"/>
            <a:ext cx="140969" cy="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2974798" y="1850999"/>
            <a:ext cx="150113" cy="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2393951" y="1110508"/>
            <a:ext cx="70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(down)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2478265" y="2124411"/>
            <a:ext cx="483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(up)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1953263" y="2198057"/>
            <a:ext cx="40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δA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3039116" y="1675243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γA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3087800" y="2198057"/>
            <a:ext cx="397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Bδ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2406374" y="1920776"/>
            <a:ext cx="661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δγ/AB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2042166" y="1675243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Bγ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1667934" y="175895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226" name="Freeform 225"/>
          <p:cNvSpPr/>
          <p:nvPr/>
        </p:nvSpPr>
        <p:spPr>
          <a:xfrm>
            <a:off x="4817925" y="1925856"/>
            <a:ext cx="1128183" cy="469371"/>
          </a:xfrm>
          <a:custGeom>
            <a:avLst/>
            <a:gdLst>
              <a:gd name="connsiteX0" fmla="*/ 808037 w 1128183"/>
              <a:gd name="connsiteY0" fmla="*/ 411163 h 469371"/>
              <a:gd name="connsiteX1" fmla="*/ 744537 w 1128183"/>
              <a:gd name="connsiteY1" fmla="*/ 436563 h 469371"/>
              <a:gd name="connsiteX2" fmla="*/ 636587 w 1128183"/>
              <a:gd name="connsiteY2" fmla="*/ 465138 h 469371"/>
              <a:gd name="connsiteX3" fmla="*/ 569912 w 1128183"/>
              <a:gd name="connsiteY3" fmla="*/ 461963 h 469371"/>
              <a:gd name="connsiteX4" fmla="*/ 500062 w 1128183"/>
              <a:gd name="connsiteY4" fmla="*/ 430213 h 469371"/>
              <a:gd name="connsiteX5" fmla="*/ 427037 w 1128183"/>
              <a:gd name="connsiteY5" fmla="*/ 404813 h 469371"/>
              <a:gd name="connsiteX6" fmla="*/ 347662 w 1128183"/>
              <a:gd name="connsiteY6" fmla="*/ 398463 h 469371"/>
              <a:gd name="connsiteX7" fmla="*/ 242887 w 1128183"/>
              <a:gd name="connsiteY7" fmla="*/ 423863 h 469371"/>
              <a:gd name="connsiteX8" fmla="*/ 131762 w 1128183"/>
              <a:gd name="connsiteY8" fmla="*/ 446088 h 469371"/>
              <a:gd name="connsiteX9" fmla="*/ 61912 w 1128183"/>
              <a:gd name="connsiteY9" fmla="*/ 449263 h 469371"/>
              <a:gd name="connsiteX10" fmla="*/ 26987 w 1128183"/>
              <a:gd name="connsiteY10" fmla="*/ 436563 h 469371"/>
              <a:gd name="connsiteX11" fmla="*/ 11112 w 1128183"/>
              <a:gd name="connsiteY11" fmla="*/ 411163 h 469371"/>
              <a:gd name="connsiteX12" fmla="*/ 1587 w 1128183"/>
              <a:gd name="connsiteY12" fmla="*/ 395288 h 469371"/>
              <a:gd name="connsiteX13" fmla="*/ 4762 w 1128183"/>
              <a:gd name="connsiteY13" fmla="*/ 376238 h 469371"/>
              <a:gd name="connsiteX14" fmla="*/ 30162 w 1128183"/>
              <a:gd name="connsiteY14" fmla="*/ 341313 h 469371"/>
              <a:gd name="connsiteX15" fmla="*/ 87312 w 1128183"/>
              <a:gd name="connsiteY15" fmla="*/ 303213 h 469371"/>
              <a:gd name="connsiteX16" fmla="*/ 182562 w 1128183"/>
              <a:gd name="connsiteY16" fmla="*/ 220663 h 469371"/>
              <a:gd name="connsiteX17" fmla="*/ 249237 w 1128183"/>
              <a:gd name="connsiteY17" fmla="*/ 157163 h 469371"/>
              <a:gd name="connsiteX18" fmla="*/ 341312 w 1128183"/>
              <a:gd name="connsiteY18" fmla="*/ 77788 h 469371"/>
              <a:gd name="connsiteX19" fmla="*/ 423862 w 1128183"/>
              <a:gd name="connsiteY19" fmla="*/ 33338 h 469371"/>
              <a:gd name="connsiteX20" fmla="*/ 468312 w 1128183"/>
              <a:gd name="connsiteY20" fmla="*/ 4763 h 469371"/>
              <a:gd name="connsiteX21" fmla="*/ 515937 w 1128183"/>
              <a:gd name="connsiteY21" fmla="*/ 4763 h 469371"/>
              <a:gd name="connsiteX22" fmla="*/ 636587 w 1128183"/>
              <a:gd name="connsiteY22" fmla="*/ 4763 h 469371"/>
              <a:gd name="connsiteX23" fmla="*/ 808037 w 1128183"/>
              <a:gd name="connsiteY23" fmla="*/ 1588 h 469371"/>
              <a:gd name="connsiteX24" fmla="*/ 957262 w 1128183"/>
              <a:gd name="connsiteY24" fmla="*/ 4763 h 469371"/>
              <a:gd name="connsiteX25" fmla="*/ 1052512 w 1128183"/>
              <a:gd name="connsiteY25" fmla="*/ 4763 h 469371"/>
              <a:gd name="connsiteX26" fmla="*/ 1096962 w 1128183"/>
              <a:gd name="connsiteY26" fmla="*/ 4763 h 469371"/>
              <a:gd name="connsiteX27" fmla="*/ 1122362 w 1128183"/>
              <a:gd name="connsiteY27" fmla="*/ 7938 h 469371"/>
              <a:gd name="connsiteX28" fmla="*/ 1125537 w 1128183"/>
              <a:gd name="connsiteY28" fmla="*/ 14288 h 469371"/>
              <a:gd name="connsiteX29" fmla="*/ 1119187 w 1128183"/>
              <a:gd name="connsiteY29" fmla="*/ 46038 h 469371"/>
              <a:gd name="connsiteX30" fmla="*/ 1071562 w 1128183"/>
              <a:gd name="connsiteY30" fmla="*/ 96838 h 469371"/>
              <a:gd name="connsiteX31" fmla="*/ 1023937 w 1128183"/>
              <a:gd name="connsiteY31" fmla="*/ 179388 h 469371"/>
              <a:gd name="connsiteX32" fmla="*/ 976312 w 1128183"/>
              <a:gd name="connsiteY32" fmla="*/ 236538 h 469371"/>
              <a:gd name="connsiteX33" fmla="*/ 919162 w 1128183"/>
              <a:gd name="connsiteY33" fmla="*/ 306388 h 469371"/>
              <a:gd name="connsiteX34" fmla="*/ 852487 w 1128183"/>
              <a:gd name="connsiteY34" fmla="*/ 373063 h 469371"/>
              <a:gd name="connsiteX35" fmla="*/ 808037 w 1128183"/>
              <a:gd name="connsiteY35" fmla="*/ 411163 h 46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28183" h="469371">
                <a:moveTo>
                  <a:pt x="808037" y="411163"/>
                </a:moveTo>
                <a:cubicBezTo>
                  <a:pt x="790045" y="421746"/>
                  <a:pt x="773112" y="427567"/>
                  <a:pt x="744537" y="436563"/>
                </a:cubicBezTo>
                <a:cubicBezTo>
                  <a:pt x="715962" y="445559"/>
                  <a:pt x="665691" y="460905"/>
                  <a:pt x="636587" y="465138"/>
                </a:cubicBezTo>
                <a:cubicBezTo>
                  <a:pt x="607483" y="469371"/>
                  <a:pt x="592666" y="467784"/>
                  <a:pt x="569912" y="461963"/>
                </a:cubicBezTo>
                <a:cubicBezTo>
                  <a:pt x="547158" y="456142"/>
                  <a:pt x="523875" y="439738"/>
                  <a:pt x="500062" y="430213"/>
                </a:cubicBezTo>
                <a:cubicBezTo>
                  <a:pt x="476250" y="420688"/>
                  <a:pt x="452437" y="410105"/>
                  <a:pt x="427037" y="404813"/>
                </a:cubicBezTo>
                <a:cubicBezTo>
                  <a:pt x="401637" y="399521"/>
                  <a:pt x="378354" y="395288"/>
                  <a:pt x="347662" y="398463"/>
                </a:cubicBezTo>
                <a:cubicBezTo>
                  <a:pt x="316970" y="401638"/>
                  <a:pt x="278870" y="415926"/>
                  <a:pt x="242887" y="423863"/>
                </a:cubicBezTo>
                <a:cubicBezTo>
                  <a:pt x="206904" y="431801"/>
                  <a:pt x="161924" y="441855"/>
                  <a:pt x="131762" y="446088"/>
                </a:cubicBezTo>
                <a:cubicBezTo>
                  <a:pt x="101600" y="450321"/>
                  <a:pt x="79374" y="450850"/>
                  <a:pt x="61912" y="449263"/>
                </a:cubicBezTo>
                <a:cubicBezTo>
                  <a:pt x="44450" y="447676"/>
                  <a:pt x="35454" y="442913"/>
                  <a:pt x="26987" y="436563"/>
                </a:cubicBezTo>
                <a:cubicBezTo>
                  <a:pt x="18520" y="430213"/>
                  <a:pt x="15345" y="418042"/>
                  <a:pt x="11112" y="411163"/>
                </a:cubicBezTo>
                <a:cubicBezTo>
                  <a:pt x="6879" y="404284"/>
                  <a:pt x="2645" y="401109"/>
                  <a:pt x="1587" y="395288"/>
                </a:cubicBezTo>
                <a:cubicBezTo>
                  <a:pt x="529" y="389467"/>
                  <a:pt x="0" y="385234"/>
                  <a:pt x="4762" y="376238"/>
                </a:cubicBezTo>
                <a:cubicBezTo>
                  <a:pt x="9524" y="367242"/>
                  <a:pt x="16404" y="353484"/>
                  <a:pt x="30162" y="341313"/>
                </a:cubicBezTo>
                <a:cubicBezTo>
                  <a:pt x="43920" y="329142"/>
                  <a:pt x="61912" y="323321"/>
                  <a:pt x="87312" y="303213"/>
                </a:cubicBezTo>
                <a:cubicBezTo>
                  <a:pt x="112712" y="283105"/>
                  <a:pt x="155575" y="245005"/>
                  <a:pt x="182562" y="220663"/>
                </a:cubicBezTo>
                <a:cubicBezTo>
                  <a:pt x="209549" y="196321"/>
                  <a:pt x="222779" y="180975"/>
                  <a:pt x="249237" y="157163"/>
                </a:cubicBezTo>
                <a:cubicBezTo>
                  <a:pt x="275695" y="133351"/>
                  <a:pt x="312208" y="98426"/>
                  <a:pt x="341312" y="77788"/>
                </a:cubicBezTo>
                <a:cubicBezTo>
                  <a:pt x="370416" y="57151"/>
                  <a:pt x="402695" y="45509"/>
                  <a:pt x="423862" y="33338"/>
                </a:cubicBezTo>
                <a:cubicBezTo>
                  <a:pt x="445029" y="21167"/>
                  <a:pt x="452966" y="9526"/>
                  <a:pt x="468312" y="4763"/>
                </a:cubicBezTo>
                <a:cubicBezTo>
                  <a:pt x="483658" y="0"/>
                  <a:pt x="515937" y="4763"/>
                  <a:pt x="515937" y="4763"/>
                </a:cubicBezTo>
                <a:lnTo>
                  <a:pt x="636587" y="4763"/>
                </a:lnTo>
                <a:lnTo>
                  <a:pt x="808037" y="1588"/>
                </a:lnTo>
                <a:cubicBezTo>
                  <a:pt x="861483" y="1588"/>
                  <a:pt x="916516" y="4234"/>
                  <a:pt x="957262" y="4763"/>
                </a:cubicBezTo>
                <a:cubicBezTo>
                  <a:pt x="998008" y="5292"/>
                  <a:pt x="1052512" y="4763"/>
                  <a:pt x="1052512" y="4763"/>
                </a:cubicBezTo>
                <a:cubicBezTo>
                  <a:pt x="1075795" y="4763"/>
                  <a:pt x="1085320" y="4234"/>
                  <a:pt x="1096962" y="4763"/>
                </a:cubicBezTo>
                <a:cubicBezTo>
                  <a:pt x="1108604" y="5292"/>
                  <a:pt x="1117600" y="6351"/>
                  <a:pt x="1122362" y="7938"/>
                </a:cubicBezTo>
                <a:cubicBezTo>
                  <a:pt x="1127124" y="9525"/>
                  <a:pt x="1126066" y="7938"/>
                  <a:pt x="1125537" y="14288"/>
                </a:cubicBezTo>
                <a:cubicBezTo>
                  <a:pt x="1125008" y="20638"/>
                  <a:pt x="1128183" y="32280"/>
                  <a:pt x="1119187" y="46038"/>
                </a:cubicBezTo>
                <a:cubicBezTo>
                  <a:pt x="1110191" y="59796"/>
                  <a:pt x="1087437" y="74613"/>
                  <a:pt x="1071562" y="96838"/>
                </a:cubicBezTo>
                <a:cubicBezTo>
                  <a:pt x="1055687" y="119063"/>
                  <a:pt x="1039812" y="156105"/>
                  <a:pt x="1023937" y="179388"/>
                </a:cubicBezTo>
                <a:cubicBezTo>
                  <a:pt x="1008062" y="202671"/>
                  <a:pt x="993774" y="215371"/>
                  <a:pt x="976312" y="236538"/>
                </a:cubicBezTo>
                <a:cubicBezTo>
                  <a:pt x="958850" y="257705"/>
                  <a:pt x="939799" y="283634"/>
                  <a:pt x="919162" y="306388"/>
                </a:cubicBezTo>
                <a:cubicBezTo>
                  <a:pt x="898525" y="329142"/>
                  <a:pt x="872066" y="356130"/>
                  <a:pt x="852487" y="373063"/>
                </a:cubicBezTo>
                <a:cubicBezTo>
                  <a:pt x="832908" y="389996"/>
                  <a:pt x="826029" y="400580"/>
                  <a:pt x="808037" y="411163"/>
                </a:cubicBezTo>
                <a:close/>
              </a:path>
            </a:pathLst>
          </a:custGeom>
          <a:solidFill>
            <a:srgbClr val="BFBFBF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4805077" y="1924269"/>
            <a:ext cx="495300" cy="390525"/>
          </a:xfrm>
          <a:custGeom>
            <a:avLst/>
            <a:gdLst>
              <a:gd name="connsiteX0" fmla="*/ 495300 w 495300"/>
              <a:gd name="connsiteY0" fmla="*/ 0 h 390525"/>
              <a:gd name="connsiteX1" fmla="*/ 330200 w 495300"/>
              <a:gd name="connsiteY1" fmla="*/ 101600 h 390525"/>
              <a:gd name="connsiteX2" fmla="*/ 155575 w 495300"/>
              <a:gd name="connsiteY2" fmla="*/ 247650 h 390525"/>
              <a:gd name="connsiteX3" fmla="*/ 0 w 495300"/>
              <a:gd name="connsiteY3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00" h="390525">
                <a:moveTo>
                  <a:pt x="495300" y="0"/>
                </a:moveTo>
                <a:cubicBezTo>
                  <a:pt x="441060" y="30162"/>
                  <a:pt x="386821" y="60325"/>
                  <a:pt x="330200" y="101600"/>
                </a:cubicBezTo>
                <a:cubicBezTo>
                  <a:pt x="273579" y="142875"/>
                  <a:pt x="210608" y="199496"/>
                  <a:pt x="155575" y="247650"/>
                </a:cubicBezTo>
                <a:cubicBezTo>
                  <a:pt x="100542" y="295804"/>
                  <a:pt x="0" y="390525"/>
                  <a:pt x="0" y="390525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621052" y="1933794"/>
            <a:ext cx="339725" cy="412750"/>
          </a:xfrm>
          <a:custGeom>
            <a:avLst/>
            <a:gdLst>
              <a:gd name="connsiteX0" fmla="*/ 339725 w 339725"/>
              <a:gd name="connsiteY0" fmla="*/ 0 h 412750"/>
              <a:gd name="connsiteX1" fmla="*/ 238125 w 339725"/>
              <a:gd name="connsiteY1" fmla="*/ 152400 h 412750"/>
              <a:gd name="connsiteX2" fmla="*/ 120650 w 339725"/>
              <a:gd name="connsiteY2" fmla="*/ 292100 h 412750"/>
              <a:gd name="connsiteX3" fmla="*/ 0 w 339725"/>
              <a:gd name="connsiteY3" fmla="*/ 412750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725" h="412750">
                <a:moveTo>
                  <a:pt x="339725" y="0"/>
                </a:moveTo>
                <a:cubicBezTo>
                  <a:pt x="307181" y="51858"/>
                  <a:pt x="274637" y="103717"/>
                  <a:pt x="238125" y="152400"/>
                </a:cubicBezTo>
                <a:cubicBezTo>
                  <a:pt x="201613" y="201083"/>
                  <a:pt x="160338" y="248708"/>
                  <a:pt x="120650" y="292100"/>
                </a:cubicBezTo>
                <a:cubicBezTo>
                  <a:pt x="80963" y="335492"/>
                  <a:pt x="0" y="412750"/>
                  <a:pt x="0" y="41275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5408327" y="1343244"/>
            <a:ext cx="387350" cy="466725"/>
          </a:xfrm>
          <a:custGeom>
            <a:avLst/>
            <a:gdLst>
              <a:gd name="connsiteX0" fmla="*/ 0 w 387350"/>
              <a:gd name="connsiteY0" fmla="*/ 466725 h 466725"/>
              <a:gd name="connsiteX1" fmla="*/ 111125 w 387350"/>
              <a:gd name="connsiteY1" fmla="*/ 311150 h 466725"/>
              <a:gd name="connsiteX2" fmla="*/ 244475 w 387350"/>
              <a:gd name="connsiteY2" fmla="*/ 146050 h 466725"/>
              <a:gd name="connsiteX3" fmla="*/ 387350 w 387350"/>
              <a:gd name="connsiteY3" fmla="*/ 0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350" h="466725">
                <a:moveTo>
                  <a:pt x="0" y="466725"/>
                </a:moveTo>
                <a:cubicBezTo>
                  <a:pt x="35189" y="415660"/>
                  <a:pt x="70379" y="364596"/>
                  <a:pt x="111125" y="311150"/>
                </a:cubicBezTo>
                <a:cubicBezTo>
                  <a:pt x="151871" y="257704"/>
                  <a:pt x="198438" y="197908"/>
                  <a:pt x="244475" y="146050"/>
                </a:cubicBezTo>
                <a:cubicBezTo>
                  <a:pt x="290513" y="94192"/>
                  <a:pt x="387350" y="0"/>
                  <a:pt x="387350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6065552" y="1409919"/>
            <a:ext cx="511175" cy="409575"/>
          </a:xfrm>
          <a:custGeom>
            <a:avLst/>
            <a:gdLst>
              <a:gd name="connsiteX0" fmla="*/ 0 w 511175"/>
              <a:gd name="connsiteY0" fmla="*/ 409575 h 409575"/>
              <a:gd name="connsiteX1" fmla="*/ 187325 w 511175"/>
              <a:gd name="connsiteY1" fmla="*/ 298450 h 409575"/>
              <a:gd name="connsiteX2" fmla="*/ 339725 w 511175"/>
              <a:gd name="connsiteY2" fmla="*/ 168275 h 409575"/>
              <a:gd name="connsiteX3" fmla="*/ 511175 w 511175"/>
              <a:gd name="connsiteY3" fmla="*/ 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175" h="409575">
                <a:moveTo>
                  <a:pt x="0" y="409575"/>
                </a:moveTo>
                <a:cubicBezTo>
                  <a:pt x="65352" y="374121"/>
                  <a:pt x="130704" y="338667"/>
                  <a:pt x="187325" y="298450"/>
                </a:cubicBezTo>
                <a:cubicBezTo>
                  <a:pt x="243946" y="258233"/>
                  <a:pt x="285750" y="218017"/>
                  <a:pt x="339725" y="168275"/>
                </a:cubicBezTo>
                <a:cubicBezTo>
                  <a:pt x="393700" y="118533"/>
                  <a:pt x="511175" y="0"/>
                  <a:pt x="511175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>
            <a:endCxn id="16" idx="0"/>
          </p:cNvCxnSpPr>
          <p:nvPr/>
        </p:nvCxnSpPr>
        <p:spPr>
          <a:xfrm>
            <a:off x="5408327" y="1813144"/>
            <a:ext cx="657225" cy="635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297202" y="1927444"/>
            <a:ext cx="657225" cy="635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cxnSpLocks noChangeAspect="1"/>
          </p:cNvCxnSpPr>
          <p:nvPr/>
        </p:nvCxnSpPr>
        <p:spPr>
          <a:xfrm flipV="1">
            <a:off x="5300377" y="1801503"/>
            <a:ext cx="116586" cy="123444"/>
          </a:xfrm>
          <a:prstGeom prst="straightConnector1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5960777" y="1822669"/>
            <a:ext cx="107950" cy="114300"/>
          </a:xfrm>
          <a:prstGeom prst="straightConnector1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5564961" y="1463894"/>
            <a:ext cx="70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(down)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5150796" y="1982482"/>
            <a:ext cx="483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(up)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5711648" y="1222174"/>
            <a:ext cx="40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δA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6198479" y="1221116"/>
            <a:ext cx="397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Bδ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5000445" y="1647623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Bγ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4493920" y="175895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224" name="Freeform 223"/>
          <p:cNvSpPr/>
          <p:nvPr/>
        </p:nvSpPr>
        <p:spPr>
          <a:xfrm>
            <a:off x="2066926" y="3085040"/>
            <a:ext cx="913341" cy="511175"/>
          </a:xfrm>
          <a:custGeom>
            <a:avLst/>
            <a:gdLst>
              <a:gd name="connsiteX0" fmla="*/ 13758 w 913341"/>
              <a:gd name="connsiteY0" fmla="*/ 32808 h 511175"/>
              <a:gd name="connsiteX1" fmla="*/ 115358 w 913341"/>
              <a:gd name="connsiteY1" fmla="*/ 10583 h 511175"/>
              <a:gd name="connsiteX2" fmla="*/ 229658 w 913341"/>
              <a:gd name="connsiteY2" fmla="*/ 1058 h 511175"/>
              <a:gd name="connsiteX3" fmla="*/ 350308 w 913341"/>
              <a:gd name="connsiteY3" fmla="*/ 4233 h 511175"/>
              <a:gd name="connsiteX4" fmla="*/ 467783 w 913341"/>
              <a:gd name="connsiteY4" fmla="*/ 13758 h 511175"/>
              <a:gd name="connsiteX5" fmla="*/ 617008 w 913341"/>
              <a:gd name="connsiteY5" fmla="*/ 42333 h 511175"/>
              <a:gd name="connsiteX6" fmla="*/ 724958 w 913341"/>
              <a:gd name="connsiteY6" fmla="*/ 74083 h 511175"/>
              <a:gd name="connsiteX7" fmla="*/ 820208 w 913341"/>
              <a:gd name="connsiteY7" fmla="*/ 105833 h 511175"/>
              <a:gd name="connsiteX8" fmla="*/ 880533 w 913341"/>
              <a:gd name="connsiteY8" fmla="*/ 128058 h 511175"/>
              <a:gd name="connsiteX9" fmla="*/ 899583 w 913341"/>
              <a:gd name="connsiteY9" fmla="*/ 140758 h 511175"/>
              <a:gd name="connsiteX10" fmla="*/ 905933 w 913341"/>
              <a:gd name="connsiteY10" fmla="*/ 147108 h 511175"/>
              <a:gd name="connsiteX11" fmla="*/ 912283 w 913341"/>
              <a:gd name="connsiteY11" fmla="*/ 172508 h 511175"/>
              <a:gd name="connsiteX12" fmla="*/ 909108 w 913341"/>
              <a:gd name="connsiteY12" fmla="*/ 226483 h 511175"/>
              <a:gd name="connsiteX13" fmla="*/ 886883 w 913341"/>
              <a:gd name="connsiteY13" fmla="*/ 318558 h 511175"/>
              <a:gd name="connsiteX14" fmla="*/ 845608 w 913341"/>
              <a:gd name="connsiteY14" fmla="*/ 385233 h 511175"/>
              <a:gd name="connsiteX15" fmla="*/ 785283 w 913341"/>
              <a:gd name="connsiteY15" fmla="*/ 445558 h 511175"/>
              <a:gd name="connsiteX16" fmla="*/ 731308 w 913341"/>
              <a:gd name="connsiteY16" fmla="*/ 474133 h 511175"/>
              <a:gd name="connsiteX17" fmla="*/ 651933 w 913341"/>
              <a:gd name="connsiteY17" fmla="*/ 499533 h 511175"/>
              <a:gd name="connsiteX18" fmla="*/ 604308 w 913341"/>
              <a:gd name="connsiteY18" fmla="*/ 505883 h 511175"/>
              <a:gd name="connsiteX19" fmla="*/ 585258 w 913341"/>
              <a:gd name="connsiteY19" fmla="*/ 509058 h 511175"/>
              <a:gd name="connsiteX20" fmla="*/ 521758 w 913341"/>
              <a:gd name="connsiteY20" fmla="*/ 493183 h 511175"/>
              <a:gd name="connsiteX21" fmla="*/ 490008 w 913341"/>
              <a:gd name="connsiteY21" fmla="*/ 461433 h 511175"/>
              <a:gd name="connsiteX22" fmla="*/ 467783 w 913341"/>
              <a:gd name="connsiteY22" fmla="*/ 397933 h 511175"/>
              <a:gd name="connsiteX23" fmla="*/ 429683 w 913341"/>
              <a:gd name="connsiteY23" fmla="*/ 350308 h 511175"/>
              <a:gd name="connsiteX24" fmla="*/ 334433 w 913341"/>
              <a:gd name="connsiteY24" fmla="*/ 324908 h 511175"/>
              <a:gd name="connsiteX25" fmla="*/ 283633 w 913341"/>
              <a:gd name="connsiteY25" fmla="*/ 302683 h 511175"/>
              <a:gd name="connsiteX26" fmla="*/ 239183 w 913341"/>
              <a:gd name="connsiteY26" fmla="*/ 229658 h 511175"/>
              <a:gd name="connsiteX27" fmla="*/ 172508 w 913341"/>
              <a:gd name="connsiteY27" fmla="*/ 162983 h 511175"/>
              <a:gd name="connsiteX28" fmla="*/ 96308 w 913341"/>
              <a:gd name="connsiteY28" fmla="*/ 147108 h 511175"/>
              <a:gd name="connsiteX29" fmla="*/ 32808 w 913341"/>
              <a:gd name="connsiteY29" fmla="*/ 109008 h 511175"/>
              <a:gd name="connsiteX30" fmla="*/ 13758 w 913341"/>
              <a:gd name="connsiteY30" fmla="*/ 32808 h 51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13341" h="511175">
                <a:moveTo>
                  <a:pt x="13758" y="32808"/>
                </a:moveTo>
                <a:cubicBezTo>
                  <a:pt x="27516" y="16404"/>
                  <a:pt x="79375" y="15875"/>
                  <a:pt x="115358" y="10583"/>
                </a:cubicBezTo>
                <a:cubicBezTo>
                  <a:pt x="151341" y="5291"/>
                  <a:pt x="190500" y="2116"/>
                  <a:pt x="229658" y="1058"/>
                </a:cubicBezTo>
                <a:cubicBezTo>
                  <a:pt x="268816" y="0"/>
                  <a:pt x="310621" y="2116"/>
                  <a:pt x="350308" y="4233"/>
                </a:cubicBezTo>
                <a:cubicBezTo>
                  <a:pt x="389995" y="6350"/>
                  <a:pt x="423333" y="7408"/>
                  <a:pt x="467783" y="13758"/>
                </a:cubicBezTo>
                <a:cubicBezTo>
                  <a:pt x="512233" y="20108"/>
                  <a:pt x="574146" y="32279"/>
                  <a:pt x="617008" y="42333"/>
                </a:cubicBezTo>
                <a:cubicBezTo>
                  <a:pt x="659871" y="52387"/>
                  <a:pt x="691091" y="63500"/>
                  <a:pt x="724958" y="74083"/>
                </a:cubicBezTo>
                <a:cubicBezTo>
                  <a:pt x="758825" y="84666"/>
                  <a:pt x="794279" y="96837"/>
                  <a:pt x="820208" y="105833"/>
                </a:cubicBezTo>
                <a:cubicBezTo>
                  <a:pt x="846137" y="114829"/>
                  <a:pt x="867304" y="122237"/>
                  <a:pt x="880533" y="128058"/>
                </a:cubicBezTo>
                <a:cubicBezTo>
                  <a:pt x="893762" y="133879"/>
                  <a:pt x="895350" y="137583"/>
                  <a:pt x="899583" y="140758"/>
                </a:cubicBezTo>
                <a:cubicBezTo>
                  <a:pt x="903816" y="143933"/>
                  <a:pt x="903816" y="141816"/>
                  <a:pt x="905933" y="147108"/>
                </a:cubicBezTo>
                <a:cubicBezTo>
                  <a:pt x="908050" y="152400"/>
                  <a:pt x="911754" y="159279"/>
                  <a:pt x="912283" y="172508"/>
                </a:cubicBezTo>
                <a:cubicBezTo>
                  <a:pt x="912812" y="185737"/>
                  <a:pt x="913341" y="202141"/>
                  <a:pt x="909108" y="226483"/>
                </a:cubicBezTo>
                <a:cubicBezTo>
                  <a:pt x="904875" y="250825"/>
                  <a:pt x="897466" y="292100"/>
                  <a:pt x="886883" y="318558"/>
                </a:cubicBezTo>
                <a:cubicBezTo>
                  <a:pt x="876300" y="345016"/>
                  <a:pt x="862541" y="364066"/>
                  <a:pt x="845608" y="385233"/>
                </a:cubicBezTo>
                <a:cubicBezTo>
                  <a:pt x="828675" y="406400"/>
                  <a:pt x="804333" y="430741"/>
                  <a:pt x="785283" y="445558"/>
                </a:cubicBezTo>
                <a:cubicBezTo>
                  <a:pt x="766233" y="460375"/>
                  <a:pt x="753533" y="465137"/>
                  <a:pt x="731308" y="474133"/>
                </a:cubicBezTo>
                <a:cubicBezTo>
                  <a:pt x="709083" y="483129"/>
                  <a:pt x="673099" y="494241"/>
                  <a:pt x="651933" y="499533"/>
                </a:cubicBezTo>
                <a:cubicBezTo>
                  <a:pt x="630767" y="504825"/>
                  <a:pt x="615420" y="504296"/>
                  <a:pt x="604308" y="505883"/>
                </a:cubicBezTo>
                <a:cubicBezTo>
                  <a:pt x="593196" y="507470"/>
                  <a:pt x="599016" y="511175"/>
                  <a:pt x="585258" y="509058"/>
                </a:cubicBezTo>
                <a:cubicBezTo>
                  <a:pt x="571500" y="506941"/>
                  <a:pt x="537633" y="501120"/>
                  <a:pt x="521758" y="493183"/>
                </a:cubicBezTo>
                <a:cubicBezTo>
                  <a:pt x="505883" y="485246"/>
                  <a:pt x="499004" y="477308"/>
                  <a:pt x="490008" y="461433"/>
                </a:cubicBezTo>
                <a:cubicBezTo>
                  <a:pt x="481012" y="445558"/>
                  <a:pt x="477837" y="416454"/>
                  <a:pt x="467783" y="397933"/>
                </a:cubicBezTo>
                <a:cubicBezTo>
                  <a:pt x="457729" y="379412"/>
                  <a:pt x="451908" y="362479"/>
                  <a:pt x="429683" y="350308"/>
                </a:cubicBezTo>
                <a:cubicBezTo>
                  <a:pt x="407458" y="338137"/>
                  <a:pt x="358775" y="332845"/>
                  <a:pt x="334433" y="324908"/>
                </a:cubicBezTo>
                <a:cubicBezTo>
                  <a:pt x="310091" y="316971"/>
                  <a:pt x="299508" y="318558"/>
                  <a:pt x="283633" y="302683"/>
                </a:cubicBezTo>
                <a:cubicBezTo>
                  <a:pt x="267758" y="286808"/>
                  <a:pt x="257704" y="252941"/>
                  <a:pt x="239183" y="229658"/>
                </a:cubicBezTo>
                <a:cubicBezTo>
                  <a:pt x="220662" y="206375"/>
                  <a:pt x="196320" y="176741"/>
                  <a:pt x="172508" y="162983"/>
                </a:cubicBezTo>
                <a:cubicBezTo>
                  <a:pt x="148696" y="149225"/>
                  <a:pt x="119591" y="156104"/>
                  <a:pt x="96308" y="147108"/>
                </a:cubicBezTo>
                <a:cubicBezTo>
                  <a:pt x="73025" y="138112"/>
                  <a:pt x="45508" y="120650"/>
                  <a:pt x="32808" y="109008"/>
                </a:cubicBezTo>
                <a:cubicBezTo>
                  <a:pt x="20108" y="97366"/>
                  <a:pt x="0" y="49212"/>
                  <a:pt x="13758" y="32808"/>
                </a:cubicBezTo>
                <a:close/>
              </a:path>
            </a:pathLst>
          </a:custGeom>
          <a:solidFill>
            <a:srgbClr val="BFBFBF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3542772" y="2713564"/>
            <a:ext cx="323321" cy="384175"/>
          </a:xfrm>
          <a:custGeom>
            <a:avLst/>
            <a:gdLst>
              <a:gd name="connsiteX0" fmla="*/ 5821 w 323321"/>
              <a:gd name="connsiteY0" fmla="*/ 384175 h 384175"/>
              <a:gd name="connsiteX1" fmla="*/ 12171 w 323321"/>
              <a:gd name="connsiteY1" fmla="*/ 257175 h 384175"/>
              <a:gd name="connsiteX2" fmla="*/ 78846 w 323321"/>
              <a:gd name="connsiteY2" fmla="*/ 127000 h 384175"/>
              <a:gd name="connsiteX3" fmla="*/ 196321 w 323321"/>
              <a:gd name="connsiteY3" fmla="*/ 41275 h 384175"/>
              <a:gd name="connsiteX4" fmla="*/ 323321 w 323321"/>
              <a:gd name="connsiteY4" fmla="*/ 0 h 38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321" h="384175">
                <a:moveTo>
                  <a:pt x="5821" y="384175"/>
                </a:moveTo>
                <a:cubicBezTo>
                  <a:pt x="2910" y="342106"/>
                  <a:pt x="0" y="300037"/>
                  <a:pt x="12171" y="257175"/>
                </a:cubicBezTo>
                <a:cubicBezTo>
                  <a:pt x="24342" y="214313"/>
                  <a:pt x="48154" y="162983"/>
                  <a:pt x="78846" y="127000"/>
                </a:cubicBezTo>
                <a:cubicBezTo>
                  <a:pt x="109538" y="91017"/>
                  <a:pt x="155575" y="62442"/>
                  <a:pt x="196321" y="41275"/>
                </a:cubicBezTo>
                <a:cubicBezTo>
                  <a:pt x="237067" y="20108"/>
                  <a:pt x="323321" y="0"/>
                  <a:pt x="323321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3545418" y="3094564"/>
            <a:ext cx="885825" cy="151871"/>
          </a:xfrm>
          <a:custGeom>
            <a:avLst/>
            <a:gdLst>
              <a:gd name="connsiteX0" fmla="*/ 885825 w 885825"/>
              <a:gd name="connsiteY0" fmla="*/ 107950 h 151871"/>
              <a:gd name="connsiteX1" fmla="*/ 695325 w 885825"/>
              <a:gd name="connsiteY1" fmla="*/ 146050 h 151871"/>
              <a:gd name="connsiteX2" fmla="*/ 517525 w 885825"/>
              <a:gd name="connsiteY2" fmla="*/ 142875 h 151871"/>
              <a:gd name="connsiteX3" fmla="*/ 301625 w 885825"/>
              <a:gd name="connsiteY3" fmla="*/ 104775 h 151871"/>
              <a:gd name="connsiteX4" fmla="*/ 0 w 885825"/>
              <a:gd name="connsiteY4" fmla="*/ 0 h 151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825" h="151871">
                <a:moveTo>
                  <a:pt x="885825" y="107950"/>
                </a:moveTo>
                <a:cubicBezTo>
                  <a:pt x="821266" y="124089"/>
                  <a:pt x="756708" y="140229"/>
                  <a:pt x="695325" y="146050"/>
                </a:cubicBezTo>
                <a:cubicBezTo>
                  <a:pt x="633942" y="151871"/>
                  <a:pt x="583142" y="149754"/>
                  <a:pt x="517525" y="142875"/>
                </a:cubicBezTo>
                <a:cubicBezTo>
                  <a:pt x="451908" y="135996"/>
                  <a:pt x="387879" y="128588"/>
                  <a:pt x="301625" y="104775"/>
                </a:cubicBezTo>
                <a:cubicBezTo>
                  <a:pt x="215371" y="80963"/>
                  <a:pt x="0" y="0"/>
                  <a:pt x="0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2076450" y="3081865"/>
            <a:ext cx="901700" cy="143933"/>
          </a:xfrm>
          <a:custGeom>
            <a:avLst/>
            <a:gdLst>
              <a:gd name="connsiteX0" fmla="*/ 901700 w 901700"/>
              <a:gd name="connsiteY0" fmla="*/ 143933 h 143933"/>
              <a:gd name="connsiteX1" fmla="*/ 666750 w 901700"/>
              <a:gd name="connsiteY1" fmla="*/ 58208 h 143933"/>
              <a:gd name="connsiteX2" fmla="*/ 454025 w 901700"/>
              <a:gd name="connsiteY2" fmla="*/ 13758 h 143933"/>
              <a:gd name="connsiteX3" fmla="*/ 219075 w 901700"/>
              <a:gd name="connsiteY3" fmla="*/ 4233 h 143933"/>
              <a:gd name="connsiteX4" fmla="*/ 0 w 901700"/>
              <a:gd name="connsiteY4" fmla="*/ 39158 h 1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700" h="143933">
                <a:moveTo>
                  <a:pt x="901700" y="143933"/>
                </a:moveTo>
                <a:cubicBezTo>
                  <a:pt x="821531" y="111918"/>
                  <a:pt x="741363" y="79904"/>
                  <a:pt x="666750" y="58208"/>
                </a:cubicBezTo>
                <a:cubicBezTo>
                  <a:pt x="592138" y="36512"/>
                  <a:pt x="528637" y="22754"/>
                  <a:pt x="454025" y="13758"/>
                </a:cubicBezTo>
                <a:cubicBezTo>
                  <a:pt x="379413" y="4762"/>
                  <a:pt x="294746" y="0"/>
                  <a:pt x="219075" y="4233"/>
                </a:cubicBezTo>
                <a:cubicBezTo>
                  <a:pt x="143404" y="8466"/>
                  <a:pt x="0" y="39158"/>
                  <a:pt x="0" y="39158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2667000" y="3225798"/>
            <a:ext cx="314325" cy="365125"/>
          </a:xfrm>
          <a:custGeom>
            <a:avLst/>
            <a:gdLst>
              <a:gd name="connsiteX0" fmla="*/ 0 w 314325"/>
              <a:gd name="connsiteY0" fmla="*/ 365125 h 365125"/>
              <a:gd name="connsiteX1" fmla="*/ 139700 w 314325"/>
              <a:gd name="connsiteY1" fmla="*/ 333375 h 365125"/>
              <a:gd name="connsiteX2" fmla="*/ 241300 w 314325"/>
              <a:gd name="connsiteY2" fmla="*/ 254000 h 365125"/>
              <a:gd name="connsiteX3" fmla="*/ 301625 w 314325"/>
              <a:gd name="connsiteY3" fmla="*/ 130175 h 365125"/>
              <a:gd name="connsiteX4" fmla="*/ 314325 w 314325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325" h="365125">
                <a:moveTo>
                  <a:pt x="0" y="365125"/>
                </a:moveTo>
                <a:cubicBezTo>
                  <a:pt x="49741" y="358510"/>
                  <a:pt x="99483" y="351896"/>
                  <a:pt x="139700" y="333375"/>
                </a:cubicBezTo>
                <a:cubicBezTo>
                  <a:pt x="179917" y="314854"/>
                  <a:pt x="214313" y="287867"/>
                  <a:pt x="241300" y="254000"/>
                </a:cubicBezTo>
                <a:cubicBezTo>
                  <a:pt x="268287" y="220133"/>
                  <a:pt x="289454" y="172508"/>
                  <a:pt x="301625" y="130175"/>
                </a:cubicBezTo>
                <a:cubicBezTo>
                  <a:pt x="313796" y="87842"/>
                  <a:pt x="314325" y="0"/>
                  <a:pt x="314325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Arrow Connector 61"/>
          <p:cNvCxnSpPr/>
          <p:nvPr/>
        </p:nvCxnSpPr>
        <p:spPr>
          <a:xfrm flipV="1">
            <a:off x="3155950" y="3139016"/>
            <a:ext cx="182033" cy="43687"/>
          </a:xfrm>
          <a:prstGeom prst="straightConnector1">
            <a:avLst/>
          </a:prstGeom>
          <a:ln w="28575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2965450" y="3094565"/>
            <a:ext cx="579967" cy="13335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2319512" y="3149598"/>
            <a:ext cx="483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(up)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3695280" y="2687741"/>
            <a:ext cx="40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δA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4086862" y="3235965"/>
            <a:ext cx="397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Bδ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1953263" y="2799924"/>
            <a:ext cx="40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δA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2349083" y="3447626"/>
            <a:ext cx="397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Bδ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3003131" y="2827441"/>
            <a:ext cx="434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BA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1667934" y="2855380"/>
            <a:ext cx="383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c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 flipV="1">
            <a:off x="5461920" y="3144310"/>
            <a:ext cx="139699" cy="131232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5588919" y="3157009"/>
            <a:ext cx="612098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16200000" flipV="1">
            <a:off x="5527198" y="3210264"/>
            <a:ext cx="127000" cy="20489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" name="TextBox 163"/>
          <p:cNvSpPr txBox="1"/>
          <p:nvPr/>
        </p:nvSpPr>
        <p:spPr>
          <a:xfrm>
            <a:off x="5645654" y="2856024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δγ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68" name="Freeform 167"/>
          <p:cNvSpPr/>
          <p:nvPr/>
        </p:nvSpPr>
        <p:spPr>
          <a:xfrm>
            <a:off x="5195220" y="3200189"/>
            <a:ext cx="325967" cy="45719"/>
          </a:xfrm>
          <a:custGeom>
            <a:avLst/>
            <a:gdLst>
              <a:gd name="connsiteX0" fmla="*/ 260350 w 260350"/>
              <a:gd name="connsiteY0" fmla="*/ 0 h 34925"/>
              <a:gd name="connsiteX1" fmla="*/ 161925 w 260350"/>
              <a:gd name="connsiteY1" fmla="*/ 3175 h 34925"/>
              <a:gd name="connsiteX2" fmla="*/ 53975 w 260350"/>
              <a:gd name="connsiteY2" fmla="*/ 19050 h 34925"/>
              <a:gd name="connsiteX3" fmla="*/ 0 w 260350"/>
              <a:gd name="connsiteY3" fmla="*/ 34925 h 3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50" h="34925">
                <a:moveTo>
                  <a:pt x="260350" y="0"/>
                </a:moveTo>
                <a:cubicBezTo>
                  <a:pt x="228335" y="0"/>
                  <a:pt x="196321" y="0"/>
                  <a:pt x="161925" y="3175"/>
                </a:cubicBezTo>
                <a:cubicBezTo>
                  <a:pt x="127529" y="6350"/>
                  <a:pt x="80963" y="13758"/>
                  <a:pt x="53975" y="19050"/>
                </a:cubicBezTo>
                <a:cubicBezTo>
                  <a:pt x="26988" y="24342"/>
                  <a:pt x="0" y="34925"/>
                  <a:pt x="0" y="34925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5848212" y="2750609"/>
            <a:ext cx="219075" cy="542925"/>
          </a:xfrm>
          <a:custGeom>
            <a:avLst/>
            <a:gdLst>
              <a:gd name="connsiteX0" fmla="*/ 0 w 219075"/>
              <a:gd name="connsiteY0" fmla="*/ 0 h 542925"/>
              <a:gd name="connsiteX1" fmla="*/ 107950 w 219075"/>
              <a:gd name="connsiteY1" fmla="*/ 215900 h 542925"/>
              <a:gd name="connsiteX2" fmla="*/ 158750 w 219075"/>
              <a:gd name="connsiteY2" fmla="*/ 342900 h 542925"/>
              <a:gd name="connsiteX3" fmla="*/ 219075 w 219075"/>
              <a:gd name="connsiteY3" fmla="*/ 542925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075" h="542925">
                <a:moveTo>
                  <a:pt x="0" y="0"/>
                </a:moveTo>
                <a:cubicBezTo>
                  <a:pt x="40746" y="79375"/>
                  <a:pt x="81492" y="158750"/>
                  <a:pt x="107950" y="215900"/>
                </a:cubicBezTo>
                <a:cubicBezTo>
                  <a:pt x="134408" y="273050"/>
                  <a:pt x="140229" y="288396"/>
                  <a:pt x="158750" y="342900"/>
                </a:cubicBezTo>
                <a:cubicBezTo>
                  <a:pt x="177271" y="397404"/>
                  <a:pt x="219075" y="542925"/>
                  <a:pt x="219075" y="542925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5606912" y="3293534"/>
            <a:ext cx="174625" cy="384175"/>
          </a:xfrm>
          <a:custGeom>
            <a:avLst/>
            <a:gdLst>
              <a:gd name="connsiteX0" fmla="*/ 0 w 174625"/>
              <a:gd name="connsiteY0" fmla="*/ 0 h 384175"/>
              <a:gd name="connsiteX1" fmla="*/ 38100 w 174625"/>
              <a:gd name="connsiteY1" fmla="*/ 114300 h 384175"/>
              <a:gd name="connsiteX2" fmla="*/ 107950 w 174625"/>
              <a:gd name="connsiteY2" fmla="*/ 257175 h 384175"/>
              <a:gd name="connsiteX3" fmla="*/ 174625 w 174625"/>
              <a:gd name="connsiteY3" fmla="*/ 384175 h 38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625" h="384175">
                <a:moveTo>
                  <a:pt x="0" y="0"/>
                </a:moveTo>
                <a:cubicBezTo>
                  <a:pt x="10054" y="35718"/>
                  <a:pt x="20108" y="71437"/>
                  <a:pt x="38100" y="114300"/>
                </a:cubicBezTo>
                <a:cubicBezTo>
                  <a:pt x="56092" y="157163"/>
                  <a:pt x="85196" y="212196"/>
                  <a:pt x="107950" y="257175"/>
                </a:cubicBezTo>
                <a:cubicBezTo>
                  <a:pt x="130704" y="302154"/>
                  <a:pt x="174625" y="384175"/>
                  <a:pt x="174625" y="384175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6197462" y="3157009"/>
            <a:ext cx="365125" cy="501650"/>
          </a:xfrm>
          <a:custGeom>
            <a:avLst/>
            <a:gdLst>
              <a:gd name="connsiteX0" fmla="*/ 0 w 365125"/>
              <a:gd name="connsiteY0" fmla="*/ 0 h 501650"/>
              <a:gd name="connsiteX1" fmla="*/ 152400 w 365125"/>
              <a:gd name="connsiteY1" fmla="*/ 165100 h 501650"/>
              <a:gd name="connsiteX2" fmla="*/ 269875 w 365125"/>
              <a:gd name="connsiteY2" fmla="*/ 333375 h 501650"/>
              <a:gd name="connsiteX3" fmla="*/ 365125 w 365125"/>
              <a:gd name="connsiteY3" fmla="*/ 501650 h 50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125" h="501650">
                <a:moveTo>
                  <a:pt x="0" y="0"/>
                </a:moveTo>
                <a:cubicBezTo>
                  <a:pt x="53710" y="54769"/>
                  <a:pt x="107421" y="109538"/>
                  <a:pt x="152400" y="165100"/>
                </a:cubicBezTo>
                <a:cubicBezTo>
                  <a:pt x="197379" y="220662"/>
                  <a:pt x="234421" y="277283"/>
                  <a:pt x="269875" y="333375"/>
                </a:cubicBezTo>
                <a:cubicBezTo>
                  <a:pt x="305329" y="389467"/>
                  <a:pt x="365125" y="501650"/>
                  <a:pt x="365125" y="50165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5669354" y="3296711"/>
            <a:ext cx="220133" cy="0"/>
          </a:xfrm>
          <a:prstGeom prst="straightConnector1">
            <a:avLst/>
          </a:prstGeom>
          <a:ln w="28575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6067287" y="3161244"/>
            <a:ext cx="139699" cy="131232"/>
          </a:xfrm>
          <a:prstGeom prst="straightConnector1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endCxn id="18" idx="3"/>
          </p:cNvCxnSpPr>
          <p:nvPr/>
        </p:nvCxnSpPr>
        <p:spPr>
          <a:xfrm flipV="1">
            <a:off x="5449220" y="3293534"/>
            <a:ext cx="618067" cy="3175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5281652" y="2704046"/>
            <a:ext cx="483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(up)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5890127" y="2676098"/>
            <a:ext cx="40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/>
                <a:ea typeface="Lucida Grande"/>
                <a:cs typeface="Times New Roman"/>
              </a:rPr>
              <a:t>Aδ</a:t>
            </a:r>
            <a:endParaRPr lang="en-US" sz="1400" b="1" dirty="0">
              <a:latin typeface="Times"/>
              <a:cs typeface="Times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5385300" y="3459269"/>
            <a:ext cx="397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δB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6188573" y="3456094"/>
            <a:ext cx="40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/>
                <a:ea typeface="Lucida Grande"/>
                <a:cs typeface="Times New Roman"/>
              </a:rPr>
              <a:t>Aδ</a:t>
            </a:r>
            <a:endParaRPr lang="en-US" sz="1400" b="1" dirty="0">
              <a:latin typeface="Times"/>
              <a:cs typeface="Times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4723843" y="2676098"/>
            <a:ext cx="397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δB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4875192" y="3065575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Bγ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5662590" y="3239141"/>
            <a:ext cx="361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γδ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5068220" y="2796117"/>
            <a:ext cx="390525" cy="498475"/>
          </a:xfrm>
          <a:custGeom>
            <a:avLst/>
            <a:gdLst>
              <a:gd name="connsiteX0" fmla="*/ 0 w 390525"/>
              <a:gd name="connsiteY0" fmla="*/ 0 h 498475"/>
              <a:gd name="connsiteX1" fmla="*/ 158750 w 390525"/>
              <a:gd name="connsiteY1" fmla="*/ 238125 h 498475"/>
              <a:gd name="connsiteX2" fmla="*/ 266700 w 390525"/>
              <a:gd name="connsiteY2" fmla="*/ 371475 h 498475"/>
              <a:gd name="connsiteX3" fmla="*/ 390525 w 390525"/>
              <a:gd name="connsiteY3" fmla="*/ 498475 h 49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525" h="498475">
                <a:moveTo>
                  <a:pt x="0" y="0"/>
                </a:moveTo>
                <a:cubicBezTo>
                  <a:pt x="57150" y="88106"/>
                  <a:pt x="114300" y="176212"/>
                  <a:pt x="158750" y="238125"/>
                </a:cubicBezTo>
                <a:cubicBezTo>
                  <a:pt x="203200" y="300038"/>
                  <a:pt x="228071" y="328083"/>
                  <a:pt x="266700" y="371475"/>
                </a:cubicBezTo>
                <a:cubicBezTo>
                  <a:pt x="305329" y="414867"/>
                  <a:pt x="390525" y="498475"/>
                  <a:pt x="390525" y="498475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TextBox 197"/>
          <p:cNvSpPr txBox="1"/>
          <p:nvPr/>
        </p:nvSpPr>
        <p:spPr>
          <a:xfrm>
            <a:off x="4493920" y="285538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d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227" name="Freeform 226"/>
          <p:cNvSpPr/>
          <p:nvPr/>
        </p:nvSpPr>
        <p:spPr>
          <a:xfrm>
            <a:off x="2011892" y="4766101"/>
            <a:ext cx="1042458" cy="533400"/>
          </a:xfrm>
          <a:custGeom>
            <a:avLst/>
            <a:gdLst>
              <a:gd name="connsiteX0" fmla="*/ 505883 w 1042458"/>
              <a:gd name="connsiteY0" fmla="*/ 531283 h 533400"/>
              <a:gd name="connsiteX1" fmla="*/ 455083 w 1042458"/>
              <a:gd name="connsiteY1" fmla="*/ 531283 h 533400"/>
              <a:gd name="connsiteX2" fmla="*/ 382058 w 1042458"/>
              <a:gd name="connsiteY2" fmla="*/ 521758 h 533400"/>
              <a:gd name="connsiteX3" fmla="*/ 334433 w 1042458"/>
              <a:gd name="connsiteY3" fmla="*/ 493183 h 533400"/>
              <a:gd name="connsiteX4" fmla="*/ 309033 w 1042458"/>
              <a:gd name="connsiteY4" fmla="*/ 439208 h 533400"/>
              <a:gd name="connsiteX5" fmla="*/ 299508 w 1042458"/>
              <a:gd name="connsiteY5" fmla="*/ 363008 h 533400"/>
              <a:gd name="connsiteX6" fmla="*/ 267758 w 1042458"/>
              <a:gd name="connsiteY6" fmla="*/ 286808 h 533400"/>
              <a:gd name="connsiteX7" fmla="*/ 182033 w 1042458"/>
              <a:gd name="connsiteY7" fmla="*/ 245533 h 533400"/>
              <a:gd name="connsiteX8" fmla="*/ 80433 w 1042458"/>
              <a:gd name="connsiteY8" fmla="*/ 216958 h 533400"/>
              <a:gd name="connsiteX9" fmla="*/ 26458 w 1042458"/>
              <a:gd name="connsiteY9" fmla="*/ 172508 h 533400"/>
              <a:gd name="connsiteX10" fmla="*/ 4233 w 1042458"/>
              <a:gd name="connsiteY10" fmla="*/ 124883 h 533400"/>
              <a:gd name="connsiteX11" fmla="*/ 4233 w 1042458"/>
              <a:gd name="connsiteY11" fmla="*/ 83608 h 533400"/>
              <a:gd name="connsiteX12" fmla="*/ 29633 w 1042458"/>
              <a:gd name="connsiteY12" fmla="*/ 58208 h 533400"/>
              <a:gd name="connsiteX13" fmla="*/ 105833 w 1042458"/>
              <a:gd name="connsiteY13" fmla="*/ 32808 h 533400"/>
              <a:gd name="connsiteX14" fmla="*/ 188383 w 1042458"/>
              <a:gd name="connsiteY14" fmla="*/ 16933 h 533400"/>
              <a:gd name="connsiteX15" fmla="*/ 347133 w 1042458"/>
              <a:gd name="connsiteY15" fmla="*/ 1058 h 533400"/>
              <a:gd name="connsiteX16" fmla="*/ 499533 w 1042458"/>
              <a:gd name="connsiteY16" fmla="*/ 10583 h 533400"/>
              <a:gd name="connsiteX17" fmla="*/ 626533 w 1042458"/>
              <a:gd name="connsiteY17" fmla="*/ 13758 h 533400"/>
              <a:gd name="connsiteX18" fmla="*/ 766233 w 1042458"/>
              <a:gd name="connsiteY18" fmla="*/ 35983 h 533400"/>
              <a:gd name="connsiteX19" fmla="*/ 921808 w 1042458"/>
              <a:gd name="connsiteY19" fmla="*/ 61383 h 533400"/>
              <a:gd name="connsiteX20" fmla="*/ 1013883 w 1042458"/>
              <a:gd name="connsiteY20" fmla="*/ 70908 h 533400"/>
              <a:gd name="connsiteX21" fmla="*/ 1026583 w 1042458"/>
              <a:gd name="connsiteY21" fmla="*/ 77258 h 533400"/>
              <a:gd name="connsiteX22" fmla="*/ 1036108 w 1042458"/>
              <a:gd name="connsiteY22" fmla="*/ 112183 h 533400"/>
              <a:gd name="connsiteX23" fmla="*/ 1039283 w 1042458"/>
              <a:gd name="connsiteY23" fmla="*/ 197908 h 533400"/>
              <a:gd name="connsiteX24" fmla="*/ 1017058 w 1042458"/>
              <a:gd name="connsiteY24" fmla="*/ 258233 h 533400"/>
              <a:gd name="connsiteX25" fmla="*/ 982133 w 1042458"/>
              <a:gd name="connsiteY25" fmla="*/ 337608 h 533400"/>
              <a:gd name="connsiteX26" fmla="*/ 918633 w 1042458"/>
              <a:gd name="connsiteY26" fmla="*/ 394758 h 533400"/>
              <a:gd name="connsiteX27" fmla="*/ 832908 w 1042458"/>
              <a:gd name="connsiteY27" fmla="*/ 442383 h 533400"/>
              <a:gd name="connsiteX28" fmla="*/ 766233 w 1042458"/>
              <a:gd name="connsiteY28" fmla="*/ 470958 h 533400"/>
              <a:gd name="connsiteX29" fmla="*/ 667808 w 1042458"/>
              <a:gd name="connsiteY29" fmla="*/ 499533 h 533400"/>
              <a:gd name="connsiteX30" fmla="*/ 559858 w 1042458"/>
              <a:gd name="connsiteY30" fmla="*/ 528108 h 533400"/>
              <a:gd name="connsiteX31" fmla="*/ 505883 w 1042458"/>
              <a:gd name="connsiteY31" fmla="*/ 531283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42458" h="533400">
                <a:moveTo>
                  <a:pt x="505883" y="531283"/>
                </a:moveTo>
                <a:cubicBezTo>
                  <a:pt x="488421" y="531812"/>
                  <a:pt x="475720" y="532870"/>
                  <a:pt x="455083" y="531283"/>
                </a:cubicBezTo>
                <a:cubicBezTo>
                  <a:pt x="434446" y="529696"/>
                  <a:pt x="402166" y="528108"/>
                  <a:pt x="382058" y="521758"/>
                </a:cubicBezTo>
                <a:cubicBezTo>
                  <a:pt x="361950" y="515408"/>
                  <a:pt x="346604" y="506941"/>
                  <a:pt x="334433" y="493183"/>
                </a:cubicBezTo>
                <a:cubicBezTo>
                  <a:pt x="322262" y="479425"/>
                  <a:pt x="314854" y="460904"/>
                  <a:pt x="309033" y="439208"/>
                </a:cubicBezTo>
                <a:cubicBezTo>
                  <a:pt x="303212" y="417512"/>
                  <a:pt x="306387" y="388408"/>
                  <a:pt x="299508" y="363008"/>
                </a:cubicBezTo>
                <a:cubicBezTo>
                  <a:pt x="292629" y="337608"/>
                  <a:pt x="287337" y="306387"/>
                  <a:pt x="267758" y="286808"/>
                </a:cubicBezTo>
                <a:cubicBezTo>
                  <a:pt x="248179" y="267229"/>
                  <a:pt x="213254" y="257175"/>
                  <a:pt x="182033" y="245533"/>
                </a:cubicBezTo>
                <a:cubicBezTo>
                  <a:pt x="150812" y="233891"/>
                  <a:pt x="106362" y="229129"/>
                  <a:pt x="80433" y="216958"/>
                </a:cubicBezTo>
                <a:cubicBezTo>
                  <a:pt x="54504" y="204787"/>
                  <a:pt x="39158" y="187854"/>
                  <a:pt x="26458" y="172508"/>
                </a:cubicBezTo>
                <a:cubicBezTo>
                  <a:pt x="13758" y="157162"/>
                  <a:pt x="7937" y="139700"/>
                  <a:pt x="4233" y="124883"/>
                </a:cubicBezTo>
                <a:cubicBezTo>
                  <a:pt x="529" y="110066"/>
                  <a:pt x="0" y="94721"/>
                  <a:pt x="4233" y="83608"/>
                </a:cubicBezTo>
                <a:cubicBezTo>
                  <a:pt x="8466" y="72496"/>
                  <a:pt x="12700" y="66675"/>
                  <a:pt x="29633" y="58208"/>
                </a:cubicBezTo>
                <a:cubicBezTo>
                  <a:pt x="46566" y="49741"/>
                  <a:pt x="79375" y="39687"/>
                  <a:pt x="105833" y="32808"/>
                </a:cubicBezTo>
                <a:cubicBezTo>
                  <a:pt x="132291" y="25929"/>
                  <a:pt x="148166" y="22225"/>
                  <a:pt x="188383" y="16933"/>
                </a:cubicBezTo>
                <a:cubicBezTo>
                  <a:pt x="228600" y="11641"/>
                  <a:pt x="295275" y="2116"/>
                  <a:pt x="347133" y="1058"/>
                </a:cubicBezTo>
                <a:cubicBezTo>
                  <a:pt x="398991" y="0"/>
                  <a:pt x="452966" y="8466"/>
                  <a:pt x="499533" y="10583"/>
                </a:cubicBezTo>
                <a:cubicBezTo>
                  <a:pt x="546100" y="12700"/>
                  <a:pt x="582083" y="9525"/>
                  <a:pt x="626533" y="13758"/>
                </a:cubicBezTo>
                <a:cubicBezTo>
                  <a:pt x="670983" y="17991"/>
                  <a:pt x="766233" y="35983"/>
                  <a:pt x="766233" y="35983"/>
                </a:cubicBezTo>
                <a:lnTo>
                  <a:pt x="921808" y="61383"/>
                </a:lnTo>
                <a:cubicBezTo>
                  <a:pt x="963083" y="67204"/>
                  <a:pt x="996420" y="68262"/>
                  <a:pt x="1013883" y="70908"/>
                </a:cubicBezTo>
                <a:cubicBezTo>
                  <a:pt x="1031346" y="73554"/>
                  <a:pt x="1022879" y="70379"/>
                  <a:pt x="1026583" y="77258"/>
                </a:cubicBezTo>
                <a:cubicBezTo>
                  <a:pt x="1030287" y="84137"/>
                  <a:pt x="1033991" y="92075"/>
                  <a:pt x="1036108" y="112183"/>
                </a:cubicBezTo>
                <a:cubicBezTo>
                  <a:pt x="1038225" y="132291"/>
                  <a:pt x="1042458" y="173566"/>
                  <a:pt x="1039283" y="197908"/>
                </a:cubicBezTo>
                <a:cubicBezTo>
                  <a:pt x="1036108" y="222250"/>
                  <a:pt x="1026583" y="234950"/>
                  <a:pt x="1017058" y="258233"/>
                </a:cubicBezTo>
                <a:cubicBezTo>
                  <a:pt x="1007533" y="281516"/>
                  <a:pt x="998537" y="314854"/>
                  <a:pt x="982133" y="337608"/>
                </a:cubicBezTo>
                <a:cubicBezTo>
                  <a:pt x="965729" y="360362"/>
                  <a:pt x="943504" y="377296"/>
                  <a:pt x="918633" y="394758"/>
                </a:cubicBezTo>
                <a:cubicBezTo>
                  <a:pt x="893762" y="412220"/>
                  <a:pt x="858308" y="429683"/>
                  <a:pt x="832908" y="442383"/>
                </a:cubicBezTo>
                <a:cubicBezTo>
                  <a:pt x="807508" y="455083"/>
                  <a:pt x="793750" y="461433"/>
                  <a:pt x="766233" y="470958"/>
                </a:cubicBezTo>
                <a:cubicBezTo>
                  <a:pt x="738716" y="480483"/>
                  <a:pt x="702204" y="490008"/>
                  <a:pt x="667808" y="499533"/>
                </a:cubicBezTo>
                <a:cubicBezTo>
                  <a:pt x="633412" y="509058"/>
                  <a:pt x="586846" y="522816"/>
                  <a:pt x="559858" y="528108"/>
                </a:cubicBezTo>
                <a:cubicBezTo>
                  <a:pt x="532871" y="533400"/>
                  <a:pt x="523345" y="530754"/>
                  <a:pt x="505883" y="531283"/>
                </a:cubicBezTo>
                <a:close/>
              </a:path>
            </a:pathLst>
          </a:custGeom>
          <a:solidFill>
            <a:srgbClr val="BFBFBF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2562225" y="4164327"/>
            <a:ext cx="356658" cy="403225"/>
          </a:xfrm>
          <a:custGeom>
            <a:avLst/>
            <a:gdLst>
              <a:gd name="connsiteX0" fmla="*/ 356658 w 356658"/>
              <a:gd name="connsiteY0" fmla="*/ 0 h 403225"/>
              <a:gd name="connsiteX1" fmla="*/ 194733 w 356658"/>
              <a:gd name="connsiteY1" fmla="*/ 47625 h 403225"/>
              <a:gd name="connsiteX2" fmla="*/ 77258 w 356658"/>
              <a:gd name="connsiteY2" fmla="*/ 136525 h 403225"/>
              <a:gd name="connsiteX3" fmla="*/ 10583 w 356658"/>
              <a:gd name="connsiteY3" fmla="*/ 266700 h 403225"/>
              <a:gd name="connsiteX4" fmla="*/ 13758 w 356658"/>
              <a:gd name="connsiteY4" fmla="*/ 403225 h 40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658" h="403225">
                <a:moveTo>
                  <a:pt x="356658" y="0"/>
                </a:moveTo>
                <a:cubicBezTo>
                  <a:pt x="298979" y="12435"/>
                  <a:pt x="241300" y="24871"/>
                  <a:pt x="194733" y="47625"/>
                </a:cubicBezTo>
                <a:cubicBezTo>
                  <a:pt x="148166" y="70379"/>
                  <a:pt x="107950" y="100013"/>
                  <a:pt x="77258" y="136525"/>
                </a:cubicBezTo>
                <a:cubicBezTo>
                  <a:pt x="46566" y="173038"/>
                  <a:pt x="21166" y="222250"/>
                  <a:pt x="10583" y="266700"/>
                </a:cubicBezTo>
                <a:cubicBezTo>
                  <a:pt x="0" y="311150"/>
                  <a:pt x="13758" y="403225"/>
                  <a:pt x="13758" y="403225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2574925" y="4563319"/>
            <a:ext cx="917575" cy="105304"/>
          </a:xfrm>
          <a:custGeom>
            <a:avLst/>
            <a:gdLst>
              <a:gd name="connsiteX0" fmla="*/ 917575 w 917575"/>
              <a:gd name="connsiteY0" fmla="*/ 57150 h 105304"/>
              <a:gd name="connsiteX1" fmla="*/ 733425 w 917575"/>
              <a:gd name="connsiteY1" fmla="*/ 98425 h 105304"/>
              <a:gd name="connsiteX2" fmla="*/ 523875 w 917575"/>
              <a:gd name="connsiteY2" fmla="*/ 98425 h 105304"/>
              <a:gd name="connsiteX3" fmla="*/ 282575 w 917575"/>
              <a:gd name="connsiteY3" fmla="*/ 66675 h 105304"/>
              <a:gd name="connsiteX4" fmla="*/ 0 w 917575"/>
              <a:gd name="connsiteY4" fmla="*/ 0 h 10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575" h="105304">
                <a:moveTo>
                  <a:pt x="917575" y="57150"/>
                </a:moveTo>
                <a:cubicBezTo>
                  <a:pt x="858308" y="74348"/>
                  <a:pt x="799042" y="91546"/>
                  <a:pt x="733425" y="98425"/>
                </a:cubicBezTo>
                <a:cubicBezTo>
                  <a:pt x="667808" y="105304"/>
                  <a:pt x="599017" y="103717"/>
                  <a:pt x="523875" y="98425"/>
                </a:cubicBezTo>
                <a:cubicBezTo>
                  <a:pt x="448733" y="93133"/>
                  <a:pt x="369887" y="83079"/>
                  <a:pt x="282575" y="66675"/>
                </a:cubicBezTo>
                <a:cubicBezTo>
                  <a:pt x="195263" y="50271"/>
                  <a:pt x="0" y="0"/>
                  <a:pt x="0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2019300" y="4764932"/>
            <a:ext cx="1035050" cy="87312"/>
          </a:xfrm>
          <a:custGeom>
            <a:avLst/>
            <a:gdLst>
              <a:gd name="connsiteX0" fmla="*/ 1035050 w 1035050"/>
              <a:gd name="connsiteY0" fmla="*/ 87312 h 87312"/>
              <a:gd name="connsiteX1" fmla="*/ 847725 w 1035050"/>
              <a:gd name="connsiteY1" fmla="*/ 49212 h 87312"/>
              <a:gd name="connsiteX2" fmla="*/ 660400 w 1035050"/>
              <a:gd name="connsiteY2" fmla="*/ 20637 h 87312"/>
              <a:gd name="connsiteX3" fmla="*/ 460375 w 1035050"/>
              <a:gd name="connsiteY3" fmla="*/ 1587 h 87312"/>
              <a:gd name="connsiteX4" fmla="*/ 212725 w 1035050"/>
              <a:gd name="connsiteY4" fmla="*/ 11112 h 87312"/>
              <a:gd name="connsiteX5" fmla="*/ 0 w 1035050"/>
              <a:gd name="connsiteY5" fmla="*/ 61912 h 8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5050" h="87312">
                <a:moveTo>
                  <a:pt x="1035050" y="87312"/>
                </a:moveTo>
                <a:cubicBezTo>
                  <a:pt x="972608" y="73818"/>
                  <a:pt x="910166" y="60324"/>
                  <a:pt x="847725" y="49212"/>
                </a:cubicBezTo>
                <a:cubicBezTo>
                  <a:pt x="785284" y="38100"/>
                  <a:pt x="724958" y="28575"/>
                  <a:pt x="660400" y="20637"/>
                </a:cubicBezTo>
                <a:cubicBezTo>
                  <a:pt x="595842" y="12699"/>
                  <a:pt x="534987" y="3174"/>
                  <a:pt x="460375" y="1587"/>
                </a:cubicBezTo>
                <a:cubicBezTo>
                  <a:pt x="385763" y="0"/>
                  <a:pt x="289454" y="1058"/>
                  <a:pt x="212725" y="11112"/>
                </a:cubicBezTo>
                <a:cubicBezTo>
                  <a:pt x="135996" y="21166"/>
                  <a:pt x="0" y="61912"/>
                  <a:pt x="0" y="61912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2500842" y="4844836"/>
            <a:ext cx="553508" cy="457200"/>
          </a:xfrm>
          <a:custGeom>
            <a:avLst/>
            <a:gdLst>
              <a:gd name="connsiteX0" fmla="*/ 0 w 553508"/>
              <a:gd name="connsiteY0" fmla="*/ 457200 h 457200"/>
              <a:gd name="connsiteX1" fmla="*/ 231775 w 553508"/>
              <a:gd name="connsiteY1" fmla="*/ 406400 h 457200"/>
              <a:gd name="connsiteX2" fmla="*/ 390525 w 553508"/>
              <a:gd name="connsiteY2" fmla="*/ 342900 h 457200"/>
              <a:gd name="connsiteX3" fmla="*/ 501650 w 553508"/>
              <a:gd name="connsiteY3" fmla="*/ 234950 h 457200"/>
              <a:gd name="connsiteX4" fmla="*/ 546100 w 553508"/>
              <a:gd name="connsiteY4" fmla="*/ 127000 h 457200"/>
              <a:gd name="connsiteX5" fmla="*/ 546100 w 553508"/>
              <a:gd name="connsiteY5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508" h="457200">
                <a:moveTo>
                  <a:pt x="0" y="457200"/>
                </a:moveTo>
                <a:cubicBezTo>
                  <a:pt x="83343" y="441325"/>
                  <a:pt x="166687" y="425450"/>
                  <a:pt x="231775" y="406400"/>
                </a:cubicBezTo>
                <a:cubicBezTo>
                  <a:pt x="296863" y="387350"/>
                  <a:pt x="345546" y="371475"/>
                  <a:pt x="390525" y="342900"/>
                </a:cubicBezTo>
                <a:cubicBezTo>
                  <a:pt x="435504" y="314325"/>
                  <a:pt x="475721" y="270933"/>
                  <a:pt x="501650" y="234950"/>
                </a:cubicBezTo>
                <a:cubicBezTo>
                  <a:pt x="527579" y="198967"/>
                  <a:pt x="538692" y="166158"/>
                  <a:pt x="546100" y="127000"/>
                </a:cubicBezTo>
                <a:cubicBezTo>
                  <a:pt x="553508" y="87842"/>
                  <a:pt x="546100" y="0"/>
                  <a:pt x="546100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/>
          <p:cNvCxnSpPr>
            <a:stCxn id="32" idx="5"/>
            <a:endCxn id="30" idx="4"/>
          </p:cNvCxnSpPr>
          <p:nvPr/>
        </p:nvCxnSpPr>
        <p:spPr>
          <a:xfrm flipH="1" flipV="1">
            <a:off x="2574925" y="4563319"/>
            <a:ext cx="472017" cy="281517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 flipV="1">
            <a:off x="2525183" y="5272403"/>
            <a:ext cx="167217" cy="28572"/>
          </a:xfrm>
          <a:prstGeom prst="straightConnector1">
            <a:avLst/>
          </a:prstGeom>
          <a:ln w="28575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flipV="1">
            <a:off x="2059516" y="4785568"/>
            <a:ext cx="167217" cy="28572"/>
          </a:xfrm>
          <a:prstGeom prst="straightConnector1">
            <a:avLst/>
          </a:prstGeom>
          <a:ln w="28575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 rot="10800000">
            <a:off x="2747436" y="4664159"/>
            <a:ext cx="105834" cy="62146"/>
          </a:xfrm>
          <a:prstGeom prst="straightConnector1">
            <a:avLst/>
          </a:prstGeom>
          <a:ln w="28575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2325862" y="4849069"/>
            <a:ext cx="483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(up)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2742781" y="4135330"/>
            <a:ext cx="40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δA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3157646" y="4346995"/>
            <a:ext cx="397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Bδ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1953263" y="4471879"/>
            <a:ext cx="40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δA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2156464" y="5144972"/>
            <a:ext cx="397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Bδ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2353313" y="4516329"/>
            <a:ext cx="434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BA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1667934" y="3850211"/>
            <a:ext cx="383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e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4493920" y="3850211"/>
            <a:ext cx="35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f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187" name="Freeform 186"/>
          <p:cNvSpPr/>
          <p:nvPr/>
        </p:nvSpPr>
        <p:spPr>
          <a:xfrm>
            <a:off x="4518272" y="5160428"/>
            <a:ext cx="29634" cy="114300"/>
          </a:xfrm>
          <a:custGeom>
            <a:avLst/>
            <a:gdLst>
              <a:gd name="connsiteX0" fmla="*/ 0 w 29634"/>
              <a:gd name="connsiteY0" fmla="*/ 0 h 114300"/>
              <a:gd name="connsiteX1" fmla="*/ 12700 w 29634"/>
              <a:gd name="connsiteY1" fmla="*/ 80433 h 114300"/>
              <a:gd name="connsiteX2" fmla="*/ 29634 w 29634"/>
              <a:gd name="connsiteY2" fmla="*/ 11430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634" h="114300">
                <a:moveTo>
                  <a:pt x="0" y="0"/>
                </a:moveTo>
                <a:cubicBezTo>
                  <a:pt x="3880" y="30691"/>
                  <a:pt x="7761" y="61383"/>
                  <a:pt x="12700" y="80433"/>
                </a:cubicBezTo>
                <a:cubicBezTo>
                  <a:pt x="17639" y="99483"/>
                  <a:pt x="29634" y="114300"/>
                  <a:pt x="29634" y="11430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/>
          <p:cNvCxnSpPr/>
          <p:nvPr/>
        </p:nvCxnSpPr>
        <p:spPr>
          <a:xfrm rot="5400000">
            <a:off x="4196539" y="4813295"/>
            <a:ext cx="609600" cy="0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rot="10800000" flipV="1">
            <a:off x="4492873" y="4436529"/>
            <a:ext cx="148167" cy="84666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rot="10800000">
            <a:off x="4497106" y="5113862"/>
            <a:ext cx="148168" cy="63501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1" name="TextBox 180"/>
          <p:cNvSpPr txBox="1"/>
          <p:nvPr/>
        </p:nvSpPr>
        <p:spPr>
          <a:xfrm>
            <a:off x="4164789" y="4633378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βδ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4466415" y="5137146"/>
            <a:ext cx="40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Bβ</a:t>
            </a:r>
          </a:p>
        </p:txBody>
      </p:sp>
      <p:sp>
        <p:nvSpPr>
          <p:cNvPr id="185" name="Freeform 184"/>
          <p:cNvSpPr/>
          <p:nvPr/>
        </p:nvSpPr>
        <p:spPr>
          <a:xfrm>
            <a:off x="4542967" y="4284128"/>
            <a:ext cx="34572" cy="182033"/>
          </a:xfrm>
          <a:custGeom>
            <a:avLst/>
            <a:gdLst>
              <a:gd name="connsiteX0" fmla="*/ 9172 w 34572"/>
              <a:gd name="connsiteY0" fmla="*/ 182033 h 182033"/>
              <a:gd name="connsiteX1" fmla="*/ 705 w 34572"/>
              <a:gd name="connsiteY1" fmla="*/ 127000 h 182033"/>
              <a:gd name="connsiteX2" fmla="*/ 13405 w 34572"/>
              <a:gd name="connsiteY2" fmla="*/ 46567 h 182033"/>
              <a:gd name="connsiteX3" fmla="*/ 34572 w 34572"/>
              <a:gd name="connsiteY3" fmla="*/ 0 h 182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72" h="182033">
                <a:moveTo>
                  <a:pt x="9172" y="182033"/>
                </a:moveTo>
                <a:cubicBezTo>
                  <a:pt x="4586" y="165805"/>
                  <a:pt x="0" y="149578"/>
                  <a:pt x="705" y="127000"/>
                </a:cubicBezTo>
                <a:cubicBezTo>
                  <a:pt x="1411" y="104422"/>
                  <a:pt x="7761" y="67734"/>
                  <a:pt x="13405" y="46567"/>
                </a:cubicBezTo>
                <a:cubicBezTo>
                  <a:pt x="19049" y="25400"/>
                  <a:pt x="34572" y="0"/>
                  <a:pt x="34572" y="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0" name="Straight Connector 229"/>
          <p:cNvCxnSpPr/>
          <p:nvPr/>
        </p:nvCxnSpPr>
        <p:spPr>
          <a:xfrm flipV="1">
            <a:off x="4508747" y="4477803"/>
            <a:ext cx="143934" cy="33867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8" name="TextBox 177"/>
          <p:cNvSpPr txBox="1"/>
          <p:nvPr/>
        </p:nvSpPr>
        <p:spPr>
          <a:xfrm>
            <a:off x="3999333" y="4400550"/>
            <a:ext cx="483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(up)</a:t>
            </a:r>
          </a:p>
        </p:txBody>
      </p:sp>
      <p:cxnSp>
        <p:nvCxnSpPr>
          <p:cNvPr id="98" name="Straight Connector 97"/>
          <p:cNvCxnSpPr/>
          <p:nvPr/>
        </p:nvCxnSpPr>
        <p:spPr>
          <a:xfrm>
            <a:off x="4505572" y="5109628"/>
            <a:ext cx="143934" cy="33867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4647389" y="5157253"/>
            <a:ext cx="625475" cy="53975"/>
          </a:xfrm>
          <a:custGeom>
            <a:avLst/>
            <a:gdLst>
              <a:gd name="connsiteX0" fmla="*/ 625475 w 625475"/>
              <a:gd name="connsiteY0" fmla="*/ 53975 h 53975"/>
              <a:gd name="connsiteX1" fmla="*/ 358775 w 625475"/>
              <a:gd name="connsiteY1" fmla="*/ 44450 h 53975"/>
              <a:gd name="connsiteX2" fmla="*/ 146050 w 625475"/>
              <a:gd name="connsiteY2" fmla="*/ 25400 h 53975"/>
              <a:gd name="connsiteX3" fmla="*/ 0 w 625475"/>
              <a:gd name="connsiteY3" fmla="*/ 0 h 5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5475" h="53975">
                <a:moveTo>
                  <a:pt x="625475" y="53975"/>
                </a:moveTo>
                <a:cubicBezTo>
                  <a:pt x="532077" y="51593"/>
                  <a:pt x="438679" y="49212"/>
                  <a:pt x="358775" y="44450"/>
                </a:cubicBezTo>
                <a:cubicBezTo>
                  <a:pt x="278871" y="39688"/>
                  <a:pt x="205846" y="32808"/>
                  <a:pt x="146050" y="25400"/>
                </a:cubicBezTo>
                <a:cubicBezTo>
                  <a:pt x="86254" y="17992"/>
                  <a:pt x="0" y="0"/>
                  <a:pt x="0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Arrow Connector 87"/>
          <p:cNvCxnSpPr/>
          <p:nvPr/>
        </p:nvCxnSpPr>
        <p:spPr>
          <a:xfrm>
            <a:off x="4056839" y="4356095"/>
            <a:ext cx="237067" cy="8469"/>
          </a:xfrm>
          <a:prstGeom prst="straightConnector1">
            <a:avLst/>
          </a:prstGeom>
          <a:ln w="28575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V="1">
            <a:off x="4058955" y="5242979"/>
            <a:ext cx="241301" cy="12699"/>
          </a:xfrm>
          <a:prstGeom prst="straightConnector1">
            <a:avLst/>
          </a:prstGeom>
          <a:ln w="28575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rot="5400000">
            <a:off x="4264740" y="4818119"/>
            <a:ext cx="763182" cy="0"/>
          </a:xfrm>
          <a:prstGeom prst="straightConnector1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0" name="Oval 129"/>
          <p:cNvSpPr>
            <a:spLocks noChangeAspect="1"/>
          </p:cNvSpPr>
          <p:nvPr/>
        </p:nvSpPr>
        <p:spPr>
          <a:xfrm>
            <a:off x="4399739" y="4944528"/>
            <a:ext cx="484631" cy="484631"/>
          </a:xfrm>
          <a:prstGeom prst="ellips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TextBox 173"/>
          <p:cNvSpPr txBox="1"/>
          <p:nvPr/>
        </p:nvSpPr>
        <p:spPr>
          <a:xfrm>
            <a:off x="4968702" y="4395888"/>
            <a:ext cx="40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δA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4975052" y="5208688"/>
            <a:ext cx="397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Bδ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3952702" y="4038174"/>
            <a:ext cx="40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δA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3946352" y="4941988"/>
            <a:ext cx="397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Bδ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4621992" y="4623853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δβ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4526739" y="4106328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βA</a:t>
            </a:r>
          </a:p>
        </p:txBody>
      </p:sp>
      <p:sp>
        <p:nvSpPr>
          <p:cNvPr id="25" name="Freeform 24"/>
          <p:cNvSpPr/>
          <p:nvPr/>
        </p:nvSpPr>
        <p:spPr>
          <a:xfrm>
            <a:off x="4047314" y="4350803"/>
            <a:ext cx="596900" cy="92075"/>
          </a:xfrm>
          <a:custGeom>
            <a:avLst/>
            <a:gdLst>
              <a:gd name="connsiteX0" fmla="*/ 596900 w 596900"/>
              <a:gd name="connsiteY0" fmla="*/ 92075 h 92075"/>
              <a:gd name="connsiteX1" fmla="*/ 428625 w 596900"/>
              <a:gd name="connsiteY1" fmla="*/ 47625 h 92075"/>
              <a:gd name="connsiteX2" fmla="*/ 241300 w 596900"/>
              <a:gd name="connsiteY2" fmla="*/ 15875 h 92075"/>
              <a:gd name="connsiteX3" fmla="*/ 0 w 596900"/>
              <a:gd name="connsiteY3" fmla="*/ 0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" h="92075">
                <a:moveTo>
                  <a:pt x="596900" y="92075"/>
                </a:moveTo>
                <a:cubicBezTo>
                  <a:pt x="542396" y="76200"/>
                  <a:pt x="487892" y="60325"/>
                  <a:pt x="428625" y="47625"/>
                </a:cubicBezTo>
                <a:cubicBezTo>
                  <a:pt x="369358" y="34925"/>
                  <a:pt x="312738" y="23813"/>
                  <a:pt x="241300" y="15875"/>
                </a:cubicBezTo>
                <a:cubicBezTo>
                  <a:pt x="169863" y="7938"/>
                  <a:pt x="0" y="0"/>
                  <a:pt x="0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4047314" y="5192178"/>
            <a:ext cx="593725" cy="60325"/>
          </a:xfrm>
          <a:custGeom>
            <a:avLst/>
            <a:gdLst>
              <a:gd name="connsiteX0" fmla="*/ 0 w 593725"/>
              <a:gd name="connsiteY0" fmla="*/ 60325 h 60325"/>
              <a:gd name="connsiteX1" fmla="*/ 196850 w 593725"/>
              <a:gd name="connsiteY1" fmla="*/ 53975 h 60325"/>
              <a:gd name="connsiteX2" fmla="*/ 396875 w 593725"/>
              <a:gd name="connsiteY2" fmla="*/ 38100 h 60325"/>
              <a:gd name="connsiteX3" fmla="*/ 593725 w 593725"/>
              <a:gd name="connsiteY3" fmla="*/ 0 h 6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725" h="60325">
                <a:moveTo>
                  <a:pt x="0" y="60325"/>
                </a:moveTo>
                <a:cubicBezTo>
                  <a:pt x="65352" y="59002"/>
                  <a:pt x="130704" y="57679"/>
                  <a:pt x="196850" y="53975"/>
                </a:cubicBezTo>
                <a:cubicBezTo>
                  <a:pt x="262996" y="50271"/>
                  <a:pt x="330729" y="47096"/>
                  <a:pt x="396875" y="38100"/>
                </a:cubicBezTo>
                <a:cubicBezTo>
                  <a:pt x="463021" y="29104"/>
                  <a:pt x="593725" y="0"/>
                  <a:pt x="593725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Freeform 219"/>
          <p:cNvSpPr/>
          <p:nvPr/>
        </p:nvSpPr>
        <p:spPr>
          <a:xfrm>
            <a:off x="4875751" y="4991101"/>
            <a:ext cx="512233" cy="114300"/>
          </a:xfrm>
          <a:custGeom>
            <a:avLst/>
            <a:gdLst>
              <a:gd name="connsiteX0" fmla="*/ 0 w 711200"/>
              <a:gd name="connsiteY0" fmla="*/ 118533 h 118533"/>
              <a:gd name="connsiteX1" fmla="*/ 139700 w 711200"/>
              <a:gd name="connsiteY1" fmla="*/ 63500 h 118533"/>
              <a:gd name="connsiteX2" fmla="*/ 296333 w 711200"/>
              <a:gd name="connsiteY2" fmla="*/ 25400 h 118533"/>
              <a:gd name="connsiteX3" fmla="*/ 436033 w 711200"/>
              <a:gd name="connsiteY3" fmla="*/ 8467 h 118533"/>
              <a:gd name="connsiteX4" fmla="*/ 711200 w 711200"/>
              <a:gd name="connsiteY4" fmla="*/ 0 h 118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200" h="118533">
                <a:moveTo>
                  <a:pt x="0" y="118533"/>
                </a:moveTo>
                <a:cubicBezTo>
                  <a:pt x="45155" y="98777"/>
                  <a:pt x="90311" y="79022"/>
                  <a:pt x="139700" y="63500"/>
                </a:cubicBezTo>
                <a:cubicBezTo>
                  <a:pt x="189089" y="47978"/>
                  <a:pt x="246944" y="34572"/>
                  <a:pt x="296333" y="25400"/>
                </a:cubicBezTo>
                <a:cubicBezTo>
                  <a:pt x="345722" y="16228"/>
                  <a:pt x="366889" y="12700"/>
                  <a:pt x="436033" y="8467"/>
                </a:cubicBezTo>
                <a:cubicBezTo>
                  <a:pt x="505177" y="4234"/>
                  <a:pt x="711200" y="0"/>
                  <a:pt x="711200" y="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Freeform 228"/>
          <p:cNvSpPr/>
          <p:nvPr/>
        </p:nvSpPr>
        <p:spPr>
          <a:xfrm>
            <a:off x="4643976" y="4406900"/>
            <a:ext cx="606425" cy="76200"/>
          </a:xfrm>
          <a:custGeom>
            <a:avLst/>
            <a:gdLst>
              <a:gd name="connsiteX0" fmla="*/ 0 w 606425"/>
              <a:gd name="connsiteY0" fmla="*/ 76200 h 76200"/>
              <a:gd name="connsiteX1" fmla="*/ 146050 w 606425"/>
              <a:gd name="connsiteY1" fmla="*/ 47625 h 76200"/>
              <a:gd name="connsiteX2" fmla="*/ 307975 w 606425"/>
              <a:gd name="connsiteY2" fmla="*/ 25400 h 76200"/>
              <a:gd name="connsiteX3" fmla="*/ 606425 w 606425"/>
              <a:gd name="connsiteY3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425" h="76200">
                <a:moveTo>
                  <a:pt x="0" y="76200"/>
                </a:moveTo>
                <a:cubicBezTo>
                  <a:pt x="47360" y="66146"/>
                  <a:pt x="94721" y="56092"/>
                  <a:pt x="146050" y="47625"/>
                </a:cubicBezTo>
                <a:cubicBezTo>
                  <a:pt x="197379" y="39158"/>
                  <a:pt x="231246" y="33337"/>
                  <a:pt x="307975" y="25400"/>
                </a:cubicBezTo>
                <a:cubicBezTo>
                  <a:pt x="384704" y="17463"/>
                  <a:pt x="606425" y="0"/>
                  <a:pt x="606425" y="0"/>
                </a:cubicBez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1" name="Straight Arrow Connector 230"/>
          <p:cNvCxnSpPr/>
          <p:nvPr/>
        </p:nvCxnSpPr>
        <p:spPr>
          <a:xfrm rot="16200000" flipH="1">
            <a:off x="4539777" y="4784003"/>
            <a:ext cx="210993" cy="0"/>
          </a:xfrm>
          <a:prstGeom prst="straightConnector1">
            <a:avLst/>
          </a:prstGeom>
          <a:ln w="28575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rot="10800000">
            <a:off x="5813666" y="4783673"/>
            <a:ext cx="338665" cy="292095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6161855" y="4891617"/>
            <a:ext cx="287866" cy="8890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cxnSpLocks noChangeAspect="1"/>
          </p:cNvCxnSpPr>
          <p:nvPr/>
        </p:nvCxnSpPr>
        <p:spPr>
          <a:xfrm rot="5400000">
            <a:off x="5629515" y="4599518"/>
            <a:ext cx="385231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cxnSpLocks noChangeAspect="1"/>
          </p:cNvCxnSpPr>
          <p:nvPr/>
        </p:nvCxnSpPr>
        <p:spPr>
          <a:xfrm>
            <a:off x="5813665" y="4787902"/>
            <a:ext cx="304332" cy="92455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0" name="TextBox 189"/>
          <p:cNvSpPr txBox="1"/>
          <p:nvPr/>
        </p:nvSpPr>
        <p:spPr>
          <a:xfrm>
            <a:off x="6086714" y="4458760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δβ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5419543" y="5039361"/>
            <a:ext cx="397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 New Roman"/>
                <a:ea typeface="Lucida Grande"/>
                <a:cs typeface="Times New Roman"/>
              </a:rPr>
              <a:t>Bδ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92" name="Freeform 191"/>
          <p:cNvSpPr/>
          <p:nvPr/>
        </p:nvSpPr>
        <p:spPr>
          <a:xfrm>
            <a:off x="5960771" y="4938183"/>
            <a:ext cx="81492" cy="219075"/>
          </a:xfrm>
          <a:custGeom>
            <a:avLst/>
            <a:gdLst>
              <a:gd name="connsiteX0" fmla="*/ 0 w 29634"/>
              <a:gd name="connsiteY0" fmla="*/ 0 h 114300"/>
              <a:gd name="connsiteX1" fmla="*/ 12700 w 29634"/>
              <a:gd name="connsiteY1" fmla="*/ 80433 h 114300"/>
              <a:gd name="connsiteX2" fmla="*/ 29634 w 29634"/>
              <a:gd name="connsiteY2" fmla="*/ 11430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634" h="114300">
                <a:moveTo>
                  <a:pt x="0" y="0"/>
                </a:moveTo>
                <a:cubicBezTo>
                  <a:pt x="3880" y="30691"/>
                  <a:pt x="7761" y="61383"/>
                  <a:pt x="12700" y="80433"/>
                </a:cubicBezTo>
                <a:cubicBezTo>
                  <a:pt x="17639" y="99483"/>
                  <a:pt x="29634" y="114300"/>
                  <a:pt x="29634" y="11430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TextBox 192"/>
          <p:cNvSpPr txBox="1"/>
          <p:nvPr/>
        </p:nvSpPr>
        <p:spPr>
          <a:xfrm>
            <a:off x="5906799" y="5106459"/>
            <a:ext cx="40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Bβ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5501454" y="4458760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βδ</a:t>
            </a:r>
          </a:p>
        </p:txBody>
      </p:sp>
      <p:sp>
        <p:nvSpPr>
          <p:cNvPr id="209" name="TextBox 208"/>
          <p:cNvSpPr txBox="1"/>
          <p:nvPr/>
        </p:nvSpPr>
        <p:spPr>
          <a:xfrm>
            <a:off x="5330708" y="4751917"/>
            <a:ext cx="483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(up)</a:t>
            </a:r>
          </a:p>
        </p:txBody>
      </p:sp>
      <p:cxnSp>
        <p:nvCxnSpPr>
          <p:cNvPr id="109" name="Straight Connector 108"/>
          <p:cNvCxnSpPr/>
          <p:nvPr/>
        </p:nvCxnSpPr>
        <p:spPr>
          <a:xfrm>
            <a:off x="5417845" y="5075767"/>
            <a:ext cx="300570" cy="19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V="1">
            <a:off x="5614695" y="5067312"/>
            <a:ext cx="524940" cy="8455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8" name="Oval 217"/>
          <p:cNvSpPr/>
          <p:nvPr/>
        </p:nvSpPr>
        <p:spPr>
          <a:xfrm>
            <a:off x="5396444" y="4381504"/>
            <a:ext cx="1168400" cy="1168400"/>
          </a:xfrm>
          <a:prstGeom prst="ellips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0" name="Straight Connector 99"/>
          <p:cNvCxnSpPr>
            <a:cxnSpLocks noChangeAspect="1"/>
          </p:cNvCxnSpPr>
          <p:nvPr/>
        </p:nvCxnSpPr>
        <p:spPr>
          <a:xfrm rot="5400000">
            <a:off x="5802554" y="4745039"/>
            <a:ext cx="676273" cy="1588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Slide Number Placeholder 1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Freeform 341"/>
          <p:cNvSpPr/>
          <p:nvPr/>
        </p:nvSpPr>
        <p:spPr>
          <a:xfrm>
            <a:off x="2397125" y="2279826"/>
            <a:ext cx="849312" cy="663575"/>
          </a:xfrm>
          <a:custGeom>
            <a:avLst/>
            <a:gdLst>
              <a:gd name="connsiteX0" fmla="*/ 34925 w 849312"/>
              <a:gd name="connsiteY0" fmla="*/ 5821 h 663575"/>
              <a:gd name="connsiteX1" fmla="*/ 177800 w 849312"/>
              <a:gd name="connsiteY1" fmla="*/ 15346 h 663575"/>
              <a:gd name="connsiteX2" fmla="*/ 355600 w 849312"/>
              <a:gd name="connsiteY2" fmla="*/ 40746 h 663575"/>
              <a:gd name="connsiteX3" fmla="*/ 558800 w 849312"/>
              <a:gd name="connsiteY3" fmla="*/ 88371 h 663575"/>
              <a:gd name="connsiteX4" fmla="*/ 587375 w 849312"/>
              <a:gd name="connsiteY4" fmla="*/ 145521 h 663575"/>
              <a:gd name="connsiteX5" fmla="*/ 641350 w 849312"/>
              <a:gd name="connsiteY5" fmla="*/ 228071 h 663575"/>
              <a:gd name="connsiteX6" fmla="*/ 768350 w 849312"/>
              <a:gd name="connsiteY6" fmla="*/ 453496 h 663575"/>
              <a:gd name="connsiteX7" fmla="*/ 815975 w 849312"/>
              <a:gd name="connsiteY7" fmla="*/ 532871 h 663575"/>
              <a:gd name="connsiteX8" fmla="*/ 841375 w 849312"/>
              <a:gd name="connsiteY8" fmla="*/ 570971 h 663575"/>
              <a:gd name="connsiteX9" fmla="*/ 844550 w 849312"/>
              <a:gd name="connsiteY9" fmla="*/ 583671 h 663575"/>
              <a:gd name="connsiteX10" fmla="*/ 847725 w 849312"/>
              <a:gd name="connsiteY10" fmla="*/ 602721 h 663575"/>
              <a:gd name="connsiteX11" fmla="*/ 841375 w 849312"/>
              <a:gd name="connsiteY11" fmla="*/ 615421 h 663575"/>
              <a:gd name="connsiteX12" fmla="*/ 800100 w 849312"/>
              <a:gd name="connsiteY12" fmla="*/ 628121 h 663575"/>
              <a:gd name="connsiteX13" fmla="*/ 720725 w 849312"/>
              <a:gd name="connsiteY13" fmla="*/ 637646 h 663575"/>
              <a:gd name="connsiteX14" fmla="*/ 555625 w 849312"/>
              <a:gd name="connsiteY14" fmla="*/ 659871 h 663575"/>
              <a:gd name="connsiteX15" fmla="*/ 387350 w 849312"/>
              <a:gd name="connsiteY15" fmla="*/ 656696 h 663575"/>
              <a:gd name="connsiteX16" fmla="*/ 273050 w 849312"/>
              <a:gd name="connsiteY16" fmla="*/ 659871 h 663575"/>
              <a:gd name="connsiteX17" fmla="*/ 222250 w 849312"/>
              <a:gd name="connsiteY17" fmla="*/ 663046 h 663575"/>
              <a:gd name="connsiteX18" fmla="*/ 184150 w 849312"/>
              <a:gd name="connsiteY18" fmla="*/ 656696 h 663575"/>
              <a:gd name="connsiteX19" fmla="*/ 177800 w 849312"/>
              <a:gd name="connsiteY19" fmla="*/ 647171 h 663575"/>
              <a:gd name="connsiteX20" fmla="*/ 165100 w 849312"/>
              <a:gd name="connsiteY20" fmla="*/ 628121 h 663575"/>
              <a:gd name="connsiteX21" fmla="*/ 152400 w 849312"/>
              <a:gd name="connsiteY21" fmla="*/ 555096 h 663575"/>
              <a:gd name="connsiteX22" fmla="*/ 158750 w 849312"/>
              <a:gd name="connsiteY22" fmla="*/ 485246 h 663575"/>
              <a:gd name="connsiteX23" fmla="*/ 161925 w 849312"/>
              <a:gd name="connsiteY23" fmla="*/ 437621 h 663575"/>
              <a:gd name="connsiteX24" fmla="*/ 149225 w 849312"/>
              <a:gd name="connsiteY24" fmla="*/ 361421 h 663575"/>
              <a:gd name="connsiteX25" fmla="*/ 114300 w 849312"/>
              <a:gd name="connsiteY25" fmla="*/ 275696 h 663575"/>
              <a:gd name="connsiteX26" fmla="*/ 50800 w 849312"/>
              <a:gd name="connsiteY26" fmla="*/ 196321 h 663575"/>
              <a:gd name="connsiteX27" fmla="*/ 19050 w 849312"/>
              <a:gd name="connsiteY27" fmla="*/ 139171 h 663575"/>
              <a:gd name="connsiteX28" fmla="*/ 3175 w 849312"/>
              <a:gd name="connsiteY28" fmla="*/ 94721 h 663575"/>
              <a:gd name="connsiteX29" fmla="*/ 0 w 849312"/>
              <a:gd name="connsiteY29" fmla="*/ 50271 h 663575"/>
              <a:gd name="connsiteX30" fmla="*/ 34925 w 849312"/>
              <a:gd name="connsiteY30" fmla="*/ 5821 h 66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49312" h="663575">
                <a:moveTo>
                  <a:pt x="34925" y="5821"/>
                </a:moveTo>
                <a:cubicBezTo>
                  <a:pt x="64558" y="0"/>
                  <a:pt x="124354" y="9525"/>
                  <a:pt x="177800" y="15346"/>
                </a:cubicBezTo>
                <a:cubicBezTo>
                  <a:pt x="231246" y="21167"/>
                  <a:pt x="292100" y="28575"/>
                  <a:pt x="355600" y="40746"/>
                </a:cubicBezTo>
                <a:cubicBezTo>
                  <a:pt x="419100" y="52917"/>
                  <a:pt x="520171" y="70909"/>
                  <a:pt x="558800" y="88371"/>
                </a:cubicBezTo>
                <a:cubicBezTo>
                  <a:pt x="597429" y="105833"/>
                  <a:pt x="573617" y="122238"/>
                  <a:pt x="587375" y="145521"/>
                </a:cubicBezTo>
                <a:cubicBezTo>
                  <a:pt x="601133" y="168804"/>
                  <a:pt x="611188" y="176742"/>
                  <a:pt x="641350" y="228071"/>
                </a:cubicBezTo>
                <a:cubicBezTo>
                  <a:pt x="671512" y="279400"/>
                  <a:pt x="739246" y="402696"/>
                  <a:pt x="768350" y="453496"/>
                </a:cubicBezTo>
                <a:cubicBezTo>
                  <a:pt x="797454" y="504296"/>
                  <a:pt x="803804" y="513292"/>
                  <a:pt x="815975" y="532871"/>
                </a:cubicBezTo>
                <a:cubicBezTo>
                  <a:pt x="828146" y="552450"/>
                  <a:pt x="836612" y="562504"/>
                  <a:pt x="841375" y="570971"/>
                </a:cubicBezTo>
                <a:cubicBezTo>
                  <a:pt x="846138" y="579438"/>
                  <a:pt x="843492" y="578380"/>
                  <a:pt x="844550" y="583671"/>
                </a:cubicBezTo>
                <a:cubicBezTo>
                  <a:pt x="845608" y="588962"/>
                  <a:pt x="848254" y="597429"/>
                  <a:pt x="847725" y="602721"/>
                </a:cubicBezTo>
                <a:cubicBezTo>
                  <a:pt x="847196" y="608013"/>
                  <a:pt x="849312" y="611188"/>
                  <a:pt x="841375" y="615421"/>
                </a:cubicBezTo>
                <a:cubicBezTo>
                  <a:pt x="833438" y="619654"/>
                  <a:pt x="820208" y="624417"/>
                  <a:pt x="800100" y="628121"/>
                </a:cubicBezTo>
                <a:cubicBezTo>
                  <a:pt x="779992" y="631825"/>
                  <a:pt x="720725" y="637646"/>
                  <a:pt x="720725" y="637646"/>
                </a:cubicBezTo>
                <a:cubicBezTo>
                  <a:pt x="679979" y="642938"/>
                  <a:pt x="611187" y="656696"/>
                  <a:pt x="555625" y="659871"/>
                </a:cubicBezTo>
                <a:cubicBezTo>
                  <a:pt x="500063" y="663046"/>
                  <a:pt x="434446" y="656696"/>
                  <a:pt x="387350" y="656696"/>
                </a:cubicBezTo>
                <a:cubicBezTo>
                  <a:pt x="340254" y="656696"/>
                  <a:pt x="300567" y="658813"/>
                  <a:pt x="273050" y="659871"/>
                </a:cubicBezTo>
                <a:cubicBezTo>
                  <a:pt x="245533" y="660929"/>
                  <a:pt x="237067" y="663575"/>
                  <a:pt x="222250" y="663046"/>
                </a:cubicBezTo>
                <a:cubicBezTo>
                  <a:pt x="207433" y="662517"/>
                  <a:pt x="191558" y="659342"/>
                  <a:pt x="184150" y="656696"/>
                </a:cubicBezTo>
                <a:cubicBezTo>
                  <a:pt x="176742" y="654050"/>
                  <a:pt x="177800" y="647171"/>
                  <a:pt x="177800" y="647171"/>
                </a:cubicBezTo>
                <a:cubicBezTo>
                  <a:pt x="174625" y="642409"/>
                  <a:pt x="169333" y="643467"/>
                  <a:pt x="165100" y="628121"/>
                </a:cubicBezTo>
                <a:cubicBezTo>
                  <a:pt x="160867" y="612775"/>
                  <a:pt x="153458" y="578908"/>
                  <a:pt x="152400" y="555096"/>
                </a:cubicBezTo>
                <a:cubicBezTo>
                  <a:pt x="151342" y="531284"/>
                  <a:pt x="157163" y="504825"/>
                  <a:pt x="158750" y="485246"/>
                </a:cubicBezTo>
                <a:cubicBezTo>
                  <a:pt x="160337" y="465667"/>
                  <a:pt x="163512" y="458258"/>
                  <a:pt x="161925" y="437621"/>
                </a:cubicBezTo>
                <a:cubicBezTo>
                  <a:pt x="160338" y="416984"/>
                  <a:pt x="157162" y="388408"/>
                  <a:pt x="149225" y="361421"/>
                </a:cubicBezTo>
                <a:cubicBezTo>
                  <a:pt x="141288" y="334434"/>
                  <a:pt x="130704" y="303213"/>
                  <a:pt x="114300" y="275696"/>
                </a:cubicBezTo>
                <a:cubicBezTo>
                  <a:pt x="97896" y="248179"/>
                  <a:pt x="66675" y="219075"/>
                  <a:pt x="50800" y="196321"/>
                </a:cubicBezTo>
                <a:cubicBezTo>
                  <a:pt x="34925" y="173567"/>
                  <a:pt x="26987" y="156104"/>
                  <a:pt x="19050" y="139171"/>
                </a:cubicBezTo>
                <a:cubicBezTo>
                  <a:pt x="11113" y="122238"/>
                  <a:pt x="6350" y="109538"/>
                  <a:pt x="3175" y="94721"/>
                </a:cubicBezTo>
                <a:cubicBezTo>
                  <a:pt x="0" y="79904"/>
                  <a:pt x="0" y="62442"/>
                  <a:pt x="0" y="50271"/>
                </a:cubicBezTo>
                <a:cubicBezTo>
                  <a:pt x="0" y="38100"/>
                  <a:pt x="5292" y="11642"/>
                  <a:pt x="34925" y="5821"/>
                </a:cubicBezTo>
                <a:close/>
              </a:path>
            </a:pathLst>
          </a:custGeom>
          <a:solidFill>
            <a:srgbClr val="BFBFBF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Freeform 349"/>
          <p:cNvSpPr/>
          <p:nvPr/>
        </p:nvSpPr>
        <p:spPr>
          <a:xfrm>
            <a:off x="5189538" y="3804838"/>
            <a:ext cx="1024995" cy="461963"/>
          </a:xfrm>
          <a:custGeom>
            <a:avLst/>
            <a:gdLst>
              <a:gd name="connsiteX0" fmla="*/ 423862 w 1024995"/>
              <a:gd name="connsiteY0" fmla="*/ 40746 h 461963"/>
              <a:gd name="connsiteX1" fmla="*/ 490537 w 1024995"/>
              <a:gd name="connsiteY1" fmla="*/ 15346 h 461963"/>
              <a:gd name="connsiteX2" fmla="*/ 525462 w 1024995"/>
              <a:gd name="connsiteY2" fmla="*/ 21696 h 461963"/>
              <a:gd name="connsiteX3" fmla="*/ 566737 w 1024995"/>
              <a:gd name="connsiteY3" fmla="*/ 40746 h 461963"/>
              <a:gd name="connsiteX4" fmla="*/ 614362 w 1024995"/>
              <a:gd name="connsiteY4" fmla="*/ 40746 h 461963"/>
              <a:gd name="connsiteX5" fmla="*/ 674687 w 1024995"/>
              <a:gd name="connsiteY5" fmla="*/ 21696 h 461963"/>
              <a:gd name="connsiteX6" fmla="*/ 735012 w 1024995"/>
              <a:gd name="connsiteY6" fmla="*/ 2646 h 461963"/>
              <a:gd name="connsiteX7" fmla="*/ 801687 w 1024995"/>
              <a:gd name="connsiteY7" fmla="*/ 5821 h 461963"/>
              <a:gd name="connsiteX8" fmla="*/ 836612 w 1024995"/>
              <a:gd name="connsiteY8" fmla="*/ 24871 h 461963"/>
              <a:gd name="connsiteX9" fmla="*/ 871537 w 1024995"/>
              <a:gd name="connsiteY9" fmla="*/ 34396 h 461963"/>
              <a:gd name="connsiteX10" fmla="*/ 931862 w 1024995"/>
              <a:gd name="connsiteY10" fmla="*/ 34396 h 461963"/>
              <a:gd name="connsiteX11" fmla="*/ 973137 w 1024995"/>
              <a:gd name="connsiteY11" fmla="*/ 28046 h 461963"/>
              <a:gd name="connsiteX12" fmla="*/ 1017587 w 1024995"/>
              <a:gd name="connsiteY12" fmla="*/ 37571 h 461963"/>
              <a:gd name="connsiteX13" fmla="*/ 1017587 w 1024995"/>
              <a:gd name="connsiteY13" fmla="*/ 59796 h 461963"/>
              <a:gd name="connsiteX14" fmla="*/ 973137 w 1024995"/>
              <a:gd name="connsiteY14" fmla="*/ 104246 h 461963"/>
              <a:gd name="connsiteX15" fmla="*/ 896937 w 1024995"/>
              <a:gd name="connsiteY15" fmla="*/ 183621 h 461963"/>
              <a:gd name="connsiteX16" fmla="*/ 782637 w 1024995"/>
              <a:gd name="connsiteY16" fmla="*/ 285221 h 461963"/>
              <a:gd name="connsiteX17" fmla="*/ 712787 w 1024995"/>
              <a:gd name="connsiteY17" fmla="*/ 358246 h 461963"/>
              <a:gd name="connsiteX18" fmla="*/ 658812 w 1024995"/>
              <a:gd name="connsiteY18" fmla="*/ 402696 h 461963"/>
              <a:gd name="connsiteX19" fmla="*/ 630237 w 1024995"/>
              <a:gd name="connsiteY19" fmla="*/ 443971 h 461963"/>
              <a:gd name="connsiteX20" fmla="*/ 608012 w 1024995"/>
              <a:gd name="connsiteY20" fmla="*/ 459846 h 461963"/>
              <a:gd name="connsiteX21" fmla="*/ 544512 w 1024995"/>
              <a:gd name="connsiteY21" fmla="*/ 456671 h 461963"/>
              <a:gd name="connsiteX22" fmla="*/ 446087 w 1024995"/>
              <a:gd name="connsiteY22" fmla="*/ 456671 h 461963"/>
              <a:gd name="connsiteX23" fmla="*/ 334962 w 1024995"/>
              <a:gd name="connsiteY23" fmla="*/ 453496 h 461963"/>
              <a:gd name="connsiteX24" fmla="*/ 198437 w 1024995"/>
              <a:gd name="connsiteY24" fmla="*/ 453496 h 461963"/>
              <a:gd name="connsiteX25" fmla="*/ 84137 w 1024995"/>
              <a:gd name="connsiteY25" fmla="*/ 453496 h 461963"/>
              <a:gd name="connsiteX26" fmla="*/ 42862 w 1024995"/>
              <a:gd name="connsiteY26" fmla="*/ 453496 h 461963"/>
              <a:gd name="connsiteX27" fmla="*/ 17462 w 1024995"/>
              <a:gd name="connsiteY27" fmla="*/ 453496 h 461963"/>
              <a:gd name="connsiteX28" fmla="*/ 1587 w 1024995"/>
              <a:gd name="connsiteY28" fmla="*/ 447146 h 461963"/>
              <a:gd name="connsiteX29" fmla="*/ 7937 w 1024995"/>
              <a:gd name="connsiteY29" fmla="*/ 418571 h 461963"/>
              <a:gd name="connsiteX30" fmla="*/ 39687 w 1024995"/>
              <a:gd name="connsiteY30" fmla="*/ 383646 h 461963"/>
              <a:gd name="connsiteX31" fmla="*/ 74612 w 1024995"/>
              <a:gd name="connsiteY31" fmla="*/ 310621 h 461963"/>
              <a:gd name="connsiteX32" fmla="*/ 115887 w 1024995"/>
              <a:gd name="connsiteY32" fmla="*/ 237596 h 461963"/>
              <a:gd name="connsiteX33" fmla="*/ 163512 w 1024995"/>
              <a:gd name="connsiteY33" fmla="*/ 148696 h 461963"/>
              <a:gd name="connsiteX34" fmla="*/ 176212 w 1024995"/>
              <a:gd name="connsiteY34" fmla="*/ 123296 h 461963"/>
              <a:gd name="connsiteX35" fmla="*/ 188912 w 1024995"/>
              <a:gd name="connsiteY35" fmla="*/ 104246 h 461963"/>
              <a:gd name="connsiteX36" fmla="*/ 198437 w 1024995"/>
              <a:gd name="connsiteY36" fmla="*/ 91546 h 461963"/>
              <a:gd name="connsiteX37" fmla="*/ 214312 w 1024995"/>
              <a:gd name="connsiteY37" fmla="*/ 97896 h 461963"/>
              <a:gd name="connsiteX38" fmla="*/ 217487 w 1024995"/>
              <a:gd name="connsiteY38" fmla="*/ 110596 h 461963"/>
              <a:gd name="connsiteX39" fmla="*/ 233362 w 1024995"/>
              <a:gd name="connsiteY39" fmla="*/ 132821 h 461963"/>
              <a:gd name="connsiteX40" fmla="*/ 242887 w 1024995"/>
              <a:gd name="connsiteY40" fmla="*/ 148696 h 461963"/>
              <a:gd name="connsiteX41" fmla="*/ 246062 w 1024995"/>
              <a:gd name="connsiteY41" fmla="*/ 170921 h 461963"/>
              <a:gd name="connsiteX42" fmla="*/ 252412 w 1024995"/>
              <a:gd name="connsiteY42" fmla="*/ 193146 h 461963"/>
              <a:gd name="connsiteX43" fmla="*/ 268287 w 1024995"/>
              <a:gd name="connsiteY43" fmla="*/ 199496 h 461963"/>
              <a:gd name="connsiteX44" fmla="*/ 300037 w 1024995"/>
              <a:gd name="connsiteY44" fmla="*/ 167746 h 461963"/>
              <a:gd name="connsiteX45" fmla="*/ 347662 w 1024995"/>
              <a:gd name="connsiteY45" fmla="*/ 123296 h 461963"/>
              <a:gd name="connsiteX46" fmla="*/ 376237 w 1024995"/>
              <a:gd name="connsiteY46" fmla="*/ 78846 h 461963"/>
              <a:gd name="connsiteX47" fmla="*/ 423862 w 1024995"/>
              <a:gd name="connsiteY47" fmla="*/ 40746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24995" h="461963">
                <a:moveTo>
                  <a:pt x="423862" y="40746"/>
                </a:moveTo>
                <a:cubicBezTo>
                  <a:pt x="442912" y="30163"/>
                  <a:pt x="473604" y="18521"/>
                  <a:pt x="490537" y="15346"/>
                </a:cubicBezTo>
                <a:cubicBezTo>
                  <a:pt x="507470" y="12171"/>
                  <a:pt x="512762" y="17463"/>
                  <a:pt x="525462" y="21696"/>
                </a:cubicBezTo>
                <a:cubicBezTo>
                  <a:pt x="538162" y="25929"/>
                  <a:pt x="551920" y="37571"/>
                  <a:pt x="566737" y="40746"/>
                </a:cubicBezTo>
                <a:cubicBezTo>
                  <a:pt x="581554" y="43921"/>
                  <a:pt x="596370" y="43921"/>
                  <a:pt x="614362" y="40746"/>
                </a:cubicBezTo>
                <a:cubicBezTo>
                  <a:pt x="632354" y="37571"/>
                  <a:pt x="674687" y="21696"/>
                  <a:pt x="674687" y="21696"/>
                </a:cubicBezTo>
                <a:cubicBezTo>
                  <a:pt x="694795" y="15346"/>
                  <a:pt x="713845" y="5292"/>
                  <a:pt x="735012" y="2646"/>
                </a:cubicBezTo>
                <a:cubicBezTo>
                  <a:pt x="756179" y="0"/>
                  <a:pt x="784754" y="2117"/>
                  <a:pt x="801687" y="5821"/>
                </a:cubicBezTo>
                <a:cubicBezTo>
                  <a:pt x="818620" y="9525"/>
                  <a:pt x="824970" y="20109"/>
                  <a:pt x="836612" y="24871"/>
                </a:cubicBezTo>
                <a:cubicBezTo>
                  <a:pt x="848254" y="29633"/>
                  <a:pt x="855662" y="32809"/>
                  <a:pt x="871537" y="34396"/>
                </a:cubicBezTo>
                <a:cubicBezTo>
                  <a:pt x="887412" y="35984"/>
                  <a:pt x="914929" y="35454"/>
                  <a:pt x="931862" y="34396"/>
                </a:cubicBezTo>
                <a:cubicBezTo>
                  <a:pt x="948795" y="33338"/>
                  <a:pt x="958850" y="27517"/>
                  <a:pt x="973137" y="28046"/>
                </a:cubicBezTo>
                <a:cubicBezTo>
                  <a:pt x="987425" y="28575"/>
                  <a:pt x="1010179" y="32279"/>
                  <a:pt x="1017587" y="37571"/>
                </a:cubicBezTo>
                <a:cubicBezTo>
                  <a:pt x="1024995" y="42863"/>
                  <a:pt x="1024995" y="48684"/>
                  <a:pt x="1017587" y="59796"/>
                </a:cubicBezTo>
                <a:cubicBezTo>
                  <a:pt x="1010179" y="70909"/>
                  <a:pt x="993245" y="83609"/>
                  <a:pt x="973137" y="104246"/>
                </a:cubicBezTo>
                <a:cubicBezTo>
                  <a:pt x="953029" y="124883"/>
                  <a:pt x="928687" y="153459"/>
                  <a:pt x="896937" y="183621"/>
                </a:cubicBezTo>
                <a:cubicBezTo>
                  <a:pt x="865187" y="213783"/>
                  <a:pt x="813329" y="256117"/>
                  <a:pt x="782637" y="285221"/>
                </a:cubicBezTo>
                <a:cubicBezTo>
                  <a:pt x="751945" y="314325"/>
                  <a:pt x="733424" y="338667"/>
                  <a:pt x="712787" y="358246"/>
                </a:cubicBezTo>
                <a:cubicBezTo>
                  <a:pt x="692150" y="377825"/>
                  <a:pt x="672570" y="388408"/>
                  <a:pt x="658812" y="402696"/>
                </a:cubicBezTo>
                <a:cubicBezTo>
                  <a:pt x="645054" y="416984"/>
                  <a:pt x="638704" y="434446"/>
                  <a:pt x="630237" y="443971"/>
                </a:cubicBezTo>
                <a:cubicBezTo>
                  <a:pt x="621770" y="453496"/>
                  <a:pt x="622300" y="457729"/>
                  <a:pt x="608012" y="459846"/>
                </a:cubicBezTo>
                <a:cubicBezTo>
                  <a:pt x="593725" y="461963"/>
                  <a:pt x="571499" y="457200"/>
                  <a:pt x="544512" y="456671"/>
                </a:cubicBezTo>
                <a:cubicBezTo>
                  <a:pt x="517525" y="456142"/>
                  <a:pt x="481012" y="457200"/>
                  <a:pt x="446087" y="456671"/>
                </a:cubicBezTo>
                <a:cubicBezTo>
                  <a:pt x="411162" y="456142"/>
                  <a:pt x="376237" y="454025"/>
                  <a:pt x="334962" y="453496"/>
                </a:cubicBezTo>
                <a:cubicBezTo>
                  <a:pt x="293687" y="452967"/>
                  <a:pt x="198437" y="453496"/>
                  <a:pt x="198437" y="453496"/>
                </a:cubicBezTo>
                <a:lnTo>
                  <a:pt x="84137" y="453496"/>
                </a:lnTo>
                <a:lnTo>
                  <a:pt x="42862" y="453496"/>
                </a:lnTo>
                <a:cubicBezTo>
                  <a:pt x="31750" y="453496"/>
                  <a:pt x="24341" y="454554"/>
                  <a:pt x="17462" y="453496"/>
                </a:cubicBezTo>
                <a:cubicBezTo>
                  <a:pt x="10583" y="452438"/>
                  <a:pt x="3175" y="452967"/>
                  <a:pt x="1587" y="447146"/>
                </a:cubicBezTo>
                <a:cubicBezTo>
                  <a:pt x="0" y="441325"/>
                  <a:pt x="1587" y="429154"/>
                  <a:pt x="7937" y="418571"/>
                </a:cubicBezTo>
                <a:cubicBezTo>
                  <a:pt x="14287" y="407988"/>
                  <a:pt x="28575" y="401637"/>
                  <a:pt x="39687" y="383646"/>
                </a:cubicBezTo>
                <a:cubicBezTo>
                  <a:pt x="50799" y="365655"/>
                  <a:pt x="61912" y="334963"/>
                  <a:pt x="74612" y="310621"/>
                </a:cubicBezTo>
                <a:cubicBezTo>
                  <a:pt x="87312" y="286279"/>
                  <a:pt x="101070" y="264584"/>
                  <a:pt x="115887" y="237596"/>
                </a:cubicBezTo>
                <a:cubicBezTo>
                  <a:pt x="130704" y="210608"/>
                  <a:pt x="153458" y="167746"/>
                  <a:pt x="163512" y="148696"/>
                </a:cubicBezTo>
                <a:cubicBezTo>
                  <a:pt x="173566" y="129646"/>
                  <a:pt x="171979" y="130704"/>
                  <a:pt x="176212" y="123296"/>
                </a:cubicBezTo>
                <a:cubicBezTo>
                  <a:pt x="180445" y="115888"/>
                  <a:pt x="185208" y="109538"/>
                  <a:pt x="188912" y="104246"/>
                </a:cubicBezTo>
                <a:cubicBezTo>
                  <a:pt x="192616" y="98954"/>
                  <a:pt x="194204" y="92604"/>
                  <a:pt x="198437" y="91546"/>
                </a:cubicBezTo>
                <a:cubicBezTo>
                  <a:pt x="202670" y="90488"/>
                  <a:pt x="211137" y="94721"/>
                  <a:pt x="214312" y="97896"/>
                </a:cubicBezTo>
                <a:cubicBezTo>
                  <a:pt x="217487" y="101071"/>
                  <a:pt x="214312" y="104775"/>
                  <a:pt x="217487" y="110596"/>
                </a:cubicBezTo>
                <a:cubicBezTo>
                  <a:pt x="220662" y="116417"/>
                  <a:pt x="229129" y="126471"/>
                  <a:pt x="233362" y="132821"/>
                </a:cubicBezTo>
                <a:cubicBezTo>
                  <a:pt x="237595" y="139171"/>
                  <a:pt x="240770" y="142346"/>
                  <a:pt x="242887" y="148696"/>
                </a:cubicBezTo>
                <a:cubicBezTo>
                  <a:pt x="245004" y="155046"/>
                  <a:pt x="244475" y="163513"/>
                  <a:pt x="246062" y="170921"/>
                </a:cubicBezTo>
                <a:cubicBezTo>
                  <a:pt x="247649" y="178329"/>
                  <a:pt x="248708" y="188384"/>
                  <a:pt x="252412" y="193146"/>
                </a:cubicBezTo>
                <a:cubicBezTo>
                  <a:pt x="256116" y="197908"/>
                  <a:pt x="260350" y="203729"/>
                  <a:pt x="268287" y="199496"/>
                </a:cubicBezTo>
                <a:cubicBezTo>
                  <a:pt x="276224" y="195263"/>
                  <a:pt x="286808" y="180446"/>
                  <a:pt x="300037" y="167746"/>
                </a:cubicBezTo>
                <a:cubicBezTo>
                  <a:pt x="313266" y="155046"/>
                  <a:pt x="334962" y="138113"/>
                  <a:pt x="347662" y="123296"/>
                </a:cubicBezTo>
                <a:cubicBezTo>
                  <a:pt x="360362" y="108479"/>
                  <a:pt x="364066" y="93133"/>
                  <a:pt x="376237" y="78846"/>
                </a:cubicBezTo>
                <a:cubicBezTo>
                  <a:pt x="388408" y="64559"/>
                  <a:pt x="404812" y="51329"/>
                  <a:pt x="423862" y="40746"/>
                </a:cubicBezTo>
                <a:close/>
              </a:path>
            </a:pathLst>
          </a:custGeom>
          <a:solidFill>
            <a:srgbClr val="BFBFBF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" name="Freeform 351"/>
          <p:cNvSpPr/>
          <p:nvPr/>
        </p:nvSpPr>
        <p:spPr>
          <a:xfrm>
            <a:off x="2568575" y="4964113"/>
            <a:ext cx="1081617" cy="494241"/>
          </a:xfrm>
          <a:custGeom>
            <a:avLst/>
            <a:gdLst>
              <a:gd name="connsiteX0" fmla="*/ 457200 w 1081617"/>
              <a:gd name="connsiteY0" fmla="*/ 20637 h 494241"/>
              <a:gd name="connsiteX1" fmla="*/ 546100 w 1081617"/>
              <a:gd name="connsiteY1" fmla="*/ 7937 h 494241"/>
              <a:gd name="connsiteX2" fmla="*/ 606425 w 1081617"/>
              <a:gd name="connsiteY2" fmla="*/ 23812 h 494241"/>
              <a:gd name="connsiteX3" fmla="*/ 663575 w 1081617"/>
              <a:gd name="connsiteY3" fmla="*/ 49212 h 494241"/>
              <a:gd name="connsiteX4" fmla="*/ 746125 w 1081617"/>
              <a:gd name="connsiteY4" fmla="*/ 52387 h 494241"/>
              <a:gd name="connsiteX5" fmla="*/ 850900 w 1081617"/>
              <a:gd name="connsiteY5" fmla="*/ 30162 h 494241"/>
              <a:gd name="connsiteX6" fmla="*/ 958850 w 1081617"/>
              <a:gd name="connsiteY6" fmla="*/ 4762 h 494241"/>
              <a:gd name="connsiteX7" fmla="*/ 1035050 w 1081617"/>
              <a:gd name="connsiteY7" fmla="*/ 1587 h 494241"/>
              <a:gd name="connsiteX8" fmla="*/ 1060450 w 1081617"/>
              <a:gd name="connsiteY8" fmla="*/ 11112 h 494241"/>
              <a:gd name="connsiteX9" fmla="*/ 1079500 w 1081617"/>
              <a:gd name="connsiteY9" fmla="*/ 30162 h 494241"/>
              <a:gd name="connsiteX10" fmla="*/ 1073150 w 1081617"/>
              <a:gd name="connsiteY10" fmla="*/ 49212 h 494241"/>
              <a:gd name="connsiteX11" fmla="*/ 1044575 w 1081617"/>
              <a:gd name="connsiteY11" fmla="*/ 84137 h 494241"/>
              <a:gd name="connsiteX12" fmla="*/ 958850 w 1081617"/>
              <a:gd name="connsiteY12" fmla="*/ 173037 h 494241"/>
              <a:gd name="connsiteX13" fmla="*/ 857250 w 1081617"/>
              <a:gd name="connsiteY13" fmla="*/ 271462 h 494241"/>
              <a:gd name="connsiteX14" fmla="*/ 771525 w 1081617"/>
              <a:gd name="connsiteY14" fmla="*/ 360362 h 494241"/>
              <a:gd name="connsiteX15" fmla="*/ 717550 w 1081617"/>
              <a:gd name="connsiteY15" fmla="*/ 411162 h 494241"/>
              <a:gd name="connsiteX16" fmla="*/ 654050 w 1081617"/>
              <a:gd name="connsiteY16" fmla="*/ 458787 h 494241"/>
              <a:gd name="connsiteX17" fmla="*/ 619125 w 1081617"/>
              <a:gd name="connsiteY17" fmla="*/ 487362 h 494241"/>
              <a:gd name="connsiteX18" fmla="*/ 584200 w 1081617"/>
              <a:gd name="connsiteY18" fmla="*/ 493712 h 494241"/>
              <a:gd name="connsiteX19" fmla="*/ 514350 w 1081617"/>
              <a:gd name="connsiteY19" fmla="*/ 484187 h 494241"/>
              <a:gd name="connsiteX20" fmla="*/ 393700 w 1081617"/>
              <a:gd name="connsiteY20" fmla="*/ 487362 h 494241"/>
              <a:gd name="connsiteX21" fmla="*/ 260350 w 1081617"/>
              <a:gd name="connsiteY21" fmla="*/ 481012 h 494241"/>
              <a:gd name="connsiteX22" fmla="*/ 142875 w 1081617"/>
              <a:gd name="connsiteY22" fmla="*/ 484187 h 494241"/>
              <a:gd name="connsiteX23" fmla="*/ 69850 w 1081617"/>
              <a:gd name="connsiteY23" fmla="*/ 484187 h 494241"/>
              <a:gd name="connsiteX24" fmla="*/ 25400 w 1081617"/>
              <a:gd name="connsiteY24" fmla="*/ 487362 h 494241"/>
              <a:gd name="connsiteX25" fmla="*/ 9525 w 1081617"/>
              <a:gd name="connsiteY25" fmla="*/ 484187 h 494241"/>
              <a:gd name="connsiteX26" fmla="*/ 0 w 1081617"/>
              <a:gd name="connsiteY26" fmla="*/ 474662 h 494241"/>
              <a:gd name="connsiteX27" fmla="*/ 9525 w 1081617"/>
              <a:gd name="connsiteY27" fmla="*/ 455612 h 494241"/>
              <a:gd name="connsiteX28" fmla="*/ 50800 w 1081617"/>
              <a:gd name="connsiteY28" fmla="*/ 427037 h 494241"/>
              <a:gd name="connsiteX29" fmla="*/ 111125 w 1081617"/>
              <a:gd name="connsiteY29" fmla="*/ 366712 h 494241"/>
              <a:gd name="connsiteX30" fmla="*/ 180975 w 1081617"/>
              <a:gd name="connsiteY30" fmla="*/ 303212 h 494241"/>
              <a:gd name="connsiteX31" fmla="*/ 266700 w 1081617"/>
              <a:gd name="connsiteY31" fmla="*/ 217487 h 494241"/>
              <a:gd name="connsiteX32" fmla="*/ 339725 w 1081617"/>
              <a:gd name="connsiteY32" fmla="*/ 144462 h 494241"/>
              <a:gd name="connsiteX33" fmla="*/ 409575 w 1081617"/>
              <a:gd name="connsiteY33" fmla="*/ 71437 h 494241"/>
              <a:gd name="connsiteX34" fmla="*/ 457200 w 1081617"/>
              <a:gd name="connsiteY34" fmla="*/ 20637 h 494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81617" h="494241">
                <a:moveTo>
                  <a:pt x="457200" y="20637"/>
                </a:moveTo>
                <a:cubicBezTo>
                  <a:pt x="479954" y="10054"/>
                  <a:pt x="521229" y="7408"/>
                  <a:pt x="546100" y="7937"/>
                </a:cubicBezTo>
                <a:cubicBezTo>
                  <a:pt x="570971" y="8466"/>
                  <a:pt x="586846" y="16933"/>
                  <a:pt x="606425" y="23812"/>
                </a:cubicBezTo>
                <a:cubicBezTo>
                  <a:pt x="626004" y="30691"/>
                  <a:pt x="640292" y="44450"/>
                  <a:pt x="663575" y="49212"/>
                </a:cubicBezTo>
                <a:cubicBezTo>
                  <a:pt x="686858" y="53975"/>
                  <a:pt x="714904" y="55562"/>
                  <a:pt x="746125" y="52387"/>
                </a:cubicBezTo>
                <a:cubicBezTo>
                  <a:pt x="777346" y="49212"/>
                  <a:pt x="815446" y="38099"/>
                  <a:pt x="850900" y="30162"/>
                </a:cubicBezTo>
                <a:cubicBezTo>
                  <a:pt x="886354" y="22225"/>
                  <a:pt x="928159" y="9524"/>
                  <a:pt x="958850" y="4762"/>
                </a:cubicBezTo>
                <a:cubicBezTo>
                  <a:pt x="989541" y="0"/>
                  <a:pt x="1018117" y="529"/>
                  <a:pt x="1035050" y="1587"/>
                </a:cubicBezTo>
                <a:cubicBezTo>
                  <a:pt x="1051983" y="2645"/>
                  <a:pt x="1053042" y="6350"/>
                  <a:pt x="1060450" y="11112"/>
                </a:cubicBezTo>
                <a:cubicBezTo>
                  <a:pt x="1067858" y="15875"/>
                  <a:pt x="1077383" y="23812"/>
                  <a:pt x="1079500" y="30162"/>
                </a:cubicBezTo>
                <a:cubicBezTo>
                  <a:pt x="1081617" y="36512"/>
                  <a:pt x="1078971" y="40216"/>
                  <a:pt x="1073150" y="49212"/>
                </a:cubicBezTo>
                <a:cubicBezTo>
                  <a:pt x="1067329" y="58208"/>
                  <a:pt x="1063625" y="63500"/>
                  <a:pt x="1044575" y="84137"/>
                </a:cubicBezTo>
                <a:cubicBezTo>
                  <a:pt x="1025525" y="104774"/>
                  <a:pt x="990071" y="141816"/>
                  <a:pt x="958850" y="173037"/>
                </a:cubicBezTo>
                <a:cubicBezTo>
                  <a:pt x="927629" y="204258"/>
                  <a:pt x="888471" y="240241"/>
                  <a:pt x="857250" y="271462"/>
                </a:cubicBezTo>
                <a:cubicBezTo>
                  <a:pt x="826029" y="302683"/>
                  <a:pt x="794808" y="337079"/>
                  <a:pt x="771525" y="360362"/>
                </a:cubicBezTo>
                <a:cubicBezTo>
                  <a:pt x="748242" y="383645"/>
                  <a:pt x="737129" y="394758"/>
                  <a:pt x="717550" y="411162"/>
                </a:cubicBezTo>
                <a:cubicBezTo>
                  <a:pt x="697971" y="427566"/>
                  <a:pt x="670454" y="446087"/>
                  <a:pt x="654050" y="458787"/>
                </a:cubicBezTo>
                <a:cubicBezTo>
                  <a:pt x="637646" y="471487"/>
                  <a:pt x="630767" y="481541"/>
                  <a:pt x="619125" y="487362"/>
                </a:cubicBezTo>
                <a:cubicBezTo>
                  <a:pt x="607483" y="493183"/>
                  <a:pt x="601662" y="494241"/>
                  <a:pt x="584200" y="493712"/>
                </a:cubicBezTo>
                <a:cubicBezTo>
                  <a:pt x="566738" y="493183"/>
                  <a:pt x="546100" y="485245"/>
                  <a:pt x="514350" y="484187"/>
                </a:cubicBezTo>
                <a:cubicBezTo>
                  <a:pt x="482600" y="483129"/>
                  <a:pt x="436033" y="487891"/>
                  <a:pt x="393700" y="487362"/>
                </a:cubicBezTo>
                <a:cubicBezTo>
                  <a:pt x="351367" y="486833"/>
                  <a:pt x="302154" y="481541"/>
                  <a:pt x="260350" y="481012"/>
                </a:cubicBezTo>
                <a:cubicBezTo>
                  <a:pt x="218546" y="480483"/>
                  <a:pt x="174625" y="483658"/>
                  <a:pt x="142875" y="484187"/>
                </a:cubicBezTo>
                <a:cubicBezTo>
                  <a:pt x="111125" y="484716"/>
                  <a:pt x="89429" y="483658"/>
                  <a:pt x="69850" y="484187"/>
                </a:cubicBezTo>
                <a:cubicBezTo>
                  <a:pt x="50271" y="484716"/>
                  <a:pt x="35454" y="487362"/>
                  <a:pt x="25400" y="487362"/>
                </a:cubicBezTo>
                <a:cubicBezTo>
                  <a:pt x="15346" y="487362"/>
                  <a:pt x="13758" y="486304"/>
                  <a:pt x="9525" y="484187"/>
                </a:cubicBezTo>
                <a:cubicBezTo>
                  <a:pt x="5292" y="482070"/>
                  <a:pt x="0" y="479424"/>
                  <a:pt x="0" y="474662"/>
                </a:cubicBezTo>
                <a:cubicBezTo>
                  <a:pt x="0" y="469900"/>
                  <a:pt x="1058" y="463550"/>
                  <a:pt x="9525" y="455612"/>
                </a:cubicBezTo>
                <a:cubicBezTo>
                  <a:pt x="17992" y="447675"/>
                  <a:pt x="33867" y="441854"/>
                  <a:pt x="50800" y="427037"/>
                </a:cubicBezTo>
                <a:cubicBezTo>
                  <a:pt x="67733" y="412220"/>
                  <a:pt x="89429" y="387350"/>
                  <a:pt x="111125" y="366712"/>
                </a:cubicBezTo>
                <a:cubicBezTo>
                  <a:pt x="132821" y="346075"/>
                  <a:pt x="155046" y="328083"/>
                  <a:pt x="180975" y="303212"/>
                </a:cubicBezTo>
                <a:cubicBezTo>
                  <a:pt x="206904" y="278341"/>
                  <a:pt x="266700" y="217487"/>
                  <a:pt x="266700" y="217487"/>
                </a:cubicBezTo>
                <a:cubicBezTo>
                  <a:pt x="293158" y="191029"/>
                  <a:pt x="315913" y="168804"/>
                  <a:pt x="339725" y="144462"/>
                </a:cubicBezTo>
                <a:cubicBezTo>
                  <a:pt x="363538" y="120120"/>
                  <a:pt x="391054" y="91545"/>
                  <a:pt x="409575" y="71437"/>
                </a:cubicBezTo>
                <a:cubicBezTo>
                  <a:pt x="428096" y="51329"/>
                  <a:pt x="434446" y="31220"/>
                  <a:pt x="457200" y="20637"/>
                </a:cubicBezTo>
                <a:close/>
              </a:path>
            </a:pathLst>
          </a:custGeom>
          <a:solidFill>
            <a:srgbClr val="BFBFBF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Freeform 346"/>
          <p:cNvSpPr/>
          <p:nvPr/>
        </p:nvSpPr>
        <p:spPr>
          <a:xfrm>
            <a:off x="2578100" y="875947"/>
            <a:ext cx="766939" cy="537634"/>
          </a:xfrm>
          <a:custGeom>
            <a:avLst/>
            <a:gdLst>
              <a:gd name="connsiteX0" fmla="*/ 558800 w 766939"/>
              <a:gd name="connsiteY0" fmla="*/ 494594 h 537634"/>
              <a:gd name="connsiteX1" fmla="*/ 605367 w 766939"/>
              <a:gd name="connsiteY1" fmla="*/ 443794 h 537634"/>
              <a:gd name="connsiteX2" fmla="*/ 630767 w 766939"/>
              <a:gd name="connsiteY2" fmla="*/ 384528 h 537634"/>
              <a:gd name="connsiteX3" fmla="*/ 630767 w 766939"/>
              <a:gd name="connsiteY3" fmla="*/ 316794 h 537634"/>
              <a:gd name="connsiteX4" fmla="*/ 643467 w 766939"/>
              <a:gd name="connsiteY4" fmla="*/ 240594 h 537634"/>
              <a:gd name="connsiteX5" fmla="*/ 690033 w 766939"/>
              <a:gd name="connsiteY5" fmla="*/ 198261 h 537634"/>
              <a:gd name="connsiteX6" fmla="*/ 736600 w 766939"/>
              <a:gd name="connsiteY6" fmla="*/ 151694 h 537634"/>
              <a:gd name="connsiteX7" fmla="*/ 762000 w 766939"/>
              <a:gd name="connsiteY7" fmla="*/ 96661 h 537634"/>
              <a:gd name="connsiteX8" fmla="*/ 766233 w 766939"/>
              <a:gd name="connsiteY8" fmla="*/ 45861 h 537634"/>
              <a:gd name="connsiteX9" fmla="*/ 762000 w 766939"/>
              <a:gd name="connsiteY9" fmla="*/ 24694 h 537634"/>
              <a:gd name="connsiteX10" fmla="*/ 745067 w 766939"/>
              <a:gd name="connsiteY10" fmla="*/ 3528 h 537634"/>
              <a:gd name="connsiteX11" fmla="*/ 702733 w 766939"/>
              <a:gd name="connsiteY11" fmla="*/ 3528 h 537634"/>
              <a:gd name="connsiteX12" fmla="*/ 626533 w 766939"/>
              <a:gd name="connsiteY12" fmla="*/ 3528 h 537634"/>
              <a:gd name="connsiteX13" fmla="*/ 516467 w 766939"/>
              <a:gd name="connsiteY13" fmla="*/ 11994 h 537634"/>
              <a:gd name="connsiteX14" fmla="*/ 406400 w 766939"/>
              <a:gd name="connsiteY14" fmla="*/ 28928 h 537634"/>
              <a:gd name="connsiteX15" fmla="*/ 317500 w 766939"/>
              <a:gd name="connsiteY15" fmla="*/ 37394 h 537634"/>
              <a:gd name="connsiteX16" fmla="*/ 283633 w 766939"/>
              <a:gd name="connsiteY16" fmla="*/ 50094 h 537634"/>
              <a:gd name="connsiteX17" fmla="*/ 270933 w 766939"/>
              <a:gd name="connsiteY17" fmla="*/ 50094 h 537634"/>
              <a:gd name="connsiteX18" fmla="*/ 266700 w 766939"/>
              <a:gd name="connsiteY18" fmla="*/ 67028 h 537634"/>
              <a:gd name="connsiteX19" fmla="*/ 228600 w 766939"/>
              <a:gd name="connsiteY19" fmla="*/ 126294 h 537634"/>
              <a:gd name="connsiteX20" fmla="*/ 169333 w 766939"/>
              <a:gd name="connsiteY20" fmla="*/ 240594 h 537634"/>
              <a:gd name="connsiteX21" fmla="*/ 110067 w 766939"/>
              <a:gd name="connsiteY21" fmla="*/ 333728 h 537634"/>
              <a:gd name="connsiteX22" fmla="*/ 63500 w 766939"/>
              <a:gd name="connsiteY22" fmla="*/ 422628 h 537634"/>
              <a:gd name="connsiteX23" fmla="*/ 25400 w 766939"/>
              <a:gd name="connsiteY23" fmla="*/ 473428 h 537634"/>
              <a:gd name="connsiteX24" fmla="*/ 4233 w 766939"/>
              <a:gd name="connsiteY24" fmla="*/ 524228 h 537634"/>
              <a:gd name="connsiteX25" fmla="*/ 4233 w 766939"/>
              <a:gd name="connsiteY25" fmla="*/ 532694 h 537634"/>
              <a:gd name="connsiteX26" fmla="*/ 29633 w 766939"/>
              <a:gd name="connsiteY26" fmla="*/ 536928 h 537634"/>
              <a:gd name="connsiteX27" fmla="*/ 80433 w 766939"/>
              <a:gd name="connsiteY27" fmla="*/ 536928 h 537634"/>
              <a:gd name="connsiteX28" fmla="*/ 156633 w 766939"/>
              <a:gd name="connsiteY28" fmla="*/ 536928 h 537634"/>
              <a:gd name="connsiteX29" fmla="*/ 241300 w 766939"/>
              <a:gd name="connsiteY29" fmla="*/ 532694 h 537634"/>
              <a:gd name="connsiteX30" fmla="*/ 342900 w 766939"/>
              <a:gd name="connsiteY30" fmla="*/ 528461 h 537634"/>
              <a:gd name="connsiteX31" fmla="*/ 410633 w 766939"/>
              <a:gd name="connsiteY31" fmla="*/ 511528 h 537634"/>
              <a:gd name="connsiteX32" fmla="*/ 486833 w 766939"/>
              <a:gd name="connsiteY32" fmla="*/ 503061 h 537634"/>
              <a:gd name="connsiteX33" fmla="*/ 558800 w 766939"/>
              <a:gd name="connsiteY33" fmla="*/ 494594 h 53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66939" h="537634">
                <a:moveTo>
                  <a:pt x="558800" y="494594"/>
                </a:moveTo>
                <a:cubicBezTo>
                  <a:pt x="578555" y="484716"/>
                  <a:pt x="593372" y="462138"/>
                  <a:pt x="605367" y="443794"/>
                </a:cubicBezTo>
                <a:cubicBezTo>
                  <a:pt x="617362" y="425450"/>
                  <a:pt x="626534" y="405695"/>
                  <a:pt x="630767" y="384528"/>
                </a:cubicBezTo>
                <a:cubicBezTo>
                  <a:pt x="635000" y="363361"/>
                  <a:pt x="628650" y="340783"/>
                  <a:pt x="630767" y="316794"/>
                </a:cubicBezTo>
                <a:cubicBezTo>
                  <a:pt x="632884" y="292805"/>
                  <a:pt x="633589" y="260350"/>
                  <a:pt x="643467" y="240594"/>
                </a:cubicBezTo>
                <a:cubicBezTo>
                  <a:pt x="653345" y="220839"/>
                  <a:pt x="674511" y="213078"/>
                  <a:pt x="690033" y="198261"/>
                </a:cubicBezTo>
                <a:cubicBezTo>
                  <a:pt x="705555" y="183444"/>
                  <a:pt x="724606" y="168627"/>
                  <a:pt x="736600" y="151694"/>
                </a:cubicBezTo>
                <a:cubicBezTo>
                  <a:pt x="748595" y="134761"/>
                  <a:pt x="757061" y="114300"/>
                  <a:pt x="762000" y="96661"/>
                </a:cubicBezTo>
                <a:cubicBezTo>
                  <a:pt x="766939" y="79022"/>
                  <a:pt x="766233" y="57855"/>
                  <a:pt x="766233" y="45861"/>
                </a:cubicBezTo>
                <a:cubicBezTo>
                  <a:pt x="766233" y="33867"/>
                  <a:pt x="765528" y="31749"/>
                  <a:pt x="762000" y="24694"/>
                </a:cubicBezTo>
                <a:cubicBezTo>
                  <a:pt x="758472" y="17639"/>
                  <a:pt x="754945" y="7056"/>
                  <a:pt x="745067" y="3528"/>
                </a:cubicBezTo>
                <a:cubicBezTo>
                  <a:pt x="735189" y="0"/>
                  <a:pt x="702733" y="3528"/>
                  <a:pt x="702733" y="3528"/>
                </a:cubicBezTo>
                <a:cubicBezTo>
                  <a:pt x="682977" y="3528"/>
                  <a:pt x="657577" y="2117"/>
                  <a:pt x="626533" y="3528"/>
                </a:cubicBezTo>
                <a:cubicBezTo>
                  <a:pt x="595489" y="4939"/>
                  <a:pt x="553156" y="7761"/>
                  <a:pt x="516467" y="11994"/>
                </a:cubicBezTo>
                <a:cubicBezTo>
                  <a:pt x="479778" y="16227"/>
                  <a:pt x="439561" y="24695"/>
                  <a:pt x="406400" y="28928"/>
                </a:cubicBezTo>
                <a:cubicBezTo>
                  <a:pt x="373239" y="33161"/>
                  <a:pt x="337961" y="33866"/>
                  <a:pt x="317500" y="37394"/>
                </a:cubicBezTo>
                <a:cubicBezTo>
                  <a:pt x="297039" y="40922"/>
                  <a:pt x="291394" y="47977"/>
                  <a:pt x="283633" y="50094"/>
                </a:cubicBezTo>
                <a:cubicBezTo>
                  <a:pt x="275872" y="52211"/>
                  <a:pt x="273755" y="47272"/>
                  <a:pt x="270933" y="50094"/>
                </a:cubicBezTo>
                <a:cubicBezTo>
                  <a:pt x="268111" y="52916"/>
                  <a:pt x="273755" y="54328"/>
                  <a:pt x="266700" y="67028"/>
                </a:cubicBezTo>
                <a:cubicBezTo>
                  <a:pt x="259645" y="79728"/>
                  <a:pt x="244828" y="97366"/>
                  <a:pt x="228600" y="126294"/>
                </a:cubicBezTo>
                <a:cubicBezTo>
                  <a:pt x="212372" y="155222"/>
                  <a:pt x="189088" y="206022"/>
                  <a:pt x="169333" y="240594"/>
                </a:cubicBezTo>
                <a:cubicBezTo>
                  <a:pt x="149578" y="275166"/>
                  <a:pt x="127706" y="303389"/>
                  <a:pt x="110067" y="333728"/>
                </a:cubicBezTo>
                <a:cubicBezTo>
                  <a:pt x="92428" y="364067"/>
                  <a:pt x="77611" y="399345"/>
                  <a:pt x="63500" y="422628"/>
                </a:cubicBezTo>
                <a:cubicBezTo>
                  <a:pt x="49389" y="445911"/>
                  <a:pt x="35278" y="456495"/>
                  <a:pt x="25400" y="473428"/>
                </a:cubicBezTo>
                <a:cubicBezTo>
                  <a:pt x="15522" y="490361"/>
                  <a:pt x="7761" y="514350"/>
                  <a:pt x="4233" y="524228"/>
                </a:cubicBezTo>
                <a:cubicBezTo>
                  <a:pt x="705" y="534106"/>
                  <a:pt x="0" y="530577"/>
                  <a:pt x="4233" y="532694"/>
                </a:cubicBezTo>
                <a:cubicBezTo>
                  <a:pt x="8466" y="534811"/>
                  <a:pt x="16933" y="536222"/>
                  <a:pt x="29633" y="536928"/>
                </a:cubicBezTo>
                <a:cubicBezTo>
                  <a:pt x="42333" y="537634"/>
                  <a:pt x="80433" y="536928"/>
                  <a:pt x="80433" y="536928"/>
                </a:cubicBezTo>
                <a:cubicBezTo>
                  <a:pt x="101600" y="536928"/>
                  <a:pt x="129822" y="537634"/>
                  <a:pt x="156633" y="536928"/>
                </a:cubicBezTo>
                <a:cubicBezTo>
                  <a:pt x="183444" y="536222"/>
                  <a:pt x="241300" y="532694"/>
                  <a:pt x="241300" y="532694"/>
                </a:cubicBezTo>
                <a:cubicBezTo>
                  <a:pt x="272344" y="531283"/>
                  <a:pt x="314678" y="531989"/>
                  <a:pt x="342900" y="528461"/>
                </a:cubicBezTo>
                <a:cubicBezTo>
                  <a:pt x="371122" y="524933"/>
                  <a:pt x="386644" y="515761"/>
                  <a:pt x="410633" y="511528"/>
                </a:cubicBezTo>
                <a:cubicBezTo>
                  <a:pt x="434622" y="507295"/>
                  <a:pt x="463550" y="505883"/>
                  <a:pt x="486833" y="503061"/>
                </a:cubicBezTo>
                <a:cubicBezTo>
                  <a:pt x="510116" y="500239"/>
                  <a:pt x="539045" y="504472"/>
                  <a:pt x="558800" y="494594"/>
                </a:cubicBezTo>
                <a:close/>
              </a:path>
            </a:pathLst>
          </a:custGeom>
          <a:solidFill>
            <a:srgbClr val="BFBFBF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Freeform 342"/>
          <p:cNvSpPr/>
          <p:nvPr/>
        </p:nvSpPr>
        <p:spPr>
          <a:xfrm>
            <a:off x="2802996" y="3230386"/>
            <a:ext cx="905933" cy="830263"/>
          </a:xfrm>
          <a:custGeom>
            <a:avLst/>
            <a:gdLst>
              <a:gd name="connsiteX0" fmla="*/ 3704 w 905933"/>
              <a:gd name="connsiteY0" fmla="*/ 279400 h 830263"/>
              <a:gd name="connsiteX1" fmla="*/ 73554 w 905933"/>
              <a:gd name="connsiteY1" fmla="*/ 222250 h 830263"/>
              <a:gd name="connsiteX2" fmla="*/ 178329 w 905933"/>
              <a:gd name="connsiteY2" fmla="*/ 149225 h 830263"/>
              <a:gd name="connsiteX3" fmla="*/ 279929 w 905933"/>
              <a:gd name="connsiteY3" fmla="*/ 85725 h 830263"/>
              <a:gd name="connsiteX4" fmla="*/ 356129 w 905933"/>
              <a:gd name="connsiteY4" fmla="*/ 41275 h 830263"/>
              <a:gd name="connsiteX5" fmla="*/ 410104 w 905933"/>
              <a:gd name="connsiteY5" fmla="*/ 15875 h 830263"/>
              <a:gd name="connsiteX6" fmla="*/ 432329 w 905933"/>
              <a:gd name="connsiteY6" fmla="*/ 3175 h 830263"/>
              <a:gd name="connsiteX7" fmla="*/ 454554 w 905933"/>
              <a:gd name="connsiteY7" fmla="*/ 0 h 830263"/>
              <a:gd name="connsiteX8" fmla="*/ 473604 w 905933"/>
              <a:gd name="connsiteY8" fmla="*/ 3175 h 830263"/>
              <a:gd name="connsiteX9" fmla="*/ 489479 w 905933"/>
              <a:gd name="connsiteY9" fmla="*/ 19050 h 830263"/>
              <a:gd name="connsiteX10" fmla="*/ 505354 w 905933"/>
              <a:gd name="connsiteY10" fmla="*/ 76200 h 830263"/>
              <a:gd name="connsiteX11" fmla="*/ 514879 w 905933"/>
              <a:gd name="connsiteY11" fmla="*/ 149225 h 830263"/>
              <a:gd name="connsiteX12" fmla="*/ 533929 w 905933"/>
              <a:gd name="connsiteY12" fmla="*/ 190500 h 830263"/>
              <a:gd name="connsiteX13" fmla="*/ 594254 w 905933"/>
              <a:gd name="connsiteY13" fmla="*/ 219075 h 830263"/>
              <a:gd name="connsiteX14" fmla="*/ 641879 w 905933"/>
              <a:gd name="connsiteY14" fmla="*/ 250825 h 830263"/>
              <a:gd name="connsiteX15" fmla="*/ 676804 w 905933"/>
              <a:gd name="connsiteY15" fmla="*/ 314325 h 830263"/>
              <a:gd name="connsiteX16" fmla="*/ 683154 w 905933"/>
              <a:gd name="connsiteY16" fmla="*/ 374650 h 830263"/>
              <a:gd name="connsiteX17" fmla="*/ 714904 w 905933"/>
              <a:gd name="connsiteY17" fmla="*/ 422275 h 830263"/>
              <a:gd name="connsiteX18" fmla="*/ 768879 w 905933"/>
              <a:gd name="connsiteY18" fmla="*/ 441325 h 830263"/>
              <a:gd name="connsiteX19" fmla="*/ 806979 w 905933"/>
              <a:gd name="connsiteY19" fmla="*/ 463550 h 830263"/>
              <a:gd name="connsiteX20" fmla="*/ 835554 w 905933"/>
              <a:gd name="connsiteY20" fmla="*/ 482600 h 830263"/>
              <a:gd name="connsiteX21" fmla="*/ 880004 w 905933"/>
              <a:gd name="connsiteY21" fmla="*/ 533400 h 830263"/>
              <a:gd name="connsiteX22" fmla="*/ 899054 w 905933"/>
              <a:gd name="connsiteY22" fmla="*/ 561975 h 830263"/>
              <a:gd name="connsiteX23" fmla="*/ 905404 w 905933"/>
              <a:gd name="connsiteY23" fmla="*/ 593725 h 830263"/>
              <a:gd name="connsiteX24" fmla="*/ 895879 w 905933"/>
              <a:gd name="connsiteY24" fmla="*/ 609600 h 830263"/>
              <a:gd name="connsiteX25" fmla="*/ 860954 w 905933"/>
              <a:gd name="connsiteY25" fmla="*/ 628650 h 830263"/>
              <a:gd name="connsiteX26" fmla="*/ 749829 w 905933"/>
              <a:gd name="connsiteY26" fmla="*/ 682625 h 830263"/>
              <a:gd name="connsiteX27" fmla="*/ 562504 w 905933"/>
              <a:gd name="connsiteY27" fmla="*/ 752475 h 830263"/>
              <a:gd name="connsiteX28" fmla="*/ 406929 w 905933"/>
              <a:gd name="connsiteY28" fmla="*/ 796925 h 830263"/>
              <a:gd name="connsiteX29" fmla="*/ 330729 w 905933"/>
              <a:gd name="connsiteY29" fmla="*/ 825500 h 830263"/>
              <a:gd name="connsiteX30" fmla="*/ 318029 w 905933"/>
              <a:gd name="connsiteY30" fmla="*/ 825500 h 830263"/>
              <a:gd name="connsiteX31" fmla="*/ 302154 w 905933"/>
              <a:gd name="connsiteY31" fmla="*/ 819150 h 830263"/>
              <a:gd name="connsiteX32" fmla="*/ 283104 w 905933"/>
              <a:gd name="connsiteY32" fmla="*/ 777875 h 830263"/>
              <a:gd name="connsiteX33" fmla="*/ 219604 w 905933"/>
              <a:gd name="connsiteY33" fmla="*/ 673100 h 830263"/>
              <a:gd name="connsiteX34" fmla="*/ 124354 w 905933"/>
              <a:gd name="connsiteY34" fmla="*/ 498475 h 830263"/>
              <a:gd name="connsiteX35" fmla="*/ 51329 w 905933"/>
              <a:gd name="connsiteY35" fmla="*/ 384175 h 830263"/>
              <a:gd name="connsiteX36" fmla="*/ 3704 w 905933"/>
              <a:gd name="connsiteY36" fmla="*/ 279400 h 83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05933" h="830263">
                <a:moveTo>
                  <a:pt x="3704" y="279400"/>
                </a:moveTo>
                <a:cubicBezTo>
                  <a:pt x="7408" y="252413"/>
                  <a:pt x="44450" y="243946"/>
                  <a:pt x="73554" y="222250"/>
                </a:cubicBezTo>
                <a:cubicBezTo>
                  <a:pt x="102658" y="200554"/>
                  <a:pt x="143933" y="171979"/>
                  <a:pt x="178329" y="149225"/>
                </a:cubicBezTo>
                <a:cubicBezTo>
                  <a:pt x="212725" y="126471"/>
                  <a:pt x="250296" y="103717"/>
                  <a:pt x="279929" y="85725"/>
                </a:cubicBezTo>
                <a:cubicBezTo>
                  <a:pt x="309562" y="67733"/>
                  <a:pt x="334433" y="52917"/>
                  <a:pt x="356129" y="41275"/>
                </a:cubicBezTo>
                <a:cubicBezTo>
                  <a:pt x="377825" y="29633"/>
                  <a:pt x="397404" y="22225"/>
                  <a:pt x="410104" y="15875"/>
                </a:cubicBezTo>
                <a:cubicBezTo>
                  <a:pt x="422804" y="9525"/>
                  <a:pt x="424921" y="5821"/>
                  <a:pt x="432329" y="3175"/>
                </a:cubicBezTo>
                <a:cubicBezTo>
                  <a:pt x="439737" y="529"/>
                  <a:pt x="447675" y="0"/>
                  <a:pt x="454554" y="0"/>
                </a:cubicBezTo>
                <a:cubicBezTo>
                  <a:pt x="461433" y="0"/>
                  <a:pt x="467783" y="0"/>
                  <a:pt x="473604" y="3175"/>
                </a:cubicBezTo>
                <a:cubicBezTo>
                  <a:pt x="479425" y="6350"/>
                  <a:pt x="484187" y="6879"/>
                  <a:pt x="489479" y="19050"/>
                </a:cubicBezTo>
                <a:cubicBezTo>
                  <a:pt x="494771" y="31221"/>
                  <a:pt x="501121" y="54504"/>
                  <a:pt x="505354" y="76200"/>
                </a:cubicBezTo>
                <a:cubicBezTo>
                  <a:pt x="509587" y="97896"/>
                  <a:pt x="510117" y="130175"/>
                  <a:pt x="514879" y="149225"/>
                </a:cubicBezTo>
                <a:cubicBezTo>
                  <a:pt x="519641" y="168275"/>
                  <a:pt x="520700" y="178858"/>
                  <a:pt x="533929" y="190500"/>
                </a:cubicBezTo>
                <a:cubicBezTo>
                  <a:pt x="547158" y="202142"/>
                  <a:pt x="576262" y="209021"/>
                  <a:pt x="594254" y="219075"/>
                </a:cubicBezTo>
                <a:cubicBezTo>
                  <a:pt x="612246" y="229129"/>
                  <a:pt x="628121" y="234950"/>
                  <a:pt x="641879" y="250825"/>
                </a:cubicBezTo>
                <a:cubicBezTo>
                  <a:pt x="655637" y="266700"/>
                  <a:pt x="669925" y="293688"/>
                  <a:pt x="676804" y="314325"/>
                </a:cubicBezTo>
                <a:cubicBezTo>
                  <a:pt x="683683" y="334962"/>
                  <a:pt x="676804" y="356658"/>
                  <a:pt x="683154" y="374650"/>
                </a:cubicBezTo>
                <a:cubicBezTo>
                  <a:pt x="689504" y="392642"/>
                  <a:pt x="700617" y="411163"/>
                  <a:pt x="714904" y="422275"/>
                </a:cubicBezTo>
                <a:cubicBezTo>
                  <a:pt x="729192" y="433388"/>
                  <a:pt x="753533" y="434446"/>
                  <a:pt x="768879" y="441325"/>
                </a:cubicBezTo>
                <a:cubicBezTo>
                  <a:pt x="784225" y="448204"/>
                  <a:pt x="795867" y="456671"/>
                  <a:pt x="806979" y="463550"/>
                </a:cubicBezTo>
                <a:cubicBezTo>
                  <a:pt x="818091" y="470429"/>
                  <a:pt x="823383" y="470958"/>
                  <a:pt x="835554" y="482600"/>
                </a:cubicBezTo>
                <a:cubicBezTo>
                  <a:pt x="847725" y="494242"/>
                  <a:pt x="869421" y="520171"/>
                  <a:pt x="880004" y="533400"/>
                </a:cubicBezTo>
                <a:cubicBezTo>
                  <a:pt x="890587" y="546629"/>
                  <a:pt x="894821" y="551921"/>
                  <a:pt x="899054" y="561975"/>
                </a:cubicBezTo>
                <a:cubicBezTo>
                  <a:pt x="903287" y="572029"/>
                  <a:pt x="905933" y="585788"/>
                  <a:pt x="905404" y="593725"/>
                </a:cubicBezTo>
                <a:cubicBezTo>
                  <a:pt x="904875" y="601663"/>
                  <a:pt x="903287" y="603779"/>
                  <a:pt x="895879" y="609600"/>
                </a:cubicBezTo>
                <a:cubicBezTo>
                  <a:pt x="888471" y="615421"/>
                  <a:pt x="885296" y="616479"/>
                  <a:pt x="860954" y="628650"/>
                </a:cubicBezTo>
                <a:cubicBezTo>
                  <a:pt x="836612" y="640821"/>
                  <a:pt x="799571" y="661988"/>
                  <a:pt x="749829" y="682625"/>
                </a:cubicBezTo>
                <a:cubicBezTo>
                  <a:pt x="700087" y="703262"/>
                  <a:pt x="619654" y="733425"/>
                  <a:pt x="562504" y="752475"/>
                </a:cubicBezTo>
                <a:cubicBezTo>
                  <a:pt x="505354" y="771525"/>
                  <a:pt x="445558" y="784754"/>
                  <a:pt x="406929" y="796925"/>
                </a:cubicBezTo>
                <a:cubicBezTo>
                  <a:pt x="368300" y="809096"/>
                  <a:pt x="345546" y="820737"/>
                  <a:pt x="330729" y="825500"/>
                </a:cubicBezTo>
                <a:cubicBezTo>
                  <a:pt x="315912" y="830263"/>
                  <a:pt x="322791" y="826558"/>
                  <a:pt x="318029" y="825500"/>
                </a:cubicBezTo>
                <a:cubicBezTo>
                  <a:pt x="313267" y="824442"/>
                  <a:pt x="307975" y="827087"/>
                  <a:pt x="302154" y="819150"/>
                </a:cubicBezTo>
                <a:cubicBezTo>
                  <a:pt x="296333" y="811213"/>
                  <a:pt x="296862" y="802217"/>
                  <a:pt x="283104" y="777875"/>
                </a:cubicBezTo>
                <a:cubicBezTo>
                  <a:pt x="269346" y="753533"/>
                  <a:pt x="246062" y="719667"/>
                  <a:pt x="219604" y="673100"/>
                </a:cubicBezTo>
                <a:cubicBezTo>
                  <a:pt x="193146" y="626533"/>
                  <a:pt x="152400" y="546629"/>
                  <a:pt x="124354" y="498475"/>
                </a:cubicBezTo>
                <a:cubicBezTo>
                  <a:pt x="96308" y="450321"/>
                  <a:pt x="68262" y="413808"/>
                  <a:pt x="51329" y="384175"/>
                </a:cubicBezTo>
                <a:cubicBezTo>
                  <a:pt x="34396" y="354542"/>
                  <a:pt x="0" y="306387"/>
                  <a:pt x="3704" y="279400"/>
                </a:cubicBezTo>
                <a:close/>
              </a:path>
            </a:pathLst>
          </a:custGeom>
          <a:solidFill>
            <a:srgbClr val="BFBFBF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" name="Freeform 348"/>
          <p:cNvSpPr/>
          <p:nvPr/>
        </p:nvSpPr>
        <p:spPr>
          <a:xfrm>
            <a:off x="5629804" y="2173546"/>
            <a:ext cx="965729" cy="849313"/>
          </a:xfrm>
          <a:custGeom>
            <a:avLst/>
            <a:gdLst>
              <a:gd name="connsiteX0" fmla="*/ 897996 w 965729"/>
              <a:gd name="connsiteY0" fmla="*/ 8996 h 849313"/>
              <a:gd name="connsiteX1" fmla="*/ 951971 w 965729"/>
              <a:gd name="connsiteY1" fmla="*/ 85196 h 849313"/>
              <a:gd name="connsiteX2" fmla="*/ 964671 w 965729"/>
              <a:gd name="connsiteY2" fmla="*/ 142346 h 849313"/>
              <a:gd name="connsiteX3" fmla="*/ 958321 w 965729"/>
              <a:gd name="connsiteY3" fmla="*/ 209021 h 849313"/>
              <a:gd name="connsiteX4" fmla="*/ 923396 w 965729"/>
              <a:gd name="connsiteY4" fmla="*/ 266171 h 849313"/>
              <a:gd name="connsiteX5" fmla="*/ 872596 w 965729"/>
              <a:gd name="connsiteY5" fmla="*/ 326496 h 849313"/>
              <a:gd name="connsiteX6" fmla="*/ 866246 w 965729"/>
              <a:gd name="connsiteY6" fmla="*/ 348721 h 849313"/>
              <a:gd name="connsiteX7" fmla="*/ 878946 w 965729"/>
              <a:gd name="connsiteY7" fmla="*/ 405871 h 849313"/>
              <a:gd name="connsiteX8" fmla="*/ 882121 w 965729"/>
              <a:gd name="connsiteY8" fmla="*/ 443971 h 849313"/>
              <a:gd name="connsiteX9" fmla="*/ 869421 w 965729"/>
              <a:gd name="connsiteY9" fmla="*/ 472546 h 849313"/>
              <a:gd name="connsiteX10" fmla="*/ 840846 w 965729"/>
              <a:gd name="connsiteY10" fmla="*/ 497946 h 849313"/>
              <a:gd name="connsiteX11" fmla="*/ 723371 w 965729"/>
              <a:gd name="connsiteY11" fmla="*/ 561446 h 849313"/>
              <a:gd name="connsiteX12" fmla="*/ 507471 w 965729"/>
              <a:gd name="connsiteY12" fmla="*/ 666221 h 849313"/>
              <a:gd name="connsiteX13" fmla="*/ 297921 w 965729"/>
              <a:gd name="connsiteY13" fmla="*/ 761471 h 849313"/>
              <a:gd name="connsiteX14" fmla="*/ 123296 w 965729"/>
              <a:gd name="connsiteY14" fmla="*/ 815446 h 849313"/>
              <a:gd name="connsiteX15" fmla="*/ 34396 w 965729"/>
              <a:gd name="connsiteY15" fmla="*/ 844021 h 849313"/>
              <a:gd name="connsiteX16" fmla="*/ 12171 w 965729"/>
              <a:gd name="connsiteY16" fmla="*/ 847196 h 849313"/>
              <a:gd name="connsiteX17" fmla="*/ 2646 w 965729"/>
              <a:gd name="connsiteY17" fmla="*/ 840846 h 849313"/>
              <a:gd name="connsiteX18" fmla="*/ 2646 w 965729"/>
              <a:gd name="connsiteY18" fmla="*/ 818621 h 849313"/>
              <a:gd name="connsiteX19" fmla="*/ 18521 w 965729"/>
              <a:gd name="connsiteY19" fmla="*/ 786871 h 849313"/>
              <a:gd name="connsiteX20" fmla="*/ 59796 w 965729"/>
              <a:gd name="connsiteY20" fmla="*/ 726546 h 849313"/>
              <a:gd name="connsiteX21" fmla="*/ 107421 w 965729"/>
              <a:gd name="connsiteY21" fmla="*/ 640821 h 849313"/>
              <a:gd name="connsiteX22" fmla="*/ 155046 w 965729"/>
              <a:gd name="connsiteY22" fmla="*/ 567796 h 849313"/>
              <a:gd name="connsiteX23" fmla="*/ 212196 w 965729"/>
              <a:gd name="connsiteY23" fmla="*/ 475721 h 849313"/>
              <a:gd name="connsiteX24" fmla="*/ 234421 w 965729"/>
              <a:gd name="connsiteY24" fmla="*/ 409046 h 849313"/>
              <a:gd name="connsiteX25" fmla="*/ 256646 w 965729"/>
              <a:gd name="connsiteY25" fmla="*/ 374121 h 849313"/>
              <a:gd name="connsiteX26" fmla="*/ 278871 w 965729"/>
              <a:gd name="connsiteY26" fmla="*/ 351896 h 849313"/>
              <a:gd name="connsiteX27" fmla="*/ 320146 w 965729"/>
              <a:gd name="connsiteY27" fmla="*/ 320146 h 849313"/>
              <a:gd name="connsiteX28" fmla="*/ 421746 w 965729"/>
              <a:gd name="connsiteY28" fmla="*/ 256646 h 849313"/>
              <a:gd name="connsiteX29" fmla="*/ 539221 w 965729"/>
              <a:gd name="connsiteY29" fmla="*/ 193146 h 849313"/>
              <a:gd name="connsiteX30" fmla="*/ 656696 w 965729"/>
              <a:gd name="connsiteY30" fmla="*/ 123296 h 849313"/>
              <a:gd name="connsiteX31" fmla="*/ 761471 w 965729"/>
              <a:gd name="connsiteY31" fmla="*/ 72496 h 849313"/>
              <a:gd name="connsiteX32" fmla="*/ 809096 w 965729"/>
              <a:gd name="connsiteY32" fmla="*/ 47096 h 849313"/>
              <a:gd name="connsiteX33" fmla="*/ 850371 w 965729"/>
              <a:gd name="connsiteY33" fmla="*/ 31221 h 849313"/>
              <a:gd name="connsiteX34" fmla="*/ 897996 w 965729"/>
              <a:gd name="connsiteY34" fmla="*/ 8996 h 849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65729" h="849313">
                <a:moveTo>
                  <a:pt x="897996" y="8996"/>
                </a:moveTo>
                <a:cubicBezTo>
                  <a:pt x="914929" y="17992"/>
                  <a:pt x="940859" y="62971"/>
                  <a:pt x="951971" y="85196"/>
                </a:cubicBezTo>
                <a:cubicBezTo>
                  <a:pt x="963083" y="107421"/>
                  <a:pt x="963613" y="121709"/>
                  <a:pt x="964671" y="142346"/>
                </a:cubicBezTo>
                <a:cubicBezTo>
                  <a:pt x="965729" y="162983"/>
                  <a:pt x="965200" y="188384"/>
                  <a:pt x="958321" y="209021"/>
                </a:cubicBezTo>
                <a:cubicBezTo>
                  <a:pt x="951442" y="229658"/>
                  <a:pt x="937683" y="246592"/>
                  <a:pt x="923396" y="266171"/>
                </a:cubicBezTo>
                <a:cubicBezTo>
                  <a:pt x="909109" y="285750"/>
                  <a:pt x="882121" y="312738"/>
                  <a:pt x="872596" y="326496"/>
                </a:cubicBezTo>
                <a:cubicBezTo>
                  <a:pt x="863071" y="340254"/>
                  <a:pt x="865188" y="335492"/>
                  <a:pt x="866246" y="348721"/>
                </a:cubicBezTo>
                <a:cubicBezTo>
                  <a:pt x="867304" y="361950"/>
                  <a:pt x="876300" y="389996"/>
                  <a:pt x="878946" y="405871"/>
                </a:cubicBezTo>
                <a:cubicBezTo>
                  <a:pt x="881592" y="421746"/>
                  <a:pt x="883708" y="432859"/>
                  <a:pt x="882121" y="443971"/>
                </a:cubicBezTo>
                <a:cubicBezTo>
                  <a:pt x="880534" y="455083"/>
                  <a:pt x="876300" y="463550"/>
                  <a:pt x="869421" y="472546"/>
                </a:cubicBezTo>
                <a:cubicBezTo>
                  <a:pt x="862542" y="481542"/>
                  <a:pt x="865188" y="483129"/>
                  <a:pt x="840846" y="497946"/>
                </a:cubicBezTo>
                <a:cubicBezTo>
                  <a:pt x="816504" y="512763"/>
                  <a:pt x="778933" y="533400"/>
                  <a:pt x="723371" y="561446"/>
                </a:cubicBezTo>
                <a:cubicBezTo>
                  <a:pt x="667809" y="589492"/>
                  <a:pt x="578379" y="632884"/>
                  <a:pt x="507471" y="666221"/>
                </a:cubicBezTo>
                <a:cubicBezTo>
                  <a:pt x="436563" y="699558"/>
                  <a:pt x="361950" y="736600"/>
                  <a:pt x="297921" y="761471"/>
                </a:cubicBezTo>
                <a:cubicBezTo>
                  <a:pt x="233892" y="786342"/>
                  <a:pt x="123296" y="815446"/>
                  <a:pt x="123296" y="815446"/>
                </a:cubicBezTo>
                <a:lnTo>
                  <a:pt x="34396" y="844021"/>
                </a:lnTo>
                <a:cubicBezTo>
                  <a:pt x="15875" y="849313"/>
                  <a:pt x="17463" y="847725"/>
                  <a:pt x="12171" y="847196"/>
                </a:cubicBezTo>
                <a:cubicBezTo>
                  <a:pt x="6879" y="846667"/>
                  <a:pt x="4233" y="845608"/>
                  <a:pt x="2646" y="840846"/>
                </a:cubicBezTo>
                <a:cubicBezTo>
                  <a:pt x="1059" y="836084"/>
                  <a:pt x="0" y="827617"/>
                  <a:pt x="2646" y="818621"/>
                </a:cubicBezTo>
                <a:cubicBezTo>
                  <a:pt x="5292" y="809625"/>
                  <a:pt x="8996" y="802217"/>
                  <a:pt x="18521" y="786871"/>
                </a:cubicBezTo>
                <a:cubicBezTo>
                  <a:pt x="28046" y="771525"/>
                  <a:pt x="44979" y="750888"/>
                  <a:pt x="59796" y="726546"/>
                </a:cubicBezTo>
                <a:cubicBezTo>
                  <a:pt x="74613" y="702204"/>
                  <a:pt x="91546" y="667279"/>
                  <a:pt x="107421" y="640821"/>
                </a:cubicBezTo>
                <a:cubicBezTo>
                  <a:pt x="123296" y="614363"/>
                  <a:pt x="137584" y="595313"/>
                  <a:pt x="155046" y="567796"/>
                </a:cubicBezTo>
                <a:cubicBezTo>
                  <a:pt x="172509" y="540279"/>
                  <a:pt x="198967" y="502179"/>
                  <a:pt x="212196" y="475721"/>
                </a:cubicBezTo>
                <a:cubicBezTo>
                  <a:pt x="225425" y="449263"/>
                  <a:pt x="227013" y="425979"/>
                  <a:pt x="234421" y="409046"/>
                </a:cubicBezTo>
                <a:cubicBezTo>
                  <a:pt x="241829" y="392113"/>
                  <a:pt x="249238" y="383646"/>
                  <a:pt x="256646" y="374121"/>
                </a:cubicBezTo>
                <a:cubicBezTo>
                  <a:pt x="264054" y="364596"/>
                  <a:pt x="268288" y="360892"/>
                  <a:pt x="278871" y="351896"/>
                </a:cubicBezTo>
                <a:cubicBezTo>
                  <a:pt x="289454" y="342900"/>
                  <a:pt x="296334" y="336021"/>
                  <a:pt x="320146" y="320146"/>
                </a:cubicBezTo>
                <a:cubicBezTo>
                  <a:pt x="343959" y="304271"/>
                  <a:pt x="385234" y="277813"/>
                  <a:pt x="421746" y="256646"/>
                </a:cubicBezTo>
                <a:cubicBezTo>
                  <a:pt x="458258" y="235479"/>
                  <a:pt x="500063" y="215371"/>
                  <a:pt x="539221" y="193146"/>
                </a:cubicBezTo>
                <a:cubicBezTo>
                  <a:pt x="578379" y="170921"/>
                  <a:pt x="619654" y="143404"/>
                  <a:pt x="656696" y="123296"/>
                </a:cubicBezTo>
                <a:cubicBezTo>
                  <a:pt x="693738" y="103188"/>
                  <a:pt x="736071" y="85196"/>
                  <a:pt x="761471" y="72496"/>
                </a:cubicBezTo>
                <a:cubicBezTo>
                  <a:pt x="786871" y="59796"/>
                  <a:pt x="794279" y="53975"/>
                  <a:pt x="809096" y="47096"/>
                </a:cubicBezTo>
                <a:cubicBezTo>
                  <a:pt x="823913" y="40217"/>
                  <a:pt x="835025" y="37571"/>
                  <a:pt x="850371" y="31221"/>
                </a:cubicBezTo>
                <a:cubicBezTo>
                  <a:pt x="865717" y="24871"/>
                  <a:pt x="881063" y="0"/>
                  <a:pt x="897996" y="8996"/>
                </a:cubicBezTo>
                <a:close/>
              </a:path>
            </a:pathLst>
          </a:custGeom>
          <a:solidFill>
            <a:srgbClr val="BFBFBF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Freeform 347"/>
          <p:cNvSpPr/>
          <p:nvPr/>
        </p:nvSpPr>
        <p:spPr>
          <a:xfrm>
            <a:off x="5264150" y="943979"/>
            <a:ext cx="706967" cy="1023937"/>
          </a:xfrm>
          <a:custGeom>
            <a:avLst/>
            <a:gdLst>
              <a:gd name="connsiteX0" fmla="*/ 9525 w 706967"/>
              <a:gd name="connsiteY0" fmla="*/ 988483 h 1023937"/>
              <a:gd name="connsiteX1" fmla="*/ 6350 w 706967"/>
              <a:gd name="connsiteY1" fmla="*/ 791633 h 1023937"/>
              <a:gd name="connsiteX2" fmla="*/ 3175 w 706967"/>
              <a:gd name="connsiteY2" fmla="*/ 632883 h 1023937"/>
              <a:gd name="connsiteX3" fmla="*/ 12700 w 706967"/>
              <a:gd name="connsiteY3" fmla="*/ 591608 h 1023937"/>
              <a:gd name="connsiteX4" fmla="*/ 44450 w 706967"/>
              <a:gd name="connsiteY4" fmla="*/ 540808 h 1023937"/>
              <a:gd name="connsiteX5" fmla="*/ 127000 w 706967"/>
              <a:gd name="connsiteY5" fmla="*/ 397933 h 1023937"/>
              <a:gd name="connsiteX6" fmla="*/ 222250 w 706967"/>
              <a:gd name="connsiteY6" fmla="*/ 220133 h 1023937"/>
              <a:gd name="connsiteX7" fmla="*/ 295275 w 706967"/>
              <a:gd name="connsiteY7" fmla="*/ 112183 h 1023937"/>
              <a:gd name="connsiteX8" fmla="*/ 327025 w 706967"/>
              <a:gd name="connsiteY8" fmla="*/ 39158 h 1023937"/>
              <a:gd name="connsiteX9" fmla="*/ 339725 w 706967"/>
              <a:gd name="connsiteY9" fmla="*/ 13758 h 1023937"/>
              <a:gd name="connsiteX10" fmla="*/ 355600 w 706967"/>
              <a:gd name="connsiteY10" fmla="*/ 4233 h 1023937"/>
              <a:gd name="connsiteX11" fmla="*/ 365125 w 706967"/>
              <a:gd name="connsiteY11" fmla="*/ 1058 h 1023937"/>
              <a:gd name="connsiteX12" fmla="*/ 371475 w 706967"/>
              <a:gd name="connsiteY12" fmla="*/ 10583 h 1023937"/>
              <a:gd name="connsiteX13" fmla="*/ 396875 w 706967"/>
              <a:gd name="connsiteY13" fmla="*/ 51858 h 1023937"/>
              <a:gd name="connsiteX14" fmla="*/ 441325 w 706967"/>
              <a:gd name="connsiteY14" fmla="*/ 134408 h 1023937"/>
              <a:gd name="connsiteX15" fmla="*/ 498475 w 706967"/>
              <a:gd name="connsiteY15" fmla="*/ 223308 h 1023937"/>
              <a:gd name="connsiteX16" fmla="*/ 539750 w 706967"/>
              <a:gd name="connsiteY16" fmla="*/ 299508 h 1023937"/>
              <a:gd name="connsiteX17" fmla="*/ 581025 w 706967"/>
              <a:gd name="connsiteY17" fmla="*/ 375708 h 1023937"/>
              <a:gd name="connsiteX18" fmla="*/ 625475 w 706967"/>
              <a:gd name="connsiteY18" fmla="*/ 442383 h 1023937"/>
              <a:gd name="connsiteX19" fmla="*/ 663575 w 706967"/>
              <a:gd name="connsiteY19" fmla="*/ 509058 h 1023937"/>
              <a:gd name="connsiteX20" fmla="*/ 692150 w 706967"/>
              <a:gd name="connsiteY20" fmla="*/ 553508 h 1023937"/>
              <a:gd name="connsiteX21" fmla="*/ 704850 w 706967"/>
              <a:gd name="connsiteY21" fmla="*/ 582083 h 1023937"/>
              <a:gd name="connsiteX22" fmla="*/ 704850 w 706967"/>
              <a:gd name="connsiteY22" fmla="*/ 617008 h 1023937"/>
              <a:gd name="connsiteX23" fmla="*/ 698500 w 706967"/>
              <a:gd name="connsiteY23" fmla="*/ 804333 h 1023937"/>
              <a:gd name="connsiteX24" fmla="*/ 701675 w 706967"/>
              <a:gd name="connsiteY24" fmla="*/ 937683 h 1023937"/>
              <a:gd name="connsiteX25" fmla="*/ 704850 w 706967"/>
              <a:gd name="connsiteY25" fmla="*/ 966258 h 1023937"/>
              <a:gd name="connsiteX26" fmla="*/ 698500 w 706967"/>
              <a:gd name="connsiteY26" fmla="*/ 988483 h 1023937"/>
              <a:gd name="connsiteX27" fmla="*/ 679450 w 706967"/>
              <a:gd name="connsiteY27" fmla="*/ 1007533 h 1023937"/>
              <a:gd name="connsiteX28" fmla="*/ 638175 w 706967"/>
              <a:gd name="connsiteY28" fmla="*/ 1013883 h 1023937"/>
              <a:gd name="connsiteX29" fmla="*/ 568325 w 706967"/>
              <a:gd name="connsiteY29" fmla="*/ 1013883 h 1023937"/>
              <a:gd name="connsiteX30" fmla="*/ 530225 w 706967"/>
              <a:gd name="connsiteY30" fmla="*/ 998008 h 1023937"/>
              <a:gd name="connsiteX31" fmla="*/ 492125 w 706967"/>
              <a:gd name="connsiteY31" fmla="*/ 985308 h 1023937"/>
              <a:gd name="connsiteX32" fmla="*/ 434975 w 706967"/>
              <a:gd name="connsiteY32" fmla="*/ 982133 h 1023937"/>
              <a:gd name="connsiteX33" fmla="*/ 374650 w 706967"/>
              <a:gd name="connsiteY33" fmla="*/ 988483 h 1023937"/>
              <a:gd name="connsiteX34" fmla="*/ 323850 w 706967"/>
              <a:gd name="connsiteY34" fmla="*/ 1004358 h 1023937"/>
              <a:gd name="connsiteX35" fmla="*/ 273050 w 706967"/>
              <a:gd name="connsiteY35" fmla="*/ 1013883 h 1023937"/>
              <a:gd name="connsiteX36" fmla="*/ 225425 w 706967"/>
              <a:gd name="connsiteY36" fmla="*/ 1023408 h 1023937"/>
              <a:gd name="connsiteX37" fmla="*/ 171450 w 706967"/>
              <a:gd name="connsiteY37" fmla="*/ 1010708 h 1023937"/>
              <a:gd name="connsiteX38" fmla="*/ 120650 w 706967"/>
              <a:gd name="connsiteY38" fmla="*/ 988483 h 1023937"/>
              <a:gd name="connsiteX39" fmla="*/ 107950 w 706967"/>
              <a:gd name="connsiteY39" fmla="*/ 988483 h 1023937"/>
              <a:gd name="connsiteX40" fmla="*/ 63500 w 706967"/>
              <a:gd name="connsiteY40" fmla="*/ 1001183 h 1023937"/>
              <a:gd name="connsiteX41" fmla="*/ 9525 w 706967"/>
              <a:gd name="connsiteY41" fmla="*/ 988483 h 1023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06967" h="1023937">
                <a:moveTo>
                  <a:pt x="9525" y="988483"/>
                </a:moveTo>
                <a:cubicBezTo>
                  <a:pt x="0" y="953558"/>
                  <a:pt x="7408" y="850900"/>
                  <a:pt x="6350" y="791633"/>
                </a:cubicBezTo>
                <a:cubicBezTo>
                  <a:pt x="5292" y="732366"/>
                  <a:pt x="2117" y="666220"/>
                  <a:pt x="3175" y="632883"/>
                </a:cubicBezTo>
                <a:cubicBezTo>
                  <a:pt x="4233" y="599546"/>
                  <a:pt x="5821" y="606954"/>
                  <a:pt x="12700" y="591608"/>
                </a:cubicBezTo>
                <a:cubicBezTo>
                  <a:pt x="19579" y="576262"/>
                  <a:pt x="25400" y="573087"/>
                  <a:pt x="44450" y="540808"/>
                </a:cubicBezTo>
                <a:cubicBezTo>
                  <a:pt x="63500" y="508529"/>
                  <a:pt x="97367" y="451379"/>
                  <a:pt x="127000" y="397933"/>
                </a:cubicBezTo>
                <a:cubicBezTo>
                  <a:pt x="156633" y="344487"/>
                  <a:pt x="194204" y="267758"/>
                  <a:pt x="222250" y="220133"/>
                </a:cubicBezTo>
                <a:cubicBezTo>
                  <a:pt x="250296" y="172508"/>
                  <a:pt x="277813" y="142345"/>
                  <a:pt x="295275" y="112183"/>
                </a:cubicBezTo>
                <a:cubicBezTo>
                  <a:pt x="312737" y="82021"/>
                  <a:pt x="319617" y="55562"/>
                  <a:pt x="327025" y="39158"/>
                </a:cubicBezTo>
                <a:cubicBezTo>
                  <a:pt x="334433" y="22754"/>
                  <a:pt x="334963" y="19579"/>
                  <a:pt x="339725" y="13758"/>
                </a:cubicBezTo>
                <a:cubicBezTo>
                  <a:pt x="344487" y="7937"/>
                  <a:pt x="351367" y="6350"/>
                  <a:pt x="355600" y="4233"/>
                </a:cubicBezTo>
                <a:cubicBezTo>
                  <a:pt x="359833" y="2116"/>
                  <a:pt x="362479" y="0"/>
                  <a:pt x="365125" y="1058"/>
                </a:cubicBezTo>
                <a:cubicBezTo>
                  <a:pt x="367771" y="2116"/>
                  <a:pt x="366183" y="2116"/>
                  <a:pt x="371475" y="10583"/>
                </a:cubicBezTo>
                <a:cubicBezTo>
                  <a:pt x="376767" y="19050"/>
                  <a:pt x="385233" y="31221"/>
                  <a:pt x="396875" y="51858"/>
                </a:cubicBezTo>
                <a:cubicBezTo>
                  <a:pt x="408517" y="72495"/>
                  <a:pt x="424392" y="105833"/>
                  <a:pt x="441325" y="134408"/>
                </a:cubicBezTo>
                <a:cubicBezTo>
                  <a:pt x="458258" y="162983"/>
                  <a:pt x="482071" y="195791"/>
                  <a:pt x="498475" y="223308"/>
                </a:cubicBezTo>
                <a:cubicBezTo>
                  <a:pt x="514879" y="250825"/>
                  <a:pt x="539750" y="299508"/>
                  <a:pt x="539750" y="299508"/>
                </a:cubicBezTo>
                <a:cubicBezTo>
                  <a:pt x="553508" y="324908"/>
                  <a:pt x="566738" y="351896"/>
                  <a:pt x="581025" y="375708"/>
                </a:cubicBezTo>
                <a:cubicBezTo>
                  <a:pt x="595312" y="399520"/>
                  <a:pt x="611717" y="420158"/>
                  <a:pt x="625475" y="442383"/>
                </a:cubicBezTo>
                <a:cubicBezTo>
                  <a:pt x="639233" y="464608"/>
                  <a:pt x="652463" y="490537"/>
                  <a:pt x="663575" y="509058"/>
                </a:cubicBezTo>
                <a:cubicBezTo>
                  <a:pt x="674688" y="527579"/>
                  <a:pt x="685271" y="541337"/>
                  <a:pt x="692150" y="553508"/>
                </a:cubicBezTo>
                <a:cubicBezTo>
                  <a:pt x="699029" y="565679"/>
                  <a:pt x="702733" y="571500"/>
                  <a:pt x="704850" y="582083"/>
                </a:cubicBezTo>
                <a:cubicBezTo>
                  <a:pt x="706967" y="592666"/>
                  <a:pt x="705908" y="579966"/>
                  <a:pt x="704850" y="617008"/>
                </a:cubicBezTo>
                <a:cubicBezTo>
                  <a:pt x="703792" y="654050"/>
                  <a:pt x="699029" y="750887"/>
                  <a:pt x="698500" y="804333"/>
                </a:cubicBezTo>
                <a:cubicBezTo>
                  <a:pt x="697971" y="857779"/>
                  <a:pt x="700617" y="910696"/>
                  <a:pt x="701675" y="937683"/>
                </a:cubicBezTo>
                <a:cubicBezTo>
                  <a:pt x="702733" y="964670"/>
                  <a:pt x="705379" y="957791"/>
                  <a:pt x="704850" y="966258"/>
                </a:cubicBezTo>
                <a:cubicBezTo>
                  <a:pt x="704321" y="974725"/>
                  <a:pt x="702733" y="981604"/>
                  <a:pt x="698500" y="988483"/>
                </a:cubicBezTo>
                <a:cubicBezTo>
                  <a:pt x="694267" y="995362"/>
                  <a:pt x="689504" y="1003300"/>
                  <a:pt x="679450" y="1007533"/>
                </a:cubicBezTo>
                <a:cubicBezTo>
                  <a:pt x="669396" y="1011766"/>
                  <a:pt x="656696" y="1012825"/>
                  <a:pt x="638175" y="1013883"/>
                </a:cubicBezTo>
                <a:cubicBezTo>
                  <a:pt x="619654" y="1014941"/>
                  <a:pt x="586317" y="1016529"/>
                  <a:pt x="568325" y="1013883"/>
                </a:cubicBezTo>
                <a:cubicBezTo>
                  <a:pt x="550333" y="1011237"/>
                  <a:pt x="542925" y="1002771"/>
                  <a:pt x="530225" y="998008"/>
                </a:cubicBezTo>
                <a:cubicBezTo>
                  <a:pt x="517525" y="993245"/>
                  <a:pt x="508000" y="987954"/>
                  <a:pt x="492125" y="985308"/>
                </a:cubicBezTo>
                <a:cubicBezTo>
                  <a:pt x="476250" y="982662"/>
                  <a:pt x="454554" y="981604"/>
                  <a:pt x="434975" y="982133"/>
                </a:cubicBezTo>
                <a:cubicBezTo>
                  <a:pt x="415396" y="982662"/>
                  <a:pt x="393171" y="984779"/>
                  <a:pt x="374650" y="988483"/>
                </a:cubicBezTo>
                <a:cubicBezTo>
                  <a:pt x="356129" y="992187"/>
                  <a:pt x="340783" y="1000125"/>
                  <a:pt x="323850" y="1004358"/>
                </a:cubicBezTo>
                <a:cubicBezTo>
                  <a:pt x="306917" y="1008591"/>
                  <a:pt x="273050" y="1013883"/>
                  <a:pt x="273050" y="1013883"/>
                </a:cubicBezTo>
                <a:cubicBezTo>
                  <a:pt x="256646" y="1017058"/>
                  <a:pt x="242358" y="1023937"/>
                  <a:pt x="225425" y="1023408"/>
                </a:cubicBezTo>
                <a:cubicBezTo>
                  <a:pt x="208492" y="1022879"/>
                  <a:pt x="188912" y="1016529"/>
                  <a:pt x="171450" y="1010708"/>
                </a:cubicBezTo>
                <a:cubicBezTo>
                  <a:pt x="153988" y="1004887"/>
                  <a:pt x="131233" y="992187"/>
                  <a:pt x="120650" y="988483"/>
                </a:cubicBezTo>
                <a:cubicBezTo>
                  <a:pt x="110067" y="984779"/>
                  <a:pt x="117475" y="986366"/>
                  <a:pt x="107950" y="988483"/>
                </a:cubicBezTo>
                <a:cubicBezTo>
                  <a:pt x="98425" y="990600"/>
                  <a:pt x="74083" y="998537"/>
                  <a:pt x="63500" y="1001183"/>
                </a:cubicBezTo>
                <a:cubicBezTo>
                  <a:pt x="52917" y="1003829"/>
                  <a:pt x="19050" y="1023408"/>
                  <a:pt x="9525" y="988483"/>
                </a:cubicBezTo>
                <a:close/>
              </a:path>
            </a:pathLst>
          </a:custGeom>
          <a:solidFill>
            <a:srgbClr val="BFBFBF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Freeform 350"/>
          <p:cNvSpPr/>
          <p:nvPr/>
        </p:nvSpPr>
        <p:spPr>
          <a:xfrm>
            <a:off x="5079471" y="4800600"/>
            <a:ext cx="884237" cy="429154"/>
          </a:xfrm>
          <a:custGeom>
            <a:avLst/>
            <a:gdLst>
              <a:gd name="connsiteX0" fmla="*/ 529 w 884237"/>
              <a:gd name="connsiteY0" fmla="*/ 25400 h 397404"/>
              <a:gd name="connsiteX1" fmla="*/ 79904 w 884237"/>
              <a:gd name="connsiteY1" fmla="*/ 107950 h 397404"/>
              <a:gd name="connsiteX2" fmla="*/ 181504 w 884237"/>
              <a:gd name="connsiteY2" fmla="*/ 219075 h 397404"/>
              <a:gd name="connsiteX3" fmla="*/ 235479 w 884237"/>
              <a:gd name="connsiteY3" fmla="*/ 273050 h 397404"/>
              <a:gd name="connsiteX4" fmla="*/ 270404 w 884237"/>
              <a:gd name="connsiteY4" fmla="*/ 307975 h 397404"/>
              <a:gd name="connsiteX5" fmla="*/ 298979 w 884237"/>
              <a:gd name="connsiteY5" fmla="*/ 342900 h 397404"/>
              <a:gd name="connsiteX6" fmla="*/ 308504 w 884237"/>
              <a:gd name="connsiteY6" fmla="*/ 352425 h 397404"/>
              <a:gd name="connsiteX7" fmla="*/ 330729 w 884237"/>
              <a:gd name="connsiteY7" fmla="*/ 355600 h 397404"/>
              <a:gd name="connsiteX8" fmla="*/ 372004 w 884237"/>
              <a:gd name="connsiteY8" fmla="*/ 355600 h 397404"/>
              <a:gd name="connsiteX9" fmla="*/ 502179 w 884237"/>
              <a:gd name="connsiteY9" fmla="*/ 358775 h 397404"/>
              <a:gd name="connsiteX10" fmla="*/ 638704 w 884237"/>
              <a:gd name="connsiteY10" fmla="*/ 361950 h 397404"/>
              <a:gd name="connsiteX11" fmla="*/ 702204 w 884237"/>
              <a:gd name="connsiteY11" fmla="*/ 365125 h 397404"/>
              <a:gd name="connsiteX12" fmla="*/ 829204 w 884237"/>
              <a:gd name="connsiteY12" fmla="*/ 393700 h 397404"/>
              <a:gd name="connsiteX13" fmla="*/ 867304 w 884237"/>
              <a:gd name="connsiteY13" fmla="*/ 342900 h 397404"/>
              <a:gd name="connsiteX14" fmla="*/ 883179 w 884237"/>
              <a:gd name="connsiteY14" fmla="*/ 292100 h 397404"/>
              <a:gd name="connsiteX15" fmla="*/ 873654 w 884237"/>
              <a:gd name="connsiteY15" fmla="*/ 260350 h 397404"/>
              <a:gd name="connsiteX16" fmla="*/ 857779 w 884237"/>
              <a:gd name="connsiteY16" fmla="*/ 231775 h 397404"/>
              <a:gd name="connsiteX17" fmla="*/ 762529 w 884237"/>
              <a:gd name="connsiteY17" fmla="*/ 136525 h 397404"/>
              <a:gd name="connsiteX18" fmla="*/ 711729 w 884237"/>
              <a:gd name="connsiteY18" fmla="*/ 82550 h 397404"/>
              <a:gd name="connsiteX19" fmla="*/ 689504 w 884237"/>
              <a:gd name="connsiteY19" fmla="*/ 50800 h 397404"/>
              <a:gd name="connsiteX20" fmla="*/ 648229 w 884237"/>
              <a:gd name="connsiteY20" fmla="*/ 22225 h 397404"/>
              <a:gd name="connsiteX21" fmla="*/ 594254 w 884237"/>
              <a:gd name="connsiteY21" fmla="*/ 22225 h 397404"/>
              <a:gd name="connsiteX22" fmla="*/ 559329 w 884237"/>
              <a:gd name="connsiteY22" fmla="*/ 38100 h 397404"/>
              <a:gd name="connsiteX23" fmla="*/ 479954 w 884237"/>
              <a:gd name="connsiteY23" fmla="*/ 41275 h 397404"/>
              <a:gd name="connsiteX24" fmla="*/ 384704 w 884237"/>
              <a:gd name="connsiteY24" fmla="*/ 19050 h 397404"/>
              <a:gd name="connsiteX25" fmla="*/ 333904 w 884237"/>
              <a:gd name="connsiteY25" fmla="*/ 12700 h 397404"/>
              <a:gd name="connsiteX26" fmla="*/ 270404 w 884237"/>
              <a:gd name="connsiteY26" fmla="*/ 34925 h 397404"/>
              <a:gd name="connsiteX27" fmla="*/ 203729 w 884237"/>
              <a:gd name="connsiteY27" fmla="*/ 41275 h 397404"/>
              <a:gd name="connsiteX28" fmla="*/ 168804 w 884237"/>
              <a:gd name="connsiteY28" fmla="*/ 25400 h 397404"/>
              <a:gd name="connsiteX29" fmla="*/ 127529 w 884237"/>
              <a:gd name="connsiteY29" fmla="*/ 6350 h 397404"/>
              <a:gd name="connsiteX30" fmla="*/ 76729 w 884237"/>
              <a:gd name="connsiteY30" fmla="*/ 0 h 397404"/>
              <a:gd name="connsiteX31" fmla="*/ 529 w 884237"/>
              <a:gd name="connsiteY31" fmla="*/ 25400 h 397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84237" h="397404">
                <a:moveTo>
                  <a:pt x="529" y="25400"/>
                </a:moveTo>
                <a:cubicBezTo>
                  <a:pt x="1058" y="43392"/>
                  <a:pt x="49742" y="75671"/>
                  <a:pt x="79904" y="107950"/>
                </a:cubicBezTo>
                <a:cubicBezTo>
                  <a:pt x="110067" y="140229"/>
                  <a:pt x="155575" y="191558"/>
                  <a:pt x="181504" y="219075"/>
                </a:cubicBezTo>
                <a:cubicBezTo>
                  <a:pt x="207433" y="246592"/>
                  <a:pt x="235479" y="273050"/>
                  <a:pt x="235479" y="273050"/>
                </a:cubicBezTo>
                <a:cubicBezTo>
                  <a:pt x="250296" y="287867"/>
                  <a:pt x="259821" y="296333"/>
                  <a:pt x="270404" y="307975"/>
                </a:cubicBezTo>
                <a:cubicBezTo>
                  <a:pt x="280987" y="319617"/>
                  <a:pt x="292629" y="335492"/>
                  <a:pt x="298979" y="342900"/>
                </a:cubicBezTo>
                <a:cubicBezTo>
                  <a:pt x="305329" y="350308"/>
                  <a:pt x="303212" y="350308"/>
                  <a:pt x="308504" y="352425"/>
                </a:cubicBezTo>
                <a:cubicBezTo>
                  <a:pt x="313796" y="354542"/>
                  <a:pt x="320146" y="355071"/>
                  <a:pt x="330729" y="355600"/>
                </a:cubicBezTo>
                <a:cubicBezTo>
                  <a:pt x="341312" y="356129"/>
                  <a:pt x="372004" y="355600"/>
                  <a:pt x="372004" y="355600"/>
                </a:cubicBezTo>
                <a:lnTo>
                  <a:pt x="502179" y="358775"/>
                </a:lnTo>
                <a:lnTo>
                  <a:pt x="638704" y="361950"/>
                </a:lnTo>
                <a:cubicBezTo>
                  <a:pt x="672041" y="363008"/>
                  <a:pt x="670454" y="359833"/>
                  <a:pt x="702204" y="365125"/>
                </a:cubicBezTo>
                <a:cubicBezTo>
                  <a:pt x="733954" y="370417"/>
                  <a:pt x="801687" y="397404"/>
                  <a:pt x="829204" y="393700"/>
                </a:cubicBezTo>
                <a:cubicBezTo>
                  <a:pt x="856721" y="389996"/>
                  <a:pt x="858308" y="359833"/>
                  <a:pt x="867304" y="342900"/>
                </a:cubicBezTo>
                <a:cubicBezTo>
                  <a:pt x="876300" y="325967"/>
                  <a:pt x="882121" y="305858"/>
                  <a:pt x="883179" y="292100"/>
                </a:cubicBezTo>
                <a:cubicBezTo>
                  <a:pt x="884237" y="278342"/>
                  <a:pt x="877887" y="270404"/>
                  <a:pt x="873654" y="260350"/>
                </a:cubicBezTo>
                <a:cubicBezTo>
                  <a:pt x="869421" y="250296"/>
                  <a:pt x="876300" y="252412"/>
                  <a:pt x="857779" y="231775"/>
                </a:cubicBezTo>
                <a:cubicBezTo>
                  <a:pt x="839258" y="211138"/>
                  <a:pt x="786871" y="161396"/>
                  <a:pt x="762529" y="136525"/>
                </a:cubicBezTo>
                <a:cubicBezTo>
                  <a:pt x="738187" y="111654"/>
                  <a:pt x="723900" y="96837"/>
                  <a:pt x="711729" y="82550"/>
                </a:cubicBezTo>
                <a:cubicBezTo>
                  <a:pt x="699558" y="68263"/>
                  <a:pt x="700087" y="60854"/>
                  <a:pt x="689504" y="50800"/>
                </a:cubicBezTo>
                <a:cubicBezTo>
                  <a:pt x="678921" y="40746"/>
                  <a:pt x="664104" y="26987"/>
                  <a:pt x="648229" y="22225"/>
                </a:cubicBezTo>
                <a:cubicBezTo>
                  <a:pt x="632354" y="17463"/>
                  <a:pt x="609071" y="19579"/>
                  <a:pt x="594254" y="22225"/>
                </a:cubicBezTo>
                <a:cubicBezTo>
                  <a:pt x="579437" y="24871"/>
                  <a:pt x="578379" y="34925"/>
                  <a:pt x="559329" y="38100"/>
                </a:cubicBezTo>
                <a:cubicBezTo>
                  <a:pt x="540279" y="41275"/>
                  <a:pt x="509058" y="44450"/>
                  <a:pt x="479954" y="41275"/>
                </a:cubicBezTo>
                <a:cubicBezTo>
                  <a:pt x="450850" y="38100"/>
                  <a:pt x="409046" y="23812"/>
                  <a:pt x="384704" y="19050"/>
                </a:cubicBezTo>
                <a:cubicBezTo>
                  <a:pt x="360362" y="14288"/>
                  <a:pt x="352954" y="10054"/>
                  <a:pt x="333904" y="12700"/>
                </a:cubicBezTo>
                <a:cubicBezTo>
                  <a:pt x="314854" y="15346"/>
                  <a:pt x="292100" y="30163"/>
                  <a:pt x="270404" y="34925"/>
                </a:cubicBezTo>
                <a:cubicBezTo>
                  <a:pt x="248708" y="39687"/>
                  <a:pt x="220662" y="42863"/>
                  <a:pt x="203729" y="41275"/>
                </a:cubicBezTo>
                <a:cubicBezTo>
                  <a:pt x="186796" y="39688"/>
                  <a:pt x="168804" y="25400"/>
                  <a:pt x="168804" y="25400"/>
                </a:cubicBezTo>
                <a:cubicBezTo>
                  <a:pt x="156104" y="19579"/>
                  <a:pt x="142875" y="10583"/>
                  <a:pt x="127529" y="6350"/>
                </a:cubicBezTo>
                <a:cubicBezTo>
                  <a:pt x="112183" y="2117"/>
                  <a:pt x="90487" y="0"/>
                  <a:pt x="76729" y="0"/>
                </a:cubicBezTo>
                <a:cubicBezTo>
                  <a:pt x="62971" y="0"/>
                  <a:pt x="0" y="7408"/>
                  <a:pt x="529" y="25400"/>
                </a:cubicBezTo>
                <a:close/>
              </a:path>
            </a:pathLst>
          </a:custGeom>
          <a:solidFill>
            <a:srgbClr val="BFBFBF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xtBox 165"/>
          <p:cNvSpPr txBox="1"/>
          <p:nvPr/>
        </p:nvSpPr>
        <p:spPr>
          <a:xfrm>
            <a:off x="4741345" y="2223007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167" name="Isosceles Triangle 166"/>
          <p:cNvSpPr/>
          <p:nvPr/>
        </p:nvSpPr>
        <p:spPr>
          <a:xfrm>
            <a:off x="4061894" y="1762632"/>
            <a:ext cx="714502" cy="615950"/>
          </a:xfrm>
          <a:prstGeom prst="triangl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8" name="Straight Connector 167"/>
          <p:cNvCxnSpPr>
            <a:stCxn id="167" idx="2"/>
          </p:cNvCxnSpPr>
          <p:nvPr/>
        </p:nvCxnSpPr>
        <p:spPr>
          <a:xfrm rot="5400000" flipH="1" flipV="1">
            <a:off x="4134919" y="2096007"/>
            <a:ext cx="209550" cy="35560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 rot="16200000" flipV="1">
            <a:off x="4490519" y="2096007"/>
            <a:ext cx="209550" cy="35560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>
            <a:endCxn id="167" idx="0"/>
          </p:cNvCxnSpPr>
          <p:nvPr/>
        </p:nvCxnSpPr>
        <p:spPr>
          <a:xfrm rot="5400000" flipH="1" flipV="1">
            <a:off x="4218294" y="1961832"/>
            <a:ext cx="400050" cy="1651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1" name="Freeform 170"/>
          <p:cNvSpPr/>
          <p:nvPr/>
        </p:nvSpPr>
        <p:spPr>
          <a:xfrm rot="20021628">
            <a:off x="4144444" y="2007106"/>
            <a:ext cx="234950" cy="225425"/>
          </a:xfrm>
          <a:custGeom>
            <a:avLst/>
            <a:gdLst>
              <a:gd name="connsiteX0" fmla="*/ 234950 w 234950"/>
              <a:gd name="connsiteY0" fmla="*/ 225425 h 225425"/>
              <a:gd name="connsiteX1" fmla="*/ 200025 w 234950"/>
              <a:gd name="connsiteY1" fmla="*/ 158750 h 225425"/>
              <a:gd name="connsiteX2" fmla="*/ 133350 w 234950"/>
              <a:gd name="connsiteY2" fmla="*/ 85725 h 225425"/>
              <a:gd name="connsiteX3" fmla="*/ 0 w 234950"/>
              <a:gd name="connsiteY3" fmla="*/ 0 h 22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950" h="225425">
                <a:moveTo>
                  <a:pt x="234950" y="225425"/>
                </a:moveTo>
                <a:cubicBezTo>
                  <a:pt x="225954" y="203729"/>
                  <a:pt x="216958" y="182033"/>
                  <a:pt x="200025" y="158750"/>
                </a:cubicBezTo>
                <a:cubicBezTo>
                  <a:pt x="183092" y="135467"/>
                  <a:pt x="166688" y="112183"/>
                  <a:pt x="133350" y="85725"/>
                </a:cubicBezTo>
                <a:cubicBezTo>
                  <a:pt x="100013" y="59267"/>
                  <a:pt x="0" y="0"/>
                  <a:pt x="0" y="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TextBox 171"/>
          <p:cNvSpPr txBox="1"/>
          <p:nvPr/>
        </p:nvSpPr>
        <p:spPr>
          <a:xfrm>
            <a:off x="3814239" y="2223007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4262975" y="1499111"/>
            <a:ext cx="352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3856574" y="1892807"/>
            <a:ext cx="36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D</a:t>
            </a:r>
          </a:p>
        </p:txBody>
      </p:sp>
      <p:sp>
        <p:nvSpPr>
          <p:cNvPr id="134" name="Freeform 133"/>
          <p:cNvSpPr/>
          <p:nvPr/>
        </p:nvSpPr>
        <p:spPr>
          <a:xfrm>
            <a:off x="2221442" y="3653091"/>
            <a:ext cx="498475" cy="206375"/>
          </a:xfrm>
          <a:custGeom>
            <a:avLst/>
            <a:gdLst>
              <a:gd name="connsiteX0" fmla="*/ 0 w 498475"/>
              <a:gd name="connsiteY0" fmla="*/ 206375 h 206375"/>
              <a:gd name="connsiteX1" fmla="*/ 187325 w 498475"/>
              <a:gd name="connsiteY1" fmla="*/ 107950 h 206375"/>
              <a:gd name="connsiteX2" fmla="*/ 330200 w 498475"/>
              <a:gd name="connsiteY2" fmla="*/ 50800 h 206375"/>
              <a:gd name="connsiteX3" fmla="*/ 498475 w 498475"/>
              <a:gd name="connsiteY3" fmla="*/ 0 h 20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475" h="206375">
                <a:moveTo>
                  <a:pt x="0" y="206375"/>
                </a:moveTo>
                <a:cubicBezTo>
                  <a:pt x="66146" y="170127"/>
                  <a:pt x="132292" y="133879"/>
                  <a:pt x="187325" y="107950"/>
                </a:cubicBezTo>
                <a:cubicBezTo>
                  <a:pt x="242358" y="82021"/>
                  <a:pt x="278342" y="68792"/>
                  <a:pt x="330200" y="50800"/>
                </a:cubicBezTo>
                <a:cubicBezTo>
                  <a:pt x="382058" y="32808"/>
                  <a:pt x="498475" y="0"/>
                  <a:pt x="498475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Freeform 134"/>
          <p:cNvSpPr/>
          <p:nvPr/>
        </p:nvSpPr>
        <p:spPr>
          <a:xfrm>
            <a:off x="2605617" y="4202366"/>
            <a:ext cx="428625" cy="311150"/>
          </a:xfrm>
          <a:custGeom>
            <a:avLst/>
            <a:gdLst>
              <a:gd name="connsiteX0" fmla="*/ 0 w 428625"/>
              <a:gd name="connsiteY0" fmla="*/ 311150 h 311150"/>
              <a:gd name="connsiteX1" fmla="*/ 200025 w 428625"/>
              <a:gd name="connsiteY1" fmla="*/ 193675 h 311150"/>
              <a:gd name="connsiteX2" fmla="*/ 346075 w 428625"/>
              <a:gd name="connsiteY2" fmla="*/ 85725 h 311150"/>
              <a:gd name="connsiteX3" fmla="*/ 428625 w 428625"/>
              <a:gd name="connsiteY3" fmla="*/ 0 h 31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625" h="311150">
                <a:moveTo>
                  <a:pt x="0" y="311150"/>
                </a:moveTo>
                <a:cubicBezTo>
                  <a:pt x="71173" y="271198"/>
                  <a:pt x="142346" y="231246"/>
                  <a:pt x="200025" y="193675"/>
                </a:cubicBezTo>
                <a:cubicBezTo>
                  <a:pt x="257704" y="156104"/>
                  <a:pt x="307975" y="118004"/>
                  <a:pt x="346075" y="85725"/>
                </a:cubicBezTo>
                <a:cubicBezTo>
                  <a:pt x="384175" y="53446"/>
                  <a:pt x="428625" y="0"/>
                  <a:pt x="428625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Freeform 135"/>
          <p:cNvSpPr/>
          <p:nvPr/>
        </p:nvSpPr>
        <p:spPr>
          <a:xfrm>
            <a:off x="2802467" y="3211766"/>
            <a:ext cx="466725" cy="304800"/>
          </a:xfrm>
          <a:custGeom>
            <a:avLst/>
            <a:gdLst>
              <a:gd name="connsiteX0" fmla="*/ 0 w 466725"/>
              <a:gd name="connsiteY0" fmla="*/ 304800 h 304800"/>
              <a:gd name="connsiteX1" fmla="*/ 123825 w 466725"/>
              <a:gd name="connsiteY1" fmla="*/ 203200 h 304800"/>
              <a:gd name="connsiteX2" fmla="*/ 292100 w 466725"/>
              <a:gd name="connsiteY2" fmla="*/ 95250 h 304800"/>
              <a:gd name="connsiteX3" fmla="*/ 466725 w 466725"/>
              <a:gd name="connsiteY3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725" h="304800">
                <a:moveTo>
                  <a:pt x="0" y="304800"/>
                </a:moveTo>
                <a:cubicBezTo>
                  <a:pt x="37571" y="271462"/>
                  <a:pt x="75142" y="238125"/>
                  <a:pt x="123825" y="203200"/>
                </a:cubicBezTo>
                <a:cubicBezTo>
                  <a:pt x="172508" y="168275"/>
                  <a:pt x="234950" y="129117"/>
                  <a:pt x="292100" y="95250"/>
                </a:cubicBezTo>
                <a:cubicBezTo>
                  <a:pt x="349250" y="61383"/>
                  <a:pt x="466725" y="0"/>
                  <a:pt x="466725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 136"/>
          <p:cNvSpPr/>
          <p:nvPr/>
        </p:nvSpPr>
        <p:spPr>
          <a:xfrm>
            <a:off x="3113617" y="3824541"/>
            <a:ext cx="619125" cy="231775"/>
          </a:xfrm>
          <a:custGeom>
            <a:avLst/>
            <a:gdLst>
              <a:gd name="connsiteX0" fmla="*/ 0 w 619125"/>
              <a:gd name="connsiteY0" fmla="*/ 231775 h 231775"/>
              <a:gd name="connsiteX1" fmla="*/ 241300 w 619125"/>
              <a:gd name="connsiteY1" fmla="*/ 158750 h 231775"/>
              <a:gd name="connsiteX2" fmla="*/ 406400 w 619125"/>
              <a:gd name="connsiteY2" fmla="*/ 98425 h 231775"/>
              <a:gd name="connsiteX3" fmla="*/ 619125 w 619125"/>
              <a:gd name="connsiteY3" fmla="*/ 0 h 23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125" h="231775">
                <a:moveTo>
                  <a:pt x="0" y="231775"/>
                </a:moveTo>
                <a:lnTo>
                  <a:pt x="241300" y="158750"/>
                </a:lnTo>
                <a:cubicBezTo>
                  <a:pt x="309033" y="136525"/>
                  <a:pt x="343429" y="124883"/>
                  <a:pt x="406400" y="98425"/>
                </a:cubicBezTo>
                <a:cubicBezTo>
                  <a:pt x="469371" y="71967"/>
                  <a:pt x="619125" y="0"/>
                  <a:pt x="619125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9" name="Straight Connector 138"/>
          <p:cNvCxnSpPr>
            <a:stCxn id="136" idx="0"/>
          </p:cNvCxnSpPr>
          <p:nvPr/>
        </p:nvCxnSpPr>
        <p:spPr>
          <a:xfrm>
            <a:off x="2802467" y="3516566"/>
            <a:ext cx="155575" cy="273050"/>
          </a:xfrm>
          <a:prstGeom prst="line">
            <a:avLst/>
          </a:prstGeom>
          <a:ln w="28575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>
            <a:cxnSpLocks noChangeAspect="1"/>
          </p:cNvCxnSpPr>
          <p:nvPr/>
        </p:nvCxnSpPr>
        <p:spPr>
          <a:xfrm>
            <a:off x="2935817" y="3745166"/>
            <a:ext cx="176415" cy="309626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>
            <a:cxnSpLocks noChangeAspect="1"/>
            <a:endCxn id="136" idx="0"/>
          </p:cNvCxnSpPr>
          <p:nvPr/>
        </p:nvCxnSpPr>
        <p:spPr>
          <a:xfrm rot="5400000" flipH="1" flipV="1">
            <a:off x="2679525" y="3541706"/>
            <a:ext cx="148082" cy="97803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>
            <a:cxnSpLocks noChangeAspect="1"/>
          </p:cNvCxnSpPr>
          <p:nvPr/>
        </p:nvCxnSpPr>
        <p:spPr>
          <a:xfrm rot="5400000" flipH="1" flipV="1">
            <a:off x="2991992" y="4084805"/>
            <a:ext cx="166369" cy="96313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>
            <a:stCxn id="134" idx="3"/>
            <a:endCxn id="135" idx="3"/>
          </p:cNvCxnSpPr>
          <p:nvPr/>
        </p:nvCxnSpPr>
        <p:spPr>
          <a:xfrm>
            <a:off x="2719917" y="3653091"/>
            <a:ext cx="314325" cy="549275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2" name="TextBox 241"/>
          <p:cNvSpPr txBox="1"/>
          <p:nvPr/>
        </p:nvSpPr>
        <p:spPr>
          <a:xfrm>
            <a:off x="3040593" y="4055257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βA</a:t>
            </a:r>
          </a:p>
        </p:txBody>
      </p:sp>
      <p:sp>
        <p:nvSpPr>
          <p:cNvPr id="243" name="TextBox 242"/>
          <p:cNvSpPr txBox="1"/>
          <p:nvPr/>
        </p:nvSpPr>
        <p:spPr>
          <a:xfrm>
            <a:off x="3139018" y="3198007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δA</a:t>
            </a:r>
          </a:p>
        </p:txBody>
      </p:sp>
      <p:sp>
        <p:nvSpPr>
          <p:cNvPr id="244" name="TextBox 243"/>
          <p:cNvSpPr txBox="1"/>
          <p:nvPr/>
        </p:nvSpPr>
        <p:spPr>
          <a:xfrm>
            <a:off x="3500968" y="3848882"/>
            <a:ext cx="40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Bδ</a:t>
            </a:r>
          </a:p>
        </p:txBody>
      </p:sp>
      <p:sp>
        <p:nvSpPr>
          <p:cNvPr id="245" name="TextBox 244"/>
          <p:cNvSpPr txBox="1"/>
          <p:nvPr/>
        </p:nvSpPr>
        <p:spPr>
          <a:xfrm>
            <a:off x="2405593" y="3315482"/>
            <a:ext cx="40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Bβ</a:t>
            </a:r>
          </a:p>
        </p:txBody>
      </p:sp>
      <p:sp>
        <p:nvSpPr>
          <p:cNvPr id="246" name="TextBox 245"/>
          <p:cNvSpPr txBox="1"/>
          <p:nvPr/>
        </p:nvSpPr>
        <p:spPr>
          <a:xfrm>
            <a:off x="2879729" y="3329240"/>
            <a:ext cx="483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(up)</a:t>
            </a:r>
          </a:p>
        </p:txBody>
      </p:sp>
      <p:sp>
        <p:nvSpPr>
          <p:cNvPr id="247" name="TextBox 246"/>
          <p:cNvSpPr txBox="1"/>
          <p:nvPr/>
        </p:nvSpPr>
        <p:spPr>
          <a:xfrm>
            <a:off x="2237318" y="3769507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δA</a:t>
            </a:r>
          </a:p>
        </p:txBody>
      </p:sp>
      <p:sp>
        <p:nvSpPr>
          <p:cNvPr id="248" name="TextBox 247"/>
          <p:cNvSpPr txBox="1"/>
          <p:nvPr/>
        </p:nvSpPr>
        <p:spPr>
          <a:xfrm>
            <a:off x="2599268" y="4420382"/>
            <a:ext cx="40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Bδ</a:t>
            </a:r>
          </a:p>
        </p:txBody>
      </p:sp>
      <p:sp>
        <p:nvSpPr>
          <p:cNvPr id="250" name="TextBox 249"/>
          <p:cNvSpPr txBox="1"/>
          <p:nvPr/>
        </p:nvSpPr>
        <p:spPr>
          <a:xfrm>
            <a:off x="2942168" y="3566307"/>
            <a:ext cx="683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AB/βδ</a:t>
            </a:r>
          </a:p>
        </p:txBody>
      </p:sp>
      <p:cxnSp>
        <p:nvCxnSpPr>
          <p:cNvPr id="94" name="Straight Connector 93"/>
          <p:cNvCxnSpPr>
            <a:cxnSpLocks/>
          </p:cNvCxnSpPr>
          <p:nvPr/>
        </p:nvCxnSpPr>
        <p:spPr>
          <a:xfrm rot="5400000">
            <a:off x="5808481" y="2644083"/>
            <a:ext cx="198289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cxnSpLocks/>
          </p:cNvCxnSpPr>
          <p:nvPr/>
        </p:nvCxnSpPr>
        <p:spPr>
          <a:xfrm rot="5400000">
            <a:off x="5723476" y="2796820"/>
            <a:ext cx="228599" cy="131235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cxnSpLocks noChangeAspect="1"/>
          </p:cNvCxnSpPr>
          <p:nvPr/>
        </p:nvCxnSpPr>
        <p:spPr>
          <a:xfrm rot="10800000" flipV="1">
            <a:off x="5778013" y="2740344"/>
            <a:ext cx="116912" cy="46231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2" name="TextBox 281"/>
          <p:cNvSpPr txBox="1"/>
          <p:nvPr/>
        </p:nvSpPr>
        <p:spPr>
          <a:xfrm>
            <a:off x="5852592" y="2518475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αA</a:t>
            </a:r>
          </a:p>
        </p:txBody>
      </p:sp>
      <p:sp>
        <p:nvSpPr>
          <p:cNvPr id="82" name="Freeform 81"/>
          <p:cNvSpPr/>
          <p:nvPr/>
        </p:nvSpPr>
        <p:spPr>
          <a:xfrm>
            <a:off x="5907624" y="2176634"/>
            <a:ext cx="639233" cy="342900"/>
          </a:xfrm>
          <a:custGeom>
            <a:avLst/>
            <a:gdLst>
              <a:gd name="connsiteX0" fmla="*/ 0 w 639233"/>
              <a:gd name="connsiteY0" fmla="*/ 342900 h 342900"/>
              <a:gd name="connsiteX1" fmla="*/ 215900 w 639233"/>
              <a:gd name="connsiteY1" fmla="*/ 215900 h 342900"/>
              <a:gd name="connsiteX2" fmla="*/ 414867 w 639233"/>
              <a:gd name="connsiteY2" fmla="*/ 105833 h 342900"/>
              <a:gd name="connsiteX3" fmla="*/ 639233 w 639233"/>
              <a:gd name="connsiteY3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9233" h="342900">
                <a:moveTo>
                  <a:pt x="0" y="342900"/>
                </a:moveTo>
                <a:lnTo>
                  <a:pt x="215900" y="215900"/>
                </a:lnTo>
                <a:cubicBezTo>
                  <a:pt x="285044" y="176389"/>
                  <a:pt x="344311" y="141816"/>
                  <a:pt x="414867" y="105833"/>
                </a:cubicBezTo>
                <a:cubicBezTo>
                  <a:pt x="485423" y="69850"/>
                  <a:pt x="639233" y="0"/>
                  <a:pt x="639233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5619757" y="2646534"/>
            <a:ext cx="893234" cy="385233"/>
          </a:xfrm>
          <a:custGeom>
            <a:avLst/>
            <a:gdLst>
              <a:gd name="connsiteX0" fmla="*/ 0 w 893234"/>
              <a:gd name="connsiteY0" fmla="*/ 385233 h 385233"/>
              <a:gd name="connsiteX1" fmla="*/ 287867 w 893234"/>
              <a:gd name="connsiteY1" fmla="*/ 292100 h 385233"/>
              <a:gd name="connsiteX2" fmla="*/ 575734 w 893234"/>
              <a:gd name="connsiteY2" fmla="*/ 165100 h 385233"/>
              <a:gd name="connsiteX3" fmla="*/ 893234 w 893234"/>
              <a:gd name="connsiteY3" fmla="*/ 0 h 38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3234" h="385233">
                <a:moveTo>
                  <a:pt x="0" y="385233"/>
                </a:moveTo>
                <a:cubicBezTo>
                  <a:pt x="95955" y="357011"/>
                  <a:pt x="191911" y="328789"/>
                  <a:pt x="287867" y="292100"/>
                </a:cubicBezTo>
                <a:cubicBezTo>
                  <a:pt x="383823" y="255411"/>
                  <a:pt x="474840" y="213783"/>
                  <a:pt x="575734" y="165100"/>
                </a:cubicBezTo>
                <a:cubicBezTo>
                  <a:pt x="676628" y="116417"/>
                  <a:pt x="784931" y="58208"/>
                  <a:pt x="893234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83"/>
          <p:cNvSpPr/>
          <p:nvPr/>
        </p:nvSpPr>
        <p:spPr>
          <a:xfrm>
            <a:off x="5137157" y="2798934"/>
            <a:ext cx="605367" cy="300566"/>
          </a:xfrm>
          <a:custGeom>
            <a:avLst/>
            <a:gdLst>
              <a:gd name="connsiteX0" fmla="*/ 0 w 605367"/>
              <a:gd name="connsiteY0" fmla="*/ 300566 h 300566"/>
              <a:gd name="connsiteX1" fmla="*/ 266700 w 605367"/>
              <a:gd name="connsiteY1" fmla="*/ 160866 h 300566"/>
              <a:gd name="connsiteX2" fmla="*/ 440267 w 605367"/>
              <a:gd name="connsiteY2" fmla="*/ 76200 h 300566"/>
              <a:gd name="connsiteX3" fmla="*/ 605367 w 605367"/>
              <a:gd name="connsiteY3" fmla="*/ 0 h 300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367" h="300566">
                <a:moveTo>
                  <a:pt x="0" y="300566"/>
                </a:moveTo>
                <a:lnTo>
                  <a:pt x="266700" y="160866"/>
                </a:lnTo>
                <a:cubicBezTo>
                  <a:pt x="340078" y="123472"/>
                  <a:pt x="383823" y="103011"/>
                  <a:pt x="440267" y="76200"/>
                </a:cubicBezTo>
                <a:cubicBezTo>
                  <a:pt x="496711" y="49389"/>
                  <a:pt x="605367" y="0"/>
                  <a:pt x="605367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84"/>
          <p:cNvSpPr/>
          <p:nvPr/>
        </p:nvSpPr>
        <p:spPr>
          <a:xfrm>
            <a:off x="5048257" y="3247667"/>
            <a:ext cx="571500" cy="304800"/>
          </a:xfrm>
          <a:custGeom>
            <a:avLst/>
            <a:gdLst>
              <a:gd name="connsiteX0" fmla="*/ 0 w 571500"/>
              <a:gd name="connsiteY0" fmla="*/ 304800 h 304800"/>
              <a:gd name="connsiteX1" fmla="*/ 215900 w 571500"/>
              <a:gd name="connsiteY1" fmla="*/ 207433 h 304800"/>
              <a:gd name="connsiteX2" fmla="*/ 397934 w 571500"/>
              <a:gd name="connsiteY2" fmla="*/ 105833 h 304800"/>
              <a:gd name="connsiteX3" fmla="*/ 571500 w 571500"/>
              <a:gd name="connsiteY3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" h="304800">
                <a:moveTo>
                  <a:pt x="0" y="304800"/>
                </a:moveTo>
                <a:cubicBezTo>
                  <a:pt x="74789" y="272697"/>
                  <a:pt x="149578" y="240594"/>
                  <a:pt x="215900" y="207433"/>
                </a:cubicBezTo>
                <a:cubicBezTo>
                  <a:pt x="282222" y="174272"/>
                  <a:pt x="338667" y="140405"/>
                  <a:pt x="397934" y="105833"/>
                </a:cubicBezTo>
                <a:cubicBezTo>
                  <a:pt x="457201" y="71261"/>
                  <a:pt x="571500" y="0"/>
                  <a:pt x="571500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/>
          <p:cNvCxnSpPr>
            <a:stCxn id="83" idx="0"/>
            <a:endCxn id="82" idx="0"/>
          </p:cNvCxnSpPr>
          <p:nvPr/>
        </p:nvCxnSpPr>
        <p:spPr>
          <a:xfrm flipV="1">
            <a:off x="5619757" y="2519534"/>
            <a:ext cx="287867" cy="512233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85" idx="3"/>
          </p:cNvCxnSpPr>
          <p:nvPr/>
        </p:nvCxnSpPr>
        <p:spPr>
          <a:xfrm flipV="1">
            <a:off x="5619757" y="2997902"/>
            <a:ext cx="139700" cy="249765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5400000" flipH="1" flipV="1">
            <a:off x="5516834" y="3144747"/>
            <a:ext cx="215902" cy="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V="1">
            <a:off x="5197218" y="2997900"/>
            <a:ext cx="134673" cy="72764"/>
          </a:xfrm>
          <a:prstGeom prst="line">
            <a:avLst/>
          </a:prstGeom>
          <a:ln w="28575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V="1">
            <a:off x="5082917" y="3472033"/>
            <a:ext cx="143817" cy="63619"/>
          </a:xfrm>
          <a:prstGeom prst="line">
            <a:avLst/>
          </a:prstGeom>
          <a:ln w="28575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" name="TextBox 275"/>
          <p:cNvSpPr txBox="1"/>
          <p:nvPr/>
        </p:nvSpPr>
        <p:spPr>
          <a:xfrm>
            <a:off x="4878925" y="3215917"/>
            <a:ext cx="40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Bδ</a:t>
            </a:r>
          </a:p>
        </p:txBody>
      </p:sp>
      <p:sp>
        <p:nvSpPr>
          <p:cNvPr id="277" name="TextBox 276"/>
          <p:cNvSpPr txBox="1"/>
          <p:nvPr/>
        </p:nvSpPr>
        <p:spPr>
          <a:xfrm>
            <a:off x="6031449" y="2371367"/>
            <a:ext cx="483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(up)</a:t>
            </a:r>
          </a:p>
        </p:txBody>
      </p:sp>
      <p:sp>
        <p:nvSpPr>
          <p:cNvPr id="278" name="TextBox 277"/>
          <p:cNvSpPr txBox="1"/>
          <p:nvPr/>
        </p:nvSpPr>
        <p:spPr>
          <a:xfrm>
            <a:off x="6298150" y="2189333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δA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5284266" y="2989434"/>
            <a:ext cx="381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Bα</a:t>
            </a:r>
          </a:p>
        </p:txBody>
      </p:sp>
      <p:sp>
        <p:nvSpPr>
          <p:cNvPr id="280" name="TextBox 279"/>
          <p:cNvSpPr txBox="1"/>
          <p:nvPr/>
        </p:nvSpPr>
        <p:spPr>
          <a:xfrm>
            <a:off x="4996400" y="2729083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δA</a:t>
            </a:r>
          </a:p>
        </p:txBody>
      </p:sp>
      <p:sp>
        <p:nvSpPr>
          <p:cNvPr id="281" name="TextBox 280"/>
          <p:cNvSpPr txBox="1"/>
          <p:nvPr/>
        </p:nvSpPr>
        <p:spPr>
          <a:xfrm>
            <a:off x="6209250" y="2694158"/>
            <a:ext cx="40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Bδ</a:t>
            </a:r>
          </a:p>
        </p:txBody>
      </p:sp>
      <p:cxnSp>
        <p:nvCxnSpPr>
          <p:cNvPr id="221" name="Straight Connector 220"/>
          <p:cNvCxnSpPr>
            <a:cxnSpLocks noChangeAspect="1"/>
          </p:cNvCxnSpPr>
          <p:nvPr/>
        </p:nvCxnSpPr>
        <p:spPr>
          <a:xfrm rot="5400000">
            <a:off x="2662750" y="1290219"/>
            <a:ext cx="160487" cy="9144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772839" y="1096945"/>
            <a:ext cx="82549" cy="4444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 noChangeAspect="1"/>
          </p:cNvCxnSpPr>
          <p:nvPr/>
        </p:nvCxnSpPr>
        <p:spPr>
          <a:xfrm rot="5400000">
            <a:off x="2652255" y="1196198"/>
            <a:ext cx="254762" cy="145155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2756266" y="1037319"/>
            <a:ext cx="204597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TextBox 219"/>
          <p:cNvSpPr txBox="1"/>
          <p:nvPr/>
        </p:nvSpPr>
        <p:spPr>
          <a:xfrm>
            <a:off x="2709339" y="1130809"/>
            <a:ext cx="394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αδ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2782364" y="889509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αA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3093514" y="604815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δA</a:t>
            </a:r>
          </a:p>
        </p:txBody>
      </p:sp>
      <p:sp>
        <p:nvSpPr>
          <p:cNvPr id="3" name="Freeform 2"/>
          <p:cNvSpPr/>
          <p:nvPr/>
        </p:nvSpPr>
        <p:spPr>
          <a:xfrm>
            <a:off x="2150538" y="1592243"/>
            <a:ext cx="422275" cy="38100"/>
          </a:xfrm>
          <a:custGeom>
            <a:avLst/>
            <a:gdLst>
              <a:gd name="connsiteX0" fmla="*/ 0 w 422275"/>
              <a:gd name="connsiteY0" fmla="*/ 0 h 38100"/>
              <a:gd name="connsiteX1" fmla="*/ 184150 w 422275"/>
              <a:gd name="connsiteY1" fmla="*/ 28575 h 38100"/>
              <a:gd name="connsiteX2" fmla="*/ 333375 w 422275"/>
              <a:gd name="connsiteY2" fmla="*/ 38100 h 38100"/>
              <a:gd name="connsiteX3" fmla="*/ 422275 w 422275"/>
              <a:gd name="connsiteY3" fmla="*/ 34925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275" h="38100">
                <a:moveTo>
                  <a:pt x="0" y="0"/>
                </a:moveTo>
                <a:cubicBezTo>
                  <a:pt x="64294" y="11112"/>
                  <a:pt x="128588" y="22225"/>
                  <a:pt x="184150" y="28575"/>
                </a:cubicBezTo>
                <a:cubicBezTo>
                  <a:pt x="239712" y="34925"/>
                  <a:pt x="293688" y="37042"/>
                  <a:pt x="333375" y="38100"/>
                </a:cubicBezTo>
                <a:lnTo>
                  <a:pt x="422275" y="34925"/>
                </a:ln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2277538" y="1030268"/>
            <a:ext cx="476250" cy="60325"/>
          </a:xfrm>
          <a:custGeom>
            <a:avLst/>
            <a:gdLst>
              <a:gd name="connsiteX0" fmla="*/ 0 w 476250"/>
              <a:gd name="connsiteY0" fmla="*/ 0 h 60325"/>
              <a:gd name="connsiteX1" fmla="*/ 174625 w 476250"/>
              <a:gd name="connsiteY1" fmla="*/ 12700 h 60325"/>
              <a:gd name="connsiteX2" fmla="*/ 327025 w 476250"/>
              <a:gd name="connsiteY2" fmla="*/ 28575 h 60325"/>
              <a:gd name="connsiteX3" fmla="*/ 476250 w 476250"/>
              <a:gd name="connsiteY3" fmla="*/ 60325 h 6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60325">
                <a:moveTo>
                  <a:pt x="0" y="0"/>
                </a:moveTo>
                <a:lnTo>
                  <a:pt x="174625" y="12700"/>
                </a:lnTo>
                <a:cubicBezTo>
                  <a:pt x="229129" y="17462"/>
                  <a:pt x="276754" y="20638"/>
                  <a:pt x="327025" y="28575"/>
                </a:cubicBezTo>
                <a:cubicBezTo>
                  <a:pt x="377296" y="36512"/>
                  <a:pt x="476250" y="60325"/>
                  <a:pt x="476250" y="60325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852213" y="884218"/>
            <a:ext cx="485775" cy="47625"/>
          </a:xfrm>
          <a:custGeom>
            <a:avLst/>
            <a:gdLst>
              <a:gd name="connsiteX0" fmla="*/ 0 w 485775"/>
              <a:gd name="connsiteY0" fmla="*/ 47625 h 47625"/>
              <a:gd name="connsiteX1" fmla="*/ 165100 w 485775"/>
              <a:gd name="connsiteY1" fmla="*/ 19050 h 47625"/>
              <a:gd name="connsiteX2" fmla="*/ 301625 w 485775"/>
              <a:gd name="connsiteY2" fmla="*/ 3175 h 47625"/>
              <a:gd name="connsiteX3" fmla="*/ 485775 w 485775"/>
              <a:gd name="connsiteY3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775" h="47625">
                <a:moveTo>
                  <a:pt x="0" y="47625"/>
                </a:moveTo>
                <a:cubicBezTo>
                  <a:pt x="57414" y="37041"/>
                  <a:pt x="114829" y="26458"/>
                  <a:pt x="165100" y="19050"/>
                </a:cubicBezTo>
                <a:cubicBezTo>
                  <a:pt x="215371" y="11642"/>
                  <a:pt x="248179" y="6350"/>
                  <a:pt x="301625" y="3175"/>
                </a:cubicBezTo>
                <a:cubicBezTo>
                  <a:pt x="355071" y="0"/>
                  <a:pt x="485775" y="0"/>
                  <a:pt x="485775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stCxn id="7" idx="0"/>
            <a:endCxn id="6" idx="0"/>
          </p:cNvCxnSpPr>
          <p:nvPr/>
        </p:nvCxnSpPr>
        <p:spPr>
          <a:xfrm flipH="1">
            <a:off x="2572813" y="931843"/>
            <a:ext cx="279400" cy="48260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6200000" flipH="1">
            <a:off x="2461879" y="1521524"/>
            <a:ext cx="221869" cy="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 flipH="1" flipV="1">
            <a:off x="2525380" y="1474577"/>
            <a:ext cx="215520" cy="114302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890438" y="1379518"/>
            <a:ext cx="323850" cy="0"/>
          </a:xfrm>
          <a:prstGeom prst="line">
            <a:avLst/>
          </a:prstGeom>
          <a:ln w="28575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506263" y="1309668"/>
            <a:ext cx="114300" cy="60325"/>
          </a:xfrm>
          <a:prstGeom prst="line">
            <a:avLst/>
          </a:prstGeom>
          <a:ln w="28575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 noChangeAspect="1"/>
          </p:cNvCxnSpPr>
          <p:nvPr/>
        </p:nvCxnSpPr>
        <p:spPr>
          <a:xfrm rot="5400000">
            <a:off x="3553955" y="1513697"/>
            <a:ext cx="254762" cy="145155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6200000" flipV="1">
            <a:off x="3717399" y="1187432"/>
            <a:ext cx="214316" cy="13493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0800000" flipV="1">
            <a:off x="3747564" y="1376343"/>
            <a:ext cx="149225" cy="6985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633264" y="1376345"/>
            <a:ext cx="126999" cy="79376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2702988" y="811193"/>
            <a:ext cx="403225" cy="403225"/>
          </a:xfrm>
          <a:prstGeom prst="ellips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430063" y="976293"/>
            <a:ext cx="825500" cy="825500"/>
          </a:xfrm>
          <a:prstGeom prst="ellips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/>
          <p:nvPr/>
        </p:nvCxnSpPr>
        <p:spPr>
          <a:xfrm rot="5400000" flipH="1" flipV="1">
            <a:off x="2534186" y="1249872"/>
            <a:ext cx="206376" cy="114302"/>
          </a:xfrm>
          <a:prstGeom prst="line">
            <a:avLst/>
          </a:prstGeom>
          <a:ln w="28575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2" name="TextBox 211"/>
          <p:cNvSpPr txBox="1"/>
          <p:nvPr/>
        </p:nvSpPr>
        <p:spPr>
          <a:xfrm>
            <a:off x="2185464" y="714884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δA</a:t>
            </a:r>
          </a:p>
        </p:txBody>
      </p:sp>
      <p:cxnSp>
        <p:nvCxnSpPr>
          <p:cNvPr id="213" name="Straight Connector 212"/>
          <p:cNvCxnSpPr/>
          <p:nvPr/>
        </p:nvCxnSpPr>
        <p:spPr>
          <a:xfrm>
            <a:off x="2277538" y="1033443"/>
            <a:ext cx="162986" cy="4233"/>
          </a:xfrm>
          <a:prstGeom prst="line">
            <a:avLst/>
          </a:prstGeom>
          <a:ln w="28575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" name="TextBox 214"/>
          <p:cNvSpPr txBox="1"/>
          <p:nvPr/>
        </p:nvSpPr>
        <p:spPr>
          <a:xfrm>
            <a:off x="2239439" y="1045084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δα</a:t>
            </a:r>
          </a:p>
        </p:txBody>
      </p:sp>
      <p:sp>
        <p:nvSpPr>
          <p:cNvPr id="217" name="TextBox 216"/>
          <p:cNvSpPr txBox="1"/>
          <p:nvPr/>
        </p:nvSpPr>
        <p:spPr>
          <a:xfrm>
            <a:off x="2207689" y="1327659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Bα</a:t>
            </a:r>
          </a:p>
        </p:txBody>
      </p:sp>
      <p:sp>
        <p:nvSpPr>
          <p:cNvPr id="218" name="TextBox 217"/>
          <p:cNvSpPr txBox="1"/>
          <p:nvPr/>
        </p:nvSpPr>
        <p:spPr>
          <a:xfrm>
            <a:off x="2036239" y="1607059"/>
            <a:ext cx="40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Bδ</a:t>
            </a:r>
          </a:p>
        </p:txBody>
      </p:sp>
      <p:sp>
        <p:nvSpPr>
          <p:cNvPr id="219" name="TextBox 218"/>
          <p:cNvSpPr txBox="1"/>
          <p:nvPr/>
        </p:nvSpPr>
        <p:spPr>
          <a:xfrm>
            <a:off x="2896664" y="1343534"/>
            <a:ext cx="40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Bδ</a:t>
            </a:r>
          </a:p>
        </p:txBody>
      </p:sp>
      <p:sp>
        <p:nvSpPr>
          <p:cNvPr id="6" name="Freeform 5"/>
          <p:cNvSpPr/>
          <p:nvPr/>
        </p:nvSpPr>
        <p:spPr>
          <a:xfrm>
            <a:off x="2572813" y="1366818"/>
            <a:ext cx="574675" cy="49212"/>
          </a:xfrm>
          <a:custGeom>
            <a:avLst/>
            <a:gdLst>
              <a:gd name="connsiteX0" fmla="*/ 0 w 574675"/>
              <a:gd name="connsiteY0" fmla="*/ 47625 h 49212"/>
              <a:gd name="connsiteX1" fmla="*/ 165100 w 574675"/>
              <a:gd name="connsiteY1" fmla="*/ 47625 h 49212"/>
              <a:gd name="connsiteX2" fmla="*/ 333375 w 574675"/>
              <a:gd name="connsiteY2" fmla="*/ 38100 h 49212"/>
              <a:gd name="connsiteX3" fmla="*/ 574675 w 574675"/>
              <a:gd name="connsiteY3" fmla="*/ 0 h 4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4675" h="49212">
                <a:moveTo>
                  <a:pt x="0" y="47625"/>
                </a:moveTo>
                <a:cubicBezTo>
                  <a:pt x="54769" y="48418"/>
                  <a:pt x="109538" y="49212"/>
                  <a:pt x="165100" y="47625"/>
                </a:cubicBezTo>
                <a:cubicBezTo>
                  <a:pt x="220662" y="46038"/>
                  <a:pt x="265113" y="46038"/>
                  <a:pt x="333375" y="38100"/>
                </a:cubicBezTo>
                <a:cubicBezTo>
                  <a:pt x="401638" y="30163"/>
                  <a:pt x="574675" y="0"/>
                  <a:pt x="574675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TextBox 222"/>
          <p:cNvSpPr txBox="1"/>
          <p:nvPr/>
        </p:nvSpPr>
        <p:spPr>
          <a:xfrm>
            <a:off x="3931714" y="1340359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δA</a:t>
            </a:r>
          </a:p>
        </p:txBody>
      </p:sp>
      <p:sp>
        <p:nvSpPr>
          <p:cNvPr id="224" name="TextBox 223"/>
          <p:cNvSpPr txBox="1"/>
          <p:nvPr/>
        </p:nvSpPr>
        <p:spPr>
          <a:xfrm>
            <a:off x="3772964" y="1064134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δβ</a:t>
            </a:r>
          </a:p>
        </p:txBody>
      </p:sp>
      <p:sp>
        <p:nvSpPr>
          <p:cNvPr id="225" name="TextBox 224"/>
          <p:cNvSpPr txBox="1"/>
          <p:nvPr/>
        </p:nvSpPr>
        <p:spPr>
          <a:xfrm>
            <a:off x="3757089" y="1492759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βA</a:t>
            </a:r>
          </a:p>
        </p:txBody>
      </p:sp>
      <p:sp>
        <p:nvSpPr>
          <p:cNvPr id="226" name="Freeform 225"/>
          <p:cNvSpPr/>
          <p:nvPr/>
        </p:nvSpPr>
        <p:spPr>
          <a:xfrm>
            <a:off x="3865038" y="1436668"/>
            <a:ext cx="66675" cy="130175"/>
          </a:xfrm>
          <a:custGeom>
            <a:avLst/>
            <a:gdLst>
              <a:gd name="connsiteX0" fmla="*/ 0 w 66675"/>
              <a:gd name="connsiteY0" fmla="*/ 0 h 130175"/>
              <a:gd name="connsiteX1" fmla="*/ 34925 w 66675"/>
              <a:gd name="connsiteY1" fmla="*/ 44450 h 130175"/>
              <a:gd name="connsiteX2" fmla="*/ 57150 w 66675"/>
              <a:gd name="connsiteY2" fmla="*/ 92075 h 130175"/>
              <a:gd name="connsiteX3" fmla="*/ 66675 w 66675"/>
              <a:gd name="connsiteY3" fmla="*/ 130175 h 13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" h="130175">
                <a:moveTo>
                  <a:pt x="0" y="0"/>
                </a:moveTo>
                <a:cubicBezTo>
                  <a:pt x="12700" y="14552"/>
                  <a:pt x="25400" y="29104"/>
                  <a:pt x="34925" y="44450"/>
                </a:cubicBezTo>
                <a:cubicBezTo>
                  <a:pt x="44450" y="59796"/>
                  <a:pt x="51858" y="77788"/>
                  <a:pt x="57150" y="92075"/>
                </a:cubicBezTo>
                <a:cubicBezTo>
                  <a:pt x="62442" y="106362"/>
                  <a:pt x="66675" y="130175"/>
                  <a:pt x="66675" y="130175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Freeform 226"/>
          <p:cNvSpPr/>
          <p:nvPr/>
        </p:nvSpPr>
        <p:spPr>
          <a:xfrm>
            <a:off x="3649138" y="1230293"/>
            <a:ext cx="88900" cy="57150"/>
          </a:xfrm>
          <a:custGeom>
            <a:avLst/>
            <a:gdLst>
              <a:gd name="connsiteX0" fmla="*/ 88900 w 88900"/>
              <a:gd name="connsiteY0" fmla="*/ 57150 h 57150"/>
              <a:gd name="connsiteX1" fmla="*/ 19050 w 88900"/>
              <a:gd name="connsiteY1" fmla="*/ 22225 h 57150"/>
              <a:gd name="connsiteX2" fmla="*/ 0 w 88900"/>
              <a:gd name="connsiteY2" fmla="*/ 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" h="57150">
                <a:moveTo>
                  <a:pt x="88900" y="57150"/>
                </a:moveTo>
                <a:cubicBezTo>
                  <a:pt x="61383" y="44450"/>
                  <a:pt x="33867" y="31750"/>
                  <a:pt x="19050" y="22225"/>
                </a:cubicBezTo>
                <a:cubicBezTo>
                  <a:pt x="4233" y="12700"/>
                  <a:pt x="0" y="0"/>
                  <a:pt x="0" y="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rot="5400000" flipH="1" flipV="1">
            <a:off x="3441175" y="1225531"/>
            <a:ext cx="406400" cy="244475"/>
          </a:xfrm>
          <a:prstGeom prst="line">
            <a:avLst/>
          </a:prstGeom>
          <a:ln w="28575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3604688" y="1300145"/>
            <a:ext cx="314326" cy="9526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8" name="TextBox 227"/>
          <p:cNvSpPr txBox="1"/>
          <p:nvPr/>
        </p:nvSpPr>
        <p:spPr>
          <a:xfrm>
            <a:off x="3423714" y="1013334"/>
            <a:ext cx="364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αβ</a:t>
            </a:r>
          </a:p>
        </p:txBody>
      </p:sp>
      <p:cxnSp>
        <p:nvCxnSpPr>
          <p:cNvPr id="229" name="Straight Connector 228"/>
          <p:cNvCxnSpPr/>
          <p:nvPr/>
        </p:nvCxnSpPr>
        <p:spPr>
          <a:xfrm>
            <a:off x="2150538" y="1592243"/>
            <a:ext cx="165100" cy="28575"/>
          </a:xfrm>
          <a:prstGeom prst="line">
            <a:avLst/>
          </a:prstGeom>
          <a:ln w="28575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1" name="Freeform 230"/>
          <p:cNvSpPr/>
          <p:nvPr/>
        </p:nvSpPr>
        <p:spPr>
          <a:xfrm>
            <a:off x="3109388" y="1023918"/>
            <a:ext cx="377825" cy="142875"/>
          </a:xfrm>
          <a:custGeom>
            <a:avLst/>
            <a:gdLst>
              <a:gd name="connsiteX0" fmla="*/ 377825 w 377825"/>
              <a:gd name="connsiteY0" fmla="*/ 142875 h 142875"/>
              <a:gd name="connsiteX1" fmla="*/ 241300 w 377825"/>
              <a:gd name="connsiteY1" fmla="*/ 57150 h 142875"/>
              <a:gd name="connsiteX2" fmla="*/ 111125 w 377825"/>
              <a:gd name="connsiteY2" fmla="*/ 9525 h 142875"/>
              <a:gd name="connsiteX3" fmla="*/ 0 w 377825"/>
              <a:gd name="connsiteY3" fmla="*/ 0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825" h="142875">
                <a:moveTo>
                  <a:pt x="377825" y="142875"/>
                </a:moveTo>
                <a:cubicBezTo>
                  <a:pt x="331787" y="111125"/>
                  <a:pt x="285750" y="79375"/>
                  <a:pt x="241300" y="57150"/>
                </a:cubicBezTo>
                <a:cubicBezTo>
                  <a:pt x="196850" y="34925"/>
                  <a:pt x="151342" y="19050"/>
                  <a:pt x="111125" y="9525"/>
                </a:cubicBezTo>
                <a:cubicBezTo>
                  <a:pt x="70908" y="0"/>
                  <a:pt x="0" y="0"/>
                  <a:pt x="0" y="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TextBox 240"/>
          <p:cNvSpPr txBox="1"/>
          <p:nvPr/>
        </p:nvSpPr>
        <p:spPr>
          <a:xfrm>
            <a:off x="2976038" y="1011218"/>
            <a:ext cx="483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(up)</a:t>
            </a:r>
          </a:p>
        </p:txBody>
      </p:sp>
      <p:sp>
        <p:nvSpPr>
          <p:cNvPr id="310" name="TextBox 309"/>
          <p:cNvSpPr txBox="1"/>
          <p:nvPr/>
        </p:nvSpPr>
        <p:spPr>
          <a:xfrm>
            <a:off x="1824567" y="1115483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312" name="TextBox 311"/>
          <p:cNvSpPr txBox="1"/>
          <p:nvPr/>
        </p:nvSpPr>
        <p:spPr>
          <a:xfrm>
            <a:off x="1824567" y="2579511"/>
            <a:ext cx="383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c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317" name="TextBox 316"/>
          <p:cNvSpPr txBox="1"/>
          <p:nvPr/>
        </p:nvSpPr>
        <p:spPr>
          <a:xfrm>
            <a:off x="1824567" y="4043539"/>
            <a:ext cx="383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e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319" name="TextBox 318"/>
          <p:cNvSpPr txBox="1"/>
          <p:nvPr/>
        </p:nvSpPr>
        <p:spPr>
          <a:xfrm>
            <a:off x="1824567" y="5507566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g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268" name="TextBox 267"/>
          <p:cNvSpPr txBox="1"/>
          <p:nvPr/>
        </p:nvSpPr>
        <p:spPr>
          <a:xfrm>
            <a:off x="5531910" y="599524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αβ</a:t>
            </a:r>
          </a:p>
        </p:txBody>
      </p:sp>
      <p:sp>
        <p:nvSpPr>
          <p:cNvPr id="264" name="TextBox 263"/>
          <p:cNvSpPr txBox="1"/>
          <p:nvPr/>
        </p:nvSpPr>
        <p:spPr>
          <a:xfrm>
            <a:off x="5002750" y="678510"/>
            <a:ext cx="40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Bδ</a:t>
            </a:r>
          </a:p>
        </p:txBody>
      </p:sp>
      <p:sp>
        <p:nvSpPr>
          <p:cNvPr id="274" name="TextBox 273"/>
          <p:cNvSpPr txBox="1"/>
          <p:nvPr/>
        </p:nvSpPr>
        <p:spPr>
          <a:xfrm>
            <a:off x="5818725" y="678510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δA</a:t>
            </a:r>
          </a:p>
        </p:txBody>
      </p:sp>
      <p:sp>
        <p:nvSpPr>
          <p:cNvPr id="326" name="TextBox 325"/>
          <p:cNvSpPr txBox="1"/>
          <p:nvPr/>
        </p:nvSpPr>
        <p:spPr>
          <a:xfrm>
            <a:off x="4474635" y="1115483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329" name="TextBox 328"/>
          <p:cNvSpPr txBox="1"/>
          <p:nvPr/>
        </p:nvSpPr>
        <p:spPr>
          <a:xfrm>
            <a:off x="4474635" y="2579511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d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332" name="TextBox 331"/>
          <p:cNvSpPr txBox="1"/>
          <p:nvPr/>
        </p:nvSpPr>
        <p:spPr>
          <a:xfrm>
            <a:off x="4474635" y="4043539"/>
            <a:ext cx="35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f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337" name="TextBox 336"/>
          <p:cNvSpPr txBox="1"/>
          <p:nvPr/>
        </p:nvSpPr>
        <p:spPr>
          <a:xfrm>
            <a:off x="4474635" y="5507566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h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271" name="TextBox 270"/>
          <p:cNvSpPr txBox="1"/>
          <p:nvPr/>
        </p:nvSpPr>
        <p:spPr>
          <a:xfrm>
            <a:off x="4882104" y="1201661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δα</a:t>
            </a:r>
          </a:p>
        </p:txBody>
      </p:sp>
      <p:cxnSp>
        <p:nvCxnSpPr>
          <p:cNvPr id="59" name="Straight Connector 58"/>
          <p:cNvCxnSpPr>
            <a:cxnSpLocks noChangeAspect="1"/>
          </p:cNvCxnSpPr>
          <p:nvPr/>
        </p:nvCxnSpPr>
        <p:spPr>
          <a:xfrm rot="5400000">
            <a:off x="5298659" y="1012643"/>
            <a:ext cx="182880" cy="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5400000">
            <a:off x="5653624" y="1127579"/>
            <a:ext cx="412750" cy="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5277917" y="1524455"/>
            <a:ext cx="113240" cy="67731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5854710" y="1524455"/>
            <a:ext cx="113240" cy="67731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cxnSpLocks/>
          </p:cNvCxnSpPr>
          <p:nvPr/>
        </p:nvCxnSpPr>
        <p:spPr>
          <a:xfrm rot="5400000">
            <a:off x="5529419" y="1089861"/>
            <a:ext cx="189145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cxnSpLocks/>
          </p:cNvCxnSpPr>
          <p:nvPr/>
        </p:nvCxnSpPr>
        <p:spPr>
          <a:xfrm rot="16200000">
            <a:off x="5276791" y="1471180"/>
            <a:ext cx="225721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cxnSpLocks/>
          </p:cNvCxnSpPr>
          <p:nvPr/>
        </p:nvCxnSpPr>
        <p:spPr>
          <a:xfrm rot="16200000">
            <a:off x="5746692" y="1471180"/>
            <a:ext cx="225721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cxnSpLocks/>
          </p:cNvCxnSpPr>
          <p:nvPr/>
        </p:nvCxnSpPr>
        <p:spPr>
          <a:xfrm rot="16200000" flipH="1">
            <a:off x="5537209" y="1268338"/>
            <a:ext cx="406400" cy="23283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cxnSpLocks/>
          </p:cNvCxnSpPr>
          <p:nvPr/>
        </p:nvCxnSpPr>
        <p:spPr>
          <a:xfrm rot="5400000">
            <a:off x="5305205" y="1269442"/>
            <a:ext cx="406400" cy="23283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5943608" y="1201661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δβ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325542" y="1430261"/>
            <a:ext cx="364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αδ</a:t>
            </a:r>
          </a:p>
        </p:txBody>
      </p:sp>
      <p:sp>
        <p:nvSpPr>
          <p:cNvPr id="259" name="TextBox 258"/>
          <p:cNvSpPr txBox="1"/>
          <p:nvPr/>
        </p:nvSpPr>
        <p:spPr>
          <a:xfrm>
            <a:off x="4878925" y="1726594"/>
            <a:ext cx="40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Bδ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5647275" y="1674736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βA</a:t>
            </a:r>
          </a:p>
        </p:txBody>
      </p:sp>
      <p:sp>
        <p:nvSpPr>
          <p:cNvPr id="261" name="TextBox 260"/>
          <p:cNvSpPr txBox="1"/>
          <p:nvPr/>
        </p:nvSpPr>
        <p:spPr>
          <a:xfrm>
            <a:off x="5371049" y="1832428"/>
            <a:ext cx="483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(up)</a:t>
            </a:r>
          </a:p>
        </p:txBody>
      </p:sp>
      <p:cxnSp>
        <p:nvCxnSpPr>
          <p:cNvPr id="262" name="Straight Connector 261"/>
          <p:cNvCxnSpPr/>
          <p:nvPr/>
        </p:nvCxnSpPr>
        <p:spPr>
          <a:xfrm rot="5400000">
            <a:off x="5230079" y="1179649"/>
            <a:ext cx="320040" cy="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>
            <a:cxnSpLocks noChangeAspect="1"/>
          </p:cNvCxnSpPr>
          <p:nvPr/>
        </p:nvCxnSpPr>
        <p:spPr>
          <a:xfrm rot="5400000">
            <a:off x="5768559" y="1018993"/>
            <a:ext cx="182880" cy="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5" name="Freeform 264"/>
          <p:cNvSpPr/>
          <p:nvPr/>
        </p:nvSpPr>
        <p:spPr>
          <a:xfrm>
            <a:off x="5882224" y="1575253"/>
            <a:ext cx="29104" cy="155575"/>
          </a:xfrm>
          <a:custGeom>
            <a:avLst/>
            <a:gdLst>
              <a:gd name="connsiteX0" fmla="*/ 22225 w 29104"/>
              <a:gd name="connsiteY0" fmla="*/ 0 h 155575"/>
              <a:gd name="connsiteX1" fmla="*/ 25400 w 29104"/>
              <a:gd name="connsiteY1" fmla="*/ 88900 h 155575"/>
              <a:gd name="connsiteX2" fmla="*/ 0 w 29104"/>
              <a:gd name="connsiteY2" fmla="*/ 155575 h 15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104" h="155575">
                <a:moveTo>
                  <a:pt x="22225" y="0"/>
                </a:moveTo>
                <a:cubicBezTo>
                  <a:pt x="25664" y="31485"/>
                  <a:pt x="29104" y="62971"/>
                  <a:pt x="25400" y="88900"/>
                </a:cubicBezTo>
                <a:cubicBezTo>
                  <a:pt x="21696" y="114829"/>
                  <a:pt x="0" y="155575"/>
                  <a:pt x="0" y="155575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TextBox 265"/>
          <p:cNvSpPr txBox="1"/>
          <p:nvPr/>
        </p:nvSpPr>
        <p:spPr>
          <a:xfrm>
            <a:off x="5920325" y="1729769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δA</a:t>
            </a:r>
          </a:p>
        </p:txBody>
      </p:sp>
      <p:sp>
        <p:nvSpPr>
          <p:cNvPr id="267" name="Freeform 266"/>
          <p:cNvSpPr/>
          <p:nvPr/>
        </p:nvSpPr>
        <p:spPr>
          <a:xfrm>
            <a:off x="5628224" y="879928"/>
            <a:ext cx="110596" cy="241300"/>
          </a:xfrm>
          <a:custGeom>
            <a:avLst/>
            <a:gdLst>
              <a:gd name="connsiteX0" fmla="*/ 0 w 110596"/>
              <a:gd name="connsiteY0" fmla="*/ 241300 h 241300"/>
              <a:gd name="connsiteX1" fmla="*/ 73025 w 110596"/>
              <a:gd name="connsiteY1" fmla="*/ 190500 h 241300"/>
              <a:gd name="connsiteX2" fmla="*/ 104775 w 110596"/>
              <a:gd name="connsiteY2" fmla="*/ 123825 h 241300"/>
              <a:gd name="connsiteX3" fmla="*/ 107950 w 110596"/>
              <a:gd name="connsiteY3" fmla="*/ 41275 h 241300"/>
              <a:gd name="connsiteX4" fmla="*/ 107950 w 110596"/>
              <a:gd name="connsiteY4" fmla="*/ 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596" h="241300">
                <a:moveTo>
                  <a:pt x="0" y="241300"/>
                </a:moveTo>
                <a:cubicBezTo>
                  <a:pt x="27781" y="225689"/>
                  <a:pt x="55563" y="210079"/>
                  <a:pt x="73025" y="190500"/>
                </a:cubicBezTo>
                <a:cubicBezTo>
                  <a:pt x="90487" y="170921"/>
                  <a:pt x="98954" y="148696"/>
                  <a:pt x="104775" y="123825"/>
                </a:cubicBezTo>
                <a:cubicBezTo>
                  <a:pt x="110596" y="98954"/>
                  <a:pt x="107421" y="61912"/>
                  <a:pt x="107950" y="41275"/>
                </a:cubicBezTo>
                <a:cubicBezTo>
                  <a:pt x="108479" y="20638"/>
                  <a:pt x="108214" y="10319"/>
                  <a:pt x="107950" y="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Freeform 268"/>
          <p:cNvSpPr/>
          <p:nvPr/>
        </p:nvSpPr>
        <p:spPr>
          <a:xfrm>
            <a:off x="5910799" y="1344007"/>
            <a:ext cx="117475" cy="59796"/>
          </a:xfrm>
          <a:custGeom>
            <a:avLst/>
            <a:gdLst>
              <a:gd name="connsiteX0" fmla="*/ 0 w 117475"/>
              <a:gd name="connsiteY0" fmla="*/ 59796 h 59796"/>
              <a:gd name="connsiteX1" fmla="*/ 50800 w 117475"/>
              <a:gd name="connsiteY1" fmla="*/ 18521 h 59796"/>
              <a:gd name="connsiteX2" fmla="*/ 92075 w 117475"/>
              <a:gd name="connsiteY2" fmla="*/ 2646 h 59796"/>
              <a:gd name="connsiteX3" fmla="*/ 117475 w 117475"/>
              <a:gd name="connsiteY3" fmla="*/ 2646 h 5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475" h="59796">
                <a:moveTo>
                  <a:pt x="0" y="59796"/>
                </a:moveTo>
                <a:cubicBezTo>
                  <a:pt x="17727" y="43921"/>
                  <a:pt x="35454" y="28046"/>
                  <a:pt x="50800" y="18521"/>
                </a:cubicBezTo>
                <a:cubicBezTo>
                  <a:pt x="66146" y="8996"/>
                  <a:pt x="80962" y="5292"/>
                  <a:pt x="92075" y="2646"/>
                </a:cubicBezTo>
                <a:cubicBezTo>
                  <a:pt x="103188" y="0"/>
                  <a:pt x="117475" y="2646"/>
                  <a:pt x="117475" y="2646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Freeform 269"/>
          <p:cNvSpPr/>
          <p:nvPr/>
        </p:nvSpPr>
        <p:spPr>
          <a:xfrm flipH="1">
            <a:off x="5205949" y="1388457"/>
            <a:ext cx="117475" cy="59796"/>
          </a:xfrm>
          <a:custGeom>
            <a:avLst/>
            <a:gdLst>
              <a:gd name="connsiteX0" fmla="*/ 0 w 117475"/>
              <a:gd name="connsiteY0" fmla="*/ 59796 h 59796"/>
              <a:gd name="connsiteX1" fmla="*/ 50800 w 117475"/>
              <a:gd name="connsiteY1" fmla="*/ 18521 h 59796"/>
              <a:gd name="connsiteX2" fmla="*/ 92075 w 117475"/>
              <a:gd name="connsiteY2" fmla="*/ 2646 h 59796"/>
              <a:gd name="connsiteX3" fmla="*/ 117475 w 117475"/>
              <a:gd name="connsiteY3" fmla="*/ 2646 h 5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475" h="59796">
                <a:moveTo>
                  <a:pt x="0" y="59796"/>
                </a:moveTo>
                <a:cubicBezTo>
                  <a:pt x="17727" y="43921"/>
                  <a:pt x="35454" y="28046"/>
                  <a:pt x="50800" y="18521"/>
                </a:cubicBezTo>
                <a:cubicBezTo>
                  <a:pt x="66146" y="8996"/>
                  <a:pt x="80962" y="5292"/>
                  <a:pt x="92075" y="2646"/>
                </a:cubicBezTo>
                <a:cubicBezTo>
                  <a:pt x="103188" y="0"/>
                  <a:pt x="117475" y="2646"/>
                  <a:pt x="117475" y="2646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Freeform 271"/>
          <p:cNvSpPr/>
          <p:nvPr/>
        </p:nvSpPr>
        <p:spPr>
          <a:xfrm flipH="1">
            <a:off x="5329774" y="1575253"/>
            <a:ext cx="29104" cy="155575"/>
          </a:xfrm>
          <a:custGeom>
            <a:avLst/>
            <a:gdLst>
              <a:gd name="connsiteX0" fmla="*/ 22225 w 29104"/>
              <a:gd name="connsiteY0" fmla="*/ 0 h 155575"/>
              <a:gd name="connsiteX1" fmla="*/ 25400 w 29104"/>
              <a:gd name="connsiteY1" fmla="*/ 88900 h 155575"/>
              <a:gd name="connsiteX2" fmla="*/ 0 w 29104"/>
              <a:gd name="connsiteY2" fmla="*/ 155575 h 15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104" h="155575">
                <a:moveTo>
                  <a:pt x="22225" y="0"/>
                </a:moveTo>
                <a:cubicBezTo>
                  <a:pt x="25664" y="31485"/>
                  <a:pt x="29104" y="62971"/>
                  <a:pt x="25400" y="88900"/>
                </a:cubicBezTo>
                <a:cubicBezTo>
                  <a:pt x="21696" y="114829"/>
                  <a:pt x="0" y="155575"/>
                  <a:pt x="0" y="155575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TextBox 272"/>
          <p:cNvSpPr txBox="1"/>
          <p:nvPr/>
        </p:nvSpPr>
        <p:spPr>
          <a:xfrm>
            <a:off x="5233467" y="1674736"/>
            <a:ext cx="381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Bα</a:t>
            </a:r>
          </a:p>
        </p:txBody>
      </p:sp>
      <p:sp>
        <p:nvSpPr>
          <p:cNvPr id="275" name="TextBox 274"/>
          <p:cNvSpPr txBox="1"/>
          <p:nvPr/>
        </p:nvSpPr>
        <p:spPr>
          <a:xfrm>
            <a:off x="5553083" y="1430261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δβ</a:t>
            </a:r>
          </a:p>
        </p:txBody>
      </p:sp>
      <p:cxnSp>
        <p:nvCxnSpPr>
          <p:cNvPr id="62" name="Straight Connector 61"/>
          <p:cNvCxnSpPr/>
          <p:nvPr/>
        </p:nvCxnSpPr>
        <p:spPr>
          <a:xfrm rot="5400000">
            <a:off x="5759987" y="1741944"/>
            <a:ext cx="412750" cy="3175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5067837" y="1741942"/>
            <a:ext cx="412750" cy="3175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16200000">
            <a:off x="5147361" y="1058115"/>
            <a:ext cx="612771" cy="351661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16200000" flipH="1">
            <a:off x="5494495" y="1058115"/>
            <a:ext cx="612771" cy="351661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4" name="Freeform 293"/>
          <p:cNvSpPr/>
          <p:nvPr/>
        </p:nvSpPr>
        <p:spPr>
          <a:xfrm>
            <a:off x="5215474" y="3987970"/>
            <a:ext cx="155575" cy="66675"/>
          </a:xfrm>
          <a:custGeom>
            <a:avLst/>
            <a:gdLst>
              <a:gd name="connsiteX0" fmla="*/ 155575 w 155575"/>
              <a:gd name="connsiteY0" fmla="*/ 66675 h 66675"/>
              <a:gd name="connsiteX1" fmla="*/ 101600 w 155575"/>
              <a:gd name="connsiteY1" fmla="*/ 57150 h 66675"/>
              <a:gd name="connsiteX2" fmla="*/ 50800 w 155575"/>
              <a:gd name="connsiteY2" fmla="*/ 31750 h 66675"/>
              <a:gd name="connsiteX3" fmla="*/ 0 w 155575"/>
              <a:gd name="connsiteY3" fmla="*/ 0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575" h="66675">
                <a:moveTo>
                  <a:pt x="155575" y="66675"/>
                </a:moveTo>
                <a:cubicBezTo>
                  <a:pt x="137318" y="64823"/>
                  <a:pt x="119062" y="62971"/>
                  <a:pt x="101600" y="57150"/>
                </a:cubicBezTo>
                <a:cubicBezTo>
                  <a:pt x="84138" y="51329"/>
                  <a:pt x="67733" y="41275"/>
                  <a:pt x="50800" y="31750"/>
                </a:cubicBezTo>
                <a:cubicBezTo>
                  <a:pt x="33867" y="22225"/>
                  <a:pt x="0" y="0"/>
                  <a:pt x="0" y="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Freeform 287"/>
          <p:cNvSpPr/>
          <p:nvPr/>
        </p:nvSpPr>
        <p:spPr>
          <a:xfrm>
            <a:off x="5882224" y="4226095"/>
            <a:ext cx="142875" cy="130175"/>
          </a:xfrm>
          <a:custGeom>
            <a:avLst/>
            <a:gdLst>
              <a:gd name="connsiteX0" fmla="*/ 0 w 142875"/>
              <a:gd name="connsiteY0" fmla="*/ 0 h 130175"/>
              <a:gd name="connsiteX1" fmla="*/ 25400 w 142875"/>
              <a:gd name="connsiteY1" fmla="*/ 44450 h 130175"/>
              <a:gd name="connsiteX2" fmla="*/ 69850 w 142875"/>
              <a:gd name="connsiteY2" fmla="*/ 88900 h 130175"/>
              <a:gd name="connsiteX3" fmla="*/ 117475 w 142875"/>
              <a:gd name="connsiteY3" fmla="*/ 120650 h 130175"/>
              <a:gd name="connsiteX4" fmla="*/ 142875 w 142875"/>
              <a:gd name="connsiteY4" fmla="*/ 130175 h 13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875" h="130175">
                <a:moveTo>
                  <a:pt x="0" y="0"/>
                </a:moveTo>
                <a:cubicBezTo>
                  <a:pt x="6879" y="14817"/>
                  <a:pt x="13758" y="29634"/>
                  <a:pt x="25400" y="44450"/>
                </a:cubicBezTo>
                <a:cubicBezTo>
                  <a:pt x="37042" y="59266"/>
                  <a:pt x="54504" y="76200"/>
                  <a:pt x="69850" y="88900"/>
                </a:cubicBezTo>
                <a:cubicBezTo>
                  <a:pt x="85196" y="101600"/>
                  <a:pt x="105304" y="113771"/>
                  <a:pt x="117475" y="120650"/>
                </a:cubicBezTo>
                <a:cubicBezTo>
                  <a:pt x="129646" y="127529"/>
                  <a:pt x="142875" y="130175"/>
                  <a:pt x="142875" y="130175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Connector 100"/>
          <p:cNvCxnSpPr>
            <a:cxnSpLocks/>
          </p:cNvCxnSpPr>
          <p:nvPr/>
        </p:nvCxnSpPr>
        <p:spPr>
          <a:xfrm rot="5400000">
            <a:off x="5284606" y="4026794"/>
            <a:ext cx="198289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cxnSpLocks/>
          </p:cNvCxnSpPr>
          <p:nvPr/>
        </p:nvCxnSpPr>
        <p:spPr>
          <a:xfrm rot="5400000">
            <a:off x="5335069" y="4052532"/>
            <a:ext cx="152397" cy="55035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cxnSpLocks/>
          </p:cNvCxnSpPr>
          <p:nvPr/>
        </p:nvCxnSpPr>
        <p:spPr>
          <a:xfrm rot="10800000" flipV="1">
            <a:off x="5396450" y="4143543"/>
            <a:ext cx="524935" cy="1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cxnSpLocks noChangeAspect="1"/>
          </p:cNvCxnSpPr>
          <p:nvPr/>
        </p:nvCxnSpPr>
        <p:spPr>
          <a:xfrm flipV="1">
            <a:off x="5536148" y="4376377"/>
            <a:ext cx="246590" cy="247733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cxnSpLocks noChangeAspect="1"/>
          </p:cNvCxnSpPr>
          <p:nvPr/>
        </p:nvCxnSpPr>
        <p:spPr>
          <a:xfrm flipV="1">
            <a:off x="4913848" y="4367911"/>
            <a:ext cx="246590" cy="247733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cxnSpLocks noChangeAspect="1"/>
          </p:cNvCxnSpPr>
          <p:nvPr/>
        </p:nvCxnSpPr>
        <p:spPr>
          <a:xfrm flipV="1">
            <a:off x="5015448" y="4266311"/>
            <a:ext cx="246590" cy="247733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cxnSpLocks noChangeAspect="1"/>
          </p:cNvCxnSpPr>
          <p:nvPr/>
        </p:nvCxnSpPr>
        <p:spPr>
          <a:xfrm flipV="1">
            <a:off x="5752048" y="4160478"/>
            <a:ext cx="246590" cy="247733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cxnSpLocks noChangeAspect="1"/>
          </p:cNvCxnSpPr>
          <p:nvPr/>
        </p:nvCxnSpPr>
        <p:spPr>
          <a:xfrm flipV="1">
            <a:off x="5193249" y="4146720"/>
            <a:ext cx="183510" cy="101603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cxnSpLocks/>
          </p:cNvCxnSpPr>
          <p:nvPr/>
        </p:nvCxnSpPr>
        <p:spPr>
          <a:xfrm flipV="1">
            <a:off x="5275799" y="4143545"/>
            <a:ext cx="108331" cy="107574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3" name="TextBox 282"/>
          <p:cNvSpPr txBox="1"/>
          <p:nvPr/>
        </p:nvSpPr>
        <p:spPr>
          <a:xfrm>
            <a:off x="5729827" y="3446108"/>
            <a:ext cx="483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(up)</a:t>
            </a:r>
          </a:p>
        </p:txBody>
      </p:sp>
      <p:sp>
        <p:nvSpPr>
          <p:cNvPr id="284" name="TextBox 283"/>
          <p:cNvSpPr txBox="1"/>
          <p:nvPr/>
        </p:nvSpPr>
        <p:spPr>
          <a:xfrm>
            <a:off x="6081193" y="3585804"/>
            <a:ext cx="40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Bδ</a:t>
            </a:r>
          </a:p>
        </p:txBody>
      </p:sp>
      <p:sp>
        <p:nvSpPr>
          <p:cNvPr id="285" name="TextBox 284"/>
          <p:cNvSpPr txBox="1"/>
          <p:nvPr/>
        </p:nvSpPr>
        <p:spPr>
          <a:xfrm>
            <a:off x="4922317" y="3814403"/>
            <a:ext cx="364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αβ</a:t>
            </a:r>
          </a:p>
        </p:txBody>
      </p:sp>
      <p:sp>
        <p:nvSpPr>
          <p:cNvPr id="286" name="TextBox 285"/>
          <p:cNvSpPr txBox="1"/>
          <p:nvPr/>
        </p:nvSpPr>
        <p:spPr>
          <a:xfrm>
            <a:off x="5479002" y="3585804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δA</a:t>
            </a:r>
          </a:p>
        </p:txBody>
      </p:sp>
      <p:sp>
        <p:nvSpPr>
          <p:cNvPr id="287" name="TextBox 286"/>
          <p:cNvSpPr txBox="1"/>
          <p:nvPr/>
        </p:nvSpPr>
        <p:spPr>
          <a:xfrm>
            <a:off x="5955250" y="4199636"/>
            <a:ext cx="40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Bγ</a:t>
            </a:r>
          </a:p>
        </p:txBody>
      </p:sp>
      <p:sp>
        <p:nvSpPr>
          <p:cNvPr id="289" name="Freeform 288"/>
          <p:cNvSpPr/>
          <p:nvPr/>
        </p:nvSpPr>
        <p:spPr>
          <a:xfrm rot="20467293" flipV="1">
            <a:off x="5745699" y="3984796"/>
            <a:ext cx="142875" cy="130175"/>
          </a:xfrm>
          <a:custGeom>
            <a:avLst/>
            <a:gdLst>
              <a:gd name="connsiteX0" fmla="*/ 0 w 142875"/>
              <a:gd name="connsiteY0" fmla="*/ 0 h 130175"/>
              <a:gd name="connsiteX1" fmla="*/ 25400 w 142875"/>
              <a:gd name="connsiteY1" fmla="*/ 44450 h 130175"/>
              <a:gd name="connsiteX2" fmla="*/ 69850 w 142875"/>
              <a:gd name="connsiteY2" fmla="*/ 88900 h 130175"/>
              <a:gd name="connsiteX3" fmla="*/ 117475 w 142875"/>
              <a:gd name="connsiteY3" fmla="*/ 120650 h 130175"/>
              <a:gd name="connsiteX4" fmla="*/ 142875 w 142875"/>
              <a:gd name="connsiteY4" fmla="*/ 130175 h 13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875" h="130175">
                <a:moveTo>
                  <a:pt x="0" y="0"/>
                </a:moveTo>
                <a:cubicBezTo>
                  <a:pt x="6879" y="14817"/>
                  <a:pt x="13758" y="29634"/>
                  <a:pt x="25400" y="44450"/>
                </a:cubicBezTo>
                <a:cubicBezTo>
                  <a:pt x="37042" y="59266"/>
                  <a:pt x="54504" y="76200"/>
                  <a:pt x="69850" y="88900"/>
                </a:cubicBezTo>
                <a:cubicBezTo>
                  <a:pt x="85196" y="101600"/>
                  <a:pt x="105304" y="113771"/>
                  <a:pt x="117475" y="120650"/>
                </a:cubicBezTo>
                <a:cubicBezTo>
                  <a:pt x="129646" y="127529"/>
                  <a:pt x="142875" y="130175"/>
                  <a:pt x="142875" y="130175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TextBox 289"/>
          <p:cNvSpPr txBox="1"/>
          <p:nvPr/>
        </p:nvSpPr>
        <p:spPr>
          <a:xfrm>
            <a:off x="5767925" y="3751961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δγ</a:t>
            </a:r>
          </a:p>
        </p:txBody>
      </p:sp>
      <p:sp>
        <p:nvSpPr>
          <p:cNvPr id="291" name="TextBox 290"/>
          <p:cNvSpPr txBox="1"/>
          <p:nvPr/>
        </p:nvSpPr>
        <p:spPr>
          <a:xfrm>
            <a:off x="5332950" y="4205986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γδ</a:t>
            </a:r>
          </a:p>
        </p:txBody>
      </p:sp>
      <p:sp>
        <p:nvSpPr>
          <p:cNvPr id="292" name="TextBox 291"/>
          <p:cNvSpPr txBox="1"/>
          <p:nvPr/>
        </p:nvSpPr>
        <p:spPr>
          <a:xfrm>
            <a:off x="5453604" y="3882139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βA</a:t>
            </a:r>
          </a:p>
        </p:txBody>
      </p:sp>
      <p:sp>
        <p:nvSpPr>
          <p:cNvPr id="293" name="Freeform 292"/>
          <p:cNvSpPr/>
          <p:nvPr/>
        </p:nvSpPr>
        <p:spPr>
          <a:xfrm>
            <a:off x="5415499" y="4060995"/>
            <a:ext cx="114300" cy="26458"/>
          </a:xfrm>
          <a:custGeom>
            <a:avLst/>
            <a:gdLst>
              <a:gd name="connsiteX0" fmla="*/ 0 w 114300"/>
              <a:gd name="connsiteY0" fmla="*/ 25400 h 26458"/>
              <a:gd name="connsiteX1" fmla="*/ 76200 w 114300"/>
              <a:gd name="connsiteY1" fmla="*/ 22225 h 26458"/>
              <a:gd name="connsiteX2" fmla="*/ 114300 w 114300"/>
              <a:gd name="connsiteY2" fmla="*/ 0 h 26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300" h="26458">
                <a:moveTo>
                  <a:pt x="0" y="25400"/>
                </a:moveTo>
                <a:cubicBezTo>
                  <a:pt x="28575" y="25929"/>
                  <a:pt x="57150" y="26458"/>
                  <a:pt x="76200" y="22225"/>
                </a:cubicBezTo>
                <a:cubicBezTo>
                  <a:pt x="95250" y="17992"/>
                  <a:pt x="114300" y="0"/>
                  <a:pt x="114300" y="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TextBox 296"/>
          <p:cNvSpPr txBox="1"/>
          <p:nvPr/>
        </p:nvSpPr>
        <p:spPr>
          <a:xfrm>
            <a:off x="4878925" y="3986911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δα</a:t>
            </a:r>
          </a:p>
        </p:txBody>
      </p:sp>
      <p:sp>
        <p:nvSpPr>
          <p:cNvPr id="298" name="Freeform 297"/>
          <p:cNvSpPr/>
          <p:nvPr/>
        </p:nvSpPr>
        <p:spPr>
          <a:xfrm>
            <a:off x="5272624" y="4200695"/>
            <a:ext cx="61383" cy="266700"/>
          </a:xfrm>
          <a:custGeom>
            <a:avLst/>
            <a:gdLst>
              <a:gd name="connsiteX0" fmla="*/ 0 w 61383"/>
              <a:gd name="connsiteY0" fmla="*/ 0 h 266700"/>
              <a:gd name="connsiteX1" fmla="*/ 47625 w 61383"/>
              <a:gd name="connsiteY1" fmla="*/ 50800 h 266700"/>
              <a:gd name="connsiteX2" fmla="*/ 60325 w 61383"/>
              <a:gd name="connsiteY2" fmla="*/ 120650 h 266700"/>
              <a:gd name="connsiteX3" fmla="*/ 53975 w 61383"/>
              <a:gd name="connsiteY3" fmla="*/ 215900 h 266700"/>
              <a:gd name="connsiteX4" fmla="*/ 34925 w 61383"/>
              <a:gd name="connsiteY4" fmla="*/ 26670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83" h="266700">
                <a:moveTo>
                  <a:pt x="0" y="0"/>
                </a:moveTo>
                <a:cubicBezTo>
                  <a:pt x="18785" y="15346"/>
                  <a:pt x="37571" y="30692"/>
                  <a:pt x="47625" y="50800"/>
                </a:cubicBezTo>
                <a:cubicBezTo>
                  <a:pt x="57679" y="70908"/>
                  <a:pt x="59267" y="93133"/>
                  <a:pt x="60325" y="120650"/>
                </a:cubicBezTo>
                <a:cubicBezTo>
                  <a:pt x="61383" y="148167"/>
                  <a:pt x="58208" y="191558"/>
                  <a:pt x="53975" y="215900"/>
                </a:cubicBezTo>
                <a:cubicBezTo>
                  <a:pt x="49742" y="240242"/>
                  <a:pt x="34925" y="266700"/>
                  <a:pt x="34925" y="26670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TextBox 298"/>
          <p:cNvSpPr txBox="1"/>
          <p:nvPr/>
        </p:nvSpPr>
        <p:spPr>
          <a:xfrm>
            <a:off x="5110700" y="4348861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γα</a:t>
            </a:r>
          </a:p>
        </p:txBody>
      </p:sp>
      <p:sp>
        <p:nvSpPr>
          <p:cNvPr id="300" name="TextBox 299"/>
          <p:cNvSpPr txBox="1"/>
          <p:nvPr/>
        </p:nvSpPr>
        <p:spPr>
          <a:xfrm>
            <a:off x="5100117" y="3582628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δβ</a:t>
            </a:r>
          </a:p>
        </p:txBody>
      </p:sp>
      <p:cxnSp>
        <p:nvCxnSpPr>
          <p:cNvPr id="121" name="Straight Connector 120"/>
          <p:cNvCxnSpPr>
            <a:cxnSpLocks/>
          </p:cNvCxnSpPr>
          <p:nvPr/>
        </p:nvCxnSpPr>
        <p:spPr>
          <a:xfrm rot="16200000" flipH="1">
            <a:off x="5360993" y="3915475"/>
            <a:ext cx="107951" cy="49739"/>
          </a:xfrm>
          <a:prstGeom prst="line">
            <a:avLst/>
          </a:prstGeom>
          <a:ln w="28575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1" name="Freeform 300"/>
          <p:cNvSpPr/>
          <p:nvPr/>
        </p:nvSpPr>
        <p:spPr>
          <a:xfrm>
            <a:off x="5367874" y="3733970"/>
            <a:ext cx="95779" cy="177800"/>
          </a:xfrm>
          <a:custGeom>
            <a:avLst/>
            <a:gdLst>
              <a:gd name="connsiteX0" fmla="*/ 47625 w 95779"/>
              <a:gd name="connsiteY0" fmla="*/ 177800 h 177800"/>
              <a:gd name="connsiteX1" fmla="*/ 88900 w 95779"/>
              <a:gd name="connsiteY1" fmla="*/ 107950 h 177800"/>
              <a:gd name="connsiteX2" fmla="*/ 88900 w 95779"/>
              <a:gd name="connsiteY2" fmla="*/ 57150 h 177800"/>
              <a:gd name="connsiteX3" fmla="*/ 69850 w 95779"/>
              <a:gd name="connsiteY3" fmla="*/ 28575 h 177800"/>
              <a:gd name="connsiteX4" fmla="*/ 31750 w 95779"/>
              <a:gd name="connsiteY4" fmla="*/ 6350 h 177800"/>
              <a:gd name="connsiteX5" fmla="*/ 0 w 95779"/>
              <a:gd name="connsiteY5" fmla="*/ 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779" h="177800">
                <a:moveTo>
                  <a:pt x="47625" y="177800"/>
                </a:moveTo>
                <a:cubicBezTo>
                  <a:pt x="64823" y="152929"/>
                  <a:pt x="82021" y="128058"/>
                  <a:pt x="88900" y="107950"/>
                </a:cubicBezTo>
                <a:cubicBezTo>
                  <a:pt x="95779" y="87842"/>
                  <a:pt x="92075" y="70379"/>
                  <a:pt x="88900" y="57150"/>
                </a:cubicBezTo>
                <a:cubicBezTo>
                  <a:pt x="85725" y="43921"/>
                  <a:pt x="79375" y="37042"/>
                  <a:pt x="69850" y="28575"/>
                </a:cubicBezTo>
                <a:cubicBezTo>
                  <a:pt x="60325" y="20108"/>
                  <a:pt x="43392" y="11112"/>
                  <a:pt x="31750" y="6350"/>
                </a:cubicBezTo>
                <a:cubicBezTo>
                  <a:pt x="20108" y="1588"/>
                  <a:pt x="0" y="0"/>
                  <a:pt x="0" y="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7" name="Straight Connector 116"/>
          <p:cNvCxnSpPr>
            <a:cxnSpLocks/>
          </p:cNvCxnSpPr>
          <p:nvPr/>
        </p:nvCxnSpPr>
        <p:spPr>
          <a:xfrm>
            <a:off x="5174202" y="4257845"/>
            <a:ext cx="646635" cy="7409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>
            <a:cxnSpLocks noChangeAspect="1"/>
          </p:cNvCxnSpPr>
          <p:nvPr/>
        </p:nvCxnSpPr>
        <p:spPr>
          <a:xfrm flipV="1">
            <a:off x="5821899" y="4153070"/>
            <a:ext cx="183510" cy="101603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>
            <a:cxnSpLocks noChangeAspect="1"/>
          </p:cNvCxnSpPr>
          <p:nvPr/>
        </p:nvCxnSpPr>
        <p:spPr>
          <a:xfrm flipV="1">
            <a:off x="5929850" y="4149895"/>
            <a:ext cx="82577" cy="4572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cxnSpLocks noChangeAspect="1"/>
          </p:cNvCxnSpPr>
          <p:nvPr/>
        </p:nvCxnSpPr>
        <p:spPr>
          <a:xfrm flipV="1">
            <a:off x="5802849" y="3842980"/>
            <a:ext cx="416466" cy="410928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cxnSpLocks noChangeAspect="1"/>
          </p:cNvCxnSpPr>
          <p:nvPr/>
        </p:nvCxnSpPr>
        <p:spPr>
          <a:xfrm flipV="1">
            <a:off x="5447248" y="3838739"/>
            <a:ext cx="164670" cy="165435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>
            <a:cxnSpLocks/>
          </p:cNvCxnSpPr>
          <p:nvPr/>
        </p:nvCxnSpPr>
        <p:spPr>
          <a:xfrm rot="5400000" flipH="1" flipV="1">
            <a:off x="5132393" y="4109151"/>
            <a:ext cx="196850" cy="106889"/>
          </a:xfrm>
          <a:prstGeom prst="line">
            <a:avLst/>
          </a:prstGeom>
          <a:ln w="28575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>
            <a:cxnSpLocks noChangeAspect="1"/>
          </p:cNvCxnSpPr>
          <p:nvPr/>
        </p:nvCxnSpPr>
        <p:spPr>
          <a:xfrm rot="5400000" flipH="1" flipV="1">
            <a:off x="5216885" y="3943497"/>
            <a:ext cx="205994" cy="111854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>
            <a:cxnSpLocks noChangeAspect="1"/>
          </p:cNvCxnSpPr>
          <p:nvPr/>
        </p:nvCxnSpPr>
        <p:spPr>
          <a:xfrm rot="16200000" flipH="1">
            <a:off x="5071767" y="4866739"/>
            <a:ext cx="331013" cy="312418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>
            <a:cxnSpLocks noChangeAspect="1"/>
          </p:cNvCxnSpPr>
          <p:nvPr/>
        </p:nvCxnSpPr>
        <p:spPr>
          <a:xfrm rot="16200000" flipH="1">
            <a:off x="5750137" y="4877602"/>
            <a:ext cx="218566" cy="206289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/>
        </p:nvCxnSpPr>
        <p:spPr>
          <a:xfrm rot="10800000">
            <a:off x="5382395" y="5191629"/>
            <a:ext cx="386587" cy="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>
            <a:cxnSpLocks noChangeAspect="1"/>
          </p:cNvCxnSpPr>
          <p:nvPr/>
        </p:nvCxnSpPr>
        <p:spPr>
          <a:xfrm rot="10800000">
            <a:off x="5505780" y="5320220"/>
            <a:ext cx="274320" cy="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/>
          <p:cNvCxnSpPr/>
          <p:nvPr/>
        </p:nvCxnSpPr>
        <p:spPr>
          <a:xfrm rot="16200000" flipH="1">
            <a:off x="5919794" y="5412293"/>
            <a:ext cx="282575" cy="26670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>
            <a:cxnSpLocks noChangeAspect="1"/>
          </p:cNvCxnSpPr>
          <p:nvPr/>
        </p:nvCxnSpPr>
        <p:spPr>
          <a:xfrm rot="16200000" flipH="1">
            <a:off x="5255449" y="5338008"/>
            <a:ext cx="310007" cy="29259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/>
          <p:cNvCxnSpPr/>
          <p:nvPr/>
        </p:nvCxnSpPr>
        <p:spPr>
          <a:xfrm rot="10800000" flipV="1">
            <a:off x="5241930" y="5197979"/>
            <a:ext cx="142879" cy="13335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>
            <a:cxnSpLocks noChangeAspect="1"/>
          </p:cNvCxnSpPr>
          <p:nvPr/>
        </p:nvCxnSpPr>
        <p:spPr>
          <a:xfrm rot="10800000">
            <a:off x="5286705" y="5320220"/>
            <a:ext cx="274320" cy="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0" name="TextBox 209"/>
          <p:cNvSpPr txBox="1"/>
          <p:nvPr/>
        </p:nvSpPr>
        <p:spPr>
          <a:xfrm>
            <a:off x="6073779" y="4899529"/>
            <a:ext cx="624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Array</a:t>
            </a:r>
          </a:p>
          <a:p>
            <a:r>
              <a:rPr lang="en-US" sz="1200">
                <a:latin typeface="Times"/>
                <a:cs typeface="Times"/>
              </a:rPr>
              <a:t>similar</a:t>
            </a:r>
          </a:p>
          <a:p>
            <a:r>
              <a:rPr lang="en-US" sz="1200">
                <a:latin typeface="Times"/>
                <a:cs typeface="Times"/>
              </a:rPr>
              <a:t>to </a:t>
            </a:r>
            <a:r>
              <a:rPr lang="en-US" sz="1200" i="1">
                <a:latin typeface="Times"/>
                <a:cs typeface="Times"/>
              </a:rPr>
              <a:t>f</a:t>
            </a:r>
            <a:endParaRPr lang="en-US" sz="1200">
              <a:latin typeface="Times"/>
              <a:cs typeface="Times"/>
            </a:endParaRPr>
          </a:p>
        </p:txBody>
      </p:sp>
      <p:sp>
        <p:nvSpPr>
          <p:cNvPr id="211" name="Freeform 210"/>
          <p:cNvSpPr/>
          <p:nvPr/>
        </p:nvSpPr>
        <p:spPr>
          <a:xfrm>
            <a:off x="6042029" y="5068333"/>
            <a:ext cx="111125" cy="62971"/>
          </a:xfrm>
          <a:custGeom>
            <a:avLst/>
            <a:gdLst>
              <a:gd name="connsiteX0" fmla="*/ 0 w 111125"/>
              <a:gd name="connsiteY0" fmla="*/ 62971 h 62971"/>
              <a:gd name="connsiteX1" fmla="*/ 41275 w 111125"/>
              <a:gd name="connsiteY1" fmla="*/ 18521 h 62971"/>
              <a:gd name="connsiteX2" fmla="*/ 76200 w 111125"/>
              <a:gd name="connsiteY2" fmla="*/ 2646 h 62971"/>
              <a:gd name="connsiteX3" fmla="*/ 111125 w 111125"/>
              <a:gd name="connsiteY3" fmla="*/ 2646 h 6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125" h="62971">
                <a:moveTo>
                  <a:pt x="0" y="62971"/>
                </a:moveTo>
                <a:cubicBezTo>
                  <a:pt x="14287" y="45773"/>
                  <a:pt x="28575" y="28575"/>
                  <a:pt x="41275" y="18521"/>
                </a:cubicBezTo>
                <a:cubicBezTo>
                  <a:pt x="53975" y="8467"/>
                  <a:pt x="64558" y="5292"/>
                  <a:pt x="76200" y="2646"/>
                </a:cubicBezTo>
                <a:cubicBezTo>
                  <a:pt x="87842" y="0"/>
                  <a:pt x="111125" y="2646"/>
                  <a:pt x="111125" y="2646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TextBox 301"/>
          <p:cNvSpPr txBox="1"/>
          <p:nvPr/>
        </p:nvSpPr>
        <p:spPr>
          <a:xfrm>
            <a:off x="5124460" y="4740765"/>
            <a:ext cx="483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(up)</a:t>
            </a:r>
          </a:p>
        </p:txBody>
      </p:sp>
      <p:sp>
        <p:nvSpPr>
          <p:cNvPr id="303" name="TextBox 302"/>
          <p:cNvSpPr txBox="1"/>
          <p:nvPr/>
        </p:nvSpPr>
        <p:spPr>
          <a:xfrm>
            <a:off x="4878925" y="4627538"/>
            <a:ext cx="40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Bδ</a:t>
            </a:r>
          </a:p>
        </p:txBody>
      </p:sp>
      <p:sp>
        <p:nvSpPr>
          <p:cNvPr id="304" name="TextBox 303"/>
          <p:cNvSpPr txBox="1"/>
          <p:nvPr/>
        </p:nvSpPr>
        <p:spPr>
          <a:xfrm>
            <a:off x="5562605" y="4627538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δA</a:t>
            </a:r>
          </a:p>
        </p:txBody>
      </p:sp>
      <p:sp>
        <p:nvSpPr>
          <p:cNvPr id="305" name="TextBox 304"/>
          <p:cNvSpPr txBox="1"/>
          <p:nvPr/>
        </p:nvSpPr>
        <p:spPr>
          <a:xfrm>
            <a:off x="4935014" y="5030763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γA</a:t>
            </a:r>
          </a:p>
        </p:txBody>
      </p:sp>
      <p:sp>
        <p:nvSpPr>
          <p:cNvPr id="306" name="TextBox 305"/>
          <p:cNvSpPr txBox="1"/>
          <p:nvPr/>
        </p:nvSpPr>
        <p:spPr>
          <a:xfrm>
            <a:off x="5305430" y="4907995"/>
            <a:ext cx="612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γδ/AB</a:t>
            </a:r>
          </a:p>
        </p:txBody>
      </p:sp>
      <p:sp>
        <p:nvSpPr>
          <p:cNvPr id="307" name="TextBox 306"/>
          <p:cNvSpPr txBox="1"/>
          <p:nvPr/>
        </p:nvSpPr>
        <p:spPr>
          <a:xfrm>
            <a:off x="5368930" y="5301695"/>
            <a:ext cx="612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AB/γδ</a:t>
            </a:r>
          </a:p>
        </p:txBody>
      </p:sp>
      <p:sp>
        <p:nvSpPr>
          <p:cNvPr id="308" name="TextBox 307"/>
          <p:cNvSpPr txBox="1"/>
          <p:nvPr/>
        </p:nvSpPr>
        <p:spPr>
          <a:xfrm>
            <a:off x="5223938" y="5545111"/>
            <a:ext cx="40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Bδ</a:t>
            </a:r>
          </a:p>
        </p:txBody>
      </p:sp>
      <p:sp>
        <p:nvSpPr>
          <p:cNvPr id="309" name="TextBox 308"/>
          <p:cNvSpPr txBox="1"/>
          <p:nvPr/>
        </p:nvSpPr>
        <p:spPr>
          <a:xfrm>
            <a:off x="6107641" y="5545111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δA</a:t>
            </a:r>
          </a:p>
        </p:txBody>
      </p:sp>
      <p:sp>
        <p:nvSpPr>
          <p:cNvPr id="199" name="Oval 198"/>
          <p:cNvSpPr>
            <a:spLocks noChangeAspect="1"/>
          </p:cNvSpPr>
          <p:nvPr/>
        </p:nvSpPr>
        <p:spPr>
          <a:xfrm>
            <a:off x="5762629" y="5083679"/>
            <a:ext cx="321437" cy="321437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TextBox 236"/>
          <p:cNvSpPr txBox="1"/>
          <p:nvPr/>
        </p:nvSpPr>
        <p:spPr>
          <a:xfrm>
            <a:off x="2702981" y="25893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βδ</a:t>
            </a:r>
          </a:p>
        </p:txBody>
      </p:sp>
      <p:sp>
        <p:nvSpPr>
          <p:cNvPr id="238" name="TextBox 237"/>
          <p:cNvSpPr txBox="1"/>
          <p:nvPr/>
        </p:nvSpPr>
        <p:spPr>
          <a:xfrm>
            <a:off x="2548468" y="2285058"/>
            <a:ext cx="40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Bβ</a:t>
            </a:r>
          </a:p>
        </p:txBody>
      </p:sp>
      <p:sp>
        <p:nvSpPr>
          <p:cNvPr id="9" name="Freeform 8"/>
          <p:cNvSpPr/>
          <p:nvPr/>
        </p:nvSpPr>
        <p:spPr>
          <a:xfrm>
            <a:off x="3031067" y="2454392"/>
            <a:ext cx="527050" cy="15875"/>
          </a:xfrm>
          <a:custGeom>
            <a:avLst/>
            <a:gdLst>
              <a:gd name="connsiteX0" fmla="*/ 0 w 527050"/>
              <a:gd name="connsiteY0" fmla="*/ 15875 h 15875"/>
              <a:gd name="connsiteX1" fmla="*/ 269875 w 527050"/>
              <a:gd name="connsiteY1" fmla="*/ 0 h 15875"/>
              <a:gd name="connsiteX2" fmla="*/ 527050 w 527050"/>
              <a:gd name="connsiteY2" fmla="*/ 15875 h 1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7050" h="15875">
                <a:moveTo>
                  <a:pt x="0" y="15875"/>
                </a:moveTo>
                <a:cubicBezTo>
                  <a:pt x="91016" y="7937"/>
                  <a:pt x="182033" y="0"/>
                  <a:pt x="269875" y="0"/>
                </a:cubicBezTo>
                <a:cubicBezTo>
                  <a:pt x="357717" y="0"/>
                  <a:pt x="527050" y="15875"/>
                  <a:pt x="527050" y="15875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189817" y="3019542"/>
            <a:ext cx="615950" cy="50800"/>
          </a:xfrm>
          <a:custGeom>
            <a:avLst/>
            <a:gdLst>
              <a:gd name="connsiteX0" fmla="*/ 615950 w 615950"/>
              <a:gd name="connsiteY0" fmla="*/ 50800 h 50800"/>
              <a:gd name="connsiteX1" fmla="*/ 371475 w 615950"/>
              <a:gd name="connsiteY1" fmla="*/ 47625 h 50800"/>
              <a:gd name="connsiteX2" fmla="*/ 146050 w 615950"/>
              <a:gd name="connsiteY2" fmla="*/ 28575 h 50800"/>
              <a:gd name="connsiteX3" fmla="*/ 0 w 615950"/>
              <a:gd name="connsiteY3" fmla="*/ 0 h 5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5950" h="50800">
                <a:moveTo>
                  <a:pt x="615950" y="50800"/>
                </a:moveTo>
                <a:lnTo>
                  <a:pt x="371475" y="47625"/>
                </a:lnTo>
                <a:cubicBezTo>
                  <a:pt x="293158" y="43921"/>
                  <a:pt x="207962" y="36512"/>
                  <a:pt x="146050" y="28575"/>
                </a:cubicBezTo>
                <a:cubicBezTo>
                  <a:pt x="84138" y="20638"/>
                  <a:pt x="0" y="0"/>
                  <a:pt x="0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endCxn id="11" idx="3"/>
          </p:cNvCxnSpPr>
          <p:nvPr/>
        </p:nvCxnSpPr>
        <p:spPr>
          <a:xfrm rot="5400000">
            <a:off x="3162830" y="2913180"/>
            <a:ext cx="133350" cy="79375"/>
          </a:xfrm>
          <a:prstGeom prst="line">
            <a:avLst/>
          </a:prstGeom>
          <a:ln w="28575" cap="flat" cmpd="sng" algn="ctr">
            <a:solidFill>
              <a:srgbClr val="376092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2862793" y="2403594"/>
            <a:ext cx="127000" cy="69852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rot="16200000" flipV="1">
            <a:off x="2805642" y="2594092"/>
            <a:ext cx="412750" cy="22860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16200000" flipV="1">
            <a:off x="3118189" y="2948295"/>
            <a:ext cx="88900" cy="53594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10800000" flipV="1">
            <a:off x="2888193" y="2476619"/>
            <a:ext cx="133351" cy="1904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3" name="TextBox 232"/>
          <p:cNvSpPr txBox="1"/>
          <p:nvPr/>
        </p:nvSpPr>
        <p:spPr>
          <a:xfrm>
            <a:off x="3539068" y="2805758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δA</a:t>
            </a:r>
          </a:p>
        </p:txBody>
      </p:sp>
      <p:sp>
        <p:nvSpPr>
          <p:cNvPr id="234" name="TextBox 233"/>
          <p:cNvSpPr txBox="1"/>
          <p:nvPr/>
        </p:nvSpPr>
        <p:spPr>
          <a:xfrm>
            <a:off x="3294593" y="2713683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βA</a:t>
            </a:r>
          </a:p>
        </p:txBody>
      </p:sp>
      <p:sp>
        <p:nvSpPr>
          <p:cNvPr id="236" name="TextBox 235"/>
          <p:cNvSpPr txBox="1"/>
          <p:nvPr/>
        </p:nvSpPr>
        <p:spPr>
          <a:xfrm>
            <a:off x="3246968" y="2186633"/>
            <a:ext cx="40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Bδ</a:t>
            </a:r>
          </a:p>
        </p:txBody>
      </p:sp>
      <p:sp>
        <p:nvSpPr>
          <p:cNvPr id="239" name="TextBox 238"/>
          <p:cNvSpPr txBox="1"/>
          <p:nvPr/>
        </p:nvSpPr>
        <p:spPr>
          <a:xfrm>
            <a:off x="3112560" y="2466566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δβ</a:t>
            </a:r>
          </a:p>
        </p:txBody>
      </p:sp>
      <p:sp>
        <p:nvSpPr>
          <p:cNvPr id="322" name="Freeform 321"/>
          <p:cNvSpPr/>
          <p:nvPr/>
        </p:nvSpPr>
        <p:spPr>
          <a:xfrm>
            <a:off x="3221567" y="2939659"/>
            <a:ext cx="152400" cy="51858"/>
          </a:xfrm>
          <a:custGeom>
            <a:avLst/>
            <a:gdLst>
              <a:gd name="connsiteX0" fmla="*/ 0 w 152400"/>
              <a:gd name="connsiteY0" fmla="*/ 31750 h 51858"/>
              <a:gd name="connsiteX1" fmla="*/ 57150 w 152400"/>
              <a:gd name="connsiteY1" fmla="*/ 50800 h 51858"/>
              <a:gd name="connsiteX2" fmla="*/ 114300 w 152400"/>
              <a:gd name="connsiteY2" fmla="*/ 25400 h 51858"/>
              <a:gd name="connsiteX3" fmla="*/ 152400 w 152400"/>
              <a:gd name="connsiteY3" fmla="*/ 0 h 51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" h="51858">
                <a:moveTo>
                  <a:pt x="0" y="31750"/>
                </a:moveTo>
                <a:cubicBezTo>
                  <a:pt x="19050" y="41804"/>
                  <a:pt x="38100" y="51858"/>
                  <a:pt x="57150" y="50800"/>
                </a:cubicBezTo>
                <a:cubicBezTo>
                  <a:pt x="76200" y="49742"/>
                  <a:pt x="98425" y="33867"/>
                  <a:pt x="114300" y="25400"/>
                </a:cubicBezTo>
                <a:cubicBezTo>
                  <a:pt x="130175" y="16933"/>
                  <a:pt x="152400" y="0"/>
                  <a:pt x="152400" y="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8" idx="0"/>
          </p:cNvCxnSpPr>
          <p:nvPr/>
        </p:nvCxnSpPr>
        <p:spPr>
          <a:xfrm>
            <a:off x="2970742" y="2371842"/>
            <a:ext cx="295275" cy="51435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2" name="TextBox 231"/>
          <p:cNvSpPr txBox="1"/>
          <p:nvPr/>
        </p:nvSpPr>
        <p:spPr>
          <a:xfrm>
            <a:off x="2323043" y="1992958"/>
            <a:ext cx="40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Bδ</a:t>
            </a:r>
          </a:p>
        </p:txBody>
      </p:sp>
      <p:sp>
        <p:nvSpPr>
          <p:cNvPr id="10" name="Freeform 9"/>
          <p:cNvSpPr/>
          <p:nvPr/>
        </p:nvSpPr>
        <p:spPr>
          <a:xfrm>
            <a:off x="2583392" y="2892542"/>
            <a:ext cx="679450" cy="50800"/>
          </a:xfrm>
          <a:custGeom>
            <a:avLst/>
            <a:gdLst>
              <a:gd name="connsiteX0" fmla="*/ 679450 w 679450"/>
              <a:gd name="connsiteY0" fmla="*/ 0 h 50800"/>
              <a:gd name="connsiteX1" fmla="*/ 501650 w 679450"/>
              <a:gd name="connsiteY1" fmla="*/ 38100 h 50800"/>
              <a:gd name="connsiteX2" fmla="*/ 323850 w 679450"/>
              <a:gd name="connsiteY2" fmla="*/ 50800 h 50800"/>
              <a:gd name="connsiteX3" fmla="*/ 0 w 679450"/>
              <a:gd name="connsiteY3" fmla="*/ 44450 h 5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9450" h="50800">
                <a:moveTo>
                  <a:pt x="679450" y="0"/>
                </a:moveTo>
                <a:cubicBezTo>
                  <a:pt x="620183" y="14816"/>
                  <a:pt x="560917" y="29633"/>
                  <a:pt x="501650" y="38100"/>
                </a:cubicBezTo>
                <a:cubicBezTo>
                  <a:pt x="442383" y="46567"/>
                  <a:pt x="323850" y="50800"/>
                  <a:pt x="323850" y="50800"/>
                </a:cubicBezTo>
                <a:lnTo>
                  <a:pt x="0" y="44450"/>
                </a:ln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TextBox 234"/>
          <p:cNvSpPr txBox="1"/>
          <p:nvPr/>
        </p:nvSpPr>
        <p:spPr>
          <a:xfrm>
            <a:off x="2291293" y="2812108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δA</a:t>
            </a:r>
          </a:p>
        </p:txBody>
      </p:sp>
      <p:sp>
        <p:nvSpPr>
          <p:cNvPr id="344" name="TextBox 343"/>
          <p:cNvSpPr txBox="1"/>
          <p:nvPr/>
        </p:nvSpPr>
        <p:spPr>
          <a:xfrm>
            <a:off x="2363270" y="2458584"/>
            <a:ext cx="483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(up)</a:t>
            </a:r>
          </a:p>
        </p:txBody>
      </p:sp>
      <p:sp>
        <p:nvSpPr>
          <p:cNvPr id="8" name="Freeform 7"/>
          <p:cNvSpPr/>
          <p:nvPr/>
        </p:nvSpPr>
        <p:spPr>
          <a:xfrm>
            <a:off x="2399242" y="2286117"/>
            <a:ext cx="571500" cy="85725"/>
          </a:xfrm>
          <a:custGeom>
            <a:avLst/>
            <a:gdLst>
              <a:gd name="connsiteX0" fmla="*/ 571500 w 571500"/>
              <a:gd name="connsiteY0" fmla="*/ 85725 h 85725"/>
              <a:gd name="connsiteX1" fmla="*/ 317500 w 571500"/>
              <a:gd name="connsiteY1" fmla="*/ 28575 h 85725"/>
              <a:gd name="connsiteX2" fmla="*/ 0 w 571500"/>
              <a:gd name="connsiteY2" fmla="*/ 0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1500" h="85725">
                <a:moveTo>
                  <a:pt x="571500" y="85725"/>
                </a:moveTo>
                <a:cubicBezTo>
                  <a:pt x="492125" y="64294"/>
                  <a:pt x="412750" y="42863"/>
                  <a:pt x="317500" y="28575"/>
                </a:cubicBezTo>
                <a:cubicBezTo>
                  <a:pt x="222250" y="14288"/>
                  <a:pt x="0" y="0"/>
                  <a:pt x="0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6" name="Straight Connector 145"/>
          <p:cNvCxnSpPr>
            <a:cxnSpLocks/>
          </p:cNvCxnSpPr>
          <p:nvPr/>
        </p:nvCxnSpPr>
        <p:spPr>
          <a:xfrm flipV="1">
            <a:off x="2602442" y="5335362"/>
            <a:ext cx="161927" cy="101219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cxnSpLocks/>
          </p:cNvCxnSpPr>
          <p:nvPr/>
        </p:nvCxnSpPr>
        <p:spPr>
          <a:xfrm flipV="1">
            <a:off x="3237442" y="5348062"/>
            <a:ext cx="161927" cy="92076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>
            <a:cxnSpLocks/>
          </p:cNvCxnSpPr>
          <p:nvPr/>
        </p:nvCxnSpPr>
        <p:spPr>
          <a:xfrm rot="10800000" flipV="1">
            <a:off x="2760181" y="5341711"/>
            <a:ext cx="652948" cy="1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>
            <a:cxnSpLocks noChangeAspect="1"/>
          </p:cNvCxnSpPr>
          <p:nvPr/>
        </p:nvCxnSpPr>
        <p:spPr>
          <a:xfrm flipV="1">
            <a:off x="2897134" y="5576664"/>
            <a:ext cx="279983" cy="276224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>
            <a:cxnSpLocks noChangeAspect="1"/>
          </p:cNvCxnSpPr>
          <p:nvPr/>
        </p:nvCxnSpPr>
        <p:spPr>
          <a:xfrm flipV="1">
            <a:off x="2283776" y="5544915"/>
            <a:ext cx="279983" cy="276224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>
            <a:cxnSpLocks noChangeAspect="1"/>
          </p:cNvCxnSpPr>
          <p:nvPr/>
        </p:nvCxnSpPr>
        <p:spPr>
          <a:xfrm flipV="1">
            <a:off x="2375268" y="5452841"/>
            <a:ext cx="279983" cy="276224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V="1">
            <a:off x="3649134" y="5315255"/>
            <a:ext cx="273051" cy="167216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 rot="16200000" flipH="1">
            <a:off x="3898033" y="5351046"/>
            <a:ext cx="159809" cy="98807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 rot="5400000" flipH="1" flipV="1">
            <a:off x="3860272" y="5245934"/>
            <a:ext cx="136525" cy="1270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 flipV="1">
            <a:off x="3642784" y="5187196"/>
            <a:ext cx="295275" cy="282575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/>
          <p:nvPr/>
        </p:nvCxnSpPr>
        <p:spPr>
          <a:xfrm rot="16200000" flipH="1">
            <a:off x="3834004" y="5296543"/>
            <a:ext cx="298449" cy="92456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>
            <a:off x="3639612" y="5482471"/>
            <a:ext cx="384175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1" name="TextBox 250"/>
          <p:cNvSpPr txBox="1"/>
          <p:nvPr/>
        </p:nvSpPr>
        <p:spPr>
          <a:xfrm>
            <a:off x="2564343" y="4828507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δA</a:t>
            </a:r>
          </a:p>
        </p:txBody>
      </p:sp>
      <p:sp>
        <p:nvSpPr>
          <p:cNvPr id="252" name="TextBox 251"/>
          <p:cNvSpPr txBox="1"/>
          <p:nvPr/>
        </p:nvSpPr>
        <p:spPr>
          <a:xfrm>
            <a:off x="3615268" y="4806282"/>
            <a:ext cx="40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Bδ</a:t>
            </a:r>
          </a:p>
        </p:txBody>
      </p:sp>
      <p:sp>
        <p:nvSpPr>
          <p:cNvPr id="255" name="TextBox 254"/>
          <p:cNvSpPr txBox="1"/>
          <p:nvPr/>
        </p:nvSpPr>
        <p:spPr>
          <a:xfrm>
            <a:off x="3281893" y="5442254"/>
            <a:ext cx="40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Bγ</a:t>
            </a:r>
          </a:p>
        </p:txBody>
      </p:sp>
      <p:sp>
        <p:nvSpPr>
          <p:cNvPr id="256" name="Freeform 255"/>
          <p:cNvSpPr/>
          <p:nvPr/>
        </p:nvSpPr>
        <p:spPr>
          <a:xfrm>
            <a:off x="3313642" y="5389338"/>
            <a:ext cx="85725" cy="111125"/>
          </a:xfrm>
          <a:custGeom>
            <a:avLst/>
            <a:gdLst>
              <a:gd name="connsiteX0" fmla="*/ 85725 w 85725"/>
              <a:gd name="connsiteY0" fmla="*/ 111125 h 111125"/>
              <a:gd name="connsiteX1" fmla="*/ 25400 w 85725"/>
              <a:gd name="connsiteY1" fmla="*/ 41275 h 111125"/>
              <a:gd name="connsiteX2" fmla="*/ 0 w 85725"/>
              <a:gd name="connsiteY2" fmla="*/ 0 h 11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25" h="111125">
                <a:moveTo>
                  <a:pt x="85725" y="111125"/>
                </a:moveTo>
                <a:cubicBezTo>
                  <a:pt x="62706" y="85460"/>
                  <a:pt x="39687" y="59796"/>
                  <a:pt x="25400" y="41275"/>
                </a:cubicBezTo>
                <a:cubicBezTo>
                  <a:pt x="11113" y="22754"/>
                  <a:pt x="0" y="0"/>
                  <a:pt x="0" y="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0" name="Straight Connector 159"/>
          <p:cNvCxnSpPr>
            <a:cxnSpLocks noChangeAspect="1"/>
          </p:cNvCxnSpPr>
          <p:nvPr/>
        </p:nvCxnSpPr>
        <p:spPr>
          <a:xfrm flipV="1">
            <a:off x="3127160" y="5351242"/>
            <a:ext cx="279983" cy="276224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7" name="Freeform 256"/>
          <p:cNvSpPr/>
          <p:nvPr/>
        </p:nvSpPr>
        <p:spPr>
          <a:xfrm rot="10800000">
            <a:off x="2615142" y="5262338"/>
            <a:ext cx="85725" cy="111125"/>
          </a:xfrm>
          <a:custGeom>
            <a:avLst/>
            <a:gdLst>
              <a:gd name="connsiteX0" fmla="*/ 85725 w 85725"/>
              <a:gd name="connsiteY0" fmla="*/ 111125 h 111125"/>
              <a:gd name="connsiteX1" fmla="*/ 25400 w 85725"/>
              <a:gd name="connsiteY1" fmla="*/ 41275 h 111125"/>
              <a:gd name="connsiteX2" fmla="*/ 0 w 85725"/>
              <a:gd name="connsiteY2" fmla="*/ 0 h 11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25" h="111125">
                <a:moveTo>
                  <a:pt x="85725" y="111125"/>
                </a:moveTo>
                <a:cubicBezTo>
                  <a:pt x="62706" y="85460"/>
                  <a:pt x="39687" y="59796"/>
                  <a:pt x="25400" y="41275"/>
                </a:cubicBezTo>
                <a:cubicBezTo>
                  <a:pt x="11113" y="22754"/>
                  <a:pt x="0" y="0"/>
                  <a:pt x="0" y="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TextBox 257"/>
          <p:cNvSpPr txBox="1"/>
          <p:nvPr/>
        </p:nvSpPr>
        <p:spPr>
          <a:xfrm>
            <a:off x="2319868" y="5004104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γA</a:t>
            </a:r>
          </a:p>
        </p:txBody>
      </p:sp>
      <p:cxnSp>
        <p:nvCxnSpPr>
          <p:cNvPr id="153" name="Straight Connector 152"/>
          <p:cNvCxnSpPr/>
          <p:nvPr/>
        </p:nvCxnSpPr>
        <p:spPr>
          <a:xfrm flipV="1">
            <a:off x="3199342" y="4989288"/>
            <a:ext cx="473075" cy="466725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>
            <a:cxnSpLocks/>
          </p:cNvCxnSpPr>
          <p:nvPr/>
        </p:nvCxnSpPr>
        <p:spPr>
          <a:xfrm flipV="1">
            <a:off x="2857608" y="5449667"/>
            <a:ext cx="355017" cy="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4" name="TextBox 253"/>
          <p:cNvSpPr txBox="1"/>
          <p:nvPr/>
        </p:nvSpPr>
        <p:spPr>
          <a:xfrm>
            <a:off x="2653243" y="5442254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γδ</a:t>
            </a:r>
          </a:p>
        </p:txBody>
      </p:sp>
      <p:cxnSp>
        <p:nvCxnSpPr>
          <p:cNvPr id="151" name="Straight Connector 150"/>
          <p:cNvCxnSpPr/>
          <p:nvPr/>
        </p:nvCxnSpPr>
        <p:spPr>
          <a:xfrm flipV="1">
            <a:off x="2564342" y="4976588"/>
            <a:ext cx="473075" cy="466725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>
            <a:cxnSpLocks/>
          </p:cNvCxnSpPr>
          <p:nvPr/>
        </p:nvCxnSpPr>
        <p:spPr>
          <a:xfrm flipV="1">
            <a:off x="2557992" y="5446491"/>
            <a:ext cx="355017" cy="0"/>
          </a:xfrm>
          <a:prstGeom prst="line">
            <a:avLst/>
          </a:prstGeom>
          <a:ln w="28575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3" name="TextBox 252"/>
          <p:cNvSpPr txBox="1"/>
          <p:nvPr/>
        </p:nvSpPr>
        <p:spPr>
          <a:xfrm>
            <a:off x="2954867" y="4944838"/>
            <a:ext cx="483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(up)</a:t>
            </a:r>
          </a:p>
        </p:txBody>
      </p:sp>
      <p:sp>
        <p:nvSpPr>
          <p:cNvPr id="240" name="Slide Number Placeholder 2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3187824" y="2717803"/>
            <a:ext cx="969321" cy="968177"/>
            <a:chOff x="2883024" y="2048936"/>
            <a:chExt cx="969321" cy="968177"/>
          </a:xfrm>
        </p:grpSpPr>
        <p:sp>
          <p:nvSpPr>
            <p:cNvPr id="9" name="TextBox 8"/>
            <p:cNvSpPr txBox="1"/>
            <p:nvPr/>
          </p:nvSpPr>
          <p:spPr>
            <a:xfrm>
              <a:off x="2883024" y="2185824"/>
              <a:ext cx="33855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i="1">
                  <a:latin typeface="Times"/>
                  <a:cs typeface="Times"/>
                </a:rPr>
                <a:t>c</a:t>
              </a:r>
            </a:p>
            <a:p>
              <a:pPr algn="ctr"/>
              <a:r>
                <a:rPr lang="en-US" sz="1400">
                  <a:latin typeface="Times"/>
                  <a:cs typeface="Times"/>
                </a:rPr>
                <a:t>or</a:t>
              </a:r>
            </a:p>
            <a:p>
              <a:pPr algn="ctr"/>
              <a:r>
                <a:rPr lang="en-US" sz="1400" i="1">
                  <a:latin typeface="Times"/>
                  <a:cs typeface="Times"/>
                </a:rPr>
                <a:t>f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13791" y="2185824"/>
              <a:ext cx="33855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i="1">
                  <a:latin typeface="Times"/>
                  <a:cs typeface="Times"/>
                </a:rPr>
                <a:t>c</a:t>
              </a:r>
            </a:p>
            <a:p>
              <a:pPr algn="ctr"/>
              <a:r>
                <a:rPr lang="en-US" sz="1400">
                  <a:latin typeface="Times"/>
                  <a:cs typeface="Times"/>
                </a:rPr>
                <a:t>or</a:t>
              </a:r>
            </a:p>
            <a:p>
              <a:pPr algn="ctr"/>
              <a:r>
                <a:rPr lang="en-US" sz="1400" i="1">
                  <a:latin typeface="Times"/>
                  <a:cs typeface="Times"/>
                </a:rPr>
                <a:t>f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10908" y="2048936"/>
              <a:ext cx="3225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10908" y="2709336"/>
              <a:ext cx="3225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a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232524" y="2717803"/>
            <a:ext cx="969321" cy="968177"/>
            <a:chOff x="4927724" y="2065870"/>
            <a:chExt cx="969321" cy="968177"/>
          </a:xfrm>
        </p:grpSpPr>
        <p:sp>
          <p:nvSpPr>
            <p:cNvPr id="26" name="TextBox 25"/>
            <p:cNvSpPr txBox="1"/>
            <p:nvPr/>
          </p:nvSpPr>
          <p:spPr>
            <a:xfrm>
              <a:off x="4927724" y="2202758"/>
              <a:ext cx="33855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i="1">
                  <a:latin typeface="Times"/>
                  <a:cs typeface="Times"/>
                </a:rPr>
                <a:t>b</a:t>
              </a:r>
            </a:p>
            <a:p>
              <a:pPr algn="ctr"/>
              <a:r>
                <a:rPr lang="en-US" sz="1400">
                  <a:latin typeface="Times"/>
                  <a:cs typeface="Times"/>
                </a:rPr>
                <a:t>or</a:t>
              </a:r>
            </a:p>
            <a:p>
              <a:pPr algn="ctr"/>
              <a:r>
                <a:rPr lang="en-US" sz="1400" i="1">
                  <a:latin typeface="Times"/>
                  <a:cs typeface="Times"/>
                </a:rPr>
                <a:t>c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558491" y="2202758"/>
              <a:ext cx="33855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i="1">
                  <a:latin typeface="Times"/>
                  <a:cs typeface="Times"/>
                </a:rPr>
                <a:t>a</a:t>
              </a:r>
            </a:p>
            <a:p>
              <a:pPr algn="ctr"/>
              <a:r>
                <a:rPr lang="en-US" sz="1400">
                  <a:latin typeface="Times"/>
                  <a:cs typeface="Times"/>
                </a:rPr>
                <a:t>or</a:t>
              </a:r>
            </a:p>
            <a:p>
              <a:pPr algn="ctr"/>
              <a:r>
                <a:rPr lang="en-US" sz="1400" i="1">
                  <a:latin typeface="Times"/>
                  <a:cs typeface="Times"/>
                </a:rPr>
                <a:t>b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255608" y="2065870"/>
              <a:ext cx="2980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f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255608" y="2726270"/>
              <a:ext cx="3225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h</a:t>
              </a:r>
            </a:p>
          </p:txBody>
        </p:sp>
      </p:grpSp>
      <p:sp>
        <p:nvSpPr>
          <p:cNvPr id="4" name="Oval 3"/>
          <p:cNvSpPr>
            <a:spLocks noChangeAspect="1"/>
          </p:cNvSpPr>
          <p:nvPr/>
        </p:nvSpPr>
        <p:spPr>
          <a:xfrm>
            <a:off x="3145367" y="2683934"/>
            <a:ext cx="1063244" cy="1063244"/>
          </a:xfrm>
          <a:prstGeom prst="ellips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5177367" y="2683934"/>
            <a:ext cx="1063244" cy="1063244"/>
          </a:xfrm>
          <a:prstGeom prst="ellips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16200000" flipH="1">
            <a:off x="3240494" y="2916644"/>
            <a:ext cx="872991" cy="597825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3240493" y="2916644"/>
            <a:ext cx="872991" cy="597825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Arc 12"/>
          <p:cNvSpPr/>
          <p:nvPr/>
        </p:nvSpPr>
        <p:spPr>
          <a:xfrm>
            <a:off x="2969681" y="2531538"/>
            <a:ext cx="1390650" cy="1390650"/>
          </a:xfrm>
          <a:prstGeom prst="arc">
            <a:avLst>
              <a:gd name="adj1" fmla="val 19950307"/>
              <a:gd name="adj2" fmla="val 0"/>
            </a:avLst>
          </a:prstGeom>
          <a:ln w="1905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rot="10800000" flipV="1">
            <a:off x="4241801" y="3217331"/>
            <a:ext cx="270933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313767" y="2878667"/>
            <a:ext cx="279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 New Roman"/>
                <a:ea typeface="Lucida Grande"/>
                <a:cs typeface="Times New Roman"/>
              </a:rPr>
              <a:t>ϕ</a:t>
            </a:r>
            <a:endParaRPr lang="en-US" sz="1400">
              <a:latin typeface="Times New Roman"/>
              <a:cs typeface="Times New Roman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414773" y="2777065"/>
            <a:ext cx="588433" cy="448733"/>
            <a:chOff x="5113867" y="2116665"/>
            <a:chExt cx="588433" cy="448733"/>
          </a:xfrm>
        </p:grpSpPr>
        <p:cxnSp>
          <p:nvCxnSpPr>
            <p:cNvPr id="18" name="Straight Connector 17"/>
            <p:cNvCxnSpPr/>
            <p:nvPr/>
          </p:nvCxnSpPr>
          <p:spPr>
            <a:xfrm rot="16200000" flipH="1">
              <a:off x="5037667" y="2192865"/>
              <a:ext cx="448733" cy="296333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5329767" y="2192865"/>
              <a:ext cx="448733" cy="296333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474039" y="3208864"/>
            <a:ext cx="469900" cy="499536"/>
            <a:chOff x="5177366" y="2548464"/>
            <a:chExt cx="469900" cy="499536"/>
          </a:xfrm>
        </p:grpSpPr>
        <p:cxnSp>
          <p:nvCxnSpPr>
            <p:cNvPr id="21" name="Straight Connector 20"/>
            <p:cNvCxnSpPr/>
            <p:nvPr/>
          </p:nvCxnSpPr>
          <p:spPr>
            <a:xfrm rot="5400000">
              <a:off x="5046132" y="2679698"/>
              <a:ext cx="499536" cy="237068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 flipH="1">
              <a:off x="5278964" y="2679698"/>
              <a:ext cx="499536" cy="237068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2853267" y="3649134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cxnSp>
        <p:nvCxnSpPr>
          <p:cNvPr id="32" name="Straight Connector 31"/>
          <p:cNvCxnSpPr/>
          <p:nvPr/>
        </p:nvCxnSpPr>
        <p:spPr>
          <a:xfrm rot="10800000" flipV="1">
            <a:off x="4434405" y="3577058"/>
            <a:ext cx="548640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0800000" flipV="1">
            <a:off x="4434405" y="3293533"/>
            <a:ext cx="459326" cy="283525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Arc 34"/>
          <p:cNvSpPr/>
          <p:nvPr/>
        </p:nvSpPr>
        <p:spPr>
          <a:xfrm>
            <a:off x="3977214" y="3170767"/>
            <a:ext cx="810687" cy="810687"/>
          </a:xfrm>
          <a:prstGeom prst="arc">
            <a:avLst>
              <a:gd name="adj1" fmla="val 19950307"/>
              <a:gd name="adj2" fmla="val 0"/>
            </a:avLst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745569" y="3266017"/>
            <a:ext cx="279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 New Roman"/>
                <a:ea typeface="Lucida Grande"/>
                <a:cs typeface="Times New Roman"/>
              </a:rPr>
              <a:t>ϕ</a:t>
            </a:r>
            <a:endParaRPr lang="en-US" sz="1400">
              <a:latin typeface="Times New Roman"/>
              <a:cs typeface="Times New Roman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09562" y="312260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ξ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516964" y="3534836"/>
            <a:ext cx="434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982634" y="3649134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3632200" y="2810933"/>
            <a:ext cx="1820333" cy="774700"/>
          </a:xfrm>
          <a:custGeom>
            <a:avLst/>
            <a:gdLst>
              <a:gd name="connsiteX0" fmla="*/ 0 w 1820333"/>
              <a:gd name="connsiteY0" fmla="*/ 774700 h 774700"/>
              <a:gd name="connsiteX1" fmla="*/ 520700 w 1820333"/>
              <a:gd name="connsiteY1" fmla="*/ 609600 h 774700"/>
              <a:gd name="connsiteX2" fmla="*/ 626533 w 1820333"/>
              <a:gd name="connsiteY2" fmla="*/ 465667 h 774700"/>
              <a:gd name="connsiteX3" fmla="*/ 1193800 w 1820333"/>
              <a:gd name="connsiteY3" fmla="*/ 296333 h 774700"/>
              <a:gd name="connsiteX4" fmla="*/ 1295400 w 1820333"/>
              <a:gd name="connsiteY4" fmla="*/ 165100 h 774700"/>
              <a:gd name="connsiteX5" fmla="*/ 1820333 w 1820333"/>
              <a:gd name="connsiteY5" fmla="*/ 0 h 77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0333" h="774700">
                <a:moveTo>
                  <a:pt x="0" y="774700"/>
                </a:moveTo>
                <a:lnTo>
                  <a:pt x="520700" y="609600"/>
                </a:lnTo>
                <a:lnTo>
                  <a:pt x="626533" y="465667"/>
                </a:lnTo>
                <a:lnTo>
                  <a:pt x="1193800" y="296333"/>
                </a:lnTo>
                <a:lnTo>
                  <a:pt x="1295400" y="165100"/>
                </a:lnTo>
                <a:lnTo>
                  <a:pt x="1820333" y="0"/>
                </a:lnTo>
              </a:path>
            </a:pathLst>
          </a:cu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4246033" y="3149600"/>
            <a:ext cx="1820333" cy="774700"/>
          </a:xfrm>
          <a:custGeom>
            <a:avLst/>
            <a:gdLst>
              <a:gd name="connsiteX0" fmla="*/ 0 w 1820333"/>
              <a:gd name="connsiteY0" fmla="*/ 774700 h 774700"/>
              <a:gd name="connsiteX1" fmla="*/ 520700 w 1820333"/>
              <a:gd name="connsiteY1" fmla="*/ 609600 h 774700"/>
              <a:gd name="connsiteX2" fmla="*/ 626533 w 1820333"/>
              <a:gd name="connsiteY2" fmla="*/ 465667 h 774700"/>
              <a:gd name="connsiteX3" fmla="*/ 1193800 w 1820333"/>
              <a:gd name="connsiteY3" fmla="*/ 296333 h 774700"/>
              <a:gd name="connsiteX4" fmla="*/ 1295400 w 1820333"/>
              <a:gd name="connsiteY4" fmla="*/ 165100 h 774700"/>
              <a:gd name="connsiteX5" fmla="*/ 1820333 w 1820333"/>
              <a:gd name="connsiteY5" fmla="*/ 0 h 77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0333" h="774700">
                <a:moveTo>
                  <a:pt x="0" y="774700"/>
                </a:moveTo>
                <a:lnTo>
                  <a:pt x="520700" y="609600"/>
                </a:lnTo>
                <a:lnTo>
                  <a:pt x="626533" y="465667"/>
                </a:lnTo>
                <a:lnTo>
                  <a:pt x="1193800" y="296333"/>
                </a:lnTo>
                <a:lnTo>
                  <a:pt x="1295400" y="165100"/>
                </a:lnTo>
                <a:lnTo>
                  <a:pt x="1820333" y="0"/>
                </a:lnTo>
              </a:path>
            </a:pathLst>
          </a:cu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3" idx="1"/>
            <a:endCxn id="4" idx="1"/>
          </p:cNvCxnSpPr>
          <p:nvPr/>
        </p:nvCxnSpPr>
        <p:spPr>
          <a:xfrm>
            <a:off x="4152900" y="3420533"/>
            <a:ext cx="613833" cy="338667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254500" y="3280833"/>
            <a:ext cx="613833" cy="338667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830234" y="3111500"/>
            <a:ext cx="613833" cy="338667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927601" y="2980267"/>
            <a:ext cx="613833" cy="338667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 noChangeAspect="1"/>
          </p:cNvCxnSpPr>
          <p:nvPr/>
        </p:nvCxnSpPr>
        <p:spPr>
          <a:xfrm flipV="1">
            <a:off x="4877858" y="3555995"/>
            <a:ext cx="676925" cy="200261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6200000">
            <a:off x="4828109" y="3754751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>
            <a:off x="5457402" y="3513011"/>
            <a:ext cx="182880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131861" y="3605215"/>
            <a:ext cx="174625" cy="1397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096332" y="3508375"/>
            <a:ext cx="2686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Times"/>
                <a:cs typeface="Times"/>
              </a:rPr>
              <a:t>l</a:t>
            </a: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rot="5400000" flipH="1" flipV="1">
            <a:off x="4040603" y="3237558"/>
            <a:ext cx="142049" cy="11430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022725" y="3353858"/>
            <a:ext cx="59935" cy="3471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134916" y="3213315"/>
            <a:ext cx="59935" cy="3471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889832" y="3082925"/>
            <a:ext cx="302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Times"/>
                <a:cs typeface="Times"/>
              </a:rPr>
              <a:t>h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 rot="17991590">
            <a:off x="4585125" y="3555891"/>
            <a:ext cx="246888" cy="219455"/>
            <a:chOff x="4199890" y="4611579"/>
            <a:chExt cx="246888" cy="219455"/>
          </a:xfrm>
        </p:grpSpPr>
        <p:cxnSp>
          <p:nvCxnSpPr>
            <p:cNvPr id="7" name="Straight Connector 6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571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571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 rot="7191590">
            <a:off x="3907792" y="2789656"/>
            <a:ext cx="246888" cy="219455"/>
            <a:chOff x="4199890" y="4611579"/>
            <a:chExt cx="246888" cy="219455"/>
          </a:xfrm>
        </p:grpSpPr>
        <p:cxnSp>
          <p:nvCxnSpPr>
            <p:cNvPr id="10" name="Straight Connector 9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571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571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Freeform 11"/>
          <p:cNvSpPr/>
          <p:nvPr/>
        </p:nvSpPr>
        <p:spPr>
          <a:xfrm>
            <a:off x="3699933" y="3001433"/>
            <a:ext cx="1464734" cy="563034"/>
          </a:xfrm>
          <a:custGeom>
            <a:avLst/>
            <a:gdLst>
              <a:gd name="connsiteX0" fmla="*/ 0 w 1464734"/>
              <a:gd name="connsiteY0" fmla="*/ 563034 h 563034"/>
              <a:gd name="connsiteX1" fmla="*/ 825500 w 1464734"/>
              <a:gd name="connsiteY1" fmla="*/ 563034 h 563034"/>
              <a:gd name="connsiteX2" fmla="*/ 512234 w 1464734"/>
              <a:gd name="connsiteY2" fmla="*/ 0 h 563034"/>
              <a:gd name="connsiteX3" fmla="*/ 1464734 w 1464734"/>
              <a:gd name="connsiteY3" fmla="*/ 4234 h 563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4734" h="563034">
                <a:moveTo>
                  <a:pt x="0" y="563034"/>
                </a:moveTo>
                <a:lnTo>
                  <a:pt x="825500" y="563034"/>
                </a:lnTo>
                <a:lnTo>
                  <a:pt x="512234" y="0"/>
                </a:lnTo>
                <a:lnTo>
                  <a:pt x="1464734" y="4234"/>
                </a:lnTo>
              </a:path>
            </a:pathLst>
          </a:cu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cxnSpLocks noChangeAspect="1"/>
          </p:cNvCxnSpPr>
          <p:nvPr/>
        </p:nvCxnSpPr>
        <p:spPr>
          <a:xfrm rot="5400000" flipH="1" flipV="1">
            <a:off x="4719281" y="3651868"/>
            <a:ext cx="340604" cy="19127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 noChangeAspect="1"/>
          </p:cNvCxnSpPr>
          <p:nvPr/>
        </p:nvCxnSpPr>
        <p:spPr>
          <a:xfrm rot="16200000" flipH="1" flipV="1">
            <a:off x="3703280" y="2695134"/>
            <a:ext cx="340604" cy="19127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919133" y="340783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γδ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58635" y="2798233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δγ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24</a:t>
            </a:fld>
            <a:endParaRPr lang="en-US"/>
          </a:p>
        </p:txBody>
      </p:sp>
      <p:pic>
        <p:nvPicPr>
          <p:cNvPr id="9" name="Picture 8" descr="HL10.24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02" y="859894"/>
            <a:ext cx="3657600" cy="2439697"/>
          </a:xfrm>
          <a:prstGeom prst="rect">
            <a:avLst/>
          </a:prstGeom>
        </p:spPr>
      </p:pic>
      <p:pic>
        <p:nvPicPr>
          <p:cNvPr id="10" name="Picture 9" descr="HL10-24b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02" y="3545640"/>
            <a:ext cx="3657600" cy="24318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03704" y="952500"/>
            <a:ext cx="368300" cy="3683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990850" y="95250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03704" y="3644900"/>
            <a:ext cx="368300" cy="3683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990850" y="364490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/>
                <a:cs typeface="Times"/>
              </a:rPr>
              <a:t>(</a:t>
            </a:r>
            <a:r>
              <a:rPr lang="en-US" sz="1400" i="1" dirty="0">
                <a:latin typeface="Times"/>
                <a:cs typeface="Times"/>
              </a:rPr>
              <a:t>b</a:t>
            </a:r>
            <a:r>
              <a:rPr lang="en-US" sz="1400" dirty="0">
                <a:latin typeface="Times"/>
                <a:cs typeface="Times"/>
              </a:rPr>
              <a:t>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_333"/>
          <p:cNvPicPr>
            <a:picLocks noChangeAspect="1"/>
          </p:cNvPicPr>
          <p:nvPr/>
        </p:nvPicPr>
        <p:blipFill>
          <a:blip r:embed="rId3"/>
          <a:srcRect l="18072" t="9630" r="27778" b="76111"/>
          <a:stretch>
            <a:fillRect/>
          </a:stretch>
        </p:blipFill>
        <p:spPr>
          <a:xfrm>
            <a:off x="2838450" y="2571750"/>
            <a:ext cx="3657600" cy="1328468"/>
          </a:xfrm>
          <a:prstGeom prst="rect">
            <a:avLst/>
          </a:prstGeom>
        </p:spPr>
      </p:pic>
      <p:sp>
        <p:nvSpPr>
          <p:cNvPr id="4" name="Rectangle 3"/>
          <p:cNvSpPr>
            <a:spLocks noChangeAspect="1"/>
          </p:cNvSpPr>
          <p:nvPr/>
        </p:nvSpPr>
        <p:spPr>
          <a:xfrm>
            <a:off x="2927504" y="3575050"/>
            <a:ext cx="258572" cy="258572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57500" y="3527425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8" name="Rectangle 7"/>
          <p:cNvSpPr>
            <a:spLocks noChangeAspect="1"/>
          </p:cNvSpPr>
          <p:nvPr/>
        </p:nvSpPr>
        <p:spPr>
          <a:xfrm>
            <a:off x="4749954" y="3575050"/>
            <a:ext cx="258572" cy="258572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86300" y="3527425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260850" y="2673350"/>
            <a:ext cx="868680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330700" y="2667000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100 nm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Box 135"/>
          <p:cNvSpPr txBox="1"/>
          <p:nvPr/>
        </p:nvSpPr>
        <p:spPr>
          <a:xfrm>
            <a:off x="4857752" y="5145616"/>
            <a:ext cx="414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δD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5699127" y="4618566"/>
            <a:ext cx="414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δD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5807077" y="5145616"/>
            <a:ext cx="414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δD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2451102" y="5145616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δβ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3305176" y="4646084"/>
            <a:ext cx="364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δα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3400427" y="5145616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δγ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851402" y="3024716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δβ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200652" y="2440516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γβ</a:t>
            </a:r>
          </a:p>
        </p:txBody>
      </p:sp>
      <p:sp>
        <p:nvSpPr>
          <p:cNvPr id="73" name="Freeform 72"/>
          <p:cNvSpPr/>
          <p:nvPr/>
        </p:nvSpPr>
        <p:spPr>
          <a:xfrm>
            <a:off x="5210175" y="2012950"/>
            <a:ext cx="930275" cy="182033"/>
          </a:xfrm>
          <a:custGeom>
            <a:avLst/>
            <a:gdLst>
              <a:gd name="connsiteX0" fmla="*/ 0 w 930275"/>
              <a:gd name="connsiteY0" fmla="*/ 166158 h 182033"/>
              <a:gd name="connsiteX1" fmla="*/ 149225 w 930275"/>
              <a:gd name="connsiteY1" fmla="*/ 89958 h 182033"/>
              <a:gd name="connsiteX2" fmla="*/ 377825 w 930275"/>
              <a:gd name="connsiteY2" fmla="*/ 13758 h 182033"/>
              <a:gd name="connsiteX3" fmla="*/ 536575 w 930275"/>
              <a:gd name="connsiteY3" fmla="*/ 7408 h 182033"/>
              <a:gd name="connsiteX4" fmla="*/ 711200 w 930275"/>
              <a:gd name="connsiteY4" fmla="*/ 45508 h 182033"/>
              <a:gd name="connsiteX5" fmla="*/ 835025 w 930275"/>
              <a:gd name="connsiteY5" fmla="*/ 99483 h 182033"/>
              <a:gd name="connsiteX6" fmla="*/ 930275 w 930275"/>
              <a:gd name="connsiteY6" fmla="*/ 182033 h 182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0275" h="182033">
                <a:moveTo>
                  <a:pt x="0" y="166158"/>
                </a:moveTo>
                <a:cubicBezTo>
                  <a:pt x="43127" y="140758"/>
                  <a:pt x="86254" y="115358"/>
                  <a:pt x="149225" y="89958"/>
                </a:cubicBezTo>
                <a:cubicBezTo>
                  <a:pt x="212196" y="64558"/>
                  <a:pt x="313267" y="27516"/>
                  <a:pt x="377825" y="13758"/>
                </a:cubicBezTo>
                <a:cubicBezTo>
                  <a:pt x="442383" y="0"/>
                  <a:pt x="481013" y="2116"/>
                  <a:pt x="536575" y="7408"/>
                </a:cubicBezTo>
                <a:cubicBezTo>
                  <a:pt x="592137" y="12700"/>
                  <a:pt x="661458" y="30162"/>
                  <a:pt x="711200" y="45508"/>
                </a:cubicBezTo>
                <a:cubicBezTo>
                  <a:pt x="760942" y="60854"/>
                  <a:pt x="798513" y="76729"/>
                  <a:pt x="835025" y="99483"/>
                </a:cubicBezTo>
                <a:cubicBezTo>
                  <a:pt x="871537" y="122237"/>
                  <a:pt x="930275" y="182033"/>
                  <a:pt x="930275" y="182033"/>
                </a:cubicBezTo>
              </a:path>
            </a:pathLst>
          </a:custGeom>
          <a:ln w="28575" cap="flat" cmpd="sng" algn="ctr">
            <a:solidFill>
              <a:srgbClr val="376092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5607052" y="1253066"/>
            <a:ext cx="36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D</a:t>
            </a: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4588936" y="1638299"/>
            <a:ext cx="1299633" cy="102870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6200000" flipH="1">
            <a:off x="5473702" y="1782233"/>
            <a:ext cx="1295404" cy="74506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4726518" y="2233762"/>
            <a:ext cx="1744814" cy="2998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0800000">
            <a:off x="4720171" y="2806700"/>
            <a:ext cx="1786465" cy="2"/>
          </a:xfrm>
          <a:prstGeom prst="line">
            <a:avLst/>
          </a:prstGeom>
          <a:ln w="28575" cap="flat" cmpd="sng" algn="ctr">
            <a:solidFill>
              <a:srgbClr val="376092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715935" y="2802466"/>
            <a:ext cx="732367" cy="474133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5444069" y="2815165"/>
            <a:ext cx="1054100" cy="457201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286377" y="3212041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457952" y="2643716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cxnSp>
        <p:nvCxnSpPr>
          <p:cNvPr id="52" name="Straight Connector 51"/>
          <p:cNvCxnSpPr>
            <a:cxnSpLocks noChangeAspect="1"/>
          </p:cNvCxnSpPr>
          <p:nvPr/>
        </p:nvCxnSpPr>
        <p:spPr>
          <a:xfrm>
            <a:off x="5035552" y="3013075"/>
            <a:ext cx="137159" cy="88797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cxnSpLocks/>
          </p:cNvCxnSpPr>
          <p:nvPr/>
        </p:nvCxnSpPr>
        <p:spPr>
          <a:xfrm flipV="1">
            <a:off x="5909736" y="3012016"/>
            <a:ext cx="144609" cy="56768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cxnSpLocks/>
          </p:cNvCxnSpPr>
          <p:nvPr/>
        </p:nvCxnSpPr>
        <p:spPr>
          <a:xfrm rot="10800000" flipV="1">
            <a:off x="5750220" y="2807377"/>
            <a:ext cx="144316" cy="0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699127" y="2548466"/>
            <a:ext cx="364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δα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800727" y="3024716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δγ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705477" y="2138891"/>
            <a:ext cx="414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γD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276977" y="2196041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αγ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172077" y="2180166"/>
            <a:ext cx="414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βD</a:t>
            </a:r>
          </a:p>
        </p:txBody>
      </p:sp>
      <p:cxnSp>
        <p:nvCxnSpPr>
          <p:cNvPr id="64" name="Straight Connector 63"/>
          <p:cNvCxnSpPr/>
          <p:nvPr/>
        </p:nvCxnSpPr>
        <p:spPr>
          <a:xfrm rot="5400000" flipH="1" flipV="1">
            <a:off x="4655947" y="2253531"/>
            <a:ext cx="619125" cy="489331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 flipH="1" flipV="1">
            <a:off x="5049837" y="2704571"/>
            <a:ext cx="958850" cy="168275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Freeform 71"/>
          <p:cNvSpPr/>
          <p:nvPr/>
        </p:nvSpPr>
        <p:spPr>
          <a:xfrm>
            <a:off x="5210175" y="2175933"/>
            <a:ext cx="400050" cy="123825"/>
          </a:xfrm>
          <a:custGeom>
            <a:avLst/>
            <a:gdLst>
              <a:gd name="connsiteX0" fmla="*/ 0 w 400050"/>
              <a:gd name="connsiteY0" fmla="*/ 12700 h 123825"/>
              <a:gd name="connsiteX1" fmla="*/ 130175 w 400050"/>
              <a:gd name="connsiteY1" fmla="*/ 3175 h 123825"/>
              <a:gd name="connsiteX2" fmla="*/ 263525 w 400050"/>
              <a:gd name="connsiteY2" fmla="*/ 31750 h 123825"/>
              <a:gd name="connsiteX3" fmla="*/ 400050 w 400050"/>
              <a:gd name="connsiteY3" fmla="*/ 12382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050" h="123825">
                <a:moveTo>
                  <a:pt x="0" y="12700"/>
                </a:moveTo>
                <a:cubicBezTo>
                  <a:pt x="43127" y="6350"/>
                  <a:pt x="86254" y="0"/>
                  <a:pt x="130175" y="3175"/>
                </a:cubicBezTo>
                <a:cubicBezTo>
                  <a:pt x="174096" y="6350"/>
                  <a:pt x="218546" y="11642"/>
                  <a:pt x="263525" y="31750"/>
                </a:cubicBezTo>
                <a:cubicBezTo>
                  <a:pt x="308504" y="51858"/>
                  <a:pt x="400050" y="123825"/>
                  <a:pt x="400050" y="123825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/>
          <p:nvPr/>
        </p:nvCxnSpPr>
        <p:spPr>
          <a:xfrm rot="16200000" flipV="1">
            <a:off x="6016435" y="2328143"/>
            <a:ext cx="609981" cy="34925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Freeform 73"/>
          <p:cNvSpPr/>
          <p:nvPr/>
        </p:nvSpPr>
        <p:spPr>
          <a:xfrm>
            <a:off x="5610225" y="2161116"/>
            <a:ext cx="536575" cy="160867"/>
          </a:xfrm>
          <a:custGeom>
            <a:avLst/>
            <a:gdLst>
              <a:gd name="connsiteX0" fmla="*/ 0 w 536575"/>
              <a:gd name="connsiteY0" fmla="*/ 160867 h 160867"/>
              <a:gd name="connsiteX1" fmla="*/ 101600 w 536575"/>
              <a:gd name="connsiteY1" fmla="*/ 87842 h 160867"/>
              <a:gd name="connsiteX2" fmla="*/ 257175 w 536575"/>
              <a:gd name="connsiteY2" fmla="*/ 17992 h 160867"/>
              <a:gd name="connsiteX3" fmla="*/ 390525 w 536575"/>
              <a:gd name="connsiteY3" fmla="*/ 2117 h 160867"/>
              <a:gd name="connsiteX4" fmla="*/ 536575 w 536575"/>
              <a:gd name="connsiteY4" fmla="*/ 30692 h 16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575" h="160867">
                <a:moveTo>
                  <a:pt x="0" y="160867"/>
                </a:moveTo>
                <a:cubicBezTo>
                  <a:pt x="29369" y="136261"/>
                  <a:pt x="58738" y="111655"/>
                  <a:pt x="101600" y="87842"/>
                </a:cubicBezTo>
                <a:cubicBezTo>
                  <a:pt x="144463" y="64030"/>
                  <a:pt x="209021" y="32279"/>
                  <a:pt x="257175" y="17992"/>
                </a:cubicBezTo>
                <a:cubicBezTo>
                  <a:pt x="305329" y="3705"/>
                  <a:pt x="343958" y="0"/>
                  <a:pt x="390525" y="2117"/>
                </a:cubicBezTo>
                <a:cubicBezTo>
                  <a:pt x="437092" y="4234"/>
                  <a:pt x="536575" y="30692"/>
                  <a:pt x="536575" y="30692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5626102" y="1761066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αD</a:t>
            </a:r>
          </a:p>
        </p:txBody>
      </p:sp>
      <p:cxnSp>
        <p:nvCxnSpPr>
          <p:cNvPr id="80" name="Straight Connector 79"/>
          <p:cNvCxnSpPr>
            <a:cxnSpLocks/>
          </p:cNvCxnSpPr>
          <p:nvPr/>
        </p:nvCxnSpPr>
        <p:spPr>
          <a:xfrm rot="16200000" flipV="1">
            <a:off x="6240641" y="2441223"/>
            <a:ext cx="136594" cy="75775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cxnSpLocks/>
          </p:cNvCxnSpPr>
          <p:nvPr/>
        </p:nvCxnSpPr>
        <p:spPr>
          <a:xfrm rot="5400000" flipH="1" flipV="1">
            <a:off x="4888091" y="2453498"/>
            <a:ext cx="136594" cy="108377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4645027" y="2196041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βα</a:t>
            </a:r>
          </a:p>
        </p:txBody>
      </p:sp>
      <p:cxnSp>
        <p:nvCxnSpPr>
          <p:cNvPr id="86" name="Straight Connector 85"/>
          <p:cNvCxnSpPr>
            <a:cxnSpLocks/>
          </p:cNvCxnSpPr>
          <p:nvPr/>
        </p:nvCxnSpPr>
        <p:spPr>
          <a:xfrm rot="5400000" flipH="1" flipV="1">
            <a:off x="5480231" y="2547163"/>
            <a:ext cx="181043" cy="35349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4441825" y="2643716"/>
            <a:ext cx="352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</a:p>
        </p:txBody>
      </p:sp>
      <p:cxnSp>
        <p:nvCxnSpPr>
          <p:cNvPr id="90" name="Straight Connector 89"/>
          <p:cNvCxnSpPr/>
          <p:nvPr/>
        </p:nvCxnSpPr>
        <p:spPr>
          <a:xfrm rot="5400000">
            <a:off x="2182286" y="3752849"/>
            <a:ext cx="1299633" cy="102870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16200000" flipH="1">
            <a:off x="3067052" y="3896783"/>
            <a:ext cx="1295404" cy="74506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5400000">
            <a:off x="2319868" y="4348312"/>
            <a:ext cx="1744814" cy="2998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rot="10800000">
            <a:off x="2313521" y="4921250"/>
            <a:ext cx="1786465" cy="2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2309285" y="4917016"/>
            <a:ext cx="732367" cy="474133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3037419" y="4929715"/>
            <a:ext cx="1054100" cy="457201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2879727" y="5326591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051302" y="4758266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3200402" y="3367616"/>
            <a:ext cx="36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D</a:t>
            </a:r>
          </a:p>
        </p:txBody>
      </p:sp>
      <p:cxnSp>
        <p:nvCxnSpPr>
          <p:cNvPr id="100" name="Straight Connector 99"/>
          <p:cNvCxnSpPr>
            <a:cxnSpLocks noChangeAspect="1"/>
          </p:cNvCxnSpPr>
          <p:nvPr/>
        </p:nvCxnSpPr>
        <p:spPr>
          <a:xfrm>
            <a:off x="2590805" y="5102227"/>
            <a:ext cx="137159" cy="88797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cxnSpLocks/>
          </p:cNvCxnSpPr>
          <p:nvPr/>
        </p:nvCxnSpPr>
        <p:spPr>
          <a:xfrm flipV="1">
            <a:off x="3503086" y="5126566"/>
            <a:ext cx="144609" cy="56768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cxnSpLocks/>
          </p:cNvCxnSpPr>
          <p:nvPr/>
        </p:nvCxnSpPr>
        <p:spPr>
          <a:xfrm rot="10800000" flipV="1">
            <a:off x="3381667" y="4917694"/>
            <a:ext cx="144316" cy="0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3695702" y="3996266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αγ</a:t>
            </a:r>
          </a:p>
        </p:txBody>
      </p:sp>
      <p:cxnSp>
        <p:nvCxnSpPr>
          <p:cNvPr id="111" name="Straight Connector 110"/>
          <p:cNvCxnSpPr/>
          <p:nvPr/>
        </p:nvCxnSpPr>
        <p:spPr>
          <a:xfrm rot="5400000" flipH="1" flipV="1">
            <a:off x="2179446" y="3764832"/>
            <a:ext cx="1292227" cy="1022731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rot="5400000" flipH="1" flipV="1">
            <a:off x="2314576" y="4353982"/>
            <a:ext cx="1752601" cy="304804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rot="16200000" flipV="1">
            <a:off x="3067050" y="3899958"/>
            <a:ext cx="1298576" cy="746126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cxnSpLocks/>
          </p:cNvCxnSpPr>
          <p:nvPr/>
        </p:nvCxnSpPr>
        <p:spPr>
          <a:xfrm rot="16200000" flipV="1">
            <a:off x="3633966" y="4212873"/>
            <a:ext cx="136594" cy="75775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cxnSpLocks/>
          </p:cNvCxnSpPr>
          <p:nvPr/>
        </p:nvCxnSpPr>
        <p:spPr>
          <a:xfrm rot="5400000" flipH="1" flipV="1">
            <a:off x="2821167" y="4145773"/>
            <a:ext cx="136594" cy="108377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2508252" y="3996266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βα</a:t>
            </a:r>
          </a:p>
        </p:txBody>
      </p:sp>
      <p:cxnSp>
        <p:nvCxnSpPr>
          <p:cNvPr id="121" name="Straight Connector 120"/>
          <p:cNvCxnSpPr>
            <a:cxnSpLocks/>
          </p:cNvCxnSpPr>
          <p:nvPr/>
        </p:nvCxnSpPr>
        <p:spPr>
          <a:xfrm rot="5400000" flipH="1" flipV="1">
            <a:off x="3127556" y="4325163"/>
            <a:ext cx="181043" cy="35349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2832102" y="4237566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γβ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2035175" y="4758266"/>
            <a:ext cx="352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</a:p>
        </p:txBody>
      </p:sp>
      <p:cxnSp>
        <p:nvCxnSpPr>
          <p:cNvPr id="127" name="Straight Connector 126"/>
          <p:cNvCxnSpPr/>
          <p:nvPr/>
        </p:nvCxnSpPr>
        <p:spPr>
          <a:xfrm rot="5400000">
            <a:off x="4588936" y="3752849"/>
            <a:ext cx="1299633" cy="102870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rot="16200000" flipH="1">
            <a:off x="5473702" y="3896783"/>
            <a:ext cx="1295404" cy="74506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rot="5400000">
            <a:off x="4726518" y="4348312"/>
            <a:ext cx="1744814" cy="2998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rot="10800000">
            <a:off x="4720171" y="4921250"/>
            <a:ext cx="1786465" cy="2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4715935" y="4917016"/>
            <a:ext cx="732367" cy="474133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V="1">
            <a:off x="5444069" y="4929715"/>
            <a:ext cx="1054100" cy="457201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TextBox 132"/>
          <p:cNvSpPr txBox="1"/>
          <p:nvPr/>
        </p:nvSpPr>
        <p:spPr>
          <a:xfrm>
            <a:off x="5286377" y="5326591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6457952" y="4758266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5607052" y="3367616"/>
            <a:ext cx="36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D</a:t>
            </a:r>
          </a:p>
        </p:txBody>
      </p:sp>
      <p:cxnSp>
        <p:nvCxnSpPr>
          <p:cNvPr id="137" name="Straight Connector 136"/>
          <p:cNvCxnSpPr>
            <a:cxnSpLocks noChangeAspect="1"/>
          </p:cNvCxnSpPr>
          <p:nvPr/>
        </p:nvCxnSpPr>
        <p:spPr>
          <a:xfrm>
            <a:off x="5039785" y="5127625"/>
            <a:ext cx="137159" cy="88797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>
            <a:cxnSpLocks noChangeAspect="1"/>
          </p:cNvCxnSpPr>
          <p:nvPr/>
        </p:nvCxnSpPr>
        <p:spPr>
          <a:xfrm flipV="1">
            <a:off x="5888571" y="5130799"/>
            <a:ext cx="162897" cy="63948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>
            <a:cxnSpLocks/>
          </p:cNvCxnSpPr>
          <p:nvPr/>
        </p:nvCxnSpPr>
        <p:spPr>
          <a:xfrm rot="10800000" flipV="1">
            <a:off x="5788317" y="4926160"/>
            <a:ext cx="144316" cy="0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rot="5400000" flipH="1" flipV="1">
            <a:off x="4586096" y="3764832"/>
            <a:ext cx="1292227" cy="1022731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rot="5400000" flipH="1" flipV="1">
            <a:off x="4721226" y="4353982"/>
            <a:ext cx="1752601" cy="304804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rot="16200000" flipV="1">
            <a:off x="5473700" y="3899958"/>
            <a:ext cx="1298576" cy="746126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4441825" y="4758266"/>
            <a:ext cx="352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</a:p>
        </p:txBody>
      </p:sp>
      <p:sp>
        <p:nvSpPr>
          <p:cNvPr id="17" name="Freeform 16"/>
          <p:cNvSpPr/>
          <p:nvPr/>
        </p:nvSpPr>
        <p:spPr>
          <a:xfrm>
            <a:off x="2301875" y="2724679"/>
            <a:ext cx="1762125" cy="80962"/>
          </a:xfrm>
          <a:custGeom>
            <a:avLst/>
            <a:gdLst>
              <a:gd name="connsiteX0" fmla="*/ 0 w 1762125"/>
              <a:gd name="connsiteY0" fmla="*/ 71437 h 80962"/>
              <a:gd name="connsiteX1" fmla="*/ 187325 w 1762125"/>
              <a:gd name="connsiteY1" fmla="*/ 33337 h 80962"/>
              <a:gd name="connsiteX2" fmla="*/ 495300 w 1762125"/>
              <a:gd name="connsiteY2" fmla="*/ 11112 h 80962"/>
              <a:gd name="connsiteX3" fmla="*/ 844550 w 1762125"/>
              <a:gd name="connsiteY3" fmla="*/ 1587 h 80962"/>
              <a:gd name="connsiteX4" fmla="*/ 1295400 w 1762125"/>
              <a:gd name="connsiteY4" fmla="*/ 20637 h 80962"/>
              <a:gd name="connsiteX5" fmla="*/ 1762125 w 1762125"/>
              <a:gd name="connsiteY5" fmla="*/ 80962 h 8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2125" h="80962">
                <a:moveTo>
                  <a:pt x="0" y="71437"/>
                </a:moveTo>
                <a:cubicBezTo>
                  <a:pt x="52387" y="57414"/>
                  <a:pt x="104775" y="43391"/>
                  <a:pt x="187325" y="33337"/>
                </a:cubicBezTo>
                <a:cubicBezTo>
                  <a:pt x="269875" y="23283"/>
                  <a:pt x="385763" y="16404"/>
                  <a:pt x="495300" y="11112"/>
                </a:cubicBezTo>
                <a:cubicBezTo>
                  <a:pt x="604837" y="5820"/>
                  <a:pt x="711200" y="0"/>
                  <a:pt x="844550" y="1587"/>
                </a:cubicBezTo>
                <a:cubicBezTo>
                  <a:pt x="977900" y="3175"/>
                  <a:pt x="1142471" y="7408"/>
                  <a:pt x="1295400" y="20637"/>
                </a:cubicBezTo>
                <a:cubicBezTo>
                  <a:pt x="1448329" y="33866"/>
                  <a:pt x="1762125" y="80962"/>
                  <a:pt x="1762125" y="80962"/>
                </a:cubicBezTo>
              </a:path>
            </a:pathLst>
          </a:custGeom>
          <a:ln w="28575" cap="flat" cmpd="sng" algn="ctr">
            <a:solidFill>
              <a:schemeClr val="accent1">
                <a:lumMod val="75000"/>
              </a:schemeClr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rot="5400000">
            <a:off x="2163234" y="1638299"/>
            <a:ext cx="1299633" cy="102870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16200000" flipH="1">
            <a:off x="3048000" y="1782233"/>
            <a:ext cx="1295404" cy="74506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2300816" y="2233762"/>
            <a:ext cx="1744814" cy="2998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>
            <a:off x="2294469" y="2806700"/>
            <a:ext cx="1786465" cy="2"/>
          </a:xfrm>
          <a:prstGeom prst="line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90233" y="2802466"/>
            <a:ext cx="732367" cy="474133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018367" y="2815165"/>
            <a:ext cx="1054100" cy="457201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2298700" y="2761191"/>
            <a:ext cx="717550" cy="504825"/>
          </a:xfrm>
          <a:custGeom>
            <a:avLst/>
            <a:gdLst>
              <a:gd name="connsiteX0" fmla="*/ 0 w 717550"/>
              <a:gd name="connsiteY0" fmla="*/ 41275 h 504825"/>
              <a:gd name="connsiteX1" fmla="*/ 69850 w 717550"/>
              <a:gd name="connsiteY1" fmla="*/ 15875 h 504825"/>
              <a:gd name="connsiteX2" fmla="*/ 184150 w 717550"/>
              <a:gd name="connsiteY2" fmla="*/ 3175 h 504825"/>
              <a:gd name="connsiteX3" fmla="*/ 327025 w 717550"/>
              <a:gd name="connsiteY3" fmla="*/ 34925 h 504825"/>
              <a:gd name="connsiteX4" fmla="*/ 447675 w 717550"/>
              <a:gd name="connsiteY4" fmla="*/ 107950 h 504825"/>
              <a:gd name="connsiteX5" fmla="*/ 549275 w 717550"/>
              <a:gd name="connsiteY5" fmla="*/ 203200 h 504825"/>
              <a:gd name="connsiteX6" fmla="*/ 625475 w 717550"/>
              <a:gd name="connsiteY6" fmla="*/ 304800 h 504825"/>
              <a:gd name="connsiteX7" fmla="*/ 676275 w 717550"/>
              <a:gd name="connsiteY7" fmla="*/ 387350 h 504825"/>
              <a:gd name="connsiteX8" fmla="*/ 717550 w 717550"/>
              <a:gd name="connsiteY8" fmla="*/ 504825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550" h="504825">
                <a:moveTo>
                  <a:pt x="0" y="41275"/>
                </a:moveTo>
                <a:cubicBezTo>
                  <a:pt x="19579" y="31750"/>
                  <a:pt x="39158" y="22225"/>
                  <a:pt x="69850" y="15875"/>
                </a:cubicBezTo>
                <a:cubicBezTo>
                  <a:pt x="100542" y="9525"/>
                  <a:pt x="141288" y="0"/>
                  <a:pt x="184150" y="3175"/>
                </a:cubicBezTo>
                <a:cubicBezTo>
                  <a:pt x="227012" y="6350"/>
                  <a:pt x="283104" y="17463"/>
                  <a:pt x="327025" y="34925"/>
                </a:cubicBezTo>
                <a:cubicBezTo>
                  <a:pt x="370946" y="52387"/>
                  <a:pt x="410633" y="79904"/>
                  <a:pt x="447675" y="107950"/>
                </a:cubicBezTo>
                <a:cubicBezTo>
                  <a:pt x="484717" y="135996"/>
                  <a:pt x="519642" y="170392"/>
                  <a:pt x="549275" y="203200"/>
                </a:cubicBezTo>
                <a:cubicBezTo>
                  <a:pt x="578908" y="236008"/>
                  <a:pt x="604308" y="274108"/>
                  <a:pt x="625475" y="304800"/>
                </a:cubicBezTo>
                <a:cubicBezTo>
                  <a:pt x="646642" y="335492"/>
                  <a:pt x="660929" y="354012"/>
                  <a:pt x="676275" y="387350"/>
                </a:cubicBezTo>
                <a:cubicBezTo>
                  <a:pt x="691621" y="420688"/>
                  <a:pt x="717550" y="504825"/>
                  <a:pt x="717550" y="504825"/>
                </a:cubicBez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3019425" y="2767541"/>
            <a:ext cx="1047750" cy="501650"/>
          </a:xfrm>
          <a:custGeom>
            <a:avLst/>
            <a:gdLst>
              <a:gd name="connsiteX0" fmla="*/ 0 w 1047750"/>
              <a:gd name="connsiteY0" fmla="*/ 501650 h 501650"/>
              <a:gd name="connsiteX1" fmla="*/ 95250 w 1047750"/>
              <a:gd name="connsiteY1" fmla="*/ 406400 h 501650"/>
              <a:gd name="connsiteX2" fmla="*/ 365125 w 1047750"/>
              <a:gd name="connsiteY2" fmla="*/ 209550 h 501650"/>
              <a:gd name="connsiteX3" fmla="*/ 603250 w 1047750"/>
              <a:gd name="connsiteY3" fmla="*/ 66675 h 501650"/>
              <a:gd name="connsiteX4" fmla="*/ 803275 w 1047750"/>
              <a:gd name="connsiteY4" fmla="*/ 9525 h 501650"/>
              <a:gd name="connsiteX5" fmla="*/ 933450 w 1047750"/>
              <a:gd name="connsiteY5" fmla="*/ 9525 h 501650"/>
              <a:gd name="connsiteX6" fmla="*/ 1047750 w 1047750"/>
              <a:gd name="connsiteY6" fmla="*/ 41275 h 50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7750" h="501650">
                <a:moveTo>
                  <a:pt x="0" y="501650"/>
                </a:moveTo>
                <a:cubicBezTo>
                  <a:pt x="17198" y="478366"/>
                  <a:pt x="34396" y="455083"/>
                  <a:pt x="95250" y="406400"/>
                </a:cubicBezTo>
                <a:cubicBezTo>
                  <a:pt x="156104" y="357717"/>
                  <a:pt x="280458" y="266171"/>
                  <a:pt x="365125" y="209550"/>
                </a:cubicBezTo>
                <a:cubicBezTo>
                  <a:pt x="449792" y="152929"/>
                  <a:pt x="530225" y="100012"/>
                  <a:pt x="603250" y="66675"/>
                </a:cubicBezTo>
                <a:cubicBezTo>
                  <a:pt x="676275" y="33338"/>
                  <a:pt x="748242" y="19050"/>
                  <a:pt x="803275" y="9525"/>
                </a:cubicBezTo>
                <a:cubicBezTo>
                  <a:pt x="858308" y="0"/>
                  <a:pt x="892704" y="4233"/>
                  <a:pt x="933450" y="9525"/>
                </a:cubicBezTo>
                <a:cubicBezTo>
                  <a:pt x="974196" y="14817"/>
                  <a:pt x="1047750" y="41275"/>
                  <a:pt x="1047750" y="41275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047875" y="2634191"/>
            <a:ext cx="352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60675" y="3212041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32250" y="2634191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81350" y="1253066"/>
            <a:ext cx="36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35225" y="3023658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δβ</a:t>
            </a:r>
          </a:p>
        </p:txBody>
      </p:sp>
      <p:cxnSp>
        <p:nvCxnSpPr>
          <p:cNvPr id="23" name="Straight Connector 22"/>
          <p:cNvCxnSpPr>
            <a:cxnSpLocks noChangeAspect="1"/>
          </p:cNvCxnSpPr>
          <p:nvPr/>
        </p:nvCxnSpPr>
        <p:spPr>
          <a:xfrm>
            <a:off x="2618318" y="3016250"/>
            <a:ext cx="128015" cy="82877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 noChangeAspect="1"/>
          </p:cNvCxnSpPr>
          <p:nvPr/>
        </p:nvCxnSpPr>
        <p:spPr>
          <a:xfrm>
            <a:off x="2691343" y="2824691"/>
            <a:ext cx="102572" cy="91368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 flipV="1">
            <a:off x="3204634" y="3129491"/>
            <a:ext cx="144609" cy="56768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 flipV="1">
            <a:off x="3330575" y="2923116"/>
            <a:ext cx="139318" cy="88900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 rot="10800000">
            <a:off x="3221184" y="2732235"/>
            <a:ext cx="144316" cy="3556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/>
        </p:nvCxnSpPr>
        <p:spPr>
          <a:xfrm rot="10800000" flipV="1">
            <a:off x="3130843" y="2811610"/>
            <a:ext cx="144316" cy="0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022600" y="2767541"/>
            <a:ext cx="364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δα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165475" y="3135841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δγ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162300" y="2421466"/>
            <a:ext cx="423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αD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2816225" y="2931583"/>
            <a:ext cx="101600" cy="114300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746375" y="2824691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βD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3479800" y="2855383"/>
            <a:ext cx="123825" cy="114300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397250" y="2773891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γD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2328334" y="1752599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4775201" y="1735666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2328334" y="3657599"/>
            <a:ext cx="383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c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4775201" y="3640666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d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cxnSp>
        <p:nvCxnSpPr>
          <p:cNvPr id="53" name="Straight Connector 52"/>
          <p:cNvCxnSpPr>
            <a:cxnSpLocks/>
          </p:cNvCxnSpPr>
          <p:nvPr/>
        </p:nvCxnSpPr>
        <p:spPr>
          <a:xfrm rot="10800000">
            <a:off x="5737225" y="2020359"/>
            <a:ext cx="139700" cy="25399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cxnSpLocks/>
          </p:cNvCxnSpPr>
          <p:nvPr/>
        </p:nvCxnSpPr>
        <p:spPr>
          <a:xfrm flipV="1">
            <a:off x="5749927" y="2172758"/>
            <a:ext cx="136523" cy="58208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/>
          </p:cNvCxnSpPr>
          <p:nvPr/>
        </p:nvCxnSpPr>
        <p:spPr>
          <a:xfrm>
            <a:off x="5335736" y="2178728"/>
            <a:ext cx="157014" cy="31073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Slide Number Placeholder 1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 66"/>
          <p:cNvSpPr/>
          <p:nvPr/>
        </p:nvSpPr>
        <p:spPr>
          <a:xfrm>
            <a:off x="4337052" y="2076448"/>
            <a:ext cx="884766" cy="770467"/>
          </a:xfrm>
          <a:custGeom>
            <a:avLst/>
            <a:gdLst>
              <a:gd name="connsiteX0" fmla="*/ 0 w 884766"/>
              <a:gd name="connsiteY0" fmla="*/ 770467 h 770467"/>
              <a:gd name="connsiteX1" fmla="*/ 635000 w 884766"/>
              <a:gd name="connsiteY1" fmla="*/ 0 h 770467"/>
              <a:gd name="connsiteX2" fmla="*/ 884766 w 884766"/>
              <a:gd name="connsiteY2" fmla="*/ 440267 h 770467"/>
              <a:gd name="connsiteX3" fmla="*/ 630766 w 884766"/>
              <a:gd name="connsiteY3" fmla="*/ 757767 h 770467"/>
              <a:gd name="connsiteX4" fmla="*/ 0 w 884766"/>
              <a:gd name="connsiteY4" fmla="*/ 770467 h 770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4766" h="770467">
                <a:moveTo>
                  <a:pt x="0" y="770467"/>
                </a:moveTo>
                <a:lnTo>
                  <a:pt x="635000" y="0"/>
                </a:lnTo>
                <a:lnTo>
                  <a:pt x="884766" y="440267"/>
                </a:lnTo>
                <a:lnTo>
                  <a:pt x="630766" y="757767"/>
                </a:lnTo>
                <a:lnTo>
                  <a:pt x="0" y="77046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2944280" y="3252061"/>
            <a:ext cx="1041400" cy="778934"/>
          </a:xfrm>
          <a:custGeom>
            <a:avLst/>
            <a:gdLst>
              <a:gd name="connsiteX0" fmla="*/ 609600 w 1041400"/>
              <a:gd name="connsiteY0" fmla="*/ 0 h 778934"/>
              <a:gd name="connsiteX1" fmla="*/ 0 w 1041400"/>
              <a:gd name="connsiteY1" fmla="*/ 766234 h 778934"/>
              <a:gd name="connsiteX2" fmla="*/ 1041400 w 1041400"/>
              <a:gd name="connsiteY2" fmla="*/ 778934 h 778934"/>
              <a:gd name="connsiteX3" fmla="*/ 609600 w 1041400"/>
              <a:gd name="connsiteY3" fmla="*/ 0 h 778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1400" h="778934">
                <a:moveTo>
                  <a:pt x="609600" y="0"/>
                </a:moveTo>
                <a:lnTo>
                  <a:pt x="0" y="766234"/>
                </a:lnTo>
                <a:lnTo>
                  <a:pt x="1041400" y="778934"/>
                </a:lnTo>
                <a:lnTo>
                  <a:pt x="60960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/>
          <p:cNvSpPr/>
          <p:nvPr/>
        </p:nvSpPr>
        <p:spPr>
          <a:xfrm>
            <a:off x="2964041" y="1822452"/>
            <a:ext cx="852310" cy="292100"/>
          </a:xfrm>
          <a:custGeom>
            <a:avLst/>
            <a:gdLst>
              <a:gd name="connsiteX0" fmla="*/ 780344 w 894644"/>
              <a:gd name="connsiteY0" fmla="*/ 12700 h 330906"/>
              <a:gd name="connsiteX1" fmla="*/ 437444 w 894644"/>
              <a:gd name="connsiteY1" fmla="*/ 97367 h 330906"/>
              <a:gd name="connsiteX2" fmla="*/ 170744 w 894644"/>
              <a:gd name="connsiteY2" fmla="*/ 198967 h 330906"/>
              <a:gd name="connsiteX3" fmla="*/ 43744 w 894644"/>
              <a:gd name="connsiteY3" fmla="*/ 279400 h 330906"/>
              <a:gd name="connsiteX4" fmla="*/ 5644 w 894644"/>
              <a:gd name="connsiteY4" fmla="*/ 317500 h 330906"/>
              <a:gd name="connsiteX5" fmla="*/ 9877 w 894644"/>
              <a:gd name="connsiteY5" fmla="*/ 325967 h 330906"/>
              <a:gd name="connsiteX6" fmla="*/ 43744 w 894644"/>
              <a:gd name="connsiteY6" fmla="*/ 330200 h 330906"/>
              <a:gd name="connsiteX7" fmla="*/ 124177 w 894644"/>
              <a:gd name="connsiteY7" fmla="*/ 321734 h 330906"/>
              <a:gd name="connsiteX8" fmla="*/ 437444 w 894644"/>
              <a:gd name="connsiteY8" fmla="*/ 292100 h 330906"/>
              <a:gd name="connsiteX9" fmla="*/ 733777 w 894644"/>
              <a:gd name="connsiteY9" fmla="*/ 220134 h 330906"/>
              <a:gd name="connsiteX10" fmla="*/ 865010 w 894644"/>
              <a:gd name="connsiteY10" fmla="*/ 186267 h 330906"/>
              <a:gd name="connsiteX11" fmla="*/ 881944 w 894644"/>
              <a:gd name="connsiteY11" fmla="*/ 182034 h 330906"/>
              <a:gd name="connsiteX12" fmla="*/ 894644 w 894644"/>
              <a:gd name="connsiteY12" fmla="*/ 143934 h 330906"/>
              <a:gd name="connsiteX13" fmla="*/ 881944 w 894644"/>
              <a:gd name="connsiteY13" fmla="*/ 110067 h 330906"/>
              <a:gd name="connsiteX14" fmla="*/ 852310 w 894644"/>
              <a:gd name="connsiteY14" fmla="*/ 88900 h 330906"/>
              <a:gd name="connsiteX15" fmla="*/ 839610 w 894644"/>
              <a:gd name="connsiteY15" fmla="*/ 42334 h 330906"/>
              <a:gd name="connsiteX16" fmla="*/ 831144 w 894644"/>
              <a:gd name="connsiteY16" fmla="*/ 21167 h 330906"/>
              <a:gd name="connsiteX17" fmla="*/ 780344 w 894644"/>
              <a:gd name="connsiteY17" fmla="*/ 12700 h 330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94644" h="330906">
                <a:moveTo>
                  <a:pt x="780344" y="12700"/>
                </a:moveTo>
                <a:cubicBezTo>
                  <a:pt x="714727" y="25400"/>
                  <a:pt x="539044" y="66323"/>
                  <a:pt x="437444" y="97367"/>
                </a:cubicBezTo>
                <a:cubicBezTo>
                  <a:pt x="335844" y="128412"/>
                  <a:pt x="236361" y="168628"/>
                  <a:pt x="170744" y="198967"/>
                </a:cubicBezTo>
                <a:cubicBezTo>
                  <a:pt x="105127" y="229306"/>
                  <a:pt x="71261" y="259645"/>
                  <a:pt x="43744" y="279400"/>
                </a:cubicBezTo>
                <a:cubicBezTo>
                  <a:pt x="16227" y="299155"/>
                  <a:pt x="11289" y="309739"/>
                  <a:pt x="5644" y="317500"/>
                </a:cubicBezTo>
                <a:cubicBezTo>
                  <a:pt x="0" y="325261"/>
                  <a:pt x="3527" y="323850"/>
                  <a:pt x="9877" y="325967"/>
                </a:cubicBezTo>
                <a:cubicBezTo>
                  <a:pt x="16227" y="328084"/>
                  <a:pt x="24694" y="330906"/>
                  <a:pt x="43744" y="330200"/>
                </a:cubicBezTo>
                <a:cubicBezTo>
                  <a:pt x="62794" y="329494"/>
                  <a:pt x="124177" y="321734"/>
                  <a:pt x="124177" y="321734"/>
                </a:cubicBezTo>
                <a:cubicBezTo>
                  <a:pt x="189794" y="315384"/>
                  <a:pt x="335844" y="309033"/>
                  <a:pt x="437444" y="292100"/>
                </a:cubicBezTo>
                <a:cubicBezTo>
                  <a:pt x="539044" y="275167"/>
                  <a:pt x="662516" y="237773"/>
                  <a:pt x="733777" y="220134"/>
                </a:cubicBezTo>
                <a:cubicBezTo>
                  <a:pt x="805038" y="202495"/>
                  <a:pt x="865010" y="186267"/>
                  <a:pt x="865010" y="186267"/>
                </a:cubicBezTo>
                <a:cubicBezTo>
                  <a:pt x="889705" y="179917"/>
                  <a:pt x="877005" y="189089"/>
                  <a:pt x="881944" y="182034"/>
                </a:cubicBezTo>
                <a:cubicBezTo>
                  <a:pt x="886883" y="174979"/>
                  <a:pt x="894644" y="155928"/>
                  <a:pt x="894644" y="143934"/>
                </a:cubicBezTo>
                <a:cubicBezTo>
                  <a:pt x="894644" y="131940"/>
                  <a:pt x="889000" y="119239"/>
                  <a:pt x="881944" y="110067"/>
                </a:cubicBezTo>
                <a:cubicBezTo>
                  <a:pt x="874888" y="100895"/>
                  <a:pt x="859366" y="100189"/>
                  <a:pt x="852310" y="88900"/>
                </a:cubicBezTo>
                <a:cubicBezTo>
                  <a:pt x="845254" y="77611"/>
                  <a:pt x="843138" y="53623"/>
                  <a:pt x="839610" y="42334"/>
                </a:cubicBezTo>
                <a:cubicBezTo>
                  <a:pt x="836082" y="31045"/>
                  <a:pt x="841727" y="25400"/>
                  <a:pt x="831144" y="21167"/>
                </a:cubicBezTo>
                <a:cubicBezTo>
                  <a:pt x="820561" y="16934"/>
                  <a:pt x="845961" y="0"/>
                  <a:pt x="780344" y="12700"/>
                </a:cubicBezTo>
                <a:close/>
              </a:path>
            </a:pathLst>
          </a:custGeom>
          <a:solidFill>
            <a:srgbClr val="D9D9D9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>
          <a:xfrm>
            <a:off x="1436511" y="2895604"/>
            <a:ext cx="843138" cy="307621"/>
          </a:xfrm>
          <a:custGeom>
            <a:avLst/>
            <a:gdLst>
              <a:gd name="connsiteX0" fmla="*/ 34572 w 843138"/>
              <a:gd name="connsiteY0" fmla="*/ 150283 h 307621"/>
              <a:gd name="connsiteX1" fmla="*/ 275872 w 843138"/>
              <a:gd name="connsiteY1" fmla="*/ 74083 h 307621"/>
              <a:gd name="connsiteX2" fmla="*/ 584905 w 843138"/>
              <a:gd name="connsiteY2" fmla="*/ 10583 h 307621"/>
              <a:gd name="connsiteX3" fmla="*/ 771172 w 843138"/>
              <a:gd name="connsiteY3" fmla="*/ 10583 h 307621"/>
              <a:gd name="connsiteX4" fmla="*/ 813505 w 843138"/>
              <a:gd name="connsiteY4" fmla="*/ 2116 h 307621"/>
              <a:gd name="connsiteX5" fmla="*/ 838905 w 843138"/>
              <a:gd name="connsiteY5" fmla="*/ 14816 h 307621"/>
              <a:gd name="connsiteX6" fmla="*/ 838905 w 843138"/>
              <a:gd name="connsiteY6" fmla="*/ 31749 h 307621"/>
              <a:gd name="connsiteX7" fmla="*/ 813505 w 843138"/>
              <a:gd name="connsiteY7" fmla="*/ 69849 h 307621"/>
              <a:gd name="connsiteX8" fmla="*/ 754238 w 843138"/>
              <a:gd name="connsiteY8" fmla="*/ 107949 h 307621"/>
              <a:gd name="connsiteX9" fmla="*/ 665338 w 843138"/>
              <a:gd name="connsiteY9" fmla="*/ 158749 h 307621"/>
              <a:gd name="connsiteX10" fmla="*/ 551038 w 843138"/>
              <a:gd name="connsiteY10" fmla="*/ 196849 h 307621"/>
              <a:gd name="connsiteX11" fmla="*/ 411338 w 843138"/>
              <a:gd name="connsiteY11" fmla="*/ 247649 h 307621"/>
              <a:gd name="connsiteX12" fmla="*/ 288572 w 843138"/>
              <a:gd name="connsiteY12" fmla="*/ 281516 h 307621"/>
              <a:gd name="connsiteX13" fmla="*/ 229305 w 843138"/>
              <a:gd name="connsiteY13" fmla="*/ 294216 h 307621"/>
              <a:gd name="connsiteX14" fmla="*/ 178505 w 843138"/>
              <a:gd name="connsiteY14" fmla="*/ 306916 h 307621"/>
              <a:gd name="connsiteX15" fmla="*/ 136172 w 843138"/>
              <a:gd name="connsiteY15" fmla="*/ 289983 h 307621"/>
              <a:gd name="connsiteX16" fmla="*/ 110772 w 843138"/>
              <a:gd name="connsiteY16" fmla="*/ 243416 h 307621"/>
              <a:gd name="connsiteX17" fmla="*/ 68438 w 843138"/>
              <a:gd name="connsiteY17" fmla="*/ 205316 h 307621"/>
              <a:gd name="connsiteX18" fmla="*/ 34572 w 843138"/>
              <a:gd name="connsiteY18" fmla="*/ 150283 h 30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43138" h="307621">
                <a:moveTo>
                  <a:pt x="34572" y="150283"/>
                </a:moveTo>
                <a:cubicBezTo>
                  <a:pt x="69144" y="128411"/>
                  <a:pt x="184150" y="97366"/>
                  <a:pt x="275872" y="74083"/>
                </a:cubicBezTo>
                <a:cubicBezTo>
                  <a:pt x="367594" y="50800"/>
                  <a:pt x="502355" y="21166"/>
                  <a:pt x="584905" y="10583"/>
                </a:cubicBezTo>
                <a:cubicBezTo>
                  <a:pt x="667455" y="0"/>
                  <a:pt x="733072" y="11994"/>
                  <a:pt x="771172" y="10583"/>
                </a:cubicBezTo>
                <a:cubicBezTo>
                  <a:pt x="809272" y="9172"/>
                  <a:pt x="802216" y="1411"/>
                  <a:pt x="813505" y="2116"/>
                </a:cubicBezTo>
                <a:cubicBezTo>
                  <a:pt x="824794" y="2821"/>
                  <a:pt x="834672" y="9877"/>
                  <a:pt x="838905" y="14816"/>
                </a:cubicBezTo>
                <a:cubicBezTo>
                  <a:pt x="843138" y="19755"/>
                  <a:pt x="843138" y="22577"/>
                  <a:pt x="838905" y="31749"/>
                </a:cubicBezTo>
                <a:cubicBezTo>
                  <a:pt x="834672" y="40921"/>
                  <a:pt x="827616" y="57149"/>
                  <a:pt x="813505" y="69849"/>
                </a:cubicBezTo>
                <a:cubicBezTo>
                  <a:pt x="799394" y="82549"/>
                  <a:pt x="778933" y="93132"/>
                  <a:pt x="754238" y="107949"/>
                </a:cubicBezTo>
                <a:cubicBezTo>
                  <a:pt x="729543" y="122766"/>
                  <a:pt x="699205" y="143932"/>
                  <a:pt x="665338" y="158749"/>
                </a:cubicBezTo>
                <a:cubicBezTo>
                  <a:pt x="631471" y="173566"/>
                  <a:pt x="593371" y="182032"/>
                  <a:pt x="551038" y="196849"/>
                </a:cubicBezTo>
                <a:cubicBezTo>
                  <a:pt x="508705" y="211666"/>
                  <a:pt x="455082" y="233538"/>
                  <a:pt x="411338" y="247649"/>
                </a:cubicBezTo>
                <a:cubicBezTo>
                  <a:pt x="367594" y="261760"/>
                  <a:pt x="318911" y="273755"/>
                  <a:pt x="288572" y="281516"/>
                </a:cubicBezTo>
                <a:cubicBezTo>
                  <a:pt x="258233" y="289277"/>
                  <a:pt x="247650" y="289983"/>
                  <a:pt x="229305" y="294216"/>
                </a:cubicBezTo>
                <a:cubicBezTo>
                  <a:pt x="210961" y="298449"/>
                  <a:pt x="194027" y="307621"/>
                  <a:pt x="178505" y="306916"/>
                </a:cubicBezTo>
                <a:cubicBezTo>
                  <a:pt x="162983" y="306211"/>
                  <a:pt x="147461" y="300566"/>
                  <a:pt x="136172" y="289983"/>
                </a:cubicBezTo>
                <a:cubicBezTo>
                  <a:pt x="124883" y="279400"/>
                  <a:pt x="122061" y="257527"/>
                  <a:pt x="110772" y="243416"/>
                </a:cubicBezTo>
                <a:cubicBezTo>
                  <a:pt x="99483" y="229305"/>
                  <a:pt x="78316" y="215194"/>
                  <a:pt x="68438" y="205316"/>
                </a:cubicBezTo>
                <a:cubicBezTo>
                  <a:pt x="58560" y="195438"/>
                  <a:pt x="0" y="172155"/>
                  <a:pt x="34572" y="150283"/>
                </a:cubicBezTo>
                <a:close/>
              </a:path>
            </a:pathLst>
          </a:custGeom>
          <a:solidFill>
            <a:srgbClr val="D9D9D9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3965929" y="2845507"/>
            <a:ext cx="966611" cy="292805"/>
          </a:xfrm>
          <a:custGeom>
            <a:avLst/>
            <a:gdLst>
              <a:gd name="connsiteX0" fmla="*/ 62089 w 966611"/>
              <a:gd name="connsiteY0" fmla="*/ 145344 h 292805"/>
              <a:gd name="connsiteX1" fmla="*/ 468489 w 966611"/>
              <a:gd name="connsiteY1" fmla="*/ 52211 h 292805"/>
              <a:gd name="connsiteX2" fmla="*/ 730955 w 966611"/>
              <a:gd name="connsiteY2" fmla="*/ 9877 h 292805"/>
              <a:gd name="connsiteX3" fmla="*/ 917222 w 966611"/>
              <a:gd name="connsiteY3" fmla="*/ 1411 h 292805"/>
              <a:gd name="connsiteX4" fmla="*/ 946855 w 966611"/>
              <a:gd name="connsiteY4" fmla="*/ 1411 h 292805"/>
              <a:gd name="connsiteX5" fmla="*/ 959555 w 966611"/>
              <a:gd name="connsiteY5" fmla="*/ 1411 h 292805"/>
              <a:gd name="connsiteX6" fmla="*/ 959555 w 966611"/>
              <a:gd name="connsiteY6" fmla="*/ 9877 h 292805"/>
              <a:gd name="connsiteX7" fmla="*/ 951089 w 966611"/>
              <a:gd name="connsiteY7" fmla="*/ 31044 h 292805"/>
              <a:gd name="connsiteX8" fmla="*/ 866422 w 966611"/>
              <a:gd name="connsiteY8" fmla="*/ 77611 h 292805"/>
              <a:gd name="connsiteX9" fmla="*/ 739422 w 966611"/>
              <a:gd name="connsiteY9" fmla="*/ 136877 h 292805"/>
              <a:gd name="connsiteX10" fmla="*/ 464255 w 966611"/>
              <a:gd name="connsiteY10" fmla="*/ 225777 h 292805"/>
              <a:gd name="connsiteX11" fmla="*/ 222955 w 966611"/>
              <a:gd name="connsiteY11" fmla="*/ 280811 h 292805"/>
              <a:gd name="connsiteX12" fmla="*/ 176389 w 966611"/>
              <a:gd name="connsiteY12" fmla="*/ 289277 h 292805"/>
              <a:gd name="connsiteX13" fmla="*/ 142522 w 966611"/>
              <a:gd name="connsiteY13" fmla="*/ 259644 h 292805"/>
              <a:gd name="connsiteX14" fmla="*/ 129822 w 966611"/>
              <a:gd name="connsiteY14" fmla="*/ 230011 h 292805"/>
              <a:gd name="connsiteX15" fmla="*/ 121355 w 966611"/>
              <a:gd name="connsiteY15" fmla="*/ 196144 h 292805"/>
              <a:gd name="connsiteX16" fmla="*/ 95955 w 966611"/>
              <a:gd name="connsiteY16" fmla="*/ 183444 h 292805"/>
              <a:gd name="connsiteX17" fmla="*/ 62089 w 966611"/>
              <a:gd name="connsiteY17" fmla="*/ 145344 h 29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66611" h="292805">
                <a:moveTo>
                  <a:pt x="62089" y="145344"/>
                </a:moveTo>
                <a:cubicBezTo>
                  <a:pt x="124178" y="123472"/>
                  <a:pt x="357011" y="74789"/>
                  <a:pt x="468489" y="52211"/>
                </a:cubicBezTo>
                <a:cubicBezTo>
                  <a:pt x="579967" y="29633"/>
                  <a:pt x="656166" y="18344"/>
                  <a:pt x="730955" y="9877"/>
                </a:cubicBezTo>
                <a:cubicBezTo>
                  <a:pt x="805744" y="1410"/>
                  <a:pt x="881239" y="2822"/>
                  <a:pt x="917222" y="1411"/>
                </a:cubicBezTo>
                <a:cubicBezTo>
                  <a:pt x="953205" y="0"/>
                  <a:pt x="946855" y="1411"/>
                  <a:pt x="946855" y="1411"/>
                </a:cubicBezTo>
                <a:cubicBezTo>
                  <a:pt x="953910" y="1411"/>
                  <a:pt x="957438" y="0"/>
                  <a:pt x="959555" y="1411"/>
                </a:cubicBezTo>
                <a:cubicBezTo>
                  <a:pt x="961672" y="2822"/>
                  <a:pt x="960966" y="4938"/>
                  <a:pt x="959555" y="9877"/>
                </a:cubicBezTo>
                <a:cubicBezTo>
                  <a:pt x="958144" y="14816"/>
                  <a:pt x="966611" y="19755"/>
                  <a:pt x="951089" y="31044"/>
                </a:cubicBezTo>
                <a:cubicBezTo>
                  <a:pt x="935567" y="42333"/>
                  <a:pt x="901700" y="59972"/>
                  <a:pt x="866422" y="77611"/>
                </a:cubicBezTo>
                <a:cubicBezTo>
                  <a:pt x="831144" y="95250"/>
                  <a:pt x="806450" y="112183"/>
                  <a:pt x="739422" y="136877"/>
                </a:cubicBezTo>
                <a:cubicBezTo>
                  <a:pt x="672394" y="161571"/>
                  <a:pt x="550333" y="201788"/>
                  <a:pt x="464255" y="225777"/>
                </a:cubicBezTo>
                <a:cubicBezTo>
                  <a:pt x="378177" y="249766"/>
                  <a:pt x="270933" y="270228"/>
                  <a:pt x="222955" y="280811"/>
                </a:cubicBezTo>
                <a:cubicBezTo>
                  <a:pt x="174977" y="291394"/>
                  <a:pt x="189794" y="292805"/>
                  <a:pt x="176389" y="289277"/>
                </a:cubicBezTo>
                <a:cubicBezTo>
                  <a:pt x="162984" y="285749"/>
                  <a:pt x="150283" y="269522"/>
                  <a:pt x="142522" y="259644"/>
                </a:cubicBezTo>
                <a:cubicBezTo>
                  <a:pt x="134761" y="249766"/>
                  <a:pt x="133350" y="240594"/>
                  <a:pt x="129822" y="230011"/>
                </a:cubicBezTo>
                <a:cubicBezTo>
                  <a:pt x="126294" y="219428"/>
                  <a:pt x="127000" y="203905"/>
                  <a:pt x="121355" y="196144"/>
                </a:cubicBezTo>
                <a:cubicBezTo>
                  <a:pt x="115711" y="188383"/>
                  <a:pt x="105127" y="186266"/>
                  <a:pt x="95955" y="183444"/>
                </a:cubicBezTo>
                <a:cubicBezTo>
                  <a:pt x="86783" y="180622"/>
                  <a:pt x="0" y="167216"/>
                  <a:pt x="62089" y="14534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>
            <a:off x="5245808" y="2178050"/>
            <a:ext cx="894644" cy="330906"/>
          </a:xfrm>
          <a:custGeom>
            <a:avLst/>
            <a:gdLst>
              <a:gd name="connsiteX0" fmla="*/ 780344 w 894644"/>
              <a:gd name="connsiteY0" fmla="*/ 12700 h 330906"/>
              <a:gd name="connsiteX1" fmla="*/ 437444 w 894644"/>
              <a:gd name="connsiteY1" fmla="*/ 97367 h 330906"/>
              <a:gd name="connsiteX2" fmla="*/ 170744 w 894644"/>
              <a:gd name="connsiteY2" fmla="*/ 198967 h 330906"/>
              <a:gd name="connsiteX3" fmla="*/ 43744 w 894644"/>
              <a:gd name="connsiteY3" fmla="*/ 279400 h 330906"/>
              <a:gd name="connsiteX4" fmla="*/ 5644 w 894644"/>
              <a:gd name="connsiteY4" fmla="*/ 317500 h 330906"/>
              <a:gd name="connsiteX5" fmla="*/ 9877 w 894644"/>
              <a:gd name="connsiteY5" fmla="*/ 325967 h 330906"/>
              <a:gd name="connsiteX6" fmla="*/ 43744 w 894644"/>
              <a:gd name="connsiteY6" fmla="*/ 330200 h 330906"/>
              <a:gd name="connsiteX7" fmla="*/ 124177 w 894644"/>
              <a:gd name="connsiteY7" fmla="*/ 321734 h 330906"/>
              <a:gd name="connsiteX8" fmla="*/ 437444 w 894644"/>
              <a:gd name="connsiteY8" fmla="*/ 292100 h 330906"/>
              <a:gd name="connsiteX9" fmla="*/ 733777 w 894644"/>
              <a:gd name="connsiteY9" fmla="*/ 220134 h 330906"/>
              <a:gd name="connsiteX10" fmla="*/ 865010 w 894644"/>
              <a:gd name="connsiteY10" fmla="*/ 186267 h 330906"/>
              <a:gd name="connsiteX11" fmla="*/ 881944 w 894644"/>
              <a:gd name="connsiteY11" fmla="*/ 182034 h 330906"/>
              <a:gd name="connsiteX12" fmla="*/ 894644 w 894644"/>
              <a:gd name="connsiteY12" fmla="*/ 143934 h 330906"/>
              <a:gd name="connsiteX13" fmla="*/ 881944 w 894644"/>
              <a:gd name="connsiteY13" fmla="*/ 110067 h 330906"/>
              <a:gd name="connsiteX14" fmla="*/ 852310 w 894644"/>
              <a:gd name="connsiteY14" fmla="*/ 88900 h 330906"/>
              <a:gd name="connsiteX15" fmla="*/ 839610 w 894644"/>
              <a:gd name="connsiteY15" fmla="*/ 42334 h 330906"/>
              <a:gd name="connsiteX16" fmla="*/ 831144 w 894644"/>
              <a:gd name="connsiteY16" fmla="*/ 21167 h 330906"/>
              <a:gd name="connsiteX17" fmla="*/ 780344 w 894644"/>
              <a:gd name="connsiteY17" fmla="*/ 12700 h 330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94644" h="330906">
                <a:moveTo>
                  <a:pt x="780344" y="12700"/>
                </a:moveTo>
                <a:cubicBezTo>
                  <a:pt x="714727" y="25400"/>
                  <a:pt x="539044" y="66323"/>
                  <a:pt x="437444" y="97367"/>
                </a:cubicBezTo>
                <a:cubicBezTo>
                  <a:pt x="335844" y="128412"/>
                  <a:pt x="236361" y="168628"/>
                  <a:pt x="170744" y="198967"/>
                </a:cubicBezTo>
                <a:cubicBezTo>
                  <a:pt x="105127" y="229306"/>
                  <a:pt x="71261" y="259645"/>
                  <a:pt x="43744" y="279400"/>
                </a:cubicBezTo>
                <a:cubicBezTo>
                  <a:pt x="16227" y="299155"/>
                  <a:pt x="11289" y="309739"/>
                  <a:pt x="5644" y="317500"/>
                </a:cubicBezTo>
                <a:cubicBezTo>
                  <a:pt x="0" y="325261"/>
                  <a:pt x="3527" y="323850"/>
                  <a:pt x="9877" y="325967"/>
                </a:cubicBezTo>
                <a:cubicBezTo>
                  <a:pt x="16227" y="328084"/>
                  <a:pt x="24694" y="330906"/>
                  <a:pt x="43744" y="330200"/>
                </a:cubicBezTo>
                <a:cubicBezTo>
                  <a:pt x="62794" y="329494"/>
                  <a:pt x="124177" y="321734"/>
                  <a:pt x="124177" y="321734"/>
                </a:cubicBezTo>
                <a:cubicBezTo>
                  <a:pt x="189794" y="315384"/>
                  <a:pt x="335844" y="309033"/>
                  <a:pt x="437444" y="292100"/>
                </a:cubicBezTo>
                <a:cubicBezTo>
                  <a:pt x="539044" y="275167"/>
                  <a:pt x="662516" y="237773"/>
                  <a:pt x="733777" y="220134"/>
                </a:cubicBezTo>
                <a:cubicBezTo>
                  <a:pt x="805038" y="202495"/>
                  <a:pt x="865010" y="186267"/>
                  <a:pt x="865010" y="186267"/>
                </a:cubicBezTo>
                <a:cubicBezTo>
                  <a:pt x="889705" y="179917"/>
                  <a:pt x="877005" y="189089"/>
                  <a:pt x="881944" y="182034"/>
                </a:cubicBezTo>
                <a:cubicBezTo>
                  <a:pt x="886883" y="174979"/>
                  <a:pt x="894644" y="155928"/>
                  <a:pt x="894644" y="143934"/>
                </a:cubicBezTo>
                <a:cubicBezTo>
                  <a:pt x="894644" y="131940"/>
                  <a:pt x="889000" y="119239"/>
                  <a:pt x="881944" y="110067"/>
                </a:cubicBezTo>
                <a:cubicBezTo>
                  <a:pt x="874888" y="100895"/>
                  <a:pt x="859366" y="100189"/>
                  <a:pt x="852310" y="88900"/>
                </a:cubicBezTo>
                <a:cubicBezTo>
                  <a:pt x="845254" y="77611"/>
                  <a:pt x="843138" y="53623"/>
                  <a:pt x="839610" y="42334"/>
                </a:cubicBezTo>
                <a:cubicBezTo>
                  <a:pt x="836082" y="31045"/>
                  <a:pt x="841727" y="25400"/>
                  <a:pt x="831144" y="21167"/>
                </a:cubicBezTo>
                <a:cubicBezTo>
                  <a:pt x="820561" y="16934"/>
                  <a:pt x="845961" y="0"/>
                  <a:pt x="780344" y="1270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68"/>
          <p:cNvSpPr/>
          <p:nvPr/>
        </p:nvSpPr>
        <p:spPr>
          <a:xfrm>
            <a:off x="3270248" y="3980195"/>
            <a:ext cx="1477433" cy="529167"/>
          </a:xfrm>
          <a:custGeom>
            <a:avLst/>
            <a:gdLst>
              <a:gd name="connsiteX0" fmla="*/ 0 w 1477433"/>
              <a:gd name="connsiteY0" fmla="*/ 389467 h 529167"/>
              <a:gd name="connsiteX1" fmla="*/ 84667 w 1477433"/>
              <a:gd name="connsiteY1" fmla="*/ 529167 h 529167"/>
              <a:gd name="connsiteX2" fmla="*/ 1477433 w 1477433"/>
              <a:gd name="connsiteY2" fmla="*/ 148167 h 529167"/>
              <a:gd name="connsiteX3" fmla="*/ 1388533 w 1477433"/>
              <a:gd name="connsiteY3" fmla="*/ 0 h 529167"/>
              <a:gd name="connsiteX4" fmla="*/ 0 w 1477433"/>
              <a:gd name="connsiteY4" fmla="*/ 389467 h 529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7433" h="529167">
                <a:moveTo>
                  <a:pt x="0" y="389467"/>
                </a:moveTo>
                <a:lnTo>
                  <a:pt x="84667" y="529167"/>
                </a:lnTo>
                <a:lnTo>
                  <a:pt x="1477433" y="148167"/>
                </a:lnTo>
                <a:lnTo>
                  <a:pt x="1388533" y="0"/>
                </a:lnTo>
                <a:lnTo>
                  <a:pt x="0" y="389467"/>
                </a:lnTo>
                <a:close/>
              </a:path>
            </a:pathLst>
          </a:custGeom>
          <a:solidFill>
            <a:srgbClr val="D9D9D9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3" idx="4"/>
          </p:cNvCxnSpPr>
          <p:nvPr/>
        </p:nvCxnSpPr>
        <p:spPr>
          <a:xfrm>
            <a:off x="2305050" y="2901953"/>
            <a:ext cx="448733" cy="26670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745317" y="2918886"/>
            <a:ext cx="635000" cy="25400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6200000" flipV="1">
            <a:off x="2764368" y="2315636"/>
            <a:ext cx="787399" cy="42756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2330453" y="2552705"/>
            <a:ext cx="1026582" cy="196849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315638" y="2914656"/>
            <a:ext cx="1051982" cy="1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 noChangeAspect="1"/>
          </p:cNvCxnSpPr>
          <p:nvPr/>
        </p:nvCxnSpPr>
        <p:spPr>
          <a:xfrm rot="5400000">
            <a:off x="2227450" y="2190800"/>
            <a:ext cx="797312" cy="644821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543050" y="2631019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Cβ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75883" y="3067051"/>
            <a:ext cx="414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βD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28848" y="2309283"/>
            <a:ext cx="443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CD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66534" y="1604439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Cβ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56517" y="2008721"/>
            <a:ext cx="414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βD</a:t>
            </a: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3812117" y="1735670"/>
          <a:ext cx="2540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3" name="Equation" r:id="rId4" imgW="254000" imgH="215900" progId="Equation.3">
                  <p:embed/>
                </p:oleObj>
              </mc:Choice>
              <mc:Fallback>
                <p:oleObj name="Equation" r:id="rId4" imgW="254000" imgH="2159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2117" y="1735670"/>
                        <a:ext cx="2540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reeform 2"/>
          <p:cNvSpPr/>
          <p:nvPr/>
        </p:nvSpPr>
        <p:spPr>
          <a:xfrm>
            <a:off x="1458383" y="2892075"/>
            <a:ext cx="846667" cy="149578"/>
          </a:xfrm>
          <a:custGeom>
            <a:avLst/>
            <a:gdLst>
              <a:gd name="connsiteX0" fmla="*/ 0 w 846667"/>
              <a:gd name="connsiteY0" fmla="*/ 149578 h 149578"/>
              <a:gd name="connsiteX1" fmla="*/ 266700 w 846667"/>
              <a:gd name="connsiteY1" fmla="*/ 69145 h 149578"/>
              <a:gd name="connsiteX2" fmla="*/ 486834 w 846667"/>
              <a:gd name="connsiteY2" fmla="*/ 18345 h 149578"/>
              <a:gd name="connsiteX3" fmla="*/ 711200 w 846667"/>
              <a:gd name="connsiteY3" fmla="*/ 1411 h 149578"/>
              <a:gd name="connsiteX4" fmla="*/ 846667 w 846667"/>
              <a:gd name="connsiteY4" fmla="*/ 9878 h 149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667" h="149578">
                <a:moveTo>
                  <a:pt x="0" y="149578"/>
                </a:moveTo>
                <a:cubicBezTo>
                  <a:pt x="92780" y="120297"/>
                  <a:pt x="185561" y="91017"/>
                  <a:pt x="266700" y="69145"/>
                </a:cubicBezTo>
                <a:cubicBezTo>
                  <a:pt x="347839" y="47273"/>
                  <a:pt x="412751" y="29634"/>
                  <a:pt x="486834" y="18345"/>
                </a:cubicBezTo>
                <a:cubicBezTo>
                  <a:pt x="560917" y="7056"/>
                  <a:pt x="651228" y="2822"/>
                  <a:pt x="711200" y="1411"/>
                </a:cubicBezTo>
                <a:cubicBezTo>
                  <a:pt x="771172" y="0"/>
                  <a:pt x="846667" y="9878"/>
                  <a:pt x="846667" y="9878"/>
                </a:cubicBez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1657349" y="2914652"/>
            <a:ext cx="651933" cy="266700"/>
          </a:xfrm>
          <a:custGeom>
            <a:avLst/>
            <a:gdLst>
              <a:gd name="connsiteX0" fmla="*/ 0 w 651933"/>
              <a:gd name="connsiteY0" fmla="*/ 266700 h 266700"/>
              <a:gd name="connsiteX1" fmla="*/ 266700 w 651933"/>
              <a:gd name="connsiteY1" fmla="*/ 194734 h 266700"/>
              <a:gd name="connsiteX2" fmla="*/ 478367 w 651933"/>
              <a:gd name="connsiteY2" fmla="*/ 118534 h 266700"/>
              <a:gd name="connsiteX3" fmla="*/ 651933 w 651933"/>
              <a:gd name="connsiteY3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1933" h="266700">
                <a:moveTo>
                  <a:pt x="0" y="266700"/>
                </a:moveTo>
                <a:cubicBezTo>
                  <a:pt x="93486" y="243064"/>
                  <a:pt x="186972" y="219428"/>
                  <a:pt x="266700" y="194734"/>
                </a:cubicBezTo>
                <a:cubicBezTo>
                  <a:pt x="346428" y="170040"/>
                  <a:pt x="414161" y="150990"/>
                  <a:pt x="478367" y="118534"/>
                </a:cubicBezTo>
                <a:cubicBezTo>
                  <a:pt x="542573" y="86078"/>
                  <a:pt x="651933" y="0"/>
                  <a:pt x="651933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1250949" y="3069170"/>
          <a:ext cx="2540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4" name="Equation" r:id="rId6" imgW="254000" imgH="215900" progId="Equation.3">
                  <p:embed/>
                </p:oleObj>
              </mc:Choice>
              <mc:Fallback>
                <p:oleObj name="Equation" r:id="rId6" imgW="254000" imgH="2159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0949" y="3069170"/>
                        <a:ext cx="2540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reeform 6"/>
          <p:cNvSpPr/>
          <p:nvPr/>
        </p:nvSpPr>
        <p:spPr>
          <a:xfrm>
            <a:off x="2944283" y="1818220"/>
            <a:ext cx="812800" cy="300566"/>
          </a:xfrm>
          <a:custGeom>
            <a:avLst/>
            <a:gdLst>
              <a:gd name="connsiteX0" fmla="*/ 812800 w 812800"/>
              <a:gd name="connsiteY0" fmla="*/ 0 h 300566"/>
              <a:gd name="connsiteX1" fmla="*/ 368300 w 812800"/>
              <a:gd name="connsiteY1" fmla="*/ 122766 h 300566"/>
              <a:gd name="connsiteX2" fmla="*/ 127000 w 812800"/>
              <a:gd name="connsiteY2" fmla="*/ 224366 h 300566"/>
              <a:gd name="connsiteX3" fmla="*/ 0 w 812800"/>
              <a:gd name="connsiteY3" fmla="*/ 300566 h 300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" h="300566">
                <a:moveTo>
                  <a:pt x="812800" y="0"/>
                </a:moveTo>
                <a:cubicBezTo>
                  <a:pt x="647700" y="42686"/>
                  <a:pt x="482600" y="85372"/>
                  <a:pt x="368300" y="122766"/>
                </a:cubicBezTo>
                <a:cubicBezTo>
                  <a:pt x="254000" y="160160"/>
                  <a:pt x="188383" y="194733"/>
                  <a:pt x="127000" y="224366"/>
                </a:cubicBezTo>
                <a:cubicBezTo>
                  <a:pt x="65617" y="253999"/>
                  <a:pt x="0" y="300566"/>
                  <a:pt x="0" y="300566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948517" y="1970620"/>
            <a:ext cx="859366" cy="152400"/>
          </a:xfrm>
          <a:custGeom>
            <a:avLst/>
            <a:gdLst>
              <a:gd name="connsiteX0" fmla="*/ 859366 w 859366"/>
              <a:gd name="connsiteY0" fmla="*/ 0 h 152400"/>
              <a:gd name="connsiteX1" fmla="*/ 558800 w 859366"/>
              <a:gd name="connsiteY1" fmla="*/ 88900 h 152400"/>
              <a:gd name="connsiteX2" fmla="*/ 296333 w 859366"/>
              <a:gd name="connsiteY2" fmla="*/ 135466 h 152400"/>
              <a:gd name="connsiteX3" fmla="*/ 0 w 859366"/>
              <a:gd name="connsiteY3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366" h="152400">
                <a:moveTo>
                  <a:pt x="859366" y="0"/>
                </a:moveTo>
                <a:cubicBezTo>
                  <a:pt x="756002" y="33161"/>
                  <a:pt x="652639" y="66322"/>
                  <a:pt x="558800" y="88900"/>
                </a:cubicBezTo>
                <a:cubicBezTo>
                  <a:pt x="464961" y="111478"/>
                  <a:pt x="389466" y="124883"/>
                  <a:pt x="296333" y="135466"/>
                </a:cubicBezTo>
                <a:cubicBezTo>
                  <a:pt x="203200" y="146049"/>
                  <a:pt x="0" y="152400"/>
                  <a:pt x="0" y="15240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4328585" y="2838451"/>
            <a:ext cx="448733" cy="26670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4768852" y="2855384"/>
            <a:ext cx="635000" cy="25400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6200000" flipV="1">
            <a:off x="4787903" y="2252134"/>
            <a:ext cx="787399" cy="42756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 flipH="1" flipV="1">
            <a:off x="4353988" y="2489203"/>
            <a:ext cx="1026582" cy="196849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4339173" y="2851154"/>
            <a:ext cx="1051982" cy="1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8" name="Object 47"/>
          <p:cNvGraphicFramePr>
            <a:graphicFrameLocks noChangeAspect="1"/>
          </p:cNvGraphicFramePr>
          <p:nvPr/>
        </p:nvGraphicFramePr>
        <p:xfrm>
          <a:off x="4906434" y="2408239"/>
          <a:ext cx="2413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5" name="Equation" r:id="rId8" imgW="241300" imgH="190500" progId="Equation.3">
                  <p:embed/>
                </p:oleObj>
              </mc:Choice>
              <mc:Fallback>
                <p:oleObj name="Equation" r:id="rId8" imgW="241300" imgH="1905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6434" y="2408239"/>
                        <a:ext cx="241300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4298956" y="2220390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Cγ</a:t>
            </a:r>
          </a:p>
        </p:txBody>
      </p:sp>
      <p:graphicFrame>
        <p:nvGraphicFramePr>
          <p:cNvPr id="58" name="Object 57"/>
          <p:cNvGraphicFramePr>
            <a:graphicFrameLocks noChangeAspect="1"/>
          </p:cNvGraphicFramePr>
          <p:nvPr/>
        </p:nvGraphicFramePr>
        <p:xfrm>
          <a:off x="3835401" y="3048001"/>
          <a:ext cx="2540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6" name="Equation" r:id="rId10" imgW="254000" imgH="215900" progId="Equation.3">
                  <p:embed/>
                </p:oleObj>
              </mc:Choice>
              <mc:Fallback>
                <p:oleObj name="Equation" r:id="rId10" imgW="254000" imgH="2159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5401" y="3048001"/>
                        <a:ext cx="2540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6009218" y="2021417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911602" y="2650069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Cβ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214285" y="3067051"/>
            <a:ext cx="414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βD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014387" y="2586573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γD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577418" y="1915586"/>
            <a:ext cx="423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αD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894918" y="2393955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Cα</a:t>
            </a:r>
          </a:p>
        </p:txBody>
      </p:sp>
      <p:sp>
        <p:nvSpPr>
          <p:cNvPr id="51" name="Freeform 50"/>
          <p:cNvSpPr/>
          <p:nvPr/>
        </p:nvSpPr>
        <p:spPr>
          <a:xfrm>
            <a:off x="4186768" y="3007784"/>
            <a:ext cx="419100" cy="111125"/>
          </a:xfrm>
          <a:custGeom>
            <a:avLst/>
            <a:gdLst>
              <a:gd name="connsiteX0" fmla="*/ 419100 w 419100"/>
              <a:gd name="connsiteY0" fmla="*/ 0 h 111125"/>
              <a:gd name="connsiteX1" fmla="*/ 215900 w 419100"/>
              <a:gd name="connsiteY1" fmla="*/ 63500 h 111125"/>
              <a:gd name="connsiteX2" fmla="*/ 0 w 419100"/>
              <a:gd name="connsiteY2" fmla="*/ 111125 h 11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9100" h="111125">
                <a:moveTo>
                  <a:pt x="419100" y="0"/>
                </a:moveTo>
                <a:cubicBezTo>
                  <a:pt x="352425" y="22489"/>
                  <a:pt x="285750" y="44979"/>
                  <a:pt x="215900" y="63500"/>
                </a:cubicBezTo>
                <a:cubicBezTo>
                  <a:pt x="146050" y="82021"/>
                  <a:pt x="0" y="111125"/>
                  <a:pt x="0" y="111125"/>
                </a:cubicBez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4402668" y="2836334"/>
            <a:ext cx="542925" cy="60325"/>
          </a:xfrm>
          <a:custGeom>
            <a:avLst/>
            <a:gdLst>
              <a:gd name="connsiteX0" fmla="*/ 542925 w 542925"/>
              <a:gd name="connsiteY0" fmla="*/ 0 h 60325"/>
              <a:gd name="connsiteX1" fmla="*/ 374650 w 542925"/>
              <a:gd name="connsiteY1" fmla="*/ 6350 h 60325"/>
              <a:gd name="connsiteX2" fmla="*/ 203200 w 542925"/>
              <a:gd name="connsiteY2" fmla="*/ 22225 h 60325"/>
              <a:gd name="connsiteX3" fmla="*/ 0 w 542925"/>
              <a:gd name="connsiteY3" fmla="*/ 60325 h 6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60325">
                <a:moveTo>
                  <a:pt x="542925" y="0"/>
                </a:moveTo>
                <a:cubicBezTo>
                  <a:pt x="487098" y="1323"/>
                  <a:pt x="431271" y="2646"/>
                  <a:pt x="374650" y="6350"/>
                </a:cubicBezTo>
                <a:cubicBezTo>
                  <a:pt x="318029" y="10054"/>
                  <a:pt x="265642" y="13229"/>
                  <a:pt x="203200" y="22225"/>
                </a:cubicBezTo>
                <a:cubicBezTo>
                  <a:pt x="140758" y="31221"/>
                  <a:pt x="0" y="60325"/>
                  <a:pt x="0" y="60325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4602693" y="2839509"/>
            <a:ext cx="349250" cy="168275"/>
          </a:xfrm>
          <a:custGeom>
            <a:avLst/>
            <a:gdLst>
              <a:gd name="connsiteX0" fmla="*/ 349250 w 349250"/>
              <a:gd name="connsiteY0" fmla="*/ 0 h 168275"/>
              <a:gd name="connsiteX1" fmla="*/ 260350 w 349250"/>
              <a:gd name="connsiteY1" fmla="*/ 66675 h 168275"/>
              <a:gd name="connsiteX2" fmla="*/ 155575 w 349250"/>
              <a:gd name="connsiteY2" fmla="*/ 117475 h 168275"/>
              <a:gd name="connsiteX3" fmla="*/ 0 w 349250"/>
              <a:gd name="connsiteY3" fmla="*/ 168275 h 1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250" h="168275">
                <a:moveTo>
                  <a:pt x="349250" y="0"/>
                </a:moveTo>
                <a:cubicBezTo>
                  <a:pt x="320939" y="23548"/>
                  <a:pt x="292629" y="47096"/>
                  <a:pt x="260350" y="66675"/>
                </a:cubicBezTo>
                <a:cubicBezTo>
                  <a:pt x="228071" y="86254"/>
                  <a:pt x="198967" y="100542"/>
                  <a:pt x="155575" y="117475"/>
                </a:cubicBezTo>
                <a:cubicBezTo>
                  <a:pt x="112183" y="134408"/>
                  <a:pt x="0" y="168275"/>
                  <a:pt x="0" y="168275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>
            <a:endCxn id="53" idx="0"/>
          </p:cNvCxnSpPr>
          <p:nvPr/>
        </p:nvCxnSpPr>
        <p:spPr>
          <a:xfrm rot="5400000">
            <a:off x="4920194" y="2544234"/>
            <a:ext cx="327025" cy="263525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ysDash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Freeform 55"/>
          <p:cNvSpPr/>
          <p:nvPr/>
        </p:nvSpPr>
        <p:spPr>
          <a:xfrm>
            <a:off x="5218643" y="2201334"/>
            <a:ext cx="787400" cy="311150"/>
          </a:xfrm>
          <a:custGeom>
            <a:avLst/>
            <a:gdLst>
              <a:gd name="connsiteX0" fmla="*/ 787400 w 787400"/>
              <a:gd name="connsiteY0" fmla="*/ 0 h 311150"/>
              <a:gd name="connsiteX1" fmla="*/ 396875 w 787400"/>
              <a:gd name="connsiteY1" fmla="*/ 101600 h 311150"/>
              <a:gd name="connsiteX2" fmla="*/ 161925 w 787400"/>
              <a:gd name="connsiteY2" fmla="*/ 196850 h 311150"/>
              <a:gd name="connsiteX3" fmla="*/ 0 w 787400"/>
              <a:gd name="connsiteY3" fmla="*/ 311150 h 31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400" h="311150">
                <a:moveTo>
                  <a:pt x="787400" y="0"/>
                </a:moveTo>
                <a:cubicBezTo>
                  <a:pt x="644260" y="34396"/>
                  <a:pt x="501121" y="68792"/>
                  <a:pt x="396875" y="101600"/>
                </a:cubicBezTo>
                <a:cubicBezTo>
                  <a:pt x="292629" y="134408"/>
                  <a:pt x="228071" y="161925"/>
                  <a:pt x="161925" y="196850"/>
                </a:cubicBezTo>
                <a:cubicBezTo>
                  <a:pt x="95779" y="231775"/>
                  <a:pt x="0" y="311150"/>
                  <a:pt x="0" y="31115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5224993" y="2363259"/>
            <a:ext cx="901700" cy="149225"/>
          </a:xfrm>
          <a:custGeom>
            <a:avLst/>
            <a:gdLst>
              <a:gd name="connsiteX0" fmla="*/ 901700 w 901700"/>
              <a:gd name="connsiteY0" fmla="*/ 0 h 149225"/>
              <a:gd name="connsiteX1" fmla="*/ 577850 w 901700"/>
              <a:gd name="connsiteY1" fmla="*/ 79375 h 149225"/>
              <a:gd name="connsiteX2" fmla="*/ 285750 w 901700"/>
              <a:gd name="connsiteY2" fmla="*/ 127000 h 149225"/>
              <a:gd name="connsiteX3" fmla="*/ 0 w 901700"/>
              <a:gd name="connsiteY3" fmla="*/ 149225 h 14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1700" h="149225">
                <a:moveTo>
                  <a:pt x="901700" y="0"/>
                </a:moveTo>
                <a:cubicBezTo>
                  <a:pt x="791104" y="29104"/>
                  <a:pt x="680508" y="58208"/>
                  <a:pt x="577850" y="79375"/>
                </a:cubicBezTo>
                <a:cubicBezTo>
                  <a:pt x="475192" y="100542"/>
                  <a:pt x="382058" y="115358"/>
                  <a:pt x="285750" y="127000"/>
                </a:cubicBezTo>
                <a:cubicBezTo>
                  <a:pt x="189442" y="138642"/>
                  <a:pt x="0" y="149225"/>
                  <a:pt x="0" y="149225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4024843" y="2893484"/>
            <a:ext cx="384175" cy="92075"/>
          </a:xfrm>
          <a:custGeom>
            <a:avLst/>
            <a:gdLst>
              <a:gd name="connsiteX0" fmla="*/ 384175 w 384175"/>
              <a:gd name="connsiteY0" fmla="*/ 0 h 92075"/>
              <a:gd name="connsiteX1" fmla="*/ 234950 w 384175"/>
              <a:gd name="connsiteY1" fmla="*/ 34925 h 92075"/>
              <a:gd name="connsiteX2" fmla="*/ 0 w 384175"/>
              <a:gd name="connsiteY2" fmla="*/ 92075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175" h="92075">
                <a:moveTo>
                  <a:pt x="384175" y="0"/>
                </a:moveTo>
                <a:lnTo>
                  <a:pt x="234950" y="34925"/>
                </a:lnTo>
                <a:lnTo>
                  <a:pt x="0" y="92075"/>
                </a:ln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 rot="5400000">
            <a:off x="4267202" y="2133602"/>
            <a:ext cx="774700" cy="626533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923115" y="4014061"/>
            <a:ext cx="448733" cy="26670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363382" y="4030994"/>
            <a:ext cx="635000" cy="25400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933703" y="4026764"/>
            <a:ext cx="1051982" cy="1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4734982" y="3874362"/>
          <a:ext cx="2540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7" name="Equation" r:id="rId12" imgW="254000" imgH="215900" progId="Equation.3">
                  <p:embed/>
                </p:oleObj>
              </mc:Choice>
              <mc:Fallback>
                <p:oleObj name="Equation" r:id="rId12" imgW="254000" imgH="2159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4982" y="3874362"/>
                        <a:ext cx="2540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4186765" y="3741015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Cβ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464048" y="4157997"/>
            <a:ext cx="414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βD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872317" y="3398117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Cγ</a:t>
            </a:r>
          </a:p>
        </p:txBody>
      </p:sp>
      <p:cxnSp>
        <p:nvCxnSpPr>
          <p:cNvPr id="28" name="Straight Connector 27"/>
          <p:cNvCxnSpPr/>
          <p:nvPr/>
        </p:nvCxnSpPr>
        <p:spPr>
          <a:xfrm rot="16200000" flipV="1">
            <a:off x="3382433" y="3427744"/>
            <a:ext cx="787399" cy="42756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 flipH="1" flipV="1">
            <a:off x="2948518" y="3664813"/>
            <a:ext cx="1026582" cy="196849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2857499" y="3321915"/>
            <a:ext cx="774700" cy="626533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74481" y="3980195"/>
            <a:ext cx="1405467" cy="39370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367614" y="4124128"/>
            <a:ext cx="1405467" cy="39370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Object 37"/>
          <p:cNvGraphicFramePr>
            <a:graphicFrameLocks noChangeAspect="1"/>
          </p:cNvGraphicFramePr>
          <p:nvPr/>
        </p:nvGraphicFramePr>
        <p:xfrm>
          <a:off x="3539064" y="3727783"/>
          <a:ext cx="2413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8" name="Equation" r:id="rId14" imgW="241300" imgH="190500" progId="Equation.3">
                  <p:embed/>
                </p:oleObj>
              </mc:Choice>
              <mc:Fallback>
                <p:oleObj name="Equation" r:id="rId14" imgW="241300" imgH="1905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9064" y="3727783"/>
                        <a:ext cx="241300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TextBox 77"/>
          <p:cNvSpPr txBox="1"/>
          <p:nvPr/>
        </p:nvSpPr>
        <p:spPr>
          <a:xfrm>
            <a:off x="1250949" y="2226733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901016" y="2226733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377015" y="3589867"/>
            <a:ext cx="383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c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66" name="Slide Number Placeholder 6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3445933" y="2383367"/>
            <a:ext cx="1388534" cy="2065866"/>
          </a:xfrm>
          <a:custGeom>
            <a:avLst/>
            <a:gdLst>
              <a:gd name="connsiteX0" fmla="*/ 0 w 1388534"/>
              <a:gd name="connsiteY0" fmla="*/ 1646766 h 2065866"/>
              <a:gd name="connsiteX1" fmla="*/ 1096434 w 1388534"/>
              <a:gd name="connsiteY1" fmla="*/ 0 h 2065866"/>
              <a:gd name="connsiteX2" fmla="*/ 1193800 w 1388534"/>
              <a:gd name="connsiteY2" fmla="*/ 643466 h 2065866"/>
              <a:gd name="connsiteX3" fmla="*/ 1066800 w 1388534"/>
              <a:gd name="connsiteY3" fmla="*/ 601133 h 2065866"/>
              <a:gd name="connsiteX4" fmla="*/ 1181100 w 1388534"/>
              <a:gd name="connsiteY4" fmla="*/ 1447800 h 2065866"/>
              <a:gd name="connsiteX5" fmla="*/ 1303867 w 1388534"/>
              <a:gd name="connsiteY5" fmla="*/ 1490133 h 2065866"/>
              <a:gd name="connsiteX6" fmla="*/ 1388534 w 1388534"/>
              <a:gd name="connsiteY6" fmla="*/ 2065866 h 2065866"/>
              <a:gd name="connsiteX7" fmla="*/ 0 w 1388534"/>
              <a:gd name="connsiteY7" fmla="*/ 1646766 h 2065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88534" h="2065866">
                <a:moveTo>
                  <a:pt x="0" y="1646766"/>
                </a:moveTo>
                <a:lnTo>
                  <a:pt x="1096434" y="0"/>
                </a:lnTo>
                <a:lnTo>
                  <a:pt x="1193800" y="643466"/>
                </a:lnTo>
                <a:lnTo>
                  <a:pt x="1066800" y="601133"/>
                </a:lnTo>
                <a:lnTo>
                  <a:pt x="1181100" y="1447800"/>
                </a:lnTo>
                <a:lnTo>
                  <a:pt x="1303867" y="1490133"/>
                </a:lnTo>
                <a:lnTo>
                  <a:pt x="1388534" y="2065866"/>
                </a:lnTo>
                <a:lnTo>
                  <a:pt x="0" y="1646766"/>
                </a:lnTo>
                <a:close/>
              </a:path>
            </a:pathLst>
          </a:cu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546600" y="2379133"/>
            <a:ext cx="1308100" cy="2065867"/>
          </a:xfrm>
          <a:custGeom>
            <a:avLst/>
            <a:gdLst>
              <a:gd name="connsiteX0" fmla="*/ 0 w 1308100"/>
              <a:gd name="connsiteY0" fmla="*/ 0 h 2065867"/>
              <a:gd name="connsiteX1" fmla="*/ 410633 w 1308100"/>
              <a:gd name="connsiteY1" fmla="*/ 465667 h 2065867"/>
              <a:gd name="connsiteX2" fmla="*/ 249767 w 1308100"/>
              <a:gd name="connsiteY2" fmla="*/ 444500 h 2065867"/>
              <a:gd name="connsiteX3" fmla="*/ 757767 w 1308100"/>
              <a:gd name="connsiteY3" fmla="*/ 1062567 h 2065867"/>
              <a:gd name="connsiteX4" fmla="*/ 952500 w 1308100"/>
              <a:gd name="connsiteY4" fmla="*/ 1062567 h 2065867"/>
              <a:gd name="connsiteX5" fmla="*/ 1308100 w 1308100"/>
              <a:gd name="connsiteY5" fmla="*/ 1460500 h 2065867"/>
              <a:gd name="connsiteX6" fmla="*/ 279400 w 1308100"/>
              <a:gd name="connsiteY6" fmla="*/ 2065867 h 2065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8100" h="2065867">
                <a:moveTo>
                  <a:pt x="0" y="0"/>
                </a:moveTo>
                <a:lnTo>
                  <a:pt x="410633" y="465667"/>
                </a:lnTo>
                <a:lnTo>
                  <a:pt x="249767" y="444500"/>
                </a:lnTo>
                <a:lnTo>
                  <a:pt x="757767" y="1062567"/>
                </a:lnTo>
                <a:lnTo>
                  <a:pt x="952500" y="1062567"/>
                </a:lnTo>
                <a:lnTo>
                  <a:pt x="1308100" y="1460500"/>
                </a:lnTo>
                <a:lnTo>
                  <a:pt x="279400" y="2065867"/>
                </a:lnTo>
              </a:path>
            </a:pathLst>
          </a:cu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5" idx="0"/>
            <a:endCxn id="8" idx="5"/>
          </p:cNvCxnSpPr>
          <p:nvPr/>
        </p:nvCxnSpPr>
        <p:spPr>
          <a:xfrm flipV="1">
            <a:off x="3445933" y="3839633"/>
            <a:ext cx="2408767" cy="19050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5" idx="3"/>
            <a:endCxn id="8" idx="2"/>
          </p:cNvCxnSpPr>
          <p:nvPr/>
        </p:nvCxnSpPr>
        <p:spPr>
          <a:xfrm flipV="1">
            <a:off x="4512733" y="2823633"/>
            <a:ext cx="283634" cy="160867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5" idx="2"/>
            <a:endCxn id="8" idx="1"/>
          </p:cNvCxnSpPr>
          <p:nvPr/>
        </p:nvCxnSpPr>
        <p:spPr>
          <a:xfrm flipV="1">
            <a:off x="4639733" y="2844800"/>
            <a:ext cx="317500" cy="182033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5" idx="4"/>
            <a:endCxn id="8" idx="3"/>
          </p:cNvCxnSpPr>
          <p:nvPr/>
        </p:nvCxnSpPr>
        <p:spPr>
          <a:xfrm flipV="1">
            <a:off x="4627033" y="3441700"/>
            <a:ext cx="677334" cy="389467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5" idx="5"/>
            <a:endCxn id="8" idx="4"/>
          </p:cNvCxnSpPr>
          <p:nvPr/>
        </p:nvCxnSpPr>
        <p:spPr>
          <a:xfrm flipV="1">
            <a:off x="4749800" y="3441700"/>
            <a:ext cx="749300" cy="43180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44334" y="3170769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"/>
                <a:cs typeface="Times"/>
              </a:rPr>
              <a:t>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80494" y="3170769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"/>
                <a:cs typeface="Times"/>
              </a:rPr>
              <a:t>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6654" y="3170769"/>
            <a:ext cx="352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"/>
                <a:cs typeface="Times"/>
              </a:rPr>
              <a:t>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62895" y="3170769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"/>
                <a:cs typeface="Times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99055" y="3170769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"/>
                <a:cs typeface="Times"/>
              </a:rPr>
              <a:t>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35215" y="3170769"/>
            <a:ext cx="352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"/>
                <a:cs typeface="Times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17616" y="3170769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"/>
                <a:cs typeface="Times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81456" y="3170769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"/>
                <a:cs typeface="Times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53776" y="3170769"/>
            <a:ext cx="352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"/>
                <a:cs typeface="Times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36174" y="3170769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"/>
                <a:cs typeface="Times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00017" y="3170769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"/>
                <a:cs typeface="Times"/>
              </a:rPr>
              <a:t>B</a:t>
            </a:r>
          </a:p>
        </p:txBody>
      </p:sp>
      <p:sp>
        <p:nvSpPr>
          <p:cNvPr id="15" name="Arc 14"/>
          <p:cNvSpPr/>
          <p:nvPr/>
        </p:nvSpPr>
        <p:spPr>
          <a:xfrm>
            <a:off x="4233334" y="2857500"/>
            <a:ext cx="929216" cy="802213"/>
          </a:xfrm>
          <a:prstGeom prst="arc">
            <a:avLst>
              <a:gd name="adj1" fmla="val 11009669"/>
              <a:gd name="adj2" fmla="val 21318722"/>
            </a:avLst>
          </a:prstGeom>
          <a:ln w="1905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Arc 15"/>
          <p:cNvSpPr/>
          <p:nvPr/>
        </p:nvSpPr>
        <p:spPr>
          <a:xfrm>
            <a:off x="4454524" y="3048001"/>
            <a:ext cx="486837" cy="395820"/>
          </a:xfrm>
          <a:prstGeom prst="arc">
            <a:avLst>
              <a:gd name="adj1" fmla="val 11009669"/>
              <a:gd name="adj2" fmla="val 21318722"/>
            </a:avLst>
          </a:prstGeom>
          <a:ln w="1905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Arc 16"/>
          <p:cNvSpPr/>
          <p:nvPr/>
        </p:nvSpPr>
        <p:spPr>
          <a:xfrm flipV="1">
            <a:off x="4461933" y="3115733"/>
            <a:ext cx="696303" cy="601134"/>
          </a:xfrm>
          <a:prstGeom prst="arc">
            <a:avLst>
              <a:gd name="adj1" fmla="val 11009669"/>
              <a:gd name="adj2" fmla="val 21318722"/>
            </a:avLst>
          </a:prstGeom>
          <a:ln w="1905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Arc 17"/>
          <p:cNvSpPr/>
          <p:nvPr/>
        </p:nvSpPr>
        <p:spPr>
          <a:xfrm flipV="1">
            <a:off x="4212167" y="3115733"/>
            <a:ext cx="696303" cy="601134"/>
          </a:xfrm>
          <a:prstGeom prst="arc">
            <a:avLst>
              <a:gd name="adj1" fmla="val 11009669"/>
              <a:gd name="adj2" fmla="val 21318722"/>
            </a:avLst>
          </a:prstGeom>
          <a:ln w="1905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509429" y="2963323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/>
                <a:cs typeface="Times"/>
              </a:rPr>
              <a:t>ψ</a:t>
            </a:r>
            <a:r>
              <a:rPr lang="en-US" sz="1400" baseline="-25000" dirty="0">
                <a:latin typeface="Times"/>
                <a:cs typeface="Times"/>
              </a:rPr>
              <a:t>2</a:t>
            </a:r>
            <a:endParaRPr lang="en-US" sz="1400" dirty="0">
              <a:latin typeface="Times"/>
              <a:cs typeface="Time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09429" y="2552694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/>
                <a:cs typeface="Times"/>
              </a:rPr>
              <a:t>ψ</a:t>
            </a:r>
            <a:r>
              <a:rPr lang="en-US" sz="1400" baseline="-25000" dirty="0">
                <a:latin typeface="Times"/>
                <a:cs typeface="Times"/>
              </a:rPr>
              <a:t>4</a:t>
            </a:r>
            <a:endParaRPr lang="en-US" sz="1400" dirty="0">
              <a:latin typeface="Times"/>
              <a:cs typeface="Time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10859" y="3674526"/>
            <a:ext cx="374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/>
                <a:cs typeface="Times"/>
              </a:rPr>
              <a:t>ψ</a:t>
            </a:r>
            <a:r>
              <a:rPr lang="en-US" sz="1400" baseline="-25000" dirty="0">
                <a:latin typeface="Times"/>
                <a:cs typeface="Times"/>
              </a:rPr>
              <a:t>3</a:t>
            </a:r>
            <a:endParaRPr lang="en-US" sz="1400" dirty="0">
              <a:latin typeface="Times"/>
              <a:cs typeface="Time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2</a:t>
            </a:fld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4555067" y="2942167"/>
            <a:ext cx="2235200" cy="1388533"/>
          </a:xfrm>
          <a:custGeom>
            <a:avLst/>
            <a:gdLst>
              <a:gd name="connsiteX0" fmla="*/ 0 w 2235200"/>
              <a:gd name="connsiteY0" fmla="*/ 1045633 h 1388533"/>
              <a:gd name="connsiteX1" fmla="*/ 1244600 w 2235200"/>
              <a:gd name="connsiteY1" fmla="*/ 1388533 h 1388533"/>
              <a:gd name="connsiteX2" fmla="*/ 2235200 w 2235200"/>
              <a:gd name="connsiteY2" fmla="*/ 800100 h 1388533"/>
              <a:gd name="connsiteX3" fmla="*/ 1367366 w 2235200"/>
              <a:gd name="connsiteY3" fmla="*/ 0 h 1388533"/>
              <a:gd name="connsiteX4" fmla="*/ 656166 w 2235200"/>
              <a:gd name="connsiteY4" fmla="*/ 67733 h 1388533"/>
              <a:gd name="connsiteX5" fmla="*/ 0 w 2235200"/>
              <a:gd name="connsiteY5" fmla="*/ 1045633 h 1388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5200" h="1388533">
                <a:moveTo>
                  <a:pt x="0" y="1045633"/>
                </a:moveTo>
                <a:lnTo>
                  <a:pt x="1244600" y="1388533"/>
                </a:lnTo>
                <a:lnTo>
                  <a:pt x="2235200" y="800100"/>
                </a:lnTo>
                <a:lnTo>
                  <a:pt x="1367366" y="0"/>
                </a:lnTo>
                <a:lnTo>
                  <a:pt x="656166" y="67733"/>
                </a:lnTo>
                <a:lnTo>
                  <a:pt x="0" y="1045633"/>
                </a:lnTo>
                <a:close/>
              </a:path>
            </a:pathLst>
          </a:cu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endCxn id="11" idx="1"/>
          </p:cNvCxnSpPr>
          <p:nvPr/>
        </p:nvCxnSpPr>
        <p:spPr>
          <a:xfrm rot="16200000" flipH="1">
            <a:off x="5103284" y="3634316"/>
            <a:ext cx="1202267" cy="19050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1" idx="3"/>
          </p:cNvCxnSpPr>
          <p:nvPr/>
        </p:nvCxnSpPr>
        <p:spPr>
          <a:xfrm flipH="1">
            <a:off x="5604933" y="2942167"/>
            <a:ext cx="317500" cy="186266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 noChangeAspect="1"/>
          </p:cNvCxnSpPr>
          <p:nvPr/>
        </p:nvCxnSpPr>
        <p:spPr>
          <a:xfrm>
            <a:off x="5219698" y="3009899"/>
            <a:ext cx="381067" cy="117856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1" idx="0"/>
            <a:endCxn id="11" idx="2"/>
          </p:cNvCxnSpPr>
          <p:nvPr/>
        </p:nvCxnSpPr>
        <p:spPr>
          <a:xfrm flipV="1">
            <a:off x="4555067" y="3742267"/>
            <a:ext cx="2235200" cy="245533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036608" y="4070883"/>
            <a:ext cx="174625" cy="1397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972504" y="3977218"/>
            <a:ext cx="31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Times"/>
                <a:cs typeface="Times"/>
              </a:rPr>
              <a:t>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816475" y="3418952"/>
            <a:ext cx="174625" cy="16713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752371" y="3350685"/>
            <a:ext cx="3546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Times"/>
                <a:cs typeface="Times"/>
              </a:rPr>
              <a:t>L</a:t>
            </a:r>
            <a:r>
              <a:rPr lang="en-US" sz="1200" i="1" dirty="0" smtClean="0">
                <a:latin typeface="Times New Roman"/>
                <a:cs typeface="Times New Roman"/>
              </a:rPr>
              <a:t>'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3754855" y="2253281"/>
            <a:ext cx="1811979" cy="2250636"/>
            <a:chOff x="3754855" y="2253281"/>
            <a:chExt cx="1811979" cy="2250636"/>
          </a:xfrm>
        </p:grpSpPr>
        <p:cxnSp>
          <p:nvCxnSpPr>
            <p:cNvPr id="44" name="Straight Connector 43"/>
            <p:cNvCxnSpPr/>
            <p:nvPr/>
          </p:nvCxnSpPr>
          <p:spPr>
            <a:xfrm flipV="1">
              <a:off x="3754855" y="3749996"/>
              <a:ext cx="1811979" cy="0"/>
            </a:xfrm>
            <a:prstGeom prst="line">
              <a:avLst/>
            </a:prstGeom>
            <a:ln w="1905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3754855" y="3002581"/>
              <a:ext cx="1811979" cy="0"/>
            </a:xfrm>
            <a:prstGeom prst="line">
              <a:avLst/>
            </a:prstGeom>
            <a:ln w="1905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3754855" y="2253281"/>
              <a:ext cx="1811979" cy="0"/>
            </a:xfrm>
            <a:prstGeom prst="line">
              <a:avLst/>
            </a:prstGeom>
            <a:ln w="1905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cxnSpLocks noChangeAspect="1"/>
            </p:cNvCxnSpPr>
            <p:nvPr/>
          </p:nvCxnSpPr>
          <p:spPr>
            <a:xfrm rot="5400000" flipH="1" flipV="1">
              <a:off x="3545934" y="3381862"/>
              <a:ext cx="2229823" cy="1588"/>
            </a:xfrm>
            <a:prstGeom prst="line">
              <a:avLst/>
            </a:prstGeom>
            <a:ln w="1905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cxnSpLocks noChangeAspect="1"/>
            </p:cNvCxnSpPr>
            <p:nvPr/>
          </p:nvCxnSpPr>
          <p:spPr>
            <a:xfrm rot="5400000" flipH="1" flipV="1">
              <a:off x="3088735" y="3381862"/>
              <a:ext cx="2229823" cy="1588"/>
            </a:xfrm>
            <a:prstGeom prst="line">
              <a:avLst/>
            </a:prstGeom>
            <a:ln w="1905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cxnSpLocks noChangeAspect="1"/>
            </p:cNvCxnSpPr>
            <p:nvPr/>
          </p:nvCxnSpPr>
          <p:spPr>
            <a:xfrm rot="5400000" flipH="1" flipV="1">
              <a:off x="4009487" y="3388212"/>
              <a:ext cx="2229823" cy="1588"/>
            </a:xfrm>
            <a:prstGeom prst="line">
              <a:avLst/>
            </a:prstGeom>
            <a:ln w="1905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Straight Connector 2"/>
          <p:cNvCxnSpPr>
            <a:cxnSpLocks noChangeAspect="1"/>
          </p:cNvCxnSpPr>
          <p:nvPr/>
        </p:nvCxnSpPr>
        <p:spPr>
          <a:xfrm rot="10800000">
            <a:off x="3738243" y="4478758"/>
            <a:ext cx="1845525" cy="794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 rot="5400000">
            <a:off x="2561136" y="3303241"/>
            <a:ext cx="2354211" cy="0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 rot="5400000">
            <a:off x="4406869" y="3307475"/>
            <a:ext cx="2354211" cy="0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43295" y="1811869"/>
            <a:ext cx="541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F</a:t>
            </a:r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x</a:t>
            </a:r>
            <a:r>
              <a:rPr lang="en-US" sz="1400">
                <a:latin typeface="Times"/>
                <a:cs typeface="Times"/>
              </a:rPr>
              <a:t>)</a:t>
            </a:r>
            <a:endParaRPr lang="en-US" sz="1400" i="1"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61512" y="1811869"/>
            <a:ext cx="561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G</a:t>
            </a:r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x</a:t>
            </a:r>
            <a:r>
              <a:rPr lang="en-US" sz="1400">
                <a:latin typeface="Times"/>
                <a:cs typeface="Times"/>
              </a:rPr>
              <a:t>)</a:t>
            </a:r>
            <a:endParaRPr lang="en-US" sz="1400" i="1">
              <a:latin typeface="Times"/>
              <a:cs typeface="Time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16468" y="3829056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16468" y="2264839"/>
            <a:ext cx="36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G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5538257" y="4476013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538257" y="3749996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538257" y="3002581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538257" y="2253281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688292" y="4480246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688292" y="3749996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688292" y="3002581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688292" y="2253281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93245" y="4334935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93245" y="3627968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93245" y="2865972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16301" y="2103976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12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66834" y="43180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66834" y="3611033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566834" y="2849037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66834" y="208704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3</a:t>
            </a:r>
          </a:p>
        </p:txBody>
      </p:sp>
      <p:cxnSp>
        <p:nvCxnSpPr>
          <p:cNvPr id="32" name="Straight Connector 31"/>
          <p:cNvCxnSpPr/>
          <p:nvPr/>
        </p:nvCxnSpPr>
        <p:spPr>
          <a:xfrm rot="16200000">
            <a:off x="5538257" y="4497180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6200000">
            <a:off x="5076822" y="4497180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16200000">
            <a:off x="4615387" y="4497180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6200000">
            <a:off x="4153952" y="4497180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16200000">
            <a:off x="3692517" y="4497179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620247" y="4478869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464241" y="4478869"/>
            <a:ext cx="377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0.5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423651" y="4478869"/>
            <a:ext cx="377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1.0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999566" y="4445003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x</a:t>
            </a:r>
          </a:p>
        </p:txBody>
      </p:sp>
      <p:sp>
        <p:nvSpPr>
          <p:cNvPr id="41" name="Freeform 40"/>
          <p:cNvSpPr/>
          <p:nvPr/>
        </p:nvSpPr>
        <p:spPr>
          <a:xfrm>
            <a:off x="3741057" y="2444447"/>
            <a:ext cx="1836057" cy="2033210"/>
          </a:xfrm>
          <a:custGeom>
            <a:avLst/>
            <a:gdLst>
              <a:gd name="connsiteX0" fmla="*/ 0 w 1836057"/>
              <a:gd name="connsiteY0" fmla="*/ 2033210 h 2033210"/>
              <a:gd name="connsiteX1" fmla="*/ 159657 w 1836057"/>
              <a:gd name="connsiteY1" fmla="*/ 1104296 h 2033210"/>
              <a:gd name="connsiteX2" fmla="*/ 410029 w 1836057"/>
              <a:gd name="connsiteY2" fmla="*/ 451153 h 2033210"/>
              <a:gd name="connsiteX3" fmla="*/ 769257 w 1836057"/>
              <a:gd name="connsiteY3" fmla="*/ 73782 h 2033210"/>
              <a:gd name="connsiteX4" fmla="*/ 1081314 w 1836057"/>
              <a:gd name="connsiteY4" fmla="*/ 15724 h 2033210"/>
              <a:gd name="connsiteX5" fmla="*/ 1378857 w 1836057"/>
              <a:gd name="connsiteY5" fmla="*/ 168124 h 2033210"/>
              <a:gd name="connsiteX6" fmla="*/ 1836057 w 1836057"/>
              <a:gd name="connsiteY6" fmla="*/ 621696 h 203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6057" h="2033210">
                <a:moveTo>
                  <a:pt x="0" y="2033210"/>
                </a:moveTo>
                <a:cubicBezTo>
                  <a:pt x="45659" y="1700591"/>
                  <a:pt x="91319" y="1367972"/>
                  <a:pt x="159657" y="1104296"/>
                </a:cubicBezTo>
                <a:cubicBezTo>
                  <a:pt x="227995" y="840620"/>
                  <a:pt x="308429" y="622905"/>
                  <a:pt x="410029" y="451153"/>
                </a:cubicBezTo>
                <a:cubicBezTo>
                  <a:pt x="511629" y="279401"/>
                  <a:pt x="657376" y="146353"/>
                  <a:pt x="769257" y="73782"/>
                </a:cubicBezTo>
                <a:cubicBezTo>
                  <a:pt x="881138" y="1211"/>
                  <a:pt x="979714" y="0"/>
                  <a:pt x="1081314" y="15724"/>
                </a:cubicBezTo>
                <a:cubicBezTo>
                  <a:pt x="1182914" y="31448"/>
                  <a:pt x="1253067" y="67129"/>
                  <a:pt x="1378857" y="168124"/>
                </a:cubicBezTo>
                <a:cubicBezTo>
                  <a:pt x="1504648" y="269119"/>
                  <a:pt x="1836057" y="621696"/>
                  <a:pt x="1836057" y="621696"/>
                </a:cubicBez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3733800" y="2256971"/>
            <a:ext cx="1846943" cy="2014462"/>
          </a:xfrm>
          <a:custGeom>
            <a:avLst/>
            <a:gdLst>
              <a:gd name="connsiteX0" fmla="*/ 1846943 w 1846943"/>
              <a:gd name="connsiteY0" fmla="*/ 1865086 h 2014462"/>
              <a:gd name="connsiteX1" fmla="*/ 1320800 w 1846943"/>
              <a:gd name="connsiteY1" fmla="*/ 2010229 h 2014462"/>
              <a:gd name="connsiteX2" fmla="*/ 758371 w 1846943"/>
              <a:gd name="connsiteY2" fmla="*/ 1890486 h 2014462"/>
              <a:gd name="connsiteX3" fmla="*/ 341086 w 1846943"/>
              <a:gd name="connsiteY3" fmla="*/ 1574800 h 2014462"/>
              <a:gd name="connsiteX4" fmla="*/ 105229 w 1846943"/>
              <a:gd name="connsiteY4" fmla="*/ 1092200 h 2014462"/>
              <a:gd name="connsiteX5" fmla="*/ 21771 w 1846943"/>
              <a:gd name="connsiteY5" fmla="*/ 667658 h 2014462"/>
              <a:gd name="connsiteX6" fmla="*/ 0 w 1846943"/>
              <a:gd name="connsiteY6" fmla="*/ 0 h 201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6943" h="2014462">
                <a:moveTo>
                  <a:pt x="1846943" y="1865086"/>
                </a:moveTo>
                <a:cubicBezTo>
                  <a:pt x="1674586" y="1935541"/>
                  <a:pt x="1502229" y="2005996"/>
                  <a:pt x="1320800" y="2010229"/>
                </a:cubicBezTo>
                <a:cubicBezTo>
                  <a:pt x="1139371" y="2014462"/>
                  <a:pt x="921657" y="1963058"/>
                  <a:pt x="758371" y="1890486"/>
                </a:cubicBezTo>
                <a:cubicBezTo>
                  <a:pt x="595085" y="1817915"/>
                  <a:pt x="449943" y="1707848"/>
                  <a:pt x="341086" y="1574800"/>
                </a:cubicBezTo>
                <a:cubicBezTo>
                  <a:pt x="232229" y="1441752"/>
                  <a:pt x="158448" y="1243390"/>
                  <a:pt x="105229" y="1092200"/>
                </a:cubicBezTo>
                <a:cubicBezTo>
                  <a:pt x="52010" y="941010"/>
                  <a:pt x="39309" y="849691"/>
                  <a:pt x="21771" y="667658"/>
                </a:cubicBezTo>
                <a:cubicBezTo>
                  <a:pt x="4233" y="485625"/>
                  <a:pt x="3628" y="110671"/>
                  <a:pt x="0" y="0"/>
                </a:cubicBezTo>
              </a:path>
            </a:pathLst>
          </a:custGeom>
          <a:ln w="381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30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oup 146"/>
          <p:cNvGrpSpPr/>
          <p:nvPr/>
        </p:nvGrpSpPr>
        <p:grpSpPr>
          <a:xfrm>
            <a:off x="3276595" y="1274234"/>
            <a:ext cx="2356317" cy="4235184"/>
            <a:chOff x="3276595" y="1274234"/>
            <a:chExt cx="2356317" cy="4235184"/>
          </a:xfrm>
        </p:grpSpPr>
        <p:pic>
          <p:nvPicPr>
            <p:cNvPr id="2" name="Picture 1" descr="HL10-31.jpg"/>
            <p:cNvPicPr>
              <a:picLocks noChangeAspect="1"/>
            </p:cNvPicPr>
            <p:nvPr/>
          </p:nvPicPr>
          <p:blipFill>
            <a:blip r:embed="rId3"/>
            <a:srcRect l="24237" t="10314" r="27615" b="6807"/>
            <a:stretch>
              <a:fillRect/>
            </a:stretch>
          </p:blipFill>
          <p:spPr>
            <a:xfrm>
              <a:off x="3636433" y="1786467"/>
              <a:ext cx="1320800" cy="3424767"/>
            </a:xfrm>
            <a:prstGeom prst="rect">
              <a:avLst/>
            </a:prstGeom>
          </p:spPr>
        </p:pic>
        <p:cxnSp>
          <p:nvCxnSpPr>
            <p:cNvPr id="44" name="Straight Connector 43"/>
            <p:cNvCxnSpPr>
              <a:cxnSpLocks noChangeAspect="1"/>
            </p:cNvCxnSpPr>
            <p:nvPr/>
          </p:nvCxnSpPr>
          <p:spPr>
            <a:xfrm rot="5400000">
              <a:off x="2230123" y="3848842"/>
              <a:ext cx="2778544" cy="1588"/>
            </a:xfrm>
            <a:prstGeom prst="line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cxnSpLocks noChangeAspect="1"/>
            </p:cNvCxnSpPr>
            <p:nvPr/>
          </p:nvCxnSpPr>
          <p:spPr>
            <a:xfrm rot="5400000">
              <a:off x="3148885" y="1939265"/>
              <a:ext cx="939003" cy="1588"/>
            </a:xfrm>
            <a:prstGeom prst="line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cxnSpLocks noChangeAspect="1"/>
            </p:cNvCxnSpPr>
            <p:nvPr/>
          </p:nvCxnSpPr>
          <p:spPr>
            <a:xfrm rot="10800000">
              <a:off x="3618602" y="5237319"/>
              <a:ext cx="1359799" cy="1588"/>
            </a:xfrm>
            <a:prstGeom prst="line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16200000">
              <a:off x="4920190" y="5248597"/>
              <a:ext cx="97366" cy="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16200000">
              <a:off x="4379168" y="5248597"/>
              <a:ext cx="97366" cy="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>
              <a:off x="4108657" y="5248597"/>
              <a:ext cx="97366" cy="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>
              <a:off x="3838146" y="5248597"/>
              <a:ext cx="97366" cy="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16200000">
              <a:off x="3567635" y="5248597"/>
              <a:ext cx="97366" cy="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16200000">
              <a:off x="4649679" y="5248597"/>
              <a:ext cx="97366" cy="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Group 71"/>
            <p:cNvGrpSpPr/>
            <p:nvPr/>
          </p:nvGrpSpPr>
          <p:grpSpPr>
            <a:xfrm>
              <a:off x="3553880" y="2523386"/>
              <a:ext cx="97366" cy="2707221"/>
              <a:chOff x="4112680" y="2260919"/>
              <a:chExt cx="97366" cy="2707221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 rot="10800000">
                <a:off x="4112680" y="3614529"/>
                <a:ext cx="97366" cy="0"/>
              </a:xfrm>
              <a:prstGeom prst="line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0800000">
                <a:off x="4112680" y="4155973"/>
                <a:ext cx="97366" cy="0"/>
              </a:xfrm>
              <a:prstGeom prst="line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0800000">
                <a:off x="4112680" y="4426695"/>
                <a:ext cx="97366" cy="0"/>
              </a:xfrm>
              <a:prstGeom prst="line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10800000">
                <a:off x="4112680" y="4697417"/>
                <a:ext cx="97366" cy="0"/>
              </a:xfrm>
              <a:prstGeom prst="line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10800000">
                <a:off x="4112680" y="4968140"/>
                <a:ext cx="97366" cy="0"/>
              </a:xfrm>
              <a:prstGeom prst="line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10800000">
                <a:off x="4112680" y="3885251"/>
                <a:ext cx="97366" cy="0"/>
              </a:xfrm>
              <a:prstGeom prst="line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rot="10800000">
                <a:off x="4112680" y="2260919"/>
                <a:ext cx="97366" cy="0"/>
              </a:xfrm>
              <a:prstGeom prst="line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rot="10800000">
                <a:off x="4112680" y="2802363"/>
                <a:ext cx="97366" cy="0"/>
              </a:xfrm>
              <a:prstGeom prst="line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rot="10800000">
                <a:off x="4112680" y="3073085"/>
                <a:ext cx="97366" cy="0"/>
              </a:xfrm>
              <a:prstGeom prst="line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rot="10800000">
                <a:off x="4112680" y="3343807"/>
                <a:ext cx="97366" cy="0"/>
              </a:xfrm>
              <a:prstGeom prst="line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rot="10800000">
                <a:off x="4112680" y="2531641"/>
                <a:ext cx="97366" cy="0"/>
              </a:xfrm>
              <a:prstGeom prst="line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 87"/>
            <p:cNvGrpSpPr/>
            <p:nvPr/>
          </p:nvGrpSpPr>
          <p:grpSpPr>
            <a:xfrm>
              <a:off x="3562348" y="1706353"/>
              <a:ext cx="97366" cy="545677"/>
              <a:chOff x="4121148" y="1443886"/>
              <a:chExt cx="97366" cy="545677"/>
            </a:xfrm>
          </p:grpSpPr>
          <p:cxnSp>
            <p:nvCxnSpPr>
              <p:cNvPr id="80" name="Straight Connector 79"/>
              <p:cNvCxnSpPr/>
              <p:nvPr/>
            </p:nvCxnSpPr>
            <p:spPr>
              <a:xfrm rot="10800000">
                <a:off x="4121148" y="1443886"/>
                <a:ext cx="97366" cy="0"/>
              </a:xfrm>
              <a:prstGeom prst="line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rot="10800000">
                <a:off x="4121148" y="1989563"/>
                <a:ext cx="97366" cy="0"/>
              </a:xfrm>
              <a:prstGeom prst="line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rot="10800000">
                <a:off x="4121148" y="1853143"/>
                <a:ext cx="97366" cy="0"/>
              </a:xfrm>
              <a:prstGeom prst="line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rot="10800000">
                <a:off x="4121148" y="1716724"/>
                <a:ext cx="97366" cy="0"/>
              </a:xfrm>
              <a:prstGeom prst="line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rot="10800000">
                <a:off x="4121148" y="1580305"/>
                <a:ext cx="97366" cy="0"/>
              </a:xfrm>
              <a:prstGeom prst="line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9" name="TextBox 88"/>
            <p:cNvSpPr txBox="1"/>
            <p:nvPr/>
          </p:nvSpPr>
          <p:spPr>
            <a:xfrm>
              <a:off x="3276595" y="1562100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Times"/>
                  <a:cs typeface="Times"/>
                </a:rPr>
                <a:t>55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276595" y="1699684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Times"/>
                  <a:cs typeface="Times"/>
                </a:rPr>
                <a:t>54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76595" y="1837268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Times"/>
                  <a:cs typeface="Times"/>
                </a:rPr>
                <a:t>53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276595" y="1974852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Times"/>
                  <a:cs typeface="Times"/>
                </a:rPr>
                <a:t>52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276595" y="2112438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Times"/>
                  <a:cs typeface="Times"/>
                </a:rPr>
                <a:t>51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280829" y="2374905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Times"/>
                  <a:cs typeface="Times"/>
                </a:rPr>
                <a:t>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280829" y="2637372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Times"/>
                  <a:cs typeface="Times"/>
                </a:rPr>
                <a:t>17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280829" y="2908305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Times"/>
                  <a:cs typeface="Times"/>
                </a:rPr>
                <a:t>16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280829" y="3179238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Times"/>
                  <a:cs typeface="Times"/>
                </a:rPr>
                <a:t>15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3280829" y="3450171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Times"/>
                  <a:cs typeface="Times"/>
                </a:rPr>
                <a:t>14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280829" y="3721104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Times"/>
                  <a:cs typeface="Times"/>
                </a:rPr>
                <a:t>13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3280829" y="3992037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Times"/>
                  <a:cs typeface="Times"/>
                </a:rPr>
                <a:t>12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280829" y="4262970"/>
              <a:ext cx="3329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Times"/>
                  <a:cs typeface="Times"/>
                </a:rPr>
                <a:t>11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280829" y="4533903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Times"/>
                  <a:cs typeface="Times"/>
                </a:rPr>
                <a:t>10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3357773" y="4804836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Times"/>
                  <a:cs typeface="Times"/>
                </a:rPr>
                <a:t>9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357773" y="5075769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Times"/>
                  <a:cs typeface="Times"/>
                </a:rPr>
                <a:t>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3480539" y="5232419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Times"/>
                  <a:cs typeface="Times"/>
                </a:rPr>
                <a:t>0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696390" y="5232419"/>
              <a:ext cx="3770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Times"/>
                  <a:cs typeface="Times"/>
                </a:rPr>
                <a:t>0.2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969453" y="5232419"/>
              <a:ext cx="3770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Times"/>
                  <a:cs typeface="Times"/>
                </a:rPr>
                <a:t>0.4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242516" y="5232419"/>
              <a:ext cx="3770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Times"/>
                  <a:cs typeface="Times"/>
                </a:rPr>
                <a:t>0.6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4515579" y="5232419"/>
              <a:ext cx="3770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Times"/>
                  <a:cs typeface="Times"/>
                </a:rPr>
                <a:t>0.8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788641" y="5232419"/>
              <a:ext cx="3770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Times"/>
                  <a:cs typeface="Times"/>
                </a:rPr>
                <a:t>1.0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3589867" y="1274234"/>
              <a:ext cx="9315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Times"/>
                  <a:cs typeface="Times"/>
                </a:rPr>
                <a:t>w</a:t>
              </a:r>
              <a:r>
                <a:rPr lang="en-US" sz="1400">
                  <a:latin typeface="Times"/>
                  <a:cs typeface="Times"/>
                </a:rPr>
                <a:t> (</a:t>
              </a:r>
              <a:r>
                <a:rPr lang="en-US" sz="1400">
                  <a:latin typeface="Arial"/>
                  <a:cs typeface="Arial"/>
                </a:rPr>
                <a:t>x</a:t>
              </a:r>
              <a:r>
                <a:rPr lang="en-US" sz="1400">
                  <a:latin typeface="Times"/>
                  <a:cs typeface="Times"/>
                </a:rPr>
                <a:t> 10</a:t>
              </a:r>
              <a:r>
                <a:rPr lang="en-US" sz="1400" baseline="30000">
                  <a:latin typeface="Times"/>
                  <a:cs typeface="Times"/>
                </a:rPr>
                <a:t>-3</a:t>
              </a:r>
              <a:r>
                <a:rPr lang="en-US" sz="1400">
                  <a:latin typeface="Times"/>
                  <a:cs typeface="Times"/>
                </a:rPr>
                <a:t>)</a:t>
              </a:r>
              <a:endParaRPr lang="en-US" sz="1400" i="1">
                <a:latin typeface="Times"/>
                <a:cs typeface="Times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3653369" y="4627034"/>
              <a:ext cx="75097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>
                  <a:latin typeface="Times"/>
                  <a:cs typeface="Times"/>
                </a:rPr>
                <a:t>L</a:t>
              </a:r>
              <a:r>
                <a:rPr lang="en-US" sz="1000">
                  <a:latin typeface="Times"/>
                  <a:cs typeface="Times"/>
                </a:rPr>
                <a:t> = 17 nm</a:t>
              </a:r>
              <a:endParaRPr lang="en-US" sz="1000" i="1">
                <a:latin typeface="Times"/>
                <a:cs typeface="Times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3653369" y="4212169"/>
              <a:ext cx="7963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>
                  <a:latin typeface="Times"/>
                  <a:cs typeface="Times"/>
                </a:rPr>
                <a:t>L</a:t>
              </a:r>
              <a:r>
                <a:rPr lang="en-US" sz="1000" baseline="-25000">
                  <a:latin typeface="Times"/>
                  <a:cs typeface="Times"/>
                </a:rPr>
                <a:t>c</a:t>
              </a:r>
              <a:r>
                <a:rPr lang="en-US" sz="1000">
                  <a:latin typeface="Times"/>
                  <a:cs typeface="Times"/>
                </a:rPr>
                <a:t> = 20 nm</a:t>
              </a:r>
              <a:endParaRPr lang="en-US" sz="1000" i="1">
                <a:latin typeface="Times"/>
                <a:cs typeface="Times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653369" y="3754986"/>
              <a:ext cx="15070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>
                  <a:latin typeface="Times"/>
                  <a:cs typeface="Times"/>
                </a:rPr>
                <a:t>L</a:t>
              </a:r>
              <a:r>
                <a:rPr lang="en-US" sz="1000">
                  <a:latin typeface="Times"/>
                  <a:cs typeface="Times"/>
                </a:rPr>
                <a:t> = 21 nm, τ</a:t>
              </a:r>
              <a:r>
                <a:rPr lang="en-US" sz="1000" baseline="-25000">
                  <a:latin typeface="Times"/>
                  <a:cs typeface="Times"/>
                </a:rPr>
                <a:t>a</a:t>
              </a:r>
              <a:r>
                <a:rPr lang="en-US" sz="1000">
                  <a:latin typeface="Times"/>
                  <a:cs typeface="Times"/>
                </a:rPr>
                <a:t> = 5 </a:t>
              </a:r>
              <a:r>
                <a:rPr lang="en-US" sz="1000">
                  <a:latin typeface="Arial"/>
                  <a:cs typeface="Arial"/>
                </a:rPr>
                <a:t>x</a:t>
              </a:r>
              <a:r>
                <a:rPr lang="en-US" sz="1000">
                  <a:latin typeface="Times"/>
                  <a:cs typeface="Times"/>
                </a:rPr>
                <a:t> 10</a:t>
              </a:r>
              <a:r>
                <a:rPr lang="en-US" sz="1000" baseline="30000">
                  <a:latin typeface="Times"/>
                  <a:cs typeface="Times"/>
                </a:rPr>
                <a:t>-4</a:t>
              </a:r>
              <a:r>
                <a:rPr lang="en-US" sz="1000">
                  <a:latin typeface="Times"/>
                  <a:cs typeface="Times"/>
                </a:rPr>
                <a:t>μ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653369" y="3297781"/>
              <a:ext cx="72347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>
                  <a:latin typeface="Times"/>
                  <a:cs typeface="Times"/>
                </a:rPr>
                <a:t>L</a:t>
              </a:r>
              <a:r>
                <a:rPr lang="en-US" sz="1000">
                  <a:latin typeface="Times"/>
                  <a:cs typeface="Times"/>
                </a:rPr>
                <a:t> = 23 nm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653369" y="2425708"/>
              <a:ext cx="9113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latin typeface="Times"/>
                  <a:cs typeface="Times"/>
                </a:rPr>
                <a:t>L</a:t>
              </a:r>
              <a:r>
                <a:rPr lang="en-US" sz="1000" baseline="-25000" dirty="0">
                  <a:latin typeface="Times"/>
                  <a:cs typeface="Times"/>
                </a:rPr>
                <a:t>E</a:t>
              </a:r>
              <a:r>
                <a:rPr lang="en-US" sz="1000" dirty="0">
                  <a:latin typeface="Times"/>
                  <a:cs typeface="Times"/>
                </a:rPr>
                <a:t> = 26.5 nm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653369" y="2032027"/>
              <a:ext cx="970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>
                  <a:latin typeface="Times"/>
                  <a:cs typeface="Times"/>
                </a:rPr>
                <a:t>L</a:t>
              </a:r>
              <a:r>
                <a:rPr lang="en-US" sz="1000" baseline="-25000">
                  <a:latin typeface="Times"/>
                  <a:cs typeface="Times"/>
                </a:rPr>
                <a:t>T</a:t>
              </a:r>
              <a:r>
                <a:rPr lang="en-US" sz="1000">
                  <a:latin typeface="Times"/>
                  <a:cs typeface="Times"/>
                </a:rPr>
                <a:t> = 580.0 nm</a:t>
              </a:r>
              <a:endParaRPr lang="en-US" sz="1000" i="1">
                <a:latin typeface="Times"/>
                <a:cs typeface="Times"/>
              </a:endParaRP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4876800" y="2383367"/>
              <a:ext cx="139700" cy="8890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3632200" y="2391833"/>
              <a:ext cx="139700" cy="8890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4830233" y="3530599"/>
              <a:ext cx="139700" cy="135468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4847167" y="4000498"/>
              <a:ext cx="139700" cy="11853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4842925" y="3450167"/>
              <a:ext cx="7899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>
                  <a:latin typeface="Times"/>
                  <a:cs typeface="Times"/>
                </a:rPr>
                <a:t>Q</a:t>
              </a:r>
              <a:r>
                <a:rPr lang="en-US" sz="1000">
                  <a:latin typeface="Times"/>
                  <a:cs typeface="Times"/>
                </a:rPr>
                <a:t> = 8.8 eV</a:t>
              </a:r>
              <a:endParaRPr lang="en-US" sz="1000" i="1">
                <a:latin typeface="Times"/>
                <a:cs typeface="Times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842925" y="3911601"/>
              <a:ext cx="7899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>
                  <a:latin typeface="Times"/>
                  <a:cs typeface="Times"/>
                </a:rPr>
                <a:t>Q</a:t>
              </a:r>
              <a:r>
                <a:rPr lang="en-US" sz="1000">
                  <a:latin typeface="Times"/>
                  <a:cs typeface="Times"/>
                </a:rPr>
                <a:t> = 1.6 eV</a:t>
              </a:r>
              <a:endParaRPr lang="en-US" sz="1000" i="1">
                <a:latin typeface="Times"/>
                <a:cs typeface="Times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4842925" y="2554317"/>
              <a:ext cx="72355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i="1" dirty="0">
                  <a:latin typeface="Times"/>
                  <a:cs typeface="Times"/>
                </a:rPr>
                <a:t>Q</a:t>
              </a:r>
              <a:r>
                <a:rPr lang="en-US" sz="1000" dirty="0">
                  <a:latin typeface="Times"/>
                  <a:cs typeface="Times"/>
                </a:rPr>
                <a:t> = 31 </a:t>
              </a:r>
              <a:r>
                <a:rPr lang="en-US" sz="1000" dirty="0" err="1">
                  <a:latin typeface="Times"/>
                  <a:cs typeface="Times"/>
                </a:rPr>
                <a:t>eV</a:t>
              </a:r>
              <a:endParaRPr lang="en-US" sz="1000" dirty="0"/>
            </a:p>
          </p:txBody>
        </p:sp>
        <p:cxnSp>
          <p:nvCxnSpPr>
            <p:cNvPr id="129" name="Straight Connector 128"/>
            <p:cNvCxnSpPr>
              <a:cxnSpLocks noChangeAspect="1"/>
            </p:cNvCxnSpPr>
            <p:nvPr/>
          </p:nvCxnSpPr>
          <p:spPr>
            <a:xfrm>
              <a:off x="4529659" y="2628900"/>
              <a:ext cx="381009" cy="1588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ysDash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>
              <a:cxnSpLocks noChangeAspect="1"/>
            </p:cNvCxnSpPr>
            <p:nvPr/>
          </p:nvCxnSpPr>
          <p:spPr>
            <a:xfrm>
              <a:off x="4529659" y="2823634"/>
              <a:ext cx="381009" cy="1588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ysDash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>
              <a:cxnSpLocks/>
            </p:cNvCxnSpPr>
            <p:nvPr/>
          </p:nvCxnSpPr>
          <p:spPr>
            <a:xfrm rot="16200000">
              <a:off x="4676196" y="2560376"/>
              <a:ext cx="137160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>
              <a:cxnSpLocks/>
            </p:cNvCxnSpPr>
            <p:nvPr/>
          </p:nvCxnSpPr>
          <p:spPr>
            <a:xfrm rot="5400000">
              <a:off x="4676196" y="2899043"/>
              <a:ext cx="137160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>
              <a:cxnSpLocks noChangeAspect="1"/>
            </p:cNvCxnSpPr>
            <p:nvPr/>
          </p:nvCxnSpPr>
          <p:spPr>
            <a:xfrm>
              <a:off x="4529659" y="3556001"/>
              <a:ext cx="381009" cy="1588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ysDash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>
              <a:cxnSpLocks noChangeAspect="1"/>
            </p:cNvCxnSpPr>
            <p:nvPr/>
          </p:nvCxnSpPr>
          <p:spPr>
            <a:xfrm>
              <a:off x="4529659" y="3627978"/>
              <a:ext cx="381009" cy="1588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ysDash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>
              <a:cxnSpLocks/>
            </p:cNvCxnSpPr>
            <p:nvPr/>
          </p:nvCxnSpPr>
          <p:spPr>
            <a:xfrm rot="16200000">
              <a:off x="4676196" y="3487477"/>
              <a:ext cx="137160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>
              <a:cxnSpLocks/>
            </p:cNvCxnSpPr>
            <p:nvPr/>
          </p:nvCxnSpPr>
          <p:spPr>
            <a:xfrm rot="5400000">
              <a:off x="4676196" y="3703387"/>
              <a:ext cx="137160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>
              <a:cxnSpLocks noChangeAspect="1"/>
            </p:cNvCxnSpPr>
            <p:nvPr/>
          </p:nvCxnSpPr>
          <p:spPr>
            <a:xfrm>
              <a:off x="4525426" y="4030135"/>
              <a:ext cx="381009" cy="1588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ysDash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>
              <a:cxnSpLocks noChangeAspect="1"/>
            </p:cNvCxnSpPr>
            <p:nvPr/>
          </p:nvCxnSpPr>
          <p:spPr>
            <a:xfrm>
              <a:off x="4525426" y="4068248"/>
              <a:ext cx="381009" cy="1588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ysDash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/>
            <p:cNvCxnSpPr>
              <a:cxnSpLocks/>
            </p:cNvCxnSpPr>
            <p:nvPr/>
          </p:nvCxnSpPr>
          <p:spPr>
            <a:xfrm rot="16200000">
              <a:off x="4699396" y="3989044"/>
              <a:ext cx="82294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>
              <a:cxnSpLocks/>
            </p:cNvCxnSpPr>
            <p:nvPr/>
          </p:nvCxnSpPr>
          <p:spPr>
            <a:xfrm rot="5400000">
              <a:off x="4671963" y="4143657"/>
              <a:ext cx="137160" cy="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5" name="Straight Connector 144"/>
          <p:cNvCxnSpPr/>
          <p:nvPr/>
        </p:nvCxnSpPr>
        <p:spPr>
          <a:xfrm rot="10800000" flipH="1" flipV="1">
            <a:off x="3615267" y="2402419"/>
            <a:ext cx="93133" cy="5715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rot="10800000" flipH="1" flipV="1">
            <a:off x="3526366" y="2410885"/>
            <a:ext cx="93133" cy="5715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Slide Number Placeholder 8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31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>
            <a:off x="3357034" y="2214033"/>
            <a:ext cx="2273300" cy="2007688"/>
          </a:xfrm>
          <a:custGeom>
            <a:avLst/>
            <a:gdLst>
              <a:gd name="connsiteX0" fmla="*/ 0 w 2273300"/>
              <a:gd name="connsiteY0" fmla="*/ 1858434 h 2007688"/>
              <a:gd name="connsiteX1" fmla="*/ 270933 w 2273300"/>
              <a:gd name="connsiteY1" fmla="*/ 1680634 h 2007688"/>
              <a:gd name="connsiteX2" fmla="*/ 609600 w 2273300"/>
              <a:gd name="connsiteY2" fmla="*/ 1371600 h 2007688"/>
              <a:gd name="connsiteX3" fmla="*/ 778933 w 2273300"/>
              <a:gd name="connsiteY3" fmla="*/ 1117600 h 2007688"/>
              <a:gd name="connsiteX4" fmla="*/ 914400 w 2273300"/>
              <a:gd name="connsiteY4" fmla="*/ 778934 h 2007688"/>
              <a:gd name="connsiteX5" fmla="*/ 956733 w 2273300"/>
              <a:gd name="connsiteY5" fmla="*/ 469900 h 2007688"/>
              <a:gd name="connsiteX6" fmla="*/ 969433 w 2273300"/>
              <a:gd name="connsiteY6" fmla="*/ 198967 h 2007688"/>
              <a:gd name="connsiteX7" fmla="*/ 977900 w 2273300"/>
              <a:gd name="connsiteY7" fmla="*/ 93134 h 2007688"/>
              <a:gd name="connsiteX8" fmla="*/ 969433 w 2273300"/>
              <a:gd name="connsiteY8" fmla="*/ 4234 h 2007688"/>
              <a:gd name="connsiteX9" fmla="*/ 1003300 w 2273300"/>
              <a:gd name="connsiteY9" fmla="*/ 0 h 2007688"/>
              <a:gd name="connsiteX10" fmla="*/ 1083733 w 2273300"/>
              <a:gd name="connsiteY10" fmla="*/ 21167 h 2007688"/>
              <a:gd name="connsiteX11" fmla="*/ 1113366 w 2273300"/>
              <a:gd name="connsiteY11" fmla="*/ 21167 h 2007688"/>
              <a:gd name="connsiteX12" fmla="*/ 1117600 w 2273300"/>
              <a:gd name="connsiteY12" fmla="*/ 118534 h 2007688"/>
              <a:gd name="connsiteX13" fmla="*/ 1113366 w 2273300"/>
              <a:gd name="connsiteY13" fmla="*/ 359834 h 2007688"/>
              <a:gd name="connsiteX14" fmla="*/ 1193800 w 2273300"/>
              <a:gd name="connsiteY14" fmla="*/ 740834 h 2007688"/>
              <a:gd name="connsiteX15" fmla="*/ 1312333 w 2273300"/>
              <a:gd name="connsiteY15" fmla="*/ 1062567 h 2007688"/>
              <a:gd name="connsiteX16" fmla="*/ 1490133 w 2273300"/>
              <a:gd name="connsiteY16" fmla="*/ 1350434 h 2007688"/>
              <a:gd name="connsiteX17" fmla="*/ 1710266 w 2273300"/>
              <a:gd name="connsiteY17" fmla="*/ 1536700 h 2007688"/>
              <a:gd name="connsiteX18" fmla="*/ 1993900 w 2273300"/>
              <a:gd name="connsiteY18" fmla="*/ 1731434 h 2007688"/>
              <a:gd name="connsiteX19" fmla="*/ 2214033 w 2273300"/>
              <a:gd name="connsiteY19" fmla="*/ 1875367 h 2007688"/>
              <a:gd name="connsiteX20" fmla="*/ 2273300 w 2273300"/>
              <a:gd name="connsiteY20" fmla="*/ 1909234 h 2007688"/>
              <a:gd name="connsiteX21" fmla="*/ 2197100 w 2273300"/>
              <a:gd name="connsiteY21" fmla="*/ 2006600 h 2007688"/>
              <a:gd name="connsiteX22" fmla="*/ 2044700 w 2273300"/>
              <a:gd name="connsiteY22" fmla="*/ 1926167 h 2007688"/>
              <a:gd name="connsiteX23" fmla="*/ 1807633 w 2273300"/>
              <a:gd name="connsiteY23" fmla="*/ 1820334 h 2007688"/>
              <a:gd name="connsiteX24" fmla="*/ 1566333 w 2273300"/>
              <a:gd name="connsiteY24" fmla="*/ 1710267 h 2007688"/>
              <a:gd name="connsiteX25" fmla="*/ 1210733 w 2273300"/>
              <a:gd name="connsiteY25" fmla="*/ 1634067 h 2007688"/>
              <a:gd name="connsiteX26" fmla="*/ 821266 w 2273300"/>
              <a:gd name="connsiteY26" fmla="*/ 1642534 h 2007688"/>
              <a:gd name="connsiteX27" fmla="*/ 541866 w 2273300"/>
              <a:gd name="connsiteY27" fmla="*/ 1748367 h 2007688"/>
              <a:gd name="connsiteX28" fmla="*/ 279400 w 2273300"/>
              <a:gd name="connsiteY28" fmla="*/ 1871134 h 2007688"/>
              <a:gd name="connsiteX29" fmla="*/ 80433 w 2273300"/>
              <a:gd name="connsiteY29" fmla="*/ 1955800 h 2007688"/>
              <a:gd name="connsiteX30" fmla="*/ 0 w 2273300"/>
              <a:gd name="connsiteY30" fmla="*/ 1858434 h 200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273300" h="2007688">
                <a:moveTo>
                  <a:pt x="0" y="1858434"/>
                </a:moveTo>
                <a:lnTo>
                  <a:pt x="270933" y="1680634"/>
                </a:lnTo>
                <a:lnTo>
                  <a:pt x="609600" y="1371600"/>
                </a:lnTo>
                <a:lnTo>
                  <a:pt x="778933" y="1117600"/>
                </a:lnTo>
                <a:lnTo>
                  <a:pt x="914400" y="778934"/>
                </a:lnTo>
                <a:lnTo>
                  <a:pt x="956733" y="469900"/>
                </a:lnTo>
                <a:lnTo>
                  <a:pt x="969433" y="198967"/>
                </a:lnTo>
                <a:lnTo>
                  <a:pt x="977900" y="93134"/>
                </a:lnTo>
                <a:cubicBezTo>
                  <a:pt x="973566" y="6474"/>
                  <a:pt x="993647" y="28448"/>
                  <a:pt x="969433" y="4234"/>
                </a:cubicBezTo>
                <a:lnTo>
                  <a:pt x="1003300" y="0"/>
                </a:lnTo>
                <a:lnTo>
                  <a:pt x="1083733" y="21167"/>
                </a:lnTo>
                <a:lnTo>
                  <a:pt x="1113366" y="21167"/>
                </a:lnTo>
                <a:lnTo>
                  <a:pt x="1117600" y="118534"/>
                </a:lnTo>
                <a:cubicBezTo>
                  <a:pt x="1116189" y="198967"/>
                  <a:pt x="1113366" y="359834"/>
                  <a:pt x="1113366" y="359834"/>
                </a:cubicBezTo>
                <a:lnTo>
                  <a:pt x="1193800" y="740834"/>
                </a:lnTo>
                <a:lnTo>
                  <a:pt x="1312333" y="1062567"/>
                </a:lnTo>
                <a:lnTo>
                  <a:pt x="1490133" y="1350434"/>
                </a:lnTo>
                <a:lnTo>
                  <a:pt x="1710266" y="1536700"/>
                </a:lnTo>
                <a:lnTo>
                  <a:pt x="1993900" y="1731434"/>
                </a:lnTo>
                <a:lnTo>
                  <a:pt x="2214033" y="1875367"/>
                </a:lnTo>
                <a:lnTo>
                  <a:pt x="2273300" y="1909234"/>
                </a:lnTo>
                <a:cubicBezTo>
                  <a:pt x="2191967" y="2007688"/>
                  <a:pt x="2150769" y="2006600"/>
                  <a:pt x="2197100" y="2006600"/>
                </a:cubicBezTo>
                <a:lnTo>
                  <a:pt x="2044700" y="1926167"/>
                </a:lnTo>
                <a:lnTo>
                  <a:pt x="1807633" y="1820334"/>
                </a:lnTo>
                <a:lnTo>
                  <a:pt x="1566333" y="1710267"/>
                </a:lnTo>
                <a:lnTo>
                  <a:pt x="1210733" y="1634067"/>
                </a:lnTo>
                <a:cubicBezTo>
                  <a:pt x="1080888" y="1635494"/>
                  <a:pt x="913086" y="1550714"/>
                  <a:pt x="821266" y="1642534"/>
                </a:cubicBezTo>
                <a:lnTo>
                  <a:pt x="541866" y="1748367"/>
                </a:lnTo>
                <a:lnTo>
                  <a:pt x="279400" y="1871134"/>
                </a:lnTo>
                <a:lnTo>
                  <a:pt x="80433" y="1955800"/>
                </a:lnTo>
                <a:lnTo>
                  <a:pt x="0" y="1858434"/>
                </a:lnTo>
                <a:close/>
              </a:path>
            </a:pathLst>
          </a:custGeom>
          <a:solidFill>
            <a:srgbClr val="BFBFBF"/>
          </a:solidFill>
          <a:ln w="28575" cap="flat" cmpd="sng" algn="ctr">
            <a:noFill/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360334" y="3848099"/>
            <a:ext cx="105833" cy="143934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11033" y="3213100"/>
            <a:ext cx="414867" cy="2159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182533" y="3924300"/>
            <a:ext cx="414867" cy="2159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732867" y="3187700"/>
            <a:ext cx="414867" cy="2159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4474633" y="2226733"/>
            <a:ext cx="1143000" cy="1888067"/>
          </a:xfrm>
          <a:custGeom>
            <a:avLst/>
            <a:gdLst>
              <a:gd name="connsiteX0" fmla="*/ 0 w 1143000"/>
              <a:gd name="connsiteY0" fmla="*/ 0 h 1888067"/>
              <a:gd name="connsiteX1" fmla="*/ 76200 w 1143000"/>
              <a:gd name="connsiteY1" fmla="*/ 706967 h 1888067"/>
              <a:gd name="connsiteX2" fmla="*/ 414867 w 1143000"/>
              <a:gd name="connsiteY2" fmla="*/ 1358900 h 1888067"/>
              <a:gd name="connsiteX3" fmla="*/ 1143000 w 1143000"/>
              <a:gd name="connsiteY3" fmla="*/ 1888067 h 1888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3000" h="1888067">
                <a:moveTo>
                  <a:pt x="0" y="0"/>
                </a:moveTo>
                <a:cubicBezTo>
                  <a:pt x="3527" y="240242"/>
                  <a:pt x="7055" y="480484"/>
                  <a:pt x="76200" y="706967"/>
                </a:cubicBezTo>
                <a:cubicBezTo>
                  <a:pt x="145345" y="933450"/>
                  <a:pt x="237067" y="1162050"/>
                  <a:pt x="414867" y="1358900"/>
                </a:cubicBezTo>
                <a:cubicBezTo>
                  <a:pt x="592667" y="1555750"/>
                  <a:pt x="1143000" y="1888067"/>
                  <a:pt x="1143000" y="1888067"/>
                </a:cubicBez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stealth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429000" y="3792362"/>
            <a:ext cx="2116667" cy="415573"/>
          </a:xfrm>
          <a:custGeom>
            <a:avLst/>
            <a:gdLst>
              <a:gd name="connsiteX0" fmla="*/ 0 w 2116667"/>
              <a:gd name="connsiteY0" fmla="*/ 381706 h 415573"/>
              <a:gd name="connsiteX1" fmla="*/ 817033 w 2116667"/>
              <a:gd name="connsiteY1" fmla="*/ 43039 h 415573"/>
              <a:gd name="connsiteX2" fmla="*/ 1515533 w 2116667"/>
              <a:gd name="connsiteY2" fmla="*/ 123473 h 415573"/>
              <a:gd name="connsiteX3" fmla="*/ 2116667 w 2116667"/>
              <a:gd name="connsiteY3" fmla="*/ 415573 h 415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6667" h="415573">
                <a:moveTo>
                  <a:pt x="0" y="381706"/>
                </a:moveTo>
                <a:cubicBezTo>
                  <a:pt x="282222" y="233892"/>
                  <a:pt x="564444" y="86078"/>
                  <a:pt x="817033" y="43039"/>
                </a:cubicBezTo>
                <a:cubicBezTo>
                  <a:pt x="1069622" y="0"/>
                  <a:pt x="1298927" y="61384"/>
                  <a:pt x="1515533" y="123473"/>
                </a:cubicBezTo>
                <a:cubicBezTo>
                  <a:pt x="1732139" y="185562"/>
                  <a:pt x="2116667" y="415573"/>
                  <a:pt x="2116667" y="415573"/>
                </a:cubicBez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666064" y="3162300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83668" y="3162300"/>
            <a:ext cx="40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Bδ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6397" y="3839634"/>
            <a:ext cx="414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Cδ</a:t>
            </a:r>
          </a:p>
        </p:txBody>
      </p:sp>
      <p:sp>
        <p:nvSpPr>
          <p:cNvPr id="16" name="Freeform 15"/>
          <p:cNvSpPr/>
          <p:nvPr/>
        </p:nvSpPr>
        <p:spPr>
          <a:xfrm>
            <a:off x="4013200" y="3276600"/>
            <a:ext cx="146050" cy="174625"/>
          </a:xfrm>
          <a:custGeom>
            <a:avLst/>
            <a:gdLst>
              <a:gd name="connsiteX0" fmla="*/ 146050 w 146050"/>
              <a:gd name="connsiteY0" fmla="*/ 0 h 174625"/>
              <a:gd name="connsiteX1" fmla="*/ 107950 w 146050"/>
              <a:gd name="connsiteY1" fmla="*/ 73025 h 174625"/>
              <a:gd name="connsiteX2" fmla="*/ 73025 w 146050"/>
              <a:gd name="connsiteY2" fmla="*/ 130175 h 174625"/>
              <a:gd name="connsiteX3" fmla="*/ 34925 w 146050"/>
              <a:gd name="connsiteY3" fmla="*/ 174625 h 174625"/>
              <a:gd name="connsiteX4" fmla="*/ 3175 w 146050"/>
              <a:gd name="connsiteY4" fmla="*/ 158750 h 174625"/>
              <a:gd name="connsiteX5" fmla="*/ 0 w 146050"/>
              <a:gd name="connsiteY5" fmla="*/ 79375 h 174625"/>
              <a:gd name="connsiteX6" fmla="*/ 53975 w 146050"/>
              <a:gd name="connsiteY6" fmla="*/ 25400 h 174625"/>
              <a:gd name="connsiteX7" fmla="*/ 146050 w 146050"/>
              <a:gd name="connsiteY7" fmla="*/ 0 h 1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050" h="174625">
                <a:moveTo>
                  <a:pt x="146050" y="0"/>
                </a:moveTo>
                <a:lnTo>
                  <a:pt x="107950" y="73025"/>
                </a:lnTo>
                <a:lnTo>
                  <a:pt x="73025" y="130175"/>
                </a:lnTo>
                <a:lnTo>
                  <a:pt x="34925" y="174625"/>
                </a:lnTo>
                <a:lnTo>
                  <a:pt x="3175" y="158750"/>
                </a:lnTo>
                <a:lnTo>
                  <a:pt x="0" y="79375"/>
                </a:lnTo>
                <a:lnTo>
                  <a:pt x="53975" y="25400"/>
                </a:lnTo>
                <a:lnTo>
                  <a:pt x="146050" y="0"/>
                </a:lnTo>
                <a:close/>
              </a:path>
            </a:pathLst>
          </a:cu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3361267" y="2214033"/>
            <a:ext cx="978606" cy="1858434"/>
          </a:xfrm>
          <a:custGeom>
            <a:avLst/>
            <a:gdLst>
              <a:gd name="connsiteX0" fmla="*/ 0 w 978606"/>
              <a:gd name="connsiteY0" fmla="*/ 1858434 h 1858434"/>
              <a:gd name="connsiteX1" fmla="*/ 592666 w 978606"/>
              <a:gd name="connsiteY1" fmla="*/ 1384300 h 1858434"/>
              <a:gd name="connsiteX2" fmla="*/ 914400 w 978606"/>
              <a:gd name="connsiteY2" fmla="*/ 740834 h 1858434"/>
              <a:gd name="connsiteX3" fmla="*/ 977900 w 978606"/>
              <a:gd name="connsiteY3" fmla="*/ 0 h 185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606" h="1858434">
                <a:moveTo>
                  <a:pt x="0" y="1858434"/>
                </a:moveTo>
                <a:cubicBezTo>
                  <a:pt x="220133" y="1714500"/>
                  <a:pt x="440266" y="1570567"/>
                  <a:pt x="592666" y="1384300"/>
                </a:cubicBezTo>
                <a:cubicBezTo>
                  <a:pt x="745066" y="1198033"/>
                  <a:pt x="850194" y="971550"/>
                  <a:pt x="914400" y="740834"/>
                </a:cubicBezTo>
                <a:cubicBezTo>
                  <a:pt x="978606" y="510118"/>
                  <a:pt x="977900" y="0"/>
                  <a:pt x="977900" y="0"/>
                </a:cubicBez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32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3035300" y="4055533"/>
            <a:ext cx="3052233" cy="579967"/>
          </a:xfrm>
          <a:custGeom>
            <a:avLst/>
            <a:gdLst>
              <a:gd name="connsiteX0" fmla="*/ 0 w 3052233"/>
              <a:gd name="connsiteY0" fmla="*/ 579967 h 579967"/>
              <a:gd name="connsiteX1" fmla="*/ 948267 w 3052233"/>
              <a:gd name="connsiteY1" fmla="*/ 0 h 579967"/>
              <a:gd name="connsiteX2" fmla="*/ 2112433 w 3052233"/>
              <a:gd name="connsiteY2" fmla="*/ 0 h 579967"/>
              <a:gd name="connsiteX3" fmla="*/ 3052233 w 3052233"/>
              <a:gd name="connsiteY3" fmla="*/ 558800 h 57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2233" h="579967">
                <a:moveTo>
                  <a:pt x="0" y="579967"/>
                </a:moveTo>
                <a:lnTo>
                  <a:pt x="948267" y="0"/>
                </a:lnTo>
                <a:lnTo>
                  <a:pt x="2112433" y="0"/>
                </a:lnTo>
                <a:lnTo>
                  <a:pt x="3052233" y="558800"/>
                </a:ln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2942167" y="2070100"/>
            <a:ext cx="1570566" cy="2442633"/>
          </a:xfrm>
          <a:custGeom>
            <a:avLst/>
            <a:gdLst>
              <a:gd name="connsiteX0" fmla="*/ 1570566 w 1570566"/>
              <a:gd name="connsiteY0" fmla="*/ 0 h 2442633"/>
              <a:gd name="connsiteX1" fmla="*/ 1566333 w 1570566"/>
              <a:gd name="connsiteY1" fmla="*/ 791633 h 2442633"/>
              <a:gd name="connsiteX2" fmla="*/ 1007533 w 1570566"/>
              <a:gd name="connsiteY2" fmla="*/ 1833033 h 2442633"/>
              <a:gd name="connsiteX3" fmla="*/ 0 w 1570566"/>
              <a:gd name="connsiteY3" fmla="*/ 2442633 h 244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0566" h="2442633">
                <a:moveTo>
                  <a:pt x="1570566" y="0"/>
                </a:moveTo>
                <a:cubicBezTo>
                  <a:pt x="1569147" y="263878"/>
                  <a:pt x="1566333" y="527752"/>
                  <a:pt x="1566333" y="791633"/>
                </a:cubicBezTo>
                <a:lnTo>
                  <a:pt x="1007533" y="1833033"/>
                </a:lnTo>
                <a:lnTo>
                  <a:pt x="0" y="2442633"/>
                </a:ln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4660900" y="2078567"/>
            <a:ext cx="1502833" cy="2408766"/>
          </a:xfrm>
          <a:custGeom>
            <a:avLst/>
            <a:gdLst>
              <a:gd name="connsiteX0" fmla="*/ 0 w 1502833"/>
              <a:gd name="connsiteY0" fmla="*/ 0 h 2408766"/>
              <a:gd name="connsiteX1" fmla="*/ 4233 w 1502833"/>
              <a:gd name="connsiteY1" fmla="*/ 787400 h 2408766"/>
              <a:gd name="connsiteX2" fmla="*/ 558800 w 1502833"/>
              <a:gd name="connsiteY2" fmla="*/ 1849966 h 2408766"/>
              <a:gd name="connsiteX3" fmla="*/ 1502833 w 1502833"/>
              <a:gd name="connsiteY3" fmla="*/ 2408766 h 2408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2833" h="2408766">
                <a:moveTo>
                  <a:pt x="0" y="0"/>
                </a:moveTo>
                <a:lnTo>
                  <a:pt x="4233" y="787400"/>
                </a:lnTo>
                <a:lnTo>
                  <a:pt x="558800" y="1849966"/>
                </a:lnTo>
                <a:lnTo>
                  <a:pt x="1502833" y="2408766"/>
                </a:ln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16200000" flipH="1">
            <a:off x="4212167" y="3238500"/>
            <a:ext cx="609600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6200000" flipH="1">
            <a:off x="4351868" y="3238500"/>
            <a:ext cx="609600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660900" y="3581401"/>
            <a:ext cx="486835" cy="30480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01634" y="3716869"/>
            <a:ext cx="486835" cy="30480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051301" y="3721100"/>
            <a:ext cx="491066" cy="292103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004734" y="3577164"/>
            <a:ext cx="491066" cy="292103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3708400" y="2540000"/>
            <a:ext cx="795867" cy="1507067"/>
          </a:xfrm>
          <a:custGeom>
            <a:avLst/>
            <a:gdLst>
              <a:gd name="connsiteX0" fmla="*/ 0 w 795867"/>
              <a:gd name="connsiteY0" fmla="*/ 1507067 h 1507067"/>
              <a:gd name="connsiteX1" fmla="*/ 368300 w 795867"/>
              <a:gd name="connsiteY1" fmla="*/ 1151467 h 1507067"/>
              <a:gd name="connsiteX2" fmla="*/ 550333 w 795867"/>
              <a:gd name="connsiteY2" fmla="*/ 905933 h 1507067"/>
              <a:gd name="connsiteX3" fmla="*/ 690033 w 795867"/>
              <a:gd name="connsiteY3" fmla="*/ 533400 h 1507067"/>
              <a:gd name="connsiteX4" fmla="*/ 795867 w 795867"/>
              <a:gd name="connsiteY4" fmla="*/ 0 h 150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867" h="1507067">
                <a:moveTo>
                  <a:pt x="0" y="1507067"/>
                </a:moveTo>
                <a:cubicBezTo>
                  <a:pt x="138289" y="1379361"/>
                  <a:pt x="276578" y="1251656"/>
                  <a:pt x="368300" y="1151467"/>
                </a:cubicBezTo>
                <a:cubicBezTo>
                  <a:pt x="460022" y="1051278"/>
                  <a:pt x="496711" y="1008944"/>
                  <a:pt x="550333" y="905933"/>
                </a:cubicBezTo>
                <a:cubicBezTo>
                  <a:pt x="603955" y="802922"/>
                  <a:pt x="649111" y="684389"/>
                  <a:pt x="690033" y="533400"/>
                </a:cubicBezTo>
                <a:cubicBezTo>
                  <a:pt x="730955" y="382411"/>
                  <a:pt x="795867" y="0"/>
                  <a:pt x="795867" y="0"/>
                </a:cubicBezTo>
              </a:path>
            </a:pathLst>
          </a:cu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3708400" y="4000500"/>
            <a:ext cx="1663700" cy="220133"/>
          </a:xfrm>
          <a:custGeom>
            <a:avLst/>
            <a:gdLst>
              <a:gd name="connsiteX0" fmla="*/ 0 w 1663700"/>
              <a:gd name="connsiteY0" fmla="*/ 220133 h 220133"/>
              <a:gd name="connsiteX1" fmla="*/ 457200 w 1663700"/>
              <a:gd name="connsiteY1" fmla="*/ 55033 h 220133"/>
              <a:gd name="connsiteX2" fmla="*/ 876300 w 1663700"/>
              <a:gd name="connsiteY2" fmla="*/ 0 h 220133"/>
              <a:gd name="connsiteX3" fmla="*/ 1244600 w 1663700"/>
              <a:gd name="connsiteY3" fmla="*/ 55033 h 220133"/>
              <a:gd name="connsiteX4" fmla="*/ 1663700 w 1663700"/>
              <a:gd name="connsiteY4" fmla="*/ 198967 h 220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700" h="220133">
                <a:moveTo>
                  <a:pt x="0" y="220133"/>
                </a:moveTo>
                <a:cubicBezTo>
                  <a:pt x="155575" y="155927"/>
                  <a:pt x="311150" y="91722"/>
                  <a:pt x="457200" y="55033"/>
                </a:cubicBezTo>
                <a:cubicBezTo>
                  <a:pt x="603250" y="18344"/>
                  <a:pt x="745067" y="0"/>
                  <a:pt x="876300" y="0"/>
                </a:cubicBezTo>
                <a:cubicBezTo>
                  <a:pt x="1007533" y="0"/>
                  <a:pt x="1113367" y="21872"/>
                  <a:pt x="1244600" y="55033"/>
                </a:cubicBezTo>
                <a:cubicBezTo>
                  <a:pt x="1375833" y="88194"/>
                  <a:pt x="1663700" y="198967"/>
                  <a:pt x="1663700" y="198967"/>
                </a:cubicBezTo>
              </a:path>
            </a:pathLst>
          </a:cu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4660900" y="2548467"/>
            <a:ext cx="791633" cy="1519766"/>
          </a:xfrm>
          <a:custGeom>
            <a:avLst/>
            <a:gdLst>
              <a:gd name="connsiteX0" fmla="*/ 0 w 791633"/>
              <a:gd name="connsiteY0" fmla="*/ 0 h 1519766"/>
              <a:gd name="connsiteX1" fmla="*/ 80433 w 791633"/>
              <a:gd name="connsiteY1" fmla="*/ 461433 h 1519766"/>
              <a:gd name="connsiteX2" fmla="*/ 211667 w 791633"/>
              <a:gd name="connsiteY2" fmla="*/ 838200 h 1519766"/>
              <a:gd name="connsiteX3" fmla="*/ 465667 w 791633"/>
              <a:gd name="connsiteY3" fmla="*/ 1206500 h 1519766"/>
              <a:gd name="connsiteX4" fmla="*/ 791633 w 791633"/>
              <a:gd name="connsiteY4" fmla="*/ 1519766 h 1519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633" h="1519766">
                <a:moveTo>
                  <a:pt x="0" y="0"/>
                </a:moveTo>
                <a:cubicBezTo>
                  <a:pt x="22577" y="160866"/>
                  <a:pt x="45155" y="321733"/>
                  <a:pt x="80433" y="461433"/>
                </a:cubicBezTo>
                <a:cubicBezTo>
                  <a:pt x="115711" y="601133"/>
                  <a:pt x="147461" y="714022"/>
                  <a:pt x="211667" y="838200"/>
                </a:cubicBezTo>
                <a:cubicBezTo>
                  <a:pt x="275873" y="962378"/>
                  <a:pt x="369006" y="1092906"/>
                  <a:pt x="465667" y="1206500"/>
                </a:cubicBezTo>
                <a:cubicBezTo>
                  <a:pt x="562328" y="1320094"/>
                  <a:pt x="791633" y="1519766"/>
                  <a:pt x="791633" y="1519766"/>
                </a:cubicBezTo>
              </a:path>
            </a:pathLst>
          </a:cu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 rot="10800000">
            <a:off x="4282483" y="3458670"/>
            <a:ext cx="306451" cy="173531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 rot="16200000" flipH="1">
            <a:off x="4377247" y="3835419"/>
            <a:ext cx="414904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381499" y="3458633"/>
            <a:ext cx="59267" cy="122766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559299" y="3797300"/>
            <a:ext cx="59267" cy="122766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457697" y="3687234"/>
            <a:ext cx="333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z</a:t>
            </a:r>
            <a:r>
              <a:rPr lang="en-US" sz="1200" baseline="-25000">
                <a:latin typeface="Times"/>
                <a:cs typeface="Times"/>
              </a:rPr>
              <a:t>0</a:t>
            </a:r>
            <a:endParaRPr lang="en-US" sz="1200" i="1">
              <a:latin typeface="Times"/>
              <a:cs typeface="Time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01065" y="3365500"/>
            <a:ext cx="285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r</a:t>
            </a:r>
          </a:p>
        </p:txBody>
      </p:sp>
      <p:cxnSp>
        <p:nvCxnSpPr>
          <p:cNvPr id="26" name="Straight Arrow Connector 25"/>
          <p:cNvCxnSpPr>
            <a:cxnSpLocks/>
          </p:cNvCxnSpPr>
          <p:nvPr/>
        </p:nvCxnSpPr>
        <p:spPr>
          <a:xfrm rot="5400000" flipH="1" flipV="1">
            <a:off x="4764635" y="3227936"/>
            <a:ext cx="419062" cy="220132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999567" y="3145367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</a:t>
            </a:r>
          </a:p>
        </p:txBody>
      </p:sp>
      <p:sp>
        <p:nvSpPr>
          <p:cNvPr id="29" name="Arc 28"/>
          <p:cNvSpPr/>
          <p:nvPr/>
        </p:nvSpPr>
        <p:spPr>
          <a:xfrm>
            <a:off x="4646083" y="3217333"/>
            <a:ext cx="505884" cy="505884"/>
          </a:xfrm>
          <a:prstGeom prst="arc">
            <a:avLst>
              <a:gd name="adj1" fmla="val 15559026"/>
              <a:gd name="adj2" fmla="val 17986758"/>
            </a:avLst>
          </a:prstGeom>
          <a:ln w="1905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804833" y="2878667"/>
            <a:ext cx="279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 New Roman"/>
                <a:ea typeface="Lucida Grande"/>
                <a:cs typeface="Times New Roman"/>
              </a:rPr>
              <a:t>ϕ</a:t>
            </a:r>
            <a:endParaRPr lang="en-US" sz="1400">
              <a:latin typeface="Times New Roman"/>
              <a:cs typeface="Times New Roman"/>
            </a:endParaRPr>
          </a:p>
        </p:txBody>
      </p:sp>
      <p:cxnSp>
        <p:nvCxnSpPr>
          <p:cNvPr id="31" name="Straight Arrow Connector 30"/>
          <p:cNvCxnSpPr>
            <a:cxnSpLocks noChangeAspect="1"/>
          </p:cNvCxnSpPr>
          <p:nvPr/>
        </p:nvCxnSpPr>
        <p:spPr>
          <a:xfrm>
            <a:off x="3970868" y="4287629"/>
            <a:ext cx="1168399" cy="158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16200000">
            <a:off x="3928526" y="4283926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6200000">
            <a:off x="5091631" y="4279692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511670" y="4227515"/>
            <a:ext cx="174625" cy="1397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4460265" y="413385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"/>
                <a:cs typeface="Times"/>
              </a:rPr>
              <a:t>λ</a:t>
            </a:r>
          </a:p>
        </p:txBody>
      </p:sp>
      <p:cxnSp>
        <p:nvCxnSpPr>
          <p:cNvPr id="37" name="Straight Arrow Connector 36"/>
          <p:cNvCxnSpPr>
            <a:cxnSpLocks noChangeAspect="1"/>
          </p:cNvCxnSpPr>
          <p:nvPr/>
        </p:nvCxnSpPr>
        <p:spPr>
          <a:xfrm rot="16200000">
            <a:off x="5718706" y="4476035"/>
            <a:ext cx="100727" cy="6400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 noChangeAspect="1"/>
          </p:cNvCxnSpPr>
          <p:nvPr/>
        </p:nvCxnSpPr>
        <p:spPr>
          <a:xfrm rot="5400000">
            <a:off x="5862110" y="4232642"/>
            <a:ext cx="100727" cy="6400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892799" y="3953933"/>
            <a:ext cx="322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d</a:t>
            </a:r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33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 flipV="1">
            <a:off x="4707466" y="3212995"/>
            <a:ext cx="698500" cy="0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2705100" y="2700867"/>
            <a:ext cx="1439333" cy="812800"/>
          </a:xfrm>
          <a:custGeom>
            <a:avLst/>
            <a:gdLst>
              <a:gd name="connsiteX0" fmla="*/ 0 w 1439333"/>
              <a:gd name="connsiteY0" fmla="*/ 800100 h 812800"/>
              <a:gd name="connsiteX1" fmla="*/ 956733 w 1439333"/>
              <a:gd name="connsiteY1" fmla="*/ 812800 h 812800"/>
              <a:gd name="connsiteX2" fmla="*/ 478367 w 1439333"/>
              <a:gd name="connsiteY2" fmla="*/ 0 h 812800"/>
              <a:gd name="connsiteX3" fmla="*/ 1439333 w 1439333"/>
              <a:gd name="connsiteY3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9333" h="812800">
                <a:moveTo>
                  <a:pt x="0" y="800100"/>
                </a:moveTo>
                <a:lnTo>
                  <a:pt x="956733" y="812800"/>
                </a:lnTo>
                <a:lnTo>
                  <a:pt x="478367" y="0"/>
                </a:lnTo>
                <a:lnTo>
                  <a:pt x="1439333" y="0"/>
                </a:lnTo>
              </a:path>
            </a:pathLst>
          </a:cu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5207000" y="2700867"/>
            <a:ext cx="698500" cy="0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flipV="1">
            <a:off x="4026324" y="2474276"/>
            <a:ext cx="246888" cy="219455"/>
            <a:chOff x="4199890" y="4611579"/>
            <a:chExt cx="246888" cy="219455"/>
          </a:xfrm>
        </p:grpSpPr>
        <p:cxnSp>
          <p:nvCxnSpPr>
            <p:cNvPr id="11" name="Straight Connector 10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571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571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 flipV="1">
            <a:off x="5905926" y="2480627"/>
            <a:ext cx="246888" cy="219455"/>
            <a:chOff x="4199890" y="4611579"/>
            <a:chExt cx="246888" cy="219455"/>
          </a:xfrm>
        </p:grpSpPr>
        <p:cxnSp>
          <p:nvCxnSpPr>
            <p:cNvPr id="14" name="Straight Connector 13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571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571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 flipV="1">
            <a:off x="4961895" y="2476395"/>
            <a:ext cx="246888" cy="219455"/>
            <a:chOff x="4199890" y="4611579"/>
            <a:chExt cx="246888" cy="219455"/>
          </a:xfrm>
        </p:grpSpPr>
        <p:cxnSp>
          <p:nvCxnSpPr>
            <p:cNvPr id="17" name="Straight Connector 16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571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571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5406392" y="3213780"/>
            <a:ext cx="246888" cy="219455"/>
            <a:chOff x="4199890" y="4611579"/>
            <a:chExt cx="246888" cy="219455"/>
          </a:xfrm>
        </p:grpSpPr>
        <p:cxnSp>
          <p:nvCxnSpPr>
            <p:cNvPr id="21" name="Straight Connector 20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571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571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4462361" y="3218012"/>
            <a:ext cx="246888" cy="219455"/>
            <a:chOff x="4199890" y="4611579"/>
            <a:chExt cx="246888" cy="219455"/>
          </a:xfrm>
        </p:grpSpPr>
        <p:cxnSp>
          <p:nvCxnSpPr>
            <p:cNvPr id="24" name="Straight Connector 23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571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571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Arrow Connector 26"/>
          <p:cNvCxnSpPr>
            <a:cxnSpLocks/>
          </p:cNvCxnSpPr>
          <p:nvPr/>
        </p:nvCxnSpPr>
        <p:spPr>
          <a:xfrm>
            <a:off x="3158069" y="2860996"/>
            <a:ext cx="989245" cy="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>
            <a:off x="3115726" y="2857293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6200000">
            <a:off x="4101045" y="2853059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597278" y="2800882"/>
            <a:ext cx="174625" cy="1397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533174" y="2707217"/>
            <a:ext cx="294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Times"/>
                <a:cs typeface="Times"/>
              </a:rPr>
              <a:t>x</a:t>
            </a:r>
          </a:p>
        </p:txBody>
      </p:sp>
      <p:cxnSp>
        <p:nvCxnSpPr>
          <p:cNvPr id="33" name="Straight Arrow Connector 32"/>
          <p:cNvCxnSpPr>
            <a:cxnSpLocks/>
          </p:cNvCxnSpPr>
          <p:nvPr/>
        </p:nvCxnSpPr>
        <p:spPr>
          <a:xfrm>
            <a:off x="5084235" y="2844063"/>
            <a:ext cx="943525" cy="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16200000">
            <a:off x="5041892" y="2840360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6200000">
            <a:off x="5976415" y="2836126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5489580" y="2783949"/>
            <a:ext cx="174625" cy="1397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5425476" y="2690284"/>
            <a:ext cx="294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Times"/>
                <a:cs typeface="Times"/>
              </a:rPr>
              <a:t>x</a:t>
            </a:r>
          </a:p>
        </p:txBody>
      </p:sp>
      <p:cxnSp>
        <p:nvCxnSpPr>
          <p:cNvPr id="38" name="Straight Arrow Connector 37"/>
          <p:cNvCxnSpPr>
            <a:cxnSpLocks/>
          </p:cNvCxnSpPr>
          <p:nvPr/>
        </p:nvCxnSpPr>
        <p:spPr>
          <a:xfrm rot="16200000">
            <a:off x="2391413" y="3100179"/>
            <a:ext cx="806364" cy="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0800000">
            <a:off x="2742210" y="3497022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0800000">
            <a:off x="2737976" y="2706421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 rot="16200000">
            <a:off x="2703303" y="3028731"/>
            <a:ext cx="202057" cy="13969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658532" y="2933698"/>
            <a:ext cx="322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h</a:t>
            </a:r>
          </a:p>
        </p:txBody>
      </p:sp>
      <p:cxnSp>
        <p:nvCxnSpPr>
          <p:cNvPr id="44" name="Straight Arrow Connector 43"/>
          <p:cNvCxnSpPr>
            <a:cxnSpLocks/>
          </p:cNvCxnSpPr>
          <p:nvPr/>
        </p:nvCxnSpPr>
        <p:spPr>
          <a:xfrm rot="16200000">
            <a:off x="4339678" y="2955061"/>
            <a:ext cx="495468" cy="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10800000">
            <a:off x="4530793" y="2706398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 rot="16200000">
            <a:off x="4496120" y="2876320"/>
            <a:ext cx="202057" cy="13969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4461930" y="2779185"/>
            <a:ext cx="322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h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251200" y="382270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084233" y="382270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094558" y="2971804"/>
            <a:ext cx="383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c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467100" y="2408768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d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363634" y="2408768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d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graphicFrame>
        <p:nvGraphicFramePr>
          <p:cNvPr id="54" name="Object 53"/>
          <p:cNvGraphicFramePr>
            <a:graphicFrameLocks noChangeAspect="1"/>
          </p:cNvGraphicFramePr>
          <p:nvPr/>
        </p:nvGraphicFramePr>
        <p:xfrm>
          <a:off x="3058584" y="3558115"/>
          <a:ext cx="2667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1" name="Equation" r:id="rId4" imgW="266700" imgH="215900" progId="Equation.3">
                  <p:embed/>
                </p:oleObj>
              </mc:Choice>
              <mc:Fallback>
                <p:oleObj name="Equation" r:id="rId4" imgW="266700" imgH="2159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8584" y="3558115"/>
                        <a:ext cx="2667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7" name="Object 3"/>
          <p:cNvGraphicFramePr>
            <a:graphicFrameLocks noChangeAspect="1"/>
          </p:cNvGraphicFramePr>
          <p:nvPr/>
        </p:nvGraphicFramePr>
        <p:xfrm>
          <a:off x="4947178" y="3261255"/>
          <a:ext cx="2667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2" name="Equation" r:id="rId6" imgW="266700" imgH="215900" progId="Equation.3">
                  <p:embed/>
                </p:oleObj>
              </mc:Choice>
              <mc:Fallback>
                <p:oleObj name="Equation" r:id="rId6" imgW="266700" imgH="2159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7178" y="3261255"/>
                        <a:ext cx="2667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3699934" y="3695698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γδ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599267" y="3738028"/>
            <a:ext cx="414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δC</a:t>
            </a:r>
          </a:p>
        </p:txBody>
      </p:sp>
      <p:grpSp>
        <p:nvGrpSpPr>
          <p:cNvPr id="58" name="Group 57"/>
          <p:cNvGrpSpPr/>
          <p:nvPr/>
        </p:nvGrpSpPr>
        <p:grpSpPr>
          <a:xfrm rot="19748679">
            <a:off x="3632622" y="3534725"/>
            <a:ext cx="246888" cy="219455"/>
            <a:chOff x="4199890" y="4611579"/>
            <a:chExt cx="246888" cy="219455"/>
          </a:xfrm>
        </p:grpSpPr>
        <p:cxnSp>
          <p:nvCxnSpPr>
            <p:cNvPr id="59" name="Straight Connector 58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571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571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 rot="8948679">
            <a:off x="2967988" y="2455226"/>
            <a:ext cx="246888" cy="219455"/>
            <a:chOff x="4199890" y="4611579"/>
            <a:chExt cx="246888" cy="219455"/>
          </a:xfrm>
        </p:grpSpPr>
        <p:cxnSp>
          <p:nvCxnSpPr>
            <p:cNvPr id="62" name="Straight Connector 61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571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571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/>
          <p:cNvSpPr txBox="1"/>
          <p:nvPr/>
        </p:nvSpPr>
        <p:spPr>
          <a:xfrm>
            <a:off x="2760133" y="2158999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δγ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941232" y="2133601"/>
            <a:ext cx="414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Cδ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338247" y="3412062"/>
            <a:ext cx="414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"/>
                <a:cs typeface="Times"/>
              </a:rPr>
              <a:t>Aδ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377269" y="3412062"/>
            <a:ext cx="414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δC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825079" y="2209796"/>
            <a:ext cx="414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Cδ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868334" y="2209796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δA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680123" y="3511441"/>
            <a:ext cx="246888" cy="219455"/>
            <a:chOff x="4199890" y="4611579"/>
            <a:chExt cx="246888" cy="219455"/>
          </a:xfrm>
        </p:grpSpPr>
        <p:cxnSp>
          <p:nvCxnSpPr>
            <p:cNvPr id="8" name="Straight Connector 7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571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5715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Slide Number Placeholder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34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440" y="1477124"/>
            <a:ext cx="3657600" cy="3168676"/>
          </a:xfrm>
          <a:prstGeom prst="rect">
            <a:avLst/>
          </a:prstGeom>
        </p:spPr>
      </p:pic>
      <p:cxnSp>
        <p:nvCxnSpPr>
          <p:cNvPr id="3" name="Straight Connector 2"/>
          <p:cNvCxnSpPr>
            <a:cxnSpLocks/>
          </p:cNvCxnSpPr>
          <p:nvPr/>
        </p:nvCxnSpPr>
        <p:spPr>
          <a:xfrm rot="5400000" flipH="1" flipV="1">
            <a:off x="3637809" y="2746570"/>
            <a:ext cx="557889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>
            <a:glow rad="381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230095" y="4475480"/>
            <a:ext cx="1307592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64471" y="4055814"/>
            <a:ext cx="83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effectLst>
                  <a:glow rad="88900">
                    <a:schemeClr val="bg1"/>
                  </a:glow>
                </a:effectLst>
                <a:latin typeface="Times"/>
                <a:cs typeface="Times"/>
              </a:rPr>
              <a:t>0.5 μm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35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L10-36.jpg"/>
          <p:cNvPicPr>
            <a:picLocks noChangeAspect="1"/>
          </p:cNvPicPr>
          <p:nvPr/>
        </p:nvPicPr>
        <p:blipFill>
          <a:blip r:embed="rId3"/>
          <a:srcRect t="1055" r="53473" b="3663"/>
          <a:stretch>
            <a:fillRect/>
          </a:stretch>
        </p:blipFill>
        <p:spPr>
          <a:xfrm>
            <a:off x="1454150" y="2032000"/>
            <a:ext cx="2127250" cy="2959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09017" y="2072217"/>
            <a:ext cx="414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Cδ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6519" y="2072217"/>
            <a:ext cx="414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Cδ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35555" y="2072217"/>
            <a:ext cx="414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Cδ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5285" y="4730751"/>
            <a:ext cx="443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CA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54086" y="3934886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53989" y="4383617"/>
            <a:ext cx="414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Cδ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24919" y="3934886"/>
            <a:ext cx="40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20589" y="4383617"/>
            <a:ext cx="40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13722" y="4730751"/>
            <a:ext cx="434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CB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39783" y="2465917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d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05350" y="2465917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d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4508500" y="3117850"/>
            <a:ext cx="740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Extrinsic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4876801" y="3117850"/>
            <a:ext cx="697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Intrinsic</a:t>
            </a:r>
          </a:p>
        </p:txBody>
      </p:sp>
      <p:sp>
        <p:nvSpPr>
          <p:cNvPr id="16" name="Freeform 15"/>
          <p:cNvSpPr/>
          <p:nvPr/>
        </p:nvSpPr>
        <p:spPr>
          <a:xfrm>
            <a:off x="4243917" y="4359276"/>
            <a:ext cx="197908" cy="418042"/>
          </a:xfrm>
          <a:custGeom>
            <a:avLst/>
            <a:gdLst>
              <a:gd name="connsiteX0" fmla="*/ 0 w 189795"/>
              <a:gd name="connsiteY0" fmla="*/ 389467 h 389467"/>
              <a:gd name="connsiteX1" fmla="*/ 110066 w 189795"/>
              <a:gd name="connsiteY1" fmla="*/ 177800 h 389467"/>
              <a:gd name="connsiteX2" fmla="*/ 177800 w 189795"/>
              <a:gd name="connsiteY2" fmla="*/ 25400 h 389467"/>
              <a:gd name="connsiteX3" fmla="*/ 182033 w 189795"/>
              <a:gd name="connsiteY3" fmla="*/ 25400 h 389467"/>
              <a:gd name="connsiteX4" fmla="*/ 182033 w 189795"/>
              <a:gd name="connsiteY4" fmla="*/ 25400 h 389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795" h="389467">
                <a:moveTo>
                  <a:pt x="0" y="389467"/>
                </a:moveTo>
                <a:cubicBezTo>
                  <a:pt x="40216" y="313972"/>
                  <a:pt x="80433" y="238478"/>
                  <a:pt x="110066" y="177800"/>
                </a:cubicBezTo>
                <a:cubicBezTo>
                  <a:pt x="139699" y="117122"/>
                  <a:pt x="165805" y="50800"/>
                  <a:pt x="177800" y="25400"/>
                </a:cubicBezTo>
                <a:cubicBezTo>
                  <a:pt x="189795" y="0"/>
                  <a:pt x="182033" y="25400"/>
                  <a:pt x="182033" y="25400"/>
                </a:cubicBezTo>
                <a:lnTo>
                  <a:pt x="182033" y="25400"/>
                </a:ln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4144433" y="4486275"/>
            <a:ext cx="144992" cy="265642"/>
          </a:xfrm>
          <a:custGeom>
            <a:avLst/>
            <a:gdLst>
              <a:gd name="connsiteX0" fmla="*/ 0 w 131234"/>
              <a:gd name="connsiteY0" fmla="*/ 241300 h 241300"/>
              <a:gd name="connsiteX1" fmla="*/ 59267 w 131234"/>
              <a:gd name="connsiteY1" fmla="*/ 110066 h 241300"/>
              <a:gd name="connsiteX2" fmla="*/ 131234 w 131234"/>
              <a:gd name="connsiteY2" fmla="*/ 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234" h="241300">
                <a:moveTo>
                  <a:pt x="0" y="241300"/>
                </a:moveTo>
                <a:cubicBezTo>
                  <a:pt x="18697" y="195791"/>
                  <a:pt x="37395" y="150283"/>
                  <a:pt x="59267" y="110066"/>
                </a:cubicBezTo>
                <a:cubicBezTo>
                  <a:pt x="81139" y="69849"/>
                  <a:pt x="131234" y="0"/>
                  <a:pt x="131234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4262966" y="3908425"/>
            <a:ext cx="518583" cy="621242"/>
          </a:xfrm>
          <a:custGeom>
            <a:avLst/>
            <a:gdLst>
              <a:gd name="connsiteX0" fmla="*/ 0 w 495300"/>
              <a:gd name="connsiteY0" fmla="*/ 609600 h 609600"/>
              <a:gd name="connsiteX1" fmla="*/ 131233 w 495300"/>
              <a:gd name="connsiteY1" fmla="*/ 410633 h 609600"/>
              <a:gd name="connsiteX2" fmla="*/ 262466 w 495300"/>
              <a:gd name="connsiteY2" fmla="*/ 228600 h 609600"/>
              <a:gd name="connsiteX3" fmla="*/ 402166 w 495300"/>
              <a:gd name="connsiteY3" fmla="*/ 76200 h 609600"/>
              <a:gd name="connsiteX4" fmla="*/ 495300 w 495300"/>
              <a:gd name="connsiteY4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300" h="609600">
                <a:moveTo>
                  <a:pt x="0" y="609600"/>
                </a:moveTo>
                <a:cubicBezTo>
                  <a:pt x="43744" y="541866"/>
                  <a:pt x="87489" y="474133"/>
                  <a:pt x="131233" y="410633"/>
                </a:cubicBezTo>
                <a:cubicBezTo>
                  <a:pt x="174977" y="347133"/>
                  <a:pt x="217311" y="284339"/>
                  <a:pt x="262466" y="228600"/>
                </a:cubicBezTo>
                <a:cubicBezTo>
                  <a:pt x="307622" y="172861"/>
                  <a:pt x="363360" y="114300"/>
                  <a:pt x="402166" y="76200"/>
                </a:cubicBezTo>
                <a:cubicBezTo>
                  <a:pt x="440972" y="38100"/>
                  <a:pt x="495300" y="0"/>
                  <a:pt x="495300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lg" len="lg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4751917" y="3769783"/>
            <a:ext cx="309033" cy="160867"/>
          </a:xfrm>
          <a:custGeom>
            <a:avLst/>
            <a:gdLst>
              <a:gd name="connsiteX0" fmla="*/ 309033 w 309033"/>
              <a:gd name="connsiteY0" fmla="*/ 0 h 160867"/>
              <a:gd name="connsiteX1" fmla="*/ 139700 w 309033"/>
              <a:gd name="connsiteY1" fmla="*/ 63500 h 160867"/>
              <a:gd name="connsiteX2" fmla="*/ 0 w 309033"/>
              <a:gd name="connsiteY2" fmla="*/ 160867 h 16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9033" h="160867">
                <a:moveTo>
                  <a:pt x="309033" y="0"/>
                </a:moveTo>
                <a:cubicBezTo>
                  <a:pt x="250119" y="18344"/>
                  <a:pt x="191206" y="36689"/>
                  <a:pt x="139700" y="63500"/>
                </a:cubicBezTo>
                <a:cubicBezTo>
                  <a:pt x="88195" y="90311"/>
                  <a:pt x="0" y="160867"/>
                  <a:pt x="0" y="160867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321528" y="3841750"/>
            <a:ext cx="182033" cy="592667"/>
          </a:xfrm>
          <a:custGeom>
            <a:avLst/>
            <a:gdLst>
              <a:gd name="connsiteX0" fmla="*/ 45155 w 182033"/>
              <a:gd name="connsiteY0" fmla="*/ 0 h 592667"/>
              <a:gd name="connsiteX1" fmla="*/ 11289 w 182033"/>
              <a:gd name="connsiteY1" fmla="*/ 55033 h 592667"/>
              <a:gd name="connsiteX2" fmla="*/ 2822 w 182033"/>
              <a:gd name="connsiteY2" fmla="*/ 105833 h 592667"/>
              <a:gd name="connsiteX3" fmla="*/ 28222 w 182033"/>
              <a:gd name="connsiteY3" fmla="*/ 160867 h 592667"/>
              <a:gd name="connsiteX4" fmla="*/ 112889 w 182033"/>
              <a:gd name="connsiteY4" fmla="*/ 241300 h 592667"/>
              <a:gd name="connsiteX5" fmla="*/ 155222 w 182033"/>
              <a:gd name="connsiteY5" fmla="*/ 279400 h 592667"/>
              <a:gd name="connsiteX6" fmla="*/ 176389 w 182033"/>
              <a:gd name="connsiteY6" fmla="*/ 309033 h 592667"/>
              <a:gd name="connsiteX7" fmla="*/ 176389 w 182033"/>
              <a:gd name="connsiteY7" fmla="*/ 376767 h 592667"/>
              <a:gd name="connsiteX8" fmla="*/ 142522 w 182033"/>
              <a:gd name="connsiteY8" fmla="*/ 465667 h 592667"/>
              <a:gd name="connsiteX9" fmla="*/ 91722 w 182033"/>
              <a:gd name="connsiteY9" fmla="*/ 592667 h 592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33" h="592667">
                <a:moveTo>
                  <a:pt x="45155" y="0"/>
                </a:moveTo>
                <a:cubicBezTo>
                  <a:pt x="31749" y="18697"/>
                  <a:pt x="18344" y="37394"/>
                  <a:pt x="11289" y="55033"/>
                </a:cubicBezTo>
                <a:cubicBezTo>
                  <a:pt x="4234" y="72672"/>
                  <a:pt x="0" y="88194"/>
                  <a:pt x="2822" y="105833"/>
                </a:cubicBezTo>
                <a:cubicBezTo>
                  <a:pt x="5644" y="123472"/>
                  <a:pt x="9878" y="138289"/>
                  <a:pt x="28222" y="160867"/>
                </a:cubicBezTo>
                <a:cubicBezTo>
                  <a:pt x="46567" y="183445"/>
                  <a:pt x="91722" y="221545"/>
                  <a:pt x="112889" y="241300"/>
                </a:cubicBezTo>
                <a:cubicBezTo>
                  <a:pt x="134056" y="261055"/>
                  <a:pt x="144639" y="268111"/>
                  <a:pt x="155222" y="279400"/>
                </a:cubicBezTo>
                <a:cubicBezTo>
                  <a:pt x="165805" y="290689"/>
                  <a:pt x="172861" y="292805"/>
                  <a:pt x="176389" y="309033"/>
                </a:cubicBezTo>
                <a:cubicBezTo>
                  <a:pt x="179917" y="325261"/>
                  <a:pt x="182033" y="350661"/>
                  <a:pt x="176389" y="376767"/>
                </a:cubicBezTo>
                <a:cubicBezTo>
                  <a:pt x="170745" y="402873"/>
                  <a:pt x="156633" y="429684"/>
                  <a:pt x="142522" y="465667"/>
                </a:cubicBezTo>
                <a:cubicBezTo>
                  <a:pt x="128411" y="501650"/>
                  <a:pt x="91722" y="592667"/>
                  <a:pt x="91722" y="592667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4351867" y="1998133"/>
            <a:ext cx="402166" cy="1871134"/>
          </a:xfrm>
          <a:custGeom>
            <a:avLst/>
            <a:gdLst>
              <a:gd name="connsiteX0" fmla="*/ 402166 w 402166"/>
              <a:gd name="connsiteY0" fmla="*/ 0 h 1871134"/>
              <a:gd name="connsiteX1" fmla="*/ 376766 w 402166"/>
              <a:gd name="connsiteY1" fmla="*/ 1032934 h 1871134"/>
              <a:gd name="connsiteX2" fmla="*/ 0 w 402166"/>
              <a:gd name="connsiteY2" fmla="*/ 1871134 h 187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166" h="1871134">
                <a:moveTo>
                  <a:pt x="402166" y="0"/>
                </a:moveTo>
                <a:lnTo>
                  <a:pt x="376766" y="1032934"/>
                </a:lnTo>
                <a:lnTo>
                  <a:pt x="0" y="1871134"/>
                </a:ln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rot="16200000" flipH="1">
            <a:off x="4164923" y="2876930"/>
            <a:ext cx="1804755" cy="4234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5426075" y="3968750"/>
            <a:ext cx="545042" cy="791633"/>
          </a:xfrm>
          <a:custGeom>
            <a:avLst/>
            <a:gdLst>
              <a:gd name="connsiteX0" fmla="*/ 533400 w 533400"/>
              <a:gd name="connsiteY0" fmla="*/ 778933 h 778933"/>
              <a:gd name="connsiteX1" fmla="*/ 287866 w 533400"/>
              <a:gd name="connsiteY1" fmla="*/ 355600 h 778933"/>
              <a:gd name="connsiteX2" fmla="*/ 0 w 533400"/>
              <a:gd name="connsiteY2" fmla="*/ 0 h 7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3400" h="778933">
                <a:moveTo>
                  <a:pt x="533400" y="778933"/>
                </a:moveTo>
                <a:cubicBezTo>
                  <a:pt x="455083" y="632177"/>
                  <a:pt x="376766" y="485422"/>
                  <a:pt x="287866" y="355600"/>
                </a:cubicBezTo>
                <a:cubicBezTo>
                  <a:pt x="198966" y="225778"/>
                  <a:pt x="0" y="0"/>
                  <a:pt x="0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5069417" y="3769783"/>
            <a:ext cx="385233" cy="228600"/>
          </a:xfrm>
          <a:custGeom>
            <a:avLst/>
            <a:gdLst>
              <a:gd name="connsiteX0" fmla="*/ 0 w 385233"/>
              <a:gd name="connsiteY0" fmla="*/ 0 h 228600"/>
              <a:gd name="connsiteX1" fmla="*/ 182033 w 385233"/>
              <a:gd name="connsiteY1" fmla="*/ 71967 h 228600"/>
              <a:gd name="connsiteX2" fmla="*/ 385233 w 385233"/>
              <a:gd name="connsiteY2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5233" h="228600">
                <a:moveTo>
                  <a:pt x="0" y="0"/>
                </a:moveTo>
                <a:cubicBezTo>
                  <a:pt x="58913" y="16933"/>
                  <a:pt x="117827" y="33867"/>
                  <a:pt x="182033" y="71967"/>
                </a:cubicBezTo>
                <a:cubicBezTo>
                  <a:pt x="246239" y="110067"/>
                  <a:pt x="385233" y="228600"/>
                  <a:pt x="385233" y="22860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5361517" y="1979083"/>
            <a:ext cx="749300" cy="2798234"/>
          </a:xfrm>
          <a:custGeom>
            <a:avLst/>
            <a:gdLst>
              <a:gd name="connsiteX0" fmla="*/ 0 w 749300"/>
              <a:gd name="connsiteY0" fmla="*/ 0 h 2798234"/>
              <a:gd name="connsiteX1" fmla="*/ 80433 w 749300"/>
              <a:gd name="connsiteY1" fmla="*/ 1286934 h 2798234"/>
              <a:gd name="connsiteX2" fmla="*/ 182033 w 749300"/>
              <a:gd name="connsiteY2" fmla="*/ 1769534 h 2798234"/>
              <a:gd name="connsiteX3" fmla="*/ 372533 w 749300"/>
              <a:gd name="connsiteY3" fmla="*/ 2150534 h 2798234"/>
              <a:gd name="connsiteX4" fmla="*/ 749300 w 749300"/>
              <a:gd name="connsiteY4" fmla="*/ 2798234 h 279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00" h="2798234">
                <a:moveTo>
                  <a:pt x="0" y="0"/>
                </a:moveTo>
                <a:cubicBezTo>
                  <a:pt x="25047" y="496006"/>
                  <a:pt x="50094" y="992012"/>
                  <a:pt x="80433" y="1286934"/>
                </a:cubicBezTo>
                <a:cubicBezTo>
                  <a:pt x="110772" y="1581856"/>
                  <a:pt x="133350" y="1625601"/>
                  <a:pt x="182033" y="1769534"/>
                </a:cubicBezTo>
                <a:cubicBezTo>
                  <a:pt x="230716" y="1913467"/>
                  <a:pt x="277989" y="1979084"/>
                  <a:pt x="372533" y="2150534"/>
                </a:cubicBezTo>
                <a:cubicBezTo>
                  <a:pt x="467077" y="2321984"/>
                  <a:pt x="749300" y="2798234"/>
                  <a:pt x="749300" y="2798234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902200" y="466090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2871195" y="4894580"/>
            <a:ext cx="621792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724571" y="4513014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effectLst>
                  <a:glow rad="38100">
                    <a:schemeClr val="bg1"/>
                  </a:glow>
                </a:effectLst>
                <a:latin typeface="Times"/>
                <a:cs typeface="Times"/>
              </a:rPr>
              <a:t>200 nm</a:t>
            </a:r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36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5372100" y="3750732"/>
            <a:ext cx="419100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3585635" y="3627969"/>
            <a:ext cx="364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αδ</a:t>
            </a:r>
          </a:p>
        </p:txBody>
      </p:sp>
      <p:cxnSp>
        <p:nvCxnSpPr>
          <p:cNvPr id="4" name="Straight Connector 3"/>
          <p:cNvCxnSpPr>
            <a:cxnSpLocks noChangeAspect="1"/>
          </p:cNvCxnSpPr>
          <p:nvPr/>
        </p:nvCxnSpPr>
        <p:spPr>
          <a:xfrm flipV="1">
            <a:off x="2692400" y="3873500"/>
            <a:ext cx="274320" cy="181474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670300" y="3687234"/>
            <a:ext cx="550333" cy="364067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 noChangeAspect="1"/>
          </p:cNvCxnSpPr>
          <p:nvPr/>
        </p:nvCxnSpPr>
        <p:spPr>
          <a:xfrm flipV="1">
            <a:off x="3797299" y="3856553"/>
            <a:ext cx="457200" cy="302456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 noChangeAspect="1"/>
          </p:cNvCxnSpPr>
          <p:nvPr/>
        </p:nvCxnSpPr>
        <p:spPr>
          <a:xfrm flipH="1" flipV="1">
            <a:off x="2815166" y="3390899"/>
            <a:ext cx="439757" cy="290915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 noChangeAspect="1"/>
          </p:cNvCxnSpPr>
          <p:nvPr/>
        </p:nvCxnSpPr>
        <p:spPr>
          <a:xfrm flipH="1" flipV="1">
            <a:off x="2840566" y="3107251"/>
            <a:ext cx="778934" cy="515296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3678766" y="3314698"/>
            <a:ext cx="550333" cy="364067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 noChangeAspect="1"/>
          </p:cNvCxnSpPr>
          <p:nvPr/>
        </p:nvCxnSpPr>
        <p:spPr>
          <a:xfrm flipH="1" flipV="1">
            <a:off x="3818466" y="3107251"/>
            <a:ext cx="778934" cy="515296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577167" y="3683000"/>
            <a:ext cx="419100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 noChangeAspect="1"/>
          </p:cNvCxnSpPr>
          <p:nvPr/>
        </p:nvCxnSpPr>
        <p:spPr>
          <a:xfrm>
            <a:off x="3623735" y="3623732"/>
            <a:ext cx="745065" cy="1588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 noChangeAspect="1"/>
          </p:cNvCxnSpPr>
          <p:nvPr/>
        </p:nvCxnSpPr>
        <p:spPr>
          <a:xfrm>
            <a:off x="4224867" y="3625320"/>
            <a:ext cx="364067" cy="1588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 noChangeAspect="1"/>
          </p:cNvCxnSpPr>
          <p:nvPr/>
        </p:nvCxnSpPr>
        <p:spPr>
          <a:xfrm flipV="1">
            <a:off x="4148665" y="3623720"/>
            <a:ext cx="457200" cy="302456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797300" y="3683000"/>
            <a:ext cx="419100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 noChangeAspect="1"/>
          </p:cNvCxnSpPr>
          <p:nvPr/>
        </p:nvCxnSpPr>
        <p:spPr>
          <a:xfrm flipV="1">
            <a:off x="2819400" y="3856552"/>
            <a:ext cx="457200" cy="302456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 noChangeAspect="1"/>
          </p:cNvCxnSpPr>
          <p:nvPr/>
        </p:nvCxnSpPr>
        <p:spPr>
          <a:xfrm flipV="1">
            <a:off x="3170766" y="3623719"/>
            <a:ext cx="457200" cy="302456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 noChangeAspect="1"/>
          </p:cNvCxnSpPr>
          <p:nvPr/>
        </p:nvCxnSpPr>
        <p:spPr>
          <a:xfrm flipV="1">
            <a:off x="2798232" y="3682986"/>
            <a:ext cx="457200" cy="302456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 noChangeAspect="1"/>
          </p:cNvCxnSpPr>
          <p:nvPr/>
        </p:nvCxnSpPr>
        <p:spPr>
          <a:xfrm flipH="1" flipV="1">
            <a:off x="5317066" y="3915834"/>
            <a:ext cx="274320" cy="181474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 noChangeAspect="1"/>
          </p:cNvCxnSpPr>
          <p:nvPr/>
        </p:nvCxnSpPr>
        <p:spPr>
          <a:xfrm flipH="1" flipV="1">
            <a:off x="5071531" y="3750720"/>
            <a:ext cx="457200" cy="302456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 noChangeAspect="1"/>
          </p:cNvCxnSpPr>
          <p:nvPr/>
        </p:nvCxnSpPr>
        <p:spPr>
          <a:xfrm flipH="1" flipV="1">
            <a:off x="5397500" y="3776134"/>
            <a:ext cx="274320" cy="181474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 noChangeAspect="1"/>
          </p:cNvCxnSpPr>
          <p:nvPr/>
        </p:nvCxnSpPr>
        <p:spPr>
          <a:xfrm flipH="1" flipV="1">
            <a:off x="5151965" y="3611020"/>
            <a:ext cx="457200" cy="302456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 noChangeAspect="1"/>
          </p:cNvCxnSpPr>
          <p:nvPr/>
        </p:nvCxnSpPr>
        <p:spPr>
          <a:xfrm flipH="1" flipV="1">
            <a:off x="6345767" y="3763434"/>
            <a:ext cx="274320" cy="181474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 noChangeAspect="1"/>
          </p:cNvCxnSpPr>
          <p:nvPr/>
        </p:nvCxnSpPr>
        <p:spPr>
          <a:xfrm flipH="1" flipV="1">
            <a:off x="6100232" y="3598320"/>
            <a:ext cx="457200" cy="302456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 noChangeAspect="1"/>
          </p:cNvCxnSpPr>
          <p:nvPr/>
        </p:nvCxnSpPr>
        <p:spPr>
          <a:xfrm flipH="1" flipV="1">
            <a:off x="6341530" y="3945464"/>
            <a:ext cx="274320" cy="181474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 noChangeAspect="1"/>
          </p:cNvCxnSpPr>
          <p:nvPr/>
        </p:nvCxnSpPr>
        <p:spPr>
          <a:xfrm flipH="1" flipV="1">
            <a:off x="6053665" y="3754952"/>
            <a:ext cx="457200" cy="302456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630330" y="3750732"/>
            <a:ext cx="419100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rot="16200000" flipV="1">
            <a:off x="5652094" y="3136306"/>
            <a:ext cx="667680" cy="262467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 rot="16200000" flipV="1">
            <a:off x="4691722" y="3156894"/>
            <a:ext cx="667680" cy="262467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/>
        </p:nvCxnSpPr>
        <p:spPr>
          <a:xfrm rot="16200000" flipV="1">
            <a:off x="4599183" y="3283316"/>
            <a:ext cx="667680" cy="262467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 rot="16200000" flipV="1">
            <a:off x="5585550" y="3291783"/>
            <a:ext cx="667680" cy="262467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230969" y="4114803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618569" y="4114803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484033" y="3414180"/>
            <a:ext cx="5551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latin typeface="Times"/>
                <a:cs typeface="Times"/>
              </a:rPr>
              <a:t>αA/Dδ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253570" y="3361268"/>
            <a:ext cx="629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DA/αδ</a:t>
            </a:r>
          </a:p>
        </p:txBody>
      </p:sp>
      <p:cxnSp>
        <p:nvCxnSpPr>
          <p:cNvPr id="50" name="Straight Connector 49"/>
          <p:cNvCxnSpPr>
            <a:cxnSpLocks noChangeAspect="1"/>
          </p:cNvCxnSpPr>
          <p:nvPr/>
        </p:nvCxnSpPr>
        <p:spPr>
          <a:xfrm>
            <a:off x="5156201" y="3606798"/>
            <a:ext cx="745065" cy="1588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cxnSpLocks noChangeAspect="1"/>
          </p:cNvCxnSpPr>
          <p:nvPr/>
        </p:nvCxnSpPr>
        <p:spPr>
          <a:xfrm>
            <a:off x="5753100" y="3608386"/>
            <a:ext cx="364067" cy="1588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cxnSpLocks noChangeAspect="1"/>
          </p:cNvCxnSpPr>
          <p:nvPr/>
        </p:nvCxnSpPr>
        <p:spPr>
          <a:xfrm>
            <a:off x="3242734" y="3684587"/>
            <a:ext cx="272627" cy="1188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 noChangeAspect="1"/>
          </p:cNvCxnSpPr>
          <p:nvPr/>
        </p:nvCxnSpPr>
        <p:spPr>
          <a:xfrm>
            <a:off x="5058835" y="3752320"/>
            <a:ext cx="300059" cy="1308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5596471" y="3716870"/>
            <a:ext cx="5844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>
                <a:latin typeface="Times"/>
                <a:cs typeface="Times"/>
              </a:rPr>
              <a:t>BC/αδ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215473" y="3966633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Bα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609170" y="3852327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Dα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087535" y="3966633"/>
            <a:ext cx="423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αC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548974" y="3814230"/>
            <a:ext cx="423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αD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521200" y="3145362"/>
            <a:ext cx="414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δC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893738" y="2887134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δA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537193" y="3145362"/>
            <a:ext cx="40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Bδ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867405" y="2887134"/>
            <a:ext cx="414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"/>
                <a:cs typeface="Times"/>
              </a:rPr>
              <a:t>Aδ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835403" y="2887134"/>
            <a:ext cx="414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"/>
                <a:cs typeface="Times"/>
              </a:rPr>
              <a:t>Aδ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346454" y="3145362"/>
            <a:ext cx="40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Bδ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20947" y="3145362"/>
            <a:ext cx="414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δC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836334" y="2887134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δA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332575" y="3894667"/>
            <a:ext cx="423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αC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671234" y="4097863"/>
            <a:ext cx="423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αD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335872" y="3894667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Bα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649134" y="4097863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Dα</a:t>
            </a:r>
          </a:p>
        </p:txBody>
      </p:sp>
      <p:sp>
        <p:nvSpPr>
          <p:cNvPr id="72" name="Arc 71"/>
          <p:cNvSpPr/>
          <p:nvPr/>
        </p:nvSpPr>
        <p:spPr>
          <a:xfrm>
            <a:off x="2961211" y="3496734"/>
            <a:ext cx="387353" cy="387353"/>
          </a:xfrm>
          <a:prstGeom prst="arc">
            <a:avLst>
              <a:gd name="adj1" fmla="val 8029781"/>
              <a:gd name="adj2" fmla="val 13852881"/>
            </a:avLst>
          </a:prstGeom>
          <a:ln w="1905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641602" y="3539067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70º</a:t>
            </a:r>
          </a:p>
        </p:txBody>
      </p:sp>
      <p:sp>
        <p:nvSpPr>
          <p:cNvPr id="74" name="Slide Number Placeholder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37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 noChangeAspect="1"/>
          </p:cNvCxnSpPr>
          <p:nvPr/>
        </p:nvCxnSpPr>
        <p:spPr>
          <a:xfrm rot="5400000">
            <a:off x="4506271" y="3271216"/>
            <a:ext cx="204881" cy="119491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 noChangeAspect="1"/>
          </p:cNvCxnSpPr>
          <p:nvPr/>
        </p:nvCxnSpPr>
        <p:spPr>
          <a:xfrm rot="5400000" flipH="1" flipV="1">
            <a:off x="4538962" y="3091914"/>
            <a:ext cx="257281" cy="171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 noChangeAspect="1"/>
          </p:cNvCxnSpPr>
          <p:nvPr/>
        </p:nvCxnSpPr>
        <p:spPr>
          <a:xfrm rot="10800000">
            <a:off x="4668938" y="3223827"/>
            <a:ext cx="313701" cy="1971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52733" y="3122266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"/>
                <a:cs typeface="Times"/>
              </a:rPr>
              <a:t>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29941" y="2797357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"/>
                <a:cs typeface="Times"/>
              </a:rPr>
              <a:t>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00825" y="3276782"/>
            <a:ext cx="302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"/>
                <a:cs typeface="Times"/>
              </a:rPr>
              <a:t>z</a:t>
            </a:r>
          </a:p>
        </p:txBody>
      </p:sp>
      <p:cxnSp>
        <p:nvCxnSpPr>
          <p:cNvPr id="16" name="Straight Connector 15"/>
          <p:cNvCxnSpPr/>
          <p:nvPr/>
        </p:nvCxnSpPr>
        <p:spPr>
          <a:xfrm rot="5400000" flipH="1" flipV="1">
            <a:off x="3083984" y="3003550"/>
            <a:ext cx="740833" cy="423334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 flipH="1" flipV="1">
            <a:off x="3740151" y="3020486"/>
            <a:ext cx="740833" cy="423334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 flipH="1" flipV="1">
            <a:off x="5446186" y="3020488"/>
            <a:ext cx="740833" cy="423334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3298828" y="3285085"/>
            <a:ext cx="261405" cy="4197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 flipV="1">
            <a:off x="3976160" y="3230015"/>
            <a:ext cx="240239" cy="114336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 flipV="1">
            <a:off x="5634567" y="3257550"/>
            <a:ext cx="330199" cy="59266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 noChangeAspect="1"/>
          </p:cNvCxnSpPr>
          <p:nvPr/>
        </p:nvCxnSpPr>
        <p:spPr>
          <a:xfrm>
            <a:off x="3666067" y="2772095"/>
            <a:ext cx="656166" cy="158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6200000">
            <a:off x="3623725" y="2768392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6200000">
            <a:off x="4274637" y="2764158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931724" y="2707748"/>
            <a:ext cx="174625" cy="1397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867620" y="2614083"/>
            <a:ext cx="285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Times"/>
                <a:cs typeface="Times"/>
              </a:rPr>
              <a:t>r</a:t>
            </a:r>
          </a:p>
        </p:txBody>
      </p:sp>
      <p:cxnSp>
        <p:nvCxnSpPr>
          <p:cNvPr id="31" name="Straight Arrow Connector 30"/>
          <p:cNvCxnSpPr>
            <a:cxnSpLocks noChangeAspect="1"/>
          </p:cNvCxnSpPr>
          <p:nvPr/>
        </p:nvCxnSpPr>
        <p:spPr>
          <a:xfrm>
            <a:off x="5915028" y="3520053"/>
            <a:ext cx="329139" cy="1588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cxnSpLocks/>
          </p:cNvCxnSpPr>
          <p:nvPr/>
        </p:nvCxnSpPr>
        <p:spPr>
          <a:xfrm>
            <a:off x="5486101" y="3839669"/>
            <a:ext cx="255986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</p:cNvCxnSpPr>
          <p:nvPr/>
        </p:nvCxnSpPr>
        <p:spPr>
          <a:xfrm rot="10800000">
            <a:off x="5467814" y="3692738"/>
            <a:ext cx="29256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cxnSpLocks/>
          </p:cNvCxnSpPr>
          <p:nvPr/>
        </p:nvCxnSpPr>
        <p:spPr>
          <a:xfrm rot="10800000">
            <a:off x="3760259" y="3688504"/>
            <a:ext cx="265129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cxnSpLocks/>
          </p:cNvCxnSpPr>
          <p:nvPr/>
        </p:nvCxnSpPr>
        <p:spPr>
          <a:xfrm rot="10800000">
            <a:off x="3123142" y="3680038"/>
            <a:ext cx="265129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cxnSpLocks/>
          </p:cNvCxnSpPr>
          <p:nvPr/>
        </p:nvCxnSpPr>
        <p:spPr>
          <a:xfrm rot="10800000">
            <a:off x="3132286" y="3840909"/>
            <a:ext cx="24684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cxnSpLocks/>
          </p:cNvCxnSpPr>
          <p:nvPr/>
        </p:nvCxnSpPr>
        <p:spPr>
          <a:xfrm>
            <a:off x="3769403" y="3849375"/>
            <a:ext cx="24684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cxnSpLocks/>
          </p:cNvCxnSpPr>
          <p:nvPr/>
        </p:nvCxnSpPr>
        <p:spPr>
          <a:xfrm>
            <a:off x="3769403" y="4166875"/>
            <a:ext cx="24684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/>
          </p:cNvCxnSpPr>
          <p:nvPr/>
        </p:nvCxnSpPr>
        <p:spPr>
          <a:xfrm>
            <a:off x="3132286" y="4162641"/>
            <a:ext cx="24684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/>
          </p:cNvCxnSpPr>
          <p:nvPr/>
        </p:nvCxnSpPr>
        <p:spPr>
          <a:xfrm>
            <a:off x="3132286" y="4006007"/>
            <a:ext cx="24684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cxnSpLocks/>
          </p:cNvCxnSpPr>
          <p:nvPr/>
        </p:nvCxnSpPr>
        <p:spPr>
          <a:xfrm rot="10800000">
            <a:off x="3769403" y="4006006"/>
            <a:ext cx="24684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cxnSpLocks noChangeAspect="1"/>
          </p:cNvCxnSpPr>
          <p:nvPr/>
        </p:nvCxnSpPr>
        <p:spPr>
          <a:xfrm>
            <a:off x="4420661" y="3678797"/>
            <a:ext cx="329139" cy="1588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804796" y="3530597"/>
            <a:ext cx="384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D</a:t>
            </a:r>
            <a:r>
              <a:rPr lang="en-US" sz="1200" baseline="-25000">
                <a:latin typeface="Times"/>
                <a:cs typeface="Times"/>
              </a:rPr>
              <a:t>1</a:t>
            </a:r>
            <a:endParaRPr lang="en-US" sz="1200" i="1">
              <a:latin typeface="Times"/>
              <a:cs typeface="Time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762466" y="3691463"/>
            <a:ext cx="422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A</a:t>
            </a:r>
            <a:r>
              <a:rPr lang="en-US" sz="1200">
                <a:latin typeface="Times"/>
                <a:cs typeface="Times"/>
              </a:rPr>
              <a:t>/</a:t>
            </a:r>
            <a:r>
              <a:rPr lang="en-US" sz="1200" i="1">
                <a:latin typeface="Times"/>
                <a:cs typeface="Times"/>
              </a:rPr>
              <a:t>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804796" y="3852329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γ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804796" y="4013195"/>
            <a:ext cx="319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B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956265" y="3526368"/>
            <a:ext cx="384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D</a:t>
            </a:r>
            <a:r>
              <a:rPr lang="en-US" sz="1200" baseline="-25000">
                <a:latin typeface="Times"/>
                <a:cs typeface="Times"/>
              </a:rPr>
              <a:t>2</a:t>
            </a:r>
            <a:endParaRPr lang="en-US" sz="1200" i="1">
              <a:latin typeface="Times"/>
              <a:cs typeface="Time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956265" y="3687234"/>
            <a:ext cx="422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A</a:t>
            </a:r>
            <a:r>
              <a:rPr lang="en-US" sz="1200">
                <a:latin typeface="Times"/>
                <a:cs typeface="Times"/>
              </a:rPr>
              <a:t>/</a:t>
            </a:r>
            <a:r>
              <a:rPr lang="en-US" sz="1200" i="1">
                <a:latin typeface="Times"/>
                <a:cs typeface="Times"/>
              </a:rPr>
              <a:t>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956265" y="38481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γ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956265" y="4008966"/>
            <a:ext cx="328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C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542366" y="3640663"/>
            <a:ext cx="343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Palatino"/>
                <a:cs typeface="Palatino"/>
              </a:rPr>
              <a:t>v</a:t>
            </a:r>
            <a:r>
              <a:rPr lang="en-US" sz="1200" i="1" baseline="-25000">
                <a:latin typeface="Times"/>
                <a:cs typeface="Times"/>
              </a:rPr>
              <a:t>x</a:t>
            </a:r>
            <a:endParaRPr lang="en-US" sz="1200" i="1">
              <a:latin typeface="Times"/>
              <a:cs typeface="Time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708869" y="3530605"/>
            <a:ext cx="384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D</a:t>
            </a:r>
            <a:r>
              <a:rPr lang="en-US" sz="1200" baseline="-25000">
                <a:latin typeface="Times"/>
                <a:cs typeface="Times"/>
              </a:rPr>
              <a:t>3</a:t>
            </a:r>
            <a:endParaRPr lang="en-US" sz="1200" i="1">
              <a:latin typeface="Times"/>
              <a:cs typeface="Time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708869" y="3691483"/>
            <a:ext cx="319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036734" y="3473449"/>
            <a:ext cx="343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Palatino"/>
                <a:cs typeface="Palatino"/>
              </a:rPr>
              <a:t>v</a:t>
            </a:r>
            <a:r>
              <a:rPr lang="en-US" sz="1200" i="1" baseline="-25000">
                <a:latin typeface="Times"/>
                <a:cs typeface="Times"/>
              </a:rPr>
              <a:t>x</a:t>
            </a:r>
            <a:endParaRPr lang="en-US" sz="1200" i="1">
              <a:latin typeface="Times"/>
              <a:cs typeface="Time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352798" y="4237569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617632" y="4237569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479800" y="3117850"/>
            <a:ext cx="34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</a:t>
            </a:r>
            <a:r>
              <a:rPr lang="en-US" sz="1400" baseline="-25000">
                <a:latin typeface="Times"/>
                <a:cs typeface="Times"/>
              </a:rPr>
              <a:t>1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140200" y="3117850"/>
            <a:ext cx="351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</a:t>
            </a:r>
            <a:r>
              <a:rPr lang="en-US" sz="1400" baseline="-25000">
                <a:latin typeface="Times"/>
                <a:cs typeface="Times"/>
              </a:rPr>
              <a:t>2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899150" y="3117850"/>
            <a:ext cx="34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</a:t>
            </a:r>
            <a:r>
              <a:rPr lang="en-US" sz="1400" baseline="-25000">
                <a:latin typeface="Times"/>
                <a:cs typeface="Times"/>
              </a:rPr>
              <a:t>3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62" name="Slide Number Placeholder 6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38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606674" y="3046942"/>
            <a:ext cx="322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"/>
                <a:cs typeface="Times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11399" y="3246967"/>
            <a:ext cx="322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"/>
                <a:cs typeface="Times"/>
              </a:rPr>
              <a:t>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80958" y="3599392"/>
            <a:ext cx="322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"/>
                <a:cs typeface="Times"/>
              </a:rP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01633" y="3554942"/>
            <a:ext cx="322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"/>
                <a:cs typeface="Times"/>
              </a:rPr>
              <a:t>b</a:t>
            </a:r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>
            <a:off x="3839633" y="3242734"/>
            <a:ext cx="448056" cy="448056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4284133" y="3242734"/>
            <a:ext cx="448056" cy="448056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4730749" y="3242733"/>
            <a:ext cx="448056" cy="448056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4059765" y="3636433"/>
            <a:ext cx="448056" cy="448056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4507440" y="3636433"/>
            <a:ext cx="448056" cy="448056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955115" y="3636433"/>
            <a:ext cx="448056" cy="448056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4512732" y="2849033"/>
            <a:ext cx="448056" cy="448056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/>
          <p:cNvCxnSpPr>
            <a:cxnSpLocks noChangeAspect="1"/>
          </p:cNvCxnSpPr>
          <p:nvPr/>
        </p:nvCxnSpPr>
        <p:spPr>
          <a:xfrm flipV="1">
            <a:off x="4509558" y="3603662"/>
            <a:ext cx="225509" cy="134535"/>
          </a:xfrm>
          <a:prstGeom prst="straightConnector1">
            <a:avLst/>
          </a:prstGeom>
          <a:ln w="1905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>
            <a:glow rad="12700">
              <a:schemeClr val="tx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 rot="5400000" flipH="1" flipV="1">
            <a:off x="4596262" y="3475470"/>
            <a:ext cx="273245" cy="0"/>
          </a:xfrm>
          <a:prstGeom prst="straightConnector1">
            <a:avLst/>
          </a:prstGeom>
          <a:ln w="28575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>
            <a:glow rad="12700">
              <a:schemeClr val="tx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 flipV="1">
            <a:off x="4503208" y="3346487"/>
            <a:ext cx="216365" cy="129080"/>
          </a:xfrm>
          <a:prstGeom prst="straightConnector1">
            <a:avLst/>
          </a:prstGeom>
          <a:ln w="28575" cap="flat" cmpd="sng" algn="ctr">
            <a:solidFill>
              <a:srgbClr val="37609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</p:cNvCxnSpPr>
          <p:nvPr/>
        </p:nvCxnSpPr>
        <p:spPr>
          <a:xfrm rot="5400000" flipH="1" flipV="1">
            <a:off x="4375410" y="3601075"/>
            <a:ext cx="264101" cy="0"/>
          </a:xfrm>
          <a:prstGeom prst="straightConnector1">
            <a:avLst/>
          </a:prstGeom>
          <a:ln w="28575" cap="flat" cmpd="sng" algn="ctr">
            <a:solidFill>
              <a:srgbClr val="37609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 noChangeAspect="1"/>
          </p:cNvCxnSpPr>
          <p:nvPr/>
        </p:nvCxnSpPr>
        <p:spPr>
          <a:xfrm rot="16200000" flipH="1" flipV="1">
            <a:off x="4422063" y="3427933"/>
            <a:ext cx="395387" cy="221154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ffectLst>
            <a:glow rad="127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536949" y="1837267"/>
            <a:ext cx="322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"/>
                <a:cs typeface="Times"/>
              </a:rPr>
              <a:t>a</a:t>
            </a: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4734983" y="3103032"/>
            <a:ext cx="457201" cy="347133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042958" y="2786592"/>
            <a:ext cx="322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"/>
                <a:cs typeface="Times"/>
              </a:rPr>
              <a:t>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611283" y="2500842"/>
            <a:ext cx="322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"/>
                <a:cs typeface="Times"/>
              </a:rPr>
              <a:t>b</a:t>
            </a:r>
          </a:p>
        </p:txBody>
      </p:sp>
      <p:cxnSp>
        <p:nvCxnSpPr>
          <p:cNvPr id="29" name="Straight Arrow Connector 28"/>
          <p:cNvCxnSpPr>
            <a:cxnSpLocks noChangeAspect="1"/>
          </p:cNvCxnSpPr>
          <p:nvPr/>
        </p:nvCxnSpPr>
        <p:spPr>
          <a:xfrm flipV="1">
            <a:off x="5220913" y="2618632"/>
            <a:ext cx="456514" cy="272349"/>
          </a:xfrm>
          <a:prstGeom prst="straightConnector1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>
            <a:glow rad="12700">
              <a:schemeClr val="tx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cxnSpLocks noChangeAspect="1"/>
          </p:cNvCxnSpPr>
          <p:nvPr/>
        </p:nvCxnSpPr>
        <p:spPr>
          <a:xfrm rot="5400000" flipH="1" flipV="1">
            <a:off x="5414722" y="2366236"/>
            <a:ext cx="516574" cy="0"/>
          </a:xfrm>
          <a:prstGeom prst="straightConnector1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>
            <a:glow rad="12700">
              <a:schemeClr val="tx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cxnSpLocks noChangeAspect="1"/>
          </p:cNvCxnSpPr>
          <p:nvPr/>
        </p:nvCxnSpPr>
        <p:spPr>
          <a:xfrm rot="5400000" flipH="1" flipV="1">
            <a:off x="5042825" y="2272147"/>
            <a:ext cx="782347" cy="437595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511550" y="2357595"/>
            <a:ext cx="819150" cy="419100"/>
          </a:xfrm>
          <a:prstGeom prst="line">
            <a:avLst/>
          </a:prstGeom>
          <a:ln w="3810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cxnSpLocks noChangeAspect="1"/>
          </p:cNvCxnSpPr>
          <p:nvPr/>
        </p:nvCxnSpPr>
        <p:spPr>
          <a:xfrm rot="5400000" flipH="1" flipV="1">
            <a:off x="3529952" y="2348347"/>
            <a:ext cx="782347" cy="437595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 noChangeAspect="1"/>
          </p:cNvCxnSpPr>
          <p:nvPr/>
        </p:nvCxnSpPr>
        <p:spPr>
          <a:xfrm>
            <a:off x="3581400" y="2497295"/>
            <a:ext cx="178724" cy="9144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038600" y="2209800"/>
            <a:ext cx="34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"/>
                <a:cs typeface="Times"/>
              </a:rPr>
              <a:t>b</a:t>
            </a:r>
            <a:r>
              <a:rPr lang="en-US" sz="1400" baseline="-25000" dirty="0">
                <a:latin typeface="Times"/>
                <a:cs typeface="Times"/>
              </a:rPr>
              <a:t>1</a:t>
            </a:r>
            <a:r>
              <a:rPr lang="en-US" sz="1400" dirty="0">
                <a:latin typeface="Times"/>
                <a:cs typeface="Times"/>
              </a:rPr>
              <a:t> </a:t>
            </a:r>
            <a:endParaRPr lang="en-US" sz="1400" b="1" dirty="0">
              <a:latin typeface="Times"/>
              <a:cs typeface="Time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70278" y="248125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latin typeface="Times"/>
                <a:cs typeface="Times"/>
              </a:rPr>
              <a:t>ξ</a:t>
            </a:r>
            <a:endParaRPr lang="en-US" sz="1400" b="1">
              <a:latin typeface="Times"/>
              <a:cs typeface="Times"/>
            </a:endParaRPr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/>
        </p:nvGraphicFramePr>
        <p:xfrm>
          <a:off x="5753100" y="2254250"/>
          <a:ext cx="965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" name="Equation" r:id="rId4" imgW="965200" imgH="279400" progId="Equation.3">
                  <p:embed/>
                </p:oleObj>
              </mc:Choice>
              <mc:Fallback>
                <p:oleObj name="Equation" r:id="rId4" imgW="965200" imgH="279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3100" y="2254250"/>
                        <a:ext cx="965200" cy="27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/>
          <p:cNvGraphicFramePr>
            <a:graphicFrameLocks noChangeAspect="1"/>
          </p:cNvGraphicFramePr>
          <p:nvPr/>
        </p:nvGraphicFramePr>
        <p:xfrm>
          <a:off x="4546600" y="2266950"/>
          <a:ext cx="8890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6" name="Equation" r:id="rId6" imgW="889000" imgH="279400" progId="Equation.3">
                  <p:embed/>
                </p:oleObj>
              </mc:Choice>
              <mc:Fallback>
                <p:oleObj name="Equation" r:id="rId6" imgW="889000" imgH="279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6600" y="2266950"/>
                        <a:ext cx="889000" cy="27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/>
        </p:nvGraphicFramePr>
        <p:xfrm>
          <a:off x="5473700" y="2755900"/>
          <a:ext cx="901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7" name="Equation" r:id="rId8" imgW="901700" imgH="279400" progId="Equation.3">
                  <p:embed/>
                </p:oleObj>
              </mc:Choice>
              <mc:Fallback>
                <p:oleObj name="Equation" r:id="rId8" imgW="901700" imgH="2794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3700" y="2755900"/>
                        <a:ext cx="901700" cy="27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3" name="Straight Arrow Connector 52"/>
          <p:cNvCxnSpPr>
            <a:cxnSpLocks noChangeAspect="1"/>
          </p:cNvCxnSpPr>
          <p:nvPr/>
        </p:nvCxnSpPr>
        <p:spPr>
          <a:xfrm rot="5400000" flipH="1" flipV="1">
            <a:off x="3675684" y="2191900"/>
            <a:ext cx="245219" cy="137160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752850" y="1866900"/>
            <a:ext cx="318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Palatino"/>
                <a:cs typeface="Palatino"/>
              </a:rPr>
              <a:t>v</a:t>
            </a:r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c 8"/>
          <p:cNvSpPr/>
          <p:nvPr/>
        </p:nvSpPr>
        <p:spPr>
          <a:xfrm flipH="1">
            <a:off x="3924301" y="2103961"/>
            <a:ext cx="867868" cy="2633135"/>
          </a:xfrm>
          <a:prstGeom prst="arc">
            <a:avLst>
              <a:gd name="adj1" fmla="val 16193818"/>
              <a:gd name="adj2" fmla="val 18669450"/>
            </a:avLst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/>
          <p:nvPr/>
        </p:nvSpPr>
        <p:spPr>
          <a:xfrm>
            <a:off x="3810021" y="2099730"/>
            <a:ext cx="1092183" cy="2633135"/>
          </a:xfrm>
          <a:prstGeom prst="arc">
            <a:avLst>
              <a:gd name="adj1" fmla="val 16193818"/>
              <a:gd name="adj2" fmla="val 19286210"/>
            </a:avLst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178301" y="1786469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Pin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78301" y="4703239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Pin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60231" y="2963331"/>
            <a:ext cx="34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</a:t>
            </a:r>
            <a:r>
              <a:rPr lang="en-US" sz="1400" baseline="-25000">
                <a:latin typeface="Times"/>
                <a:cs typeface="Times"/>
              </a:rPr>
              <a:t>1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44540" y="2963331"/>
            <a:ext cx="351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</a:t>
            </a:r>
            <a:r>
              <a:rPr lang="en-US" sz="1400" baseline="-25000">
                <a:latin typeface="Times"/>
                <a:cs typeface="Times"/>
              </a:rPr>
              <a:t>2</a:t>
            </a:r>
            <a:endParaRPr lang="en-US" sz="1400" b="1">
              <a:latin typeface="Times"/>
              <a:cs typeface="Times"/>
            </a:endParaRPr>
          </a:p>
        </p:txBody>
      </p:sp>
      <p:cxnSp>
        <p:nvCxnSpPr>
          <p:cNvPr id="20" name="Straight Arrow Connector 19"/>
          <p:cNvCxnSpPr>
            <a:cxnSpLocks noChangeAspect="1"/>
          </p:cNvCxnSpPr>
          <p:nvPr/>
        </p:nvCxnSpPr>
        <p:spPr>
          <a:xfrm>
            <a:off x="4182532" y="3726185"/>
            <a:ext cx="375414" cy="1514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287310" y="3664484"/>
            <a:ext cx="174625" cy="1397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223206" y="3570819"/>
            <a:ext cx="3279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Times"/>
                <a:cs typeface="Times"/>
              </a:rPr>
              <a:t>r</a:t>
            </a:r>
            <a:r>
              <a:rPr lang="en-US" sz="1200" baseline="-25000" dirty="0" smtClean="0">
                <a:latin typeface="Times"/>
                <a:cs typeface="Times"/>
              </a:rPr>
              <a:t>e</a:t>
            </a:r>
            <a:endParaRPr lang="en-US" sz="1200" i="1" dirty="0" smtClean="0">
              <a:latin typeface="Times"/>
              <a:cs typeface="Times"/>
            </a:endParaRPr>
          </a:p>
        </p:txBody>
      </p:sp>
      <p:sp>
        <p:nvSpPr>
          <p:cNvPr id="30" name="Arc 29"/>
          <p:cNvSpPr/>
          <p:nvPr/>
        </p:nvSpPr>
        <p:spPr>
          <a:xfrm flipV="1">
            <a:off x="3810021" y="2108194"/>
            <a:ext cx="1092183" cy="2633135"/>
          </a:xfrm>
          <a:prstGeom prst="arc">
            <a:avLst>
              <a:gd name="adj1" fmla="val 16193818"/>
              <a:gd name="adj2" fmla="val 2422818"/>
            </a:avLst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/>
          <p:cNvSpPr/>
          <p:nvPr/>
        </p:nvSpPr>
        <p:spPr>
          <a:xfrm flipH="1" flipV="1">
            <a:off x="3945466" y="2103963"/>
            <a:ext cx="840436" cy="2633135"/>
          </a:xfrm>
          <a:prstGeom prst="arc">
            <a:avLst>
              <a:gd name="adj1" fmla="val 16193818"/>
              <a:gd name="adj2" fmla="val 19776327"/>
            </a:avLst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>
            <a:cxnSpLocks/>
          </p:cNvCxnSpPr>
          <p:nvPr/>
        </p:nvCxnSpPr>
        <p:spPr>
          <a:xfrm rot="16200000" flipH="1">
            <a:off x="3592468" y="3307603"/>
            <a:ext cx="721603" cy="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rot="5400000">
            <a:off x="4803596" y="3317698"/>
            <a:ext cx="198798" cy="0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 flipV="1">
            <a:off x="4737102" y="2980302"/>
            <a:ext cx="277749" cy="253965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 flipV="1">
            <a:off x="3797299" y="3107303"/>
            <a:ext cx="311616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4182530" y="2103965"/>
            <a:ext cx="388281" cy="2628901"/>
            <a:chOff x="4182530" y="2103965"/>
            <a:chExt cx="388281" cy="2628901"/>
          </a:xfrm>
        </p:grpSpPr>
        <p:cxnSp>
          <p:nvCxnSpPr>
            <p:cNvPr id="4" name="Straight Connector 3"/>
            <p:cNvCxnSpPr/>
            <p:nvPr/>
          </p:nvCxnSpPr>
          <p:spPr>
            <a:xfrm rot="16200000" flipH="1">
              <a:off x="3152775" y="3406775"/>
              <a:ext cx="2063750" cy="0"/>
            </a:xfrm>
            <a:prstGeom prst="line">
              <a:avLst/>
            </a:prstGeom>
            <a:ln w="190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rot="16200000" flipH="1">
              <a:off x="3538008" y="3406774"/>
              <a:ext cx="2063750" cy="0"/>
            </a:xfrm>
            <a:prstGeom prst="line">
              <a:avLst/>
            </a:prstGeom>
            <a:ln w="190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Arc 5"/>
            <p:cNvSpPr/>
            <p:nvPr/>
          </p:nvSpPr>
          <p:spPr>
            <a:xfrm>
              <a:off x="4182530" y="2103965"/>
              <a:ext cx="384047" cy="673100"/>
            </a:xfrm>
            <a:prstGeom prst="arc">
              <a:avLst>
                <a:gd name="adj1" fmla="val 10873511"/>
                <a:gd name="adj2" fmla="val 0"/>
              </a:avLst>
            </a:prstGeom>
            <a:ln w="190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c 6"/>
            <p:cNvSpPr/>
            <p:nvPr/>
          </p:nvSpPr>
          <p:spPr>
            <a:xfrm flipV="1">
              <a:off x="4186763" y="4059766"/>
              <a:ext cx="384048" cy="673100"/>
            </a:xfrm>
            <a:prstGeom prst="arc">
              <a:avLst>
                <a:gd name="adj1" fmla="val 10952847"/>
                <a:gd name="adj2" fmla="val 0"/>
              </a:avLst>
            </a:prstGeom>
            <a:ln w="190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Oval 17"/>
          <p:cNvSpPr>
            <a:spLocks noChangeAspect="1"/>
          </p:cNvSpPr>
          <p:nvPr/>
        </p:nvSpPr>
        <p:spPr>
          <a:xfrm>
            <a:off x="4344920" y="4701115"/>
            <a:ext cx="63500" cy="63500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4344920" y="2072214"/>
            <a:ext cx="63500" cy="63500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>
            <a:cxnSpLocks/>
          </p:cNvCxnSpPr>
          <p:nvPr/>
        </p:nvCxnSpPr>
        <p:spPr>
          <a:xfrm rot="5400000">
            <a:off x="3855330" y="3317698"/>
            <a:ext cx="198798" cy="0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39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40"/>
          <p:cNvPicPr>
            <a:picLocks noChangeAspect="1"/>
          </p:cNvPicPr>
          <p:nvPr/>
        </p:nvPicPr>
        <p:blipFill>
          <a:blip r:embed="rId3"/>
          <a:srcRect l="25810" t="46065" r="43866" b="39071"/>
          <a:stretch>
            <a:fillRect/>
          </a:stretch>
        </p:blipFill>
        <p:spPr>
          <a:xfrm>
            <a:off x="3484033" y="3159125"/>
            <a:ext cx="1109134" cy="138642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2622549" y="2936874"/>
            <a:ext cx="3502025" cy="542925"/>
            <a:chOff x="2622549" y="2936874"/>
            <a:chExt cx="3502025" cy="542925"/>
          </a:xfrm>
        </p:grpSpPr>
        <p:cxnSp>
          <p:nvCxnSpPr>
            <p:cNvPr id="36" name="Straight Connector 35"/>
            <p:cNvCxnSpPr>
              <a:stCxn id="33" idx="0"/>
              <a:endCxn id="32" idx="2"/>
            </p:cNvCxnSpPr>
            <p:nvPr/>
          </p:nvCxnSpPr>
          <p:spPr>
            <a:xfrm rot="5400000">
              <a:off x="4497292" y="3158280"/>
              <a:ext cx="254659" cy="153801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3" idx="0"/>
              <a:endCxn id="22" idx="2"/>
            </p:cNvCxnSpPr>
            <p:nvPr/>
          </p:nvCxnSpPr>
          <p:spPr>
            <a:xfrm rot="5400000">
              <a:off x="3271742" y="3142405"/>
              <a:ext cx="254659" cy="153801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20"/>
            <p:cNvSpPr/>
            <p:nvPr/>
          </p:nvSpPr>
          <p:spPr>
            <a:xfrm>
              <a:off x="2622549" y="3009900"/>
              <a:ext cx="206375" cy="206375"/>
            </a:xfrm>
            <a:prstGeom prst="arc">
              <a:avLst>
                <a:gd name="adj1" fmla="val 12453169"/>
                <a:gd name="adj2" fmla="val 20565825"/>
              </a:avLst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/>
            <p:cNvSpPr/>
            <p:nvPr/>
          </p:nvSpPr>
          <p:spPr>
            <a:xfrm flipV="1">
              <a:off x="2955925" y="3101974"/>
              <a:ext cx="387349" cy="336550"/>
            </a:xfrm>
            <a:prstGeom prst="arc">
              <a:avLst>
                <a:gd name="adj1" fmla="val 11739894"/>
                <a:gd name="adj2" fmla="val 20167455"/>
              </a:avLst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/>
            <p:cNvSpPr/>
            <p:nvPr/>
          </p:nvSpPr>
          <p:spPr>
            <a:xfrm>
              <a:off x="3470274" y="3022600"/>
              <a:ext cx="206375" cy="206375"/>
            </a:xfrm>
            <a:prstGeom prst="arc">
              <a:avLst>
                <a:gd name="adj1" fmla="val 11947635"/>
                <a:gd name="adj2" fmla="val 20398893"/>
              </a:avLst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c 23"/>
            <p:cNvSpPr/>
            <p:nvPr/>
          </p:nvSpPr>
          <p:spPr>
            <a:xfrm flipH="1">
              <a:off x="3860799" y="3025775"/>
              <a:ext cx="206375" cy="206375"/>
            </a:xfrm>
            <a:prstGeom prst="arc">
              <a:avLst>
                <a:gd name="adj1" fmla="val 11947635"/>
                <a:gd name="adj2" fmla="val 19826900"/>
              </a:avLst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/>
            <p:cNvSpPr/>
            <p:nvPr/>
          </p:nvSpPr>
          <p:spPr>
            <a:xfrm flipH="1" flipV="1">
              <a:off x="3660775" y="2936874"/>
              <a:ext cx="219074" cy="206375"/>
            </a:xfrm>
            <a:prstGeom prst="arc">
              <a:avLst>
                <a:gd name="adj1" fmla="val 11947635"/>
                <a:gd name="adj2" fmla="val 20470116"/>
              </a:avLst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/>
            <p:cNvCxnSpPr>
              <a:cxnSpLocks noChangeAspect="1"/>
            </p:cNvCxnSpPr>
            <p:nvPr/>
          </p:nvCxnSpPr>
          <p:spPr>
            <a:xfrm rot="16200000" flipH="1">
              <a:off x="2764603" y="3127108"/>
              <a:ext cx="263803" cy="149851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cxnSpLocks/>
            </p:cNvCxnSpPr>
            <p:nvPr/>
          </p:nvCxnSpPr>
          <p:spPr>
            <a:xfrm rot="16200000" flipH="1">
              <a:off x="4038923" y="3099504"/>
              <a:ext cx="73118" cy="39773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Arc 31"/>
            <p:cNvSpPr/>
            <p:nvPr/>
          </p:nvSpPr>
          <p:spPr>
            <a:xfrm flipV="1">
              <a:off x="4181475" y="3117849"/>
              <a:ext cx="387349" cy="336550"/>
            </a:xfrm>
            <a:prstGeom prst="arc">
              <a:avLst>
                <a:gd name="adj1" fmla="val 11739894"/>
                <a:gd name="adj2" fmla="val 20167455"/>
              </a:avLst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c 32"/>
            <p:cNvSpPr/>
            <p:nvPr/>
          </p:nvSpPr>
          <p:spPr>
            <a:xfrm>
              <a:off x="4695824" y="3038475"/>
              <a:ext cx="206375" cy="206375"/>
            </a:xfrm>
            <a:prstGeom prst="arc">
              <a:avLst>
                <a:gd name="adj1" fmla="val 11947635"/>
                <a:gd name="adj2" fmla="val 20398893"/>
              </a:avLst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 flipH="1">
              <a:off x="5086349" y="3041650"/>
              <a:ext cx="206375" cy="206375"/>
            </a:xfrm>
            <a:prstGeom prst="arc">
              <a:avLst>
                <a:gd name="adj1" fmla="val 11947635"/>
                <a:gd name="adj2" fmla="val 19826900"/>
              </a:avLst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c 34"/>
            <p:cNvSpPr/>
            <p:nvPr/>
          </p:nvSpPr>
          <p:spPr>
            <a:xfrm flipH="1" flipV="1">
              <a:off x="4886325" y="2952749"/>
              <a:ext cx="219074" cy="206375"/>
            </a:xfrm>
            <a:prstGeom prst="arc">
              <a:avLst>
                <a:gd name="adj1" fmla="val 11947635"/>
                <a:gd name="adj2" fmla="val 20470116"/>
              </a:avLst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Arc 38"/>
            <p:cNvSpPr/>
            <p:nvPr/>
          </p:nvSpPr>
          <p:spPr>
            <a:xfrm flipV="1">
              <a:off x="5403850" y="3143249"/>
              <a:ext cx="387349" cy="336550"/>
            </a:xfrm>
            <a:prstGeom prst="arc">
              <a:avLst>
                <a:gd name="adj1" fmla="val 11739894"/>
                <a:gd name="adj2" fmla="val 20167455"/>
              </a:avLst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Arc 39"/>
            <p:cNvSpPr/>
            <p:nvPr/>
          </p:nvSpPr>
          <p:spPr>
            <a:xfrm>
              <a:off x="5918199" y="3063875"/>
              <a:ext cx="206375" cy="206375"/>
            </a:xfrm>
            <a:prstGeom prst="arc">
              <a:avLst>
                <a:gd name="adj1" fmla="val 11947635"/>
                <a:gd name="adj2" fmla="val 20398893"/>
              </a:avLst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/>
            <p:cNvCxnSpPr>
              <a:stCxn id="40" idx="0"/>
              <a:endCxn id="39" idx="2"/>
            </p:cNvCxnSpPr>
            <p:nvPr/>
          </p:nvCxnSpPr>
          <p:spPr>
            <a:xfrm rot="5400000">
              <a:off x="5719667" y="3183680"/>
              <a:ext cx="254659" cy="153801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endCxn id="39" idx="0"/>
            </p:cNvCxnSpPr>
            <p:nvPr/>
          </p:nvCxnSpPr>
          <p:spPr>
            <a:xfrm rot="16200000" flipH="1">
              <a:off x="5262230" y="3212227"/>
              <a:ext cx="203703" cy="98262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Straight Arrow Connector 2"/>
          <p:cNvCxnSpPr>
            <a:cxnSpLocks noChangeAspect="1"/>
          </p:cNvCxnSpPr>
          <p:nvPr/>
        </p:nvCxnSpPr>
        <p:spPr>
          <a:xfrm>
            <a:off x="3399368" y="3547271"/>
            <a:ext cx="1231899" cy="158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rot="16200000">
            <a:off x="3357026" y="3548066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16200000">
            <a:off x="4587859" y="3548065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931704" y="3478215"/>
            <a:ext cx="174625" cy="1397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67600" y="3384550"/>
            <a:ext cx="3279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Times"/>
                <a:cs typeface="Times"/>
              </a:rPr>
              <a:t>r</a:t>
            </a:r>
            <a:r>
              <a:rPr lang="en-US" sz="1200" baseline="-25000" dirty="0" smtClean="0">
                <a:latin typeface="Times"/>
                <a:cs typeface="Times"/>
              </a:rPr>
              <a:t>e</a:t>
            </a:r>
            <a:endParaRPr lang="en-US" sz="1200" i="1" dirty="0" smtClean="0">
              <a:latin typeface="Times"/>
              <a:cs typeface="Times"/>
            </a:endParaRPr>
          </a:p>
        </p:txBody>
      </p:sp>
      <p:cxnSp>
        <p:nvCxnSpPr>
          <p:cNvPr id="9" name="Straight Arrow Connector 8"/>
          <p:cNvCxnSpPr>
            <a:cxnSpLocks noChangeAspect="1"/>
          </p:cNvCxnSpPr>
          <p:nvPr/>
        </p:nvCxnSpPr>
        <p:spPr>
          <a:xfrm>
            <a:off x="4804835" y="2903329"/>
            <a:ext cx="1231899" cy="158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>
            <a:off x="4762493" y="2899626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6200000">
            <a:off x="5993326" y="2895392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337171" y="2843215"/>
            <a:ext cx="174625" cy="1397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298465" y="2749550"/>
            <a:ext cx="302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Times"/>
                <a:cs typeface="Times"/>
              </a:rPr>
              <a:t>a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3400430" y="2931617"/>
            <a:ext cx="21742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rot="10800000">
            <a:off x="4416429" y="2931617"/>
            <a:ext cx="21742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65500" y="259080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γ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02671" y="259080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γ</a:t>
            </a: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3378200" y="3210983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4610100" y="3210983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>
            <a:cxnSpLocks/>
          </p:cNvCxnSpPr>
          <p:nvPr/>
        </p:nvCxnSpPr>
        <p:spPr>
          <a:xfrm rot="16200000" flipH="1">
            <a:off x="5264473" y="3115379"/>
            <a:ext cx="73118" cy="39773"/>
          </a:xfrm>
          <a:prstGeom prst="line">
            <a:avLst/>
          </a:prstGeom>
          <a:ln w="28575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10800000">
            <a:off x="3423412" y="3233589"/>
            <a:ext cx="361188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10800000">
            <a:off x="4384725" y="3233589"/>
            <a:ext cx="242316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40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L10-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584" y="2586059"/>
            <a:ext cx="3243844" cy="1828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0" y="3581400"/>
            <a:ext cx="558800" cy="1651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50633" y="3496737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sheared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10800000">
            <a:off x="3601889" y="3661833"/>
            <a:ext cx="1167554" cy="0"/>
          </a:xfrm>
          <a:prstGeom prst="line">
            <a:avLst/>
          </a:prstGeom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661833" y="3674532"/>
            <a:ext cx="1121834" cy="1588"/>
          </a:xfrm>
          <a:prstGeom prst="line">
            <a:avLst/>
          </a:prstGeom>
          <a:ln w="28575" cap="flat" cmpd="sng" algn="ctr">
            <a:solidFill>
              <a:srgbClr val="376092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_314"/>
          <p:cNvPicPr>
            <a:picLocks noChangeAspect="1"/>
          </p:cNvPicPr>
          <p:nvPr/>
        </p:nvPicPr>
        <p:blipFill>
          <a:blip r:embed="rId3"/>
          <a:srcRect l="18455" t="52685" r="27522" b="31204"/>
          <a:stretch>
            <a:fillRect/>
          </a:stretch>
        </p:blipFill>
        <p:spPr>
          <a:xfrm>
            <a:off x="2501900" y="2635250"/>
            <a:ext cx="4572000" cy="188068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4730750" y="3041650"/>
            <a:ext cx="1352550" cy="901700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 rot="16200000">
            <a:off x="4095877" y="3362451"/>
            <a:ext cx="876300" cy="266446"/>
          </a:xfrm>
          <a:prstGeom prst="triangle">
            <a:avLst/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664075" y="3054350"/>
            <a:ext cx="79375" cy="869950"/>
          </a:xfrm>
          <a:prstGeom prst="rect">
            <a:avLst/>
          </a:prstGeom>
          <a:solidFill>
            <a:srgbClr val="A6A6A6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3372908" y="3043766"/>
            <a:ext cx="2718859" cy="892176"/>
            <a:chOff x="3372908" y="3043766"/>
            <a:chExt cx="2718859" cy="892176"/>
          </a:xfrm>
        </p:grpSpPr>
        <p:sp>
          <p:nvSpPr>
            <p:cNvPr id="3" name="Arc 2"/>
            <p:cNvSpPr/>
            <p:nvPr/>
          </p:nvSpPr>
          <p:spPr>
            <a:xfrm>
              <a:off x="4603749" y="3043766"/>
              <a:ext cx="313267" cy="313267"/>
            </a:xfrm>
            <a:prstGeom prst="arc">
              <a:avLst>
                <a:gd name="adj1" fmla="val 12916644"/>
                <a:gd name="adj2" fmla="val 16223242"/>
              </a:avLst>
            </a:prstGeom>
            <a:ln w="3810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4754033" y="3043766"/>
              <a:ext cx="1337734" cy="0"/>
            </a:xfrm>
            <a:prstGeom prst="line">
              <a:avLst/>
            </a:prstGeom>
            <a:ln w="3810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4330362" y="3187362"/>
              <a:ext cx="381000" cy="220810"/>
            </a:xfrm>
            <a:prstGeom prst="line">
              <a:avLst/>
            </a:prstGeom>
            <a:ln w="3810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rc 9"/>
            <p:cNvSpPr/>
            <p:nvPr/>
          </p:nvSpPr>
          <p:spPr>
            <a:xfrm flipV="1">
              <a:off x="4603749" y="3622675"/>
              <a:ext cx="313267" cy="313267"/>
            </a:xfrm>
            <a:prstGeom prst="arc">
              <a:avLst>
                <a:gd name="adj1" fmla="val 12916644"/>
                <a:gd name="adj2" fmla="val 16223242"/>
              </a:avLst>
            </a:prstGeom>
            <a:ln w="3810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4754033" y="3935942"/>
              <a:ext cx="1337734" cy="0"/>
            </a:xfrm>
            <a:prstGeom prst="line">
              <a:avLst/>
            </a:prstGeom>
            <a:ln w="3810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4330362" y="3571536"/>
              <a:ext cx="381000" cy="220810"/>
            </a:xfrm>
            <a:prstGeom prst="line">
              <a:avLst/>
            </a:prstGeom>
            <a:ln w="3810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cxnSpLocks noChangeAspect="1"/>
            </p:cNvCxnSpPr>
            <p:nvPr/>
          </p:nvCxnSpPr>
          <p:spPr>
            <a:xfrm>
              <a:off x="3372908" y="3481917"/>
              <a:ext cx="1037167" cy="1588"/>
            </a:xfrm>
            <a:prstGeom prst="line">
              <a:avLst/>
            </a:prstGeom>
            <a:ln w="3810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Arrow Connector 19"/>
          <p:cNvCxnSpPr>
            <a:cxnSpLocks/>
          </p:cNvCxnSpPr>
          <p:nvPr/>
        </p:nvCxnSpPr>
        <p:spPr>
          <a:xfrm flipV="1">
            <a:off x="4930775" y="2949575"/>
            <a:ext cx="266700" cy="85727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 rot="5400000" flipH="1" flipV="1">
            <a:off x="4953003" y="3902076"/>
            <a:ext cx="225424" cy="60325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 noChangeAspect="1"/>
          </p:cNvCxnSpPr>
          <p:nvPr/>
        </p:nvCxnSpPr>
        <p:spPr>
          <a:xfrm rot="5400000" flipH="1" flipV="1">
            <a:off x="5730640" y="3486178"/>
            <a:ext cx="888944" cy="158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103411" y="3411540"/>
            <a:ext cx="174625" cy="16713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039307" y="3317875"/>
            <a:ext cx="3279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Times"/>
                <a:cs typeface="Times"/>
              </a:rPr>
              <a:t>r</a:t>
            </a:r>
            <a:r>
              <a:rPr lang="en-US" sz="1200" baseline="-25000" dirty="0" smtClean="0">
                <a:latin typeface="Times"/>
                <a:cs typeface="Times"/>
              </a:rPr>
              <a:t>e</a:t>
            </a:r>
            <a:endParaRPr lang="en-US" sz="1200" i="1" dirty="0" smtClean="0">
              <a:latin typeface="Times"/>
              <a:cs typeface="Times"/>
            </a:endParaRPr>
          </a:p>
        </p:txBody>
      </p:sp>
      <p:cxnSp>
        <p:nvCxnSpPr>
          <p:cNvPr id="30" name="Straight Arrow Connector 29"/>
          <p:cNvCxnSpPr>
            <a:cxnSpLocks/>
          </p:cNvCxnSpPr>
          <p:nvPr/>
        </p:nvCxnSpPr>
        <p:spPr>
          <a:xfrm>
            <a:off x="3476628" y="3563444"/>
            <a:ext cx="21742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425828" y="3544878"/>
            <a:ext cx="334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ξ</a:t>
            </a:r>
            <a:r>
              <a:rPr lang="en-US" sz="1400" baseline="-25000">
                <a:latin typeface="Times"/>
                <a:cs typeface="Times"/>
              </a:rPr>
              <a:t>1</a:t>
            </a:r>
            <a:endParaRPr lang="en-US" sz="1400" b="1">
              <a:latin typeface="Times"/>
              <a:cs typeface="Times"/>
            </a:endParaRPr>
          </a:p>
        </p:txBody>
      </p:sp>
      <p:cxnSp>
        <p:nvCxnSpPr>
          <p:cNvPr id="32" name="Straight Arrow Connector 31"/>
          <p:cNvCxnSpPr>
            <a:cxnSpLocks/>
          </p:cNvCxnSpPr>
          <p:nvPr/>
        </p:nvCxnSpPr>
        <p:spPr>
          <a:xfrm>
            <a:off x="6111878" y="3938094"/>
            <a:ext cx="21742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cxnSpLocks/>
          </p:cNvCxnSpPr>
          <p:nvPr/>
        </p:nvCxnSpPr>
        <p:spPr>
          <a:xfrm>
            <a:off x="6111878" y="3049094"/>
            <a:ext cx="21742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Arc 33"/>
          <p:cNvSpPr/>
          <p:nvPr/>
        </p:nvSpPr>
        <p:spPr>
          <a:xfrm>
            <a:off x="3168649" y="3216275"/>
            <a:ext cx="504825" cy="504825"/>
          </a:xfrm>
          <a:prstGeom prst="arc">
            <a:avLst>
              <a:gd name="adj1" fmla="val 19246460"/>
              <a:gd name="adj2" fmla="val 0"/>
            </a:avLst>
          </a:prstGeom>
          <a:ln w="19050" cap="flat" cmpd="sng" algn="ctr">
            <a:solidFill>
              <a:srgbClr val="000000"/>
            </a:solidFill>
            <a:prstDash val="solid"/>
            <a:round/>
            <a:headEnd type="stealth" w="sm" len="sm"/>
            <a:tailEnd type="stealth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625850" y="3168650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β</a:t>
            </a:r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/>
        </p:nvGraphicFramePr>
        <p:xfrm>
          <a:off x="3663950" y="2936875"/>
          <a:ext cx="8763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9" name="Equation" r:id="rId4" imgW="876300" imgH="254000" progId="Equation.3">
                  <p:embed/>
                </p:oleObj>
              </mc:Choice>
              <mc:Fallback>
                <p:oleObj name="Equation" r:id="rId4" imgW="876300" imgH="254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3950" y="2936875"/>
                        <a:ext cx="8763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/>
        </p:nvGraphicFramePr>
        <p:xfrm>
          <a:off x="4933950" y="2667000"/>
          <a:ext cx="889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0" name="Equation" r:id="rId6" imgW="889000" imgH="254000" progId="Equation.3">
                  <p:embed/>
                </p:oleObj>
              </mc:Choice>
              <mc:Fallback>
                <p:oleObj name="Equation" r:id="rId6" imgW="889000" imgH="254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3950" y="2667000"/>
                        <a:ext cx="8890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/>
        </p:nvGraphicFramePr>
        <p:xfrm>
          <a:off x="4981575" y="4044950"/>
          <a:ext cx="9525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1" name="Equation" r:id="rId8" imgW="952500" imgH="254000" progId="Equation.3">
                  <p:embed/>
                </p:oleObj>
              </mc:Choice>
              <mc:Fallback>
                <p:oleObj name="Equation" r:id="rId8" imgW="952500" imgH="254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1575" y="4044950"/>
                        <a:ext cx="9525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6311903" y="2894003"/>
            <a:ext cx="338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ξ</a:t>
            </a:r>
            <a:r>
              <a:rPr lang="en-US" sz="1400" baseline="-25000">
                <a:latin typeface="Times"/>
                <a:cs typeface="Times"/>
              </a:rPr>
              <a:t>2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311903" y="3783003"/>
            <a:ext cx="334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ξ</a:t>
            </a:r>
            <a:r>
              <a:rPr lang="en-US" sz="1400" baseline="-25000">
                <a:latin typeface="Times"/>
                <a:cs typeface="Times"/>
              </a:rPr>
              <a:t>3</a:t>
            </a:r>
            <a:endParaRPr lang="en-US" sz="1400" b="1">
              <a:latin typeface="Times"/>
              <a:cs typeface="Times"/>
            </a:endParaRPr>
          </a:p>
        </p:txBody>
      </p:sp>
      <p:cxnSp>
        <p:nvCxnSpPr>
          <p:cNvPr id="44" name="Straight Arrow Connector 43"/>
          <p:cNvCxnSpPr>
            <a:cxnSpLocks/>
          </p:cNvCxnSpPr>
          <p:nvPr/>
        </p:nvCxnSpPr>
        <p:spPr>
          <a:xfrm flipV="1">
            <a:off x="3434340" y="3165478"/>
            <a:ext cx="315338" cy="302176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_316"/>
          <p:cNvPicPr>
            <a:picLocks noChangeAspect="1"/>
          </p:cNvPicPr>
          <p:nvPr/>
        </p:nvPicPr>
        <p:blipFill>
          <a:blip r:embed="rId3"/>
          <a:srcRect l="31428" t="7901" r="20722" b="58395"/>
          <a:stretch>
            <a:fillRect/>
          </a:stretch>
        </p:blipFill>
        <p:spPr>
          <a:xfrm>
            <a:off x="2252133" y="1278467"/>
            <a:ext cx="4572000" cy="444183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6040964" y="5350931"/>
            <a:ext cx="448734" cy="0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037791" y="5026026"/>
            <a:ext cx="444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effectLst>
                  <a:glow rad="101600">
                    <a:schemeClr val="bg1"/>
                  </a:glow>
                </a:effectLst>
                <a:latin typeface="Arial"/>
                <a:cs typeface="Arial"/>
              </a:rPr>
              <a:t>1 μ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362203" y="3049578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ξ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21078" y="3011478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ξ</a:t>
            </a:r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6475942" y="3198813"/>
          <a:ext cx="4953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1" name="Equation" r:id="rId4" imgW="495300" imgH="254000" progId="Equation.3">
                  <p:embed/>
                </p:oleObj>
              </mc:Choice>
              <mc:Fallback>
                <p:oleObj name="Equation" r:id="rId4" imgW="495300" imgH="254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5942" y="3198813"/>
                        <a:ext cx="4953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reeform 2"/>
          <p:cNvSpPr/>
          <p:nvPr/>
        </p:nvSpPr>
        <p:spPr>
          <a:xfrm>
            <a:off x="2588683" y="3162300"/>
            <a:ext cx="1528234" cy="668867"/>
          </a:xfrm>
          <a:custGeom>
            <a:avLst/>
            <a:gdLst>
              <a:gd name="connsiteX0" fmla="*/ 0 w 1528234"/>
              <a:gd name="connsiteY0" fmla="*/ 21167 h 668867"/>
              <a:gd name="connsiteX1" fmla="*/ 626534 w 1528234"/>
              <a:gd name="connsiteY1" fmla="*/ 668867 h 668867"/>
              <a:gd name="connsiteX2" fmla="*/ 1528234 w 1528234"/>
              <a:gd name="connsiteY2" fmla="*/ 647700 h 668867"/>
              <a:gd name="connsiteX3" fmla="*/ 872067 w 1528234"/>
              <a:gd name="connsiteY3" fmla="*/ 0 h 668867"/>
              <a:gd name="connsiteX4" fmla="*/ 0 w 1528234"/>
              <a:gd name="connsiteY4" fmla="*/ 21167 h 66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234" h="668867">
                <a:moveTo>
                  <a:pt x="0" y="21167"/>
                </a:moveTo>
                <a:lnTo>
                  <a:pt x="626534" y="668867"/>
                </a:lnTo>
                <a:lnTo>
                  <a:pt x="1528234" y="647700"/>
                </a:lnTo>
                <a:lnTo>
                  <a:pt x="872067" y="0"/>
                </a:lnTo>
                <a:lnTo>
                  <a:pt x="0" y="21167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330450" y="3467100"/>
          <a:ext cx="5207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2" name="Equation" r:id="rId6" imgW="520700" imgH="254000" progId="Equation.3">
                  <p:embed/>
                </p:oleObj>
              </mc:Choice>
              <mc:Fallback>
                <p:oleObj name="Equation" r:id="rId6" imgW="520700" imgH="254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0450" y="3467100"/>
                        <a:ext cx="5207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086225" y="3416300"/>
          <a:ext cx="5842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3" name="Equation" r:id="rId8" imgW="584200" imgH="254000" progId="Equation.3">
                  <p:embed/>
                </p:oleObj>
              </mc:Choice>
              <mc:Fallback>
                <p:oleObj name="Equation" r:id="rId8" imgW="584200" imgH="254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6225" y="3416300"/>
                        <a:ext cx="5842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108200" y="389255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76750" y="389255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18" name="Freeform 17"/>
          <p:cNvSpPr/>
          <p:nvPr/>
        </p:nvSpPr>
        <p:spPr>
          <a:xfrm>
            <a:off x="5060950" y="3344333"/>
            <a:ext cx="1528234" cy="668867"/>
          </a:xfrm>
          <a:custGeom>
            <a:avLst/>
            <a:gdLst>
              <a:gd name="connsiteX0" fmla="*/ 0 w 1528234"/>
              <a:gd name="connsiteY0" fmla="*/ 21167 h 668867"/>
              <a:gd name="connsiteX1" fmla="*/ 626534 w 1528234"/>
              <a:gd name="connsiteY1" fmla="*/ 668867 h 668867"/>
              <a:gd name="connsiteX2" fmla="*/ 1528234 w 1528234"/>
              <a:gd name="connsiteY2" fmla="*/ 647700 h 668867"/>
              <a:gd name="connsiteX3" fmla="*/ 872067 w 1528234"/>
              <a:gd name="connsiteY3" fmla="*/ 0 h 668867"/>
              <a:gd name="connsiteX4" fmla="*/ 0 w 1528234"/>
              <a:gd name="connsiteY4" fmla="*/ 21167 h 66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234" h="668867">
                <a:moveTo>
                  <a:pt x="0" y="21167"/>
                </a:moveTo>
                <a:lnTo>
                  <a:pt x="626534" y="668867"/>
                </a:lnTo>
                <a:lnTo>
                  <a:pt x="1528234" y="647700"/>
                </a:lnTo>
                <a:lnTo>
                  <a:pt x="872067" y="0"/>
                </a:lnTo>
                <a:lnTo>
                  <a:pt x="0" y="21167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5773212" y="3183502"/>
            <a:ext cx="142872" cy="139664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3" idx="0"/>
            <a:endCxn id="3" idx="1"/>
          </p:cNvCxnSpPr>
          <p:nvPr/>
        </p:nvCxnSpPr>
        <p:spPr>
          <a:xfrm>
            <a:off x="2588683" y="3183467"/>
            <a:ext cx="626534" cy="64770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452283" y="3158067"/>
            <a:ext cx="662517" cy="661458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060950" y="3362325"/>
            <a:ext cx="626534" cy="64770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924550" y="3336925"/>
            <a:ext cx="662517" cy="661458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Freeform 28"/>
          <p:cNvSpPr/>
          <p:nvPr/>
        </p:nvSpPr>
        <p:spPr>
          <a:xfrm>
            <a:off x="5073662" y="2980281"/>
            <a:ext cx="1528234" cy="668867"/>
          </a:xfrm>
          <a:custGeom>
            <a:avLst/>
            <a:gdLst>
              <a:gd name="connsiteX0" fmla="*/ 0 w 1528234"/>
              <a:gd name="connsiteY0" fmla="*/ 21167 h 668867"/>
              <a:gd name="connsiteX1" fmla="*/ 626534 w 1528234"/>
              <a:gd name="connsiteY1" fmla="*/ 668867 h 668867"/>
              <a:gd name="connsiteX2" fmla="*/ 1528234 w 1528234"/>
              <a:gd name="connsiteY2" fmla="*/ 647700 h 668867"/>
              <a:gd name="connsiteX3" fmla="*/ 872067 w 1528234"/>
              <a:gd name="connsiteY3" fmla="*/ 0 h 668867"/>
              <a:gd name="connsiteX4" fmla="*/ 0 w 1528234"/>
              <a:gd name="connsiteY4" fmla="*/ 21167 h 66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234" h="668867">
                <a:moveTo>
                  <a:pt x="0" y="21167"/>
                </a:moveTo>
                <a:lnTo>
                  <a:pt x="626534" y="668867"/>
                </a:lnTo>
                <a:lnTo>
                  <a:pt x="1528234" y="647700"/>
                </a:lnTo>
                <a:lnTo>
                  <a:pt x="872067" y="0"/>
                </a:lnTo>
                <a:lnTo>
                  <a:pt x="0" y="211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5073662" y="2998273"/>
            <a:ext cx="626534" cy="64770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37262" y="2972873"/>
            <a:ext cx="662517" cy="661458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cxnSpLocks/>
          </p:cNvCxnSpPr>
          <p:nvPr/>
        </p:nvCxnSpPr>
        <p:spPr>
          <a:xfrm flipV="1">
            <a:off x="6436791" y="3281870"/>
            <a:ext cx="0" cy="27432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Object 38"/>
          <p:cNvGraphicFramePr>
            <a:graphicFrameLocks noChangeAspect="1"/>
          </p:cNvGraphicFramePr>
          <p:nvPr/>
        </p:nvGraphicFramePr>
        <p:xfrm>
          <a:off x="6650560" y="3801531"/>
          <a:ext cx="5207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4" name="Equation" r:id="rId10" imgW="520700" imgH="254000" progId="Equation.3">
                  <p:embed/>
                </p:oleObj>
              </mc:Choice>
              <mc:Fallback>
                <p:oleObj name="Equation" r:id="rId10" imgW="520700" imgH="2540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0560" y="3801531"/>
                        <a:ext cx="5207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/>
        </p:nvGraphicFramePr>
        <p:xfrm>
          <a:off x="4814369" y="3801531"/>
          <a:ext cx="5842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5" name="Equation" r:id="rId12" imgW="584200" imgH="254000" progId="Equation.3">
                  <p:embed/>
                </p:oleObj>
              </mc:Choice>
              <mc:Fallback>
                <p:oleObj name="Equation" r:id="rId12" imgW="584200" imgH="2540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4369" y="3801531"/>
                        <a:ext cx="5842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2893483" y="3621617"/>
            <a:ext cx="325967" cy="84664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 flipV="1">
            <a:off x="3784600" y="3558080"/>
            <a:ext cx="295271" cy="13127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6301313" y="3801530"/>
            <a:ext cx="325967" cy="84664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 flipV="1">
            <a:off x="5429251" y="3801497"/>
            <a:ext cx="295271" cy="13127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2587630" y="3183500"/>
            <a:ext cx="142872" cy="148808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>
            <a:cxnSpLocks/>
          </p:cNvCxnSpPr>
          <p:nvPr/>
        </p:nvCxnSpPr>
        <p:spPr>
          <a:xfrm>
            <a:off x="3456518" y="3158100"/>
            <a:ext cx="142872" cy="148808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>
            <a:off x="5063070" y="3366593"/>
            <a:ext cx="142872" cy="148808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cxnSpLocks/>
          </p:cNvCxnSpPr>
          <p:nvPr/>
        </p:nvCxnSpPr>
        <p:spPr>
          <a:xfrm>
            <a:off x="5069432" y="2996191"/>
            <a:ext cx="142872" cy="148808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cxnSpLocks/>
          </p:cNvCxnSpPr>
          <p:nvPr/>
        </p:nvCxnSpPr>
        <p:spPr>
          <a:xfrm>
            <a:off x="5938324" y="2971850"/>
            <a:ext cx="142872" cy="148808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918078" y="3043228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ξ</a:t>
            </a:r>
          </a:p>
        </p:txBody>
      </p:sp>
      <p:cxnSp>
        <p:nvCxnSpPr>
          <p:cNvPr id="33" name="Straight Arrow Connector 32"/>
          <p:cNvCxnSpPr>
            <a:cxnSpLocks/>
          </p:cNvCxnSpPr>
          <p:nvPr/>
        </p:nvCxnSpPr>
        <p:spPr>
          <a:xfrm>
            <a:off x="5509696" y="3310445"/>
            <a:ext cx="0" cy="27432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Object 37"/>
          <p:cNvGraphicFramePr>
            <a:graphicFrameLocks noChangeAspect="1"/>
          </p:cNvGraphicFramePr>
          <p:nvPr/>
        </p:nvGraphicFramePr>
        <p:xfrm>
          <a:off x="5526615" y="3198813"/>
          <a:ext cx="5715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6" name="Equation" r:id="rId14" imgW="571500" imgH="254000" progId="Equation.3">
                  <p:embed/>
                </p:oleObj>
              </mc:Choice>
              <mc:Fallback>
                <p:oleObj name="Equation" r:id="rId14" imgW="571500" imgH="2540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6615" y="3198813"/>
                        <a:ext cx="5715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FAC3-9015-FD47-84B4-D0F6F7C85D4C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28575" cap="flat" cmpd="sng" algn="ctr">
          <a:noFill/>
          <a:prstDash val="solid"/>
          <a:round/>
          <a:headEnd type="none" w="med" len="med"/>
          <a:tailEnd type="stealth" w="lg" len="lg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 w="19050" cap="flat" cmpd="sng" algn="ctr">
          <a:solidFill>
            <a:srgbClr val="000000"/>
          </a:solidFill>
          <a:prstDash val="solid"/>
          <a:round/>
          <a:headEnd type="none" w="med" len="med"/>
          <a:tailEnd type="none" w="lg" len="lg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i="1">
            <a:latin typeface="Times"/>
            <a:cs typeface="Time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3214</TotalTime>
  <Words>1309</Words>
  <Application>Microsoft Macintosh PowerPoint</Application>
  <PresentationFormat>On-screen Show (4:3)</PresentationFormat>
  <Paragraphs>704</Paragraphs>
  <Slides>41</Slides>
  <Notes>40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Nora Margaret Anderson</dc:creator>
  <cp:lastModifiedBy>Peter Anderson</cp:lastModifiedBy>
  <cp:revision>84</cp:revision>
  <cp:lastPrinted>2016-01-01T17:20:09Z</cp:lastPrinted>
  <dcterms:created xsi:type="dcterms:W3CDTF">2015-09-29T23:46:44Z</dcterms:created>
  <dcterms:modified xsi:type="dcterms:W3CDTF">2016-01-01T17:49:37Z</dcterms:modified>
</cp:coreProperties>
</file>