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56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00D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62" autoAdjust="0"/>
  </p:normalViewPr>
  <p:slideViewPr>
    <p:cSldViewPr snapToGrid="0">
      <p:cViewPr varScale="1">
        <p:scale>
          <a:sx n="175" d="100"/>
          <a:sy n="175" d="100"/>
        </p:scale>
        <p:origin x="-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5345B-96E0-9C4E-A881-72067339215E}" type="datetimeFigureOut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2EF22-0CFA-244B-A121-55F45682F8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03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2BDFA-135E-A649-B620-F6126B0C79FF}" type="datetimeFigureOut">
              <a:rPr lang="en-US"/>
              <a:pPr/>
              <a:t>12/31/15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5477D-D744-9A4E-96BA-291F2C9EC6E7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4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2.33” x 5”,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2” x 2.22”,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2.13” x 3”,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2.91” x 2”,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3.3” x 3”,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4.11” x 5”, jpg.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2.13” x 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4.58” x 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1.18” x 1.75”,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477D-D744-9A4E-96BA-291F2C9EC6E7}" type="slidenum">
              <a:rPr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ACB09-8902-1E4F-B7C0-3D479F011AC1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39F6-4EA5-D340-B1C3-9EAEB3C73543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9237-70A8-A040-82FD-CA7498183566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2D156-1BFA-3E42-8106-AE8F89F1FB01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84E5-A4D8-F144-BF7E-2B5B482C16EC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CC989-9F5D-DB42-B026-42EF5992E06A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06F0-2B18-D043-A013-C3EE6A7D37BB}" type="datetime1">
              <a:t>12/31/15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AF2CA-1E1A-5442-ACF5-5856923DC02D}" type="datetime1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6C4B-AB43-0445-8A24-0232C6651DEC}" type="datetime1">
              <a:t>12/31/15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A71A0-8704-2547-B301-581D7DA23F69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D9E4F-B175-3D4E-918B-13800A026C48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32B2-3E44-2544-BCAA-E190297A37C2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CA6BAED7-D433-C545-B205-8316B7AFA1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700428" y="6392340"/>
            <a:ext cx="8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>
                <a:solidFill>
                  <a:srgbClr val="0000FF"/>
                </a:solidFill>
                <a:latin typeface="+mj-lt"/>
                <a:cs typeface="Times"/>
              </a:rPr>
              <a:t>Figure 2.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0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0" t="9856" r="2882"/>
          <a:stretch>
            <a:fillRect/>
          </a:stretch>
        </p:blipFill>
        <p:spPr bwMode="auto">
          <a:xfrm>
            <a:off x="1752600" y="3839369"/>
            <a:ext cx="1670050" cy="1606550"/>
          </a:xfrm>
          <a:prstGeom prst="rect">
            <a:avLst/>
          </a:prstGeom>
          <a:noFill/>
          <a:ln w="25400">
            <a:solidFill>
              <a:srgbClr val="DC54A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8" b="8517"/>
          <a:stretch>
            <a:fillRect/>
          </a:stretch>
        </p:blipFill>
        <p:spPr bwMode="auto">
          <a:xfrm>
            <a:off x="3586689" y="3842544"/>
            <a:ext cx="1659472" cy="1600200"/>
          </a:xfrm>
          <a:prstGeom prst="rect">
            <a:avLst/>
          </a:prstGeom>
          <a:noFill/>
          <a:ln w="25400">
            <a:solidFill>
              <a:srgbClr val="DC54A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" name="Text Box 14"/>
          <p:cNvSpPr txBox="1">
            <a:spLocks noChangeAspect="1" noChangeArrowheads="1"/>
          </p:cNvSpPr>
          <p:nvPr/>
        </p:nvSpPr>
        <p:spPr bwMode="auto">
          <a:xfrm>
            <a:off x="4004732" y="3877733"/>
            <a:ext cx="38621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105000"/>
              <a:buFont typeface="Wingdings" charset="0"/>
              <a:buNone/>
            </a:pPr>
            <a:r>
              <a:rPr lang="en-US" sz="1400">
                <a:solidFill>
                  <a:schemeClr val="bg1"/>
                </a:solidFill>
                <a:latin typeface="Symbol" charset="0"/>
              </a:rPr>
              <a:t>γ</a:t>
            </a:r>
            <a:r>
              <a:rPr lang="en-US" sz="1400">
                <a:solidFill>
                  <a:schemeClr val="bg1"/>
                </a:solidFill>
                <a:latin typeface="Helvetica" charset="0"/>
              </a:rPr>
              <a:t>D</a:t>
            </a:r>
          </a:p>
        </p:txBody>
      </p:sp>
      <p:sp>
        <p:nvSpPr>
          <p:cNvPr id="20" name="Text Box 16"/>
          <p:cNvSpPr txBox="1">
            <a:spLocks noChangeAspect="1" noChangeArrowheads="1"/>
          </p:cNvSpPr>
          <p:nvPr/>
        </p:nvSpPr>
        <p:spPr bwMode="auto">
          <a:xfrm>
            <a:off x="4322060" y="4343400"/>
            <a:ext cx="40234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105000"/>
              <a:buFont typeface="Wingdings" charset="0"/>
              <a:buNone/>
            </a:pPr>
            <a:r>
              <a:rPr lang="en-US" sz="1400">
                <a:solidFill>
                  <a:schemeClr val="bg1"/>
                </a:solidFill>
                <a:latin typeface="Helvetica" charset="0"/>
              </a:rPr>
              <a:t>Bγ</a:t>
            </a:r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74" t="2759" b="9540"/>
          <a:stretch>
            <a:fillRect/>
          </a:stretch>
        </p:blipFill>
        <p:spPr bwMode="auto">
          <a:xfrm>
            <a:off x="5410200" y="3835400"/>
            <a:ext cx="1670717" cy="1614488"/>
          </a:xfrm>
          <a:prstGeom prst="rect">
            <a:avLst/>
          </a:prstGeom>
          <a:noFill/>
          <a:ln w="25400">
            <a:solidFill>
              <a:srgbClr val="DC54A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7400" y="375920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4264223"/>
            <a:ext cx="374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Cu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7796" y="48768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</a:rPr>
              <a:t>Ni</a:t>
            </a: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1" name="Picture 1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3" t="18532" r="12267" b="8324"/>
          <a:stretch/>
        </p:blipFill>
        <p:spPr bwMode="auto">
          <a:xfrm>
            <a:off x="4545600" y="1604387"/>
            <a:ext cx="20414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22" name="Group 1"/>
          <p:cNvGrpSpPr>
            <a:grpSpLocks noChangeAspect="1"/>
          </p:cNvGrpSpPr>
          <p:nvPr/>
        </p:nvGrpSpPr>
        <p:grpSpPr>
          <a:xfrm>
            <a:off x="2057400" y="1613659"/>
            <a:ext cx="2082800" cy="2057400"/>
            <a:chOff x="4960412" y="3937998"/>
            <a:chExt cx="2451303" cy="2421409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70" t="19193" r="10533" b="7720"/>
            <a:stretch/>
          </p:blipFill>
          <p:spPr bwMode="auto">
            <a:xfrm>
              <a:off x="4960412" y="3937998"/>
              <a:ext cx="2451303" cy="24214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2557" y="5271118"/>
              <a:ext cx="761532" cy="8246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25" name="Line 8"/>
            <p:cNvSpPr>
              <a:spLocks noChangeShapeType="1"/>
            </p:cNvSpPr>
            <p:nvPr/>
          </p:nvSpPr>
          <p:spPr bwMode="auto">
            <a:xfrm rot="370527" flipH="1">
              <a:off x="6162129" y="5690803"/>
              <a:ext cx="171450" cy="567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26" name="Line 9"/>
            <p:cNvSpPr>
              <a:spLocks noChangeShapeType="1"/>
            </p:cNvSpPr>
            <p:nvPr/>
          </p:nvSpPr>
          <p:spPr bwMode="auto">
            <a:xfrm rot="19430956">
              <a:off x="7014119" y="5526716"/>
              <a:ext cx="169347" cy="5364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108199" y="3268130"/>
            <a:ext cx="2071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Applied uniaxial strain (%)</a:t>
            </a:r>
            <a:endParaRPr lang="en-US" sz="1400" dirty="0"/>
          </a:p>
        </p:txBody>
      </p:sp>
      <p:sp>
        <p:nvSpPr>
          <p:cNvPr id="30" name="Text Box 14"/>
          <p:cNvSpPr txBox="1">
            <a:spLocks noChangeAspect="1" noChangeArrowheads="1"/>
          </p:cNvSpPr>
          <p:nvPr/>
        </p:nvSpPr>
        <p:spPr bwMode="auto">
          <a:xfrm>
            <a:off x="5850466" y="3903134"/>
            <a:ext cx="38621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105000"/>
              <a:buFont typeface="Wingdings" charset="0"/>
              <a:buNone/>
            </a:pPr>
            <a:r>
              <a:rPr lang="en-US" sz="1400">
                <a:solidFill>
                  <a:schemeClr val="bg1"/>
                </a:solidFill>
                <a:latin typeface="Symbol" charset="0"/>
              </a:rPr>
              <a:t>γ</a:t>
            </a:r>
            <a:r>
              <a:rPr lang="en-US" sz="1400">
                <a:solidFill>
                  <a:schemeClr val="bg1"/>
                </a:solidFill>
                <a:latin typeface="Helvetica" charset="0"/>
              </a:rPr>
              <a:t>D</a:t>
            </a:r>
          </a:p>
        </p:txBody>
      </p:sp>
      <p:sp>
        <p:nvSpPr>
          <p:cNvPr id="31" name="Text Box 16"/>
          <p:cNvSpPr txBox="1">
            <a:spLocks noChangeAspect="1" noChangeArrowheads="1"/>
          </p:cNvSpPr>
          <p:nvPr/>
        </p:nvSpPr>
        <p:spPr bwMode="auto">
          <a:xfrm>
            <a:off x="6743529" y="5104988"/>
            <a:ext cx="40234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spcBef>
                <a:spcPct val="20000"/>
              </a:spcBef>
              <a:buClr>
                <a:schemeClr val="tx1"/>
              </a:buClr>
              <a:buSzPct val="105000"/>
              <a:buFont typeface="Wingdings" charset="0"/>
              <a:buNone/>
            </a:pPr>
            <a:r>
              <a:rPr lang="en-US" sz="1400">
                <a:solidFill>
                  <a:schemeClr val="bg1"/>
                </a:solidFill>
                <a:latin typeface="Helvetica" charset="0"/>
              </a:rPr>
              <a:t>Bγ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48200" y="3276597"/>
            <a:ext cx="19770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Applied biaxial strain (%)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95299" y="2158991"/>
            <a:ext cx="1662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Uniaxial stress (GPa)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615712" y="2076847"/>
            <a:ext cx="374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Cu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0308" y="16002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Ni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38779" y="2511623"/>
            <a:ext cx="374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Cu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53375" y="1667933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Ni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3605868" y="2158991"/>
            <a:ext cx="1550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Biaxial stress (GPa)</a:t>
            </a:r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4626731" y="3547533"/>
            <a:ext cx="1981200" cy="76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5" name="Rectangle 44"/>
          <p:cNvSpPr/>
          <p:nvPr/>
        </p:nvSpPr>
        <p:spPr>
          <a:xfrm>
            <a:off x="2093381" y="3541183"/>
            <a:ext cx="2072640" cy="76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6" name="Rectangle 45"/>
          <p:cNvSpPr/>
          <p:nvPr/>
        </p:nvSpPr>
        <p:spPr>
          <a:xfrm rot="16200000">
            <a:off x="1045232" y="2470554"/>
            <a:ext cx="2072640" cy="145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7" name="Rectangle 46"/>
          <p:cNvSpPr/>
          <p:nvPr/>
        </p:nvSpPr>
        <p:spPr>
          <a:xfrm rot="16200000">
            <a:off x="3539912" y="2532378"/>
            <a:ext cx="2072640" cy="76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39" name="TextBox 38"/>
          <p:cNvSpPr txBox="1"/>
          <p:nvPr/>
        </p:nvSpPr>
        <p:spPr>
          <a:xfrm>
            <a:off x="4537935" y="3470645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 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948465" y="3470645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0.5 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5464928" y="3470645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892592" y="3470645"/>
            <a:ext cx="379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 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6426001" y="3470645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 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2015065" y="347133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-4 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2285997" y="347133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-3 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2565399" y="347133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-2 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3437458" y="3471332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674531" y="3471332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 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2852207" y="3471332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-1 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3139015" y="3471332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 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932870" y="3471332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 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955793" y="3343646"/>
            <a:ext cx="30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-8 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440466" y="3385978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-4 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1955793" y="3078761"/>
            <a:ext cx="30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-6 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1955793" y="2813875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-4 </a:t>
            </a:r>
            <a:endParaRPr lang="en-US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1955793" y="2548989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-2 </a:t>
            </a:r>
            <a:endParaRPr lang="en-US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1995054" y="2284103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 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995054" y="2019217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 </a:t>
            </a:r>
            <a:endParaRPr lang="en-US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1995054" y="1754331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 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1995054" y="1489445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 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4402666" y="3005665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-2 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4441927" y="2625352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 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441927" y="2245039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 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4441927" y="1864726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 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4441927" y="1484413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 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1701800" y="5422612"/>
            <a:ext cx="159113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Appl. biaxial strain: 0</a:t>
            </a:r>
            <a:endParaRPr lang="en-US" sz="1300" dirty="0"/>
          </a:p>
        </p:txBody>
      </p:sp>
      <p:sp>
        <p:nvSpPr>
          <p:cNvPr id="71" name="TextBox 70"/>
          <p:cNvSpPr txBox="1"/>
          <p:nvPr/>
        </p:nvSpPr>
        <p:spPr>
          <a:xfrm>
            <a:off x="3479798" y="5422612"/>
            <a:ext cx="183896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Appl. biaxial strain: 1.4%</a:t>
            </a:r>
            <a:endParaRPr lang="en-US" sz="1300" dirty="0"/>
          </a:p>
        </p:txBody>
      </p:sp>
      <p:sp>
        <p:nvSpPr>
          <p:cNvPr id="72" name="TextBox 71"/>
          <p:cNvSpPr txBox="1"/>
          <p:nvPr/>
        </p:nvSpPr>
        <p:spPr>
          <a:xfrm>
            <a:off x="5324949" y="5422612"/>
            <a:ext cx="183896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/>
              <a:t>Appl. biaxial strain: 1.6%</a:t>
            </a:r>
            <a:endParaRPr lang="en-US" sz="1300" dirty="0"/>
          </a:p>
        </p:txBody>
      </p:sp>
      <p:sp>
        <p:nvSpPr>
          <p:cNvPr id="73" name="Rectangle 72"/>
          <p:cNvSpPr/>
          <p:nvPr/>
        </p:nvSpPr>
        <p:spPr>
          <a:xfrm>
            <a:off x="2285999" y="1684866"/>
            <a:ext cx="414867" cy="2052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707465" y="1672166"/>
            <a:ext cx="414867" cy="2052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2320923" y="1773766"/>
            <a:ext cx="228600" cy="1588"/>
          </a:xfrm>
          <a:prstGeom prst="line">
            <a:avLst/>
          </a:prstGeom>
          <a:ln w="3175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2933699" y="1568450"/>
            <a:ext cx="414867" cy="549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3160903" y="2276811"/>
            <a:ext cx="3055870" cy="3055870"/>
            <a:chOff x="3160903" y="2276811"/>
            <a:chExt cx="3055870" cy="3055870"/>
          </a:xfrm>
        </p:grpSpPr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4163991" y="3262296"/>
              <a:ext cx="1075093" cy="107509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chemeClr val="accent3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0800000" flipH="1">
              <a:off x="4163990" y="3801431"/>
              <a:ext cx="1075093" cy="0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>
              <a:off x="4163991" y="3809897"/>
              <a:ext cx="1075093" cy="0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cxnSpLocks noChangeAspect="1"/>
            </p:cNvCxnSpPr>
            <p:nvPr/>
          </p:nvCxnSpPr>
          <p:spPr>
            <a:xfrm rot="5400000" flipH="1" flipV="1">
              <a:off x="4319254" y="3426136"/>
              <a:ext cx="757664" cy="754926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 noChangeAspect="1"/>
            </p:cNvCxnSpPr>
            <p:nvPr/>
          </p:nvCxnSpPr>
          <p:spPr>
            <a:xfrm rot="16200000" flipV="1">
              <a:off x="4323488" y="3421903"/>
              <a:ext cx="757664" cy="754926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4332857" y="3431162"/>
              <a:ext cx="737360" cy="737360"/>
            </a:xfrm>
            <a:prstGeom prst="ellipse">
              <a:avLst/>
            </a:prstGeom>
            <a:solidFill>
              <a:srgbClr val="FFFFFF"/>
            </a:solidFill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4800600"/>
              <a:ext cx="3424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"/>
                  <a:cs typeface="Times"/>
                </a:rPr>
                <a:t>P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92650" y="3549650"/>
              <a:ext cx="176784" cy="1767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87434" y="3452283"/>
              <a:ext cx="3770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δ</a:t>
              </a:r>
              <a:r>
                <a:rPr lang="en-US" sz="1400" i="1">
                  <a:latin typeface="Palatino"/>
                  <a:cs typeface="Palatino"/>
                </a:rPr>
                <a:t>v</a:t>
              </a:r>
              <a:endParaRPr lang="en-US" sz="1400">
                <a:latin typeface="Palatino"/>
                <a:cs typeface="Palatino"/>
              </a:endParaRPr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3390897" y="2489202"/>
              <a:ext cx="2621280" cy="2621280"/>
            </a:xfrm>
            <a:prstGeom prst="ellipse">
              <a:avLst/>
            </a:prstGeom>
            <a:noFill/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Arrow Connector 20"/>
            <p:cNvCxnSpPr>
              <a:cxnSpLocks/>
            </p:cNvCxnSpPr>
            <p:nvPr/>
          </p:nvCxnSpPr>
          <p:spPr>
            <a:xfrm rot="16200000" flipH="1">
              <a:off x="4166149" y="4352415"/>
              <a:ext cx="1265730" cy="197906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cxnSpLocks/>
            </p:cNvCxnSpPr>
            <p:nvPr/>
          </p:nvCxnSpPr>
          <p:spPr>
            <a:xfrm rot="10800000">
              <a:off x="3771900" y="3340100"/>
              <a:ext cx="927104" cy="474134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 rot="19962048">
              <a:off x="5126568" y="3643489"/>
              <a:ext cx="241300" cy="35277"/>
            </a:xfrm>
            <a:custGeom>
              <a:avLst/>
              <a:gdLst>
                <a:gd name="connsiteX0" fmla="*/ 0 w 241300"/>
                <a:gd name="connsiteY0" fmla="*/ 22577 h 35277"/>
                <a:gd name="connsiteX1" fmla="*/ 80433 w 241300"/>
                <a:gd name="connsiteY1" fmla="*/ 1411 h 35277"/>
                <a:gd name="connsiteX2" fmla="*/ 165100 w 241300"/>
                <a:gd name="connsiteY2" fmla="*/ 14111 h 35277"/>
                <a:gd name="connsiteX3" fmla="*/ 241300 w 241300"/>
                <a:gd name="connsiteY3" fmla="*/ 35277 h 3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1300" h="35277">
                  <a:moveTo>
                    <a:pt x="0" y="22577"/>
                  </a:moveTo>
                  <a:cubicBezTo>
                    <a:pt x="26458" y="12699"/>
                    <a:pt x="52916" y="2822"/>
                    <a:pt x="80433" y="1411"/>
                  </a:cubicBezTo>
                  <a:cubicBezTo>
                    <a:pt x="107950" y="0"/>
                    <a:pt x="138289" y="8467"/>
                    <a:pt x="165100" y="14111"/>
                  </a:cubicBezTo>
                  <a:cubicBezTo>
                    <a:pt x="191911" y="19755"/>
                    <a:pt x="241300" y="35277"/>
                    <a:pt x="241300" y="35277"/>
                  </a:cubicBezTo>
                </a:path>
              </a:pathLst>
            </a:custGeom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701538" y="2276811"/>
              <a:ext cx="0" cy="3055870"/>
              <a:chOff x="4701538" y="2276811"/>
              <a:chExt cx="0" cy="3055870"/>
            </a:xfrm>
          </p:grpSpPr>
          <p:cxnSp>
            <p:nvCxnSpPr>
              <p:cNvPr id="22" name="Straight Arrow Connector 21"/>
              <p:cNvCxnSpPr>
                <a:cxnSpLocks/>
              </p:cNvCxnSpPr>
              <p:nvPr/>
            </p:nvCxnSpPr>
            <p:spPr>
              <a:xfrm rot="16200000">
                <a:off x="4592827" y="5223971"/>
                <a:ext cx="217421" cy="0"/>
              </a:xfrm>
              <a:prstGeom prst="straightConnector1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stealth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cxnSpLocks/>
              </p:cNvCxnSpPr>
              <p:nvPr/>
            </p:nvCxnSpPr>
            <p:spPr>
              <a:xfrm rot="5400000">
                <a:off x="4592827" y="2385522"/>
                <a:ext cx="217421" cy="0"/>
              </a:xfrm>
              <a:prstGeom prst="straightConnector1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stealth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 rot="16200000">
              <a:off x="4688838" y="2289511"/>
              <a:ext cx="0" cy="3055870"/>
              <a:chOff x="4701538" y="2276811"/>
              <a:chExt cx="0" cy="3055870"/>
            </a:xfrm>
          </p:grpSpPr>
          <p:cxnSp>
            <p:nvCxnSpPr>
              <p:cNvPr id="29" name="Straight Arrow Connector 28"/>
              <p:cNvCxnSpPr>
                <a:cxnSpLocks/>
              </p:cNvCxnSpPr>
              <p:nvPr/>
            </p:nvCxnSpPr>
            <p:spPr>
              <a:xfrm rot="16200000">
                <a:off x="4592827" y="5223971"/>
                <a:ext cx="217421" cy="0"/>
              </a:xfrm>
              <a:prstGeom prst="straightConnector1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stealth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cxnSpLocks/>
              </p:cNvCxnSpPr>
              <p:nvPr/>
            </p:nvCxnSpPr>
            <p:spPr>
              <a:xfrm rot="5400000">
                <a:off x="4592827" y="2385522"/>
                <a:ext cx="217421" cy="0"/>
              </a:xfrm>
              <a:prstGeom prst="straightConnector1">
                <a:avLst/>
              </a:prstGeom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stealth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Arrow Connector 32"/>
            <p:cNvCxnSpPr>
              <a:cxnSpLocks noChangeAspect="1"/>
            </p:cNvCxnSpPr>
            <p:nvPr/>
          </p:nvCxnSpPr>
          <p:spPr>
            <a:xfrm>
              <a:off x="3573654" y="2731597"/>
              <a:ext cx="164592" cy="164592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cxnSpLocks noChangeAspect="1"/>
            </p:cNvCxnSpPr>
            <p:nvPr/>
          </p:nvCxnSpPr>
          <p:spPr>
            <a:xfrm rot="10800000">
              <a:off x="5592954" y="4776297"/>
              <a:ext cx="164592" cy="164592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cxnSpLocks noChangeAspect="1"/>
            </p:cNvCxnSpPr>
            <p:nvPr/>
          </p:nvCxnSpPr>
          <p:spPr>
            <a:xfrm rot="5400000">
              <a:off x="5612004" y="2680797"/>
              <a:ext cx="164592" cy="164592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cxnSpLocks noChangeAspect="1"/>
            </p:cNvCxnSpPr>
            <p:nvPr/>
          </p:nvCxnSpPr>
          <p:spPr>
            <a:xfrm rot="16200000">
              <a:off x="3611754" y="4725497"/>
              <a:ext cx="164592" cy="164592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657436" y="3441700"/>
              <a:ext cx="3584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"/>
                  <a:cs typeface="Times"/>
                </a:rPr>
                <a:t>r</a:t>
              </a:r>
              <a:r>
                <a:rPr lang="en-US" sz="1400" baseline="-25000">
                  <a:latin typeface="Times"/>
                  <a:cs typeface="Times"/>
                </a:rPr>
                <a:t>0</a:t>
              </a:r>
              <a:endParaRPr lang="en-US" sz="1400" i="1">
                <a:latin typeface="Times"/>
                <a:cs typeface="Times"/>
              </a:endParaRPr>
            </a:p>
          </p:txBody>
        </p:sp>
        <p:cxnSp>
          <p:nvCxnSpPr>
            <p:cNvPr id="19" name="Straight Arrow Connector 18"/>
            <p:cNvCxnSpPr>
              <a:cxnSpLocks noChangeAspect="1"/>
            </p:cNvCxnSpPr>
            <p:nvPr/>
          </p:nvCxnSpPr>
          <p:spPr>
            <a:xfrm flipV="1">
              <a:off x="4702178" y="3666067"/>
              <a:ext cx="336166" cy="147995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677833" y="3153835"/>
              <a:ext cx="385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"/>
                  <a:cs typeface="Times"/>
                </a:rPr>
                <a:t>p</a:t>
              </a:r>
              <a:r>
                <a:rPr lang="en-US" sz="1400" baseline="-25000">
                  <a:latin typeface="Times"/>
                  <a:cs typeface="Times"/>
                </a:rPr>
                <a:t>0</a:t>
              </a:r>
              <a:endParaRPr lang="en-US" sz="1400" i="1">
                <a:latin typeface="Times"/>
                <a:cs typeface="Time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749800" y="4578350"/>
              <a:ext cx="184150" cy="20955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679950" y="4514850"/>
              <a:ext cx="3424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"/>
                  <a:cs typeface="Times"/>
                </a:rPr>
                <a:t>R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917950" y="3327400"/>
              <a:ext cx="184150" cy="20955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77679" y="3280833"/>
              <a:ext cx="3026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>
                  <a:latin typeface="Times"/>
                  <a:cs typeface="Times"/>
                </a:rPr>
                <a:t>r</a:t>
              </a:r>
            </a:p>
          </p:txBody>
        </p:sp>
      </p:grp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5400000" flipH="1" flipV="1">
            <a:off x="3877344" y="3406649"/>
            <a:ext cx="679701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10800000" flipH="1" flipV="1">
            <a:off x="3975100" y="3751262"/>
            <a:ext cx="53340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49850" y="3568700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σ</a:t>
            </a:r>
            <a:r>
              <a:rPr lang="en-US" sz="1400" baseline="-25000">
                <a:latin typeface="Times"/>
                <a:cs typeface="Times"/>
              </a:rPr>
              <a:t>d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06900" y="3155950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cxnSp>
        <p:nvCxnSpPr>
          <p:cNvPr id="13" name="Straight Arrow Connector 12"/>
          <p:cNvCxnSpPr>
            <a:cxnSpLocks noChangeAspect="1"/>
          </p:cNvCxnSpPr>
          <p:nvPr/>
        </p:nvCxnSpPr>
        <p:spPr>
          <a:xfrm>
            <a:off x="4891532" y="3697734"/>
            <a:ext cx="320031" cy="0"/>
          </a:xfrm>
          <a:prstGeom prst="straightConnector1">
            <a:avLst/>
          </a:prstGeom>
          <a:ln w="28575" cap="flat" cmpd="sng" algn="ctr">
            <a:solidFill>
              <a:srgbClr val="632523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 noChangeAspect="1"/>
          </p:cNvCxnSpPr>
          <p:nvPr/>
        </p:nvCxnSpPr>
        <p:spPr>
          <a:xfrm flipH="1">
            <a:off x="4891532" y="3790950"/>
            <a:ext cx="320031" cy="0"/>
          </a:xfrm>
          <a:prstGeom prst="straightConnector1">
            <a:avLst/>
          </a:prstGeom>
          <a:ln w="28575" cap="flat" cmpd="sng" algn="ctr">
            <a:solidFill>
              <a:srgbClr val="632523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216398" y="3170769"/>
            <a:ext cx="605367" cy="5770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10800000">
            <a:off x="4098290" y="3524141"/>
            <a:ext cx="246888" cy="219455"/>
            <a:chOff x="4199890" y="4611579"/>
            <a:chExt cx="246888" cy="219455"/>
          </a:xfrm>
        </p:grpSpPr>
        <p:cxnSp>
          <p:nvCxnSpPr>
            <p:cNvPr id="15" name="Straight Connector 14"/>
            <p:cNvCxnSpPr>
              <a:cxnSpLocks/>
            </p:cNvCxnSpPr>
            <p:nvPr/>
          </p:nvCxnSpPr>
          <p:spPr>
            <a:xfrm rot="10800000">
              <a:off x="4199890" y="4611579"/>
              <a:ext cx="246888" cy="0"/>
            </a:xfrm>
            <a:prstGeom prst="line">
              <a:avLst/>
            </a:prstGeom>
            <a:ln w="571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cxnSpLocks/>
            </p:cNvCxnSpPr>
            <p:nvPr/>
          </p:nvCxnSpPr>
          <p:spPr>
            <a:xfrm rot="5400000">
              <a:off x="4213606" y="4721307"/>
              <a:ext cx="219455" cy="0"/>
            </a:xfrm>
            <a:prstGeom prst="line">
              <a:avLst/>
            </a:prstGeom>
            <a:ln w="571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Freeform 178"/>
          <p:cNvSpPr/>
          <p:nvPr/>
        </p:nvSpPr>
        <p:spPr>
          <a:xfrm>
            <a:off x="4819650" y="4210050"/>
            <a:ext cx="169333" cy="309033"/>
          </a:xfrm>
          <a:custGeom>
            <a:avLst/>
            <a:gdLst>
              <a:gd name="connsiteX0" fmla="*/ 160867 w 169333"/>
              <a:gd name="connsiteY0" fmla="*/ 0 h 309033"/>
              <a:gd name="connsiteX1" fmla="*/ 169333 w 169333"/>
              <a:gd name="connsiteY1" fmla="*/ 203200 h 309033"/>
              <a:gd name="connsiteX2" fmla="*/ 0 w 169333"/>
              <a:gd name="connsiteY2" fmla="*/ 309033 h 309033"/>
              <a:gd name="connsiteX3" fmla="*/ 160867 w 169333"/>
              <a:gd name="connsiteY3" fmla="*/ 0 h 309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333" h="309033">
                <a:moveTo>
                  <a:pt x="160867" y="0"/>
                </a:moveTo>
                <a:lnTo>
                  <a:pt x="169333" y="203200"/>
                </a:lnTo>
                <a:lnTo>
                  <a:pt x="0" y="309033"/>
                </a:lnTo>
                <a:lnTo>
                  <a:pt x="160867" y="0"/>
                </a:lnTo>
                <a:close/>
              </a:path>
            </a:pathLst>
          </a:custGeom>
          <a:solidFill>
            <a:srgbClr val="BFBFB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6297083" y="4028017"/>
            <a:ext cx="194734" cy="245533"/>
          </a:xfrm>
          <a:custGeom>
            <a:avLst/>
            <a:gdLst>
              <a:gd name="connsiteX0" fmla="*/ 0 w 194734"/>
              <a:gd name="connsiteY0" fmla="*/ 0 h 245533"/>
              <a:gd name="connsiteX1" fmla="*/ 8467 w 194734"/>
              <a:gd name="connsiteY1" fmla="*/ 207433 h 245533"/>
              <a:gd name="connsiteX2" fmla="*/ 194734 w 194734"/>
              <a:gd name="connsiteY2" fmla="*/ 245533 h 245533"/>
              <a:gd name="connsiteX3" fmla="*/ 0 w 194734"/>
              <a:gd name="connsiteY3" fmla="*/ 0 h 24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734" h="245533">
                <a:moveTo>
                  <a:pt x="0" y="0"/>
                </a:moveTo>
                <a:lnTo>
                  <a:pt x="8467" y="207433"/>
                </a:lnTo>
                <a:lnTo>
                  <a:pt x="194734" y="245533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4823883" y="4417483"/>
            <a:ext cx="368300" cy="97367"/>
          </a:xfrm>
          <a:custGeom>
            <a:avLst/>
            <a:gdLst>
              <a:gd name="connsiteX0" fmla="*/ 0 w 368300"/>
              <a:gd name="connsiteY0" fmla="*/ 97367 h 97367"/>
              <a:gd name="connsiteX1" fmla="*/ 177800 w 368300"/>
              <a:gd name="connsiteY1" fmla="*/ 0 h 97367"/>
              <a:gd name="connsiteX2" fmla="*/ 368300 w 368300"/>
              <a:gd name="connsiteY2" fmla="*/ 55034 h 97367"/>
              <a:gd name="connsiteX3" fmla="*/ 0 w 368300"/>
              <a:gd name="connsiteY3" fmla="*/ 97367 h 97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97367">
                <a:moveTo>
                  <a:pt x="0" y="97367"/>
                </a:moveTo>
                <a:lnTo>
                  <a:pt x="177800" y="0"/>
                </a:lnTo>
                <a:lnTo>
                  <a:pt x="368300" y="55034"/>
                </a:lnTo>
                <a:lnTo>
                  <a:pt x="0" y="9736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111375" y="3408892"/>
            <a:ext cx="168275" cy="142875"/>
          </a:xfrm>
          <a:custGeom>
            <a:avLst/>
            <a:gdLst>
              <a:gd name="connsiteX0" fmla="*/ 3175 w 168275"/>
              <a:gd name="connsiteY0" fmla="*/ 142875 h 142875"/>
              <a:gd name="connsiteX1" fmla="*/ 168275 w 168275"/>
              <a:gd name="connsiteY1" fmla="*/ 31750 h 142875"/>
              <a:gd name="connsiteX2" fmla="*/ 0 w 168275"/>
              <a:gd name="connsiteY2" fmla="*/ 0 h 142875"/>
              <a:gd name="connsiteX3" fmla="*/ 3175 w 168275"/>
              <a:gd name="connsiteY3" fmla="*/ 142875 h 14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275" h="142875">
                <a:moveTo>
                  <a:pt x="3175" y="142875"/>
                </a:moveTo>
                <a:lnTo>
                  <a:pt x="168275" y="31750"/>
                </a:lnTo>
                <a:lnTo>
                  <a:pt x="0" y="0"/>
                </a:lnTo>
                <a:cubicBezTo>
                  <a:pt x="1058" y="47625"/>
                  <a:pt x="2117" y="95250"/>
                  <a:pt x="3175" y="142875"/>
                </a:cubicBezTo>
                <a:close/>
              </a:path>
            </a:pathLst>
          </a:custGeom>
          <a:solidFill>
            <a:srgbClr val="7F7F7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3089275" y="4412192"/>
            <a:ext cx="123825" cy="165100"/>
          </a:xfrm>
          <a:custGeom>
            <a:avLst/>
            <a:gdLst>
              <a:gd name="connsiteX0" fmla="*/ 3175 w 123825"/>
              <a:gd name="connsiteY0" fmla="*/ 0 h 165100"/>
              <a:gd name="connsiteX1" fmla="*/ 0 w 123825"/>
              <a:gd name="connsiteY1" fmla="*/ 165100 h 165100"/>
              <a:gd name="connsiteX2" fmla="*/ 123825 w 123825"/>
              <a:gd name="connsiteY2" fmla="*/ 101600 h 165100"/>
              <a:gd name="connsiteX3" fmla="*/ 3175 w 123825"/>
              <a:gd name="connsiteY3" fmla="*/ 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825" h="165100">
                <a:moveTo>
                  <a:pt x="3175" y="0"/>
                </a:moveTo>
                <a:cubicBezTo>
                  <a:pt x="2117" y="55033"/>
                  <a:pt x="0" y="165100"/>
                  <a:pt x="0" y="165100"/>
                </a:cubicBezTo>
                <a:lnTo>
                  <a:pt x="123825" y="101600"/>
                </a:lnTo>
                <a:lnTo>
                  <a:pt x="3175" y="0"/>
                </a:lnTo>
                <a:close/>
              </a:path>
            </a:pathLst>
          </a:custGeom>
          <a:solidFill>
            <a:srgbClr val="7F7F7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70100" y="4669367"/>
            <a:ext cx="3048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47850" y="4676974"/>
            <a:ext cx="364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a</a:t>
            </a:r>
            <a:r>
              <a:rPr lang="en-US" sz="1200">
                <a:latin typeface="Times"/>
                <a:cs typeface="Times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8450" y="4676974"/>
            <a:ext cx="364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b</a:t>
            </a:r>
            <a:r>
              <a:rPr lang="en-US" sz="1200">
                <a:latin typeface="Times"/>
                <a:cs typeface="Times"/>
              </a:rPr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1600390" y="3913526"/>
            <a:ext cx="1016000" cy="381"/>
          </a:xfrm>
          <a:prstGeom prst="line">
            <a:avLst/>
          </a:prstGeom>
          <a:ln w="190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295843" y="3665879"/>
            <a:ext cx="1016000" cy="381"/>
          </a:xfrm>
          <a:prstGeom prst="line">
            <a:avLst/>
          </a:prstGeom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2311595" y="3507132"/>
            <a:ext cx="1016000" cy="38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2101850" y="2992967"/>
            <a:ext cx="1708150" cy="584200"/>
          </a:xfrm>
          <a:custGeom>
            <a:avLst/>
            <a:gdLst>
              <a:gd name="connsiteX0" fmla="*/ 0 w 1708150"/>
              <a:gd name="connsiteY0" fmla="*/ 412750 h 584200"/>
              <a:gd name="connsiteX1" fmla="*/ 717550 w 1708150"/>
              <a:gd name="connsiteY1" fmla="*/ 0 h 584200"/>
              <a:gd name="connsiteX2" fmla="*/ 1708150 w 1708150"/>
              <a:gd name="connsiteY2" fmla="*/ 161925 h 584200"/>
              <a:gd name="connsiteX3" fmla="*/ 987425 w 1708150"/>
              <a:gd name="connsiteY3" fmla="*/ 584200 h 584200"/>
              <a:gd name="connsiteX4" fmla="*/ 0 w 1708150"/>
              <a:gd name="connsiteY4" fmla="*/ 412750 h 58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8150" h="584200">
                <a:moveTo>
                  <a:pt x="0" y="412750"/>
                </a:moveTo>
                <a:lnTo>
                  <a:pt x="717550" y="0"/>
                </a:lnTo>
                <a:lnTo>
                  <a:pt x="1708150" y="161925"/>
                </a:lnTo>
                <a:lnTo>
                  <a:pt x="987425" y="584200"/>
                </a:lnTo>
                <a:lnTo>
                  <a:pt x="0" y="412750"/>
                </a:lnTo>
                <a:close/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105025" y="4167717"/>
            <a:ext cx="1695450" cy="412750"/>
          </a:xfrm>
          <a:custGeom>
            <a:avLst/>
            <a:gdLst>
              <a:gd name="connsiteX0" fmla="*/ 0 w 1695450"/>
              <a:gd name="connsiteY0" fmla="*/ 250825 h 412750"/>
              <a:gd name="connsiteX1" fmla="*/ 990600 w 1695450"/>
              <a:gd name="connsiteY1" fmla="*/ 412750 h 412750"/>
              <a:gd name="connsiteX2" fmla="*/ 1695450 w 1695450"/>
              <a:gd name="connsiteY2" fmla="*/ 0 h 41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450" h="412750">
                <a:moveTo>
                  <a:pt x="0" y="250825"/>
                </a:moveTo>
                <a:lnTo>
                  <a:pt x="990600" y="412750"/>
                </a:lnTo>
                <a:lnTo>
                  <a:pt x="1695450" y="0"/>
                </a:lnTo>
              </a:path>
            </a:pathLst>
          </a:custGeom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2108200" y="4005792"/>
            <a:ext cx="1695450" cy="415925"/>
          </a:xfrm>
          <a:custGeom>
            <a:avLst/>
            <a:gdLst>
              <a:gd name="connsiteX0" fmla="*/ 0 w 1695450"/>
              <a:gd name="connsiteY0" fmla="*/ 415925 h 415925"/>
              <a:gd name="connsiteX1" fmla="*/ 717550 w 1695450"/>
              <a:gd name="connsiteY1" fmla="*/ 0 h 415925"/>
              <a:gd name="connsiteX2" fmla="*/ 1695450 w 1695450"/>
              <a:gd name="connsiteY2" fmla="*/ 161925 h 41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5450" h="415925">
                <a:moveTo>
                  <a:pt x="0" y="415925"/>
                </a:moveTo>
                <a:lnTo>
                  <a:pt x="717550" y="0"/>
                </a:lnTo>
                <a:lnTo>
                  <a:pt x="1695450" y="161925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2940050" y="376766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cxnSpLocks/>
          </p:cNvCxnSpPr>
          <p:nvPr/>
        </p:nvCxnSpPr>
        <p:spPr>
          <a:xfrm>
            <a:off x="1987551" y="4499296"/>
            <a:ext cx="993774" cy="157371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864911" y="4718582"/>
            <a:ext cx="17462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00807" y="4624917"/>
            <a:ext cx="328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"/>
                <a:cs typeface="Times"/>
              </a:rPr>
              <a:t>w</a:t>
            </a:r>
          </a:p>
        </p:txBody>
      </p:sp>
      <p:cxnSp>
        <p:nvCxnSpPr>
          <p:cNvPr id="24" name="Straight Connector 23"/>
          <p:cNvCxnSpPr>
            <a:cxnSpLocks noChangeAspect="1"/>
          </p:cNvCxnSpPr>
          <p:nvPr/>
        </p:nvCxnSpPr>
        <p:spPr>
          <a:xfrm rot="5400000" flipH="1" flipV="1">
            <a:off x="2899952" y="3721633"/>
            <a:ext cx="124626" cy="794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 noChangeAspect="1"/>
          </p:cNvCxnSpPr>
          <p:nvPr/>
        </p:nvCxnSpPr>
        <p:spPr>
          <a:xfrm>
            <a:off x="2965450" y="3796242"/>
            <a:ext cx="107950" cy="1743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 noChangeAspect="1"/>
          </p:cNvCxnSpPr>
          <p:nvPr/>
        </p:nvCxnSpPr>
        <p:spPr>
          <a:xfrm rot="10800000" flipV="1">
            <a:off x="2860676" y="3796425"/>
            <a:ext cx="91879" cy="55119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</p:cNvCxnSpPr>
          <p:nvPr/>
        </p:nvCxnSpPr>
        <p:spPr>
          <a:xfrm flipV="1">
            <a:off x="3263901" y="4183592"/>
            <a:ext cx="714374" cy="423654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rot="16200000" flipH="1">
            <a:off x="1499290" y="3901707"/>
            <a:ext cx="1005096" cy="9524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3279115" y="3673512"/>
            <a:ext cx="362610" cy="297355"/>
            <a:chOff x="3453740" y="2756995"/>
            <a:chExt cx="362610" cy="297355"/>
          </a:xfrm>
        </p:grpSpPr>
        <p:cxnSp>
          <p:nvCxnSpPr>
            <p:cNvPr id="56" name="Straight Arrow Connector 55"/>
            <p:cNvCxnSpPr>
              <a:cxnSpLocks/>
            </p:cNvCxnSpPr>
            <p:nvPr/>
          </p:nvCxnSpPr>
          <p:spPr>
            <a:xfrm>
              <a:off x="3619503" y="2957019"/>
              <a:ext cx="196847" cy="37387"/>
            </a:xfrm>
            <a:prstGeom prst="straightConnector1">
              <a:avLst/>
            </a:prstGeom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cxnSpLocks/>
            </p:cNvCxnSpPr>
            <p:nvPr/>
          </p:nvCxnSpPr>
          <p:spPr>
            <a:xfrm rot="16200000">
              <a:off x="3517904" y="2855419"/>
              <a:ext cx="196847" cy="0"/>
            </a:xfrm>
            <a:prstGeom prst="straightConnector1">
              <a:avLst/>
            </a:prstGeom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cxnSpLocks noChangeAspect="1"/>
            </p:cNvCxnSpPr>
            <p:nvPr/>
          </p:nvCxnSpPr>
          <p:spPr>
            <a:xfrm rot="10800000" flipV="1">
              <a:off x="3453740" y="2956638"/>
              <a:ext cx="162588" cy="97712"/>
            </a:xfrm>
            <a:prstGeom prst="straightConnector1">
              <a:avLst/>
            </a:prstGeom>
            <a:ln w="28575" cap="flat" cmpd="sng" algn="ctr">
              <a:solidFill>
                <a:schemeClr val="accent3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2273303" y="3606455"/>
            <a:ext cx="365125" cy="302005"/>
            <a:chOff x="4508503" y="3143963"/>
            <a:chExt cx="365125" cy="302005"/>
          </a:xfrm>
        </p:grpSpPr>
        <p:cxnSp>
          <p:nvCxnSpPr>
            <p:cNvPr id="62" name="Straight Arrow Connector 61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2841625" y="254211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71381" y="3810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51050" y="410104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</a:t>
            </a:r>
          </a:p>
        </p:txBody>
      </p:sp>
      <p:sp>
        <p:nvSpPr>
          <p:cNvPr id="77" name="Rectangle 76"/>
          <p:cNvSpPr/>
          <p:nvPr/>
        </p:nvSpPr>
        <p:spPr>
          <a:xfrm rot="19773396">
            <a:off x="3514120" y="4366540"/>
            <a:ext cx="216789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 rot="579348">
            <a:off x="2390386" y="4556494"/>
            <a:ext cx="216789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 rot="16200000">
            <a:off x="1887093" y="3857710"/>
            <a:ext cx="216789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3467100" y="4256617"/>
            <a:ext cx="419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dx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01875" y="4453467"/>
            <a:ext cx="39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"/>
                <a:cs typeface="Times"/>
              </a:rPr>
              <a:t>dx</a:t>
            </a:r>
            <a:r>
              <a:rPr lang="en-US" sz="1200" baseline="-25000" dirty="0">
                <a:latin typeface="Times"/>
                <a:cs typeface="Times"/>
              </a:rPr>
              <a:t>2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74825" y="3726392"/>
            <a:ext cx="419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dx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09875" y="3745442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O</a:t>
            </a:r>
          </a:p>
        </p:txBody>
      </p:sp>
      <p:cxnSp>
        <p:nvCxnSpPr>
          <p:cNvPr id="85" name="Straight Connector 84"/>
          <p:cNvCxnSpPr>
            <a:cxnSpLocks noChangeAspect="1"/>
          </p:cNvCxnSpPr>
          <p:nvPr/>
        </p:nvCxnSpPr>
        <p:spPr>
          <a:xfrm rot="5400000" flipH="1" flipV="1">
            <a:off x="2822586" y="2916771"/>
            <a:ext cx="279393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cxnSpLocks noChangeAspect="1"/>
          </p:cNvCxnSpPr>
          <p:nvPr/>
        </p:nvCxnSpPr>
        <p:spPr>
          <a:xfrm rot="10800000" flipV="1">
            <a:off x="2233098" y="4121506"/>
            <a:ext cx="182880" cy="10971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 noChangeAspect="1"/>
          </p:cNvCxnSpPr>
          <p:nvPr/>
        </p:nvCxnSpPr>
        <p:spPr>
          <a:xfrm>
            <a:off x="3670300" y="3914459"/>
            <a:ext cx="273053" cy="440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657600" y="2818342"/>
            <a:ext cx="643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+3 face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197225" y="4647141"/>
            <a:ext cx="643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+2 face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711325" y="3085040"/>
            <a:ext cx="643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+1 face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2911475" y="2948517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33(+3)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00" name="Rectangle 99"/>
          <p:cNvSpPr/>
          <p:nvPr/>
        </p:nvSpPr>
        <p:spPr>
          <a:xfrm rot="19773396">
            <a:off x="3361887" y="3343748"/>
            <a:ext cx="135063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079750" y="3170767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23(+3)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2584641" y="4081802"/>
            <a:ext cx="1016000" cy="381"/>
          </a:xfrm>
          <a:prstGeom prst="line">
            <a:avLst/>
          </a:prstGeom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Freeform 101"/>
          <p:cNvSpPr/>
          <p:nvPr/>
        </p:nvSpPr>
        <p:spPr>
          <a:xfrm>
            <a:off x="3635375" y="3129492"/>
            <a:ext cx="161925" cy="107950"/>
          </a:xfrm>
          <a:custGeom>
            <a:avLst/>
            <a:gdLst>
              <a:gd name="connsiteX0" fmla="*/ 0 w 161925"/>
              <a:gd name="connsiteY0" fmla="*/ 0 h 107950"/>
              <a:gd name="connsiteX1" fmla="*/ 22225 w 161925"/>
              <a:gd name="connsiteY1" fmla="*/ 107950 h 107950"/>
              <a:gd name="connsiteX2" fmla="*/ 161925 w 161925"/>
              <a:gd name="connsiteY2" fmla="*/ 28575 h 107950"/>
              <a:gd name="connsiteX3" fmla="*/ 0 w 161925"/>
              <a:gd name="connsiteY3" fmla="*/ 0 h 10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25" h="107950">
                <a:moveTo>
                  <a:pt x="0" y="0"/>
                </a:moveTo>
                <a:lnTo>
                  <a:pt x="22225" y="107950"/>
                </a:lnTo>
                <a:lnTo>
                  <a:pt x="161925" y="28575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 flipV="1">
            <a:off x="3692525" y="3043767"/>
            <a:ext cx="123825" cy="1270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546350" y="429154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33(−3)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390775" y="410739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23(−3)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336925" y="347239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32(+2)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3213100" y="386609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12(+2)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12" name="Straight Connector 111"/>
          <p:cNvCxnSpPr/>
          <p:nvPr/>
        </p:nvCxnSpPr>
        <p:spPr>
          <a:xfrm rot="16200000" flipH="1">
            <a:off x="3087687" y="4556654"/>
            <a:ext cx="254000" cy="149225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1917703" y="3316820"/>
            <a:ext cx="247647" cy="14922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028825" y="3808942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11(+1)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24" name="Rectangle 123"/>
          <p:cNvSpPr/>
          <p:nvPr/>
        </p:nvSpPr>
        <p:spPr>
          <a:xfrm rot="16200000">
            <a:off x="2768025" y="3734743"/>
            <a:ext cx="108780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2447925" y="360574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31(+1)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25" name="Rectangle 124"/>
          <p:cNvSpPr/>
          <p:nvPr/>
        </p:nvSpPr>
        <p:spPr>
          <a:xfrm rot="326935">
            <a:off x="3762367" y="3794053"/>
            <a:ext cx="105963" cy="106806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505200" y="3637492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22(+2)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26" name="Rectangle 125"/>
          <p:cNvSpPr/>
          <p:nvPr/>
        </p:nvSpPr>
        <p:spPr>
          <a:xfrm rot="326935">
            <a:off x="2698741" y="4006778"/>
            <a:ext cx="105963" cy="106806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∂∂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2437740" y="3806862"/>
            <a:ext cx="362610" cy="297355"/>
            <a:chOff x="3453740" y="2756995"/>
            <a:chExt cx="362610" cy="297355"/>
          </a:xfrm>
        </p:grpSpPr>
        <p:cxnSp>
          <p:nvCxnSpPr>
            <p:cNvPr id="50" name="Straight Arrow Connector 49"/>
            <p:cNvCxnSpPr>
              <a:cxnSpLocks/>
            </p:cNvCxnSpPr>
            <p:nvPr/>
          </p:nvCxnSpPr>
          <p:spPr>
            <a:xfrm>
              <a:off x="3619503" y="2957019"/>
              <a:ext cx="196847" cy="37387"/>
            </a:xfrm>
            <a:prstGeom prst="straightConnector1">
              <a:avLst/>
            </a:prstGeom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cxnSpLocks/>
            </p:cNvCxnSpPr>
            <p:nvPr/>
          </p:nvCxnSpPr>
          <p:spPr>
            <a:xfrm rot="16200000">
              <a:off x="3517904" y="2855419"/>
              <a:ext cx="196847" cy="0"/>
            </a:xfrm>
            <a:prstGeom prst="straightConnector1">
              <a:avLst/>
            </a:prstGeom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cxnSpLocks noChangeAspect="1"/>
            </p:cNvCxnSpPr>
            <p:nvPr/>
          </p:nvCxnSpPr>
          <p:spPr>
            <a:xfrm rot="10800000" flipV="1">
              <a:off x="3453740" y="2956638"/>
              <a:ext cx="162588" cy="97712"/>
            </a:xfrm>
            <a:prstGeom prst="straightConnector1">
              <a:avLst/>
            </a:prstGeom>
            <a:ln w="28575" cap="flat" cmpd="sng" algn="ctr">
              <a:solidFill>
                <a:schemeClr val="accent3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TextBox 121"/>
          <p:cNvSpPr txBox="1"/>
          <p:nvPr/>
        </p:nvSpPr>
        <p:spPr>
          <a:xfrm>
            <a:off x="2644775" y="395499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21(+1)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86" name="Rectangle 85"/>
          <p:cNvSpPr/>
          <p:nvPr/>
        </p:nvSpPr>
        <p:spPr>
          <a:xfrm rot="326935">
            <a:off x="2781291" y="3306211"/>
            <a:ext cx="105963" cy="106806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∂∂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428875" y="3227917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13(+3)</a:t>
            </a:r>
            <a:endParaRPr lang="en-US" sz="1200">
              <a:latin typeface="Times"/>
              <a:cs typeface="Times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799690" y="3082962"/>
            <a:ext cx="362610" cy="297355"/>
            <a:chOff x="3453740" y="2756995"/>
            <a:chExt cx="362610" cy="297355"/>
          </a:xfrm>
        </p:grpSpPr>
        <p:cxnSp>
          <p:nvCxnSpPr>
            <p:cNvPr id="37" name="Straight Arrow Connector 36"/>
            <p:cNvCxnSpPr>
              <a:cxnSpLocks/>
            </p:cNvCxnSpPr>
            <p:nvPr/>
          </p:nvCxnSpPr>
          <p:spPr>
            <a:xfrm>
              <a:off x="3619503" y="2957019"/>
              <a:ext cx="196847" cy="37387"/>
            </a:xfrm>
            <a:prstGeom prst="straightConnector1">
              <a:avLst/>
            </a:prstGeom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cxnSpLocks/>
            </p:cNvCxnSpPr>
            <p:nvPr/>
          </p:nvCxnSpPr>
          <p:spPr>
            <a:xfrm rot="16200000">
              <a:off x="3517904" y="2855419"/>
              <a:ext cx="196847" cy="0"/>
            </a:xfrm>
            <a:prstGeom prst="straightConnector1">
              <a:avLst/>
            </a:prstGeom>
            <a:ln w="28575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cxnSpLocks noChangeAspect="1"/>
            </p:cNvCxnSpPr>
            <p:nvPr/>
          </p:nvCxnSpPr>
          <p:spPr>
            <a:xfrm rot="10800000" flipV="1">
              <a:off x="3453740" y="2956638"/>
              <a:ext cx="162588" cy="97712"/>
            </a:xfrm>
            <a:prstGeom prst="straightConnector1">
              <a:avLst/>
            </a:prstGeom>
            <a:ln w="28575" cap="flat" cmpd="sng" algn="ctr">
              <a:solidFill>
                <a:schemeClr val="accent3">
                  <a:lumMod val="50000"/>
                </a:schemeClr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Freeform 89"/>
          <p:cNvSpPr/>
          <p:nvPr/>
        </p:nvSpPr>
        <p:spPr>
          <a:xfrm>
            <a:off x="4815416" y="3092450"/>
            <a:ext cx="1680633" cy="1435100"/>
          </a:xfrm>
          <a:custGeom>
            <a:avLst/>
            <a:gdLst>
              <a:gd name="connsiteX0" fmla="*/ 706967 w 1680633"/>
              <a:gd name="connsiteY0" fmla="*/ 0 h 1435100"/>
              <a:gd name="connsiteX1" fmla="*/ 0 w 1680633"/>
              <a:gd name="connsiteY1" fmla="*/ 1435100 h 1435100"/>
              <a:gd name="connsiteX2" fmla="*/ 1680633 w 1680633"/>
              <a:gd name="connsiteY2" fmla="*/ 1181100 h 1435100"/>
              <a:gd name="connsiteX3" fmla="*/ 706967 w 1680633"/>
              <a:gd name="connsiteY3" fmla="*/ 0 h 143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633" h="1435100">
                <a:moveTo>
                  <a:pt x="706967" y="0"/>
                </a:moveTo>
                <a:lnTo>
                  <a:pt x="0" y="1435100"/>
                </a:lnTo>
                <a:lnTo>
                  <a:pt x="1680633" y="1181100"/>
                </a:lnTo>
                <a:lnTo>
                  <a:pt x="706967" y="0"/>
                </a:lnTo>
                <a:close/>
              </a:path>
            </a:pathLst>
          </a:custGeom>
          <a:noFill/>
          <a:ln w="190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6735231" y="416348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2</a:t>
            </a:r>
          </a:p>
        </p:txBody>
      </p:sp>
      <p:cxnSp>
        <p:nvCxnSpPr>
          <p:cNvPr id="92" name="Straight Connector 91"/>
          <p:cNvCxnSpPr>
            <a:cxnSpLocks noChangeAspect="1"/>
          </p:cNvCxnSpPr>
          <p:nvPr/>
        </p:nvCxnSpPr>
        <p:spPr>
          <a:xfrm>
            <a:off x="6534150" y="4272175"/>
            <a:ext cx="273053" cy="440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4394200" y="45391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</a:t>
            </a:r>
          </a:p>
        </p:txBody>
      </p:sp>
      <p:cxnSp>
        <p:nvCxnSpPr>
          <p:cNvPr id="101" name="Straight Connector 100"/>
          <p:cNvCxnSpPr>
            <a:cxnSpLocks noChangeAspect="1"/>
          </p:cNvCxnSpPr>
          <p:nvPr/>
        </p:nvCxnSpPr>
        <p:spPr>
          <a:xfrm rot="10800000" flipV="1">
            <a:off x="4576248" y="4559656"/>
            <a:ext cx="182880" cy="10971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5400677" y="254211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3</a:t>
            </a:r>
          </a:p>
        </p:txBody>
      </p:sp>
      <p:cxnSp>
        <p:nvCxnSpPr>
          <p:cNvPr id="113" name="Straight Connector 112"/>
          <p:cNvCxnSpPr>
            <a:cxnSpLocks noChangeAspect="1"/>
          </p:cNvCxnSpPr>
          <p:nvPr/>
        </p:nvCxnSpPr>
        <p:spPr>
          <a:xfrm rot="5400000" flipH="1" flipV="1">
            <a:off x="5381638" y="2910421"/>
            <a:ext cx="279393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Oval 115"/>
          <p:cNvSpPr>
            <a:spLocks noChangeAspect="1"/>
          </p:cNvSpPr>
          <p:nvPr/>
        </p:nvSpPr>
        <p:spPr>
          <a:xfrm>
            <a:off x="5596475" y="393911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/>
          <p:cNvCxnSpPr>
            <a:cxnSpLocks noChangeAspect="1"/>
          </p:cNvCxnSpPr>
          <p:nvPr/>
        </p:nvCxnSpPr>
        <p:spPr>
          <a:xfrm rot="5400000" flipH="1" flipV="1">
            <a:off x="5570181" y="4027620"/>
            <a:ext cx="97193" cy="62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cxnSpLocks noChangeAspect="1"/>
          </p:cNvCxnSpPr>
          <p:nvPr/>
        </p:nvCxnSpPr>
        <p:spPr>
          <a:xfrm>
            <a:off x="5511808" y="3946526"/>
            <a:ext cx="107950" cy="1743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cxnSpLocks noChangeAspect="1"/>
          </p:cNvCxnSpPr>
          <p:nvPr/>
        </p:nvCxnSpPr>
        <p:spPr>
          <a:xfrm rot="10800000" flipV="1">
            <a:off x="5639867" y="3900142"/>
            <a:ext cx="91879" cy="55119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563645" y="3891494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O</a:t>
            </a:r>
          </a:p>
        </p:txBody>
      </p:sp>
      <p:cxnSp>
        <p:nvCxnSpPr>
          <p:cNvPr id="127" name="Straight Arrow Connector 126"/>
          <p:cNvCxnSpPr>
            <a:cxnSpLocks/>
          </p:cNvCxnSpPr>
          <p:nvPr/>
        </p:nvCxnSpPr>
        <p:spPr>
          <a:xfrm flipV="1">
            <a:off x="4815417" y="4101042"/>
            <a:ext cx="714374" cy="423654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cxnSpLocks/>
          </p:cNvCxnSpPr>
          <p:nvPr/>
        </p:nvCxnSpPr>
        <p:spPr>
          <a:xfrm rot="10800000">
            <a:off x="5540588" y="4105809"/>
            <a:ext cx="929765" cy="156379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cxnSpLocks/>
          </p:cNvCxnSpPr>
          <p:nvPr/>
        </p:nvCxnSpPr>
        <p:spPr>
          <a:xfrm rot="16200000" flipH="1">
            <a:off x="5041490" y="3608507"/>
            <a:ext cx="977663" cy="9524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 rot="579348">
            <a:off x="5983168" y="4159512"/>
            <a:ext cx="253364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920318" y="4018492"/>
            <a:ext cx="419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dx</a:t>
            </a:r>
            <a:r>
              <a:rPr lang="en-US" sz="1200" baseline="-25000">
                <a:latin typeface="Times"/>
                <a:cs typeface="Times"/>
              </a:rPr>
              <a:t>2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133" name="Rectangle 132"/>
          <p:cNvSpPr/>
          <p:nvPr/>
        </p:nvSpPr>
        <p:spPr>
          <a:xfrm rot="19773396">
            <a:off x="5019065" y="4292457"/>
            <a:ext cx="216789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/>
          <p:cNvSpPr txBox="1"/>
          <p:nvPr/>
        </p:nvSpPr>
        <p:spPr>
          <a:xfrm>
            <a:off x="4963579" y="4169835"/>
            <a:ext cx="419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dx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135" name="Rectangle 134"/>
          <p:cNvSpPr/>
          <p:nvPr/>
        </p:nvSpPr>
        <p:spPr>
          <a:xfrm rot="16200000">
            <a:off x="5424047" y="3351827"/>
            <a:ext cx="216789" cy="793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5362575" y="3220509"/>
            <a:ext cx="419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dx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 i="1">
              <a:latin typeface="Times"/>
              <a:cs typeface="Times"/>
            </a:endParaRPr>
          </a:p>
        </p:txBody>
      </p:sp>
      <p:grpSp>
        <p:nvGrpSpPr>
          <p:cNvPr id="145" name="Group 144"/>
          <p:cNvGrpSpPr/>
          <p:nvPr/>
        </p:nvGrpSpPr>
        <p:grpSpPr>
          <a:xfrm>
            <a:off x="5617636" y="3740862"/>
            <a:ext cx="365125" cy="302005"/>
            <a:chOff x="4508503" y="3143963"/>
            <a:chExt cx="365125" cy="302005"/>
          </a:xfrm>
        </p:grpSpPr>
        <p:cxnSp>
          <p:nvCxnSpPr>
            <p:cNvPr id="146" name="Straight Arrow Connector 145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extBox 148"/>
          <p:cNvSpPr txBox="1"/>
          <p:nvPr/>
        </p:nvSpPr>
        <p:spPr>
          <a:xfrm>
            <a:off x="5584826" y="4351867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33(−3)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52" name="Straight Connector 151"/>
          <p:cNvCxnSpPr>
            <a:cxnSpLocks noChangeAspect="1"/>
          </p:cNvCxnSpPr>
          <p:nvPr/>
        </p:nvCxnSpPr>
        <p:spPr>
          <a:xfrm rot="10800000">
            <a:off x="4472516" y="3905993"/>
            <a:ext cx="273053" cy="440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cxnSpLocks noChangeAspect="1"/>
          </p:cNvCxnSpPr>
          <p:nvPr/>
        </p:nvCxnSpPr>
        <p:spPr>
          <a:xfrm flipV="1">
            <a:off x="6244180" y="3554240"/>
            <a:ext cx="182880" cy="10971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cxnSpLocks noChangeAspect="1"/>
          </p:cNvCxnSpPr>
          <p:nvPr/>
        </p:nvCxnSpPr>
        <p:spPr>
          <a:xfrm rot="16200000" flipH="1" flipV="1">
            <a:off x="5381638" y="4730756"/>
            <a:ext cx="279393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6358466" y="3324229"/>
            <a:ext cx="34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−1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400677" y="4793195"/>
            <a:ext cx="34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−3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4176183" y="3739096"/>
            <a:ext cx="34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−2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5241924" y="416878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23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5681127" y="413385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13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778493" y="390525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31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465228" y="359199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21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5215462" y="360469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12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084230" y="397723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32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64" name="Straight Connector 163"/>
          <p:cNvCxnSpPr>
            <a:cxnSpLocks/>
          </p:cNvCxnSpPr>
          <p:nvPr/>
        </p:nvCxnSpPr>
        <p:spPr>
          <a:xfrm rot="16200000" flipV="1">
            <a:off x="5006509" y="3350092"/>
            <a:ext cx="764471" cy="45238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cxnSpLocks/>
          </p:cNvCxnSpPr>
          <p:nvPr/>
        </p:nvCxnSpPr>
        <p:spPr>
          <a:xfrm rot="5400000" flipH="1" flipV="1">
            <a:off x="5514511" y="3747450"/>
            <a:ext cx="319969" cy="1106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4917016" y="2999317"/>
            <a:ext cx="287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Times"/>
                <a:cs typeface="Times"/>
              </a:rPr>
              <a:t>T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5666316" y="3456517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Times"/>
                <a:cs typeface="Times"/>
              </a:rPr>
              <a:t>n</a:t>
            </a:r>
          </a:p>
        </p:txBody>
      </p:sp>
      <p:cxnSp>
        <p:nvCxnSpPr>
          <p:cNvPr id="172" name="Straight Connector 171"/>
          <p:cNvCxnSpPr/>
          <p:nvPr/>
        </p:nvCxnSpPr>
        <p:spPr>
          <a:xfrm rot="5400000">
            <a:off x="4828646" y="4535490"/>
            <a:ext cx="243418" cy="109009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4665138" y="4657730"/>
            <a:ext cx="701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−3 face:</a:t>
            </a:r>
          </a:p>
          <a:p>
            <a:r>
              <a:rPr lang="en-US" sz="1200">
                <a:latin typeface="Times"/>
                <a:cs typeface="Times"/>
              </a:rPr>
              <a:t>area </a:t>
            </a:r>
            <a:r>
              <a:rPr lang="en-US" sz="1200" i="1">
                <a:latin typeface="Times"/>
                <a:cs typeface="Times"/>
              </a:rPr>
              <a:t>dA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76" name="Straight Connector 175"/>
          <p:cNvCxnSpPr/>
          <p:nvPr/>
        </p:nvCxnSpPr>
        <p:spPr>
          <a:xfrm rot="5400000">
            <a:off x="6330950" y="3977219"/>
            <a:ext cx="241303" cy="173564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6485471" y="3747563"/>
            <a:ext cx="701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−1 face:</a:t>
            </a:r>
          </a:p>
          <a:p>
            <a:r>
              <a:rPr lang="en-US" sz="1200">
                <a:latin typeface="Times"/>
                <a:cs typeface="Times"/>
              </a:rPr>
              <a:t>area </a:t>
            </a:r>
            <a:r>
              <a:rPr lang="en-US" sz="1200" i="1">
                <a:latin typeface="Times"/>
                <a:cs typeface="Times"/>
              </a:rPr>
              <a:t>dA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180" name="Straight Connector 179"/>
          <p:cNvCxnSpPr/>
          <p:nvPr/>
        </p:nvCxnSpPr>
        <p:spPr>
          <a:xfrm>
            <a:off x="4686300" y="4286250"/>
            <a:ext cx="230720" cy="11007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4097873" y="4020619"/>
            <a:ext cx="701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−2 face:</a:t>
            </a:r>
          </a:p>
          <a:p>
            <a:r>
              <a:rPr lang="en-US" sz="1200">
                <a:latin typeface="Times"/>
                <a:cs typeface="Times"/>
              </a:rPr>
              <a:t>area </a:t>
            </a:r>
            <a:r>
              <a:rPr lang="en-US" sz="1200" i="1">
                <a:latin typeface="Times"/>
                <a:cs typeface="Times"/>
              </a:rPr>
              <a:t>dA</a:t>
            </a:r>
            <a:r>
              <a:rPr lang="en-US" sz="1200" baseline="-25000">
                <a:latin typeface="Times"/>
                <a:cs typeface="Times"/>
              </a:rPr>
              <a:t>2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84" name="Rectangle 183"/>
          <p:cNvSpPr/>
          <p:nvPr/>
        </p:nvSpPr>
        <p:spPr>
          <a:xfrm rot="1469862">
            <a:off x="5123588" y="3749411"/>
            <a:ext cx="105963" cy="19166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TextBox 150"/>
          <p:cNvSpPr txBox="1"/>
          <p:nvPr/>
        </p:nvSpPr>
        <p:spPr>
          <a:xfrm>
            <a:off x="4798482" y="3593047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22(−2)</a:t>
            </a:r>
            <a:endParaRPr lang="en-US" sz="1200">
              <a:latin typeface="Times"/>
              <a:cs typeface="Times"/>
            </a:endParaRPr>
          </a:p>
        </p:txBody>
      </p:sp>
      <p:grpSp>
        <p:nvGrpSpPr>
          <p:cNvPr id="141" name="Group 140"/>
          <p:cNvGrpSpPr/>
          <p:nvPr/>
        </p:nvGrpSpPr>
        <p:grpSpPr>
          <a:xfrm>
            <a:off x="5101169" y="3812829"/>
            <a:ext cx="365125" cy="302005"/>
            <a:chOff x="4508503" y="3143963"/>
            <a:chExt cx="365125" cy="302005"/>
          </a:xfrm>
        </p:grpSpPr>
        <p:cxnSp>
          <p:nvCxnSpPr>
            <p:cNvPr id="142" name="Straight Arrow Connector 141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Rectangle 184"/>
          <p:cNvSpPr/>
          <p:nvPr/>
        </p:nvSpPr>
        <p:spPr>
          <a:xfrm rot="19364768">
            <a:off x="6142665" y="3817226"/>
            <a:ext cx="105963" cy="14938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/>
          <p:cNvSpPr txBox="1"/>
          <p:nvPr/>
        </p:nvSpPr>
        <p:spPr>
          <a:xfrm>
            <a:off x="5853643" y="3684056"/>
            <a:ext cx="5565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baseline="-25000">
                <a:latin typeface="Times"/>
                <a:cs typeface="Times"/>
              </a:rPr>
              <a:t>11(−1)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5567990" y="4341101"/>
            <a:ext cx="105963" cy="14938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5418669" y="4189596"/>
            <a:ext cx="365125" cy="302005"/>
            <a:chOff x="4508503" y="3143963"/>
            <a:chExt cx="365125" cy="302005"/>
          </a:xfrm>
        </p:grpSpPr>
        <p:cxnSp>
          <p:nvCxnSpPr>
            <p:cNvPr id="138" name="Straight Arrow Connector 137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Slide Number Placeholder 1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3106499" y="3489261"/>
            <a:ext cx="105963" cy="14938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3114678" y="3488980"/>
            <a:ext cx="365125" cy="302005"/>
            <a:chOff x="4508503" y="3143963"/>
            <a:chExt cx="365125" cy="302005"/>
          </a:xfrm>
        </p:grpSpPr>
        <p:cxnSp>
          <p:nvCxnSpPr>
            <p:cNvPr id="71" name="Straight Arrow Connector 70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8" name="Rectangle 177"/>
          <p:cNvSpPr/>
          <p:nvPr/>
        </p:nvSpPr>
        <p:spPr>
          <a:xfrm>
            <a:off x="3029999" y="4143781"/>
            <a:ext cx="105963" cy="14938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2762253" y="4200180"/>
            <a:ext cx="365125" cy="302005"/>
            <a:chOff x="4508503" y="3143963"/>
            <a:chExt cx="365125" cy="302005"/>
          </a:xfrm>
        </p:grpSpPr>
        <p:cxnSp>
          <p:nvCxnSpPr>
            <p:cNvPr id="67" name="Straight Arrow Connector 66"/>
            <p:cNvCxnSpPr>
              <a:cxnSpLocks/>
            </p:cNvCxnSpPr>
            <p:nvPr/>
          </p:nvCxnSpPr>
          <p:spPr>
            <a:xfrm rot="10800000">
              <a:off x="4508503" y="3204669"/>
              <a:ext cx="196847" cy="37387"/>
            </a:xfrm>
            <a:prstGeom prst="straightConnector1">
              <a:avLst/>
            </a:prstGeom>
            <a:ln w="19050" cap="flat" cmpd="sng" algn="ctr">
              <a:solidFill>
                <a:schemeClr val="accent1">
                  <a:lumMod val="75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cxnSpLocks/>
            </p:cNvCxnSpPr>
            <p:nvPr/>
          </p:nvCxnSpPr>
          <p:spPr>
            <a:xfrm rot="5400000">
              <a:off x="4610104" y="3347545"/>
              <a:ext cx="196847" cy="0"/>
            </a:xfrm>
            <a:prstGeom prst="straightConnector1">
              <a:avLst/>
            </a:prstGeom>
            <a:ln w="19050" cap="flat" cmpd="sng" algn="ctr">
              <a:solidFill>
                <a:schemeClr val="accent2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cxnSpLocks noChangeAspect="1"/>
            </p:cNvCxnSpPr>
            <p:nvPr/>
          </p:nvCxnSpPr>
          <p:spPr>
            <a:xfrm flipV="1">
              <a:off x="4711040" y="3143963"/>
              <a:ext cx="162588" cy="97712"/>
            </a:xfrm>
            <a:prstGeom prst="straightConnector1">
              <a:avLst/>
            </a:prstGeom>
            <a:ln w="1905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TextBox 106"/>
          <p:cNvSpPr txBox="1"/>
          <p:nvPr/>
        </p:nvSpPr>
        <p:spPr>
          <a:xfrm>
            <a:off x="3028950" y="4047067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-25000">
                <a:latin typeface="Times"/>
                <a:cs typeface="Times"/>
              </a:rPr>
              <a:t>13(−3)</a:t>
            </a:r>
            <a:endParaRPr lang="en-US" sz="120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5273675" y="39020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51967" y="3886200"/>
            <a:ext cx="105833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01535" y="2531532"/>
            <a:ext cx="149521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66167" y="3987798"/>
            <a:ext cx="19473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21100" y="3242733"/>
            <a:ext cx="105833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58837" y="3776137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u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0980" y="3125458"/>
            <a:ext cx="36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r>
              <a:rPr lang="en-US" sz="1400" baseline="-25000">
                <a:latin typeface="Times New Roman"/>
                <a:cs typeface="Times New Roman"/>
              </a:rPr>
              <a:t>1</a:t>
            </a:r>
            <a:endParaRPr lang="en-US" sz="1400" i="1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11159" y="2563285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u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70401" y="3941230"/>
            <a:ext cx="139700" cy="1735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81400" y="4055532"/>
            <a:ext cx="88900" cy="1693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40643" y="401108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15267" y="2290233"/>
            <a:ext cx="1143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>
            <a:spLocks noChangeAspect="1"/>
          </p:cNvSpPr>
          <p:nvPr/>
        </p:nvSpPr>
        <p:spPr>
          <a:xfrm>
            <a:off x="3663950" y="2889250"/>
            <a:ext cx="1188398" cy="1181481"/>
          </a:xfrm>
          <a:prstGeom prst="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663950" y="2600325"/>
            <a:ext cx="1647825" cy="1473200"/>
          </a:xfrm>
          <a:custGeom>
            <a:avLst/>
            <a:gdLst>
              <a:gd name="connsiteX0" fmla="*/ 0 w 1647825"/>
              <a:gd name="connsiteY0" fmla="*/ 1473200 h 1473200"/>
              <a:gd name="connsiteX1" fmla="*/ 387350 w 1647825"/>
              <a:gd name="connsiteY1" fmla="*/ 228600 h 1473200"/>
              <a:gd name="connsiteX2" fmla="*/ 1647825 w 1647825"/>
              <a:gd name="connsiteY2" fmla="*/ 0 h 1473200"/>
              <a:gd name="connsiteX3" fmla="*/ 1250950 w 1647825"/>
              <a:gd name="connsiteY3" fmla="*/ 1254125 h 1473200"/>
              <a:gd name="connsiteX4" fmla="*/ 0 w 1647825"/>
              <a:gd name="connsiteY4" fmla="*/ 1473200 h 14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7825" h="1473200">
                <a:moveTo>
                  <a:pt x="0" y="1473200"/>
                </a:moveTo>
                <a:lnTo>
                  <a:pt x="387350" y="228600"/>
                </a:lnTo>
                <a:lnTo>
                  <a:pt x="1647825" y="0"/>
                </a:lnTo>
                <a:lnTo>
                  <a:pt x="1250950" y="1254125"/>
                </a:lnTo>
                <a:lnTo>
                  <a:pt x="0" y="1473200"/>
                </a:lnTo>
                <a:close/>
              </a:path>
            </a:pathLst>
          </a:cu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905375" y="4070731"/>
            <a:ext cx="422275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V="1">
            <a:off x="3454400" y="2635631"/>
            <a:ext cx="422275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38550" y="226695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</a:p>
        </p:txBody>
      </p:sp>
      <p:sp>
        <p:nvSpPr>
          <p:cNvPr id="32" name="Arc 31"/>
          <p:cNvSpPr/>
          <p:nvPr/>
        </p:nvSpPr>
        <p:spPr>
          <a:xfrm>
            <a:off x="2828924" y="3146424"/>
            <a:ext cx="1835151" cy="1835151"/>
          </a:xfrm>
          <a:prstGeom prst="arc">
            <a:avLst>
              <a:gd name="adj1" fmla="val 21007237"/>
              <a:gd name="adj2" fmla="val 43229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>
            <a:off x="3032125" y="3425825"/>
            <a:ext cx="1270000" cy="1270000"/>
          </a:xfrm>
          <a:prstGeom prst="arc">
            <a:avLst>
              <a:gd name="adj1" fmla="val 16200000"/>
              <a:gd name="adj2" fmla="val 17179611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5047192" y="3852655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>
            <a:off x="3986742" y="2658855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33900" y="3994150"/>
            <a:ext cx="339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r>
              <a:rPr lang="en-US" sz="1400" baseline="-25000">
                <a:latin typeface="Times New Roman"/>
                <a:ea typeface="Lucida Grande"/>
                <a:cs typeface="Times New Roman"/>
              </a:rPr>
              <a:t>2</a:t>
            </a:r>
            <a:endParaRPr lang="en-US" sz="1400">
              <a:latin typeface="Times New Roman"/>
              <a:cs typeface="Times New Roman"/>
            </a:endParaRPr>
          </a:p>
        </p:txBody>
      </p:sp>
      <p:cxnSp>
        <p:nvCxnSpPr>
          <p:cNvPr id="40" name="Straight Connector 39"/>
          <p:cNvCxnSpPr>
            <a:cxnSpLocks noChangeAspect="1"/>
          </p:cNvCxnSpPr>
          <p:nvPr/>
        </p:nvCxnSpPr>
        <p:spPr>
          <a:xfrm rot="5400000" flipH="1" flipV="1">
            <a:off x="4992849" y="3964149"/>
            <a:ext cx="199703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 noChangeAspect="1"/>
          </p:cNvCxnSpPr>
          <p:nvPr/>
        </p:nvCxnSpPr>
        <p:spPr>
          <a:xfrm rot="10800000">
            <a:off x="3675226" y="2658060"/>
            <a:ext cx="357024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4310245" y="3300914"/>
            <a:ext cx="448021" cy="760206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Arc 4"/>
          <p:cNvSpPr/>
          <p:nvPr/>
        </p:nvSpPr>
        <p:spPr>
          <a:xfrm>
            <a:off x="3761318" y="3287183"/>
            <a:ext cx="1545336" cy="777240"/>
          </a:xfrm>
          <a:prstGeom prst="arc">
            <a:avLst>
              <a:gd name="adj1" fmla="val 19697781"/>
              <a:gd name="adj2" fmla="val 14276026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7869156">
            <a:off x="3761315" y="3278714"/>
            <a:ext cx="1545336" cy="777240"/>
          </a:xfrm>
          <a:prstGeom prst="arc">
            <a:avLst>
              <a:gd name="adj1" fmla="val 18034122"/>
              <a:gd name="adj2" fmla="val 12584598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cxnSpLocks noChangeAspect="1"/>
          </p:cNvCxnSpPr>
          <p:nvPr/>
        </p:nvCxnSpPr>
        <p:spPr>
          <a:xfrm>
            <a:off x="4970995" y="3683036"/>
            <a:ext cx="341838" cy="15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4547662" y="3695736"/>
            <a:ext cx="358771" cy="42297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 rot="5400000">
            <a:off x="4316433" y="3815836"/>
            <a:ext cx="347097" cy="10689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 noChangeAspect="1"/>
          </p:cNvCxnSpPr>
          <p:nvPr/>
        </p:nvCxnSpPr>
        <p:spPr>
          <a:xfrm rot="10800000">
            <a:off x="3635375" y="3200509"/>
            <a:ext cx="905426" cy="49679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rot="16200000" flipV="1">
            <a:off x="4020310" y="3180591"/>
            <a:ext cx="1031413" cy="4232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24868" y="378036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11698" y="3441696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13275" y="293687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35554" y="361526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18442" y="2954864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3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15908" y="254529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3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rot="5400000" flipH="1" flipV="1">
            <a:off x="4248325" y="3300094"/>
            <a:ext cx="694302" cy="10544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3829049" y="2976032"/>
            <a:ext cx="1411818" cy="1411818"/>
          </a:xfrm>
          <a:prstGeom prst="arc">
            <a:avLst>
              <a:gd name="adj1" fmla="val 12543266"/>
              <a:gd name="adj2" fmla="val 16144761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>
            <a:off x="4265084" y="3378200"/>
            <a:ext cx="546100" cy="546100"/>
          </a:xfrm>
          <a:prstGeom prst="arc">
            <a:avLst>
              <a:gd name="adj1" fmla="val 3896205"/>
              <a:gd name="adj2" fmla="val 6227740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>
            <a:off x="4265084" y="3378200"/>
            <a:ext cx="546100" cy="546100"/>
          </a:xfrm>
          <a:prstGeom prst="arc">
            <a:avLst>
              <a:gd name="adj1" fmla="val 1028850"/>
              <a:gd name="adj2" fmla="val 3746693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098800" y="4057650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>
              <a:latin typeface="Times"/>
              <a:cs typeface="Time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05325" y="4022725"/>
            <a:ext cx="142875" cy="6985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441825" y="3876675"/>
            <a:ext cx="27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endParaRPr lang="en-US" sz="1400">
              <a:latin typeface="Times New Roman"/>
              <a:cs typeface="Times New Roman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78375" y="3841750"/>
            <a:ext cx="161163" cy="12065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686300" y="3705225"/>
            <a:ext cx="275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cs typeface="Times New Roman"/>
              </a:rPr>
              <a:t>κ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086225" y="3025775"/>
            <a:ext cx="161163" cy="120650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032250" y="292100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θ</a:t>
            </a:r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387975" y="27241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200650" y="25241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87976" y="2454274"/>
            <a:ext cx="959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"/>
                <a:cs typeface="Times"/>
              </a:rPr>
              <a:t>(</a:t>
            </a:r>
            <a:r>
              <a:rPr lang="en-US" sz="1400" i="1" dirty="0">
                <a:latin typeface="Times"/>
                <a:cs typeface="Times"/>
              </a:rPr>
              <a:t>x</a:t>
            </a:r>
            <a:r>
              <a:rPr lang="en-US" sz="1400" baseline="-25000" dirty="0">
                <a:latin typeface="Times"/>
                <a:cs typeface="Times"/>
              </a:rPr>
              <a:t>1</a:t>
            </a:r>
            <a:r>
              <a:rPr lang="en-US" sz="1400" dirty="0">
                <a:latin typeface="Times"/>
                <a:cs typeface="Times"/>
              </a:rPr>
              <a:t>, </a:t>
            </a:r>
            <a:r>
              <a:rPr lang="en-US" sz="1400" i="1" dirty="0">
                <a:latin typeface="Times"/>
                <a:cs typeface="Times"/>
              </a:rPr>
              <a:t>x</a:t>
            </a:r>
            <a:r>
              <a:rPr lang="en-US" sz="1400" baseline="-25000" dirty="0">
                <a:latin typeface="Times"/>
                <a:cs typeface="Times"/>
              </a:rPr>
              <a:t>2</a:t>
            </a:r>
            <a:r>
              <a:rPr lang="en-US" sz="1400" dirty="0">
                <a:latin typeface="Times"/>
                <a:cs typeface="Times"/>
              </a:rPr>
              <a:t>, </a:t>
            </a:r>
            <a:r>
              <a:rPr lang="en-US" sz="1400" i="1" dirty="0">
                <a:latin typeface="Times"/>
                <a:cs typeface="Times"/>
              </a:rPr>
              <a:t>x</a:t>
            </a:r>
            <a:r>
              <a:rPr lang="en-US" sz="1400" baseline="-25000" dirty="0">
                <a:latin typeface="Times"/>
                <a:cs typeface="Times"/>
              </a:rPr>
              <a:t>3</a:t>
            </a:r>
            <a:r>
              <a:rPr lang="en-US" sz="1400" dirty="0">
                <a:latin typeface="Times"/>
                <a:cs typeface="Times"/>
              </a:rPr>
              <a:t>)</a:t>
            </a:r>
            <a:endParaRPr lang="en-US" sz="1400" i="1" dirty="0">
              <a:latin typeface="Times"/>
              <a:cs typeface="Times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5457826" y="2746374"/>
          <a:ext cx="762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4" imgW="762000" imgH="215900" progId="Equation.3">
                  <p:embed/>
                </p:oleObj>
              </mc:Choice>
              <mc:Fallback>
                <p:oleObj name="Equation" r:id="rId4" imgW="7620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826" y="2746374"/>
                        <a:ext cx="7620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241802" y="3572935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 flipV="1">
            <a:off x="4544482" y="3547533"/>
            <a:ext cx="641351" cy="319617"/>
          </a:xfrm>
          <a:prstGeom prst="line">
            <a:avLst/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4467223" y="3942289"/>
            <a:ext cx="588437" cy="433924"/>
          </a:xfrm>
          <a:prstGeom prst="line">
            <a:avLst/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4055534" y="4072467"/>
            <a:ext cx="706967" cy="283633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42369" y="3873500"/>
            <a:ext cx="905931" cy="110067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4176184" y="3498850"/>
            <a:ext cx="732366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4205818" y="3520017"/>
            <a:ext cx="673100" cy="673100"/>
          </a:xfrm>
          <a:prstGeom prst="arc">
            <a:avLst>
              <a:gd name="adj1" fmla="val 20231193"/>
              <a:gd name="adj2" fmla="val 578661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>
            <a:off x="4205818" y="3520017"/>
            <a:ext cx="673100" cy="673100"/>
          </a:xfrm>
          <a:prstGeom prst="arc">
            <a:avLst>
              <a:gd name="adj1" fmla="val 3272025"/>
              <a:gd name="adj2" fmla="val 6666028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7500" y="448733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59866" y="436456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39267" y="334856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89036" y="382693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68800" y="4144433"/>
            <a:ext cx="419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45º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55633" y="3627966"/>
            <a:ext cx="419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45º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1135" y="2861731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3 = 3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 noChangeAspect="1"/>
          </p:cNvCxnSpPr>
          <p:nvPr/>
        </p:nvCxnSpPr>
        <p:spPr>
          <a:xfrm rot="16200000">
            <a:off x="3613366" y="3452502"/>
            <a:ext cx="511803" cy="0"/>
          </a:xfrm>
          <a:prstGeom prst="straightConnector1">
            <a:avLst/>
          </a:pr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 noChangeAspect="1"/>
          </p:cNvCxnSpPr>
          <p:nvPr/>
        </p:nvCxnSpPr>
        <p:spPr>
          <a:xfrm rot="5400000" flipV="1">
            <a:off x="3609132" y="4582370"/>
            <a:ext cx="511803" cy="0"/>
          </a:xfrm>
          <a:prstGeom prst="straightConnector1">
            <a:avLst/>
          </a:pr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 noChangeAspect="1"/>
          </p:cNvCxnSpPr>
          <p:nvPr/>
        </p:nvCxnSpPr>
        <p:spPr>
          <a:xfrm>
            <a:off x="4476966" y="4301662"/>
            <a:ext cx="511803" cy="0"/>
          </a:xfrm>
          <a:prstGeom prst="straightConnector1">
            <a:avLst/>
          </a:pr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 noChangeAspect="1"/>
          </p:cNvCxnSpPr>
          <p:nvPr/>
        </p:nvCxnSpPr>
        <p:spPr>
          <a:xfrm rot="10800000">
            <a:off x="3318933" y="4301662"/>
            <a:ext cx="511803" cy="0"/>
          </a:xfrm>
          <a:prstGeom prst="straightConnector1">
            <a:avLst/>
          </a:pr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>
            <a:off x="5251450" y="4300868"/>
            <a:ext cx="19685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 noChangeAspect="1"/>
          </p:cNvCxnSpPr>
          <p:nvPr/>
        </p:nvCxnSpPr>
        <p:spPr>
          <a:xfrm rot="5400000" flipH="1" flipV="1">
            <a:off x="3765685" y="2759473"/>
            <a:ext cx="208755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11033" y="4262967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cxnSp>
        <p:nvCxnSpPr>
          <p:cNvPr id="17" name="Straight Arrow Connector 16"/>
          <p:cNvCxnSpPr>
            <a:cxnSpLocks noChangeAspect="1"/>
          </p:cNvCxnSpPr>
          <p:nvPr/>
        </p:nvCxnSpPr>
        <p:spPr>
          <a:xfrm rot="16200000">
            <a:off x="3577131" y="4004697"/>
            <a:ext cx="57580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Aspect="1"/>
          </p:cNvCxnSpPr>
          <p:nvPr/>
        </p:nvCxnSpPr>
        <p:spPr>
          <a:xfrm>
            <a:off x="3856531" y="4301662"/>
            <a:ext cx="57580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 noChangeAspect="1"/>
          </p:cNvCxnSpPr>
          <p:nvPr/>
        </p:nvCxnSpPr>
        <p:spPr>
          <a:xfrm rot="16200000">
            <a:off x="3515703" y="3807967"/>
            <a:ext cx="17373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 noChangeAspect="1"/>
          </p:cNvCxnSpPr>
          <p:nvPr/>
        </p:nvCxnSpPr>
        <p:spPr>
          <a:xfrm rot="5400000" flipV="1">
            <a:off x="3515704" y="4210135"/>
            <a:ext cx="17373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 noChangeAspect="1"/>
          </p:cNvCxnSpPr>
          <p:nvPr/>
        </p:nvCxnSpPr>
        <p:spPr>
          <a:xfrm flipV="1">
            <a:off x="4265004" y="4078902"/>
            <a:ext cx="17373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 noChangeAspect="1"/>
          </p:cNvCxnSpPr>
          <p:nvPr/>
        </p:nvCxnSpPr>
        <p:spPr>
          <a:xfrm rot="10800000" flipV="1">
            <a:off x="3871304" y="4078902"/>
            <a:ext cx="17373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 noChangeAspect="1"/>
          </p:cNvCxnSpPr>
          <p:nvPr/>
        </p:nvCxnSpPr>
        <p:spPr>
          <a:xfrm>
            <a:off x="3496697" y="3725297"/>
            <a:ext cx="27431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 noChangeAspect="1"/>
          </p:cNvCxnSpPr>
          <p:nvPr/>
        </p:nvCxnSpPr>
        <p:spPr>
          <a:xfrm rot="5400000">
            <a:off x="4337269" y="4119709"/>
            <a:ext cx="210309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3826938" y="4265086"/>
            <a:ext cx="73152" cy="7315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4414182" y="4265086"/>
            <a:ext cx="73152" cy="7315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829980" y="3678765"/>
            <a:ext cx="73152" cy="7315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cxnSpLocks noChangeAspect="1"/>
          </p:cNvCxnSpPr>
          <p:nvPr/>
        </p:nvCxnSpPr>
        <p:spPr>
          <a:xfrm>
            <a:off x="5181600" y="2508250"/>
            <a:ext cx="420363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 noChangeAspect="1"/>
          </p:cNvCxnSpPr>
          <p:nvPr/>
        </p:nvCxnSpPr>
        <p:spPr>
          <a:xfrm rot="16200000">
            <a:off x="4973611" y="2285443"/>
            <a:ext cx="42950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460750" y="384175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k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19550" y="3911600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h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35600" y="414655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40150" y="238125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59350" y="4127500"/>
            <a:ext cx="345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65450" y="4127500"/>
            <a:ext cx="459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−f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3800" y="2857500"/>
            <a:ext cx="345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4900" y="4762500"/>
            <a:ext cx="459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−f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5150782" y="2470156"/>
            <a:ext cx="73152" cy="73152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292600" y="2432050"/>
            <a:ext cx="947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1</a:t>
            </a:r>
            <a:r>
              <a:rPr lang="en-US" sz="1400">
                <a:latin typeface="Times"/>
                <a:cs typeface="Times"/>
              </a:rPr>
              <a:t>,  </a:t>
            </a:r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2</a:t>
            </a:r>
            <a:r>
              <a:rPr lang="en-US" sz="1400">
                <a:latin typeface="Times"/>
                <a:cs typeface="Times"/>
              </a:rPr>
              <a:t>, </a:t>
            </a:r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baseline="-25000">
                <a:latin typeface="Times"/>
                <a:cs typeface="Times"/>
              </a:rPr>
              <a:t>3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49900" y="2343150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u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41900" y="1803400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u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>
            <a:stCxn id="30" idx="0"/>
            <a:endCxn id="25" idx="0"/>
          </p:cNvCxnSpPr>
          <p:nvPr/>
        </p:nvCxnSpPr>
        <p:spPr>
          <a:xfrm rot="16200000" flipH="1">
            <a:off x="2888288" y="3273521"/>
            <a:ext cx="1281459" cy="3164"/>
          </a:xfrm>
          <a:prstGeom prst="line">
            <a:avLst/>
          </a:prstGeom>
          <a:ln w="190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3459027" y="2730894"/>
            <a:ext cx="165988" cy="1170958"/>
          </a:xfrm>
          <a:prstGeom prst="line">
            <a:avLst/>
          </a:prstGeom>
          <a:ln w="190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274932" y="3196167"/>
            <a:ext cx="475802" cy="265205"/>
          </a:xfrm>
          <a:prstGeom prst="line">
            <a:avLst/>
          </a:prstGeom>
          <a:ln w="190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183276" y="3339214"/>
            <a:ext cx="967757" cy="140586"/>
          </a:xfrm>
          <a:prstGeom prst="line">
            <a:avLst/>
          </a:prstGeom>
          <a:ln w="19050" cap="flat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93634" y="3259669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(100)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75569" y="3306235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(000)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7436" y="3407837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(001)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01901" y="3134783"/>
          <a:ext cx="3937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3" imgW="393700" imgH="190500" progId="Equation.3">
                  <p:embed/>
                </p:oleObj>
              </mc:Choice>
              <mc:Fallback>
                <p:oleObj name="Equation" r:id="rId3" imgW="393700" imgH="190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1" y="3134783"/>
                        <a:ext cx="3937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34837" y="2540004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(010)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615266" y="3841750"/>
          <a:ext cx="406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Equation" r:id="rId5" imgW="406400" imgH="190500" progId="Equation.3">
                  <p:embed/>
                </p:oleObj>
              </mc:Choice>
              <mc:Fallback>
                <p:oleObj name="Equation" r:id="rId5" imgW="406400" imgH="190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266" y="3841750"/>
                        <a:ext cx="406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840162" y="2982381"/>
          <a:ext cx="3937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Equation" r:id="rId7" imgW="393700" imgH="190500" progId="Equation.3">
                  <p:embed/>
                </p:oleObj>
              </mc:Choice>
              <mc:Fallback>
                <p:oleObj name="Equation" r:id="rId7" imgW="393700" imgH="1905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2" y="2982381"/>
                        <a:ext cx="3937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79953" y="3132668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(000)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2923" y="3242733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(100)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54233" y="3378202"/>
            <a:ext cx="350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57899" y="3464984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9799" y="2967570"/>
            <a:ext cx="350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2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02299" y="3500973"/>
            <a:ext cx="350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56201" y="3304119"/>
            <a:ext cx="318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3750" y="3433236"/>
            <a:ext cx="702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f</a:t>
            </a:r>
            <a:r>
              <a:rPr lang="en-US" sz="1200" baseline="-25000">
                <a:latin typeface="Times"/>
                <a:cs typeface="Times"/>
              </a:rPr>
              <a:t>3</a:t>
            </a:r>
            <a:r>
              <a:rPr lang="en-US" sz="1200">
                <a:latin typeface="Times"/>
                <a:cs typeface="Times"/>
              </a:rPr>
              <a:t> = β</a:t>
            </a:r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55167" y="3090337"/>
            <a:ext cx="702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f</a:t>
            </a:r>
            <a:r>
              <a:rPr lang="en-US" sz="1200" baseline="-25000">
                <a:latin typeface="Times"/>
                <a:cs typeface="Times"/>
              </a:rPr>
              <a:t>1</a:t>
            </a:r>
            <a:r>
              <a:rPr lang="en-US" sz="1200">
                <a:latin typeface="Times"/>
                <a:cs typeface="Times"/>
              </a:rPr>
              <a:t> = β</a:t>
            </a:r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80002" y="2815170"/>
            <a:ext cx="702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f</a:t>
            </a:r>
            <a:r>
              <a:rPr lang="en-US" sz="1200" baseline="-25000">
                <a:latin typeface="Times"/>
                <a:cs typeface="Times"/>
              </a:rPr>
              <a:t>2</a:t>
            </a:r>
            <a:r>
              <a:rPr lang="en-US" sz="1200">
                <a:latin typeface="Times"/>
                <a:cs typeface="Times"/>
              </a:rPr>
              <a:t> = β</a:t>
            </a:r>
            <a:r>
              <a:rPr lang="en-US" sz="1200" i="1">
                <a:latin typeface="Times"/>
                <a:cs typeface="Times"/>
              </a:rPr>
              <a:t>u</a:t>
            </a:r>
            <a:r>
              <a:rPr lang="en-US" sz="1200" baseline="-25000">
                <a:latin typeface="Times"/>
                <a:cs typeface="Times"/>
              </a:rPr>
              <a:t>2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3470906" y="3870507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174572" y="3430241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2920572" y="3180475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4042406" y="3345575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737606" y="3108508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3462439" y="2634374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3463797" y="3245629"/>
            <a:ext cx="137160" cy="13716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99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131730" y="3275263"/>
            <a:ext cx="137160" cy="13716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99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6082873" y="3421773"/>
            <a:ext cx="129993" cy="129993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  <a:gs pos="46000">
                <a:schemeClr val="tx1">
                  <a:lumMod val="85000"/>
                  <a:lumOff val="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cxnSpLocks noChangeAspect="1"/>
          </p:cNvCxnSpPr>
          <p:nvPr/>
        </p:nvCxnSpPr>
        <p:spPr>
          <a:xfrm rot="5400000" flipH="1" flipV="1">
            <a:off x="5117675" y="3152338"/>
            <a:ext cx="172324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 noChangeAspect="1"/>
          </p:cNvCxnSpPr>
          <p:nvPr/>
        </p:nvCxnSpPr>
        <p:spPr>
          <a:xfrm flipV="1">
            <a:off x="4964034" y="3390901"/>
            <a:ext cx="164052" cy="9144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 noChangeAspect="1"/>
          </p:cNvCxnSpPr>
          <p:nvPr/>
        </p:nvCxnSpPr>
        <p:spPr>
          <a:xfrm flipV="1">
            <a:off x="5903834" y="3534835"/>
            <a:ext cx="164052" cy="9144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 noChangeAspect="1"/>
          </p:cNvCxnSpPr>
          <p:nvPr/>
        </p:nvCxnSpPr>
        <p:spPr>
          <a:xfrm>
            <a:off x="6235408" y="3500967"/>
            <a:ext cx="170180" cy="2472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 noChangeAspect="1"/>
          </p:cNvCxnSpPr>
          <p:nvPr/>
        </p:nvCxnSpPr>
        <p:spPr>
          <a:xfrm>
            <a:off x="5291374" y="3352801"/>
            <a:ext cx="170180" cy="2472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 noChangeAspect="1"/>
          </p:cNvCxnSpPr>
          <p:nvPr/>
        </p:nvCxnSpPr>
        <p:spPr>
          <a:xfrm rot="5400000" flipH="1" flipV="1">
            <a:off x="6057475" y="3296271"/>
            <a:ext cx="172324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361266" y="4008968"/>
            <a:ext cx="364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a</a:t>
            </a:r>
            <a:r>
              <a:rPr lang="en-US" sz="1200">
                <a:latin typeface="Times"/>
                <a:cs typeface="Times"/>
              </a:rPr>
              <a:t>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465233" y="4008968"/>
            <a:ext cx="364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(</a:t>
            </a:r>
            <a:r>
              <a:rPr lang="en-US" sz="1200" i="1">
                <a:latin typeface="Times"/>
                <a:cs typeface="Times"/>
              </a:rPr>
              <a:t>b</a:t>
            </a:r>
            <a:r>
              <a:rPr lang="en-US" sz="1200">
                <a:latin typeface="Times"/>
                <a:cs typeface="Times"/>
              </a:rPr>
              <a:t>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>
            <a:cxnSpLocks noChangeAspect="1"/>
          </p:cNvCxnSpPr>
          <p:nvPr/>
        </p:nvCxnSpPr>
        <p:spPr>
          <a:xfrm rot="5400000" flipH="1" flipV="1">
            <a:off x="5147043" y="3694281"/>
            <a:ext cx="253263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 noChangeAspect="1"/>
          </p:cNvCxnSpPr>
          <p:nvPr/>
        </p:nvCxnSpPr>
        <p:spPr>
          <a:xfrm rot="5400000" flipH="1" flipV="1">
            <a:off x="5396425" y="3702094"/>
            <a:ext cx="187323" cy="5190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197474" y="3348575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γ</a:t>
            </a:r>
            <a:r>
              <a:rPr lang="en-US" sz="1400" baseline="-25000">
                <a:latin typeface="Times"/>
                <a:cs typeface="Times"/>
              </a:rPr>
              <a:t>12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54300" y="2533650"/>
            <a:ext cx="4239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Times"/>
                <a:cs typeface="Times"/>
              </a:rPr>
              <a:t>(</a:t>
            </a:r>
            <a:r>
              <a:rPr lang="en-US" sz="1600" i="1">
                <a:latin typeface="Times"/>
                <a:cs typeface="Times"/>
              </a:rPr>
              <a:t>a</a:t>
            </a:r>
            <a:r>
              <a:rPr lang="en-US" sz="1600">
                <a:latin typeface="Times"/>
                <a:cs typeface="Time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54300" y="4009085"/>
            <a:ext cx="4239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Times"/>
                <a:cs typeface="Times"/>
              </a:rPr>
              <a:t>(</a:t>
            </a:r>
            <a:r>
              <a:rPr lang="en-US" sz="1600" i="1">
                <a:latin typeface="Times"/>
                <a:cs typeface="Times"/>
              </a:rPr>
              <a:t>b</a:t>
            </a:r>
            <a:r>
              <a:rPr lang="en-US" sz="1600">
                <a:latin typeface="Times"/>
                <a:cs typeface="Times"/>
              </a:rPr>
              <a:t>)</a:t>
            </a: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3412473" y="2089150"/>
            <a:ext cx="1174750" cy="117475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>
            <a:spLocks noChangeAspect="1"/>
          </p:cNvSpPr>
          <p:nvPr/>
        </p:nvSpPr>
        <p:spPr>
          <a:xfrm>
            <a:off x="3252689" y="3649140"/>
            <a:ext cx="1494318" cy="1176378"/>
          </a:xfrm>
          <a:custGeom>
            <a:avLst/>
            <a:gdLst>
              <a:gd name="connsiteX0" fmla="*/ 440267 w 1989667"/>
              <a:gd name="connsiteY0" fmla="*/ 0 h 1566333"/>
              <a:gd name="connsiteX1" fmla="*/ 1989667 w 1989667"/>
              <a:gd name="connsiteY1" fmla="*/ 0 h 1566333"/>
              <a:gd name="connsiteX2" fmla="*/ 1545167 w 1989667"/>
              <a:gd name="connsiteY2" fmla="*/ 1566333 h 1566333"/>
              <a:gd name="connsiteX3" fmla="*/ 0 w 1989667"/>
              <a:gd name="connsiteY3" fmla="*/ 1549400 h 1566333"/>
              <a:gd name="connsiteX4" fmla="*/ 440267 w 1989667"/>
              <a:gd name="connsiteY4" fmla="*/ 0 h 1566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9667" h="1566333">
                <a:moveTo>
                  <a:pt x="440267" y="0"/>
                </a:moveTo>
                <a:lnTo>
                  <a:pt x="1989667" y="0"/>
                </a:lnTo>
                <a:lnTo>
                  <a:pt x="1545167" y="1566333"/>
                </a:lnTo>
                <a:lnTo>
                  <a:pt x="0" y="1549400"/>
                </a:lnTo>
                <a:lnTo>
                  <a:pt x="440267" y="0"/>
                </a:lnTo>
                <a:close/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74423" y="2501900"/>
            <a:ext cx="450850" cy="38735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74423" y="4049189"/>
            <a:ext cx="450850" cy="387350"/>
          </a:xfrm>
          <a:prstGeom prst="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>
            <a:off x="3908427" y="3577208"/>
            <a:ext cx="217421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 rot="10800000">
            <a:off x="3908427" y="4891658"/>
            <a:ext cx="217421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rot="5400000">
            <a:off x="3192995" y="4237329"/>
            <a:ext cx="217421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rot="16200000">
            <a:off x="4596347" y="4237329"/>
            <a:ext cx="217421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29000" y="294005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29050" y="25400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5400" y="4087289"/>
            <a:ext cx="387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14700" y="4480989"/>
            <a:ext cx="387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4950" y="3293539"/>
            <a:ext cx="543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σ</a:t>
            </a:r>
            <a:r>
              <a:rPr lang="en-US" sz="1400" baseline="-25000">
                <a:latin typeface="Times"/>
                <a:cs typeface="Times"/>
              </a:rPr>
              <a:t>12(0)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273675" y="2501900"/>
            <a:ext cx="571500" cy="374650"/>
          </a:xfrm>
          <a:custGeom>
            <a:avLst/>
            <a:gdLst>
              <a:gd name="connsiteX0" fmla="*/ 0 w 571500"/>
              <a:gd name="connsiteY0" fmla="*/ 371475 h 374650"/>
              <a:gd name="connsiteX1" fmla="*/ 95250 w 571500"/>
              <a:gd name="connsiteY1" fmla="*/ 0 h 374650"/>
              <a:gd name="connsiteX2" fmla="*/ 571500 w 571500"/>
              <a:gd name="connsiteY2" fmla="*/ 3175 h 374650"/>
              <a:gd name="connsiteX3" fmla="*/ 476250 w 571500"/>
              <a:gd name="connsiteY3" fmla="*/ 374650 h 374650"/>
              <a:gd name="connsiteX4" fmla="*/ 0 w 571500"/>
              <a:gd name="connsiteY4" fmla="*/ 371475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500" h="374650">
                <a:moveTo>
                  <a:pt x="0" y="371475"/>
                </a:moveTo>
                <a:lnTo>
                  <a:pt x="95250" y="0"/>
                </a:lnTo>
                <a:lnTo>
                  <a:pt x="571500" y="3175"/>
                </a:lnTo>
                <a:lnTo>
                  <a:pt x="476250" y="374650"/>
                </a:lnTo>
                <a:lnTo>
                  <a:pt x="0" y="371475"/>
                </a:lnTo>
                <a:close/>
              </a:path>
            </a:pathLst>
          </a:cu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rot="16200000">
            <a:off x="5829182" y="2706195"/>
            <a:ext cx="135119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 rot="10800000">
            <a:off x="5494218" y="2946437"/>
            <a:ext cx="135118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 rot="5400000">
            <a:off x="5143382" y="2706195"/>
            <a:ext cx="135119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5494218" y="2438436"/>
            <a:ext cx="135118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 noChangeAspect="1"/>
          </p:cNvCxnSpPr>
          <p:nvPr/>
        </p:nvCxnSpPr>
        <p:spPr>
          <a:xfrm rot="5400000" flipH="1" flipV="1">
            <a:off x="5134344" y="2132173"/>
            <a:ext cx="253263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 noChangeAspect="1"/>
          </p:cNvCxnSpPr>
          <p:nvPr/>
        </p:nvCxnSpPr>
        <p:spPr>
          <a:xfrm rot="5400000" flipH="1" flipV="1">
            <a:off x="5383726" y="2139986"/>
            <a:ext cx="187323" cy="5190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07050" y="2171700"/>
            <a:ext cx="404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σ</a:t>
            </a:r>
            <a:r>
              <a:rPr lang="en-US" sz="1400" baseline="-25000">
                <a:latin typeface="Times"/>
                <a:cs typeface="Times"/>
              </a:rPr>
              <a:t>12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32" name="Arc 31"/>
          <p:cNvSpPr/>
          <p:nvPr/>
        </p:nvSpPr>
        <p:spPr>
          <a:xfrm>
            <a:off x="4654549" y="2127249"/>
            <a:ext cx="1209675" cy="1209675"/>
          </a:xfrm>
          <a:prstGeom prst="arc">
            <a:avLst>
              <a:gd name="adj1" fmla="val 16200000"/>
              <a:gd name="adj2" fmla="val 17439623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84775" y="178646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γ</a:t>
            </a:r>
            <a:r>
              <a:rPr lang="en-US" sz="1400" baseline="-25000">
                <a:latin typeface="Times"/>
                <a:cs typeface="Times"/>
              </a:rPr>
              <a:t>12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273675" y="4071414"/>
            <a:ext cx="571500" cy="374650"/>
          </a:xfrm>
          <a:custGeom>
            <a:avLst/>
            <a:gdLst>
              <a:gd name="connsiteX0" fmla="*/ 0 w 571500"/>
              <a:gd name="connsiteY0" fmla="*/ 371475 h 374650"/>
              <a:gd name="connsiteX1" fmla="*/ 95250 w 571500"/>
              <a:gd name="connsiteY1" fmla="*/ 0 h 374650"/>
              <a:gd name="connsiteX2" fmla="*/ 571500 w 571500"/>
              <a:gd name="connsiteY2" fmla="*/ 3175 h 374650"/>
              <a:gd name="connsiteX3" fmla="*/ 476250 w 571500"/>
              <a:gd name="connsiteY3" fmla="*/ 374650 h 374650"/>
              <a:gd name="connsiteX4" fmla="*/ 0 w 571500"/>
              <a:gd name="connsiteY4" fmla="*/ 371475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500" h="374650">
                <a:moveTo>
                  <a:pt x="0" y="371475"/>
                </a:moveTo>
                <a:lnTo>
                  <a:pt x="95250" y="0"/>
                </a:lnTo>
                <a:lnTo>
                  <a:pt x="571500" y="3175"/>
                </a:lnTo>
                <a:lnTo>
                  <a:pt x="476250" y="374650"/>
                </a:lnTo>
                <a:lnTo>
                  <a:pt x="0" y="371475"/>
                </a:lnTo>
                <a:close/>
              </a:path>
            </a:pathLst>
          </a:cu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cxnSpLocks/>
          </p:cNvCxnSpPr>
          <p:nvPr/>
        </p:nvCxnSpPr>
        <p:spPr>
          <a:xfrm rot="16200000">
            <a:off x="5731133" y="4266185"/>
            <a:ext cx="356616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rot="10800000">
            <a:off x="5383470" y="4519126"/>
            <a:ext cx="356616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 rot="5400000">
            <a:off x="5045333" y="4266184"/>
            <a:ext cx="356616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>
            <a:off x="5383469" y="4002658"/>
            <a:ext cx="356616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07050" y="3712636"/>
            <a:ext cx="954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σ</a:t>
            </a:r>
            <a:r>
              <a:rPr lang="en-US" sz="1400" baseline="-25000">
                <a:latin typeface="Times"/>
                <a:cs typeface="Times"/>
              </a:rPr>
              <a:t>12(0)</a:t>
            </a:r>
            <a:r>
              <a:rPr lang="en-US" sz="1400">
                <a:latin typeface="Times"/>
                <a:cs typeface="Times"/>
              </a:rPr>
              <a:t> + σ</a:t>
            </a:r>
            <a:r>
              <a:rPr lang="en-US" sz="1400" baseline="-25000">
                <a:latin typeface="Times"/>
                <a:cs typeface="Times"/>
              </a:rPr>
              <a:t>12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42" name="Arc 41"/>
          <p:cNvSpPr/>
          <p:nvPr/>
        </p:nvSpPr>
        <p:spPr>
          <a:xfrm>
            <a:off x="4667249" y="3687238"/>
            <a:ext cx="1209675" cy="1209675"/>
          </a:xfrm>
          <a:prstGeom prst="arc">
            <a:avLst>
              <a:gd name="adj1" fmla="val 16200000"/>
              <a:gd name="adj2" fmla="val 17439623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82684" y="25400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89034" y="4087289"/>
            <a:ext cx="387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3550" y="4191000"/>
            <a:ext cx="39400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6700" y="4191000"/>
            <a:ext cx="39400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06850" y="3810000"/>
            <a:ext cx="805939" cy="1714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4082" y="3800474"/>
            <a:ext cx="1095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Undeformed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87750" y="2508250"/>
            <a:ext cx="615950" cy="158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06800" y="24765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Deformed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92800" y="2512199"/>
            <a:ext cx="615950" cy="158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11850" y="24765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Deformed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228850" y="3092450"/>
            <a:ext cx="287258" cy="307777"/>
            <a:chOff x="2241550" y="3124200"/>
            <a:chExt cx="287258" cy="307777"/>
          </a:xfrm>
        </p:grpSpPr>
        <p:sp>
          <p:nvSpPr>
            <p:cNvPr id="18" name="Rectangle 17"/>
            <p:cNvSpPr/>
            <p:nvPr/>
          </p:nvSpPr>
          <p:spPr>
            <a:xfrm>
              <a:off x="2286000" y="320040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41550" y="3124200"/>
              <a:ext cx="2872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σ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38600" y="3092450"/>
            <a:ext cx="287258" cy="307777"/>
            <a:chOff x="2241550" y="3124200"/>
            <a:chExt cx="287258" cy="307777"/>
          </a:xfrm>
        </p:grpSpPr>
        <p:sp>
          <p:nvSpPr>
            <p:cNvPr id="21" name="Rectangle 20"/>
            <p:cNvSpPr/>
            <p:nvPr/>
          </p:nvSpPr>
          <p:spPr>
            <a:xfrm>
              <a:off x="2286000" y="320040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41550" y="3124200"/>
              <a:ext cx="2872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σ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559300" y="3092450"/>
            <a:ext cx="287258" cy="307777"/>
            <a:chOff x="2241550" y="3124200"/>
            <a:chExt cx="287258" cy="307777"/>
          </a:xfrm>
        </p:grpSpPr>
        <p:sp>
          <p:nvSpPr>
            <p:cNvPr id="24" name="Rectangle 23"/>
            <p:cNvSpPr/>
            <p:nvPr/>
          </p:nvSpPr>
          <p:spPr>
            <a:xfrm>
              <a:off x="2286000" y="320040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41550" y="3124200"/>
              <a:ext cx="2872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σ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388100" y="3092450"/>
            <a:ext cx="287258" cy="307777"/>
            <a:chOff x="2241550" y="3124200"/>
            <a:chExt cx="287258" cy="307777"/>
          </a:xfrm>
        </p:grpSpPr>
        <p:sp>
          <p:nvSpPr>
            <p:cNvPr id="27" name="Rectangle 26"/>
            <p:cNvSpPr/>
            <p:nvPr/>
          </p:nvSpPr>
          <p:spPr>
            <a:xfrm>
              <a:off x="2286000" y="3200400"/>
              <a:ext cx="1524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41550" y="3124200"/>
              <a:ext cx="2872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σ</a:t>
              </a:r>
            </a:p>
          </p:txBody>
        </p:sp>
      </p:grpSp>
      <p:sp>
        <p:nvSpPr>
          <p:cNvPr id="45" name="Oval 44"/>
          <p:cNvSpPr/>
          <p:nvPr/>
        </p:nvSpPr>
        <p:spPr>
          <a:xfrm>
            <a:off x="4800600" y="2832100"/>
            <a:ext cx="1603756" cy="11176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463800" y="2825750"/>
            <a:ext cx="1603756" cy="11176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16855338">
            <a:off x="2470150" y="2825750"/>
            <a:ext cx="1603756" cy="11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 rot="16855338">
            <a:off x="4800599" y="2832100"/>
            <a:ext cx="1603756" cy="11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834467" y="3763433"/>
            <a:ext cx="143933" cy="101600"/>
          </a:xfrm>
          <a:custGeom>
            <a:avLst/>
            <a:gdLst>
              <a:gd name="connsiteX0" fmla="*/ 143933 w 143933"/>
              <a:gd name="connsiteY0" fmla="*/ 0 h 101600"/>
              <a:gd name="connsiteX1" fmla="*/ 88900 w 143933"/>
              <a:gd name="connsiteY1" fmla="*/ 55034 h 101600"/>
              <a:gd name="connsiteX2" fmla="*/ 0 w 143933"/>
              <a:gd name="connsiteY2" fmla="*/ 10160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101600">
                <a:moveTo>
                  <a:pt x="143933" y="0"/>
                </a:moveTo>
                <a:cubicBezTo>
                  <a:pt x="128411" y="19050"/>
                  <a:pt x="112889" y="38101"/>
                  <a:pt x="88900" y="55034"/>
                </a:cubicBezTo>
                <a:cubicBezTo>
                  <a:pt x="64911" y="71967"/>
                  <a:pt x="0" y="101600"/>
                  <a:pt x="0" y="10160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 flipH="1">
            <a:off x="3852334" y="3780366"/>
            <a:ext cx="143933" cy="101600"/>
          </a:xfrm>
          <a:custGeom>
            <a:avLst/>
            <a:gdLst>
              <a:gd name="connsiteX0" fmla="*/ 143933 w 143933"/>
              <a:gd name="connsiteY0" fmla="*/ 0 h 101600"/>
              <a:gd name="connsiteX1" fmla="*/ 88900 w 143933"/>
              <a:gd name="connsiteY1" fmla="*/ 55034 h 101600"/>
              <a:gd name="connsiteX2" fmla="*/ 0 w 143933"/>
              <a:gd name="connsiteY2" fmla="*/ 10160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933" h="101600">
                <a:moveTo>
                  <a:pt x="143933" y="0"/>
                </a:moveTo>
                <a:cubicBezTo>
                  <a:pt x="128411" y="19050"/>
                  <a:pt x="112889" y="38101"/>
                  <a:pt x="88900" y="55034"/>
                </a:cubicBezTo>
                <a:cubicBezTo>
                  <a:pt x="64911" y="71967"/>
                  <a:pt x="0" y="101600"/>
                  <a:pt x="0" y="10160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2705100" y="2824339"/>
            <a:ext cx="1131711" cy="1112661"/>
          </a:xfrm>
          <a:custGeom>
            <a:avLst/>
            <a:gdLst>
              <a:gd name="connsiteX0" fmla="*/ 165100 w 1131711"/>
              <a:gd name="connsiteY0" fmla="*/ 67028 h 1112661"/>
              <a:gd name="connsiteX1" fmla="*/ 419100 w 1131711"/>
              <a:gd name="connsiteY1" fmla="*/ 7761 h 1112661"/>
              <a:gd name="connsiteX2" fmla="*/ 745067 w 1131711"/>
              <a:gd name="connsiteY2" fmla="*/ 20461 h 1112661"/>
              <a:gd name="connsiteX3" fmla="*/ 1020233 w 1131711"/>
              <a:gd name="connsiteY3" fmla="*/ 100894 h 1112661"/>
              <a:gd name="connsiteX4" fmla="*/ 1083733 w 1131711"/>
              <a:gd name="connsiteY4" fmla="*/ 126294 h 1112661"/>
              <a:gd name="connsiteX5" fmla="*/ 1100667 w 1131711"/>
              <a:gd name="connsiteY5" fmla="*/ 202494 h 1112661"/>
              <a:gd name="connsiteX6" fmla="*/ 1126067 w 1131711"/>
              <a:gd name="connsiteY6" fmla="*/ 405694 h 1112661"/>
              <a:gd name="connsiteX7" fmla="*/ 1121833 w 1131711"/>
              <a:gd name="connsiteY7" fmla="*/ 591961 h 1112661"/>
              <a:gd name="connsiteX8" fmla="*/ 1066800 w 1131711"/>
              <a:gd name="connsiteY8" fmla="*/ 829028 h 1112661"/>
              <a:gd name="connsiteX9" fmla="*/ 977900 w 1131711"/>
              <a:gd name="connsiteY9" fmla="*/ 1011061 h 1112661"/>
              <a:gd name="connsiteX10" fmla="*/ 960967 w 1131711"/>
              <a:gd name="connsiteY10" fmla="*/ 1036461 h 1112661"/>
              <a:gd name="connsiteX11" fmla="*/ 812800 w 1131711"/>
              <a:gd name="connsiteY11" fmla="*/ 1091494 h 1112661"/>
              <a:gd name="connsiteX12" fmla="*/ 541867 w 1131711"/>
              <a:gd name="connsiteY12" fmla="*/ 1112661 h 1112661"/>
              <a:gd name="connsiteX13" fmla="*/ 330200 w 1131711"/>
              <a:gd name="connsiteY13" fmla="*/ 1091494 h 1112661"/>
              <a:gd name="connsiteX14" fmla="*/ 131233 w 1131711"/>
              <a:gd name="connsiteY14" fmla="*/ 1032228 h 1112661"/>
              <a:gd name="connsiteX15" fmla="*/ 59267 w 1131711"/>
              <a:gd name="connsiteY15" fmla="*/ 994128 h 1112661"/>
              <a:gd name="connsiteX16" fmla="*/ 50800 w 1131711"/>
              <a:gd name="connsiteY16" fmla="*/ 981428 h 1112661"/>
              <a:gd name="connsiteX17" fmla="*/ 21167 w 1131711"/>
              <a:gd name="connsiteY17" fmla="*/ 909461 h 1112661"/>
              <a:gd name="connsiteX18" fmla="*/ 0 w 1131711"/>
              <a:gd name="connsiteY18" fmla="*/ 663928 h 1112661"/>
              <a:gd name="connsiteX19" fmla="*/ 21167 w 1131711"/>
              <a:gd name="connsiteY19" fmla="*/ 405694 h 1112661"/>
              <a:gd name="connsiteX20" fmla="*/ 80433 w 1131711"/>
              <a:gd name="connsiteY20" fmla="*/ 223661 h 1112661"/>
              <a:gd name="connsiteX21" fmla="*/ 165100 w 1131711"/>
              <a:gd name="connsiteY21" fmla="*/ 67028 h 111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31711" h="1112661">
                <a:moveTo>
                  <a:pt x="165100" y="67028"/>
                </a:moveTo>
                <a:cubicBezTo>
                  <a:pt x="221545" y="31045"/>
                  <a:pt x="322439" y="15522"/>
                  <a:pt x="419100" y="7761"/>
                </a:cubicBezTo>
                <a:cubicBezTo>
                  <a:pt x="515761" y="0"/>
                  <a:pt x="644878" y="4939"/>
                  <a:pt x="745067" y="20461"/>
                </a:cubicBezTo>
                <a:cubicBezTo>
                  <a:pt x="845256" y="35983"/>
                  <a:pt x="963789" y="83255"/>
                  <a:pt x="1020233" y="100894"/>
                </a:cubicBezTo>
                <a:cubicBezTo>
                  <a:pt x="1076677" y="118533"/>
                  <a:pt x="1070327" y="109361"/>
                  <a:pt x="1083733" y="126294"/>
                </a:cubicBezTo>
                <a:cubicBezTo>
                  <a:pt x="1097139" y="143227"/>
                  <a:pt x="1093611" y="155927"/>
                  <a:pt x="1100667" y="202494"/>
                </a:cubicBezTo>
                <a:cubicBezTo>
                  <a:pt x="1107723" y="249061"/>
                  <a:pt x="1122539" y="340783"/>
                  <a:pt x="1126067" y="405694"/>
                </a:cubicBezTo>
                <a:cubicBezTo>
                  <a:pt x="1129595" y="470605"/>
                  <a:pt x="1131711" y="521405"/>
                  <a:pt x="1121833" y="591961"/>
                </a:cubicBezTo>
                <a:cubicBezTo>
                  <a:pt x="1111955" y="662517"/>
                  <a:pt x="1090789" y="759178"/>
                  <a:pt x="1066800" y="829028"/>
                </a:cubicBezTo>
                <a:cubicBezTo>
                  <a:pt x="1042811" y="898878"/>
                  <a:pt x="995539" y="976489"/>
                  <a:pt x="977900" y="1011061"/>
                </a:cubicBezTo>
                <a:cubicBezTo>
                  <a:pt x="960261" y="1045633"/>
                  <a:pt x="988484" y="1023056"/>
                  <a:pt x="960967" y="1036461"/>
                </a:cubicBezTo>
                <a:cubicBezTo>
                  <a:pt x="933450" y="1049867"/>
                  <a:pt x="882650" y="1078794"/>
                  <a:pt x="812800" y="1091494"/>
                </a:cubicBezTo>
                <a:cubicBezTo>
                  <a:pt x="742950" y="1104194"/>
                  <a:pt x="622300" y="1112661"/>
                  <a:pt x="541867" y="1112661"/>
                </a:cubicBezTo>
                <a:cubicBezTo>
                  <a:pt x="461434" y="1112661"/>
                  <a:pt x="398639" y="1104899"/>
                  <a:pt x="330200" y="1091494"/>
                </a:cubicBezTo>
                <a:cubicBezTo>
                  <a:pt x="261761" y="1078089"/>
                  <a:pt x="176388" y="1048456"/>
                  <a:pt x="131233" y="1032228"/>
                </a:cubicBezTo>
                <a:cubicBezTo>
                  <a:pt x="86078" y="1016000"/>
                  <a:pt x="72673" y="1002595"/>
                  <a:pt x="59267" y="994128"/>
                </a:cubicBezTo>
                <a:cubicBezTo>
                  <a:pt x="45862" y="985661"/>
                  <a:pt x="57150" y="995539"/>
                  <a:pt x="50800" y="981428"/>
                </a:cubicBezTo>
                <a:cubicBezTo>
                  <a:pt x="44450" y="967317"/>
                  <a:pt x="29634" y="962378"/>
                  <a:pt x="21167" y="909461"/>
                </a:cubicBezTo>
                <a:cubicBezTo>
                  <a:pt x="12700" y="856544"/>
                  <a:pt x="0" y="747889"/>
                  <a:pt x="0" y="663928"/>
                </a:cubicBezTo>
                <a:cubicBezTo>
                  <a:pt x="0" y="579967"/>
                  <a:pt x="7762" y="479072"/>
                  <a:pt x="21167" y="405694"/>
                </a:cubicBezTo>
                <a:cubicBezTo>
                  <a:pt x="34572" y="332316"/>
                  <a:pt x="57150" y="278694"/>
                  <a:pt x="80433" y="223661"/>
                </a:cubicBezTo>
                <a:cubicBezTo>
                  <a:pt x="103716" y="168628"/>
                  <a:pt x="108655" y="103011"/>
                  <a:pt x="165100" y="67028"/>
                </a:cubicBezTo>
                <a:close/>
              </a:path>
            </a:pathLst>
          </a:cu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2463802" y="2825751"/>
            <a:ext cx="1603756" cy="1117600"/>
          </a:xfrm>
          <a:prstGeom prst="ellips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16855338">
            <a:off x="2470152" y="2825751"/>
            <a:ext cx="1603756" cy="1117600"/>
          </a:xfrm>
          <a:prstGeom prst="ellipse">
            <a:avLst/>
          </a:prstGeom>
          <a:noFill/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5041900" y="2840214"/>
            <a:ext cx="1131711" cy="1112661"/>
          </a:xfrm>
          <a:custGeom>
            <a:avLst/>
            <a:gdLst>
              <a:gd name="connsiteX0" fmla="*/ 165100 w 1131711"/>
              <a:gd name="connsiteY0" fmla="*/ 67028 h 1112661"/>
              <a:gd name="connsiteX1" fmla="*/ 419100 w 1131711"/>
              <a:gd name="connsiteY1" fmla="*/ 7761 h 1112661"/>
              <a:gd name="connsiteX2" fmla="*/ 745067 w 1131711"/>
              <a:gd name="connsiteY2" fmla="*/ 20461 h 1112661"/>
              <a:gd name="connsiteX3" fmla="*/ 1020233 w 1131711"/>
              <a:gd name="connsiteY3" fmla="*/ 100894 h 1112661"/>
              <a:gd name="connsiteX4" fmla="*/ 1083733 w 1131711"/>
              <a:gd name="connsiteY4" fmla="*/ 126294 h 1112661"/>
              <a:gd name="connsiteX5" fmla="*/ 1100667 w 1131711"/>
              <a:gd name="connsiteY5" fmla="*/ 202494 h 1112661"/>
              <a:gd name="connsiteX6" fmla="*/ 1126067 w 1131711"/>
              <a:gd name="connsiteY6" fmla="*/ 405694 h 1112661"/>
              <a:gd name="connsiteX7" fmla="*/ 1121833 w 1131711"/>
              <a:gd name="connsiteY7" fmla="*/ 591961 h 1112661"/>
              <a:gd name="connsiteX8" fmla="*/ 1066800 w 1131711"/>
              <a:gd name="connsiteY8" fmla="*/ 829028 h 1112661"/>
              <a:gd name="connsiteX9" fmla="*/ 977900 w 1131711"/>
              <a:gd name="connsiteY9" fmla="*/ 1011061 h 1112661"/>
              <a:gd name="connsiteX10" fmla="*/ 960967 w 1131711"/>
              <a:gd name="connsiteY10" fmla="*/ 1036461 h 1112661"/>
              <a:gd name="connsiteX11" fmla="*/ 812800 w 1131711"/>
              <a:gd name="connsiteY11" fmla="*/ 1091494 h 1112661"/>
              <a:gd name="connsiteX12" fmla="*/ 541867 w 1131711"/>
              <a:gd name="connsiteY12" fmla="*/ 1112661 h 1112661"/>
              <a:gd name="connsiteX13" fmla="*/ 330200 w 1131711"/>
              <a:gd name="connsiteY13" fmla="*/ 1091494 h 1112661"/>
              <a:gd name="connsiteX14" fmla="*/ 131233 w 1131711"/>
              <a:gd name="connsiteY14" fmla="*/ 1032228 h 1112661"/>
              <a:gd name="connsiteX15" fmla="*/ 59267 w 1131711"/>
              <a:gd name="connsiteY15" fmla="*/ 994128 h 1112661"/>
              <a:gd name="connsiteX16" fmla="*/ 50800 w 1131711"/>
              <a:gd name="connsiteY16" fmla="*/ 981428 h 1112661"/>
              <a:gd name="connsiteX17" fmla="*/ 21167 w 1131711"/>
              <a:gd name="connsiteY17" fmla="*/ 909461 h 1112661"/>
              <a:gd name="connsiteX18" fmla="*/ 0 w 1131711"/>
              <a:gd name="connsiteY18" fmla="*/ 663928 h 1112661"/>
              <a:gd name="connsiteX19" fmla="*/ 21167 w 1131711"/>
              <a:gd name="connsiteY19" fmla="*/ 405694 h 1112661"/>
              <a:gd name="connsiteX20" fmla="*/ 80433 w 1131711"/>
              <a:gd name="connsiteY20" fmla="*/ 223661 h 1112661"/>
              <a:gd name="connsiteX21" fmla="*/ 165100 w 1131711"/>
              <a:gd name="connsiteY21" fmla="*/ 67028 h 111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31711" h="1112661">
                <a:moveTo>
                  <a:pt x="165100" y="67028"/>
                </a:moveTo>
                <a:cubicBezTo>
                  <a:pt x="221545" y="31045"/>
                  <a:pt x="322439" y="15522"/>
                  <a:pt x="419100" y="7761"/>
                </a:cubicBezTo>
                <a:cubicBezTo>
                  <a:pt x="515761" y="0"/>
                  <a:pt x="644878" y="4939"/>
                  <a:pt x="745067" y="20461"/>
                </a:cubicBezTo>
                <a:cubicBezTo>
                  <a:pt x="845256" y="35983"/>
                  <a:pt x="963789" y="83255"/>
                  <a:pt x="1020233" y="100894"/>
                </a:cubicBezTo>
                <a:cubicBezTo>
                  <a:pt x="1076677" y="118533"/>
                  <a:pt x="1070327" y="109361"/>
                  <a:pt x="1083733" y="126294"/>
                </a:cubicBezTo>
                <a:cubicBezTo>
                  <a:pt x="1097139" y="143227"/>
                  <a:pt x="1093611" y="155927"/>
                  <a:pt x="1100667" y="202494"/>
                </a:cubicBezTo>
                <a:cubicBezTo>
                  <a:pt x="1107723" y="249061"/>
                  <a:pt x="1122539" y="340783"/>
                  <a:pt x="1126067" y="405694"/>
                </a:cubicBezTo>
                <a:cubicBezTo>
                  <a:pt x="1129595" y="470605"/>
                  <a:pt x="1131711" y="521405"/>
                  <a:pt x="1121833" y="591961"/>
                </a:cubicBezTo>
                <a:cubicBezTo>
                  <a:pt x="1111955" y="662517"/>
                  <a:pt x="1090789" y="759178"/>
                  <a:pt x="1066800" y="829028"/>
                </a:cubicBezTo>
                <a:cubicBezTo>
                  <a:pt x="1042811" y="898878"/>
                  <a:pt x="995539" y="976489"/>
                  <a:pt x="977900" y="1011061"/>
                </a:cubicBezTo>
                <a:cubicBezTo>
                  <a:pt x="960261" y="1045633"/>
                  <a:pt x="988484" y="1023056"/>
                  <a:pt x="960967" y="1036461"/>
                </a:cubicBezTo>
                <a:cubicBezTo>
                  <a:pt x="933450" y="1049867"/>
                  <a:pt x="882650" y="1078794"/>
                  <a:pt x="812800" y="1091494"/>
                </a:cubicBezTo>
                <a:cubicBezTo>
                  <a:pt x="742950" y="1104194"/>
                  <a:pt x="622300" y="1112661"/>
                  <a:pt x="541867" y="1112661"/>
                </a:cubicBezTo>
                <a:cubicBezTo>
                  <a:pt x="461434" y="1112661"/>
                  <a:pt x="398639" y="1104899"/>
                  <a:pt x="330200" y="1091494"/>
                </a:cubicBezTo>
                <a:cubicBezTo>
                  <a:pt x="261761" y="1078089"/>
                  <a:pt x="176388" y="1048456"/>
                  <a:pt x="131233" y="1032228"/>
                </a:cubicBezTo>
                <a:cubicBezTo>
                  <a:pt x="86078" y="1016000"/>
                  <a:pt x="72673" y="1002595"/>
                  <a:pt x="59267" y="994128"/>
                </a:cubicBezTo>
                <a:cubicBezTo>
                  <a:pt x="45862" y="985661"/>
                  <a:pt x="57150" y="995539"/>
                  <a:pt x="50800" y="981428"/>
                </a:cubicBezTo>
                <a:cubicBezTo>
                  <a:pt x="44450" y="967317"/>
                  <a:pt x="29634" y="962378"/>
                  <a:pt x="21167" y="909461"/>
                </a:cubicBezTo>
                <a:cubicBezTo>
                  <a:pt x="12700" y="856544"/>
                  <a:pt x="0" y="747889"/>
                  <a:pt x="0" y="663928"/>
                </a:cubicBezTo>
                <a:cubicBezTo>
                  <a:pt x="0" y="579967"/>
                  <a:pt x="7762" y="479072"/>
                  <a:pt x="21167" y="405694"/>
                </a:cubicBezTo>
                <a:cubicBezTo>
                  <a:pt x="34572" y="332316"/>
                  <a:pt x="57150" y="278694"/>
                  <a:pt x="80433" y="223661"/>
                </a:cubicBezTo>
                <a:cubicBezTo>
                  <a:pt x="103716" y="168628"/>
                  <a:pt x="108655" y="103011"/>
                  <a:pt x="165100" y="67028"/>
                </a:cubicBezTo>
                <a:close/>
              </a:path>
            </a:pathLst>
          </a:cu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57775" y="3070225"/>
            <a:ext cx="330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S</a:t>
            </a:r>
            <a:r>
              <a:rPr lang="en-US" sz="1200" baseline="-25000">
                <a:latin typeface="Times"/>
                <a:cs typeface="Times"/>
              </a:rPr>
              <a:t>1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80025" y="3508375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i="1" baseline="-25000">
                <a:latin typeface="Times"/>
                <a:cs typeface="Times"/>
              </a:rPr>
              <a:t>i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78475" y="3406775"/>
            <a:ext cx="330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S</a:t>
            </a:r>
            <a:r>
              <a:rPr lang="en-US" sz="1200" baseline="-25000">
                <a:latin typeface="Times"/>
                <a:cs typeface="Times"/>
              </a:rPr>
              <a:t>3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42000" y="3117850"/>
            <a:ext cx="330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S</a:t>
            </a:r>
            <a:r>
              <a:rPr lang="en-US" sz="1200" baseline="-25000">
                <a:latin typeface="Times"/>
                <a:cs typeface="Times"/>
              </a:rPr>
              <a:t>2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37168" y="2870200"/>
            <a:ext cx="300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σ</a:t>
            </a:r>
            <a:r>
              <a:rPr lang="en-US" sz="1200" i="1" baseline="-25000">
                <a:latin typeface="Times"/>
                <a:cs typeface="Times"/>
              </a:rPr>
              <a:t>i</a:t>
            </a:r>
            <a:endParaRPr lang="en-US" sz="1200">
              <a:latin typeface="Times"/>
              <a:cs typeface="Times"/>
            </a:endParaRPr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 rot="5400000">
            <a:off x="5248131" y="3510178"/>
            <a:ext cx="151210" cy="22726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</p:cNvCxnSpPr>
          <p:nvPr/>
        </p:nvCxnSpPr>
        <p:spPr>
          <a:xfrm rot="5400000" flipH="1" flipV="1">
            <a:off x="5215179" y="3743756"/>
            <a:ext cx="151210" cy="22726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</p:cNvCxnSpPr>
          <p:nvPr/>
        </p:nvCxnSpPr>
        <p:spPr>
          <a:xfrm flipV="1">
            <a:off x="5464487" y="2980266"/>
            <a:ext cx="170081" cy="10190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cxnSpLocks/>
          </p:cNvCxnSpPr>
          <p:nvPr/>
        </p:nvCxnSpPr>
        <p:spPr>
          <a:xfrm rot="10800000" flipV="1">
            <a:off x="5531762" y="3012643"/>
            <a:ext cx="170081" cy="10190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5842000" y="3279775"/>
            <a:ext cx="114300" cy="127748"/>
          </a:xfrm>
          <a:custGeom>
            <a:avLst/>
            <a:gdLst>
              <a:gd name="connsiteX0" fmla="*/ 0 w 114300"/>
              <a:gd name="connsiteY0" fmla="*/ 3175 h 127748"/>
              <a:gd name="connsiteX1" fmla="*/ 9525 w 114300"/>
              <a:gd name="connsiteY1" fmla="*/ 0 h 127748"/>
              <a:gd name="connsiteX2" fmla="*/ 19050 w 114300"/>
              <a:gd name="connsiteY2" fmla="*/ 3175 h 127748"/>
              <a:gd name="connsiteX3" fmla="*/ 28575 w 114300"/>
              <a:gd name="connsiteY3" fmla="*/ 12700 h 127748"/>
              <a:gd name="connsiteX4" fmla="*/ 38100 w 114300"/>
              <a:gd name="connsiteY4" fmla="*/ 31750 h 127748"/>
              <a:gd name="connsiteX5" fmla="*/ 41275 w 114300"/>
              <a:gd name="connsiteY5" fmla="*/ 47625 h 127748"/>
              <a:gd name="connsiteX6" fmla="*/ 69850 w 114300"/>
              <a:gd name="connsiteY6" fmla="*/ 63500 h 127748"/>
              <a:gd name="connsiteX7" fmla="*/ 79375 w 114300"/>
              <a:gd name="connsiteY7" fmla="*/ 69850 h 127748"/>
              <a:gd name="connsiteX8" fmla="*/ 85725 w 114300"/>
              <a:gd name="connsiteY8" fmla="*/ 79375 h 127748"/>
              <a:gd name="connsiteX9" fmla="*/ 92075 w 114300"/>
              <a:gd name="connsiteY9" fmla="*/ 98425 h 127748"/>
              <a:gd name="connsiteX10" fmla="*/ 95250 w 114300"/>
              <a:gd name="connsiteY10" fmla="*/ 107950 h 127748"/>
              <a:gd name="connsiteX11" fmla="*/ 101600 w 114300"/>
              <a:gd name="connsiteY11" fmla="*/ 117475 h 127748"/>
              <a:gd name="connsiteX12" fmla="*/ 114300 w 114300"/>
              <a:gd name="connsiteY12" fmla="*/ 127000 h 12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4300" h="127748">
                <a:moveTo>
                  <a:pt x="0" y="3175"/>
                </a:moveTo>
                <a:cubicBezTo>
                  <a:pt x="3175" y="2117"/>
                  <a:pt x="6178" y="0"/>
                  <a:pt x="9525" y="0"/>
                </a:cubicBezTo>
                <a:cubicBezTo>
                  <a:pt x="12872" y="0"/>
                  <a:pt x="16265" y="1319"/>
                  <a:pt x="19050" y="3175"/>
                </a:cubicBezTo>
                <a:cubicBezTo>
                  <a:pt x="22786" y="5666"/>
                  <a:pt x="25700" y="9251"/>
                  <a:pt x="28575" y="12700"/>
                </a:cubicBezTo>
                <a:cubicBezTo>
                  <a:pt x="34118" y="19352"/>
                  <a:pt x="36054" y="23567"/>
                  <a:pt x="38100" y="31750"/>
                </a:cubicBezTo>
                <a:cubicBezTo>
                  <a:pt x="39409" y="36985"/>
                  <a:pt x="37962" y="43365"/>
                  <a:pt x="41275" y="47625"/>
                </a:cubicBezTo>
                <a:cubicBezTo>
                  <a:pt x="54016" y="64006"/>
                  <a:pt x="57073" y="57111"/>
                  <a:pt x="69850" y="63500"/>
                </a:cubicBezTo>
                <a:cubicBezTo>
                  <a:pt x="73263" y="65207"/>
                  <a:pt x="76200" y="67733"/>
                  <a:pt x="79375" y="69850"/>
                </a:cubicBezTo>
                <a:cubicBezTo>
                  <a:pt x="81492" y="73025"/>
                  <a:pt x="84175" y="75888"/>
                  <a:pt x="85725" y="79375"/>
                </a:cubicBezTo>
                <a:cubicBezTo>
                  <a:pt x="88443" y="85492"/>
                  <a:pt x="89958" y="92075"/>
                  <a:pt x="92075" y="98425"/>
                </a:cubicBezTo>
                <a:cubicBezTo>
                  <a:pt x="93133" y="101600"/>
                  <a:pt x="93394" y="105165"/>
                  <a:pt x="95250" y="107950"/>
                </a:cubicBezTo>
                <a:cubicBezTo>
                  <a:pt x="97367" y="111125"/>
                  <a:pt x="99157" y="114544"/>
                  <a:pt x="101600" y="117475"/>
                </a:cubicBezTo>
                <a:cubicBezTo>
                  <a:pt x="110161" y="127748"/>
                  <a:pt x="107038" y="127000"/>
                  <a:pt x="114300" y="1270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5280025" y="3159125"/>
            <a:ext cx="36068" cy="36068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5603875" y="3381375"/>
            <a:ext cx="36068" cy="36068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>
            <a:spLocks noChangeAspect="1"/>
          </p:cNvSpPr>
          <p:nvPr/>
        </p:nvSpPr>
        <p:spPr>
          <a:xfrm>
            <a:off x="5702300" y="3448050"/>
            <a:ext cx="36068" cy="36068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800600" y="2832100"/>
            <a:ext cx="1603756" cy="1117600"/>
          </a:xfrm>
          <a:prstGeom prst="ellips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16855338">
            <a:off x="4800599" y="2832100"/>
            <a:ext cx="1603756" cy="1117600"/>
          </a:xfrm>
          <a:prstGeom prst="ellipse">
            <a:avLst/>
          </a:prstGeom>
          <a:noFill/>
          <a:ln w="28575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54550" y="3386667"/>
            <a:ext cx="37465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6178549" y="3395134"/>
            <a:ext cx="37465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826933" y="3378201"/>
            <a:ext cx="37465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317750" y="3365500"/>
            <a:ext cx="37465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Arc 62"/>
          <p:cNvSpPr/>
          <p:nvPr/>
        </p:nvSpPr>
        <p:spPr>
          <a:xfrm>
            <a:off x="5511800" y="2819400"/>
            <a:ext cx="673100" cy="673100"/>
          </a:xfrm>
          <a:prstGeom prst="arc">
            <a:avLst>
              <a:gd name="adj1" fmla="val 6523547"/>
              <a:gd name="adj2" fmla="val 8087959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ED7-D433-C545-B205-8316B7AFA1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 cap="flat" cmpd="sng" algn="ctr">
          <a:solidFill>
            <a:schemeClr val="accent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ap="flat" cmpd="sng" algn="ctr">
          <a:solidFill>
            <a:schemeClr val="accent1">
              <a:lumMod val="7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i="0">
            <a:latin typeface="+mj-lt"/>
            <a:cs typeface="Time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475</Words>
  <Application>Microsoft Macintosh PowerPoint</Application>
  <PresentationFormat>On-screen Show (4:3)</PresentationFormat>
  <Paragraphs>217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Nora Margaret Anderson</dc:creator>
  <cp:lastModifiedBy>Peter Anderson</cp:lastModifiedBy>
  <cp:revision>47</cp:revision>
  <dcterms:created xsi:type="dcterms:W3CDTF">2014-09-23T13:49:01Z</dcterms:created>
  <dcterms:modified xsi:type="dcterms:W3CDTF">2015-12-31T22:08:57Z</dcterms:modified>
</cp:coreProperties>
</file>