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8" r:id="rId2"/>
    <p:sldId id="309" r:id="rId3"/>
    <p:sldId id="401" r:id="rId4"/>
    <p:sldId id="398" r:id="rId5"/>
    <p:sldId id="400" r:id="rId6"/>
    <p:sldId id="389" r:id="rId7"/>
    <p:sldId id="390" r:id="rId8"/>
    <p:sldId id="374" r:id="rId9"/>
    <p:sldId id="375" r:id="rId10"/>
    <p:sldId id="376" r:id="rId11"/>
    <p:sldId id="391" r:id="rId12"/>
    <p:sldId id="392" r:id="rId13"/>
    <p:sldId id="378" r:id="rId14"/>
    <p:sldId id="379" r:id="rId15"/>
    <p:sldId id="380" r:id="rId16"/>
    <p:sldId id="393" r:id="rId17"/>
    <p:sldId id="402" r:id="rId18"/>
    <p:sldId id="406" r:id="rId19"/>
    <p:sldId id="407" r:id="rId20"/>
    <p:sldId id="408" r:id="rId21"/>
    <p:sldId id="396" r:id="rId22"/>
    <p:sldId id="394" r:id="rId23"/>
    <p:sldId id="395" r:id="rId24"/>
    <p:sldId id="382" r:id="rId25"/>
    <p:sldId id="383" r:id="rId26"/>
    <p:sldId id="384" r:id="rId27"/>
    <p:sldId id="403" r:id="rId28"/>
    <p:sldId id="386" r:id="rId29"/>
    <p:sldId id="399" r:id="rId30"/>
    <p:sldId id="387" r:id="rId31"/>
    <p:sldId id="405" r:id="rId32"/>
    <p:sldId id="385" r:id="rId33"/>
    <p:sldId id="388" r:id="rId34"/>
    <p:sldId id="372" r:id="rId35"/>
  </p:sldIdLst>
  <p:sldSz cx="9144000" cy="6858000" type="screen4x3"/>
  <p:notesSz cx="6881813" cy="9296400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0000"/>
    <a:srgbClr val="CC66FF"/>
    <a:srgbClr val="FFFF99"/>
    <a:srgbClr val="000099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73" autoAdjust="0"/>
  </p:normalViewPr>
  <p:slideViewPr>
    <p:cSldViewPr snapToGrid="0" snapToObjects="1">
      <p:cViewPr varScale="1">
        <p:scale>
          <a:sx n="52" d="100"/>
          <a:sy n="52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34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27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93" y="-1614"/>
            <a:ext cx="2983712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5" tIns="0" rIns="19225" bIns="0" numCol="1" anchor="t" anchorCtr="0" compatLnSpc="1">
            <a:prstTxWarp prst="textNoShape">
              <a:avLst/>
            </a:prstTxWarp>
          </a:bodyPr>
          <a:lstStyle>
            <a:lvl1pPr algn="l" defTabSz="910014">
              <a:spcBef>
                <a:spcPct val="0"/>
              </a:spcBef>
              <a:defRPr sz="1000" b="0" i="1">
                <a:latin typeface="Times New Roman" charset="0"/>
              </a:defRPr>
            </a:lvl1pPr>
          </a:lstStyle>
          <a:p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-1614"/>
            <a:ext cx="2983712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5" tIns="0" rIns="19225" bIns="0" numCol="1" anchor="t" anchorCtr="0" compatLnSpc="1">
            <a:prstTxWarp prst="textNoShape">
              <a:avLst/>
            </a:prstTxWarp>
          </a:bodyPr>
          <a:lstStyle>
            <a:lvl1pPr defTabSz="910014">
              <a:spcBef>
                <a:spcPct val="0"/>
              </a:spcBef>
              <a:defRPr sz="1000" b="0" i="1">
                <a:latin typeface="Times New Roman" charset="0"/>
              </a:defRPr>
            </a:lvl1pPr>
          </a:lstStyle>
          <a:p>
            <a:r>
              <a:rPr lang="en-US"/>
              <a:t>2/3/2005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93" y="8829967"/>
            <a:ext cx="2983712" cy="4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5" tIns="0" rIns="19225" bIns="0" numCol="1" anchor="b" anchorCtr="0" compatLnSpc="1">
            <a:prstTxWarp prst="textNoShape">
              <a:avLst/>
            </a:prstTxWarp>
          </a:bodyPr>
          <a:lstStyle>
            <a:lvl1pPr algn="l" defTabSz="910014">
              <a:spcBef>
                <a:spcPct val="0"/>
              </a:spcBef>
              <a:defRPr sz="1000" b="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29967"/>
            <a:ext cx="2983712" cy="4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5" tIns="0" rIns="19225" bIns="0" numCol="1" anchor="b" anchorCtr="0" compatLnSpc="1">
            <a:prstTxWarp prst="textNoShape">
              <a:avLst/>
            </a:prstTxWarp>
          </a:bodyPr>
          <a:lstStyle>
            <a:lvl1pPr defTabSz="910014">
              <a:spcBef>
                <a:spcPct val="0"/>
              </a:spcBef>
              <a:defRPr sz="1000" b="0" i="1">
                <a:latin typeface="Times New Roman" charset="0"/>
              </a:defRPr>
            </a:lvl1pPr>
          </a:lstStyle>
          <a:p>
            <a:fld id="{7187D800-9568-4130-BE46-2B28CDB85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8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93" y="-1614"/>
            <a:ext cx="2983712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5" tIns="0" rIns="19225" bIns="0" numCol="1" anchor="t" anchorCtr="0" compatLnSpc="1">
            <a:prstTxWarp prst="textNoShape">
              <a:avLst/>
            </a:prstTxWarp>
          </a:bodyPr>
          <a:lstStyle>
            <a:lvl1pPr algn="l" defTabSz="910014">
              <a:spcBef>
                <a:spcPct val="0"/>
              </a:spcBef>
              <a:defRPr sz="1000" b="0" i="1">
                <a:latin typeface="Times New Roman" charset="0"/>
              </a:defRPr>
            </a:lvl1pPr>
          </a:lstStyle>
          <a:p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-1614"/>
            <a:ext cx="2983712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5" tIns="0" rIns="19225" bIns="0" numCol="1" anchor="t" anchorCtr="0" compatLnSpc="1">
            <a:prstTxWarp prst="textNoShape">
              <a:avLst/>
            </a:prstTxWarp>
          </a:bodyPr>
          <a:lstStyle>
            <a:lvl1pPr defTabSz="910014">
              <a:spcBef>
                <a:spcPct val="0"/>
              </a:spcBef>
              <a:defRPr sz="1000" b="0" i="1">
                <a:latin typeface="Times New Roman" charset="0"/>
              </a:defRPr>
            </a:lvl1pPr>
          </a:lstStyle>
          <a:p>
            <a:r>
              <a:rPr lang="en-US"/>
              <a:t>2/3/2005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93" y="8829967"/>
            <a:ext cx="2983712" cy="4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5" tIns="0" rIns="19225" bIns="0" numCol="1" anchor="b" anchorCtr="0" compatLnSpc="1">
            <a:prstTxWarp prst="textNoShape">
              <a:avLst/>
            </a:prstTxWarp>
          </a:bodyPr>
          <a:lstStyle>
            <a:lvl1pPr algn="l" defTabSz="910014">
              <a:spcBef>
                <a:spcPct val="0"/>
              </a:spcBef>
              <a:defRPr sz="1000" b="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29967"/>
            <a:ext cx="2983712" cy="4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25" tIns="0" rIns="19225" bIns="0" numCol="1" anchor="b" anchorCtr="0" compatLnSpc="1">
            <a:prstTxWarp prst="textNoShape">
              <a:avLst/>
            </a:prstTxWarp>
          </a:bodyPr>
          <a:lstStyle>
            <a:lvl1pPr defTabSz="910014">
              <a:spcBef>
                <a:spcPct val="0"/>
              </a:spcBef>
              <a:defRPr sz="1000" b="0" i="1">
                <a:latin typeface="Times New Roman" charset="0"/>
              </a:defRPr>
            </a:lvl1pPr>
          </a:lstStyle>
          <a:p>
            <a:fld id="{3F4D83A4-8D46-45AF-A96D-2E62993853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4177"/>
            <a:ext cx="5046663" cy="418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6462" rIns="91321" bIns="46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701675"/>
            <a:ext cx="462915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706514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2DDDC7EE-0C45-4995-9C07-1633D52A1241}" type="slidenum">
              <a:rPr lang="en-US" sz="1000" b="0">
                <a:latin typeface="Times New Roman" charset="0"/>
              </a:rPr>
              <a:pPr/>
              <a:t>1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B91B820-852A-4D75-9539-01B96DC7B99A}" type="slidenum">
              <a:rPr lang="en-US" sz="1000" b="0">
                <a:latin typeface="Times New Roman" charset="0"/>
              </a:rPr>
              <a:pPr/>
              <a:t>10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4303837F-4B7E-43AE-B070-6C7F9ED972EE}" type="slidenum">
              <a:rPr lang="en-US" sz="1000" b="0">
                <a:latin typeface="Times New Roman" charset="0"/>
              </a:rPr>
              <a:pPr/>
              <a:t>11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15016036-DECE-44FD-BFA2-75BE618A8320}" type="slidenum">
              <a:rPr lang="en-US" sz="1000" b="0">
                <a:latin typeface="Times New Roman" charset="0"/>
              </a:rPr>
              <a:pPr/>
              <a:t>12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66A911F2-A960-4B06-A0F7-D253E9A974FA}" type="slidenum">
              <a:rPr lang="en-US" sz="1000" b="0">
                <a:latin typeface="Times New Roman" charset="0"/>
              </a:rPr>
              <a:pPr/>
              <a:t>13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99E2B3A9-34EA-4758-A865-F76F67D03142}" type="slidenum">
              <a:rPr lang="en-US" sz="1000" b="0">
                <a:latin typeface="Times New Roman" charset="0"/>
              </a:rPr>
              <a:pPr/>
              <a:t>14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25699159-C4AA-4C39-982F-3767766DE0EE}" type="slidenum">
              <a:rPr lang="en-US" sz="1000" b="0">
                <a:latin typeface="Times New Roman" charset="0"/>
              </a:rPr>
              <a:pPr/>
              <a:t>15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E517C96-886B-417C-A3DF-2D010432B699}" type="slidenum">
              <a:rPr lang="en-US" sz="1000" b="0">
                <a:latin typeface="Times New Roman" charset="0"/>
              </a:rPr>
              <a:pPr/>
              <a:t>16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A257203A-1F2B-4594-A1E0-E4D658E34294}" type="slidenum">
              <a:rPr lang="en-US" sz="1000" b="0">
                <a:latin typeface="Times New Roman" charset="0"/>
              </a:rPr>
              <a:pPr/>
              <a:t>18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AFA80BD2-D972-4286-AE26-E58670502A13}" type="slidenum">
              <a:rPr lang="en-US" sz="1000" b="0">
                <a:latin typeface="Times New Roman" charset="0"/>
              </a:rPr>
              <a:pPr/>
              <a:t>19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99E2B3A9-34EA-4758-A865-F76F67D03142}" type="slidenum">
              <a:rPr lang="en-US" sz="1000" b="0">
                <a:latin typeface="Times New Roman" charset="0"/>
              </a:rPr>
              <a:pPr/>
              <a:t>20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8C97614C-A8A4-462D-BFC3-817EC27EAFF2}" type="slidenum">
              <a:rPr lang="en-US" sz="1000" b="0">
                <a:latin typeface="Times New Roman" charset="0"/>
              </a:rPr>
              <a:pPr/>
              <a:t>2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464B57D1-AEC8-4DA2-AD47-B47AE4347678}" type="slidenum">
              <a:rPr lang="en-US" sz="1000" b="0">
                <a:latin typeface="Times New Roman" charset="0"/>
              </a:rPr>
              <a:pPr/>
              <a:t>21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455235A3-5B9E-484F-9352-DB6283179D28}" type="slidenum">
              <a:rPr lang="en-US" sz="1000" b="0">
                <a:latin typeface="Times New Roman" charset="0"/>
              </a:rPr>
              <a:pPr/>
              <a:t>22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BBD4623C-CD49-4D70-B092-1FC94CC31A6D}" type="slidenum">
              <a:rPr lang="en-US" sz="1000" b="0">
                <a:latin typeface="Times New Roman" charset="0"/>
              </a:rPr>
              <a:pPr/>
              <a:t>23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C21E7E65-DB41-4911-8330-AF452BCC7CC2}" type="slidenum">
              <a:rPr lang="en-US" sz="1000" b="0">
                <a:latin typeface="Times New Roman" charset="0"/>
              </a:rPr>
              <a:pPr/>
              <a:t>24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8D67E198-5689-467D-89E2-4BCFE8A7284F}" type="slidenum">
              <a:rPr lang="en-US" sz="1000" b="0">
                <a:latin typeface="Times New Roman" charset="0"/>
              </a:rPr>
              <a:pPr/>
              <a:t>25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1C89B240-D56C-40B8-B30F-FF936C8DD49A}" type="slidenum">
              <a:rPr lang="en-US" sz="1000" b="0">
                <a:latin typeface="Times New Roman" charset="0"/>
              </a:rPr>
              <a:pPr/>
              <a:t>26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C21E7E65-DB41-4911-8330-AF452BCC7CC2}" type="slidenum">
              <a:rPr lang="en-US" sz="1000" b="0">
                <a:latin typeface="Times New Roman" charset="0"/>
              </a:rPr>
              <a:pPr/>
              <a:t>27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477BE669-73D5-49E2-B2A0-9B843B674F2E}" type="slidenum">
              <a:rPr lang="en-US" sz="1000" b="0">
                <a:latin typeface="Times New Roman" charset="0"/>
              </a:rPr>
              <a:pPr/>
              <a:t>28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022EB90-4ACB-4D19-B2A7-C6AA9974877A}" type="slidenum">
              <a:rPr lang="en-US" sz="1000" b="0">
                <a:latin typeface="Times New Roman" charset="0"/>
              </a:rPr>
              <a:pPr/>
              <a:t>30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6D796A24-A2CC-4836-A9EB-0232C651FB5B}" type="slidenum">
              <a:rPr lang="en-US" sz="1000" b="0">
                <a:latin typeface="Times New Roman" charset="0"/>
              </a:rPr>
              <a:pPr/>
              <a:t>32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136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689371" indent="-37235093" defTabSz="910136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427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085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62836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17116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2/1/2005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136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689371" indent="-37235093" defTabSz="910136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427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085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62836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17116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D2FA946-CAA7-4A5B-88A7-6C569F3A29B0}" type="slidenum">
              <a:rPr lang="en-US" sz="1000" b="0">
                <a:latin typeface="Times New Roman" charset="0"/>
              </a:rPr>
              <a:pPr/>
              <a:t>3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992" y="4416108"/>
            <a:ext cx="5045830" cy="4182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8557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6F655D26-CC77-42C3-A8F7-14314FF0E4D6}" type="slidenum">
              <a:rPr lang="en-US" sz="1000" b="0">
                <a:latin typeface="Times New Roman" charset="0"/>
              </a:rPr>
              <a:pPr/>
              <a:t>33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7FC41557-43CC-40FA-98CF-9087EA7BEA1D}" type="slidenum">
              <a:rPr lang="en-US" sz="1000" b="0">
                <a:latin typeface="Times New Roman" charset="0"/>
              </a:rPr>
              <a:pPr/>
              <a:t>34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28D38A8E-A6EA-4222-AEC5-B59D056BFD4A}" type="slidenum">
              <a:rPr lang="en-US" sz="1000" b="0">
                <a:latin typeface="Times New Roman" charset="0"/>
              </a:rPr>
              <a:pPr/>
              <a:t>4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EFA81015-E777-4F3F-826E-F37D285D717E}" type="slidenum">
              <a:rPr lang="en-US" sz="1000" b="0">
                <a:latin typeface="Times New Roman" charset="0"/>
              </a:rPr>
              <a:pPr/>
              <a:t>5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DD548051-F332-489D-A0D0-6B8D0870FDD8}" type="slidenum">
              <a:rPr lang="en-US" sz="1000" b="0">
                <a:latin typeface="Times New Roman" charset="0"/>
              </a:rPr>
              <a:pPr/>
              <a:t>6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A257203A-1F2B-4594-A1E0-E4D658E34294}" type="slidenum">
              <a:rPr lang="en-US" sz="1000" b="0">
                <a:latin typeface="Times New Roman" charset="0"/>
              </a:rPr>
              <a:pPr/>
              <a:t>7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BD2A39CE-A101-483C-BB9B-316E3494742F}" type="slidenum">
              <a:rPr lang="en-US" sz="1000" b="0">
                <a:latin typeface="Times New Roman" charset="0"/>
              </a:rPr>
              <a:pPr/>
              <a:t>8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>
                <a:latin typeface="Times New Roman" charset="0"/>
              </a:rPr>
              <a:t>2/3/2005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8348974" indent="-37886745" defTabSz="910014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62229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2445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866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4891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AFA80BD2-D972-4286-AE26-E58670502A13}" type="slidenum">
              <a:rPr lang="en-US" sz="1000" b="0">
                <a:latin typeface="Times New Roman" charset="0"/>
              </a:rPr>
              <a:pPr/>
              <a:t>9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7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5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2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5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3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4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4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latin typeface="Arial" charset="0"/>
              </a:defRPr>
            </a:lvl1pPr>
          </a:lstStyle>
          <a:p>
            <a:r>
              <a:rPr lang="en-US" smtClean="0"/>
              <a:t>(c) 2005-2012 W. J. Dally 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C7B2FBE-76C2-410D-A626-CC0531E08EE0}" type="slidenum">
              <a:rPr lang="en-US" sz="1000" b="0">
                <a:latin typeface="Arial" charset="0"/>
              </a:rPr>
              <a:pPr/>
              <a:t>‹#›</a:t>
            </a:fld>
            <a:endParaRPr lang="en-US" sz="16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dirty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Digital Design: A Systems Approach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Lecture 8:  Factoring State Machines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/>
            </a:r>
            <a:br>
              <a:rPr lang="en-US" dirty="0">
                <a:ea typeface="ＭＳ Ｐゴシック" charset="-128"/>
              </a:rPr>
            </a:br>
            <a:endParaRPr lang="en-US" sz="14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14400" y="193675"/>
            <a:ext cx="7315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200" dirty="0"/>
              <a:t>module Flash(</a:t>
            </a:r>
            <a:r>
              <a:rPr lang="en-US" sz="1200" dirty="0" err="1"/>
              <a:t>clk</a:t>
            </a:r>
            <a:r>
              <a:rPr lang="en-US" sz="1200" dirty="0"/>
              <a:t>, </a:t>
            </a:r>
            <a:r>
              <a:rPr lang="en-US" sz="1200" dirty="0" err="1"/>
              <a:t>rst</a:t>
            </a:r>
            <a:r>
              <a:rPr lang="en-US" sz="1200" dirty="0"/>
              <a:t>, in, out)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input </a:t>
            </a:r>
            <a:r>
              <a:rPr lang="en-US" sz="1200" dirty="0" err="1"/>
              <a:t>clk</a:t>
            </a:r>
            <a:r>
              <a:rPr lang="en-US" sz="1200" dirty="0"/>
              <a:t>, </a:t>
            </a:r>
            <a:r>
              <a:rPr lang="en-US" sz="1200" dirty="0" err="1"/>
              <a:t>rst</a:t>
            </a:r>
            <a:r>
              <a:rPr lang="en-US" sz="1200" dirty="0"/>
              <a:t>, in ; // in triggers start of flash sequence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output out ;	       // out drives LED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</a:t>
            </a:r>
            <a:r>
              <a:rPr lang="en-US" sz="1200" dirty="0" err="1"/>
              <a:t>reg</a:t>
            </a:r>
            <a:r>
              <a:rPr lang="en-US" sz="1200" dirty="0"/>
              <a:t>  out ;                       // output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wire [`SWIDTH-1:0] state, next ; // current state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</a:t>
            </a:r>
            <a:r>
              <a:rPr lang="en-US" sz="1200" dirty="0" err="1"/>
              <a:t>reg</a:t>
            </a:r>
            <a:r>
              <a:rPr lang="en-US" sz="1200" dirty="0"/>
              <a:t>  [`SWIDTH-1:0] next1  ;      // next state without reset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</a:t>
            </a:r>
            <a:r>
              <a:rPr lang="en-US" sz="1200" dirty="0" err="1"/>
              <a:t>reg</a:t>
            </a:r>
            <a:r>
              <a:rPr lang="en-US" sz="1200" dirty="0"/>
              <a:t> 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 ;               // timer inputs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wire done ;                      // timer output</a:t>
            </a:r>
          </a:p>
          <a:p>
            <a:pPr algn="l" eaLnBrk="1" hangingPunct="1">
              <a:spcBef>
                <a:spcPct val="0"/>
              </a:spcBef>
            </a:pP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// instantiate state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DFF #(`SWIDTH) </a:t>
            </a:r>
            <a:r>
              <a:rPr lang="en-US" sz="1200" dirty="0" err="1"/>
              <a:t>state_reg</a:t>
            </a:r>
            <a:r>
              <a:rPr lang="en-US" sz="1200" dirty="0"/>
              <a:t>(</a:t>
            </a:r>
            <a:r>
              <a:rPr lang="en-US" sz="1200" dirty="0" err="1"/>
              <a:t>clk</a:t>
            </a:r>
            <a:r>
              <a:rPr lang="en-US" sz="1200" dirty="0"/>
              <a:t>, next, state) ;</a:t>
            </a:r>
          </a:p>
          <a:p>
            <a:pPr algn="l" eaLnBrk="1" hangingPunct="1">
              <a:spcBef>
                <a:spcPct val="0"/>
              </a:spcBef>
            </a:pP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// instantiate timer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Timer1 timer(</a:t>
            </a:r>
            <a:r>
              <a:rPr lang="en-US" sz="1200" dirty="0" err="1"/>
              <a:t>clk</a:t>
            </a:r>
            <a:r>
              <a:rPr lang="en-US" sz="1200" dirty="0"/>
              <a:t>, </a:t>
            </a:r>
            <a:r>
              <a:rPr lang="en-US" sz="1200" dirty="0" err="1"/>
              <a:t>rst</a:t>
            </a:r>
            <a:r>
              <a:rPr lang="en-US" sz="1200" dirty="0"/>
              <a:t>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done) ;</a:t>
            </a:r>
          </a:p>
          <a:p>
            <a:pPr algn="l" eaLnBrk="1" hangingPunct="1">
              <a:spcBef>
                <a:spcPct val="0"/>
              </a:spcBef>
            </a:pP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always @* 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case(state)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`S_OFF: 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{1'b0, 1'b1, 1'b1, in ? `S_A : `S_OFF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`S_A:   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{1'b1, done, 1'b0, done ? `S_B : `S_A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`S_B:   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{1'b0, done, 1'b1, done ? `S_C : `S_B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`S_C:   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{1'b1, done, 1'b0, done ? `S_D : `S_C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`S_D:   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{1'b0, done, 1'b1, done ? `S_E : `S_D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`S_E:   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{1'b1, done, 1'b1, done ? `S_OFF : `S_E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default:{out,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{1'b1, done, 1'b1, done ? `S_OFF : `S_E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</a:t>
            </a:r>
            <a:r>
              <a:rPr lang="en-US" sz="1200" dirty="0" err="1"/>
              <a:t>endcase</a:t>
            </a: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end</a:t>
            </a:r>
          </a:p>
          <a:p>
            <a:pPr algn="l" eaLnBrk="1" hangingPunct="1">
              <a:spcBef>
                <a:spcPct val="0"/>
              </a:spcBef>
            </a:pP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assign next = </a:t>
            </a:r>
            <a:r>
              <a:rPr lang="en-US" sz="1200" dirty="0" err="1"/>
              <a:t>rst</a:t>
            </a:r>
            <a:r>
              <a:rPr lang="en-US" sz="1200" dirty="0"/>
              <a:t> ? `S_OFF : next1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 err="1"/>
              <a:t>endmodule</a:t>
            </a:r>
            <a:r>
              <a:rPr lang="en-US" sz="1200" dirty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2005-2012 W. J. Dally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Waveforms from simulation of light-flasher FSM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2209800"/>
          <a:ext cx="9067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Visio" r:id="rId4" imgW="21207335" imgH="4805294" progId="Visio.Drawing.6">
                  <p:embed/>
                </p:oleObj>
              </mc:Choice>
              <mc:Fallback>
                <p:oleObj name="Visio" r:id="rId4" imgW="21207335" imgH="480529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9067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Still redundancy in state diagram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66725" y="1047750"/>
          <a:ext cx="8305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Visio" r:id="rId4" imgW="5988136" imgH="1351432" progId="Visio.Drawing.6">
                  <p:embed/>
                </p:oleObj>
              </mc:Choice>
              <mc:Fallback>
                <p:oleObj name="Visio" r:id="rId4" imgW="5988136" imgH="135143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47750"/>
                        <a:ext cx="83058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143000" y="1219200"/>
          <a:ext cx="6781800" cy="3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Visio" r:id="rId4" imgW="2550589" imgH="1419672" progId="Visio.Drawing.6">
                  <p:embed/>
                </p:oleObj>
              </mc:Choice>
              <mc:Fallback>
                <p:oleObj name="Visio" r:id="rId4" imgW="2550589" imgH="141967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6781800" cy="377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Factor out “flash number”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>
              <a:latin typeface="Times New Roman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" y="1046163"/>
          <a:ext cx="5715000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Visio" r:id="rId4" imgW="3782094" imgH="1778201" progId="Visio.Drawing.6">
                  <p:embed/>
                </p:oleObj>
              </mc:Choice>
              <mc:Fallback>
                <p:oleObj name="Visio" r:id="rId4" imgW="3782094" imgH="1778201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46163"/>
                        <a:ext cx="5715000" cy="268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81475" y="4000500"/>
          <a:ext cx="47244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Visio" r:id="rId6" imgW="2550589" imgH="1419672" progId="Visio.Drawing.6">
                  <p:embed/>
                </p:oleObj>
              </mc:Choice>
              <mc:Fallback>
                <p:oleObj name="Visio" r:id="rId6" imgW="2550589" imgH="1419672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4000500"/>
                        <a:ext cx="472440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State diagram of twice-factored light flasher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200" y="381000"/>
            <a:ext cx="8305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200" dirty="0"/>
              <a:t>module Flash2(</a:t>
            </a:r>
            <a:r>
              <a:rPr lang="en-US" sz="1200" dirty="0" err="1"/>
              <a:t>clk</a:t>
            </a:r>
            <a:r>
              <a:rPr lang="en-US" sz="1200" dirty="0"/>
              <a:t>, </a:t>
            </a:r>
            <a:r>
              <a:rPr lang="en-US" sz="1200" dirty="0" err="1"/>
              <a:t>rst</a:t>
            </a:r>
            <a:r>
              <a:rPr lang="en-US" sz="1200" dirty="0"/>
              <a:t>, in, out)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input </a:t>
            </a:r>
            <a:r>
              <a:rPr lang="en-US" sz="1200" dirty="0" err="1"/>
              <a:t>clk</a:t>
            </a:r>
            <a:r>
              <a:rPr lang="en-US" sz="1200" dirty="0"/>
              <a:t>, </a:t>
            </a:r>
            <a:r>
              <a:rPr lang="en-US" sz="1200" dirty="0" err="1"/>
              <a:t>rst</a:t>
            </a:r>
            <a:r>
              <a:rPr lang="en-US" sz="1200" dirty="0"/>
              <a:t>, in ; // in triggers start of flash sequence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output out ;	       // out drives LED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</a:t>
            </a:r>
            <a:r>
              <a:rPr lang="en-US" sz="1200" dirty="0" err="1"/>
              <a:t>reg</a:t>
            </a:r>
            <a:r>
              <a:rPr lang="en-US" sz="1200" dirty="0"/>
              <a:t>  out ;                       // output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wire [`XWIDTH-1:0] state, next ; // current state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</a:t>
            </a:r>
            <a:r>
              <a:rPr lang="en-US" sz="1200" dirty="0" err="1"/>
              <a:t>reg</a:t>
            </a:r>
            <a:r>
              <a:rPr lang="en-US" sz="1200" dirty="0"/>
              <a:t>  [`XWIDTH-1:0] next1  ;      // next state without reset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</a:t>
            </a:r>
            <a:r>
              <a:rPr lang="en-US" sz="1200" dirty="0" err="1"/>
              <a:t>reg</a:t>
            </a:r>
            <a:r>
              <a:rPr lang="en-US" sz="1200" dirty="0"/>
              <a:t> 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</a:t>
            </a:r>
            <a:r>
              <a:rPr lang="en-US" sz="1200" dirty="0" err="1"/>
              <a:t>cload</a:t>
            </a:r>
            <a:r>
              <a:rPr lang="en-US" sz="1200" dirty="0"/>
              <a:t>, </a:t>
            </a:r>
            <a:r>
              <a:rPr lang="en-US" sz="1200" dirty="0" err="1"/>
              <a:t>cdec</a:t>
            </a:r>
            <a:r>
              <a:rPr lang="en-US" sz="1200" dirty="0"/>
              <a:t> ;  // timer and </a:t>
            </a:r>
            <a:r>
              <a:rPr lang="en-US" sz="1200" dirty="0" err="1"/>
              <a:t>countr</a:t>
            </a:r>
            <a:r>
              <a:rPr lang="en-US" sz="1200" dirty="0"/>
              <a:t> inputs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wire </a:t>
            </a:r>
            <a:r>
              <a:rPr lang="en-US" sz="1200" dirty="0" err="1"/>
              <a:t>tdone</a:t>
            </a:r>
            <a:r>
              <a:rPr lang="en-US" sz="1200" dirty="0"/>
              <a:t>, </a:t>
            </a:r>
            <a:r>
              <a:rPr lang="en-US" sz="1200" dirty="0" err="1"/>
              <a:t>cdone</a:t>
            </a:r>
            <a:r>
              <a:rPr lang="en-US" sz="1200" dirty="0"/>
              <a:t> ;              // timer and counter outputs</a:t>
            </a:r>
          </a:p>
          <a:p>
            <a:pPr algn="l" eaLnBrk="1" hangingPunct="1">
              <a:spcBef>
                <a:spcPct val="0"/>
              </a:spcBef>
            </a:pP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// instantiate state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DFF #(`XWIDTH) </a:t>
            </a:r>
            <a:r>
              <a:rPr lang="en-US" sz="1200" dirty="0" err="1"/>
              <a:t>state_reg</a:t>
            </a:r>
            <a:r>
              <a:rPr lang="en-US" sz="1200" dirty="0"/>
              <a:t>(</a:t>
            </a:r>
            <a:r>
              <a:rPr lang="en-US" sz="1200" dirty="0" err="1"/>
              <a:t>clk</a:t>
            </a:r>
            <a:r>
              <a:rPr lang="en-US" sz="1200" dirty="0"/>
              <a:t>, next, state) ;</a:t>
            </a:r>
          </a:p>
          <a:p>
            <a:pPr algn="l" eaLnBrk="1" hangingPunct="1">
              <a:spcBef>
                <a:spcPct val="0"/>
              </a:spcBef>
            </a:pP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// instantiate timer and counter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Timer1   timer(</a:t>
            </a:r>
            <a:r>
              <a:rPr lang="en-US" sz="1200" dirty="0" err="1"/>
              <a:t>clk</a:t>
            </a:r>
            <a:r>
              <a:rPr lang="en-US" sz="1200" dirty="0"/>
              <a:t>, </a:t>
            </a:r>
            <a:r>
              <a:rPr lang="en-US" sz="1200" dirty="0" err="1"/>
              <a:t>rst</a:t>
            </a:r>
            <a:r>
              <a:rPr lang="en-US" sz="1200" dirty="0"/>
              <a:t>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</a:t>
            </a:r>
            <a:r>
              <a:rPr lang="en-US" sz="1200" dirty="0" err="1"/>
              <a:t>tdone</a:t>
            </a:r>
            <a:r>
              <a:rPr lang="en-US" sz="1200" dirty="0"/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Counter1 counter(</a:t>
            </a:r>
            <a:r>
              <a:rPr lang="en-US" sz="1200" dirty="0" err="1"/>
              <a:t>clk</a:t>
            </a:r>
            <a:r>
              <a:rPr lang="en-US" sz="1200" dirty="0"/>
              <a:t>, </a:t>
            </a:r>
            <a:r>
              <a:rPr lang="en-US" sz="1200" dirty="0" err="1"/>
              <a:t>rst</a:t>
            </a:r>
            <a:r>
              <a:rPr lang="en-US" sz="1200" dirty="0"/>
              <a:t>, </a:t>
            </a:r>
            <a:r>
              <a:rPr lang="en-US" sz="1200" dirty="0" err="1"/>
              <a:t>cload</a:t>
            </a:r>
            <a:r>
              <a:rPr lang="en-US" sz="1200" dirty="0"/>
              <a:t>, </a:t>
            </a:r>
            <a:r>
              <a:rPr lang="en-US" sz="1200" dirty="0" err="1"/>
              <a:t>cdec</a:t>
            </a:r>
            <a:r>
              <a:rPr lang="en-US" sz="1200" dirty="0"/>
              <a:t>, </a:t>
            </a:r>
            <a:r>
              <a:rPr lang="en-US" sz="1200" dirty="0" err="1"/>
              <a:t>cdone</a:t>
            </a:r>
            <a:r>
              <a:rPr lang="en-US" sz="1200" dirty="0"/>
              <a:t>) ;</a:t>
            </a:r>
          </a:p>
          <a:p>
            <a:pPr algn="l" eaLnBrk="1" hangingPunct="1">
              <a:spcBef>
                <a:spcPct val="0"/>
              </a:spcBef>
            </a:pP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always </a:t>
            </a:r>
            <a:r>
              <a:rPr lang="en-US" sz="1200" dirty="0" smtClean="0"/>
              <a:t>@(*) </a:t>
            </a:r>
            <a:r>
              <a:rPr lang="en-US" sz="1200" dirty="0"/>
              <a:t>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case(state)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`X_OFF:  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</a:t>
            </a:r>
            <a:r>
              <a:rPr lang="en-US" sz="1200" dirty="0" err="1"/>
              <a:t>cload</a:t>
            </a:r>
            <a:r>
              <a:rPr lang="en-US" sz="1200" dirty="0"/>
              <a:t>, </a:t>
            </a:r>
            <a:r>
              <a:rPr lang="en-US" sz="1200" dirty="0" err="1"/>
              <a:t>cdec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 {1'b0, 1'b1, 1'b1, 1'b1, 1'b0,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  in ? `X_FLASH : `X_OFF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`X_FLASH:{out,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</a:t>
            </a:r>
            <a:r>
              <a:rPr lang="en-US" sz="1200" dirty="0" err="1"/>
              <a:t>cload</a:t>
            </a:r>
            <a:r>
              <a:rPr lang="en-US" sz="1200" dirty="0"/>
              <a:t>, </a:t>
            </a:r>
            <a:r>
              <a:rPr lang="en-US" sz="1200" dirty="0" err="1"/>
              <a:t>cdec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 {1'b1, </a:t>
            </a:r>
            <a:r>
              <a:rPr lang="en-US" sz="1200" dirty="0" err="1"/>
              <a:t>tdone</a:t>
            </a:r>
            <a:r>
              <a:rPr lang="en-US" sz="1200" dirty="0"/>
              <a:t>, 1'b0, 1'b0, 1'b0,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  </a:t>
            </a:r>
            <a:r>
              <a:rPr lang="en-US" sz="1200" dirty="0" err="1"/>
              <a:t>tdone</a:t>
            </a:r>
            <a:r>
              <a:rPr lang="en-US" sz="1200" dirty="0"/>
              <a:t> ? (</a:t>
            </a:r>
            <a:r>
              <a:rPr lang="en-US" sz="1200" dirty="0" err="1"/>
              <a:t>cdone</a:t>
            </a:r>
            <a:r>
              <a:rPr lang="en-US" sz="1200" dirty="0"/>
              <a:t> ? `X_OFF : `X_SPACE) : `X_FLASH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`X_SPACE:{out, </a:t>
            </a:r>
            <a:r>
              <a:rPr lang="en-US" sz="1200" dirty="0" err="1"/>
              <a:t>tload</a:t>
            </a:r>
            <a:r>
              <a:rPr lang="en-US" sz="1200" dirty="0"/>
              <a:t>, </a:t>
            </a:r>
            <a:r>
              <a:rPr lang="en-US" sz="1200" dirty="0" err="1"/>
              <a:t>tsel</a:t>
            </a:r>
            <a:r>
              <a:rPr lang="en-US" sz="1200" dirty="0"/>
              <a:t>, </a:t>
            </a:r>
            <a:r>
              <a:rPr lang="en-US" sz="1200" dirty="0" err="1"/>
              <a:t>cload</a:t>
            </a:r>
            <a:r>
              <a:rPr lang="en-US" sz="1200" dirty="0"/>
              <a:t>, </a:t>
            </a:r>
            <a:r>
              <a:rPr lang="en-US" sz="1200" dirty="0" err="1"/>
              <a:t>cdec</a:t>
            </a:r>
            <a:r>
              <a:rPr lang="en-US" sz="1200" dirty="0"/>
              <a:t>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 {1'b0, </a:t>
            </a:r>
            <a:r>
              <a:rPr lang="en-US" sz="1200" dirty="0" err="1"/>
              <a:t>tdone</a:t>
            </a:r>
            <a:r>
              <a:rPr lang="en-US" sz="1200" dirty="0"/>
              <a:t>, 1'b1, 1'b0, </a:t>
            </a:r>
            <a:r>
              <a:rPr lang="en-US" sz="1200" dirty="0" err="1"/>
              <a:t>tdone</a:t>
            </a:r>
            <a:r>
              <a:rPr lang="en-US" sz="1200" dirty="0"/>
              <a:t>,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            </a:t>
            </a:r>
            <a:r>
              <a:rPr lang="en-US" sz="1200" dirty="0" err="1"/>
              <a:t>tdone</a:t>
            </a:r>
            <a:r>
              <a:rPr lang="en-US" sz="1200" dirty="0"/>
              <a:t> ? `X_FLASH : `X_SPACE 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  </a:t>
            </a:r>
            <a:r>
              <a:rPr lang="en-US" sz="1200" dirty="0" err="1"/>
              <a:t>endcase</a:t>
            </a: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end</a:t>
            </a:r>
          </a:p>
          <a:p>
            <a:pPr algn="l" eaLnBrk="1" hangingPunct="1">
              <a:spcBef>
                <a:spcPct val="0"/>
              </a:spcBef>
            </a:pPr>
            <a:endParaRPr lang="en-US" sz="1200" dirty="0"/>
          </a:p>
          <a:p>
            <a:pPr algn="l" eaLnBrk="1" hangingPunct="1">
              <a:spcBef>
                <a:spcPct val="0"/>
              </a:spcBef>
            </a:pPr>
            <a:r>
              <a:rPr lang="en-US" sz="1200" dirty="0"/>
              <a:t>  assign next = </a:t>
            </a:r>
            <a:r>
              <a:rPr lang="en-US" sz="1200" dirty="0" err="1"/>
              <a:t>rst</a:t>
            </a:r>
            <a:r>
              <a:rPr lang="en-US" sz="1200" dirty="0"/>
              <a:t> ? `X_OFF : next1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 dirty="0" err="1"/>
              <a:t>endmodule</a:t>
            </a:r>
            <a:r>
              <a:rPr lang="en-US" sz="1200" dirty="0"/>
              <a:t>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0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Waveforms from simulation of twice-factored light flasher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2362200"/>
          <a:ext cx="8763000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Visio" r:id="rId4" imgW="20358941" imgH="6964047" progId="Visio.Drawing.6">
                  <p:embed/>
                </p:oleObj>
              </mc:Choice>
              <mc:Fallback>
                <p:oleObj name="Visio" r:id="rId4" imgW="20358941" imgH="6964047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8763000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the light flasher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the light’s “on” state last 7 cycles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Adding 2 more “on” states</a:t>
            </a:r>
          </a:p>
          <a:p>
            <a:endParaRPr lang="en-US" dirty="0" smtClean="0"/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“on” lasts 15 cycles</a:t>
            </a:r>
          </a:p>
          <a:p>
            <a:endParaRPr lang="en-US" dirty="0"/>
          </a:p>
          <a:p>
            <a:r>
              <a:rPr lang="en-US" dirty="0" smtClean="0"/>
              <a:t>Making the light flash 206 times, which each flash lasting an arbitrary, predetermined number of cycles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2005-2012 W. J. Dally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Light Flasher State Diagram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90600" y="1085850"/>
          <a:ext cx="640080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Visio" r:id="rId4" imgW="5873527" imgH="4331949" progId="Visio.Drawing.6">
                  <p:embed/>
                </p:oleObj>
              </mc:Choice>
              <mc:Fallback>
                <p:oleObj name="Visio" r:id="rId4" imgW="5873527" imgH="433194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85850"/>
                        <a:ext cx="6400800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6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66725" y="1047750"/>
          <a:ext cx="8305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Visio" r:id="rId4" imgW="5988136" imgH="1351432" progId="Visio.Drawing.6">
                  <p:embed/>
                </p:oleObj>
              </mc:Choice>
              <mc:Fallback>
                <p:oleObj name="Visio" r:id="rId4" imgW="5988136" imgH="13514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47750"/>
                        <a:ext cx="83058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28356"/>
              </p:ext>
            </p:extLst>
          </p:nvPr>
        </p:nvGraphicFramePr>
        <p:xfrm>
          <a:off x="2733675" y="3257550"/>
          <a:ext cx="3408363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Visio" r:id="rId6" imgW="1802327" imgH="1430777" progId="Visio.Drawing.11">
                  <p:embed/>
                </p:oleObj>
              </mc:Choice>
              <mc:Fallback>
                <p:oleObj name="Visio" r:id="rId6" imgW="1802327" imgH="14307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257550"/>
                        <a:ext cx="3408363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State diagram of factored light flasher</a:t>
            </a:r>
          </a:p>
        </p:txBody>
      </p:sp>
    </p:spTree>
    <p:extLst>
      <p:ext uri="{BB962C8B-B14F-4D97-AF65-F5344CB8AC3E}">
        <p14:creationId xmlns:p14="http://schemas.microsoft.com/office/powerpoint/2010/main" val="1494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Readings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3225" indent="-346075"/>
            <a:r>
              <a:rPr lang="en-US" dirty="0" smtClean="0">
                <a:cs typeface="Times New Roman" charset="0"/>
              </a:rPr>
              <a:t>L8: Chapter 17</a:t>
            </a:r>
          </a:p>
          <a:p>
            <a:pPr marL="403225" indent="-346075"/>
            <a:r>
              <a:rPr lang="en-US" dirty="0" smtClean="0">
                <a:cs typeface="Times New Roman" charset="0"/>
              </a:rPr>
              <a:t>L9: Chapter 18</a:t>
            </a:r>
          </a:p>
          <a:p>
            <a:pPr>
              <a:buFontTx/>
              <a:buNone/>
            </a:pPr>
            <a:endParaRPr lang="en-US" dirty="0" smtClean="0">
              <a:ea typeface="ＭＳ Ｐゴシック" charset="-128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>
              <a:latin typeface="Times New Roman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" y="1046163"/>
          <a:ext cx="5715000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Visio" r:id="rId4" imgW="3782094" imgH="1778201" progId="Visio.Drawing.6">
                  <p:embed/>
                </p:oleObj>
              </mc:Choice>
              <mc:Fallback>
                <p:oleObj name="Visio" r:id="rId4" imgW="3782094" imgH="177820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46163"/>
                        <a:ext cx="5715000" cy="268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81475" y="4000500"/>
          <a:ext cx="47244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Visio" r:id="rId6" imgW="2550589" imgH="1419672" progId="Visio.Drawing.6">
                  <p:embed/>
                </p:oleObj>
              </mc:Choice>
              <mc:Fallback>
                <p:oleObj name="Visio" r:id="rId6" imgW="2550589" imgH="141967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4000500"/>
                        <a:ext cx="472440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State diagram of twice-factored light flasher</a:t>
            </a:r>
          </a:p>
        </p:txBody>
      </p:sp>
    </p:spTree>
    <p:extLst>
      <p:ext uri="{BB962C8B-B14F-4D97-AF65-F5344CB8AC3E}">
        <p14:creationId xmlns:p14="http://schemas.microsoft.com/office/powerpoint/2010/main" val="1083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Cynical view of lecture up to now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All we’ve done is build a counter with three subfields</a:t>
            </a:r>
          </a:p>
          <a:p>
            <a:pPr lvl="1"/>
            <a:r>
              <a:rPr lang="en-US" smtClean="0"/>
              <a:t>Each field increments when previous field “wraps”</a:t>
            </a:r>
          </a:p>
          <a:p>
            <a:pPr lvl="1"/>
            <a:r>
              <a:rPr lang="en-US" smtClean="0"/>
              <a:t>Most significant field is count</a:t>
            </a:r>
          </a:p>
          <a:p>
            <a:pPr lvl="1"/>
            <a:r>
              <a:rPr lang="en-US" smtClean="0"/>
              <a:t>Next is on/off</a:t>
            </a:r>
          </a:p>
          <a:p>
            <a:pPr lvl="1"/>
            <a:r>
              <a:rPr lang="en-US" smtClean="0"/>
              <a:t>Least is timer</a:t>
            </a:r>
          </a:p>
          <a:p>
            <a:pPr lvl="1"/>
            <a:endParaRPr lang="en-US" smtClean="0"/>
          </a:p>
          <a:p>
            <a:r>
              <a:rPr lang="en-US" smtClean="0">
                <a:ea typeface="ＭＳ Ｐゴシック" charset="-128"/>
              </a:rPr>
              <a:t>Lets look at a less trivial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Specification Of A New Traffic-Light Controller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Inputs: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</a:rPr>
              <a:t>car_ew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</a:rPr>
              <a:t>car_lt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Outputs: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</a:rPr>
              <a:t>nsgyr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</a:rPr>
              <a:t>ewgyr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</a:rPr>
              <a:t>ltgyr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Operation:</a:t>
            </a:r>
          </a:p>
          <a:p>
            <a:pPr lvl="1"/>
            <a:r>
              <a:rPr lang="en-US" dirty="0" smtClean="0"/>
              <a:t>Default: green light for north-south road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car_lt</a:t>
            </a:r>
            <a:r>
              <a:rPr lang="en-US" dirty="0" smtClean="0"/>
              <a:t>: green light for left-turn</a:t>
            </a:r>
          </a:p>
          <a:p>
            <a:pPr lvl="2"/>
            <a:r>
              <a:rPr lang="en-US" dirty="0" smtClean="0"/>
              <a:t>If ~</a:t>
            </a:r>
            <a:r>
              <a:rPr lang="en-US" dirty="0" err="1" smtClean="0"/>
              <a:t>car_lt</a:t>
            </a:r>
            <a:r>
              <a:rPr lang="en-US" dirty="0" smtClean="0"/>
              <a:t> &amp; </a:t>
            </a:r>
            <a:r>
              <a:rPr lang="en-US" dirty="0" err="1" smtClean="0"/>
              <a:t>car_ew</a:t>
            </a:r>
            <a:r>
              <a:rPr lang="en-US" dirty="0" smtClean="0"/>
              <a:t>: green light for east-west road</a:t>
            </a:r>
          </a:p>
          <a:p>
            <a:pPr lvl="1"/>
            <a:r>
              <a:rPr lang="en-US" dirty="0" smtClean="0"/>
              <a:t>Green light for left-turn and east-west roads stay on until either: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No more cars, or</a:t>
            </a:r>
            <a:endParaRPr lang="en-US" dirty="0" smtClean="0"/>
          </a:p>
          <a:p>
            <a:pPr lvl="2"/>
            <a:r>
              <a:rPr lang="en-US" dirty="0" smtClean="0"/>
              <a:t>Green light timer expires</a:t>
            </a:r>
          </a:p>
          <a:p>
            <a:pPr lvl="1"/>
            <a:r>
              <a:rPr lang="en-US" dirty="0" smtClean="0"/>
              <a:t>Each green, yellow, and red light stay on for a time interval</a:t>
            </a:r>
          </a:p>
          <a:p>
            <a:pPr lvl="1"/>
            <a:r>
              <a:rPr lang="en-US" dirty="0" smtClean="0"/>
              <a:t>Lighting sequence: green -&gt; yellow -&gt; red</a:t>
            </a:r>
          </a:p>
          <a:p>
            <a:pPr>
              <a:buFontTx/>
              <a:buNone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Number of states required by ‘flat’ machine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Sequences for NS, EW, LT (3)</a:t>
            </a:r>
          </a:p>
          <a:p>
            <a:r>
              <a:rPr lang="en-US" dirty="0" smtClean="0">
                <a:ea typeface="ＭＳ Ｐゴシック" charset="-128"/>
              </a:rPr>
              <a:t>States in each sequence Yellow, Red, Green (3)</a:t>
            </a:r>
          </a:p>
          <a:p>
            <a:r>
              <a:rPr lang="en-US" dirty="0" smtClean="0">
                <a:ea typeface="ＭＳ Ｐゴシック" charset="-128"/>
              </a:rPr>
              <a:t>Time in each state 9, 5, or 4 cycles (6)</a:t>
            </a:r>
          </a:p>
          <a:p>
            <a:r>
              <a:rPr lang="en-US" dirty="0" smtClean="0">
                <a:ea typeface="ＭＳ Ｐゴシック" charset="-128"/>
              </a:rPr>
              <a:t>Time remaining before return to NS (13)</a:t>
            </a:r>
          </a:p>
          <a:p>
            <a:r>
              <a:rPr lang="en-US" dirty="0" smtClean="0">
                <a:ea typeface="ＭＳ Ｐゴシック" charset="-128"/>
              </a:rPr>
              <a:t>Total states 3 x 3 x 6 x 13 = 702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95400" y="1285875"/>
          <a:ext cx="6248400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Visio" r:id="rId4" imgW="3356095" imgH="2581189" progId="Visio.Drawing.11">
                  <p:embed/>
                </p:oleObj>
              </mc:Choice>
              <mc:Fallback>
                <p:oleObj name="Visio" r:id="rId4" imgW="3356095" imgH="258118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85875"/>
                        <a:ext cx="6248400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Block diagram of factored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981200" y="990600"/>
          <a:ext cx="51466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Visio" r:id="rId4" imgW="2560680" imgH="2578301" progId="Visio.Drawing.6">
                  <p:embed/>
                </p:oleObj>
              </mc:Choice>
              <mc:Fallback>
                <p:oleObj name="Visio" r:id="rId4" imgW="2560680" imgH="2578301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90600"/>
                        <a:ext cx="51466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State diagram of master FSM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3400" y="0"/>
            <a:ext cx="77724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100"/>
              <a:t>//----------------------------------------------------------------------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//Master FSM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//  car_ew - car waiting on east-west road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//  car_lt - car waiting in left-turn lane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//  ok     - signal that it is ok to request a new direction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//  dir    - output signaling new requested direction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//----------------------------------------------------------------------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module TLC_Master(clk, rst, car_ew, car_lt, ok, dir)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input clk, rst, car_ew, car_lt, ok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output [1:0] dir ;</a:t>
            </a:r>
          </a:p>
          <a:p>
            <a:pPr algn="l" eaLnBrk="1" hangingPunct="1">
              <a:spcBef>
                <a:spcPct val="0"/>
              </a:spcBef>
            </a:pPr>
            <a:endParaRPr lang="en-US" sz="1100"/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wire [`MWIDTH-1:0] state, next ; // current state and next state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reg  [`MWIDTH-1:0] next1 ;       // next state without reset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reg  tload ;                     // timer load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reg  [1:0] dir ;                 // direction output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wire tdone ;                     // timer completion</a:t>
            </a:r>
          </a:p>
          <a:p>
            <a:pPr algn="l" eaLnBrk="1" hangingPunct="1">
              <a:spcBef>
                <a:spcPct val="0"/>
              </a:spcBef>
            </a:pPr>
            <a:endParaRPr lang="en-US" sz="1100"/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// instantiate state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DFF #(`MWIDTH) state_reg(clk, next, state) ;</a:t>
            </a:r>
          </a:p>
          <a:p>
            <a:pPr algn="l" eaLnBrk="1" hangingPunct="1">
              <a:spcBef>
                <a:spcPct val="0"/>
              </a:spcBef>
            </a:pPr>
            <a:endParaRPr lang="en-US" sz="1100"/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// instantiate timer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Timer #(`TWIDTH) timer(clk, rst, tload, `T_EXP, tdone) ;</a:t>
            </a:r>
          </a:p>
          <a:p>
            <a:pPr algn="l" eaLnBrk="1" hangingPunct="1">
              <a:spcBef>
                <a:spcPct val="0"/>
              </a:spcBef>
            </a:pPr>
            <a:endParaRPr lang="en-US" sz="1100"/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always @(state or rst or car_ew or car_lt or ok or tdone) 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case(state)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`M_NS: {dir, tload,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        {`M_NS, 1'b1, ok ? (car_lt ? `M_LT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                                   : (car_ew ? `M_EW : `M_NS))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                         : `M_NS}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`M_EW: {dir, tload, next1} =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        {`M_EW, 1'b0, (ok &amp; (!car_ew | tdone)) ? `M_NS : `M_EW}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`M_LT: {dir, tload, next1} =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        {`M_LT, 1'b0, (ok &amp; (!car_ew | tdone)) ? `M_NS : `M_LT}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default: {dir, tload, next1} =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          {`M_LT, 1'b0, (ok &amp; (!car_ew | tdone)) ? `M_NS : `M_LT}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  endcase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end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  assign next = rst ? `M_NS : next1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/>
              <a:t>endmodule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0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95400" y="1285875"/>
          <a:ext cx="6248400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Visio" r:id="rId4" imgW="3356095" imgH="2581189" progId="Visio.Drawing.11">
                  <p:embed/>
                </p:oleObj>
              </mc:Choice>
              <mc:Fallback>
                <p:oleObj name="Visio" r:id="rId4" imgW="3356095" imgH="258118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85875"/>
                        <a:ext cx="6248400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Block diagram of factored machine</a:t>
            </a:r>
          </a:p>
        </p:txBody>
      </p:sp>
    </p:spTree>
    <p:extLst>
      <p:ext uri="{BB962C8B-B14F-4D97-AF65-F5344CB8AC3E}">
        <p14:creationId xmlns:p14="http://schemas.microsoft.com/office/powerpoint/2010/main" val="6957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295400" y="1752600"/>
          <a:ext cx="64770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Visio" r:id="rId4" imgW="3241847" imgH="1369846" progId="Visio.Drawing.6">
                  <p:embed/>
                </p:oleObj>
              </mc:Choice>
              <mc:Fallback>
                <p:oleObj name="Visio" r:id="rId4" imgW="3241847" imgH="1369846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647700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State diagram of light FSM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Light “handshake”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0300"/>
            <a:ext cx="84407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419225" y="3121025"/>
          <a:ext cx="64770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Visio" r:id="rId4" imgW="3241847" imgH="1369846" progId="Visio.Drawing.6">
                  <p:embed/>
                </p:oleObj>
              </mc:Choice>
              <mc:Fallback>
                <p:oleObj name="Visio" r:id="rId4" imgW="3241847" imgH="1369846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3121025"/>
                        <a:ext cx="647700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smtClean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1 – 	Digital abstraction</a:t>
            </a:r>
          </a:p>
          <a:p>
            <a:r>
              <a:rPr lang="en-US" dirty="0" smtClean="0"/>
              <a:t>Lecture 2 – 	Combinational logic design</a:t>
            </a:r>
            <a:endParaRPr lang="en-US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Lecture 3 – 	Combinational building blocks</a:t>
            </a:r>
          </a:p>
          <a:p>
            <a:r>
              <a:rPr lang="en-US" dirty="0" smtClean="0">
                <a:sym typeface="Symbol" charset="2"/>
              </a:rPr>
              <a:t>Lecture 4 – 	Numbers and arithmetic</a:t>
            </a:r>
          </a:p>
          <a:p>
            <a:r>
              <a:rPr lang="en-US" dirty="0" smtClean="0">
                <a:sym typeface="Symbol" charset="2"/>
              </a:rPr>
              <a:t>Lecture 5 – 	Quiz 1 Review</a:t>
            </a:r>
          </a:p>
          <a:p>
            <a:endParaRPr lang="en-US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Lecture 6 – Sequential Logic, FSMs</a:t>
            </a:r>
          </a:p>
          <a:p>
            <a:r>
              <a:rPr lang="en-US" dirty="0" smtClean="0">
                <a:sym typeface="Symbol" charset="2"/>
              </a:rPr>
              <a:t>Lecture 7 – </a:t>
            </a:r>
            <a:r>
              <a:rPr lang="en-US" dirty="0" err="1" smtClean="0">
                <a:sym typeface="Symbol" charset="2"/>
              </a:rPr>
              <a:t>Datapath</a:t>
            </a:r>
            <a:r>
              <a:rPr lang="en-US" dirty="0" smtClean="0">
                <a:sym typeface="Symbol" charset="2"/>
              </a:rPr>
              <a:t> FSMs</a:t>
            </a:r>
          </a:p>
          <a:p>
            <a:r>
              <a:rPr lang="en-US" i="1" dirty="0" smtClean="0">
                <a:sym typeface="Symbol" charset="2"/>
              </a:rPr>
              <a:t>Lecture 8 - Factoring FSMs</a:t>
            </a:r>
          </a:p>
          <a:p>
            <a:r>
              <a:rPr lang="en-US" dirty="0" smtClean="0">
                <a:solidFill>
                  <a:schemeClr val="bg2"/>
                </a:solidFill>
                <a:sym typeface="Symbol" charset="2"/>
              </a:rPr>
              <a:t>Lecture 9 - Microcode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9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57200" y="381000"/>
            <a:ext cx="72390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200"/>
              <a:t>module TLC_Light(clk, rst, on, done, light)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input clk, rst, on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output done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output [2:0] light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reg  [2:0] light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reg  done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wire [`LWIDTH-1:0] state, next ; // current state, next state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reg  [`LWIDTH-1:0] next1 ;       // next state w/o reset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reg  tload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reg  [`TWIDTH-1:0] tin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wire tdone ;</a:t>
            </a:r>
          </a:p>
          <a:p>
            <a:pPr algn="l" eaLnBrk="1" hangingPunct="1">
              <a:spcBef>
                <a:spcPct val="0"/>
              </a:spcBef>
            </a:pPr>
            <a:endParaRPr lang="en-US" sz="1200"/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// instantiate state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DFF #(`LWIDTH) state_reg(clk, next, state) ;</a:t>
            </a:r>
          </a:p>
          <a:p>
            <a:pPr algn="l" eaLnBrk="1" hangingPunct="1">
              <a:spcBef>
                <a:spcPct val="0"/>
              </a:spcBef>
            </a:pPr>
            <a:endParaRPr lang="en-US" sz="1200"/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// instantiate timer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Timer timer(clk, rst, tload, tin, tdone) ;</a:t>
            </a:r>
          </a:p>
          <a:p>
            <a:pPr algn="l" eaLnBrk="1" hangingPunct="1">
              <a:spcBef>
                <a:spcPct val="0"/>
              </a:spcBef>
            </a:pPr>
            <a:endParaRPr lang="en-US" sz="1200"/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always @(state or rst or on or tdone) 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case(state)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`L_RED: {tload, tin, light, done,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        {tdone &amp; on, `T_GREEN, `RED, !tdone,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         (tdone &amp; on) ? `L_GREEN : `L_RED}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`L_GREEN: {tload, tin, light, done,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        {tdone &amp; !on, `T_YELLOW, `GREEN, tdone,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         (tdone &amp; !on) ? `L_YELLOW : `L_GREEN}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`L_YELLOW: {tload, tin, light, done,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        {tdone, `T_RED, `YELLOW, 1'b1, tdone ? `L_RED : `L_YELLOW}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default: {tload, tin, light, done, next1} =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          {tdone, `T_RED, `YELLOW, 1'b1, tdone ? `L_RED : `L_YELLOW}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  endcase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end</a:t>
            </a:r>
          </a:p>
          <a:p>
            <a:pPr algn="l" eaLnBrk="1" hangingPunct="1">
              <a:spcBef>
                <a:spcPct val="0"/>
              </a:spcBef>
            </a:pPr>
            <a:endParaRPr lang="en-US" sz="1200"/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  assign next = rst ? `L_RED : next1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200"/>
              <a:t>endmodule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2005-2012 W. J. Dally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The Combiner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Notify master when legal to change (green, able to go red)</a:t>
            </a:r>
          </a:p>
          <a:p>
            <a:pPr lvl="1"/>
            <a:r>
              <a:rPr lang="en-US" sz="1600" dirty="0"/>
              <a:t>o</a:t>
            </a:r>
            <a:r>
              <a:rPr lang="en-US" sz="1600" dirty="0" smtClean="0"/>
              <a:t>k = on &amp; done</a:t>
            </a:r>
          </a:p>
          <a:p>
            <a:r>
              <a:rPr lang="en-US" sz="2000" dirty="0" smtClean="0"/>
              <a:t>Trigger a red light when master changes direction </a:t>
            </a:r>
          </a:p>
          <a:p>
            <a:pPr lvl="1"/>
            <a:r>
              <a:rPr lang="en-US" sz="1600" dirty="0" smtClean="0"/>
              <a:t>on = (</a:t>
            </a:r>
            <a:r>
              <a:rPr lang="en-US" sz="1600" dirty="0" err="1" smtClean="0"/>
              <a:t>dir</a:t>
            </a:r>
            <a:r>
              <a:rPr lang="en-US" sz="1600" dirty="0" smtClean="0"/>
              <a:t> == </a:t>
            </a:r>
            <a:r>
              <a:rPr lang="en-US" sz="1600" dirty="0" err="1" smtClean="0"/>
              <a:t>cur_dir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Update the current direction to input </a:t>
            </a:r>
            <a:r>
              <a:rPr lang="en-US" sz="2000" b="1" dirty="0" err="1" smtClean="0"/>
              <a:t>dir</a:t>
            </a:r>
            <a:r>
              <a:rPr lang="en-US" sz="2000" dirty="0"/>
              <a:t> </a:t>
            </a:r>
            <a:r>
              <a:rPr lang="en-US" sz="2000" dirty="0" smtClean="0"/>
              <a:t>when all lights are red and able to go green</a:t>
            </a:r>
          </a:p>
          <a:p>
            <a:pPr lvl="1"/>
            <a:r>
              <a:rPr lang="en-US" sz="1600" dirty="0" err="1"/>
              <a:t>n</a:t>
            </a:r>
            <a:r>
              <a:rPr lang="en-US" sz="1600" dirty="0" err="1" smtClean="0"/>
              <a:t>ext_dir</a:t>
            </a:r>
            <a:r>
              <a:rPr lang="en-US" sz="1600" dirty="0" smtClean="0"/>
              <a:t> = (!on &amp; !done) ? 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dir</a:t>
            </a:r>
            <a:r>
              <a:rPr lang="en-US" sz="1600" dirty="0" smtClean="0"/>
              <a:t> : </a:t>
            </a:r>
            <a:r>
              <a:rPr lang="en-US" sz="1600" dirty="0" err="1" smtClean="0"/>
              <a:t>cur_dir</a:t>
            </a:r>
            <a:endParaRPr lang="en-US" sz="1200" dirty="0" smtClean="0"/>
          </a:p>
          <a:p>
            <a:r>
              <a:rPr lang="en-US" sz="2000" dirty="0" smtClean="0"/>
              <a:t>Trigger a green light when </a:t>
            </a:r>
            <a:r>
              <a:rPr lang="en-US" sz="2000" dirty="0" err="1" smtClean="0"/>
              <a:t>cur_dir</a:t>
            </a:r>
            <a:r>
              <a:rPr lang="en-US" sz="2000" dirty="0" smtClean="0"/>
              <a:t> has been updated</a:t>
            </a:r>
          </a:p>
          <a:p>
            <a:pPr lvl="1"/>
            <a:r>
              <a:rPr lang="en-US" sz="1600" dirty="0" smtClean="0"/>
              <a:t>on = (</a:t>
            </a:r>
            <a:r>
              <a:rPr lang="en-US" sz="1600" dirty="0" err="1" smtClean="0"/>
              <a:t>dir</a:t>
            </a:r>
            <a:r>
              <a:rPr lang="en-US" sz="1600" dirty="0" smtClean="0"/>
              <a:t> == </a:t>
            </a:r>
            <a:r>
              <a:rPr lang="en-US" sz="1600" dirty="0" err="1" smtClean="0"/>
              <a:t>cur_dir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Output red lights for the two directions that are not </a:t>
            </a:r>
            <a:r>
              <a:rPr lang="en-US" sz="2000" dirty="0" err="1" smtClean="0"/>
              <a:t>cur_dir</a:t>
            </a:r>
            <a:endParaRPr lang="en-US" sz="20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52400" y="1059180"/>
            <a:ext cx="2278380" cy="20802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pic>
        <p:nvPicPr>
          <p:cNvPr id="1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6" y="2294467"/>
            <a:ext cx="4327811" cy="270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7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66800" y="228600"/>
            <a:ext cx="66294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100" dirty="0"/>
              <a:t>//----------------------------------------------------------------------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// Combiner -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//   </a:t>
            </a:r>
            <a:r>
              <a:rPr lang="en-US" sz="1100" dirty="0" err="1"/>
              <a:t>dir</a:t>
            </a:r>
            <a:r>
              <a:rPr lang="en-US" sz="1100" dirty="0"/>
              <a:t> - direction request from master FSM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//   ok  - acknowledge to master FSM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//   lights - 9-bits to control traffic lights {NS,EW,LT}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//----------------------------------------------------------------------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module </a:t>
            </a:r>
            <a:r>
              <a:rPr lang="en-US" sz="1100" dirty="0" err="1"/>
              <a:t>TLC_Combiner</a:t>
            </a:r>
            <a:r>
              <a:rPr lang="en-US" sz="1100" dirty="0"/>
              <a:t>(</a:t>
            </a:r>
            <a:r>
              <a:rPr lang="en-US" sz="1100" dirty="0" err="1"/>
              <a:t>clk</a:t>
            </a:r>
            <a:r>
              <a:rPr lang="en-US" sz="1100" dirty="0"/>
              <a:t>, </a:t>
            </a:r>
            <a:r>
              <a:rPr lang="en-US" sz="1100" dirty="0" err="1"/>
              <a:t>rst</a:t>
            </a:r>
            <a:r>
              <a:rPr lang="en-US" sz="1100" dirty="0"/>
              <a:t>, </a:t>
            </a:r>
            <a:r>
              <a:rPr lang="en-US" sz="1100" dirty="0" err="1"/>
              <a:t>dir</a:t>
            </a:r>
            <a:r>
              <a:rPr lang="en-US" sz="1100" dirty="0"/>
              <a:t>, ok , lights)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input </a:t>
            </a:r>
            <a:r>
              <a:rPr lang="en-US" sz="1100" dirty="0" err="1"/>
              <a:t>clk</a:t>
            </a:r>
            <a:r>
              <a:rPr lang="en-US" sz="1100" dirty="0"/>
              <a:t>, </a:t>
            </a:r>
            <a:r>
              <a:rPr lang="en-US" sz="1100" dirty="0" err="1"/>
              <a:t>rst</a:t>
            </a:r>
            <a:r>
              <a:rPr lang="en-US" sz="1100" dirty="0"/>
              <a:t>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input [1:0] </a:t>
            </a:r>
            <a:r>
              <a:rPr lang="en-US" sz="1100" dirty="0" err="1"/>
              <a:t>dir</a:t>
            </a:r>
            <a:r>
              <a:rPr lang="en-US" sz="1100" dirty="0"/>
              <a:t>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output ok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output [8:0] lights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wire done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wire [2:0] light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</a:t>
            </a:r>
            <a:r>
              <a:rPr lang="en-US" sz="1100" dirty="0" err="1"/>
              <a:t>reg</a:t>
            </a:r>
            <a:r>
              <a:rPr lang="en-US" sz="1100" dirty="0"/>
              <a:t> [8:0] lights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wire [1:0] </a:t>
            </a:r>
            <a:r>
              <a:rPr lang="en-US" sz="1100" dirty="0" err="1"/>
              <a:t>cur_dir</a:t>
            </a:r>
            <a:r>
              <a:rPr lang="en-US" sz="1100" dirty="0"/>
              <a:t> ;</a:t>
            </a:r>
          </a:p>
          <a:p>
            <a:pPr algn="l" eaLnBrk="1" hangingPunct="1">
              <a:spcBef>
                <a:spcPct val="0"/>
              </a:spcBef>
            </a:pPr>
            <a:endParaRPr lang="en-US" sz="1100" dirty="0"/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// current direction register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DFF #(2) </a:t>
            </a:r>
            <a:r>
              <a:rPr lang="en-US" sz="1100" dirty="0" err="1"/>
              <a:t>dir_reg</a:t>
            </a:r>
            <a:r>
              <a:rPr lang="en-US" sz="1100" dirty="0"/>
              <a:t>(</a:t>
            </a:r>
            <a:r>
              <a:rPr lang="en-US" sz="1100" dirty="0" err="1"/>
              <a:t>clk</a:t>
            </a:r>
            <a:r>
              <a:rPr lang="en-US" sz="1100" dirty="0"/>
              <a:t>, </a:t>
            </a:r>
            <a:r>
              <a:rPr lang="en-US" sz="1100" dirty="0" err="1"/>
              <a:t>next_dir</a:t>
            </a:r>
            <a:r>
              <a:rPr lang="en-US" sz="1100" dirty="0"/>
              <a:t>, </a:t>
            </a:r>
            <a:r>
              <a:rPr lang="en-US" sz="1100" dirty="0" err="1"/>
              <a:t>cur_dir</a:t>
            </a:r>
            <a:r>
              <a:rPr lang="en-US" sz="1100" dirty="0"/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// light FSM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</a:t>
            </a:r>
            <a:r>
              <a:rPr lang="en-US" sz="1100" dirty="0" err="1"/>
              <a:t>TLC_Light</a:t>
            </a:r>
            <a:r>
              <a:rPr lang="en-US" sz="1100" dirty="0"/>
              <a:t> </a:t>
            </a:r>
            <a:r>
              <a:rPr lang="en-US" sz="1100" dirty="0" err="1"/>
              <a:t>lt</a:t>
            </a:r>
            <a:r>
              <a:rPr lang="en-US" sz="1100" dirty="0"/>
              <a:t>(</a:t>
            </a:r>
            <a:r>
              <a:rPr lang="en-US" sz="1100" dirty="0" err="1"/>
              <a:t>clk</a:t>
            </a:r>
            <a:r>
              <a:rPr lang="en-US" sz="1100" dirty="0"/>
              <a:t>, </a:t>
            </a:r>
            <a:r>
              <a:rPr lang="en-US" sz="1100" dirty="0" err="1"/>
              <a:t>rst</a:t>
            </a:r>
            <a:r>
              <a:rPr lang="en-US" sz="1100" dirty="0"/>
              <a:t>, on, done, light)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// request green from light FSM until direction changes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wire on = (</a:t>
            </a:r>
            <a:r>
              <a:rPr lang="en-US" sz="1100" dirty="0" err="1"/>
              <a:t>cur_dir</a:t>
            </a:r>
            <a:r>
              <a:rPr lang="en-US" sz="1100" dirty="0"/>
              <a:t> == </a:t>
            </a:r>
            <a:r>
              <a:rPr lang="en-US" sz="1100" dirty="0" err="1"/>
              <a:t>dir</a:t>
            </a:r>
            <a:r>
              <a:rPr lang="en-US" sz="1100" dirty="0"/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// update direction when light FSM has made lights red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wire [1:0] </a:t>
            </a:r>
            <a:r>
              <a:rPr lang="en-US" sz="1100" dirty="0" err="1"/>
              <a:t>next_dir</a:t>
            </a:r>
            <a:r>
              <a:rPr lang="en-US" sz="1100" dirty="0"/>
              <a:t> = </a:t>
            </a:r>
            <a:r>
              <a:rPr lang="en-US" sz="1100" dirty="0" err="1"/>
              <a:t>rst</a:t>
            </a:r>
            <a:r>
              <a:rPr lang="en-US" sz="1100" dirty="0"/>
              <a:t> ? 2'b0 : ((!on &amp; !done) ? </a:t>
            </a:r>
            <a:r>
              <a:rPr lang="en-US" sz="1100" dirty="0" err="1"/>
              <a:t>dir</a:t>
            </a:r>
            <a:r>
              <a:rPr lang="en-US" sz="1100" dirty="0"/>
              <a:t> : </a:t>
            </a:r>
            <a:r>
              <a:rPr lang="en-US" sz="1100" dirty="0" err="1"/>
              <a:t>cur_dir</a:t>
            </a:r>
            <a:r>
              <a:rPr lang="en-US" sz="1100" dirty="0"/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// ok to take another change when light FSM is done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wire ok = on &amp; done ;</a:t>
            </a:r>
          </a:p>
          <a:p>
            <a:pPr algn="l" eaLnBrk="1" hangingPunct="1">
              <a:spcBef>
                <a:spcPct val="0"/>
              </a:spcBef>
            </a:pPr>
            <a:endParaRPr lang="en-US" sz="1100" dirty="0"/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// combine </a:t>
            </a:r>
            <a:r>
              <a:rPr lang="en-US" sz="1100" dirty="0" err="1"/>
              <a:t>cur_dir</a:t>
            </a:r>
            <a:r>
              <a:rPr lang="en-US" sz="1100" dirty="0"/>
              <a:t> and light to get lights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always @(</a:t>
            </a:r>
            <a:r>
              <a:rPr lang="en-US" sz="1100" dirty="0" err="1"/>
              <a:t>cur_dir</a:t>
            </a:r>
            <a:r>
              <a:rPr lang="en-US" sz="1100" dirty="0"/>
              <a:t> or light) 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  case(</a:t>
            </a:r>
            <a:r>
              <a:rPr lang="en-US" sz="1100" dirty="0" err="1"/>
              <a:t>cur_dir</a:t>
            </a:r>
            <a:r>
              <a:rPr lang="en-US" sz="1100" dirty="0"/>
              <a:t>)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    `M_NS: lights = {light, `RED, `RED}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    `M_EW: lights = {`RED, light, `RED}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    `M_LT: lights = {`RED, `RED, light}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    default: lights = {`RED, `RED, `RED}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  </a:t>
            </a:r>
            <a:r>
              <a:rPr lang="en-US" sz="1100" dirty="0" err="1"/>
              <a:t>endcase</a:t>
            </a:r>
            <a:endParaRPr lang="en-US" sz="1100" dirty="0"/>
          </a:p>
          <a:p>
            <a:pPr algn="l" eaLnBrk="1" hangingPunct="1">
              <a:spcBef>
                <a:spcPct val="0"/>
              </a:spcBef>
            </a:pPr>
            <a:r>
              <a:rPr lang="en-US" sz="1100" dirty="0"/>
              <a:t>  end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dirty="0" err="1"/>
              <a:t>endmodule</a:t>
            </a:r>
            <a:endParaRPr lang="en-US" sz="1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0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50859"/>
              </p:ext>
            </p:extLst>
          </p:nvPr>
        </p:nvGraphicFramePr>
        <p:xfrm>
          <a:off x="381000" y="1181100"/>
          <a:ext cx="8458200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Visio" r:id="rId4" imgW="21188234" imgH="9151685" progId="Visio.Drawing.6">
                  <p:embed/>
                </p:oleObj>
              </mc:Choice>
              <mc:Fallback>
                <p:oleObj name="Visio" r:id="rId4" imgW="21188234" imgH="9151685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81100"/>
                        <a:ext cx="8458200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Waveforms from simulation of factored machine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78933" y="1983037"/>
            <a:ext cx="784013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78933" y="2576112"/>
            <a:ext cx="784013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78933" y="2210717"/>
            <a:ext cx="784013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68867" y="3565794"/>
            <a:ext cx="7950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311705" y="2280491"/>
            <a:ext cx="89972" cy="165253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401677" y="2489812"/>
            <a:ext cx="0" cy="760164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190874" y="2702719"/>
            <a:ext cx="66676" cy="340519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446443" y="1331206"/>
            <a:ext cx="563697" cy="949285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388645" y="2363117"/>
            <a:ext cx="113842" cy="2293347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300410" y="3249976"/>
            <a:ext cx="54771" cy="188549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Summary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96938"/>
            <a:ext cx="9144000" cy="5351462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Factoring state machines</a:t>
            </a:r>
          </a:p>
          <a:p>
            <a:pPr lvl="1"/>
            <a:r>
              <a:rPr lang="en-US" dirty="0" smtClean="0"/>
              <a:t>Separate state into multiple ‘orthogonal’ state variables</a:t>
            </a:r>
          </a:p>
          <a:p>
            <a:pPr lvl="1"/>
            <a:r>
              <a:rPr lang="en-US" dirty="0" smtClean="0"/>
              <a:t>Each is simpler to handle (fewer states)</a:t>
            </a:r>
          </a:p>
          <a:p>
            <a:pPr lvl="1"/>
            <a:r>
              <a:rPr lang="en-US" dirty="0" smtClean="0"/>
              <a:t>Total number of states is product of numbers of sub-states</a:t>
            </a:r>
          </a:p>
          <a:p>
            <a:pPr lvl="1"/>
            <a:r>
              <a:rPr lang="en-US" dirty="0" smtClean="0"/>
              <a:t>“Factors out” repetitive sequences</a:t>
            </a:r>
          </a:p>
          <a:p>
            <a:pPr lvl="1"/>
            <a:r>
              <a:rPr lang="en-US" dirty="0" smtClean="0"/>
              <a:t>Hierarchical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Partitioning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Divide a big problem into several smaller problems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Last lecture - data/control partitioning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This lecture – factoring state machines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Later – system partitioning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Data/Control Partitioning - 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Consider a 4-way digital stopwatch</a:t>
            </a:r>
          </a:p>
          <a:p>
            <a:r>
              <a:rPr lang="en-US" smtClean="0">
                <a:ea typeface="ＭＳ Ｐゴシック" charset="-128"/>
              </a:rPr>
              <a:t>Inputs:</a:t>
            </a:r>
          </a:p>
          <a:p>
            <a:pPr lvl="1"/>
            <a:r>
              <a:rPr lang="en-US" smtClean="0"/>
              <a:t>pb[3:0] - four pushbuttons - high for one clock on each press</a:t>
            </a:r>
          </a:p>
          <a:p>
            <a:pPr lvl="2"/>
            <a:r>
              <a:rPr lang="en-US" smtClean="0"/>
              <a:t>Toggles start/stop for each counter</a:t>
            </a:r>
          </a:p>
          <a:p>
            <a:pPr lvl="1"/>
            <a:r>
              <a:rPr lang="en-US" smtClean="0"/>
              <a:t>reset - resets and stops all timers</a:t>
            </a:r>
          </a:p>
          <a:p>
            <a:pPr lvl="1"/>
            <a:r>
              <a:rPr lang="en-US" smtClean="0"/>
              <a:t>ms - high for one clock each millisecond</a:t>
            </a:r>
          </a:p>
          <a:p>
            <a:r>
              <a:rPr lang="en-US" smtClean="0">
                <a:ea typeface="ＭＳ Ｐゴシック" charset="-128"/>
              </a:rPr>
              <a:t>Outputs - time3[15:0], time2[15:0], time1[15:0], time0[15:0]</a:t>
            </a:r>
          </a:p>
          <a:p>
            <a:r>
              <a:rPr lang="en-US" smtClean="0">
                <a:ea typeface="ＭＳ Ｐゴシック" charset="-128"/>
              </a:rPr>
              <a:t>What is the data state of the machine?</a:t>
            </a:r>
          </a:p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Assume you have a single 16-bit adder.  What does the datapath look like?  What are the control points?</a:t>
            </a:r>
          </a:p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What control FSM is needed to sequence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Specification Of Light Flasher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19100" y="1133475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>
                <a:latin typeface="Arial" charset="0"/>
              </a:rPr>
              <a:t>Inputs: </a:t>
            </a:r>
            <a:r>
              <a:rPr lang="en-US" b="0">
                <a:solidFill>
                  <a:srgbClr val="0000FF"/>
                </a:solidFill>
                <a:latin typeface="Arial" charset="0"/>
              </a:rPr>
              <a:t>in</a:t>
            </a:r>
            <a:endParaRPr lang="en-US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>
                <a:latin typeface="Arial" charset="0"/>
              </a:rPr>
              <a:t>Outputs: </a:t>
            </a:r>
            <a:r>
              <a:rPr lang="en-US" b="0">
                <a:solidFill>
                  <a:srgbClr val="0000FF"/>
                </a:solidFill>
                <a:latin typeface="Arial" charset="0"/>
              </a:rPr>
              <a:t>out</a:t>
            </a:r>
            <a:endParaRPr lang="en-US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>
                <a:latin typeface="Arial" charset="0"/>
              </a:rPr>
              <a:t>Operation: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>
                <a:latin typeface="Arial" charset="0"/>
              </a:rPr>
              <a:t>When </a:t>
            </a:r>
            <a:r>
              <a:rPr lang="en-US" b="0">
                <a:solidFill>
                  <a:srgbClr val="0000FF"/>
                </a:solidFill>
                <a:latin typeface="Arial" charset="0"/>
              </a:rPr>
              <a:t>in</a:t>
            </a:r>
            <a:r>
              <a:rPr lang="en-US" b="0">
                <a:latin typeface="Arial" charset="0"/>
              </a:rPr>
              <a:t> = 1, FSM goes through 5 sequences:</a:t>
            </a:r>
          </a:p>
          <a:p>
            <a:pPr marL="742950" lvl="1" indent="-285750" algn="l">
              <a:spcBef>
                <a:spcPct val="20000"/>
              </a:spcBef>
              <a:buSzPct val="100000"/>
            </a:pPr>
            <a:r>
              <a:rPr lang="en-US" b="0" i="1">
                <a:latin typeface="Arial" charset="0"/>
              </a:rPr>
              <a:t>	On-Off-On-Off-On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>
                <a:latin typeface="Arial" charset="0"/>
              </a:rPr>
              <a:t>Each </a:t>
            </a:r>
            <a:r>
              <a:rPr lang="en-US" b="0" i="1">
                <a:latin typeface="Arial" charset="0"/>
              </a:rPr>
              <a:t>On</a:t>
            </a:r>
            <a:r>
              <a:rPr lang="en-US" b="0">
                <a:latin typeface="Arial" charset="0"/>
              </a:rPr>
              <a:t> sequence:</a:t>
            </a:r>
          </a:p>
          <a:p>
            <a:pPr marL="1143000" lvl="2" indent="-2286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>
                <a:solidFill>
                  <a:srgbClr val="0000FF"/>
                </a:solidFill>
                <a:latin typeface="Arial" charset="0"/>
              </a:rPr>
              <a:t>out</a:t>
            </a:r>
            <a:r>
              <a:rPr lang="en-US" b="0">
                <a:latin typeface="Arial" charset="0"/>
              </a:rPr>
              <a:t> = 1</a:t>
            </a:r>
          </a:p>
          <a:p>
            <a:pPr marL="1143000" lvl="2" indent="-2286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>
                <a:latin typeface="Arial" charset="0"/>
              </a:rPr>
              <a:t>6 cycles long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>
                <a:latin typeface="Arial" charset="0"/>
              </a:rPr>
              <a:t>Each </a:t>
            </a:r>
            <a:r>
              <a:rPr lang="en-US" b="0" i="1">
                <a:latin typeface="Arial" charset="0"/>
              </a:rPr>
              <a:t>Off </a:t>
            </a:r>
            <a:r>
              <a:rPr lang="en-US" b="0">
                <a:latin typeface="Arial" charset="0"/>
              </a:rPr>
              <a:t>sequence:</a:t>
            </a:r>
          </a:p>
          <a:p>
            <a:pPr marL="1143000" lvl="2" indent="-2286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>
                <a:solidFill>
                  <a:srgbClr val="0000FF"/>
                </a:solidFill>
                <a:latin typeface="Arial" charset="0"/>
              </a:rPr>
              <a:t>out</a:t>
            </a:r>
            <a:r>
              <a:rPr lang="en-US" b="0">
                <a:latin typeface="Arial" charset="0"/>
              </a:rPr>
              <a:t> = 0</a:t>
            </a:r>
          </a:p>
          <a:p>
            <a:pPr marL="1143000" lvl="2" indent="-2286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>
                <a:latin typeface="Arial" charset="0"/>
              </a:rPr>
              <a:t>4 cycles long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>
                <a:latin typeface="Arial" charset="0"/>
              </a:rPr>
              <a:t>After 5 sequences, FSM goes back to OFF state to wait for new input.</a:t>
            </a:r>
            <a:endParaRPr lang="en-US" sz="1800" b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SzPct val="100000"/>
            </a:pPr>
            <a:endParaRPr lang="en-US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Light Flasher State Diagram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90600" y="1085850"/>
          <a:ext cx="640080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Visio" r:id="rId4" imgW="5873527" imgH="4331949" progId="Visio.Drawing.6">
                  <p:embed/>
                </p:oleObj>
              </mc:Choice>
              <mc:Fallback>
                <p:oleObj name="Visio" r:id="rId4" imgW="5873527" imgH="433194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85850"/>
                        <a:ext cx="6400800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86000" y="1447800"/>
          <a:ext cx="41148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Visio" r:id="rId4" imgW="1635159" imgH="1419672" progId="Visio.Drawing.6">
                  <p:embed/>
                </p:oleObj>
              </mc:Choice>
              <mc:Fallback>
                <p:oleObj name="Visio" r:id="rId4" imgW="1635159" imgH="141967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47800"/>
                        <a:ext cx="4114800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Factored light flasher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6396" y="5442333"/>
            <a:ext cx="27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*Timer loads value 5 or 3, based on </a:t>
            </a:r>
            <a:r>
              <a:rPr lang="en-US" dirty="0" err="1" smtClean="0">
                <a:latin typeface="+mn-lt"/>
              </a:rPr>
              <a:t>tsel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US" sz="1000" b="0" smtClean="0">
                <a:latin typeface="Arial" charset="0"/>
              </a:rPr>
              <a:t>(c) 2005-2012 W. J. Dally </a:t>
            </a:r>
            <a:endParaRPr lang="en-US" sz="1400" b="0" dirty="0">
              <a:latin typeface="Times New Roman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66725" y="1047750"/>
          <a:ext cx="83058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Visio" r:id="rId4" imgW="5988136" imgH="1351432" progId="Visio.Drawing.6">
                  <p:embed/>
                </p:oleObj>
              </mc:Choice>
              <mc:Fallback>
                <p:oleObj name="Visio" r:id="rId4" imgW="5988136" imgH="135143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47750"/>
                        <a:ext cx="83058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28962"/>
              </p:ext>
            </p:extLst>
          </p:nvPr>
        </p:nvGraphicFramePr>
        <p:xfrm>
          <a:off x="2733675" y="3257550"/>
          <a:ext cx="3408363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Visio" r:id="rId6" imgW="1802327" imgH="1430777" progId="Visio.Drawing.11">
                  <p:embed/>
                </p:oleObj>
              </mc:Choice>
              <mc:Fallback>
                <p:oleObj name="Visio" r:id="rId6" imgW="1802327" imgH="143077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257550"/>
                        <a:ext cx="3408363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State diagram of factored light flasher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1970</Words>
  <Application>Microsoft Office PowerPoint</Application>
  <PresentationFormat>On-screen Show (4:3)</PresentationFormat>
  <Paragraphs>394</Paragraphs>
  <Slides>34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lect</vt:lpstr>
      <vt:lpstr>Visio</vt:lpstr>
      <vt:lpstr>Digital Design: A Systems Approach  Lecture 8:  Factoring State Machines  </vt:lpstr>
      <vt:lpstr>Readings</vt:lpstr>
      <vt:lpstr>Review</vt:lpstr>
      <vt:lpstr>Partitioning</vt:lpstr>
      <vt:lpstr>Data/Control Partitioning - Example</vt:lpstr>
      <vt:lpstr>Specification Of Light Flasher</vt:lpstr>
      <vt:lpstr>Light Flasher State Diagram</vt:lpstr>
      <vt:lpstr>Factored light flasher</vt:lpstr>
      <vt:lpstr>State diagram of factored light flasher</vt:lpstr>
      <vt:lpstr>PowerPoint Presentation</vt:lpstr>
      <vt:lpstr>Waveforms from simulation of light-flasher FSM</vt:lpstr>
      <vt:lpstr>Still redundancy in state diagram</vt:lpstr>
      <vt:lpstr>Factor out “flash number”</vt:lpstr>
      <vt:lpstr>State diagram of twice-factored light flasher</vt:lpstr>
      <vt:lpstr>PowerPoint Presentation</vt:lpstr>
      <vt:lpstr>Waveforms from simulation of twice-factored light flasher</vt:lpstr>
      <vt:lpstr>Modifying the light flasher</vt:lpstr>
      <vt:lpstr>Light Flasher State Diagram</vt:lpstr>
      <vt:lpstr>State diagram of factored light flasher</vt:lpstr>
      <vt:lpstr>State diagram of twice-factored light flasher</vt:lpstr>
      <vt:lpstr>Cynical view of lecture up to now</vt:lpstr>
      <vt:lpstr>Specification Of A New Traffic-Light Controller</vt:lpstr>
      <vt:lpstr>Number of states required by ‘flat’ machine</vt:lpstr>
      <vt:lpstr>Block diagram of factored machine</vt:lpstr>
      <vt:lpstr>State diagram of master FSM</vt:lpstr>
      <vt:lpstr>PowerPoint Presentation</vt:lpstr>
      <vt:lpstr>Block diagram of factored machine</vt:lpstr>
      <vt:lpstr>State diagram of light FSM</vt:lpstr>
      <vt:lpstr>Light “handshake”</vt:lpstr>
      <vt:lpstr>PowerPoint Presentation</vt:lpstr>
      <vt:lpstr>The Combiner</vt:lpstr>
      <vt:lpstr>PowerPoint Presentation</vt:lpstr>
      <vt:lpstr>Waveforms from simulation of factored machine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2012-11-30T22:10:22Z</dcterms:created>
  <dcterms:modified xsi:type="dcterms:W3CDTF">2012-11-30T22:10:28Z</dcterms:modified>
</cp:coreProperties>
</file>