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4" r:id="rId3"/>
    <p:sldId id="263" r:id="rId4"/>
    <p:sldId id="265" r:id="rId5"/>
    <p:sldId id="266" r:id="rId6"/>
    <p:sldId id="267" r:id="rId7"/>
    <p:sldId id="258" r:id="rId8"/>
    <p:sldId id="259" r:id="rId9"/>
    <p:sldId id="260" r:id="rId10"/>
    <p:sldId id="268" r:id="rId11"/>
    <p:sldId id="261" r:id="rId12"/>
    <p:sldId id="262"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6F267B4-17DB-414F-8070-C2FB982B334C}" type="datetimeFigureOut">
              <a:rPr lang="en-GB" smtClean="0"/>
              <a:t>15/04/2014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E9D0E72-3A2C-418C-9E15-3387CA649B0D}" type="slidenum">
              <a:rPr lang="en-GB" smtClean="0"/>
              <a:t>‹#›</a:t>
            </a:fld>
            <a:endParaRPr lang="en-GB"/>
          </a:p>
        </p:txBody>
      </p:sp>
    </p:spTree>
    <p:extLst>
      <p:ext uri="{BB962C8B-B14F-4D97-AF65-F5344CB8AC3E}">
        <p14:creationId xmlns:p14="http://schemas.microsoft.com/office/powerpoint/2010/main" val="3910934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6F267B4-17DB-414F-8070-C2FB982B334C}" type="datetimeFigureOut">
              <a:rPr lang="en-GB" smtClean="0"/>
              <a:t>15/04/2014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E9D0E72-3A2C-418C-9E15-3387CA649B0D}" type="slidenum">
              <a:rPr lang="en-GB" smtClean="0"/>
              <a:t>‹#›</a:t>
            </a:fld>
            <a:endParaRPr lang="en-GB"/>
          </a:p>
        </p:txBody>
      </p:sp>
    </p:spTree>
    <p:extLst>
      <p:ext uri="{BB962C8B-B14F-4D97-AF65-F5344CB8AC3E}">
        <p14:creationId xmlns:p14="http://schemas.microsoft.com/office/powerpoint/2010/main" val="2740361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6F267B4-17DB-414F-8070-C2FB982B334C}" type="datetimeFigureOut">
              <a:rPr lang="en-GB" smtClean="0"/>
              <a:t>15/04/2014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E9D0E72-3A2C-418C-9E15-3387CA649B0D}" type="slidenum">
              <a:rPr lang="en-GB" smtClean="0"/>
              <a:t>‹#›</a:t>
            </a:fld>
            <a:endParaRPr lang="en-GB"/>
          </a:p>
        </p:txBody>
      </p:sp>
    </p:spTree>
    <p:extLst>
      <p:ext uri="{BB962C8B-B14F-4D97-AF65-F5344CB8AC3E}">
        <p14:creationId xmlns:p14="http://schemas.microsoft.com/office/powerpoint/2010/main" val="688963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6F267B4-17DB-414F-8070-C2FB982B334C}" type="datetimeFigureOut">
              <a:rPr lang="en-GB" smtClean="0"/>
              <a:t>15/04/2014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E9D0E72-3A2C-418C-9E15-3387CA649B0D}" type="slidenum">
              <a:rPr lang="en-GB" smtClean="0"/>
              <a:t>‹#›</a:t>
            </a:fld>
            <a:endParaRPr lang="en-GB"/>
          </a:p>
        </p:txBody>
      </p:sp>
    </p:spTree>
    <p:extLst>
      <p:ext uri="{BB962C8B-B14F-4D97-AF65-F5344CB8AC3E}">
        <p14:creationId xmlns:p14="http://schemas.microsoft.com/office/powerpoint/2010/main" val="3080274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6F267B4-17DB-414F-8070-C2FB982B334C}" type="datetimeFigureOut">
              <a:rPr lang="en-GB" smtClean="0"/>
              <a:t>15/04/2014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E9D0E72-3A2C-418C-9E15-3387CA649B0D}" type="slidenum">
              <a:rPr lang="en-GB" smtClean="0"/>
              <a:t>‹#›</a:t>
            </a:fld>
            <a:endParaRPr lang="en-GB"/>
          </a:p>
        </p:txBody>
      </p:sp>
    </p:spTree>
    <p:extLst>
      <p:ext uri="{BB962C8B-B14F-4D97-AF65-F5344CB8AC3E}">
        <p14:creationId xmlns:p14="http://schemas.microsoft.com/office/powerpoint/2010/main" val="40174792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6F267B4-17DB-414F-8070-C2FB982B334C}" type="datetimeFigureOut">
              <a:rPr lang="en-GB" smtClean="0"/>
              <a:t>15/04/2014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E9D0E72-3A2C-418C-9E15-3387CA649B0D}" type="slidenum">
              <a:rPr lang="en-GB" smtClean="0"/>
              <a:t>‹#›</a:t>
            </a:fld>
            <a:endParaRPr lang="en-GB"/>
          </a:p>
        </p:txBody>
      </p:sp>
    </p:spTree>
    <p:extLst>
      <p:ext uri="{BB962C8B-B14F-4D97-AF65-F5344CB8AC3E}">
        <p14:creationId xmlns:p14="http://schemas.microsoft.com/office/powerpoint/2010/main" val="36800675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6F267B4-17DB-414F-8070-C2FB982B334C}" type="datetimeFigureOut">
              <a:rPr lang="en-GB" smtClean="0"/>
              <a:t>15/04/2014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E9D0E72-3A2C-418C-9E15-3387CA649B0D}" type="slidenum">
              <a:rPr lang="en-GB" smtClean="0"/>
              <a:t>‹#›</a:t>
            </a:fld>
            <a:endParaRPr lang="en-GB"/>
          </a:p>
        </p:txBody>
      </p:sp>
    </p:spTree>
    <p:extLst>
      <p:ext uri="{BB962C8B-B14F-4D97-AF65-F5344CB8AC3E}">
        <p14:creationId xmlns:p14="http://schemas.microsoft.com/office/powerpoint/2010/main" val="22877984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6F267B4-17DB-414F-8070-C2FB982B334C}" type="datetimeFigureOut">
              <a:rPr lang="en-GB" smtClean="0"/>
              <a:t>15/04/2014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E9D0E72-3A2C-418C-9E15-3387CA649B0D}" type="slidenum">
              <a:rPr lang="en-GB" smtClean="0"/>
              <a:t>‹#›</a:t>
            </a:fld>
            <a:endParaRPr lang="en-GB"/>
          </a:p>
        </p:txBody>
      </p:sp>
    </p:spTree>
    <p:extLst>
      <p:ext uri="{BB962C8B-B14F-4D97-AF65-F5344CB8AC3E}">
        <p14:creationId xmlns:p14="http://schemas.microsoft.com/office/powerpoint/2010/main" val="507662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F267B4-17DB-414F-8070-C2FB982B334C}" type="datetimeFigureOut">
              <a:rPr lang="en-GB" smtClean="0"/>
              <a:t>15/04/2014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E9D0E72-3A2C-418C-9E15-3387CA649B0D}" type="slidenum">
              <a:rPr lang="en-GB" smtClean="0"/>
              <a:t>‹#›</a:t>
            </a:fld>
            <a:endParaRPr lang="en-GB"/>
          </a:p>
        </p:txBody>
      </p:sp>
    </p:spTree>
    <p:extLst>
      <p:ext uri="{BB962C8B-B14F-4D97-AF65-F5344CB8AC3E}">
        <p14:creationId xmlns:p14="http://schemas.microsoft.com/office/powerpoint/2010/main" val="1109085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F267B4-17DB-414F-8070-C2FB982B334C}" type="datetimeFigureOut">
              <a:rPr lang="en-GB" smtClean="0"/>
              <a:t>15/04/2014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E9D0E72-3A2C-418C-9E15-3387CA649B0D}" type="slidenum">
              <a:rPr lang="en-GB" smtClean="0"/>
              <a:t>‹#›</a:t>
            </a:fld>
            <a:endParaRPr lang="en-GB"/>
          </a:p>
        </p:txBody>
      </p:sp>
    </p:spTree>
    <p:extLst>
      <p:ext uri="{BB962C8B-B14F-4D97-AF65-F5344CB8AC3E}">
        <p14:creationId xmlns:p14="http://schemas.microsoft.com/office/powerpoint/2010/main" val="11728141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F267B4-17DB-414F-8070-C2FB982B334C}" type="datetimeFigureOut">
              <a:rPr lang="en-GB" smtClean="0"/>
              <a:t>15/04/2014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E9D0E72-3A2C-418C-9E15-3387CA649B0D}" type="slidenum">
              <a:rPr lang="en-GB" smtClean="0"/>
              <a:t>‹#›</a:t>
            </a:fld>
            <a:endParaRPr lang="en-GB"/>
          </a:p>
        </p:txBody>
      </p:sp>
    </p:spTree>
    <p:extLst>
      <p:ext uri="{BB962C8B-B14F-4D97-AF65-F5344CB8AC3E}">
        <p14:creationId xmlns:p14="http://schemas.microsoft.com/office/powerpoint/2010/main" val="20404202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F267B4-17DB-414F-8070-C2FB982B334C}" type="datetimeFigureOut">
              <a:rPr lang="en-GB" smtClean="0"/>
              <a:t>15/04/2014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9D0E72-3A2C-418C-9E15-3387CA649B0D}" type="slidenum">
              <a:rPr lang="en-GB" smtClean="0"/>
              <a:t>‹#›</a:t>
            </a:fld>
            <a:endParaRPr lang="en-GB"/>
          </a:p>
        </p:txBody>
      </p:sp>
    </p:spTree>
    <p:extLst>
      <p:ext uri="{BB962C8B-B14F-4D97-AF65-F5344CB8AC3E}">
        <p14:creationId xmlns:p14="http://schemas.microsoft.com/office/powerpoint/2010/main" val="18556754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76056" y="1988840"/>
            <a:ext cx="3382144" cy="1470025"/>
          </a:xfrm>
        </p:spPr>
        <p:txBody>
          <a:bodyPr>
            <a:normAutofit/>
          </a:bodyPr>
          <a:lstStyle/>
          <a:p>
            <a:r>
              <a:rPr lang="en-GB" sz="3200" dirty="0" smtClean="0"/>
              <a:t>Chapter 1</a:t>
            </a:r>
            <a:endParaRPr lang="en-GB" sz="3200" dirty="0"/>
          </a:p>
        </p:txBody>
      </p:sp>
      <p:sp>
        <p:nvSpPr>
          <p:cNvPr id="3" name="Subtitle 2"/>
          <p:cNvSpPr>
            <a:spLocks noGrp="1"/>
          </p:cNvSpPr>
          <p:nvPr>
            <p:ph type="subTitle" idx="1"/>
          </p:nvPr>
        </p:nvSpPr>
        <p:spPr>
          <a:xfrm>
            <a:off x="5076056" y="3719463"/>
            <a:ext cx="3384376" cy="1752600"/>
          </a:xfrm>
        </p:spPr>
        <p:txBody>
          <a:bodyPr/>
          <a:lstStyle/>
          <a:p>
            <a:r>
              <a:rPr lang="en-US" b="1" dirty="0" smtClean="0"/>
              <a:t>An evolving world</a:t>
            </a:r>
          </a:p>
          <a:p>
            <a:endParaRPr lang="en-GB"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7624" y="908720"/>
            <a:ext cx="3444933" cy="5229200"/>
          </a:xfrm>
          <a:prstGeom prst="rect">
            <a:avLst/>
          </a:prstGeom>
        </p:spPr>
      </p:pic>
    </p:spTree>
    <p:extLst>
      <p:ext uri="{BB962C8B-B14F-4D97-AF65-F5344CB8AC3E}">
        <p14:creationId xmlns:p14="http://schemas.microsoft.com/office/powerpoint/2010/main" val="35538381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1800" dirty="0" smtClean="0"/>
              <a:t>Figure 1.9	</a:t>
            </a:r>
            <a:endParaRPr lang="en-GB" sz="1800" dirty="0"/>
          </a:p>
        </p:txBody>
      </p:sp>
      <p:pic>
        <p:nvPicPr>
          <p:cNvPr id="5" name="Picture Placeholder 4"/>
          <p:cNvPicPr>
            <a:picLocks noGrp="1" noChangeAspect="1"/>
          </p:cNvPicPr>
          <p:nvPr>
            <p:ph type="pic" idx="1"/>
          </p:nvPr>
        </p:nvPicPr>
        <p:blipFill>
          <a:blip r:embed="rId2" cstate="print">
            <a:extLst>
              <a:ext uri="{28A0092B-C50C-407E-A947-70E740481C1C}">
                <a14:useLocalDpi xmlns:a14="http://schemas.microsoft.com/office/drawing/2010/main" val="0"/>
              </a:ext>
            </a:extLst>
          </a:blip>
          <a:stretch>
            <a:fillRect/>
          </a:stretch>
        </p:blipFill>
        <p:spPr>
          <a:xfrm>
            <a:off x="1792288" y="427683"/>
            <a:ext cx="5482244" cy="4480560"/>
          </a:xfrm>
        </p:spPr>
      </p:pic>
      <p:sp>
        <p:nvSpPr>
          <p:cNvPr id="4" name="Text Placeholder 3"/>
          <p:cNvSpPr>
            <a:spLocks noGrp="1"/>
          </p:cNvSpPr>
          <p:nvPr>
            <p:ph type="body" sz="half" idx="2"/>
          </p:nvPr>
        </p:nvSpPr>
        <p:spPr/>
        <p:txBody>
          <a:bodyPr/>
          <a:lstStyle/>
          <a:p>
            <a:r>
              <a:rPr lang="en-US" sz="1200" dirty="0"/>
              <a:t>Hypothetical evolutionary scenario for the evolution of dogs, which includes both natural and artificial selection (see main text for details).</a:t>
            </a:r>
            <a:endParaRPr lang="en-GB" sz="1200" dirty="0"/>
          </a:p>
          <a:p>
            <a:endParaRPr lang="en-GB" dirty="0"/>
          </a:p>
        </p:txBody>
      </p:sp>
    </p:spTree>
    <p:extLst>
      <p:ext uri="{BB962C8B-B14F-4D97-AF65-F5344CB8AC3E}">
        <p14:creationId xmlns:p14="http://schemas.microsoft.com/office/powerpoint/2010/main" val="2138069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4800600"/>
            <a:ext cx="5486400" cy="566738"/>
          </a:xfrm>
        </p:spPr>
        <p:txBody>
          <a:bodyPr>
            <a:normAutofit/>
          </a:bodyPr>
          <a:lstStyle/>
          <a:p>
            <a:r>
              <a:rPr lang="en-GB" sz="1800" dirty="0" smtClean="0"/>
              <a:t>Figure 1.10</a:t>
            </a:r>
            <a:endParaRPr lang="en-GB" sz="1800" dirty="0"/>
          </a:p>
        </p:txBody>
      </p:sp>
      <p:pic>
        <p:nvPicPr>
          <p:cNvPr id="5" name="Picture Placeholder 4"/>
          <p:cNvPicPr>
            <a:picLocks noGrp="1" noChangeAspect="1"/>
          </p:cNvPicPr>
          <p:nvPr>
            <p:ph type="pic" idx="1"/>
          </p:nvPr>
        </p:nvPicPr>
        <p:blipFill>
          <a:blip r:embed="rId2" cstate="print">
            <a:extLst>
              <a:ext uri="{28A0092B-C50C-407E-A947-70E740481C1C}">
                <a14:useLocalDpi xmlns:a14="http://schemas.microsoft.com/office/drawing/2010/main" val="0"/>
              </a:ext>
            </a:extLst>
          </a:blip>
          <a:stretch>
            <a:fillRect/>
          </a:stretch>
        </p:blipFill>
        <p:spPr>
          <a:xfrm>
            <a:off x="1034372" y="612775"/>
            <a:ext cx="7003473" cy="4114800"/>
          </a:xfrm>
        </p:spPr>
      </p:pic>
      <p:sp>
        <p:nvSpPr>
          <p:cNvPr id="4" name="Text Placeholder 3"/>
          <p:cNvSpPr>
            <a:spLocks noGrp="1"/>
          </p:cNvSpPr>
          <p:nvPr>
            <p:ph type="body" sz="half" idx="2"/>
          </p:nvPr>
        </p:nvSpPr>
        <p:spPr>
          <a:xfrm>
            <a:off x="971600" y="5367338"/>
            <a:ext cx="7056784" cy="804862"/>
          </a:xfrm>
        </p:spPr>
        <p:txBody>
          <a:bodyPr>
            <a:normAutofit/>
          </a:bodyPr>
          <a:lstStyle/>
          <a:p>
            <a:r>
              <a:rPr lang="en-US" sz="1200" dirty="0"/>
              <a:t>The evolution of HIV in its host.  Note that new variants are constantly produced while T-cells become less with time (the proportion of viruses and cells is not accurate; the figure only shows the viral particles at stable numbers and the numbers of T-cells decreasing).</a:t>
            </a:r>
            <a:endParaRPr lang="en-GB" sz="1200" dirty="0"/>
          </a:p>
        </p:txBody>
      </p:sp>
    </p:spTree>
    <p:extLst>
      <p:ext uri="{BB962C8B-B14F-4D97-AF65-F5344CB8AC3E}">
        <p14:creationId xmlns:p14="http://schemas.microsoft.com/office/powerpoint/2010/main" val="22922161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5960" y="4800600"/>
            <a:ext cx="5486400" cy="566738"/>
          </a:xfrm>
        </p:spPr>
        <p:txBody>
          <a:bodyPr>
            <a:normAutofit/>
          </a:bodyPr>
          <a:lstStyle/>
          <a:p>
            <a:r>
              <a:rPr lang="en-GB" sz="1800" dirty="0" smtClean="0"/>
              <a:t>Figure 1.11</a:t>
            </a:r>
            <a:endParaRPr lang="en-GB" sz="1800" dirty="0"/>
          </a:p>
        </p:txBody>
      </p:sp>
      <p:pic>
        <p:nvPicPr>
          <p:cNvPr id="5" name="Picture Placeholder 4"/>
          <p:cNvPicPr>
            <a:picLocks noGrp="1" noChangeAspect="1"/>
          </p:cNvPicPr>
          <p:nvPr>
            <p:ph type="pic" idx="1"/>
          </p:nvPr>
        </p:nvPicPr>
        <p:blipFill>
          <a:blip r:embed="rId2" cstate="print">
            <a:extLst>
              <a:ext uri="{28A0092B-C50C-407E-A947-70E740481C1C}">
                <a14:useLocalDpi xmlns:a14="http://schemas.microsoft.com/office/drawing/2010/main" val="0"/>
              </a:ext>
            </a:extLst>
          </a:blip>
          <a:stretch>
            <a:fillRect/>
          </a:stretch>
        </p:blipFill>
        <p:spPr>
          <a:xfrm>
            <a:off x="2411760" y="548680"/>
            <a:ext cx="4286385" cy="4289632"/>
          </a:xfrm>
        </p:spPr>
      </p:pic>
      <p:sp>
        <p:nvSpPr>
          <p:cNvPr id="4" name="Text Placeholder 3"/>
          <p:cNvSpPr>
            <a:spLocks noGrp="1"/>
          </p:cNvSpPr>
          <p:nvPr>
            <p:ph type="body" sz="half" idx="2"/>
          </p:nvPr>
        </p:nvSpPr>
        <p:spPr>
          <a:xfrm>
            <a:off x="2325960" y="5367338"/>
            <a:ext cx="5486400" cy="804862"/>
          </a:xfrm>
        </p:spPr>
        <p:txBody>
          <a:bodyPr/>
          <a:lstStyle/>
          <a:p>
            <a:r>
              <a:rPr lang="en-US" sz="1200" dirty="0"/>
              <a:t>Evolution</a:t>
            </a:r>
            <a:r>
              <a:rPr lang="en-US" dirty="0"/>
              <a:t> of multi-drug resistance (see text for details)</a:t>
            </a:r>
            <a:endParaRPr lang="en-GB" dirty="0"/>
          </a:p>
          <a:p>
            <a:endParaRPr lang="en-GB" dirty="0"/>
          </a:p>
        </p:txBody>
      </p:sp>
    </p:spTree>
    <p:extLst>
      <p:ext uri="{BB962C8B-B14F-4D97-AF65-F5344CB8AC3E}">
        <p14:creationId xmlns:p14="http://schemas.microsoft.com/office/powerpoint/2010/main" val="42515734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792288" y="4581128"/>
            <a:ext cx="5486400" cy="566738"/>
          </a:xfrm>
        </p:spPr>
        <p:txBody>
          <a:bodyPr>
            <a:normAutofit/>
          </a:bodyPr>
          <a:lstStyle/>
          <a:p>
            <a:r>
              <a:rPr lang="en-GB" sz="1800" dirty="0" smtClean="0"/>
              <a:t>Figure 1.1</a:t>
            </a:r>
            <a:endParaRPr lang="en-GB" sz="1800" dirty="0"/>
          </a:p>
        </p:txBody>
      </p:sp>
      <p:sp>
        <p:nvSpPr>
          <p:cNvPr id="8" name="Text Placeholder 7"/>
          <p:cNvSpPr>
            <a:spLocks noGrp="1"/>
          </p:cNvSpPr>
          <p:nvPr>
            <p:ph type="body" sz="half" idx="2"/>
          </p:nvPr>
        </p:nvSpPr>
        <p:spPr>
          <a:xfrm>
            <a:off x="1792288" y="5147866"/>
            <a:ext cx="5486400" cy="804862"/>
          </a:xfrm>
        </p:spPr>
        <p:txBody>
          <a:bodyPr>
            <a:normAutofit lnSpcReduction="10000"/>
          </a:bodyPr>
          <a:lstStyle/>
          <a:p>
            <a:r>
              <a:rPr lang="en-US" sz="1300" dirty="0"/>
              <a:t>The skeletons of gibbons, gorillas, chimpanzees, orangutans, and humans. A picture like this was included in Huxley’s book, serving as evidence for the similarities in skeletal structure among these groups</a:t>
            </a:r>
            <a:r>
              <a:rPr lang="en-US" sz="1300" dirty="0" smtClean="0"/>
              <a:t>. Image © </a:t>
            </a:r>
            <a:r>
              <a:rPr lang="en-US" sz="1300" dirty="0" err="1"/>
              <a:t>M</a:t>
            </a:r>
            <a:r>
              <a:rPr lang="en-US" sz="1300" dirty="0" err="1" smtClean="0"/>
              <a:t>orphant</a:t>
            </a:r>
            <a:r>
              <a:rPr lang="en-US" sz="1300" dirty="0" smtClean="0"/>
              <a:t> Creation.</a:t>
            </a:r>
            <a:endParaRPr lang="en-GB" sz="1300" dirty="0"/>
          </a:p>
          <a:p>
            <a:endParaRPr lang="en-GB" dirty="0"/>
          </a:p>
        </p:txBody>
      </p:sp>
      <p:pic>
        <p:nvPicPr>
          <p:cNvPr id="11" name="Picture Placeholder 10"/>
          <p:cNvPicPr>
            <a:picLocks noGrp="1" noChangeAspect="1"/>
          </p:cNvPicPr>
          <p:nvPr>
            <p:ph type="pic" idx="1"/>
          </p:nvPr>
        </p:nvPicPr>
        <p:blipFill>
          <a:blip r:embed="rId2" cstate="print">
            <a:extLst>
              <a:ext uri="{28A0092B-C50C-407E-A947-70E740481C1C}">
                <a14:useLocalDpi xmlns:a14="http://schemas.microsoft.com/office/drawing/2010/main" val="0"/>
              </a:ext>
            </a:extLst>
          </a:blip>
          <a:stretch>
            <a:fillRect/>
          </a:stretch>
        </p:blipFill>
        <p:spPr>
          <a:xfrm>
            <a:off x="1392936" y="981072"/>
            <a:ext cx="6358128" cy="2663952"/>
          </a:xfrm>
        </p:spPr>
      </p:pic>
    </p:spTree>
    <p:extLst>
      <p:ext uri="{BB962C8B-B14F-4D97-AF65-F5344CB8AC3E}">
        <p14:creationId xmlns:p14="http://schemas.microsoft.com/office/powerpoint/2010/main" val="2773245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sz="1800" dirty="0" smtClean="0"/>
              <a:t>Figure 1.2</a:t>
            </a:r>
            <a:r>
              <a:rPr lang="en-GB" dirty="0" smtClean="0"/>
              <a:t>	</a:t>
            </a:r>
            <a:endParaRPr lang="en-GB" dirty="0"/>
          </a:p>
        </p:txBody>
      </p:sp>
      <p:pic>
        <p:nvPicPr>
          <p:cNvPr id="7" name="Picture Placeholder 6"/>
          <p:cNvPicPr>
            <a:picLocks noGrp="1" noChangeAspect="1"/>
          </p:cNvPicPr>
          <p:nvPr>
            <p:ph type="pic" idx="1"/>
          </p:nvPr>
        </p:nvPicPr>
        <p:blipFill>
          <a:blip r:embed="rId2" cstate="print">
            <a:extLst>
              <a:ext uri="{28A0092B-C50C-407E-A947-70E740481C1C}">
                <a14:useLocalDpi xmlns:a14="http://schemas.microsoft.com/office/drawing/2010/main" val="0"/>
              </a:ext>
            </a:extLst>
          </a:blip>
          <a:stretch>
            <a:fillRect/>
          </a:stretch>
        </p:blipFill>
        <p:spPr>
          <a:xfrm>
            <a:off x="2483768" y="548680"/>
            <a:ext cx="4146848" cy="4146848"/>
          </a:xfrm>
        </p:spPr>
      </p:pic>
      <p:sp>
        <p:nvSpPr>
          <p:cNvPr id="6" name="Text Placeholder 5"/>
          <p:cNvSpPr>
            <a:spLocks noGrp="1"/>
          </p:cNvSpPr>
          <p:nvPr>
            <p:ph type="body" sz="half" idx="2"/>
          </p:nvPr>
        </p:nvSpPr>
        <p:spPr/>
        <p:txBody>
          <a:bodyPr>
            <a:normAutofit/>
          </a:bodyPr>
          <a:lstStyle/>
          <a:p>
            <a:r>
              <a:rPr lang="en-US" sz="1200" dirty="0"/>
              <a:t>One of the usual misrepresentations and wrong portrayals of evolution in general and human evolution in particular</a:t>
            </a:r>
            <a:r>
              <a:rPr lang="en-US" sz="1200" dirty="0" smtClean="0"/>
              <a:t>.</a:t>
            </a:r>
            <a:endParaRPr lang="en-GB" sz="1200" dirty="0"/>
          </a:p>
        </p:txBody>
      </p:sp>
    </p:spTree>
    <p:extLst>
      <p:ext uri="{BB962C8B-B14F-4D97-AF65-F5344CB8AC3E}">
        <p14:creationId xmlns:p14="http://schemas.microsoft.com/office/powerpoint/2010/main" val="22670604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115616" y="3429000"/>
            <a:ext cx="6912768" cy="566738"/>
          </a:xfrm>
        </p:spPr>
        <p:txBody>
          <a:bodyPr>
            <a:normAutofit/>
          </a:bodyPr>
          <a:lstStyle/>
          <a:p>
            <a:r>
              <a:rPr lang="en-GB" sz="1800" dirty="0" smtClean="0"/>
              <a:t>Figure 1.3	</a:t>
            </a:r>
            <a:endParaRPr lang="en-GB" sz="1800" dirty="0"/>
          </a:p>
        </p:txBody>
      </p:sp>
      <p:pic>
        <p:nvPicPr>
          <p:cNvPr id="8" name="Picture Placeholder 7"/>
          <p:cNvPicPr>
            <a:picLocks noGrp="1" noChangeAspect="1"/>
          </p:cNvPicPr>
          <p:nvPr>
            <p:ph type="pic" idx="1"/>
          </p:nvPr>
        </p:nvPicPr>
        <p:blipFill>
          <a:blip r:embed="rId2" cstate="print">
            <a:extLst>
              <a:ext uri="{28A0092B-C50C-407E-A947-70E740481C1C}">
                <a14:useLocalDpi xmlns:a14="http://schemas.microsoft.com/office/drawing/2010/main" val="0"/>
              </a:ext>
            </a:extLst>
          </a:blip>
          <a:stretch>
            <a:fillRect/>
          </a:stretch>
        </p:blipFill>
        <p:spPr>
          <a:xfrm>
            <a:off x="1201522" y="1629010"/>
            <a:ext cx="6740957" cy="1367942"/>
          </a:xfrm>
        </p:spPr>
      </p:pic>
      <p:sp>
        <p:nvSpPr>
          <p:cNvPr id="7" name="Text Placeholder 6"/>
          <p:cNvSpPr>
            <a:spLocks noGrp="1"/>
          </p:cNvSpPr>
          <p:nvPr>
            <p:ph type="body" sz="half" idx="2"/>
          </p:nvPr>
        </p:nvSpPr>
        <p:spPr>
          <a:xfrm>
            <a:off x="1115616" y="3995738"/>
            <a:ext cx="6912768" cy="1593502"/>
          </a:xfrm>
        </p:spPr>
        <p:txBody>
          <a:bodyPr>
            <a:normAutofit fontScale="85000" lnSpcReduction="20000"/>
          </a:bodyPr>
          <a:lstStyle/>
          <a:p>
            <a:r>
              <a:rPr lang="en-US" dirty="0"/>
              <a:t>a) Humans and chimpanzees are depicted as the most closely related genera because their common ancestor (</a:t>
            </a:r>
            <a:r>
              <a:rPr lang="en-US" dirty="0" err="1"/>
              <a:t>CaHP</a:t>
            </a:r>
            <a:r>
              <a:rPr lang="en-US" dirty="0"/>
              <a:t>) is closer to the present. These also share a common ancestor with the gorillas (Ca[HP]G), while the orangutans are the less related to humans since the share the oldest among the common ancestors (Ca[[HP]G]P)  (adapted from Fabre, Rodrigues &amp; </a:t>
            </a:r>
            <a:r>
              <a:rPr lang="en-US" dirty="0" err="1"/>
              <a:t>Douzery</a:t>
            </a:r>
            <a:r>
              <a:rPr lang="en-US" dirty="0"/>
              <a:t> 2009) (</a:t>
            </a:r>
            <a:r>
              <a:rPr lang="en-US" i="1" dirty="0"/>
              <a:t>Homo</a:t>
            </a:r>
            <a:r>
              <a:rPr lang="en-US" dirty="0"/>
              <a:t>: humans; </a:t>
            </a:r>
            <a:r>
              <a:rPr lang="en-US" i="1" dirty="0"/>
              <a:t>Pan</a:t>
            </a:r>
            <a:r>
              <a:rPr lang="en-US" dirty="0"/>
              <a:t>: chimpanzees and bonobos; </a:t>
            </a:r>
            <a:r>
              <a:rPr lang="en-US" i="1" dirty="0" err="1"/>
              <a:t>Pongo</a:t>
            </a:r>
            <a:r>
              <a:rPr lang="en-US" dirty="0"/>
              <a:t>: orangutans). b) Chimpanzees and gorillas are depicted as the most related genera, sharing a relatively recent common ancestor (</a:t>
            </a:r>
            <a:r>
              <a:rPr lang="en-US" dirty="0" err="1"/>
              <a:t>CaGP</a:t>
            </a:r>
            <a:r>
              <a:rPr lang="en-US" dirty="0"/>
              <a:t>). Humans are depicted closer to orangutans, having diverged from their common ancestor (</a:t>
            </a:r>
            <a:r>
              <a:rPr lang="en-US" dirty="0" err="1"/>
              <a:t>CaPH</a:t>
            </a:r>
            <a:r>
              <a:rPr lang="en-US" dirty="0"/>
              <a:t>) at earlier times, compared to chimpanzees and gorillas. Finally, the two pairs share a common ancestor (Ca[PH][GP]) from which each genus evolved (adapted from </a:t>
            </a:r>
            <a:r>
              <a:rPr lang="en-GB" dirty="0" err="1"/>
              <a:t>Grehan</a:t>
            </a:r>
            <a:r>
              <a:rPr lang="en-GB" dirty="0"/>
              <a:t> &amp; Schwartz 2009) </a:t>
            </a:r>
            <a:r>
              <a:rPr lang="en-US" dirty="0"/>
              <a:t>(</a:t>
            </a:r>
            <a:r>
              <a:rPr lang="en-US" i="1" dirty="0"/>
              <a:t>Homo</a:t>
            </a:r>
            <a:r>
              <a:rPr lang="en-US" dirty="0"/>
              <a:t>: humans; </a:t>
            </a:r>
            <a:r>
              <a:rPr lang="en-US" i="1" dirty="0"/>
              <a:t>Pan</a:t>
            </a:r>
            <a:r>
              <a:rPr lang="en-US" dirty="0"/>
              <a:t>: chimpanzees and bonobos; </a:t>
            </a:r>
            <a:r>
              <a:rPr lang="en-US" i="1" dirty="0" err="1"/>
              <a:t>Pongo</a:t>
            </a:r>
            <a:r>
              <a:rPr lang="en-US" dirty="0"/>
              <a:t>: orangutans). How evolutionary trees are constructed and what kinds of information they provide is discussed in detail in Chapter 5.</a:t>
            </a:r>
            <a:endParaRPr lang="en-GB" dirty="0"/>
          </a:p>
          <a:p>
            <a:endParaRPr lang="en-GB" dirty="0"/>
          </a:p>
        </p:txBody>
      </p:sp>
    </p:spTree>
    <p:extLst>
      <p:ext uri="{BB962C8B-B14F-4D97-AF65-F5344CB8AC3E}">
        <p14:creationId xmlns:p14="http://schemas.microsoft.com/office/powerpoint/2010/main" val="4139587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0" y="4662462"/>
            <a:ext cx="6624736" cy="566738"/>
          </a:xfrm>
        </p:spPr>
        <p:txBody>
          <a:bodyPr>
            <a:normAutofit/>
          </a:bodyPr>
          <a:lstStyle/>
          <a:p>
            <a:r>
              <a:rPr lang="en-GB" sz="1800" dirty="0" smtClean="0"/>
              <a:t>Figure 1.4</a:t>
            </a:r>
            <a:endParaRPr lang="en-GB" sz="1800" dirty="0"/>
          </a:p>
        </p:txBody>
      </p:sp>
      <p:pic>
        <p:nvPicPr>
          <p:cNvPr id="5" name="Picture Placeholder 4"/>
          <p:cNvPicPr>
            <a:picLocks noGrp="1" noChangeAspect="1"/>
          </p:cNvPicPr>
          <p:nvPr>
            <p:ph type="pic" idx="1"/>
          </p:nvPr>
        </p:nvPicPr>
        <p:blipFill>
          <a:blip r:embed="rId2" cstate="print">
            <a:extLst>
              <a:ext uri="{28A0092B-C50C-407E-A947-70E740481C1C}">
                <a14:useLocalDpi xmlns:a14="http://schemas.microsoft.com/office/drawing/2010/main" val="0"/>
              </a:ext>
            </a:extLst>
          </a:blip>
          <a:stretch>
            <a:fillRect/>
          </a:stretch>
        </p:blipFill>
        <p:spPr>
          <a:xfrm>
            <a:off x="1456994" y="612775"/>
            <a:ext cx="6155575" cy="4114800"/>
          </a:xfrm>
        </p:spPr>
      </p:pic>
      <p:sp>
        <p:nvSpPr>
          <p:cNvPr id="4" name="Text Placeholder 3"/>
          <p:cNvSpPr>
            <a:spLocks noGrp="1"/>
          </p:cNvSpPr>
          <p:nvPr>
            <p:ph type="body" sz="half" idx="2"/>
          </p:nvPr>
        </p:nvSpPr>
        <p:spPr>
          <a:xfrm>
            <a:off x="1331640" y="5157192"/>
            <a:ext cx="6624736" cy="1224136"/>
          </a:xfrm>
        </p:spPr>
        <p:txBody>
          <a:bodyPr>
            <a:normAutofit fontScale="77500" lnSpcReduction="20000"/>
          </a:bodyPr>
          <a:lstStyle/>
          <a:p>
            <a:r>
              <a:rPr lang="en-US" dirty="0"/>
              <a:t>This is not an evolutionary tree as the ones depicted in Figure </a:t>
            </a:r>
            <a:r>
              <a:rPr lang="en-GB" dirty="0"/>
              <a:t>1.3</a:t>
            </a:r>
            <a:r>
              <a:rPr lang="en-US" dirty="0"/>
              <a:t>, because species are not connected with lines. We only have fragmented data about human evolution; much is still missing. The various boxes have different lengths which correspond to the time length (millions of years) during which scientists have found fossils of these species.  The various species are not connected with lines because scientists do not know the exact evolutionary relationships (adapted from Wood 2010). Missing details notwithstanding, we still have a good sense of how our evolution took place. In this figure two words are used to indicate the name of each species; the first refers to the genus whereas the second the species. Our species is described as </a:t>
            </a:r>
            <a:r>
              <a:rPr lang="en-US" i="1" dirty="0"/>
              <a:t>Homo sapiens</a:t>
            </a:r>
            <a:r>
              <a:rPr lang="en-US" dirty="0"/>
              <a:t>: the word </a:t>
            </a:r>
            <a:r>
              <a:rPr lang="en-US" i="1" dirty="0"/>
              <a:t>Homo </a:t>
            </a:r>
            <a:r>
              <a:rPr lang="en-US" dirty="0"/>
              <a:t>indicates the genus and the </a:t>
            </a:r>
            <a:r>
              <a:rPr lang="en-US" i="1" dirty="0"/>
              <a:t>Homo sapiens</a:t>
            </a:r>
            <a:r>
              <a:rPr lang="en-US" dirty="0"/>
              <a:t> the species.</a:t>
            </a:r>
            <a:endParaRPr lang="en-GB" dirty="0"/>
          </a:p>
        </p:txBody>
      </p:sp>
    </p:spTree>
    <p:extLst>
      <p:ext uri="{BB962C8B-B14F-4D97-AF65-F5344CB8AC3E}">
        <p14:creationId xmlns:p14="http://schemas.microsoft.com/office/powerpoint/2010/main" val="274791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9856" y="4800600"/>
            <a:ext cx="6062464" cy="566738"/>
          </a:xfrm>
        </p:spPr>
        <p:txBody>
          <a:bodyPr>
            <a:normAutofit/>
          </a:bodyPr>
          <a:lstStyle/>
          <a:p>
            <a:r>
              <a:rPr lang="en-GB" sz="1800" dirty="0" smtClean="0"/>
              <a:t>Figure 1.5</a:t>
            </a:r>
            <a:endParaRPr lang="en-GB" sz="1800" dirty="0"/>
          </a:p>
        </p:txBody>
      </p:sp>
      <p:sp>
        <p:nvSpPr>
          <p:cNvPr id="4" name="Text Placeholder 3"/>
          <p:cNvSpPr>
            <a:spLocks noGrp="1"/>
          </p:cNvSpPr>
          <p:nvPr>
            <p:ph type="body" sz="half" idx="2"/>
          </p:nvPr>
        </p:nvSpPr>
        <p:spPr>
          <a:xfrm>
            <a:off x="1389856" y="5367338"/>
            <a:ext cx="6062464" cy="869974"/>
          </a:xfrm>
        </p:spPr>
        <p:txBody>
          <a:bodyPr>
            <a:normAutofit fontScale="77500" lnSpcReduction="20000"/>
          </a:bodyPr>
          <a:lstStyle/>
          <a:p>
            <a:r>
              <a:rPr lang="en-US" sz="1500" dirty="0"/>
              <a:t>The fossils of </a:t>
            </a:r>
            <a:r>
              <a:rPr lang="en-US" sz="1500" i="1" dirty="0" err="1"/>
              <a:t>Tiktaalik</a:t>
            </a:r>
            <a:r>
              <a:rPr lang="en-US" sz="1500" i="1" dirty="0"/>
              <a:t> </a:t>
            </a:r>
            <a:r>
              <a:rPr lang="en-US" sz="1500" dirty="0"/>
              <a:t>were found where they were predicted to be and provide evidence about how the transition from fish to </a:t>
            </a:r>
            <a:r>
              <a:rPr lang="en-US" sz="1500" dirty="0" err="1"/>
              <a:t>tetrapods</a:t>
            </a:r>
            <a:r>
              <a:rPr lang="en-US" sz="1500" dirty="0"/>
              <a:t> could have taken place (based on </a:t>
            </a:r>
            <a:r>
              <a:rPr lang="en-US" sz="1500" dirty="0" err="1"/>
              <a:t>Shubin</a:t>
            </a:r>
            <a:r>
              <a:rPr lang="en-US" sz="1500" dirty="0"/>
              <a:t> et al., 2006; </a:t>
            </a:r>
            <a:r>
              <a:rPr lang="en-US" sz="1500" dirty="0" err="1"/>
              <a:t>Daeschler</a:t>
            </a:r>
            <a:r>
              <a:rPr lang="en-US" sz="1500" dirty="0"/>
              <a:t> et al., 2006). Note that this figure does not present the actual transition but only how it could have been possible. </a:t>
            </a:r>
            <a:r>
              <a:rPr lang="en-US" sz="1500" i="1" dirty="0" err="1"/>
              <a:t>Tiktaalik</a:t>
            </a:r>
            <a:r>
              <a:rPr lang="en-US" sz="1500" i="1" dirty="0"/>
              <a:t> </a:t>
            </a:r>
            <a:r>
              <a:rPr lang="en-US" sz="1500" dirty="0"/>
              <a:t>is not the intermediate form or the “missing link”, but one that resembles that.</a:t>
            </a:r>
            <a:endParaRPr lang="en-GB" sz="1500" dirty="0"/>
          </a:p>
          <a:p>
            <a:endParaRPr lang="en-GB" dirty="0"/>
          </a:p>
        </p:txBody>
      </p:sp>
      <p:pic>
        <p:nvPicPr>
          <p:cNvPr id="7" name="Picture Placeholder 6"/>
          <p:cNvPicPr>
            <a:picLocks noGrp="1" noChangeAspect="1"/>
          </p:cNvPicPr>
          <p:nvPr>
            <p:ph type="pic" idx="1"/>
          </p:nvPr>
        </p:nvPicPr>
        <p:blipFill>
          <a:blip r:embed="rId2" cstate="print">
            <a:extLst>
              <a:ext uri="{28A0092B-C50C-407E-A947-70E740481C1C}">
                <a14:useLocalDpi xmlns:a14="http://schemas.microsoft.com/office/drawing/2010/main" val="0"/>
              </a:ext>
            </a:extLst>
          </a:blip>
          <a:stretch>
            <a:fillRect/>
          </a:stretch>
        </p:blipFill>
        <p:spPr>
          <a:xfrm>
            <a:off x="1328845" y="612775"/>
            <a:ext cx="6409113" cy="4110644"/>
          </a:xfrm>
        </p:spPr>
      </p:pic>
    </p:spTree>
    <p:extLst>
      <p:ext uri="{BB962C8B-B14F-4D97-AF65-F5344CB8AC3E}">
        <p14:creationId xmlns:p14="http://schemas.microsoft.com/office/powerpoint/2010/main" val="37944366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4800600"/>
            <a:ext cx="7704856" cy="566738"/>
          </a:xfrm>
        </p:spPr>
        <p:txBody>
          <a:bodyPr>
            <a:normAutofit/>
          </a:bodyPr>
          <a:lstStyle/>
          <a:p>
            <a:r>
              <a:rPr lang="en-GB" sz="1800" dirty="0" smtClean="0"/>
              <a:t>Figure 1.6</a:t>
            </a:r>
            <a:endParaRPr lang="en-GB" sz="1800" dirty="0"/>
          </a:p>
        </p:txBody>
      </p:sp>
      <p:pic>
        <p:nvPicPr>
          <p:cNvPr id="5" name="Picture Placeholder 4"/>
          <p:cNvPicPr>
            <a:picLocks noGrp="1" noChangeAspect="1"/>
          </p:cNvPicPr>
          <p:nvPr>
            <p:ph type="pic" idx="1"/>
          </p:nvPr>
        </p:nvPicPr>
        <p:blipFill>
          <a:blip r:embed="rId2" cstate="print">
            <a:extLst>
              <a:ext uri="{28A0092B-C50C-407E-A947-70E740481C1C}">
                <a14:useLocalDpi xmlns:a14="http://schemas.microsoft.com/office/drawing/2010/main" val="0"/>
              </a:ext>
            </a:extLst>
          </a:blip>
          <a:stretch>
            <a:fillRect/>
          </a:stretch>
        </p:blipFill>
        <p:spPr>
          <a:xfrm>
            <a:off x="710367" y="612775"/>
            <a:ext cx="7647709" cy="4110644"/>
          </a:xfrm>
        </p:spPr>
      </p:pic>
      <p:sp>
        <p:nvSpPr>
          <p:cNvPr id="4" name="Text Placeholder 3"/>
          <p:cNvSpPr>
            <a:spLocks noGrp="1"/>
          </p:cNvSpPr>
          <p:nvPr>
            <p:ph type="body" sz="half" idx="2"/>
          </p:nvPr>
        </p:nvSpPr>
        <p:spPr>
          <a:xfrm>
            <a:off x="611560" y="5367338"/>
            <a:ext cx="7704856" cy="804862"/>
          </a:xfrm>
        </p:spPr>
        <p:txBody>
          <a:bodyPr/>
          <a:lstStyle/>
          <a:p>
            <a:r>
              <a:rPr lang="en-US" sz="1200" dirty="0"/>
              <a:t>Selection and migration; in each case ratios rather than actual numbers of organisms of each type are depicted (see text for the details of the processes). </a:t>
            </a:r>
            <a:endParaRPr lang="en-GB" sz="1200" dirty="0"/>
          </a:p>
          <a:p>
            <a:endParaRPr lang="en-GB" dirty="0"/>
          </a:p>
        </p:txBody>
      </p:sp>
    </p:spTree>
    <p:extLst>
      <p:ext uri="{BB962C8B-B14F-4D97-AF65-F5344CB8AC3E}">
        <p14:creationId xmlns:p14="http://schemas.microsoft.com/office/powerpoint/2010/main" val="25989507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1824" y="4800600"/>
            <a:ext cx="5486400" cy="566738"/>
          </a:xfrm>
        </p:spPr>
        <p:txBody>
          <a:bodyPr>
            <a:normAutofit/>
          </a:bodyPr>
          <a:lstStyle/>
          <a:p>
            <a:r>
              <a:rPr lang="en-GB" sz="1800" dirty="0" smtClean="0"/>
              <a:t>Figure 1.7</a:t>
            </a:r>
            <a:endParaRPr lang="en-GB" sz="1800" dirty="0"/>
          </a:p>
        </p:txBody>
      </p:sp>
      <p:pic>
        <p:nvPicPr>
          <p:cNvPr id="5" name="Picture Placeholder 4"/>
          <p:cNvPicPr>
            <a:picLocks noGrp="1" noChangeAspect="1"/>
          </p:cNvPicPr>
          <p:nvPr>
            <p:ph type="pic" idx="1"/>
          </p:nvPr>
        </p:nvPicPr>
        <p:blipFill>
          <a:blip r:embed="rId2" cstate="print">
            <a:extLst>
              <a:ext uri="{28A0092B-C50C-407E-A947-70E740481C1C}">
                <a14:useLocalDpi xmlns:a14="http://schemas.microsoft.com/office/drawing/2010/main" val="0"/>
              </a:ext>
            </a:extLst>
          </a:blip>
          <a:stretch>
            <a:fillRect/>
          </a:stretch>
        </p:blipFill>
        <p:spPr>
          <a:xfrm>
            <a:off x="1171773" y="612775"/>
            <a:ext cx="6724996" cy="4114800"/>
          </a:xfrm>
        </p:spPr>
      </p:pic>
      <p:sp>
        <p:nvSpPr>
          <p:cNvPr id="4" name="Text Placeholder 3"/>
          <p:cNvSpPr>
            <a:spLocks noGrp="1"/>
          </p:cNvSpPr>
          <p:nvPr>
            <p:ph type="body" sz="half" idx="2"/>
          </p:nvPr>
        </p:nvSpPr>
        <p:spPr>
          <a:xfrm>
            <a:off x="1101824" y="5367338"/>
            <a:ext cx="6782544" cy="804862"/>
          </a:xfrm>
        </p:spPr>
        <p:txBody>
          <a:bodyPr>
            <a:normAutofit lnSpcReduction="10000"/>
          </a:bodyPr>
          <a:lstStyle/>
          <a:p>
            <a:r>
              <a:rPr lang="en-US" sz="1300" dirty="0"/>
              <a:t>Two</a:t>
            </a:r>
            <a:r>
              <a:rPr lang="en-US" sz="1300" b="1" dirty="0"/>
              <a:t> </a:t>
            </a:r>
            <a:r>
              <a:rPr lang="en-US" sz="1300" dirty="0"/>
              <a:t>populations of beetles living in two different areas. This is the outcome of an evolutionary process and an evolutionary biologist would ask how closely related these populations are, i.e. whether they belong in the same species or not, and how (and when) they diverged from their common ancestor.</a:t>
            </a:r>
            <a:endParaRPr lang="en-GB" sz="1300" dirty="0"/>
          </a:p>
          <a:p>
            <a:endParaRPr lang="en-GB" dirty="0"/>
          </a:p>
        </p:txBody>
      </p:sp>
    </p:spTree>
    <p:extLst>
      <p:ext uri="{BB962C8B-B14F-4D97-AF65-F5344CB8AC3E}">
        <p14:creationId xmlns:p14="http://schemas.microsoft.com/office/powerpoint/2010/main" val="5071474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4332" y="4509120"/>
            <a:ext cx="5847908" cy="566738"/>
          </a:xfrm>
        </p:spPr>
        <p:txBody>
          <a:bodyPr>
            <a:normAutofit/>
          </a:bodyPr>
          <a:lstStyle/>
          <a:p>
            <a:r>
              <a:rPr lang="en-GB" sz="1800" dirty="0" smtClean="0"/>
              <a:t>Figure 1.8</a:t>
            </a:r>
            <a:endParaRPr lang="en-GB" sz="1800" dirty="0"/>
          </a:p>
        </p:txBody>
      </p:sp>
      <p:pic>
        <p:nvPicPr>
          <p:cNvPr id="5" name="Picture Placeholder 4"/>
          <p:cNvPicPr>
            <a:picLocks noGrp="1" noChangeAspect="1"/>
          </p:cNvPicPr>
          <p:nvPr>
            <p:ph type="pic" idx="1"/>
          </p:nvPr>
        </p:nvPicPr>
        <p:blipFill>
          <a:blip r:embed="rId2" cstate="print">
            <a:extLst>
              <a:ext uri="{28A0092B-C50C-407E-A947-70E740481C1C}">
                <a14:useLocalDpi xmlns:a14="http://schemas.microsoft.com/office/drawing/2010/main" val="0"/>
              </a:ext>
            </a:extLst>
          </a:blip>
          <a:stretch>
            <a:fillRect/>
          </a:stretch>
        </p:blipFill>
        <p:spPr>
          <a:xfrm>
            <a:off x="2339752" y="476672"/>
            <a:ext cx="4343120" cy="4188595"/>
          </a:xfrm>
        </p:spPr>
      </p:pic>
      <p:sp>
        <p:nvSpPr>
          <p:cNvPr id="4" name="Text Placeholder 3"/>
          <p:cNvSpPr>
            <a:spLocks noGrp="1"/>
          </p:cNvSpPr>
          <p:nvPr>
            <p:ph type="body" sz="half" idx="2"/>
          </p:nvPr>
        </p:nvSpPr>
        <p:spPr>
          <a:xfrm>
            <a:off x="899592" y="5013176"/>
            <a:ext cx="7272808" cy="1296144"/>
          </a:xfrm>
        </p:spPr>
        <p:txBody>
          <a:bodyPr>
            <a:noAutofit/>
          </a:bodyPr>
          <a:lstStyle/>
          <a:p>
            <a:r>
              <a:rPr lang="en-US" sz="1100" dirty="0" smtClean="0"/>
              <a:t>Hypothetical </a:t>
            </a:r>
            <a:r>
              <a:rPr lang="en-US" sz="1100" dirty="0"/>
              <a:t>evolutionary scenario for the evolution of the two beetle species (green and brown) from a common ancestor.  Evolutionary biologists develop such scenarios and then test them against evidence. In each case ratios rather than actual numbers of organisms of each type are depicted. The initial population consists of brown and green beetles. At a) a new predator causes selection and more green than brown beetles die. In b) some beetles migrate to a new environment where green beetles have an advantage over brown beetles. Because of different kinds of selection in both environments brown beetles become predominant in the old are and green ones become predominant in the new are (c). The population may diverge further (d-e) and eventually two new species (B and G) evolve (f) which are distinct both from each other and from the initial one (A</a:t>
            </a:r>
            <a:r>
              <a:rPr lang="en-US" sz="1100" dirty="0" smtClean="0"/>
              <a:t>).</a:t>
            </a:r>
            <a:endParaRPr lang="en-GB" sz="1100" dirty="0"/>
          </a:p>
        </p:txBody>
      </p:sp>
    </p:spTree>
    <p:extLst>
      <p:ext uri="{BB962C8B-B14F-4D97-AF65-F5344CB8AC3E}">
        <p14:creationId xmlns:p14="http://schemas.microsoft.com/office/powerpoint/2010/main" val="24459683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129</TotalTime>
  <Words>841</Words>
  <Application>Microsoft Office PowerPoint</Application>
  <PresentationFormat>On-screen Show (4:3)</PresentationFormat>
  <Paragraphs>24</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Chapter 1</vt:lpstr>
      <vt:lpstr>Figure 1.1</vt:lpstr>
      <vt:lpstr>Figure 1.2 </vt:lpstr>
      <vt:lpstr>Figure 1.3 </vt:lpstr>
      <vt:lpstr>Figure 1.4</vt:lpstr>
      <vt:lpstr>Figure 1.5</vt:lpstr>
      <vt:lpstr>Figure 1.6</vt:lpstr>
      <vt:lpstr>Figure 1.7</vt:lpstr>
      <vt:lpstr>Figure 1.8</vt:lpstr>
      <vt:lpstr>Figure 1.9 </vt:lpstr>
      <vt:lpstr>Figure 1.10</vt:lpstr>
      <vt:lpstr>Figure 1.11</vt:lpstr>
    </vt:vector>
  </TitlesOfParts>
  <Company>Cambridge University Press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dc:title>
  <dc:creator>Ilaria Tassistro</dc:creator>
  <cp:lastModifiedBy>Ilaria Tassistro</cp:lastModifiedBy>
  <cp:revision>26</cp:revision>
  <dcterms:created xsi:type="dcterms:W3CDTF">2014-04-02T08:54:37Z</dcterms:created>
  <dcterms:modified xsi:type="dcterms:W3CDTF">2014-04-15T12:25:56Z</dcterms:modified>
</cp:coreProperties>
</file>