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300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5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98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5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7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4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0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64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37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06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3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8E56-30AB-47DF-A2DE-5A367C360498}" type="datetimeFigureOut">
              <a:rPr lang="en-GB" smtClean="0"/>
              <a:t>31/10/2014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37E7-78E0-463D-B994-239310A15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73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eosociety.org/science/timescale/timescl.pdf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2696" y="6387008"/>
            <a:ext cx="5472608" cy="424211"/>
          </a:xfrm>
        </p:spPr>
        <p:txBody>
          <a:bodyPr/>
          <a:lstStyle/>
          <a:p>
            <a:r>
              <a:rPr lang="en-GB" dirty="0"/>
              <a:t>Figure 1.4. </a:t>
            </a:r>
            <a:r>
              <a:rPr lang="en-GB" dirty="0" err="1"/>
              <a:t>Timetree</a:t>
            </a:r>
            <a:r>
              <a:rPr lang="en-GB" dirty="0"/>
              <a:t> of </a:t>
            </a:r>
            <a:r>
              <a:rPr lang="en-GB" dirty="0" err="1" smtClean="0"/>
              <a:t>Bovini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2696" y="6811219"/>
            <a:ext cx="5472608" cy="107314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GB" sz="4200" dirty="0"/>
              <a:t>The chronogram summarizes the divergence dates recently estimated from DNA sequences using a Bayesian relaxed molecular clock approach (</a:t>
            </a:r>
            <a:r>
              <a:rPr lang="en-GB" sz="4200" dirty="0" err="1"/>
              <a:t>Hassanin</a:t>
            </a:r>
            <a:r>
              <a:rPr lang="en-GB" sz="4200" dirty="0"/>
              <a:t> </a:t>
            </a:r>
            <a:r>
              <a:rPr lang="en-GB" sz="4200" i="1" dirty="0"/>
              <a:t>et al</a:t>
            </a:r>
            <a:r>
              <a:rPr lang="en-GB" sz="4200" dirty="0"/>
              <a:t>. 2012; </a:t>
            </a:r>
            <a:r>
              <a:rPr lang="en-GB" sz="4200" dirty="0" err="1"/>
              <a:t>Hassanin</a:t>
            </a:r>
            <a:r>
              <a:rPr lang="en-GB" sz="4200" dirty="0"/>
              <a:t> </a:t>
            </a:r>
            <a:r>
              <a:rPr lang="en-GB" sz="4200" i="1" dirty="0"/>
              <a:t>et al</a:t>
            </a:r>
            <a:r>
              <a:rPr lang="en-GB" sz="4200" dirty="0"/>
              <a:t>. submitted). The time scale comes from the Geological Society of America (2009, available at </a:t>
            </a:r>
            <a:r>
              <a:rPr lang="en-GB" sz="4200" dirty="0">
                <a:hlinkClick r:id="rId2"/>
              </a:rPr>
              <a:t>http://www.geosociety.org/science/timescale/timescl.pdf</a:t>
            </a:r>
            <a:r>
              <a:rPr lang="en-GB" sz="4200" dirty="0" smtClean="0"/>
              <a:t>).The </a:t>
            </a:r>
            <a:r>
              <a:rPr lang="en-GB" sz="4200" dirty="0"/>
              <a:t>coloured rectangles at the left of species names indicate the geographic distribution of extant taxa. Internal branches are coloured according to the fossil record. Most paleontological data were interpreted from </a:t>
            </a:r>
            <a:r>
              <a:rPr lang="en-GB" sz="4200" dirty="0" err="1"/>
              <a:t>Bibi</a:t>
            </a:r>
            <a:r>
              <a:rPr lang="en-GB" sz="4200" dirty="0"/>
              <a:t> (2009), the </a:t>
            </a:r>
            <a:r>
              <a:rPr lang="en-GB" sz="4200" dirty="0" err="1"/>
              <a:t>Paleobiology</a:t>
            </a:r>
            <a:r>
              <a:rPr lang="en-GB" sz="4200" dirty="0"/>
              <a:t> database (http://www.paleodb.org/), and references cited in the text. The oldest fossils assigned to the tribe </a:t>
            </a:r>
            <a:r>
              <a:rPr lang="en-GB" sz="4200" dirty="0" err="1"/>
              <a:t>Bovini</a:t>
            </a:r>
            <a:r>
              <a:rPr lang="en-GB" sz="4200" dirty="0"/>
              <a:t> are indicated at the bottom for each geographic regions (i.e. Africa, West Asia, South Asia, Southeast Asia, East Asia + Siberia, North America, and Europe + Middle East; see the globe for the geographic regions). The age and geographic distribution of extinct genera assigned to Bovina and </a:t>
            </a:r>
            <a:r>
              <a:rPr lang="en-GB" sz="4200" dirty="0" err="1"/>
              <a:t>Bubalina</a:t>
            </a:r>
            <a:r>
              <a:rPr lang="en-GB" sz="4200" dirty="0"/>
              <a:t> are also detailed</a:t>
            </a:r>
            <a:r>
              <a:rPr lang="en-GB" sz="4200" dirty="0" smtClean="0"/>
              <a:t>. (</a:t>
            </a:r>
            <a:r>
              <a:rPr lang="en-GB" sz="4200" dirty="0"/>
              <a:t>Photo of </a:t>
            </a:r>
            <a:r>
              <a:rPr lang="en-GB" sz="4200" dirty="0" err="1"/>
              <a:t>Saola</a:t>
            </a:r>
            <a:r>
              <a:rPr lang="en-GB" sz="4200" dirty="0"/>
              <a:t> by William G. </a:t>
            </a:r>
            <a:r>
              <a:rPr lang="en-GB" sz="4200" dirty="0" err="1"/>
              <a:t>Robichaud</a:t>
            </a:r>
            <a:r>
              <a:rPr lang="en-GB" sz="4200" dirty="0"/>
              <a:t>).</a:t>
            </a:r>
          </a:p>
          <a:p>
            <a:endParaRPr lang="en-GB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32" y="467544"/>
            <a:ext cx="3922784" cy="5821692"/>
          </a:xfrm>
        </p:spPr>
      </p:pic>
    </p:spTree>
    <p:extLst>
      <p:ext uri="{BB962C8B-B14F-4D97-AF65-F5344CB8AC3E}">
        <p14:creationId xmlns:p14="http://schemas.microsoft.com/office/powerpoint/2010/main" val="3213087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Figure 1.4. Timetree of Bovini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1.4. Timetree of Bovini</dc:title>
  <dc:creator>Ilaria Tassistro</dc:creator>
  <cp:lastModifiedBy>Ilaria Tassistro</cp:lastModifiedBy>
  <cp:revision>1</cp:revision>
  <dcterms:created xsi:type="dcterms:W3CDTF">2014-10-31T10:25:52Z</dcterms:created>
  <dcterms:modified xsi:type="dcterms:W3CDTF">2014-10-31T10:31:44Z</dcterms:modified>
</cp:coreProperties>
</file>