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8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634" autoAdjust="0"/>
  </p:normalViewPr>
  <p:slideViewPr>
    <p:cSldViewPr snapToGrid="0">
      <p:cViewPr>
        <p:scale>
          <a:sx n="300" d="100"/>
          <a:sy n="300" d="100"/>
        </p:scale>
        <p:origin x="3408" y="23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4163CF-B34C-E448-BB07-ED8681BFABA1}" type="datetimeFigureOut">
              <a:t>12/31/15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E15522-AF5D-CE40-84B2-6DCDCD8E786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60413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FB29A2-655B-F648-8C95-DA811CD80E7C}" type="datetimeFigureOut">
              <a:rPr lang="en-US"/>
              <a:pPr/>
              <a:t>12/31/15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81F73F-0042-1C45-B3A5-315E6BC79872}" type="slidenum">
              <a:rPr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66635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2.54” x 3”, tiff.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81F73F-0042-1C45-B3A5-315E6BC79872}" type="slidenum">
              <a:rPr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3.47” x 3”, jpg.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81F73F-0042-1C45-B3A5-315E6BC79872}" type="slidenum">
              <a:rPr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2.3” x 3”, tiff.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81F73F-0042-1C45-B3A5-315E6BC79872}" type="slidenum">
              <a:rPr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2.98” x 3”, tiff.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81F73F-0042-1C45-B3A5-315E6BC79872}" type="slidenum">
              <a:rPr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3.11” x 3”, tiff.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81F73F-0042-1C45-B3A5-315E6BC79872}" type="slidenum">
              <a:rPr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2.82” x 3”, tiff.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81F73F-0042-1C45-B3A5-315E6BC79872}" type="slidenum">
              <a:rPr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2.04” x 3”, tiff.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81F73F-0042-1C45-B3A5-315E6BC79872}" type="slidenum">
              <a:rPr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1.93” x 4”, tiff.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81F73F-0042-1C45-B3A5-315E6BC79872}" type="slidenum">
              <a:rPr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3.12” x 3”, tiff.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81F73F-0042-1C45-B3A5-315E6BC79872}" type="slidenum">
              <a:rPr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2.59” x 3”, tiff.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81F73F-0042-1C45-B3A5-315E6BC79872}" type="slidenum">
              <a:rPr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1.18” x 4”, tiff.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81F73F-0042-1C45-B3A5-315E6BC79872}" type="slidenum">
              <a:rPr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1.64” x 3”,</a:t>
            </a:r>
            <a:r>
              <a:rPr lang="en-US" baseline="0"/>
              <a:t> tiff.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81F73F-0042-1C45-B3A5-315E6BC79872}" type="slidenum">
              <a:rPr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F7BE4-5454-EC4C-8CB4-44D7A9BE8C5A}" type="datetime1">
              <a:t>12/31/15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F2D53-3D6B-4842-B7D1-F0939985DC7F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C5C90-B4C0-2642-8B0F-00656B7260B8}" type="datetime1">
              <a:t>12/31/15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F2D53-3D6B-4842-B7D1-F0939985DC7F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72334-42BE-A744-952C-0A9D7B6CF693}" type="datetime1">
              <a:t>12/31/15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F2D53-3D6B-4842-B7D1-F0939985DC7F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12DAA-B391-3A4F-BF58-690C9F020BAA}" type="datetime1">
              <a:t>12/31/15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F2D53-3D6B-4842-B7D1-F0939985DC7F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F50C9-554D-6848-ACDE-E0A09B5EA9E5}" type="datetime1">
              <a:t>12/31/15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F2D53-3D6B-4842-B7D1-F0939985DC7F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487C7-323E-0547-9576-1C9515325739}" type="datetime1">
              <a:t>12/31/15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F2D53-3D6B-4842-B7D1-F0939985DC7F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E2902-BD88-A448-A40D-F485212AE005}" type="datetime1">
              <a:t>12/31/15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F2D53-3D6B-4842-B7D1-F0939985DC7F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1D3DE-7DFE-FD42-B1A3-807C5F82E743}" type="datetime1">
              <a:t>12/31/15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F2D53-3D6B-4842-B7D1-F0939985DC7F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61EF5-106A-8742-9356-6D1276B0AEC6}" type="datetime1">
              <a:t>12/31/15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F2D53-3D6B-4842-B7D1-F0939985DC7F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4E593-2241-8741-BAFC-DBDD5807C68D}" type="datetime1">
              <a:t>12/31/15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F2D53-3D6B-4842-B7D1-F0939985DC7F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CBFEA-06DC-3448-94E3-33802D55503C}" type="datetime1">
              <a:t>12/31/15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F2D53-3D6B-4842-B7D1-F0939985DC7F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482A94-E863-A64B-81D7-05EEF075F1F0}" type="datetime1">
              <a:t>12/31/15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rgbClr val="0000FF"/>
                </a:solidFill>
              </a:defRPr>
            </a:lvl1pPr>
          </a:lstStyle>
          <a:p>
            <a:fld id="{391F2D53-3D6B-4842-B7D1-F0939985DC7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700428" y="6392340"/>
            <a:ext cx="8136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0">
                <a:solidFill>
                  <a:srgbClr val="0000FF"/>
                </a:solidFill>
                <a:latin typeface="+mj-lt"/>
                <a:cs typeface="Times"/>
              </a:rPr>
              <a:t>Figure 6.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hyperlink" Target="../TALKS/Livermore%2010-01/Movies/mo_112_front_side.avi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0" descr="C:\Documents and Settings\woodwacf\Desktop\1.t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lum bright="-10000" contrast="20000"/>
          </a:blip>
          <a:srcRect/>
          <a:stretch>
            <a:fillRect/>
          </a:stretch>
        </p:blipFill>
        <p:spPr bwMode="auto">
          <a:xfrm>
            <a:off x="2462212" y="1385270"/>
            <a:ext cx="3709988" cy="3733800"/>
          </a:xfrm>
          <a:prstGeom prst="rect">
            <a:avLst/>
          </a:prstGeom>
          <a:noFill/>
        </p:spPr>
      </p:pic>
      <p:pic>
        <p:nvPicPr>
          <p:cNvPr id="7" name="Picture 45" descr="C:\Documents and Settings\woodwacf\Desktop\Livermore 10-01\mo_110_p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12206" y="5195270"/>
            <a:ext cx="3810000" cy="701675"/>
          </a:xfrm>
          <a:prstGeom prst="rect">
            <a:avLst/>
          </a:prstGeom>
          <a:noFill/>
        </p:spPr>
      </p:pic>
      <p:sp>
        <p:nvSpPr>
          <p:cNvPr id="10" name="Line 32"/>
          <p:cNvSpPr>
            <a:spLocks noChangeShapeType="1"/>
          </p:cNvSpPr>
          <p:nvPr/>
        </p:nvSpPr>
        <p:spPr bwMode="auto">
          <a:xfrm flipV="1">
            <a:off x="3879194" y="1474170"/>
            <a:ext cx="2032000" cy="35687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33"/>
          <p:cNvSpPr>
            <a:spLocks noChangeShapeType="1"/>
          </p:cNvSpPr>
          <p:nvPr/>
        </p:nvSpPr>
        <p:spPr bwMode="auto">
          <a:xfrm>
            <a:off x="4196694" y="4585670"/>
            <a:ext cx="381000" cy="609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F2D53-3D6B-4842-B7D1-F0939985DC7F}" type="slidenum">
              <a:rPr lang="en-US"/>
              <a:pPr/>
              <a:t>0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3136900" y="2847975"/>
            <a:ext cx="2406650" cy="501650"/>
          </a:xfrm>
          <a:custGeom>
            <a:avLst/>
            <a:gdLst>
              <a:gd name="connsiteX0" fmla="*/ 0 w 2406650"/>
              <a:gd name="connsiteY0" fmla="*/ 495300 h 501650"/>
              <a:gd name="connsiteX1" fmla="*/ 622300 w 2406650"/>
              <a:gd name="connsiteY1" fmla="*/ 501650 h 501650"/>
              <a:gd name="connsiteX2" fmla="*/ 911225 w 2406650"/>
              <a:gd name="connsiteY2" fmla="*/ 0 h 501650"/>
              <a:gd name="connsiteX3" fmla="*/ 1520825 w 2406650"/>
              <a:gd name="connsiteY3" fmla="*/ 3175 h 501650"/>
              <a:gd name="connsiteX4" fmla="*/ 1797050 w 2406650"/>
              <a:gd name="connsiteY4" fmla="*/ 501650 h 501650"/>
              <a:gd name="connsiteX5" fmla="*/ 2406650 w 2406650"/>
              <a:gd name="connsiteY5" fmla="*/ 501650 h 50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406650" h="501650">
                <a:moveTo>
                  <a:pt x="0" y="495300"/>
                </a:moveTo>
                <a:lnTo>
                  <a:pt x="622300" y="501650"/>
                </a:lnTo>
                <a:lnTo>
                  <a:pt x="911225" y="0"/>
                </a:lnTo>
                <a:lnTo>
                  <a:pt x="1520825" y="3175"/>
                </a:lnTo>
                <a:lnTo>
                  <a:pt x="1797050" y="501650"/>
                </a:lnTo>
                <a:lnTo>
                  <a:pt x="2406650" y="501650"/>
                </a:lnTo>
              </a:path>
            </a:pathLst>
          </a:custGeom>
          <a:ln w="38100" cap="flat" cmpd="sng" algn="ctr">
            <a:solidFill>
              <a:srgbClr val="376092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rot="5400000">
            <a:off x="3100197" y="3486170"/>
            <a:ext cx="80518" cy="0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>
            <a:off x="4011422" y="2699827"/>
            <a:ext cx="80518" cy="0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602567" y="3236385"/>
            <a:ext cx="79756" cy="49931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cxnSpLocks noChangeAspect="1"/>
          </p:cNvCxnSpPr>
          <p:nvPr/>
        </p:nvCxnSpPr>
        <p:spPr>
          <a:xfrm>
            <a:off x="3131884" y="3485376"/>
            <a:ext cx="633666" cy="1588"/>
          </a:xfrm>
          <a:prstGeom prst="straightConnector1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stealth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000375" y="3086100"/>
            <a:ext cx="3424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A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738017" y="3153828"/>
            <a:ext cx="3424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B</a:t>
            </a:r>
          </a:p>
        </p:txBody>
      </p:sp>
      <p:cxnSp>
        <p:nvCxnSpPr>
          <p:cNvPr id="26" name="Straight Connector 25"/>
          <p:cNvCxnSpPr/>
          <p:nvPr/>
        </p:nvCxnSpPr>
        <p:spPr>
          <a:xfrm rot="5400000">
            <a:off x="3725672" y="3486170"/>
            <a:ext cx="80518" cy="0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5400000">
            <a:off x="4897247" y="3486170"/>
            <a:ext cx="80518" cy="0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5400000">
            <a:off x="5506847" y="3486170"/>
            <a:ext cx="80518" cy="0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cxnSpLocks noChangeAspect="1"/>
          </p:cNvCxnSpPr>
          <p:nvPr/>
        </p:nvCxnSpPr>
        <p:spPr>
          <a:xfrm>
            <a:off x="3766884" y="3485376"/>
            <a:ext cx="1167066" cy="1588"/>
          </a:xfrm>
          <a:prstGeom prst="straightConnector1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stealth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cxnSpLocks/>
          </p:cNvCxnSpPr>
          <p:nvPr/>
        </p:nvCxnSpPr>
        <p:spPr>
          <a:xfrm>
            <a:off x="4932109" y="3485376"/>
            <a:ext cx="615378" cy="0"/>
          </a:xfrm>
          <a:prstGeom prst="straightConnector1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stealth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3948644" y="2782359"/>
            <a:ext cx="3525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C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430183" y="2782359"/>
            <a:ext cx="3624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D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652449" y="3153828"/>
            <a:ext cx="3424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E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416550" y="3086100"/>
            <a:ext cx="3424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F</a:t>
            </a:r>
          </a:p>
        </p:txBody>
      </p:sp>
      <p:sp>
        <p:nvSpPr>
          <p:cNvPr id="22" name="Rectangle 21"/>
          <p:cNvSpPr/>
          <p:nvPr/>
        </p:nvSpPr>
        <p:spPr>
          <a:xfrm>
            <a:off x="5127625" y="3432195"/>
            <a:ext cx="215900" cy="1079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5064125" y="3321050"/>
            <a:ext cx="3848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M</a:t>
            </a:r>
          </a:p>
        </p:txBody>
      </p:sp>
      <p:sp>
        <p:nvSpPr>
          <p:cNvPr id="37" name="Rectangle 36"/>
          <p:cNvSpPr/>
          <p:nvPr/>
        </p:nvSpPr>
        <p:spPr>
          <a:xfrm>
            <a:off x="3352801" y="3432195"/>
            <a:ext cx="215900" cy="1079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3289301" y="3321050"/>
            <a:ext cx="3848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M</a:t>
            </a:r>
          </a:p>
        </p:txBody>
      </p:sp>
      <p:sp>
        <p:nvSpPr>
          <p:cNvPr id="21" name="Rectangle 20"/>
          <p:cNvSpPr/>
          <p:nvPr/>
        </p:nvSpPr>
        <p:spPr>
          <a:xfrm>
            <a:off x="4196293" y="3432195"/>
            <a:ext cx="285750" cy="1079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161368" y="3321050"/>
            <a:ext cx="4120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"/>
                <a:cs typeface="Times"/>
              </a:rPr>
              <a:t>2</a:t>
            </a:r>
            <a:r>
              <a:rPr lang="en-US" sz="1400" i="1">
                <a:latin typeface="Times"/>
                <a:cs typeface="Times"/>
              </a:rPr>
              <a:t>L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3891492" y="2747435"/>
            <a:ext cx="79756" cy="49931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5400000">
            <a:off x="4621022" y="2699827"/>
            <a:ext cx="80518" cy="0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cxnSpLocks/>
          </p:cNvCxnSpPr>
          <p:nvPr/>
        </p:nvCxnSpPr>
        <p:spPr>
          <a:xfrm>
            <a:off x="4049459" y="2699827"/>
            <a:ext cx="606234" cy="0"/>
          </a:xfrm>
          <a:prstGeom prst="straightConnector1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stealth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cxnSpLocks noChangeAspect="1"/>
          </p:cNvCxnSpPr>
          <p:nvPr/>
        </p:nvCxnSpPr>
        <p:spPr>
          <a:xfrm rot="5400000" flipH="1" flipV="1">
            <a:off x="3538085" y="2870021"/>
            <a:ext cx="488692" cy="281622"/>
          </a:xfrm>
          <a:prstGeom prst="straightConnector1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stealth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4235449" y="2645852"/>
            <a:ext cx="215900" cy="1079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4200524" y="2515657"/>
            <a:ext cx="3326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L</a:t>
            </a:r>
          </a:p>
        </p:txBody>
      </p:sp>
      <p:sp>
        <p:nvSpPr>
          <p:cNvPr id="49" name="Rectangle 48"/>
          <p:cNvSpPr/>
          <p:nvPr/>
        </p:nvSpPr>
        <p:spPr>
          <a:xfrm rot="18024435">
            <a:off x="3678767" y="2945872"/>
            <a:ext cx="215900" cy="1079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/>
          <p:cNvSpPr txBox="1"/>
          <p:nvPr/>
        </p:nvSpPr>
        <p:spPr>
          <a:xfrm>
            <a:off x="3659717" y="2833160"/>
            <a:ext cx="3326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L</a:t>
            </a:r>
          </a:p>
        </p:txBody>
      </p:sp>
      <p:sp>
        <p:nvSpPr>
          <p:cNvPr id="39" name="Slide Number Placeholder 3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F2D53-3D6B-4842-B7D1-F0939985DC7F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 rot="19336754">
            <a:off x="3489172" y="2258845"/>
            <a:ext cx="321733" cy="1607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216554" y="2203450"/>
            <a:ext cx="3429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184650" y="2190750"/>
            <a:ext cx="3940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"/>
                <a:cs typeface="Times"/>
              </a:rPr>
              <a:t>(</a:t>
            </a:r>
            <a:r>
              <a:rPr lang="en-US" sz="1400" i="1">
                <a:latin typeface="Times"/>
                <a:cs typeface="Times"/>
              </a:rPr>
              <a:t>a</a:t>
            </a:r>
            <a:r>
              <a:rPr lang="en-US" sz="1400">
                <a:latin typeface="Times"/>
                <a:cs typeface="Times"/>
              </a:rPr>
              <a:t>)</a:t>
            </a:r>
          </a:p>
        </p:txBody>
      </p:sp>
      <p:sp>
        <p:nvSpPr>
          <p:cNvPr id="5" name="Rectangle 4"/>
          <p:cNvSpPr/>
          <p:nvPr/>
        </p:nvSpPr>
        <p:spPr>
          <a:xfrm>
            <a:off x="4203854" y="4572000"/>
            <a:ext cx="3429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184650" y="4559300"/>
            <a:ext cx="3940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"/>
                <a:cs typeface="Times"/>
              </a:rPr>
              <a:t>(</a:t>
            </a:r>
            <a:r>
              <a:rPr lang="en-US" sz="1400" i="1">
                <a:latin typeface="Times"/>
                <a:cs typeface="Times"/>
              </a:rPr>
              <a:t>b</a:t>
            </a:r>
            <a:r>
              <a:rPr lang="en-US" sz="1400">
                <a:latin typeface="Times"/>
                <a:cs typeface="Times"/>
              </a:rPr>
              <a:t>)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594100" y="3111499"/>
            <a:ext cx="211667" cy="18203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986866" y="3090333"/>
            <a:ext cx="211667" cy="18203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3623734" y="3086097"/>
            <a:ext cx="211667" cy="18203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4887384" y="3026836"/>
            <a:ext cx="3724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solidFill>
                  <a:srgbClr val="000000"/>
                </a:solidFill>
                <a:latin typeface="Times"/>
                <a:cs typeface="Times"/>
              </a:rPr>
              <a:t>dl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575052" y="3031070"/>
            <a:ext cx="3724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solidFill>
                  <a:srgbClr val="000000"/>
                </a:solidFill>
                <a:latin typeface="Times"/>
                <a:cs typeface="Times"/>
              </a:rPr>
              <a:t>dl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992033" y="3754967"/>
            <a:ext cx="673100" cy="30056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>
            <a:cxnSpLocks noChangeAspect="1"/>
          </p:cNvCxnSpPr>
          <p:nvPr/>
        </p:nvCxnSpPr>
        <p:spPr>
          <a:xfrm rot="5400000" flipH="1" flipV="1">
            <a:off x="3966633" y="4102100"/>
            <a:ext cx="838200" cy="1588"/>
          </a:xfrm>
          <a:prstGeom prst="line">
            <a:avLst/>
          </a:prstGeom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 flipH="1" flipV="1">
            <a:off x="4000499" y="3644900"/>
            <a:ext cx="1244600" cy="482601"/>
          </a:xfrm>
          <a:prstGeom prst="line">
            <a:avLst/>
          </a:prstGeom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cxnSpLocks noChangeAspect="1"/>
          </p:cNvCxnSpPr>
          <p:nvPr/>
        </p:nvCxnSpPr>
        <p:spPr>
          <a:xfrm rot="16200000" flipV="1">
            <a:off x="3528595" y="3647808"/>
            <a:ext cx="1247930" cy="473457"/>
          </a:xfrm>
          <a:prstGeom prst="line">
            <a:avLst/>
          </a:prstGeom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093630" y="3687229"/>
            <a:ext cx="3845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d</a:t>
            </a:r>
            <a:r>
              <a:rPr lang="en-US" sz="1400">
                <a:latin typeface="Times"/>
                <a:cs typeface="Times"/>
              </a:rPr>
              <a:t>θ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326467" y="3687229"/>
            <a:ext cx="3845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d</a:t>
            </a:r>
            <a:r>
              <a:rPr lang="en-US" sz="1400">
                <a:latin typeface="Times"/>
                <a:cs typeface="Times"/>
              </a:rPr>
              <a:t>θ</a:t>
            </a:r>
          </a:p>
        </p:txBody>
      </p:sp>
      <p:sp>
        <p:nvSpPr>
          <p:cNvPr id="20" name="Arc 19"/>
          <p:cNvSpPr/>
          <p:nvPr/>
        </p:nvSpPr>
        <p:spPr>
          <a:xfrm>
            <a:off x="3862919" y="3979332"/>
            <a:ext cx="1051984" cy="1051984"/>
          </a:xfrm>
          <a:prstGeom prst="arc">
            <a:avLst>
              <a:gd name="adj1" fmla="val 14936237"/>
              <a:gd name="adj2" fmla="val 16272960"/>
            </a:avLst>
          </a:prstGeom>
          <a:ln w="19050" cap="flat" cmpd="sng" algn="ctr">
            <a:solidFill>
              <a:srgbClr val="000000"/>
            </a:solidFill>
            <a:prstDash val="solid"/>
            <a:round/>
            <a:headEnd type="stealth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Arc 20"/>
          <p:cNvSpPr/>
          <p:nvPr/>
        </p:nvSpPr>
        <p:spPr>
          <a:xfrm>
            <a:off x="3862920" y="3975099"/>
            <a:ext cx="1051984" cy="1051984"/>
          </a:xfrm>
          <a:prstGeom prst="arc">
            <a:avLst>
              <a:gd name="adj1" fmla="val 16151788"/>
              <a:gd name="adj2" fmla="val 17456103"/>
            </a:avLst>
          </a:prstGeom>
          <a:ln w="19050" cap="flat" cmpd="sng" algn="ctr">
            <a:solidFill>
              <a:srgbClr val="000000"/>
            </a:solidFill>
            <a:prstDash val="solid"/>
            <a:round/>
            <a:headEnd type="stealth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4652433" y="3492500"/>
            <a:ext cx="224367" cy="23283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4597398" y="3433233"/>
            <a:ext cx="3424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R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669367" y="3793066"/>
            <a:ext cx="207433" cy="28363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Arc 25"/>
          <p:cNvSpPr/>
          <p:nvPr/>
        </p:nvSpPr>
        <p:spPr>
          <a:xfrm>
            <a:off x="3517904" y="2114550"/>
            <a:ext cx="1748367" cy="996950"/>
          </a:xfrm>
          <a:prstGeom prst="arc">
            <a:avLst>
              <a:gd name="adj1" fmla="val 11767322"/>
              <a:gd name="adj2" fmla="val 20478387"/>
            </a:avLst>
          </a:prstGeom>
          <a:ln w="38100" cap="flat" cmpd="sng" algn="ctr">
            <a:solidFill>
              <a:srgbClr val="37609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 flipV="1">
            <a:off x="3615266" y="2252136"/>
            <a:ext cx="156632" cy="126321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4216400" y="1617133"/>
            <a:ext cx="338667" cy="40216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4267199" y="2005924"/>
            <a:ext cx="266701" cy="0"/>
          </a:xfrm>
          <a:prstGeom prst="line">
            <a:avLst/>
          </a:prstGeom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233334" y="1689099"/>
            <a:ext cx="2872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>
                <a:latin typeface="Times"/>
                <a:cs typeface="Times"/>
              </a:rPr>
              <a:t>b</a:t>
            </a:r>
          </a:p>
        </p:txBody>
      </p:sp>
      <p:sp>
        <p:nvSpPr>
          <p:cNvPr id="44" name="Rectangle 43"/>
          <p:cNvSpPr/>
          <p:nvPr/>
        </p:nvSpPr>
        <p:spPr>
          <a:xfrm>
            <a:off x="5295900" y="2806700"/>
            <a:ext cx="690033" cy="57996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3" name="Group 42"/>
          <p:cNvGrpSpPr/>
          <p:nvPr/>
        </p:nvGrpSpPr>
        <p:grpSpPr>
          <a:xfrm>
            <a:off x="5218375" y="2445991"/>
            <a:ext cx="703005" cy="806250"/>
            <a:chOff x="6107375" y="3783724"/>
            <a:chExt cx="703005" cy="806250"/>
          </a:xfrm>
        </p:grpSpPr>
        <p:cxnSp>
          <p:nvCxnSpPr>
            <p:cNvPr id="37" name="Straight Connector 36"/>
            <p:cNvCxnSpPr>
              <a:cxnSpLocks noChangeAspect="1"/>
            </p:cNvCxnSpPr>
            <p:nvPr/>
          </p:nvCxnSpPr>
          <p:spPr>
            <a:xfrm rot="10800000" flipV="1">
              <a:off x="6158590" y="4395331"/>
              <a:ext cx="457200" cy="0"/>
            </a:xfrm>
            <a:prstGeom prst="line">
              <a:avLst/>
            </a:prstGeom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>
              <a:cxnSpLocks noChangeAspect="1"/>
            </p:cNvCxnSpPr>
            <p:nvPr/>
          </p:nvCxnSpPr>
          <p:spPr>
            <a:xfrm rot="16200000" flipV="1">
              <a:off x="5925756" y="4170966"/>
              <a:ext cx="457200" cy="0"/>
            </a:xfrm>
            <a:prstGeom prst="line">
              <a:avLst/>
            </a:prstGeom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TextBox 39"/>
            <p:cNvSpPr txBox="1"/>
            <p:nvPr/>
          </p:nvSpPr>
          <p:spPr>
            <a:xfrm>
              <a:off x="6497900" y="4282197"/>
              <a:ext cx="31248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 dirty="0" smtClean="0">
                  <a:latin typeface="Times"/>
                  <a:cs typeface="Times"/>
                </a:rPr>
                <a:t>x</a:t>
              </a: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6107375" y="3783724"/>
              <a:ext cx="31248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 dirty="0" smtClean="0">
                  <a:latin typeface="Times"/>
                  <a:cs typeface="Times"/>
                </a:rPr>
                <a:t>y</a:t>
              </a:r>
            </a:p>
          </p:txBody>
        </p:sp>
      </p:grpSp>
      <p:sp>
        <p:nvSpPr>
          <p:cNvPr id="45" name="Arc 44"/>
          <p:cNvSpPr/>
          <p:nvPr/>
        </p:nvSpPr>
        <p:spPr>
          <a:xfrm>
            <a:off x="3530606" y="3160183"/>
            <a:ext cx="1748367" cy="1111250"/>
          </a:xfrm>
          <a:prstGeom prst="arc">
            <a:avLst>
              <a:gd name="adj1" fmla="val 13512875"/>
              <a:gd name="adj2" fmla="val 18791152"/>
            </a:avLst>
          </a:prstGeom>
          <a:ln w="28575" cap="flat" cmpd="sng" algn="ctr">
            <a:solidFill>
              <a:srgbClr val="37609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/>
          <p:cNvSpPr txBox="1"/>
          <p:nvPr/>
        </p:nvSpPr>
        <p:spPr>
          <a:xfrm>
            <a:off x="3754966" y="1900767"/>
            <a:ext cx="3424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A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4783666" y="1892299"/>
            <a:ext cx="3424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B</a:t>
            </a:r>
          </a:p>
        </p:txBody>
      </p:sp>
      <p:sp>
        <p:nvSpPr>
          <p:cNvPr id="27" name="Oval 26"/>
          <p:cNvSpPr>
            <a:spLocks noChangeAspect="1"/>
          </p:cNvSpPr>
          <p:nvPr/>
        </p:nvSpPr>
        <p:spPr>
          <a:xfrm>
            <a:off x="3879850" y="2167467"/>
            <a:ext cx="54356" cy="54356"/>
          </a:xfrm>
          <a:prstGeom prst="ellipse">
            <a:avLst/>
          </a:prstGeom>
          <a:solidFill>
            <a:schemeClr val="tx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>
            <a:spLocks noChangeAspect="1"/>
          </p:cNvSpPr>
          <p:nvPr/>
        </p:nvSpPr>
        <p:spPr>
          <a:xfrm>
            <a:off x="4853517" y="2167467"/>
            <a:ext cx="54356" cy="54356"/>
          </a:xfrm>
          <a:prstGeom prst="ellipse">
            <a:avLst/>
          </a:prstGeom>
          <a:solidFill>
            <a:schemeClr val="tx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>
            <a:spLocks noChangeAspect="1"/>
          </p:cNvSpPr>
          <p:nvPr/>
        </p:nvSpPr>
        <p:spPr>
          <a:xfrm>
            <a:off x="3884083" y="3217334"/>
            <a:ext cx="54356" cy="54356"/>
          </a:xfrm>
          <a:prstGeom prst="ellipse">
            <a:avLst/>
          </a:prstGeom>
          <a:solidFill>
            <a:schemeClr val="tx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>
            <a:spLocks noChangeAspect="1"/>
          </p:cNvSpPr>
          <p:nvPr/>
        </p:nvSpPr>
        <p:spPr>
          <a:xfrm>
            <a:off x="4845050" y="3221566"/>
            <a:ext cx="54356" cy="54356"/>
          </a:xfrm>
          <a:prstGeom prst="ellipse">
            <a:avLst/>
          </a:prstGeom>
          <a:solidFill>
            <a:schemeClr val="tx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3763432" y="2925232"/>
            <a:ext cx="3424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A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4754032" y="2925232"/>
            <a:ext cx="3424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B</a:t>
            </a:r>
          </a:p>
        </p:txBody>
      </p:sp>
      <p:cxnSp>
        <p:nvCxnSpPr>
          <p:cNvPr id="56" name="Straight Connector 55"/>
          <p:cNvCxnSpPr/>
          <p:nvPr/>
        </p:nvCxnSpPr>
        <p:spPr>
          <a:xfrm>
            <a:off x="4927600" y="3280833"/>
            <a:ext cx="101600" cy="59266"/>
          </a:xfrm>
          <a:prstGeom prst="line">
            <a:avLst/>
          </a:prstGeom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cxnSpLocks noChangeAspect="1"/>
          </p:cNvCxnSpPr>
          <p:nvPr/>
        </p:nvCxnSpPr>
        <p:spPr>
          <a:xfrm>
            <a:off x="5067300" y="3359150"/>
            <a:ext cx="194733" cy="113593"/>
          </a:xfrm>
          <a:prstGeom prst="line">
            <a:avLst/>
          </a:prstGeom>
          <a:ln w="28575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H="1">
            <a:off x="3759200" y="3272366"/>
            <a:ext cx="101600" cy="59266"/>
          </a:xfrm>
          <a:prstGeom prst="line">
            <a:avLst/>
          </a:prstGeom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cxnSpLocks noChangeAspect="1"/>
          </p:cNvCxnSpPr>
          <p:nvPr/>
        </p:nvCxnSpPr>
        <p:spPr>
          <a:xfrm flipH="1">
            <a:off x="3539067" y="3350683"/>
            <a:ext cx="194733" cy="113593"/>
          </a:xfrm>
          <a:prstGeom prst="line">
            <a:avLst/>
          </a:prstGeom>
          <a:ln w="28575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3266017" y="3378201"/>
            <a:ext cx="3513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Harrington"/>
                <a:cs typeface="Harrington"/>
              </a:rPr>
              <a:t>S</a:t>
            </a:r>
            <a:r>
              <a:rPr lang="en-US" sz="1400" baseline="30000">
                <a:latin typeface="ＭＳ ゴシック"/>
                <a:ea typeface="ＭＳ ゴシック"/>
                <a:cs typeface="ＭＳ ゴシック"/>
              </a:rPr>
              <a:t>−</a:t>
            </a:r>
            <a:endParaRPr lang="en-US" sz="1400" baseline="30000">
              <a:latin typeface="Harrington"/>
              <a:cs typeface="Harrington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5196417" y="3378201"/>
            <a:ext cx="3513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Harrington"/>
                <a:cs typeface="Harrington"/>
              </a:rPr>
              <a:t>S</a:t>
            </a:r>
            <a:r>
              <a:rPr lang="en-US" sz="1400" baseline="30000">
                <a:latin typeface="ＭＳ ゴシック"/>
                <a:ea typeface="ＭＳ ゴシック"/>
                <a:cs typeface="ＭＳ ゴシック"/>
              </a:rPr>
              <a:t>+</a:t>
            </a:r>
            <a:endParaRPr lang="en-US" sz="1400" baseline="30000">
              <a:latin typeface="Harrington"/>
              <a:cs typeface="Harrington"/>
            </a:endParaRPr>
          </a:p>
        </p:txBody>
      </p:sp>
      <p:cxnSp>
        <p:nvCxnSpPr>
          <p:cNvPr id="42" name="Straight Connector 41"/>
          <p:cNvCxnSpPr>
            <a:cxnSpLocks noChangeAspect="1"/>
          </p:cNvCxnSpPr>
          <p:nvPr/>
        </p:nvCxnSpPr>
        <p:spPr>
          <a:xfrm rot="5400000" flipH="1" flipV="1">
            <a:off x="4276725" y="3046942"/>
            <a:ext cx="218016" cy="1588"/>
          </a:xfrm>
          <a:prstGeom prst="line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4381500" y="2832100"/>
            <a:ext cx="3770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"/>
                <a:cs typeface="Times"/>
              </a:rPr>
              <a:t>δ</a:t>
            </a:r>
            <a:r>
              <a:rPr lang="en-US" sz="1400" i="1">
                <a:latin typeface="Times"/>
                <a:cs typeface="Times"/>
              </a:rPr>
              <a:t>n</a:t>
            </a:r>
            <a:endParaRPr lang="en-US" sz="1400">
              <a:latin typeface="Times"/>
              <a:cs typeface="Times"/>
            </a:endParaRPr>
          </a:p>
        </p:txBody>
      </p:sp>
      <p:cxnSp>
        <p:nvCxnSpPr>
          <p:cNvPr id="65" name="Straight Connector 64"/>
          <p:cNvCxnSpPr/>
          <p:nvPr/>
        </p:nvCxnSpPr>
        <p:spPr>
          <a:xfrm>
            <a:off x="4335992" y="2935080"/>
            <a:ext cx="97366" cy="0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Slide Number Placeholder 5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F2D53-3D6B-4842-B7D1-F0939985DC7F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Straight Connector 22"/>
          <p:cNvCxnSpPr/>
          <p:nvPr/>
        </p:nvCxnSpPr>
        <p:spPr>
          <a:xfrm flipV="1">
            <a:off x="3657599" y="3103032"/>
            <a:ext cx="2002367" cy="0"/>
          </a:xfrm>
          <a:prstGeom prst="line">
            <a:avLst/>
          </a:prstGeom>
          <a:ln w="3810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" name="Straight Arrow Connector 2"/>
          <p:cNvCxnSpPr>
            <a:cxnSpLocks/>
          </p:cNvCxnSpPr>
          <p:nvPr/>
        </p:nvCxnSpPr>
        <p:spPr>
          <a:xfrm rot="5400000" flipH="1" flipV="1">
            <a:off x="5543170" y="3215099"/>
            <a:ext cx="198415" cy="0"/>
          </a:xfrm>
          <a:prstGeom prst="straightConnector1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>
            <a:cxnSpLocks/>
          </p:cNvCxnSpPr>
          <p:nvPr/>
        </p:nvCxnSpPr>
        <p:spPr>
          <a:xfrm rot="16200000" flipH="1">
            <a:off x="5533117" y="2839520"/>
            <a:ext cx="198415" cy="0"/>
          </a:xfrm>
          <a:prstGeom prst="straightConnector1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617633" y="2844800"/>
            <a:ext cx="4020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"/>
                <a:cs typeface="Times"/>
              </a:rPr>
              <a:t>δ</a:t>
            </a:r>
            <a:r>
              <a:rPr lang="en-US" sz="1400" i="1">
                <a:latin typeface="Times"/>
                <a:cs typeface="Times"/>
              </a:rPr>
              <a:t>x</a:t>
            </a:r>
          </a:p>
        </p:txBody>
      </p:sp>
      <p:cxnSp>
        <p:nvCxnSpPr>
          <p:cNvPr id="9" name="Straight Connector 8"/>
          <p:cNvCxnSpPr/>
          <p:nvPr/>
        </p:nvCxnSpPr>
        <p:spPr>
          <a:xfrm rot="16200000" flipH="1">
            <a:off x="2747433" y="2667000"/>
            <a:ext cx="1714500" cy="588433"/>
          </a:xfrm>
          <a:prstGeom prst="line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 flipH="1" flipV="1">
            <a:off x="3314700" y="2087034"/>
            <a:ext cx="97366" cy="55033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 flipH="1" flipV="1">
            <a:off x="3377731" y="2270008"/>
            <a:ext cx="97366" cy="55033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 flipH="1" flipV="1">
            <a:off x="3440762" y="2452982"/>
            <a:ext cx="97366" cy="55033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 flipH="1" flipV="1">
            <a:off x="3503793" y="2635956"/>
            <a:ext cx="97366" cy="55033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 flipH="1" flipV="1">
            <a:off x="3566824" y="2818930"/>
            <a:ext cx="97366" cy="55033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 flipH="1" flipV="1">
            <a:off x="3629855" y="3001904"/>
            <a:ext cx="97366" cy="55033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 flipH="1" flipV="1">
            <a:off x="3692886" y="3184878"/>
            <a:ext cx="97366" cy="55033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 flipH="1" flipV="1">
            <a:off x="3818948" y="3550826"/>
            <a:ext cx="97366" cy="55033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 flipH="1" flipV="1">
            <a:off x="3881980" y="3733800"/>
            <a:ext cx="97366" cy="55033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3611033" y="2942166"/>
            <a:ext cx="2048087" cy="0"/>
          </a:xfrm>
          <a:prstGeom prst="line">
            <a:avLst/>
          </a:prstGeom>
          <a:ln w="19050" cap="flat" cmpd="sng" algn="ctr">
            <a:solidFill>
              <a:srgbClr val="000000"/>
            </a:solidFill>
            <a:prstDash val="dash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Arc 23"/>
          <p:cNvSpPr/>
          <p:nvPr/>
        </p:nvSpPr>
        <p:spPr>
          <a:xfrm>
            <a:off x="3299885" y="2770719"/>
            <a:ext cx="673100" cy="673100"/>
          </a:xfrm>
          <a:prstGeom prst="arc">
            <a:avLst>
              <a:gd name="adj1" fmla="val 139651"/>
              <a:gd name="adj2" fmla="val 4021232"/>
            </a:avLst>
          </a:prstGeom>
          <a:ln w="12700" cap="flat" cmpd="sng" algn="ctr">
            <a:solidFill>
              <a:srgbClr val="000000"/>
            </a:solidFill>
            <a:prstDash val="solid"/>
            <a:round/>
            <a:headEnd type="stealth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3877733" y="3184558"/>
            <a:ext cx="3011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latin typeface="Times"/>
                <a:cs typeface="Times"/>
              </a:rPr>
              <a:t>θ</a:t>
            </a:r>
            <a:endParaRPr lang="en-US" sz="1200" i="1">
              <a:latin typeface="Times"/>
              <a:cs typeface="Times"/>
            </a:endParaRPr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F2D53-3D6B-4842-B7D1-F0939985DC7F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/>
          <p:cNvSpPr txBox="1"/>
          <p:nvPr/>
        </p:nvSpPr>
        <p:spPr>
          <a:xfrm>
            <a:off x="3214157" y="3240078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>
                <a:latin typeface="Times"/>
                <a:cs typeface="Times"/>
              </a:rPr>
              <a:t>ξ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276850" y="2854325"/>
            <a:ext cx="2872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>
                <a:latin typeface="Times"/>
                <a:cs typeface="Times"/>
              </a:rPr>
              <a:t>b</a:t>
            </a:r>
          </a:p>
        </p:txBody>
      </p:sp>
      <p:cxnSp>
        <p:nvCxnSpPr>
          <p:cNvPr id="3" name="Straight Connector 2"/>
          <p:cNvCxnSpPr>
            <a:cxnSpLocks noChangeAspect="1"/>
          </p:cNvCxnSpPr>
          <p:nvPr/>
        </p:nvCxnSpPr>
        <p:spPr>
          <a:xfrm rot="10800000">
            <a:off x="5006332" y="3333641"/>
            <a:ext cx="594369" cy="1588"/>
          </a:xfrm>
          <a:prstGeom prst="line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Freeform 11"/>
          <p:cNvSpPr/>
          <p:nvPr/>
        </p:nvSpPr>
        <p:spPr>
          <a:xfrm>
            <a:off x="3216275" y="2714625"/>
            <a:ext cx="2095500" cy="1238250"/>
          </a:xfrm>
          <a:custGeom>
            <a:avLst/>
            <a:gdLst>
              <a:gd name="connsiteX0" fmla="*/ 454025 w 2095500"/>
              <a:gd name="connsiteY0" fmla="*/ 444500 h 1238250"/>
              <a:gd name="connsiteX1" fmla="*/ 2095500 w 2095500"/>
              <a:gd name="connsiteY1" fmla="*/ 0 h 1238250"/>
              <a:gd name="connsiteX2" fmla="*/ 1647825 w 2095500"/>
              <a:gd name="connsiteY2" fmla="*/ 793750 h 1238250"/>
              <a:gd name="connsiteX3" fmla="*/ 0 w 2095500"/>
              <a:gd name="connsiteY3" fmla="*/ 1238250 h 1238250"/>
              <a:gd name="connsiteX4" fmla="*/ 454025 w 2095500"/>
              <a:gd name="connsiteY4" fmla="*/ 444500 h 1238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95500" h="1238250">
                <a:moveTo>
                  <a:pt x="454025" y="444500"/>
                </a:moveTo>
                <a:lnTo>
                  <a:pt x="2095500" y="0"/>
                </a:lnTo>
                <a:lnTo>
                  <a:pt x="1647825" y="793750"/>
                </a:lnTo>
                <a:lnTo>
                  <a:pt x="0" y="1238250"/>
                </a:lnTo>
                <a:lnTo>
                  <a:pt x="454025" y="444500"/>
                </a:lnTo>
                <a:close/>
              </a:path>
            </a:pathLst>
          </a:custGeom>
          <a:noFill/>
          <a:ln w="38100" cap="flat" cmpd="sng" algn="ctr">
            <a:solidFill>
              <a:srgbClr val="37609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 flipV="1">
            <a:off x="4279900" y="3330575"/>
            <a:ext cx="650875" cy="0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dash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Arc 14"/>
          <p:cNvSpPr/>
          <p:nvPr/>
        </p:nvSpPr>
        <p:spPr>
          <a:xfrm>
            <a:off x="3660775" y="2698750"/>
            <a:ext cx="1250950" cy="1250950"/>
          </a:xfrm>
          <a:prstGeom prst="arc">
            <a:avLst>
              <a:gd name="adj1" fmla="val 15260116"/>
              <a:gd name="adj2" fmla="val 16221621"/>
            </a:avLst>
          </a:prstGeom>
          <a:ln w="12700" cap="flat" cmpd="sng" algn="ctr">
            <a:solidFill>
              <a:srgbClr val="000000"/>
            </a:solidFill>
            <a:prstDash val="solid"/>
            <a:round/>
            <a:headEnd type="stealth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416550" y="3241675"/>
            <a:ext cx="312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y</a:t>
            </a:r>
          </a:p>
        </p:txBody>
      </p:sp>
      <p:cxnSp>
        <p:nvCxnSpPr>
          <p:cNvPr id="17" name="Straight Arrow Connector 16"/>
          <p:cNvCxnSpPr>
            <a:cxnSpLocks/>
          </p:cNvCxnSpPr>
          <p:nvPr/>
        </p:nvCxnSpPr>
        <p:spPr>
          <a:xfrm>
            <a:off x="5051428" y="3017344"/>
            <a:ext cx="217421" cy="0"/>
          </a:xfrm>
          <a:prstGeom prst="straightConnector1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cxnSpLocks/>
          </p:cNvCxnSpPr>
          <p:nvPr/>
        </p:nvCxnSpPr>
        <p:spPr>
          <a:xfrm rot="5400000">
            <a:off x="3383511" y="3427958"/>
            <a:ext cx="202106" cy="117478"/>
          </a:xfrm>
          <a:prstGeom prst="straightConnector1">
            <a:avLst/>
          </a:prstGeom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819525" y="3933825"/>
            <a:ext cx="312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x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079875" y="1901825"/>
            <a:ext cx="3026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z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794125" y="2171700"/>
            <a:ext cx="3225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040716" y="2389716"/>
            <a:ext cx="2791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 New Roman"/>
                <a:ea typeface="Lucida Grande"/>
                <a:cs typeface="Times New Roman"/>
              </a:rPr>
              <a:t>ϕ</a:t>
            </a:r>
            <a:endParaRPr lang="en-US" sz="1400">
              <a:latin typeface="Times New Roman"/>
              <a:cs typeface="Times New Roman"/>
            </a:endParaRPr>
          </a:p>
        </p:txBody>
      </p:sp>
      <p:cxnSp>
        <p:nvCxnSpPr>
          <p:cNvPr id="10" name="Straight Connector 9"/>
          <p:cNvCxnSpPr>
            <a:cxnSpLocks noChangeAspect="1"/>
          </p:cNvCxnSpPr>
          <p:nvPr/>
        </p:nvCxnSpPr>
        <p:spPr>
          <a:xfrm rot="5400000">
            <a:off x="3683829" y="3494847"/>
            <a:ext cx="763519" cy="434976"/>
          </a:xfrm>
          <a:prstGeom prst="line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F2D53-3D6B-4842-B7D1-F0939985DC7F}" type="slidenum">
              <a:rPr lang="en-US"/>
              <a:pPr/>
              <a:t>12</a:t>
            </a:fld>
            <a:endParaRPr lang="en-US"/>
          </a:p>
        </p:txBody>
      </p:sp>
      <p:cxnSp>
        <p:nvCxnSpPr>
          <p:cNvPr id="5" name="Straight Connector 4"/>
          <p:cNvCxnSpPr>
            <a:cxnSpLocks noChangeAspect="1"/>
          </p:cNvCxnSpPr>
          <p:nvPr/>
        </p:nvCxnSpPr>
        <p:spPr>
          <a:xfrm flipH="1">
            <a:off x="4281765" y="2114552"/>
            <a:ext cx="199" cy="1060448"/>
          </a:xfrm>
          <a:prstGeom prst="line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 noChangeAspect="1"/>
          </p:cNvCxnSpPr>
          <p:nvPr/>
        </p:nvCxnSpPr>
        <p:spPr>
          <a:xfrm>
            <a:off x="4016375" y="2295525"/>
            <a:ext cx="210681" cy="880152"/>
          </a:xfrm>
          <a:prstGeom prst="line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 flipV="1">
            <a:off x="4279900" y="3149600"/>
            <a:ext cx="4234" cy="179618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dash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 flipV="1">
            <a:off x="4229100" y="3175000"/>
            <a:ext cx="42334" cy="156633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dash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218517" y="3575050"/>
            <a:ext cx="3443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>
                <a:latin typeface="Times"/>
                <a:cs typeface="Times"/>
              </a:rPr>
              <a:t>b</a:t>
            </a:r>
            <a:r>
              <a:rPr lang="en-US" sz="1400" baseline="-25000">
                <a:latin typeface="Times"/>
                <a:cs typeface="Times"/>
              </a:rPr>
              <a:t>1</a:t>
            </a:r>
            <a:endParaRPr lang="en-US" sz="1400" b="1">
              <a:latin typeface="Times"/>
              <a:cs typeface="Times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 rot="10800000">
            <a:off x="4381500" y="2419351"/>
            <a:ext cx="1320800" cy="701675"/>
          </a:xfrm>
          <a:prstGeom prst="line">
            <a:avLst/>
          </a:prstGeom>
          <a:ln w="3810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4846638" y="3262313"/>
            <a:ext cx="1003300" cy="701675"/>
          </a:xfrm>
          <a:prstGeom prst="line">
            <a:avLst/>
          </a:prstGeom>
          <a:ln w="3810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16200000" flipH="1">
            <a:off x="3833813" y="2957512"/>
            <a:ext cx="1711325" cy="622300"/>
          </a:xfrm>
          <a:prstGeom prst="line">
            <a:avLst/>
          </a:prstGeom>
          <a:ln w="3810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cxnSpLocks noChangeAspect="1"/>
          </p:cNvCxnSpPr>
          <p:nvPr/>
        </p:nvCxnSpPr>
        <p:spPr>
          <a:xfrm rot="5400000">
            <a:off x="3228524" y="2513767"/>
            <a:ext cx="1260094" cy="1052210"/>
          </a:xfrm>
          <a:prstGeom prst="line">
            <a:avLst/>
          </a:prstGeom>
          <a:ln w="3810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327400" y="3663950"/>
            <a:ext cx="1676400" cy="460375"/>
          </a:xfrm>
          <a:prstGeom prst="line">
            <a:avLst/>
          </a:prstGeom>
          <a:ln w="3810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3324225" y="3114675"/>
            <a:ext cx="2378075" cy="549275"/>
          </a:xfrm>
          <a:prstGeom prst="line">
            <a:avLst/>
          </a:prstGeom>
          <a:ln w="38100" cap="flat" cmpd="sng" algn="ctr">
            <a:solidFill>
              <a:schemeClr val="accent1">
                <a:lumMod val="75000"/>
              </a:schemeClr>
            </a:solidFill>
            <a:prstDash val="dash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cxnSpLocks/>
          </p:cNvCxnSpPr>
          <p:nvPr/>
        </p:nvCxnSpPr>
        <p:spPr>
          <a:xfrm rot="5400000" flipH="1" flipV="1">
            <a:off x="4489175" y="2862048"/>
            <a:ext cx="173531" cy="134874"/>
          </a:xfrm>
          <a:prstGeom prst="straightConnector1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cxnSpLocks/>
          </p:cNvCxnSpPr>
          <p:nvPr/>
        </p:nvCxnSpPr>
        <p:spPr>
          <a:xfrm>
            <a:off x="5329769" y="3518959"/>
            <a:ext cx="230124" cy="1095"/>
          </a:xfrm>
          <a:prstGeom prst="straightConnector1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cxnSpLocks/>
          </p:cNvCxnSpPr>
          <p:nvPr/>
        </p:nvCxnSpPr>
        <p:spPr>
          <a:xfrm rot="16200000" flipV="1">
            <a:off x="4268494" y="3916067"/>
            <a:ext cx="247928" cy="64868"/>
          </a:xfrm>
          <a:prstGeom prst="straightConnector1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506508" y="3349626"/>
            <a:ext cx="3513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>
                <a:latin typeface="Times"/>
                <a:cs typeface="Times"/>
              </a:rPr>
              <a:t>b</a:t>
            </a:r>
            <a:r>
              <a:rPr lang="en-US" sz="1400" baseline="-25000">
                <a:latin typeface="Times"/>
                <a:cs typeface="Times"/>
              </a:rPr>
              <a:t>4</a:t>
            </a:r>
            <a:endParaRPr lang="en-US" sz="1400" b="1">
              <a:latin typeface="Times"/>
              <a:cs typeface="Times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566706" y="2680760"/>
            <a:ext cx="3513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>
                <a:latin typeface="Times"/>
                <a:cs typeface="Times"/>
              </a:rPr>
              <a:t>b</a:t>
            </a:r>
            <a:r>
              <a:rPr lang="en-US" sz="1400" baseline="-25000">
                <a:latin typeface="Times"/>
                <a:cs typeface="Times"/>
              </a:rPr>
              <a:t>2</a:t>
            </a:r>
            <a:endParaRPr lang="en-US" sz="1400" b="1">
              <a:latin typeface="Times"/>
              <a:cs typeface="Times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667250" y="2949575"/>
            <a:ext cx="3831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C</a:t>
            </a:r>
            <a:r>
              <a:rPr lang="en-US" sz="1400" baseline="-25000">
                <a:latin typeface="Times"/>
                <a:cs typeface="Times"/>
              </a:rPr>
              <a:t>2</a:t>
            </a:r>
            <a:endParaRPr lang="en-US" sz="1400" b="1">
              <a:latin typeface="Times"/>
              <a:cs typeface="Times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923242" y="3873508"/>
            <a:ext cx="3831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C</a:t>
            </a:r>
            <a:r>
              <a:rPr lang="en-US" sz="1400" baseline="-25000">
                <a:latin typeface="Times"/>
                <a:cs typeface="Times"/>
              </a:rPr>
              <a:t>1</a:t>
            </a:r>
            <a:endParaRPr lang="en-US" sz="1400" b="1">
              <a:latin typeface="Times"/>
              <a:cs typeface="Times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590923" y="2665944"/>
            <a:ext cx="3831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C</a:t>
            </a:r>
            <a:r>
              <a:rPr lang="en-US" sz="1400" baseline="-25000">
                <a:latin typeface="Times"/>
                <a:cs typeface="Times"/>
              </a:rPr>
              <a:t>3</a:t>
            </a:r>
            <a:endParaRPr lang="en-US" sz="1400" b="1">
              <a:latin typeface="Times"/>
              <a:cs typeface="Times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732735" y="3158064"/>
            <a:ext cx="3831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C</a:t>
            </a:r>
            <a:r>
              <a:rPr lang="en-US" sz="1400" baseline="-25000">
                <a:latin typeface="Times"/>
                <a:cs typeface="Times"/>
              </a:rPr>
              <a:t>6</a:t>
            </a:r>
            <a:endParaRPr lang="en-US" sz="1400" b="1">
              <a:latin typeface="Times"/>
              <a:cs typeface="Times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860925" y="2432050"/>
            <a:ext cx="3831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C</a:t>
            </a:r>
            <a:r>
              <a:rPr lang="en-US" sz="1400" baseline="-25000">
                <a:latin typeface="Times"/>
                <a:cs typeface="Times"/>
              </a:rPr>
              <a:t>5</a:t>
            </a:r>
            <a:endParaRPr lang="en-US" sz="1400" b="1">
              <a:latin typeface="Times"/>
              <a:cs typeface="Times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272620" y="3601506"/>
            <a:ext cx="3831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C</a:t>
            </a:r>
            <a:r>
              <a:rPr lang="en-US" sz="1400" baseline="-25000">
                <a:latin typeface="Times"/>
                <a:cs typeface="Times"/>
              </a:rPr>
              <a:t>4</a:t>
            </a:r>
            <a:endParaRPr lang="en-US" sz="1400" b="1">
              <a:latin typeface="Times"/>
              <a:cs typeface="Times"/>
            </a:endParaRPr>
          </a:p>
        </p:txBody>
      </p:sp>
      <p:cxnSp>
        <p:nvCxnSpPr>
          <p:cNvPr id="31" name="Straight Arrow Connector 30"/>
          <p:cNvCxnSpPr>
            <a:cxnSpLocks/>
          </p:cNvCxnSpPr>
          <p:nvPr/>
        </p:nvCxnSpPr>
        <p:spPr>
          <a:xfrm>
            <a:off x="4071410" y="3869266"/>
            <a:ext cx="204186" cy="55346"/>
          </a:xfrm>
          <a:prstGeom prst="straightConnector1">
            <a:avLst/>
          </a:prstGeom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cxnSpLocks/>
          </p:cNvCxnSpPr>
          <p:nvPr/>
        </p:nvCxnSpPr>
        <p:spPr>
          <a:xfrm rot="16200000" flipV="1">
            <a:off x="4551366" y="3116260"/>
            <a:ext cx="188148" cy="64327"/>
          </a:xfrm>
          <a:prstGeom prst="straightConnector1">
            <a:avLst/>
          </a:prstGeom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cxnSpLocks/>
          </p:cNvCxnSpPr>
          <p:nvPr/>
        </p:nvCxnSpPr>
        <p:spPr>
          <a:xfrm rot="5400000" flipH="1" flipV="1">
            <a:off x="5192212" y="3643370"/>
            <a:ext cx="182596" cy="127445"/>
          </a:xfrm>
          <a:prstGeom prst="straightConnector1">
            <a:avLst/>
          </a:prstGeom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cxnSpLocks/>
          </p:cNvCxnSpPr>
          <p:nvPr/>
        </p:nvCxnSpPr>
        <p:spPr>
          <a:xfrm rot="10800000" flipV="1">
            <a:off x="3820585" y="3507697"/>
            <a:ext cx="180976" cy="36131"/>
          </a:xfrm>
          <a:prstGeom prst="straightConnector1">
            <a:avLst/>
          </a:prstGeom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cxnSpLocks/>
          </p:cNvCxnSpPr>
          <p:nvPr/>
        </p:nvCxnSpPr>
        <p:spPr>
          <a:xfrm rot="10800000">
            <a:off x="4943479" y="2711829"/>
            <a:ext cx="165096" cy="88520"/>
          </a:xfrm>
          <a:prstGeom prst="straightConnector1">
            <a:avLst/>
          </a:prstGeom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cxnSpLocks/>
          </p:cNvCxnSpPr>
          <p:nvPr/>
        </p:nvCxnSpPr>
        <p:spPr>
          <a:xfrm rot="5400000">
            <a:off x="3757425" y="3001097"/>
            <a:ext cx="155955" cy="133346"/>
          </a:xfrm>
          <a:prstGeom prst="straightConnector1">
            <a:avLst/>
          </a:prstGeom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647267" y="2946400"/>
            <a:ext cx="3624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D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3073401" y="3496734"/>
            <a:ext cx="3424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A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216400" y="2125132"/>
            <a:ext cx="3525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C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876800" y="4064001"/>
            <a:ext cx="3424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B</a:t>
            </a:r>
          </a:p>
        </p:txBody>
      </p:sp>
      <p:cxnSp>
        <p:nvCxnSpPr>
          <p:cNvPr id="40" name="Straight Arrow Connector 39"/>
          <p:cNvCxnSpPr>
            <a:cxnSpLocks/>
          </p:cNvCxnSpPr>
          <p:nvPr/>
        </p:nvCxnSpPr>
        <p:spPr>
          <a:xfrm rot="5400000" flipH="1" flipV="1">
            <a:off x="4096282" y="3402014"/>
            <a:ext cx="237065" cy="70908"/>
          </a:xfrm>
          <a:prstGeom prst="straightConnector1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4099983" y="3033184"/>
            <a:ext cx="3443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>
                <a:latin typeface="Times"/>
                <a:cs typeface="Times"/>
              </a:rPr>
              <a:t>b</a:t>
            </a:r>
            <a:r>
              <a:rPr lang="en-US" sz="1400" baseline="-25000">
                <a:latin typeface="Times"/>
                <a:cs typeface="Times"/>
              </a:rPr>
              <a:t>6</a:t>
            </a:r>
            <a:endParaRPr lang="en-US" sz="1400" b="1">
              <a:latin typeface="Times"/>
              <a:cs typeface="Times"/>
            </a:endParaRPr>
          </a:p>
        </p:txBody>
      </p:sp>
      <p:cxnSp>
        <p:nvCxnSpPr>
          <p:cNvPr id="44" name="Straight Arrow Connector 43"/>
          <p:cNvCxnSpPr>
            <a:cxnSpLocks/>
          </p:cNvCxnSpPr>
          <p:nvPr/>
        </p:nvCxnSpPr>
        <p:spPr>
          <a:xfrm rot="5400000">
            <a:off x="5092702" y="2840568"/>
            <a:ext cx="287867" cy="93136"/>
          </a:xfrm>
          <a:prstGeom prst="straightConnector1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5158317" y="2474384"/>
            <a:ext cx="3513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>
                <a:latin typeface="Times"/>
                <a:cs typeface="Times"/>
              </a:rPr>
              <a:t>b</a:t>
            </a:r>
            <a:r>
              <a:rPr lang="en-US" sz="1400" baseline="-25000">
                <a:latin typeface="Times"/>
                <a:cs typeface="Times"/>
              </a:rPr>
              <a:t>5</a:t>
            </a:r>
            <a:endParaRPr lang="en-US" sz="1400" b="1">
              <a:latin typeface="Times"/>
              <a:cs typeface="Times"/>
            </a:endParaRPr>
          </a:p>
        </p:txBody>
      </p:sp>
      <p:cxnSp>
        <p:nvCxnSpPr>
          <p:cNvPr id="47" name="Straight Arrow Connector 46"/>
          <p:cNvCxnSpPr>
            <a:cxnSpLocks/>
          </p:cNvCxnSpPr>
          <p:nvPr/>
        </p:nvCxnSpPr>
        <p:spPr>
          <a:xfrm>
            <a:off x="4017435" y="2723092"/>
            <a:ext cx="230124" cy="1095"/>
          </a:xfrm>
          <a:prstGeom prst="straightConnector1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3845982" y="2415116"/>
            <a:ext cx="3443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>
                <a:latin typeface="Times"/>
                <a:cs typeface="Times"/>
              </a:rPr>
              <a:t>b</a:t>
            </a:r>
            <a:r>
              <a:rPr lang="en-US" sz="1400" baseline="-25000">
                <a:latin typeface="Times"/>
                <a:cs typeface="Times"/>
              </a:rPr>
              <a:t>3</a:t>
            </a:r>
            <a:endParaRPr lang="en-US" sz="1400" b="1">
              <a:latin typeface="Times"/>
              <a:cs typeface="Times"/>
            </a:endParaRPr>
          </a:p>
        </p:txBody>
      </p:sp>
      <p:sp>
        <p:nvSpPr>
          <p:cNvPr id="42" name="Slide Number Placeholder 4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F2D53-3D6B-4842-B7D1-F0939985DC7F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>
            <a:spLocks noChangeAspect="1"/>
          </p:cNvSpPr>
          <p:nvPr/>
        </p:nvSpPr>
        <p:spPr>
          <a:xfrm>
            <a:off x="3492499" y="2239432"/>
            <a:ext cx="2258568" cy="2258568"/>
          </a:xfrm>
          <a:prstGeom prst="ellips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>
            <a:spLocks noChangeAspect="1"/>
          </p:cNvSpPr>
          <p:nvPr/>
        </p:nvSpPr>
        <p:spPr>
          <a:xfrm>
            <a:off x="4237567" y="3340777"/>
            <a:ext cx="45212" cy="45212"/>
          </a:xfrm>
          <a:prstGeom prst="ellipse">
            <a:avLst/>
          </a:prstGeom>
          <a:solidFill>
            <a:schemeClr val="tx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>
            <a:spLocks noChangeAspect="1"/>
          </p:cNvSpPr>
          <p:nvPr/>
        </p:nvSpPr>
        <p:spPr>
          <a:xfrm>
            <a:off x="4593167" y="3340777"/>
            <a:ext cx="45212" cy="45212"/>
          </a:xfrm>
          <a:prstGeom prst="ellipse">
            <a:avLst/>
          </a:prstGeom>
          <a:solidFill>
            <a:schemeClr val="tx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>
            <a:cxnSpLocks noChangeAspect="1"/>
          </p:cNvCxnSpPr>
          <p:nvPr/>
        </p:nvCxnSpPr>
        <p:spPr>
          <a:xfrm rot="5400000" flipH="1" flipV="1">
            <a:off x="4617060" y="2565063"/>
            <a:ext cx="797033" cy="806180"/>
          </a:xfrm>
          <a:prstGeom prst="straightConnector1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cxnSpLocks noChangeAspect="1"/>
          </p:cNvCxnSpPr>
          <p:nvPr/>
        </p:nvCxnSpPr>
        <p:spPr>
          <a:xfrm>
            <a:off x="3503624" y="3362590"/>
            <a:ext cx="732589" cy="1550"/>
          </a:xfrm>
          <a:prstGeom prst="straightConnector1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stealth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cxnSpLocks noChangeAspect="1"/>
          </p:cNvCxnSpPr>
          <p:nvPr/>
        </p:nvCxnSpPr>
        <p:spPr>
          <a:xfrm>
            <a:off x="4269856" y="3363026"/>
            <a:ext cx="333301" cy="714"/>
          </a:xfrm>
          <a:prstGeom prst="straightConnector1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stealth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076700" y="3340096"/>
            <a:ext cx="3940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"/>
                <a:cs typeface="Times"/>
              </a:rPr>
              <a:t>(2)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415367" y="3340096"/>
            <a:ext cx="3940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"/>
                <a:cs typeface="Times"/>
              </a:rPr>
              <a:t>(1)</a:t>
            </a:r>
          </a:p>
        </p:txBody>
      </p:sp>
      <p:sp>
        <p:nvSpPr>
          <p:cNvPr id="19" name="Rectangle 18"/>
          <p:cNvSpPr/>
          <p:nvPr/>
        </p:nvSpPr>
        <p:spPr>
          <a:xfrm>
            <a:off x="3689349" y="3285067"/>
            <a:ext cx="363217" cy="15663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617385" y="3183469"/>
            <a:ext cx="5122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R−r</a:t>
            </a:r>
          </a:p>
        </p:txBody>
      </p:sp>
      <p:sp>
        <p:nvSpPr>
          <p:cNvPr id="20" name="Rectangle 19"/>
          <p:cNvSpPr/>
          <p:nvPr/>
        </p:nvSpPr>
        <p:spPr>
          <a:xfrm>
            <a:off x="4377267" y="3318933"/>
            <a:ext cx="118534" cy="889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4305299" y="3183469"/>
            <a:ext cx="3026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r</a:t>
            </a:r>
          </a:p>
        </p:txBody>
      </p:sp>
      <p:sp>
        <p:nvSpPr>
          <p:cNvPr id="21" name="Rectangle 20"/>
          <p:cNvSpPr/>
          <p:nvPr/>
        </p:nvSpPr>
        <p:spPr>
          <a:xfrm>
            <a:off x="4889500" y="2878667"/>
            <a:ext cx="190500" cy="19473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4834465" y="2806699"/>
            <a:ext cx="3424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R</a:t>
            </a: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F2D53-3D6B-4842-B7D1-F0939985DC7F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Arrow Connector 5"/>
          <p:cNvCxnSpPr>
            <a:cxnSpLocks/>
          </p:cNvCxnSpPr>
          <p:nvPr/>
        </p:nvCxnSpPr>
        <p:spPr>
          <a:xfrm flipV="1">
            <a:off x="3359690" y="2438400"/>
            <a:ext cx="1593310" cy="746389"/>
          </a:xfrm>
          <a:prstGeom prst="straightConnector1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stealth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cxnSpLocks/>
          </p:cNvCxnSpPr>
          <p:nvPr/>
        </p:nvCxnSpPr>
        <p:spPr>
          <a:xfrm>
            <a:off x="3340640" y="3390900"/>
            <a:ext cx="1593310" cy="746389"/>
          </a:xfrm>
          <a:prstGeom prst="straightConnector1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stealth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 rot="1478523">
            <a:off x="3562350" y="3702050"/>
            <a:ext cx="1174750" cy="1905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 rot="20121477" flipV="1">
            <a:off x="3562350" y="2686050"/>
            <a:ext cx="1174750" cy="1905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" name="Straight Connector 2"/>
          <p:cNvCxnSpPr/>
          <p:nvPr/>
        </p:nvCxnSpPr>
        <p:spPr>
          <a:xfrm rot="10800000" flipV="1">
            <a:off x="3409951" y="2286003"/>
            <a:ext cx="2158999" cy="1000124"/>
          </a:xfrm>
          <a:prstGeom prst="line">
            <a:avLst/>
          </a:prstGeom>
          <a:ln w="38100" cap="flat" cmpd="sng" algn="ctr">
            <a:solidFill>
              <a:srgbClr val="376092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rot="10800000">
            <a:off x="3409952" y="3295653"/>
            <a:ext cx="2158999" cy="1000124"/>
          </a:xfrm>
          <a:prstGeom prst="line">
            <a:avLst/>
          </a:prstGeom>
          <a:ln w="38100" cap="flat" cmpd="sng" algn="ctr">
            <a:solidFill>
              <a:srgbClr val="376092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524501" y="2091262"/>
            <a:ext cx="3940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"/>
                <a:cs typeface="Times"/>
              </a:rPr>
              <a:t>(2)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505451" y="4174062"/>
            <a:ext cx="3940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"/>
                <a:cs typeface="Times"/>
              </a:rPr>
              <a:t>(1)</a:t>
            </a:r>
          </a:p>
        </p:txBody>
      </p:sp>
      <p:cxnSp>
        <p:nvCxnSpPr>
          <p:cNvPr id="12" name="Straight Arrow Connector 11"/>
          <p:cNvCxnSpPr>
            <a:cxnSpLocks/>
          </p:cNvCxnSpPr>
          <p:nvPr/>
        </p:nvCxnSpPr>
        <p:spPr>
          <a:xfrm rot="5400000">
            <a:off x="4263200" y="3291195"/>
            <a:ext cx="1458468" cy="0"/>
          </a:xfrm>
          <a:prstGeom prst="straightConnector1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stealth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16200000" flipH="1">
            <a:off x="4893056" y="2412619"/>
            <a:ext cx="107950" cy="45212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16200000" flipH="1">
            <a:off x="3302381" y="3155569"/>
            <a:ext cx="107950" cy="45212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3292475" y="3374644"/>
            <a:ext cx="107950" cy="45212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>
            <a:off x="4883150" y="4117594"/>
            <a:ext cx="107950" cy="45212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Arc 18"/>
          <p:cNvSpPr/>
          <p:nvPr/>
        </p:nvSpPr>
        <p:spPr>
          <a:xfrm>
            <a:off x="3140075" y="2968625"/>
            <a:ext cx="673100" cy="673100"/>
          </a:xfrm>
          <a:prstGeom prst="arc">
            <a:avLst>
              <a:gd name="adj1" fmla="val 19759864"/>
              <a:gd name="adj2" fmla="val 1560201"/>
            </a:avLst>
          </a:prstGeom>
          <a:ln w="12700" cap="flat" cmpd="sng" algn="ctr">
            <a:solidFill>
              <a:srgbClr val="000000"/>
            </a:solidFill>
            <a:prstDash val="solid"/>
            <a:round/>
            <a:headEnd type="stealth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3768725" y="3144341"/>
            <a:ext cx="3011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latin typeface="Times"/>
                <a:cs typeface="Times"/>
              </a:rPr>
              <a:t>θ</a:t>
            </a:r>
            <a:endParaRPr lang="en-US" sz="1200" i="1">
              <a:latin typeface="Times"/>
              <a:cs typeface="Times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940300" y="3146425"/>
            <a:ext cx="123825" cy="2056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4867275" y="3089275"/>
            <a:ext cx="3225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b</a:t>
            </a:r>
          </a:p>
        </p:txBody>
      </p:sp>
      <p:sp>
        <p:nvSpPr>
          <p:cNvPr id="25" name="TextBox 24"/>
          <p:cNvSpPr txBox="1"/>
          <p:nvPr/>
        </p:nvSpPr>
        <p:spPr>
          <a:xfrm rot="1491347">
            <a:off x="3617386" y="3651251"/>
            <a:ext cx="11952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b</a:t>
            </a:r>
            <a:r>
              <a:rPr lang="en-US" sz="1400">
                <a:latin typeface="Times"/>
                <a:cs typeface="Times"/>
              </a:rPr>
              <a:t>/[2 sin(θ/2)]</a:t>
            </a:r>
            <a:endParaRPr lang="en-US" sz="1400" i="1">
              <a:latin typeface="Times"/>
              <a:cs typeface="Times"/>
            </a:endParaRPr>
          </a:p>
        </p:txBody>
      </p:sp>
      <p:sp>
        <p:nvSpPr>
          <p:cNvPr id="26" name="TextBox 25"/>
          <p:cNvSpPr txBox="1"/>
          <p:nvPr/>
        </p:nvSpPr>
        <p:spPr>
          <a:xfrm rot="20108653" flipH="1">
            <a:off x="3598335" y="2592916"/>
            <a:ext cx="11952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b</a:t>
            </a:r>
            <a:r>
              <a:rPr lang="en-US" sz="1400">
                <a:latin typeface="Times"/>
                <a:cs typeface="Times"/>
              </a:rPr>
              <a:t>/[2 sin(θ/2)]</a:t>
            </a:r>
            <a:endParaRPr lang="en-US" sz="1400" i="1">
              <a:latin typeface="Times"/>
              <a:cs typeface="Times"/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F2D53-3D6B-4842-B7D1-F0939985DC7F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Freeform 33"/>
          <p:cNvSpPr/>
          <p:nvPr/>
        </p:nvSpPr>
        <p:spPr>
          <a:xfrm>
            <a:off x="3204633" y="3035299"/>
            <a:ext cx="1761066" cy="1515534"/>
          </a:xfrm>
          <a:custGeom>
            <a:avLst/>
            <a:gdLst>
              <a:gd name="connsiteX0" fmla="*/ 8466 w 1761066"/>
              <a:gd name="connsiteY0" fmla="*/ 0 h 1515534"/>
              <a:gd name="connsiteX1" fmla="*/ 0 w 1761066"/>
              <a:gd name="connsiteY1" fmla="*/ 1041400 h 1515534"/>
              <a:gd name="connsiteX2" fmla="*/ 1761066 w 1761066"/>
              <a:gd name="connsiteY2" fmla="*/ 1515534 h 1515534"/>
              <a:gd name="connsiteX3" fmla="*/ 1761066 w 1761066"/>
              <a:gd name="connsiteY3" fmla="*/ 474134 h 1515534"/>
              <a:gd name="connsiteX4" fmla="*/ 8466 w 1761066"/>
              <a:gd name="connsiteY4" fmla="*/ 0 h 1515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066" h="1515534">
                <a:moveTo>
                  <a:pt x="8466" y="0"/>
                </a:moveTo>
                <a:lnTo>
                  <a:pt x="0" y="1041400"/>
                </a:lnTo>
                <a:lnTo>
                  <a:pt x="1761066" y="1515534"/>
                </a:lnTo>
                <a:lnTo>
                  <a:pt x="1761066" y="474134"/>
                </a:lnTo>
                <a:lnTo>
                  <a:pt x="8466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4703233" y="2315632"/>
            <a:ext cx="1761066" cy="1515534"/>
          </a:xfrm>
          <a:custGeom>
            <a:avLst/>
            <a:gdLst>
              <a:gd name="connsiteX0" fmla="*/ 8466 w 1761066"/>
              <a:gd name="connsiteY0" fmla="*/ 0 h 1515534"/>
              <a:gd name="connsiteX1" fmla="*/ 0 w 1761066"/>
              <a:gd name="connsiteY1" fmla="*/ 1041400 h 1515534"/>
              <a:gd name="connsiteX2" fmla="*/ 1761066 w 1761066"/>
              <a:gd name="connsiteY2" fmla="*/ 1515534 h 1515534"/>
              <a:gd name="connsiteX3" fmla="*/ 1761066 w 1761066"/>
              <a:gd name="connsiteY3" fmla="*/ 474134 h 1515534"/>
              <a:gd name="connsiteX4" fmla="*/ 8466 w 1761066"/>
              <a:gd name="connsiteY4" fmla="*/ 0 h 1515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1066" h="1515534">
                <a:moveTo>
                  <a:pt x="8466" y="0"/>
                </a:moveTo>
                <a:lnTo>
                  <a:pt x="0" y="1041400"/>
                </a:lnTo>
                <a:lnTo>
                  <a:pt x="1761066" y="1515534"/>
                </a:lnTo>
                <a:lnTo>
                  <a:pt x="1761066" y="474134"/>
                </a:lnTo>
                <a:lnTo>
                  <a:pt x="8466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5029199" y="3965574"/>
            <a:ext cx="3695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>
                <a:latin typeface="Times"/>
                <a:cs typeface="Times"/>
              </a:rPr>
              <a:t>b</a:t>
            </a:r>
            <a:r>
              <a:rPr lang="en-US" sz="1400" baseline="-25000">
                <a:latin typeface="Times"/>
                <a:cs typeface="Times"/>
              </a:rPr>
              <a:t>1</a:t>
            </a:r>
            <a:endParaRPr lang="en-US" sz="1400" i="1">
              <a:latin typeface="Times"/>
              <a:cs typeface="Times"/>
            </a:endParaRPr>
          </a:p>
        </p:txBody>
      </p:sp>
      <p:cxnSp>
        <p:nvCxnSpPr>
          <p:cNvPr id="38" name="Straight Arrow Connector 37"/>
          <p:cNvCxnSpPr>
            <a:cxnSpLocks noChangeAspect="1"/>
          </p:cNvCxnSpPr>
          <p:nvPr/>
        </p:nvCxnSpPr>
        <p:spPr>
          <a:xfrm>
            <a:off x="4154611" y="4121150"/>
            <a:ext cx="777223" cy="215222"/>
          </a:xfrm>
          <a:prstGeom prst="straightConnector1">
            <a:avLst/>
          </a:prstGeom>
          <a:ln w="38100" cap="flat" cmpd="sng" algn="ctr">
            <a:solidFill>
              <a:srgbClr val="37609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cxnSpLocks/>
          </p:cNvCxnSpPr>
          <p:nvPr/>
        </p:nvCxnSpPr>
        <p:spPr>
          <a:xfrm rot="16200000" flipH="1">
            <a:off x="6190513" y="2894859"/>
            <a:ext cx="245449" cy="179366"/>
          </a:xfrm>
          <a:prstGeom prst="straightConnector1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4464042" y="4200524"/>
            <a:ext cx="4022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dx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6296015" y="3040592"/>
            <a:ext cx="3695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>
                <a:latin typeface="Times"/>
                <a:cs typeface="Times"/>
              </a:rPr>
              <a:t>b</a:t>
            </a:r>
            <a:r>
              <a:rPr lang="en-US" sz="1400" baseline="-25000">
                <a:latin typeface="Times"/>
                <a:cs typeface="Times"/>
              </a:rPr>
              <a:t>2</a:t>
            </a:r>
            <a:endParaRPr lang="en-US" sz="1400" i="1">
              <a:latin typeface="Times"/>
              <a:cs typeface="Times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410317" y="2714624"/>
            <a:ext cx="3594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>
                <a:latin typeface="Times"/>
                <a:cs typeface="Times"/>
              </a:rPr>
              <a:t>ξ</a:t>
            </a:r>
            <a:r>
              <a:rPr lang="en-US" sz="1400" baseline="-25000">
                <a:latin typeface="Times"/>
                <a:cs typeface="Times"/>
              </a:rPr>
              <a:t>2</a:t>
            </a:r>
            <a:endParaRPr lang="en-US" sz="1400" i="1">
              <a:latin typeface="Times"/>
              <a:cs typeface="Times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162549" y="4244974"/>
            <a:ext cx="3594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>
                <a:latin typeface="Times"/>
                <a:cs typeface="Times"/>
              </a:rPr>
              <a:t>ξ</a:t>
            </a:r>
            <a:r>
              <a:rPr lang="en-US" sz="1400" baseline="-25000">
                <a:latin typeface="Times"/>
                <a:cs typeface="Times"/>
              </a:rPr>
              <a:t>1</a:t>
            </a:r>
            <a:endParaRPr lang="en-US" sz="1400" i="1">
              <a:latin typeface="Times"/>
              <a:cs typeface="Times"/>
            </a:endParaRPr>
          </a:p>
        </p:txBody>
      </p:sp>
      <p:sp>
        <p:nvSpPr>
          <p:cNvPr id="49" name="Arc 48"/>
          <p:cNvSpPr/>
          <p:nvPr/>
        </p:nvSpPr>
        <p:spPr>
          <a:xfrm>
            <a:off x="3606799" y="1964267"/>
            <a:ext cx="2386868" cy="2444156"/>
          </a:xfrm>
          <a:prstGeom prst="arc">
            <a:avLst>
              <a:gd name="adj1" fmla="val 21102467"/>
              <a:gd name="adj2" fmla="val 962528"/>
            </a:avLst>
          </a:prstGeom>
          <a:ln w="12700" cap="flat" cmpd="sng" algn="ctr">
            <a:solidFill>
              <a:srgbClr val="000000"/>
            </a:solidFill>
            <a:prstDash val="solid"/>
            <a:round/>
            <a:headEnd type="stealth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0" name="Straight Arrow Connector 49"/>
          <p:cNvCxnSpPr>
            <a:cxnSpLocks noChangeAspect="1"/>
          </p:cNvCxnSpPr>
          <p:nvPr/>
        </p:nvCxnSpPr>
        <p:spPr>
          <a:xfrm flipV="1">
            <a:off x="4586816" y="2967566"/>
            <a:ext cx="1547283" cy="251365"/>
          </a:xfrm>
          <a:prstGeom prst="straightConnector1">
            <a:avLst/>
          </a:prstGeom>
          <a:ln w="12700" cap="flat" cmpd="sng" algn="ctr">
            <a:solidFill>
              <a:srgbClr val="0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cxnSpLocks/>
          </p:cNvCxnSpPr>
          <p:nvPr/>
        </p:nvCxnSpPr>
        <p:spPr>
          <a:xfrm>
            <a:off x="4397380" y="4188918"/>
            <a:ext cx="218392" cy="54997"/>
          </a:xfrm>
          <a:prstGeom prst="straightConnector1">
            <a:avLst/>
          </a:prstGeom>
          <a:ln w="57150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cxnSpLocks noChangeAspect="1"/>
          </p:cNvCxnSpPr>
          <p:nvPr/>
        </p:nvCxnSpPr>
        <p:spPr>
          <a:xfrm flipV="1">
            <a:off x="6167436" y="2913122"/>
            <a:ext cx="286280" cy="46508"/>
          </a:xfrm>
          <a:prstGeom prst="straightConnector1">
            <a:avLst/>
          </a:prstGeom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cxnSpLocks noChangeAspect="1"/>
          </p:cNvCxnSpPr>
          <p:nvPr/>
        </p:nvCxnSpPr>
        <p:spPr>
          <a:xfrm>
            <a:off x="4952469" y="4341813"/>
            <a:ext cx="256647" cy="71068"/>
          </a:xfrm>
          <a:prstGeom prst="straightConnector1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cxnSpLocks noChangeAspect="1"/>
          </p:cNvCxnSpPr>
          <p:nvPr/>
        </p:nvCxnSpPr>
        <p:spPr>
          <a:xfrm rot="5400000" flipH="1" flipV="1">
            <a:off x="4942737" y="4211218"/>
            <a:ext cx="218784" cy="225084"/>
          </a:xfrm>
          <a:prstGeom prst="straightConnector1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cxnSpLocks noChangeAspect="1"/>
          </p:cNvCxnSpPr>
          <p:nvPr/>
        </p:nvCxnSpPr>
        <p:spPr>
          <a:xfrm rot="5400000">
            <a:off x="4509122" y="3760699"/>
            <a:ext cx="446615" cy="443616"/>
          </a:xfrm>
          <a:prstGeom prst="straightConnector1">
            <a:avLst/>
          </a:prstGeom>
          <a:ln w="19050" cap="flat" cmpd="sng" algn="ctr">
            <a:solidFill>
              <a:srgbClr val="000000"/>
            </a:solidFill>
            <a:prstDash val="sysDash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cxnSpLocks noChangeAspect="1"/>
          </p:cNvCxnSpPr>
          <p:nvPr/>
        </p:nvCxnSpPr>
        <p:spPr>
          <a:xfrm>
            <a:off x="4825469" y="3198813"/>
            <a:ext cx="1205819" cy="333903"/>
          </a:xfrm>
          <a:prstGeom prst="straightConnector1">
            <a:avLst/>
          </a:prstGeom>
          <a:ln w="12700" cap="flat" cmpd="sng" algn="ctr">
            <a:solidFill>
              <a:srgbClr val="0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Oval 56"/>
          <p:cNvSpPr>
            <a:spLocks noChangeAspect="1"/>
          </p:cNvSpPr>
          <p:nvPr/>
        </p:nvSpPr>
        <p:spPr>
          <a:xfrm>
            <a:off x="4790016" y="3158066"/>
            <a:ext cx="45212" cy="45212"/>
          </a:xfrm>
          <a:prstGeom prst="ellipse">
            <a:avLst/>
          </a:prstGeom>
          <a:solidFill>
            <a:schemeClr val="tx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>
            <a:spLocks noChangeAspect="1"/>
          </p:cNvSpPr>
          <p:nvPr/>
        </p:nvSpPr>
        <p:spPr>
          <a:xfrm>
            <a:off x="3329516" y="3875616"/>
            <a:ext cx="45212" cy="45212"/>
          </a:xfrm>
          <a:prstGeom prst="ellipse">
            <a:avLst/>
          </a:prstGeom>
          <a:solidFill>
            <a:schemeClr val="tx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Box 58"/>
          <p:cNvSpPr txBox="1"/>
          <p:nvPr/>
        </p:nvSpPr>
        <p:spPr>
          <a:xfrm>
            <a:off x="5556242" y="3006724"/>
            <a:ext cx="4022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dy</a:t>
            </a:r>
          </a:p>
        </p:txBody>
      </p:sp>
      <p:cxnSp>
        <p:nvCxnSpPr>
          <p:cNvPr id="60" name="Straight Arrow Connector 59"/>
          <p:cNvCxnSpPr>
            <a:cxnSpLocks noChangeAspect="1"/>
          </p:cNvCxnSpPr>
          <p:nvPr/>
        </p:nvCxnSpPr>
        <p:spPr>
          <a:xfrm rot="10800000" flipV="1">
            <a:off x="4574118" y="3189815"/>
            <a:ext cx="230078" cy="112183"/>
          </a:xfrm>
          <a:prstGeom prst="straightConnector1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cxnSpLocks noChangeAspect="1"/>
          </p:cNvCxnSpPr>
          <p:nvPr/>
        </p:nvCxnSpPr>
        <p:spPr>
          <a:xfrm>
            <a:off x="4848752" y="3203046"/>
            <a:ext cx="223625" cy="61924"/>
          </a:xfrm>
          <a:prstGeom prst="straightConnector1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cxnSpLocks/>
          </p:cNvCxnSpPr>
          <p:nvPr/>
        </p:nvCxnSpPr>
        <p:spPr>
          <a:xfrm rot="16200000">
            <a:off x="4705354" y="3051177"/>
            <a:ext cx="217421" cy="0"/>
          </a:xfrm>
          <a:prstGeom prst="straightConnector1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4874675" y="3167587"/>
            <a:ext cx="429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>
                <a:latin typeface="Times"/>
                <a:cs typeface="Times"/>
              </a:rPr>
              <a:t>e</a:t>
            </a:r>
            <a:r>
              <a:rPr lang="en-US" sz="1400" baseline="-25000">
                <a:latin typeface="Times"/>
                <a:cs typeface="Times"/>
              </a:rPr>
              <a:t>(1)</a:t>
            </a:r>
            <a:endParaRPr lang="en-US" sz="1400" i="1">
              <a:latin typeface="Times"/>
              <a:cs typeface="Times"/>
            </a:endParaRPr>
          </a:p>
        </p:txBody>
      </p:sp>
      <p:cxnSp>
        <p:nvCxnSpPr>
          <p:cNvPr id="64" name="Straight Arrow Connector 63"/>
          <p:cNvCxnSpPr>
            <a:cxnSpLocks/>
          </p:cNvCxnSpPr>
          <p:nvPr/>
        </p:nvCxnSpPr>
        <p:spPr>
          <a:xfrm rot="16200000">
            <a:off x="5562606" y="2917826"/>
            <a:ext cx="217421" cy="0"/>
          </a:xfrm>
          <a:prstGeom prst="straightConnector1">
            <a:avLst/>
          </a:prstGeom>
          <a:ln w="12700" cap="flat" cmpd="sng" algn="ctr">
            <a:solidFill>
              <a:srgbClr val="0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4656666" y="3139016"/>
            <a:ext cx="3624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O</a:t>
            </a:r>
          </a:p>
        </p:txBody>
      </p:sp>
      <p:cxnSp>
        <p:nvCxnSpPr>
          <p:cNvPr id="66" name="Straight Arrow Connector 65"/>
          <p:cNvCxnSpPr>
            <a:cxnSpLocks noChangeAspect="1"/>
          </p:cNvCxnSpPr>
          <p:nvPr/>
        </p:nvCxnSpPr>
        <p:spPr>
          <a:xfrm flipV="1">
            <a:off x="4821236" y="2916560"/>
            <a:ext cx="851430" cy="138320"/>
          </a:xfrm>
          <a:prstGeom prst="straightConnector1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>
            <a:cxnSpLocks noChangeAspect="1"/>
          </p:cNvCxnSpPr>
          <p:nvPr/>
        </p:nvCxnSpPr>
        <p:spPr>
          <a:xfrm>
            <a:off x="3358619" y="4024313"/>
            <a:ext cx="1130831" cy="313137"/>
          </a:xfrm>
          <a:prstGeom prst="straightConnector1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cxnSpLocks/>
          </p:cNvCxnSpPr>
          <p:nvPr/>
        </p:nvCxnSpPr>
        <p:spPr>
          <a:xfrm rot="16200000">
            <a:off x="3238503" y="4022727"/>
            <a:ext cx="217421" cy="0"/>
          </a:xfrm>
          <a:prstGeom prst="straightConnector1">
            <a:avLst/>
          </a:prstGeom>
          <a:ln w="12700" cap="flat" cmpd="sng" algn="ctr">
            <a:solidFill>
              <a:srgbClr val="0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cxnSpLocks/>
          </p:cNvCxnSpPr>
          <p:nvPr/>
        </p:nvCxnSpPr>
        <p:spPr>
          <a:xfrm rot="16200000">
            <a:off x="4385737" y="4338111"/>
            <a:ext cx="217421" cy="0"/>
          </a:xfrm>
          <a:prstGeom prst="straightConnector1">
            <a:avLst/>
          </a:prstGeom>
          <a:ln w="12700" cap="flat" cmpd="sng" algn="ctr">
            <a:solidFill>
              <a:srgbClr val="0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 rot="886873">
            <a:off x="3234274" y="3087243"/>
            <a:ext cx="6419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latin typeface="Times"/>
                <a:cs typeface="Times"/>
              </a:rPr>
              <a:t>Plane 1</a:t>
            </a:r>
            <a:br>
              <a:rPr lang="en-US" sz="1200">
                <a:latin typeface="Times"/>
                <a:cs typeface="Times"/>
              </a:rPr>
            </a:br>
            <a:r>
              <a:rPr lang="en-US" sz="1200">
                <a:latin typeface="Times"/>
                <a:cs typeface="Times"/>
              </a:rPr>
              <a:t>(</a:t>
            </a:r>
            <a:r>
              <a:rPr lang="en-US" sz="1200" i="1">
                <a:latin typeface="Times"/>
                <a:cs typeface="Times"/>
              </a:rPr>
              <a:t>x</a:t>
            </a:r>
            <a:r>
              <a:rPr lang="en-US" sz="1200" baseline="-25000">
                <a:latin typeface="Times"/>
                <a:cs typeface="Times"/>
              </a:rPr>
              <a:t>3</a:t>
            </a:r>
            <a:r>
              <a:rPr lang="en-US" sz="1200">
                <a:latin typeface="Times"/>
                <a:cs typeface="Times"/>
              </a:rPr>
              <a:t> = </a:t>
            </a:r>
            <a:r>
              <a:rPr lang="en-US" sz="1200" i="1">
                <a:latin typeface="Times"/>
                <a:cs typeface="Times"/>
              </a:rPr>
              <a:t>z</a:t>
            </a:r>
            <a:r>
              <a:rPr lang="en-US" sz="1200">
                <a:latin typeface="Times"/>
                <a:cs typeface="Times"/>
              </a:rPr>
              <a:t>)</a:t>
            </a:r>
          </a:p>
        </p:txBody>
      </p:sp>
      <p:sp>
        <p:nvSpPr>
          <p:cNvPr id="71" name="TextBox 70"/>
          <p:cNvSpPr txBox="1"/>
          <p:nvPr/>
        </p:nvSpPr>
        <p:spPr>
          <a:xfrm rot="886873">
            <a:off x="4711094" y="2369692"/>
            <a:ext cx="6474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latin typeface="Times"/>
                <a:cs typeface="Times"/>
              </a:rPr>
              <a:t>Plane 2</a:t>
            </a:r>
            <a:br>
              <a:rPr lang="en-US" sz="1200">
                <a:latin typeface="Times"/>
                <a:cs typeface="Times"/>
              </a:rPr>
            </a:br>
            <a:r>
              <a:rPr lang="en-US" sz="1200">
                <a:latin typeface="Times"/>
                <a:cs typeface="Times"/>
              </a:rPr>
              <a:t>(</a:t>
            </a:r>
            <a:r>
              <a:rPr lang="en-US" sz="1200" i="1">
                <a:latin typeface="Times"/>
                <a:cs typeface="Times"/>
              </a:rPr>
              <a:t>x</a:t>
            </a:r>
            <a:r>
              <a:rPr lang="en-US" sz="1200" baseline="-25000">
                <a:latin typeface="Times"/>
                <a:cs typeface="Times"/>
              </a:rPr>
              <a:t>3</a:t>
            </a:r>
            <a:r>
              <a:rPr lang="en-US" sz="1200">
                <a:latin typeface="Times"/>
                <a:cs typeface="Times"/>
              </a:rPr>
              <a:t> = 0)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3037416" y="3837516"/>
            <a:ext cx="4077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O</a:t>
            </a:r>
            <a:r>
              <a:rPr lang="en-US" sz="1400" i="1">
                <a:latin typeface="Times New Roman"/>
                <a:cs typeface="Times New Roman"/>
              </a:rPr>
              <a:t>'</a:t>
            </a:r>
            <a:endParaRPr lang="en-US" sz="1400" i="1">
              <a:latin typeface="Times"/>
              <a:cs typeface="Times"/>
            </a:endParaRPr>
          </a:p>
        </p:txBody>
      </p:sp>
      <p:cxnSp>
        <p:nvCxnSpPr>
          <p:cNvPr id="73" name="Straight Arrow Connector 72"/>
          <p:cNvCxnSpPr>
            <a:cxnSpLocks noChangeAspect="1"/>
          </p:cNvCxnSpPr>
          <p:nvPr/>
        </p:nvCxnSpPr>
        <p:spPr>
          <a:xfrm rot="10800000" flipV="1">
            <a:off x="3367619" y="3361265"/>
            <a:ext cx="1089617" cy="531283"/>
          </a:xfrm>
          <a:prstGeom prst="straightConnector1">
            <a:avLst/>
          </a:prstGeom>
          <a:ln w="12700" cap="flat" cmpd="sng" algn="ctr">
            <a:solidFill>
              <a:srgbClr val="000000"/>
            </a:solidFill>
            <a:prstDash val="sysDash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>
            <a:cxnSpLocks noChangeAspect="1"/>
          </p:cNvCxnSpPr>
          <p:nvPr/>
        </p:nvCxnSpPr>
        <p:spPr>
          <a:xfrm rot="10800000" flipV="1">
            <a:off x="4478868" y="3191799"/>
            <a:ext cx="330198" cy="161000"/>
          </a:xfrm>
          <a:prstGeom prst="straightConnector1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>
            <a:cxnSpLocks/>
          </p:cNvCxnSpPr>
          <p:nvPr/>
        </p:nvCxnSpPr>
        <p:spPr>
          <a:xfrm rot="10800000" flipV="1">
            <a:off x="4959350" y="3037420"/>
            <a:ext cx="717946" cy="715430"/>
          </a:xfrm>
          <a:prstGeom prst="straightConnector1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6" name="Rectangle 75"/>
          <p:cNvSpPr/>
          <p:nvPr/>
        </p:nvSpPr>
        <p:spPr>
          <a:xfrm>
            <a:off x="5113866" y="3621616"/>
            <a:ext cx="158750" cy="2286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TextBox 76"/>
          <p:cNvSpPr txBox="1"/>
          <p:nvPr/>
        </p:nvSpPr>
        <p:spPr>
          <a:xfrm>
            <a:off x="5056716" y="3558116"/>
            <a:ext cx="8130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>
                <a:latin typeface="Times"/>
                <a:cs typeface="Times"/>
              </a:rPr>
              <a:t>R</a:t>
            </a:r>
            <a:r>
              <a:rPr lang="en-US" sz="1400">
                <a:latin typeface="Times"/>
                <a:cs typeface="Times"/>
              </a:rPr>
              <a:t> = </a:t>
            </a:r>
            <a:r>
              <a:rPr lang="en-US" sz="1400" i="1">
                <a:latin typeface="Times"/>
                <a:cs typeface="Times"/>
              </a:rPr>
              <a:t>x</a:t>
            </a:r>
            <a:r>
              <a:rPr lang="en-US" sz="1400" baseline="-25000">
                <a:latin typeface="Times"/>
                <a:cs typeface="Times"/>
              </a:rPr>
              <a:t>α</a:t>
            </a:r>
            <a:r>
              <a:rPr lang="en-US" sz="1400" b="1">
                <a:latin typeface="Times"/>
                <a:cs typeface="Times"/>
              </a:rPr>
              <a:t>e</a:t>
            </a:r>
            <a:r>
              <a:rPr lang="en-US" sz="1400" baseline="-25000">
                <a:latin typeface="Times"/>
                <a:cs typeface="Times"/>
              </a:rPr>
              <a:t>α</a:t>
            </a:r>
            <a:endParaRPr lang="en-US" sz="1400" b="1">
              <a:latin typeface="Times"/>
              <a:cs typeface="Times"/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4028016" y="3443816"/>
            <a:ext cx="215900" cy="184150"/>
          </a:xfrm>
          <a:prstGeom prst="rect">
            <a:avLst/>
          </a:prstGeom>
          <a:solidFill>
            <a:srgbClr val="D9D9D9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TextBox 78"/>
          <p:cNvSpPr txBox="1"/>
          <p:nvPr/>
        </p:nvSpPr>
        <p:spPr>
          <a:xfrm>
            <a:off x="4006849" y="3324224"/>
            <a:ext cx="3026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z</a:t>
            </a:r>
          </a:p>
        </p:txBody>
      </p:sp>
      <p:sp>
        <p:nvSpPr>
          <p:cNvPr id="80" name="Rectangle 79"/>
          <p:cNvSpPr/>
          <p:nvPr/>
        </p:nvSpPr>
        <p:spPr>
          <a:xfrm rot="899074">
            <a:off x="3920066" y="4110566"/>
            <a:ext cx="215900" cy="184150"/>
          </a:xfrm>
          <a:prstGeom prst="rect">
            <a:avLst/>
          </a:prstGeom>
          <a:solidFill>
            <a:srgbClr val="D9D9D9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TextBox 80"/>
          <p:cNvSpPr txBox="1"/>
          <p:nvPr/>
        </p:nvSpPr>
        <p:spPr>
          <a:xfrm>
            <a:off x="3888316" y="4015316"/>
            <a:ext cx="312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x</a:t>
            </a:r>
          </a:p>
        </p:txBody>
      </p:sp>
      <p:sp>
        <p:nvSpPr>
          <p:cNvPr id="82" name="Rectangle 81"/>
          <p:cNvSpPr/>
          <p:nvPr/>
        </p:nvSpPr>
        <p:spPr>
          <a:xfrm rot="21216414" flipH="1">
            <a:off x="5056716" y="2885016"/>
            <a:ext cx="215900" cy="184150"/>
          </a:xfrm>
          <a:prstGeom prst="rect">
            <a:avLst/>
          </a:prstGeom>
          <a:solidFill>
            <a:srgbClr val="D9D9D9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TextBox 82"/>
          <p:cNvSpPr txBox="1"/>
          <p:nvPr/>
        </p:nvSpPr>
        <p:spPr>
          <a:xfrm>
            <a:off x="5044016" y="2796116"/>
            <a:ext cx="312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y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4451342" y="2720974"/>
            <a:ext cx="429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>
                <a:latin typeface="Times"/>
                <a:cs typeface="Times"/>
              </a:rPr>
              <a:t>e</a:t>
            </a:r>
            <a:r>
              <a:rPr lang="en-US" sz="1400" baseline="-25000">
                <a:latin typeface="Times"/>
                <a:cs typeface="Times"/>
              </a:rPr>
              <a:t>(2)</a:t>
            </a:r>
            <a:endParaRPr lang="en-US" sz="1400" i="1">
              <a:latin typeface="Times"/>
              <a:cs typeface="Times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4432292" y="3197224"/>
            <a:ext cx="429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>
                <a:latin typeface="Times"/>
                <a:cs typeface="Times"/>
              </a:rPr>
              <a:t>e</a:t>
            </a:r>
            <a:r>
              <a:rPr lang="en-US" sz="1400" baseline="-25000">
                <a:latin typeface="Times"/>
                <a:cs typeface="Times"/>
              </a:rPr>
              <a:t>(3)</a:t>
            </a:r>
            <a:endParaRPr lang="en-US" sz="1400" i="1">
              <a:latin typeface="Times"/>
              <a:cs typeface="Times"/>
            </a:endParaRPr>
          </a:p>
        </p:txBody>
      </p:sp>
      <p:sp>
        <p:nvSpPr>
          <p:cNvPr id="86" name="TextBox 85"/>
          <p:cNvSpPr txBox="1"/>
          <p:nvPr/>
        </p:nvSpPr>
        <p:spPr>
          <a:xfrm rot="931126">
            <a:off x="3532791" y="3785174"/>
            <a:ext cx="560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latin typeface="Times"/>
                <a:cs typeface="Times"/>
              </a:rPr>
              <a:t>disl. 1</a:t>
            </a:r>
          </a:p>
        </p:txBody>
      </p:sp>
      <p:sp>
        <p:nvSpPr>
          <p:cNvPr id="87" name="TextBox 86"/>
          <p:cNvSpPr txBox="1"/>
          <p:nvPr/>
        </p:nvSpPr>
        <p:spPr>
          <a:xfrm rot="21118566">
            <a:off x="5712966" y="2743769"/>
            <a:ext cx="560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latin typeface="Times"/>
                <a:cs typeface="Times"/>
              </a:rPr>
              <a:t>disl. 2</a:t>
            </a:r>
          </a:p>
        </p:txBody>
      </p:sp>
      <p:cxnSp>
        <p:nvCxnSpPr>
          <p:cNvPr id="88" name="Straight Arrow Connector 87"/>
          <p:cNvCxnSpPr>
            <a:cxnSpLocks noChangeAspect="1"/>
          </p:cNvCxnSpPr>
          <p:nvPr/>
        </p:nvCxnSpPr>
        <p:spPr>
          <a:xfrm flipV="1">
            <a:off x="5323416" y="2980266"/>
            <a:ext cx="759205" cy="111378"/>
          </a:xfrm>
          <a:prstGeom prst="straightConnector1">
            <a:avLst/>
          </a:prstGeom>
          <a:ln w="3810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sm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>
            <a:cxnSpLocks noChangeAspect="1"/>
          </p:cNvCxnSpPr>
          <p:nvPr/>
        </p:nvCxnSpPr>
        <p:spPr>
          <a:xfrm flipV="1">
            <a:off x="5565780" y="3018366"/>
            <a:ext cx="231091" cy="33902"/>
          </a:xfrm>
          <a:prstGeom prst="straightConnector1">
            <a:avLst/>
          </a:prstGeom>
          <a:ln w="57150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0" name="Oval 89"/>
          <p:cNvSpPr>
            <a:spLocks noChangeAspect="1"/>
          </p:cNvSpPr>
          <p:nvPr/>
        </p:nvSpPr>
        <p:spPr>
          <a:xfrm>
            <a:off x="5310716" y="3069166"/>
            <a:ext cx="45212" cy="45212"/>
          </a:xfrm>
          <a:prstGeom prst="ellipse">
            <a:avLst/>
          </a:prstGeom>
          <a:solidFill>
            <a:schemeClr val="tx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Oval 90"/>
          <p:cNvSpPr>
            <a:spLocks noChangeAspect="1"/>
          </p:cNvSpPr>
          <p:nvPr/>
        </p:nvSpPr>
        <p:spPr>
          <a:xfrm>
            <a:off x="6060016" y="2954866"/>
            <a:ext cx="45212" cy="45212"/>
          </a:xfrm>
          <a:prstGeom prst="ellipse">
            <a:avLst/>
          </a:prstGeom>
          <a:solidFill>
            <a:schemeClr val="tx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TextBox 91"/>
          <p:cNvSpPr txBox="1"/>
          <p:nvPr/>
        </p:nvSpPr>
        <p:spPr>
          <a:xfrm>
            <a:off x="5202766" y="3012016"/>
            <a:ext cx="3683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y</a:t>
            </a:r>
            <a:r>
              <a:rPr lang="en-US" sz="1400" baseline="-25000">
                <a:latin typeface="Times"/>
                <a:cs typeface="Times"/>
              </a:rPr>
              <a:t>1</a:t>
            </a:r>
            <a:endParaRPr lang="en-US" sz="1400" i="1">
              <a:latin typeface="Times"/>
              <a:cs typeface="Times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5996516" y="2910416"/>
            <a:ext cx="3683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y</a:t>
            </a:r>
            <a:r>
              <a:rPr lang="en-US" sz="1400" baseline="-25000">
                <a:latin typeface="Times"/>
                <a:cs typeface="Times"/>
              </a:rPr>
              <a:t>2</a:t>
            </a:r>
            <a:endParaRPr lang="en-US" sz="1400" i="1">
              <a:latin typeface="Times"/>
              <a:cs typeface="Times"/>
            </a:endParaRPr>
          </a:p>
        </p:txBody>
      </p:sp>
      <p:sp>
        <p:nvSpPr>
          <p:cNvPr id="94" name="Rectangle 93"/>
          <p:cNvSpPr/>
          <p:nvPr/>
        </p:nvSpPr>
        <p:spPr>
          <a:xfrm flipH="1">
            <a:off x="5869516" y="3196166"/>
            <a:ext cx="215900" cy="184150"/>
          </a:xfrm>
          <a:prstGeom prst="rect">
            <a:avLst/>
          </a:prstGeom>
          <a:solidFill>
            <a:srgbClr val="D9D9D9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TextBox 94"/>
          <p:cNvSpPr txBox="1"/>
          <p:nvPr/>
        </p:nvSpPr>
        <p:spPr>
          <a:xfrm>
            <a:off x="5857874" y="3130549"/>
            <a:ext cx="3011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latin typeface="Times"/>
                <a:cs typeface="Times"/>
              </a:rPr>
              <a:t>θ</a:t>
            </a:r>
            <a:endParaRPr lang="en-US" sz="1200" i="1">
              <a:latin typeface="Times"/>
              <a:cs typeface="Times"/>
            </a:endParaRPr>
          </a:p>
        </p:txBody>
      </p:sp>
      <p:cxnSp>
        <p:nvCxnSpPr>
          <p:cNvPr id="103" name="Straight Arrow Connector 102"/>
          <p:cNvCxnSpPr>
            <a:cxnSpLocks noChangeAspect="1"/>
          </p:cNvCxnSpPr>
          <p:nvPr/>
        </p:nvCxnSpPr>
        <p:spPr>
          <a:xfrm>
            <a:off x="3367211" y="3905250"/>
            <a:ext cx="777223" cy="215222"/>
          </a:xfrm>
          <a:prstGeom prst="straightConnector1">
            <a:avLst/>
          </a:prstGeom>
          <a:ln w="127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4" name="Oval 103"/>
          <p:cNvSpPr>
            <a:spLocks noChangeAspect="1"/>
          </p:cNvSpPr>
          <p:nvPr/>
        </p:nvSpPr>
        <p:spPr>
          <a:xfrm>
            <a:off x="4142316" y="4104216"/>
            <a:ext cx="45212" cy="45212"/>
          </a:xfrm>
          <a:prstGeom prst="ellipse">
            <a:avLst/>
          </a:prstGeom>
          <a:solidFill>
            <a:schemeClr val="tx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>
            <a:spLocks noChangeAspect="1"/>
          </p:cNvSpPr>
          <p:nvPr/>
        </p:nvSpPr>
        <p:spPr>
          <a:xfrm>
            <a:off x="4917016" y="4307416"/>
            <a:ext cx="45212" cy="45212"/>
          </a:xfrm>
          <a:prstGeom prst="ellipse">
            <a:avLst/>
          </a:prstGeom>
          <a:solidFill>
            <a:schemeClr val="tx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TextBox 105"/>
          <p:cNvSpPr txBox="1"/>
          <p:nvPr/>
        </p:nvSpPr>
        <p:spPr>
          <a:xfrm>
            <a:off x="4044950" y="3822700"/>
            <a:ext cx="3683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x</a:t>
            </a:r>
            <a:r>
              <a:rPr lang="en-US" sz="1400" baseline="-25000">
                <a:latin typeface="Times"/>
                <a:cs typeface="Times"/>
              </a:rPr>
              <a:t>1</a:t>
            </a:r>
            <a:endParaRPr lang="en-US" sz="1400" i="1">
              <a:latin typeface="Times"/>
              <a:cs typeface="Times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4806950" y="4025900"/>
            <a:ext cx="3683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x</a:t>
            </a:r>
            <a:r>
              <a:rPr lang="en-US" sz="1400" baseline="-25000">
                <a:latin typeface="Times"/>
                <a:cs typeface="Times"/>
              </a:rPr>
              <a:t>2</a:t>
            </a:r>
            <a:endParaRPr lang="en-US" sz="1400" i="1">
              <a:latin typeface="Times"/>
              <a:cs typeface="Times"/>
            </a:endParaRPr>
          </a:p>
        </p:txBody>
      </p:sp>
      <p:sp>
        <p:nvSpPr>
          <p:cNvPr id="96" name="Slide Number Placeholder 9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F2D53-3D6B-4842-B7D1-F0939985DC7F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>
            <a:cxnSpLocks noChangeAspect="1"/>
          </p:cNvCxnSpPr>
          <p:nvPr/>
        </p:nvCxnSpPr>
        <p:spPr>
          <a:xfrm rot="10800000">
            <a:off x="2819815" y="3710821"/>
            <a:ext cx="2941753" cy="1588"/>
          </a:xfrm>
          <a:prstGeom prst="line">
            <a:avLst/>
          </a:prstGeom>
          <a:ln w="38100" cap="flat" cmpd="sng" algn="ctr">
            <a:solidFill>
              <a:srgbClr val="376092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" name="Straight Arrow Connector 3"/>
          <p:cNvCxnSpPr>
            <a:cxnSpLocks/>
          </p:cNvCxnSpPr>
          <p:nvPr/>
        </p:nvCxnSpPr>
        <p:spPr>
          <a:xfrm>
            <a:off x="3315761" y="2510402"/>
            <a:ext cx="217421" cy="0"/>
          </a:xfrm>
          <a:prstGeom prst="straightConnector1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rot="5400000">
            <a:off x="3836797" y="3711615"/>
            <a:ext cx="80518" cy="0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725332" y="3683000"/>
            <a:ext cx="3683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x</a:t>
            </a:r>
            <a:r>
              <a:rPr lang="en-US" sz="1400" baseline="-25000">
                <a:latin typeface="Times"/>
                <a:cs typeface="Times"/>
              </a:rPr>
              <a:t>1</a:t>
            </a:r>
            <a:endParaRPr lang="en-US" sz="1400" i="1">
              <a:latin typeface="Times"/>
              <a:cs typeface="Time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53311" y="2161113"/>
            <a:ext cx="3385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>
                <a:latin typeface="Times"/>
                <a:cs typeface="Times"/>
              </a:rPr>
              <a:t>ξ</a:t>
            </a:r>
            <a:r>
              <a:rPr lang="en-US" sz="1400" baseline="-25000">
                <a:latin typeface="Times"/>
                <a:cs typeface="Times"/>
              </a:rPr>
              <a:t>2</a:t>
            </a:r>
            <a:endParaRPr lang="en-US" sz="1400" b="1">
              <a:latin typeface="Times"/>
              <a:cs typeface="Time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53311" y="3750736"/>
            <a:ext cx="3342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>
                <a:latin typeface="Times"/>
                <a:cs typeface="Times"/>
              </a:rPr>
              <a:t>ξ</a:t>
            </a:r>
            <a:r>
              <a:rPr lang="en-US" sz="1400" baseline="-25000">
                <a:latin typeface="Times"/>
                <a:cs typeface="Times"/>
              </a:rPr>
              <a:t>1</a:t>
            </a:r>
            <a:endParaRPr lang="en-US" sz="1400" b="1">
              <a:latin typeface="Times"/>
              <a:cs typeface="Times"/>
            </a:endParaRPr>
          </a:p>
        </p:txBody>
      </p:sp>
      <p:cxnSp>
        <p:nvCxnSpPr>
          <p:cNvPr id="10" name="Straight Connector 9"/>
          <p:cNvCxnSpPr>
            <a:cxnSpLocks noChangeAspect="1"/>
          </p:cNvCxnSpPr>
          <p:nvPr/>
        </p:nvCxnSpPr>
        <p:spPr>
          <a:xfrm rot="10800000">
            <a:off x="2815582" y="2576288"/>
            <a:ext cx="2941753" cy="1588"/>
          </a:xfrm>
          <a:prstGeom prst="line">
            <a:avLst/>
          </a:prstGeom>
          <a:ln w="38100" cap="flat" cmpd="sng" algn="ctr">
            <a:solidFill>
              <a:srgbClr val="376092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cxnSpLocks/>
          </p:cNvCxnSpPr>
          <p:nvPr/>
        </p:nvCxnSpPr>
        <p:spPr>
          <a:xfrm>
            <a:off x="3315761" y="3776167"/>
            <a:ext cx="217421" cy="0"/>
          </a:xfrm>
          <a:prstGeom prst="straightConnector1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cxnSpLocks/>
          </p:cNvCxnSpPr>
          <p:nvPr/>
        </p:nvCxnSpPr>
        <p:spPr>
          <a:xfrm rot="16200000">
            <a:off x="3214162" y="3670334"/>
            <a:ext cx="217421" cy="0"/>
          </a:xfrm>
          <a:prstGeom prst="straightConnector1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060697" y="3318936"/>
            <a:ext cx="3257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>
                <a:latin typeface="Times"/>
                <a:cs typeface="Times"/>
              </a:rPr>
              <a:t>e</a:t>
            </a:r>
            <a:r>
              <a:rPr lang="en-US" sz="1400" baseline="-25000">
                <a:latin typeface="Times"/>
                <a:cs typeface="Times"/>
              </a:rPr>
              <a:t>2</a:t>
            </a:r>
            <a:endParaRPr lang="en-US" sz="1400" b="1">
              <a:latin typeface="Times"/>
              <a:cs typeface="Times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 rot="5400000">
            <a:off x="5039064" y="3711615"/>
            <a:ext cx="80518" cy="0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5242265" y="2577082"/>
            <a:ext cx="80518" cy="0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>
            <a:off x="4048466" y="2577082"/>
            <a:ext cx="80518" cy="0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cxnSpLocks noChangeAspect="1"/>
          </p:cNvCxnSpPr>
          <p:nvPr/>
        </p:nvCxnSpPr>
        <p:spPr>
          <a:xfrm rot="10800000" flipV="1">
            <a:off x="4368987" y="3711615"/>
            <a:ext cx="198772" cy="0"/>
          </a:xfrm>
          <a:prstGeom prst="line">
            <a:avLst/>
          </a:prstGeom>
          <a:ln w="57150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cxnSpLocks noChangeAspect="1"/>
          </p:cNvCxnSpPr>
          <p:nvPr/>
        </p:nvCxnSpPr>
        <p:spPr>
          <a:xfrm rot="10800000" flipV="1">
            <a:off x="4593353" y="2577082"/>
            <a:ext cx="198772" cy="0"/>
          </a:xfrm>
          <a:prstGeom prst="line">
            <a:avLst/>
          </a:prstGeom>
          <a:ln w="57150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>
            <a:off x="4019550" y="3033182"/>
            <a:ext cx="1130300" cy="220134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727700" y="3549649"/>
            <a:ext cx="312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x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727700" y="2379133"/>
            <a:ext cx="312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y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914898" y="3683000"/>
            <a:ext cx="3683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x</a:t>
            </a:r>
            <a:r>
              <a:rPr lang="en-US" sz="1400" baseline="-25000">
                <a:latin typeface="Times"/>
                <a:cs typeface="Times"/>
              </a:rPr>
              <a:t>2</a:t>
            </a:r>
            <a:endParaRPr lang="en-US" sz="1400" i="1">
              <a:latin typeface="Times"/>
              <a:cs typeface="Times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147731" y="2239433"/>
            <a:ext cx="3683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y</a:t>
            </a:r>
            <a:r>
              <a:rPr lang="en-US" sz="1400" baseline="-25000">
                <a:latin typeface="Times"/>
                <a:cs typeface="Times"/>
              </a:rPr>
              <a:t>2</a:t>
            </a:r>
            <a:endParaRPr lang="en-US" sz="1400" i="1">
              <a:latin typeface="Times"/>
              <a:cs typeface="Times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284133" y="3683000"/>
            <a:ext cx="4022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dx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525433" y="2239433"/>
            <a:ext cx="4022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dy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932764" y="2239433"/>
            <a:ext cx="3683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y</a:t>
            </a:r>
            <a:r>
              <a:rPr lang="en-US" sz="1400" baseline="-25000">
                <a:latin typeface="Times"/>
                <a:cs typeface="Times"/>
              </a:rPr>
              <a:t>1</a:t>
            </a:r>
            <a:endParaRPr lang="en-US" sz="1400" i="1">
              <a:latin typeface="Times"/>
              <a:cs typeface="Times"/>
            </a:endParaRPr>
          </a:p>
        </p:txBody>
      </p:sp>
      <p:cxnSp>
        <p:nvCxnSpPr>
          <p:cNvPr id="28" name="Straight Arrow Connector 27"/>
          <p:cNvCxnSpPr>
            <a:cxnSpLocks noChangeAspect="1"/>
          </p:cNvCxnSpPr>
          <p:nvPr/>
        </p:nvCxnSpPr>
        <p:spPr>
          <a:xfrm rot="5400000">
            <a:off x="2343111" y="3145432"/>
            <a:ext cx="1124596" cy="1575"/>
          </a:xfrm>
          <a:prstGeom prst="straightConnector1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stealth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2823633" y="3049058"/>
            <a:ext cx="123825" cy="2056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2767540" y="2953811"/>
            <a:ext cx="2845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"/>
                <a:cs typeface="Times"/>
              </a:rPr>
              <a:t>η</a:t>
            </a:r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F2D53-3D6B-4842-B7D1-F0939985DC7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Arrow Connector 12"/>
          <p:cNvCxnSpPr>
            <a:cxnSpLocks/>
          </p:cNvCxnSpPr>
          <p:nvPr/>
        </p:nvCxnSpPr>
        <p:spPr>
          <a:xfrm flipV="1">
            <a:off x="4415367" y="3251201"/>
            <a:ext cx="935566" cy="334432"/>
          </a:xfrm>
          <a:prstGeom prst="straightConnector1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 flipH="1">
            <a:off x="4698997" y="3429001"/>
            <a:ext cx="76201" cy="6349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>
            <a:cxnSpLocks noChangeAspect="1"/>
          </p:cNvCxnSpPr>
          <p:nvPr/>
        </p:nvCxnSpPr>
        <p:spPr>
          <a:xfrm rot="5400000">
            <a:off x="3774431" y="2943117"/>
            <a:ext cx="1290752" cy="1588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4398431" y="3187698"/>
            <a:ext cx="55034" cy="11853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4389966" y="2760133"/>
            <a:ext cx="55034" cy="11853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3869266" y="2357968"/>
            <a:ext cx="3724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dl</a:t>
            </a:r>
          </a:p>
        </p:txBody>
      </p:sp>
      <p:cxnSp>
        <p:nvCxnSpPr>
          <p:cNvPr id="3" name="Straight Connector 2"/>
          <p:cNvCxnSpPr>
            <a:cxnSpLocks noChangeAspect="1"/>
          </p:cNvCxnSpPr>
          <p:nvPr/>
        </p:nvCxnSpPr>
        <p:spPr>
          <a:xfrm rot="10800000">
            <a:off x="4412663" y="3590873"/>
            <a:ext cx="1290752" cy="1588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3412067" y="2586566"/>
            <a:ext cx="2002366" cy="2002366"/>
          </a:xfrm>
          <a:prstGeom prst="ellipse">
            <a:avLst/>
          </a:prstGeom>
          <a:noFill/>
          <a:ln w="38100" cap="flat" cmpd="sng" algn="ctr">
            <a:solidFill>
              <a:srgbClr val="37609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>
            <a:cxnSpLocks/>
          </p:cNvCxnSpPr>
          <p:nvPr/>
        </p:nvCxnSpPr>
        <p:spPr>
          <a:xfrm rot="16200000" flipV="1">
            <a:off x="3786719" y="2956985"/>
            <a:ext cx="927096" cy="330200"/>
          </a:xfrm>
          <a:prstGeom prst="straightConnector1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Arc 15"/>
          <p:cNvSpPr/>
          <p:nvPr/>
        </p:nvSpPr>
        <p:spPr>
          <a:xfrm>
            <a:off x="4074581" y="3249084"/>
            <a:ext cx="673100" cy="673100"/>
          </a:xfrm>
          <a:prstGeom prst="arc">
            <a:avLst>
              <a:gd name="adj1" fmla="val 15100480"/>
              <a:gd name="adj2" fmla="val 0"/>
            </a:avLst>
          </a:prstGeom>
          <a:ln w="12700" cap="flat" cmpd="sng" algn="ctr">
            <a:solidFill>
              <a:srgbClr val="000000"/>
            </a:solidFill>
            <a:prstDash val="solid"/>
            <a:round/>
            <a:headEnd type="stealth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Arc 16"/>
          <p:cNvSpPr/>
          <p:nvPr/>
        </p:nvSpPr>
        <p:spPr>
          <a:xfrm>
            <a:off x="3774019" y="2944280"/>
            <a:ext cx="1289046" cy="1289046"/>
          </a:xfrm>
          <a:prstGeom prst="arc">
            <a:avLst>
              <a:gd name="adj1" fmla="val 20412819"/>
              <a:gd name="adj2" fmla="val 0"/>
            </a:avLst>
          </a:prstGeom>
          <a:ln w="19050" cap="flat" cmpd="sng" algn="ctr">
            <a:solidFill>
              <a:srgbClr val="000000"/>
            </a:solidFill>
            <a:prstDash val="solid"/>
            <a:round/>
            <a:headEnd type="stealth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Arc 17"/>
          <p:cNvSpPr>
            <a:spLocks noChangeAspect="1"/>
          </p:cNvSpPr>
          <p:nvPr/>
        </p:nvSpPr>
        <p:spPr>
          <a:xfrm>
            <a:off x="3414201" y="2582327"/>
            <a:ext cx="2003797" cy="2003797"/>
          </a:xfrm>
          <a:prstGeom prst="arc">
            <a:avLst>
              <a:gd name="adj1" fmla="val 14659317"/>
              <a:gd name="adj2" fmla="val 15357807"/>
            </a:avLst>
          </a:prstGeom>
          <a:ln w="57150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5596467" y="3496735"/>
            <a:ext cx="312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x</a:t>
            </a:r>
          </a:p>
        </p:txBody>
      </p:sp>
      <p:cxnSp>
        <p:nvCxnSpPr>
          <p:cNvPr id="20" name="Straight Arrow Connector 19"/>
          <p:cNvCxnSpPr>
            <a:cxnSpLocks/>
          </p:cNvCxnSpPr>
          <p:nvPr/>
        </p:nvCxnSpPr>
        <p:spPr>
          <a:xfrm>
            <a:off x="5224994" y="4004769"/>
            <a:ext cx="217421" cy="0"/>
          </a:xfrm>
          <a:prstGeom prst="straightConnector1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cxnSpLocks/>
          </p:cNvCxnSpPr>
          <p:nvPr/>
        </p:nvCxnSpPr>
        <p:spPr>
          <a:xfrm flipV="1">
            <a:off x="4979459" y="4373032"/>
            <a:ext cx="168273" cy="122802"/>
          </a:xfrm>
          <a:prstGeom prst="straightConnector1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970992" y="4362969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>
                <a:latin typeface="Times"/>
                <a:cs typeface="Times"/>
              </a:rPr>
              <a:t>ξ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397500" y="3848100"/>
            <a:ext cx="2872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>
                <a:latin typeface="Times"/>
                <a:cs typeface="Times"/>
              </a:rPr>
              <a:t>b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334000" y="3022599"/>
            <a:ext cx="4282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dl</a:t>
            </a:r>
            <a:r>
              <a:rPr lang="en-US" sz="1400" baseline="-25000">
                <a:latin typeface="Times"/>
                <a:cs typeface="Times"/>
              </a:rPr>
              <a:t>0</a:t>
            </a:r>
            <a:endParaRPr lang="en-US" sz="1400" i="1">
              <a:latin typeface="Times"/>
              <a:cs typeface="Times"/>
            </a:endParaRPr>
          </a:p>
        </p:txBody>
      </p:sp>
      <p:sp>
        <p:nvSpPr>
          <p:cNvPr id="29" name="Arc 28"/>
          <p:cNvSpPr/>
          <p:nvPr/>
        </p:nvSpPr>
        <p:spPr>
          <a:xfrm>
            <a:off x="3401502" y="2575978"/>
            <a:ext cx="2012941" cy="2012941"/>
          </a:xfrm>
          <a:prstGeom prst="arc">
            <a:avLst>
              <a:gd name="adj1" fmla="val 20063721"/>
              <a:gd name="adj2" fmla="val 20782502"/>
            </a:avLst>
          </a:prstGeom>
          <a:ln w="57150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5012259" y="3268141"/>
            <a:ext cx="3390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 New Roman"/>
                <a:ea typeface="Lucida Grande"/>
                <a:cs typeface="Times New Roman"/>
              </a:rPr>
              <a:t>ϕ</a:t>
            </a:r>
            <a:r>
              <a:rPr lang="en-US" sz="1400" baseline="-25000">
                <a:latin typeface="Times New Roman"/>
                <a:ea typeface="Lucida Grande"/>
                <a:cs typeface="Times New Roman"/>
              </a:rPr>
              <a:t>0</a:t>
            </a:r>
            <a:endParaRPr lang="en-US" sz="1400">
              <a:latin typeface="Times New Roman"/>
              <a:cs typeface="Times New Roman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207933" y="2099734"/>
            <a:ext cx="312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y</a:t>
            </a:r>
          </a:p>
        </p:txBody>
      </p:sp>
      <p:sp>
        <p:nvSpPr>
          <p:cNvPr id="33" name="Rectangle 32"/>
          <p:cNvSpPr/>
          <p:nvPr/>
        </p:nvSpPr>
        <p:spPr>
          <a:xfrm>
            <a:off x="4127500" y="2908300"/>
            <a:ext cx="148167" cy="18829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4068230" y="2836333"/>
            <a:ext cx="3424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R</a:t>
            </a:r>
          </a:p>
        </p:txBody>
      </p:sp>
      <p:sp>
        <p:nvSpPr>
          <p:cNvPr id="35" name="Rectangle 34"/>
          <p:cNvSpPr/>
          <p:nvPr/>
        </p:nvSpPr>
        <p:spPr>
          <a:xfrm>
            <a:off x="4521200" y="3217333"/>
            <a:ext cx="135467" cy="16933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4457699" y="3119970"/>
            <a:ext cx="2791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 New Roman"/>
                <a:ea typeface="Lucida Grande"/>
                <a:cs typeface="Times New Roman"/>
              </a:rPr>
              <a:t>ϕ</a:t>
            </a:r>
            <a:endParaRPr lang="en-US" sz="1400">
              <a:latin typeface="Times New Roman"/>
              <a:cs typeface="Times New Roman"/>
            </a:endParaRPr>
          </a:p>
        </p:txBody>
      </p:sp>
      <p:sp>
        <p:nvSpPr>
          <p:cNvPr id="36" name="Slide Number Placeholder 3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F2D53-3D6B-4842-B7D1-F0939985DC7F}" type="slidenum">
              <a:rPr lang="en-US"/>
              <a:pPr/>
              <a:t>6</a:t>
            </a:fld>
            <a:endParaRPr lang="en-US"/>
          </a:p>
        </p:txBody>
      </p:sp>
      <p:cxnSp>
        <p:nvCxnSpPr>
          <p:cNvPr id="7" name="Straight Arrow Connector 6"/>
          <p:cNvCxnSpPr>
            <a:cxnSpLocks noChangeAspect="1"/>
          </p:cNvCxnSpPr>
          <p:nvPr/>
        </p:nvCxnSpPr>
        <p:spPr>
          <a:xfrm rot="10800000">
            <a:off x="4102693" y="2654927"/>
            <a:ext cx="1223602" cy="587496"/>
          </a:xfrm>
          <a:prstGeom prst="straightConnector1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stealth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4538133" y="2827867"/>
            <a:ext cx="245534" cy="177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4495800" y="2747433"/>
            <a:ext cx="3877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R</a:t>
            </a:r>
            <a:r>
              <a:rPr lang="en-US" sz="1400" i="1">
                <a:latin typeface="Times New Roman"/>
                <a:cs typeface="Times New Roman"/>
              </a:rPr>
              <a:t>'</a:t>
            </a:r>
            <a:endParaRPr lang="en-US" sz="1400" i="1">
              <a:latin typeface="Times"/>
              <a:cs typeface="Time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>
            <a:cxnSpLocks/>
          </p:cNvCxnSpPr>
          <p:nvPr/>
        </p:nvCxnSpPr>
        <p:spPr>
          <a:xfrm rot="5400000">
            <a:off x="3748607" y="2761449"/>
            <a:ext cx="1097280" cy="0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>
            <a:cxnSpLocks noChangeAspect="1"/>
          </p:cNvCxnSpPr>
          <p:nvPr/>
        </p:nvCxnSpPr>
        <p:spPr>
          <a:xfrm rot="10800000">
            <a:off x="4297247" y="3308500"/>
            <a:ext cx="1282286" cy="1588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Hexagon 2"/>
          <p:cNvSpPr/>
          <p:nvPr/>
        </p:nvSpPr>
        <p:spPr>
          <a:xfrm>
            <a:off x="3429000" y="2556932"/>
            <a:ext cx="1743287" cy="1502833"/>
          </a:xfrm>
          <a:prstGeom prst="hexagon">
            <a:avLst/>
          </a:prstGeom>
          <a:noFill/>
          <a:ln w="38100" cap="flat" cmpd="sng" algn="ctr">
            <a:solidFill>
              <a:srgbClr val="37609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482167" y="3208867"/>
            <a:ext cx="312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x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080933" y="2103967"/>
            <a:ext cx="312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y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139266" y="3035299"/>
            <a:ext cx="3624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D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758268" y="3966634"/>
            <a:ext cx="3424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547532" y="3966634"/>
            <a:ext cx="3424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F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174999" y="3145367"/>
            <a:ext cx="3424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653360" y="2264834"/>
            <a:ext cx="3424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B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643958" y="2264834"/>
            <a:ext cx="3525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C</a:t>
            </a:r>
          </a:p>
        </p:txBody>
      </p:sp>
      <p:cxnSp>
        <p:nvCxnSpPr>
          <p:cNvPr id="15" name="Straight Arrow Connector 14"/>
          <p:cNvCxnSpPr>
            <a:cxnSpLocks/>
          </p:cNvCxnSpPr>
          <p:nvPr/>
        </p:nvCxnSpPr>
        <p:spPr>
          <a:xfrm>
            <a:off x="4894795" y="3661868"/>
            <a:ext cx="217421" cy="0"/>
          </a:xfrm>
          <a:prstGeom prst="straightConnector1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cxnSpLocks noChangeAspect="1"/>
          </p:cNvCxnSpPr>
          <p:nvPr/>
        </p:nvCxnSpPr>
        <p:spPr>
          <a:xfrm rot="5400000">
            <a:off x="3477698" y="2820860"/>
            <a:ext cx="180273" cy="90639"/>
          </a:xfrm>
          <a:prstGeom prst="straightConnector1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317877" y="2608254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>
                <a:latin typeface="Times"/>
                <a:cs typeface="Times"/>
              </a:rPr>
              <a:t>ξ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063067" y="3500967"/>
            <a:ext cx="2872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>
                <a:latin typeface="Times"/>
                <a:cs typeface="Times"/>
              </a:rPr>
              <a:t>b</a:t>
            </a:r>
          </a:p>
        </p:txBody>
      </p:sp>
      <p:cxnSp>
        <p:nvCxnSpPr>
          <p:cNvPr id="22" name="Straight Connector 21"/>
          <p:cNvCxnSpPr/>
          <p:nvPr/>
        </p:nvCxnSpPr>
        <p:spPr>
          <a:xfrm rot="5400000">
            <a:off x="3761655" y="4205816"/>
            <a:ext cx="80518" cy="0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5400000">
            <a:off x="4755430" y="4205816"/>
            <a:ext cx="80518" cy="0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cxnSpLocks noChangeAspect="1"/>
          </p:cNvCxnSpPr>
          <p:nvPr/>
        </p:nvCxnSpPr>
        <p:spPr>
          <a:xfrm rot="10800000">
            <a:off x="3804581" y="4206610"/>
            <a:ext cx="987552" cy="0"/>
          </a:xfrm>
          <a:prstGeom prst="straightConnector1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stealth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4205811" y="4148666"/>
            <a:ext cx="198967" cy="114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4163484" y="4042833"/>
            <a:ext cx="3326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L</a:t>
            </a:r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F2D53-3D6B-4842-B7D1-F0939985DC7F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>
            <a:cxnSpLocks noChangeAspect="1"/>
          </p:cNvCxnSpPr>
          <p:nvPr/>
        </p:nvCxnSpPr>
        <p:spPr>
          <a:xfrm>
            <a:off x="3416300" y="3413125"/>
            <a:ext cx="1631950" cy="1588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dash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Freeform 5"/>
          <p:cNvSpPr/>
          <p:nvPr/>
        </p:nvSpPr>
        <p:spPr>
          <a:xfrm>
            <a:off x="2533650" y="3041650"/>
            <a:ext cx="3336925" cy="371475"/>
          </a:xfrm>
          <a:custGeom>
            <a:avLst/>
            <a:gdLst>
              <a:gd name="connsiteX0" fmla="*/ 0 w 3336925"/>
              <a:gd name="connsiteY0" fmla="*/ 361950 h 371475"/>
              <a:gd name="connsiteX1" fmla="*/ 847725 w 3336925"/>
              <a:gd name="connsiteY1" fmla="*/ 371475 h 371475"/>
              <a:gd name="connsiteX2" fmla="*/ 1708150 w 3336925"/>
              <a:gd name="connsiteY2" fmla="*/ 0 h 371475"/>
              <a:gd name="connsiteX3" fmla="*/ 2514600 w 3336925"/>
              <a:gd name="connsiteY3" fmla="*/ 365125 h 371475"/>
              <a:gd name="connsiteX4" fmla="*/ 3336925 w 3336925"/>
              <a:gd name="connsiteY4" fmla="*/ 365125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36925" h="371475">
                <a:moveTo>
                  <a:pt x="0" y="361950"/>
                </a:moveTo>
                <a:lnTo>
                  <a:pt x="847725" y="371475"/>
                </a:lnTo>
                <a:lnTo>
                  <a:pt x="1708150" y="0"/>
                </a:lnTo>
                <a:lnTo>
                  <a:pt x="2514600" y="365125"/>
                </a:lnTo>
                <a:lnTo>
                  <a:pt x="3336925" y="365125"/>
                </a:lnTo>
              </a:path>
            </a:pathLst>
          </a:custGeom>
          <a:ln w="38100" cap="flat" cmpd="sng" algn="ctr">
            <a:solidFill>
              <a:srgbClr val="376092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>
            <a:cxnSpLocks/>
          </p:cNvCxnSpPr>
          <p:nvPr/>
        </p:nvCxnSpPr>
        <p:spPr>
          <a:xfrm>
            <a:off x="2797178" y="3345956"/>
            <a:ext cx="217421" cy="0"/>
          </a:xfrm>
          <a:prstGeom prst="straightConnector1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cxnSpLocks/>
          </p:cNvCxnSpPr>
          <p:nvPr/>
        </p:nvCxnSpPr>
        <p:spPr>
          <a:xfrm>
            <a:off x="5346703" y="3345956"/>
            <a:ext cx="217421" cy="0"/>
          </a:xfrm>
          <a:prstGeom prst="straightConnector1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>
            <a:off x="2490597" y="3540653"/>
            <a:ext cx="80518" cy="0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>
            <a:off x="3344672" y="3540653"/>
            <a:ext cx="80518" cy="0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>
            <a:off x="5843397" y="3540653"/>
            <a:ext cx="80518" cy="0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>
            <a:off x="5021072" y="3540653"/>
            <a:ext cx="80518" cy="0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16200000" flipH="1">
            <a:off x="3304266" y="3302909"/>
            <a:ext cx="81574" cy="35306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16200000" flipH="1">
            <a:off x="4146510" y="2925953"/>
            <a:ext cx="81574" cy="35306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cxnSpLocks noChangeAspect="1"/>
          </p:cNvCxnSpPr>
          <p:nvPr/>
        </p:nvCxnSpPr>
        <p:spPr>
          <a:xfrm>
            <a:off x="2525459" y="3539859"/>
            <a:ext cx="865441" cy="1588"/>
          </a:xfrm>
          <a:prstGeom prst="straightConnector1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stealth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cxnSpLocks noChangeAspect="1"/>
          </p:cNvCxnSpPr>
          <p:nvPr/>
        </p:nvCxnSpPr>
        <p:spPr>
          <a:xfrm>
            <a:off x="3385884" y="3539859"/>
            <a:ext cx="1671891" cy="1588"/>
          </a:xfrm>
          <a:prstGeom prst="straightConnector1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stealth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cxnSpLocks noChangeAspect="1"/>
          </p:cNvCxnSpPr>
          <p:nvPr/>
        </p:nvCxnSpPr>
        <p:spPr>
          <a:xfrm>
            <a:off x="5060950" y="3539859"/>
            <a:ext cx="822325" cy="1588"/>
          </a:xfrm>
          <a:prstGeom prst="straightConnector1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stealth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cxnSpLocks/>
          </p:cNvCxnSpPr>
          <p:nvPr/>
        </p:nvCxnSpPr>
        <p:spPr>
          <a:xfrm flipV="1">
            <a:off x="3335084" y="2948650"/>
            <a:ext cx="846391" cy="373219"/>
          </a:xfrm>
          <a:prstGeom prst="straightConnector1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stealth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Arc 26"/>
          <p:cNvSpPr/>
          <p:nvPr/>
        </p:nvSpPr>
        <p:spPr>
          <a:xfrm>
            <a:off x="2911475" y="2946400"/>
            <a:ext cx="946150" cy="946150"/>
          </a:xfrm>
          <a:prstGeom prst="arc">
            <a:avLst>
              <a:gd name="adj1" fmla="val 20197665"/>
              <a:gd name="adj2" fmla="val 0"/>
            </a:avLst>
          </a:prstGeom>
          <a:ln w="12700" cap="flat" cmpd="sng" algn="ctr">
            <a:solidFill>
              <a:srgbClr val="000000"/>
            </a:solidFill>
            <a:prstDash val="solid"/>
            <a:round/>
            <a:headEnd type="stealth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2736853" y="3049578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>
                <a:latin typeface="Times"/>
                <a:cs typeface="Times"/>
              </a:rPr>
              <a:t>ξ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413000" y="3121025"/>
            <a:ext cx="3424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E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098800" y="3121025"/>
            <a:ext cx="3424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A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937125" y="3121025"/>
            <a:ext cx="3424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B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743575" y="3121025"/>
            <a:ext cx="3424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F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295900" y="3079750"/>
            <a:ext cx="2872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>
                <a:latin typeface="Times"/>
                <a:cs typeface="Times"/>
              </a:rPr>
              <a:t>b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806825" y="3114675"/>
            <a:ext cx="2791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 New Roman"/>
                <a:ea typeface="Lucida Grande"/>
                <a:cs typeface="Times New Roman"/>
              </a:rPr>
              <a:t>ϕ</a:t>
            </a:r>
            <a:endParaRPr lang="en-US" sz="1400">
              <a:latin typeface="Times New Roman"/>
              <a:cs typeface="Times New Roman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2825750" y="3486678"/>
            <a:ext cx="215900" cy="1079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4121150" y="3486678"/>
            <a:ext cx="215900" cy="1079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5372100" y="3486678"/>
            <a:ext cx="215900" cy="1079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2749550" y="3368675"/>
            <a:ext cx="3848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M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086225" y="3368675"/>
            <a:ext cx="3326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L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308600" y="3368675"/>
            <a:ext cx="3848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M</a:t>
            </a:r>
          </a:p>
        </p:txBody>
      </p:sp>
      <p:cxnSp>
        <p:nvCxnSpPr>
          <p:cNvPr id="44" name="Straight Arrow Connector 43"/>
          <p:cNvCxnSpPr>
            <a:cxnSpLocks noChangeAspect="1"/>
          </p:cNvCxnSpPr>
          <p:nvPr/>
        </p:nvCxnSpPr>
        <p:spPr>
          <a:xfrm flipV="1">
            <a:off x="3606013" y="3067184"/>
            <a:ext cx="311054" cy="137160"/>
          </a:xfrm>
          <a:prstGeom prst="straightConnector1">
            <a:avLst/>
          </a:prstGeom>
          <a:ln w="571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 rot="20165934">
            <a:off x="3511697" y="2940052"/>
            <a:ext cx="5175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L</a:t>
            </a:r>
            <a:r>
              <a:rPr lang="en-US" sz="1400" i="1">
                <a:latin typeface="Times New Roman"/>
                <a:cs typeface="Times New Roman"/>
              </a:rPr>
              <a:t>'</a:t>
            </a:r>
            <a:r>
              <a:rPr lang="en-US" sz="1400">
                <a:latin typeface="Times"/>
                <a:cs typeface="Times"/>
              </a:rPr>
              <a:t>/2</a:t>
            </a:r>
            <a:endParaRPr lang="en-US" sz="1400" i="1">
              <a:latin typeface="Times"/>
              <a:cs typeface="Times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143375" y="2771775"/>
            <a:ext cx="3525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C</a:t>
            </a:r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F2D53-3D6B-4842-B7D1-F0939985DC7F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2700" cap="flat" cmpd="sng" algn="ctr">
          <a:solidFill>
            <a:srgbClr val="4F81BD"/>
          </a:solidFill>
          <a:prstDash val="solid"/>
          <a:round/>
          <a:headEnd type="none" w="med" len="med"/>
          <a:tailEnd type="none" w="lg" len="lg"/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1400" i="1">
            <a:latin typeface="Times"/>
            <a:cs typeface="Time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</TotalTime>
  <Words>312</Words>
  <Application>Microsoft Macintosh PowerPoint</Application>
  <PresentationFormat>On-screen Show (4:3)</PresentationFormat>
  <Paragraphs>170</Paragraphs>
  <Slides>13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Nora Margaret Anderson</dc:creator>
  <cp:lastModifiedBy>Peter Anderson</cp:lastModifiedBy>
  <cp:revision>29</cp:revision>
  <cp:lastPrinted>2015-12-31T22:30:33Z</cp:lastPrinted>
  <dcterms:created xsi:type="dcterms:W3CDTF">2014-09-23T13:58:08Z</dcterms:created>
  <dcterms:modified xsi:type="dcterms:W3CDTF">2015-12-31T22:45:25Z</dcterms:modified>
</cp:coreProperties>
</file>