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2" r:id="rId2"/>
    <p:sldId id="361" r:id="rId3"/>
    <p:sldId id="360" r:id="rId4"/>
    <p:sldId id="257" r:id="rId5"/>
    <p:sldId id="357" r:id="rId6"/>
    <p:sldId id="331" r:id="rId7"/>
    <p:sldId id="339" r:id="rId8"/>
    <p:sldId id="342" r:id="rId9"/>
    <p:sldId id="341" r:id="rId10"/>
    <p:sldId id="334" r:id="rId11"/>
    <p:sldId id="335" r:id="rId12"/>
    <p:sldId id="351" r:id="rId13"/>
    <p:sldId id="332" r:id="rId14"/>
    <p:sldId id="348" r:id="rId15"/>
    <p:sldId id="352" r:id="rId16"/>
    <p:sldId id="347" r:id="rId17"/>
    <p:sldId id="333" r:id="rId18"/>
    <p:sldId id="344" r:id="rId19"/>
    <p:sldId id="349" r:id="rId20"/>
    <p:sldId id="336" r:id="rId21"/>
    <p:sldId id="356" r:id="rId22"/>
    <p:sldId id="340" r:id="rId23"/>
    <p:sldId id="337" r:id="rId24"/>
    <p:sldId id="338" r:id="rId25"/>
    <p:sldId id="3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C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5" autoAdjust="0"/>
    <p:restoredTop sz="91193" autoAdjust="0"/>
  </p:normalViewPr>
  <p:slideViewPr>
    <p:cSldViewPr snapToGrid="0">
      <p:cViewPr varScale="1">
        <p:scale>
          <a:sx n="78" d="100"/>
          <a:sy n="78" d="100"/>
        </p:scale>
        <p:origin x="336"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5657A-F82D-4EFF-B41E-A5505AE77C26}" type="datetimeFigureOut">
              <a:rPr lang="en-GB" smtClean="0"/>
              <a:t>18/05/2016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C8700-705B-47B6-AB80-57B718EDAF63}" type="slidenum">
              <a:rPr lang="en-GB" smtClean="0"/>
              <a:t>‹#›</a:t>
            </a:fld>
            <a:endParaRPr lang="en-GB"/>
          </a:p>
        </p:txBody>
      </p:sp>
    </p:spTree>
    <p:extLst>
      <p:ext uri="{BB962C8B-B14F-4D97-AF65-F5344CB8AC3E}">
        <p14:creationId xmlns:p14="http://schemas.microsoft.com/office/powerpoint/2010/main" val="120983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a:t>
            </a:r>
            <a:r>
              <a:rPr lang="en-US" baseline="0" dirty="0" smtClean="0"/>
              <a:t> dots are compositions used in Chapter 5 to calculate physical properties shown in subsequent diagrams.</a:t>
            </a:r>
            <a:endParaRPr lang="en-US" dirty="0"/>
          </a:p>
        </p:txBody>
      </p:sp>
      <p:sp>
        <p:nvSpPr>
          <p:cNvPr id="4" name="Slide Number Placeholder 3"/>
          <p:cNvSpPr>
            <a:spLocks noGrp="1"/>
          </p:cNvSpPr>
          <p:nvPr>
            <p:ph type="sldNum" sz="quarter" idx="10"/>
          </p:nvPr>
        </p:nvSpPr>
        <p:spPr/>
        <p:txBody>
          <a:bodyPr/>
          <a:lstStyle/>
          <a:p>
            <a:fld id="{F95C8700-705B-47B6-AB80-57B718EDAF63}" type="slidenum">
              <a:rPr lang="en-GB" smtClean="0"/>
              <a:t>6</a:t>
            </a:fld>
            <a:endParaRPr lang="en-GB"/>
          </a:p>
        </p:txBody>
      </p:sp>
    </p:spTree>
    <p:extLst>
      <p:ext uri="{BB962C8B-B14F-4D97-AF65-F5344CB8AC3E}">
        <p14:creationId xmlns:p14="http://schemas.microsoft.com/office/powerpoint/2010/main" val="1801940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020" b="3831"/>
          <a:stretch/>
        </p:blipFill>
        <p:spPr>
          <a:xfrm>
            <a:off x="0" y="-29497"/>
            <a:ext cx="12192000" cy="6887497"/>
          </a:xfrm>
          <a:prstGeom prst="rect">
            <a:avLst/>
          </a:prstGeom>
        </p:spPr>
      </p:pic>
      <p:sp>
        <p:nvSpPr>
          <p:cNvPr id="9" name="TextBox 8"/>
          <p:cNvSpPr txBox="1"/>
          <p:nvPr userDrawn="1"/>
        </p:nvSpPr>
        <p:spPr>
          <a:xfrm>
            <a:off x="2298700" y="6519446"/>
            <a:ext cx="8511176"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PowerPoint presentation to accompany CUP book on </a:t>
            </a:r>
            <a:r>
              <a:rPr lang="en-GB" sz="1600" b="1" dirty="0" err="1" smtClean="0"/>
              <a:t>Glaciovolcanism</a:t>
            </a:r>
            <a:r>
              <a:rPr lang="en-GB" sz="1600" b="1" dirty="0" smtClean="0"/>
              <a:t> by Smellie &amp; Edwards_2016</a:t>
            </a:r>
          </a:p>
        </p:txBody>
      </p:sp>
    </p:spTree>
    <p:extLst>
      <p:ext uri="{BB962C8B-B14F-4D97-AF65-F5344CB8AC3E}">
        <p14:creationId xmlns:p14="http://schemas.microsoft.com/office/powerpoint/2010/main" val="275435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DDED0C-D2BA-4EA5-978F-5A87F780A381}"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113761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DDED0C-D2BA-4EA5-978F-5A87F780A381}"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95152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2032000" y="6519446"/>
            <a:ext cx="8511176"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bg1">
                    <a:lumMod val="65000"/>
                  </a:schemeClr>
                </a:solidFill>
              </a:rPr>
              <a:t>PowerPoint presentation to accompany CUP book on </a:t>
            </a:r>
            <a:r>
              <a:rPr lang="en-GB" sz="1600" b="1" dirty="0" err="1" smtClean="0">
                <a:solidFill>
                  <a:schemeClr val="bg1">
                    <a:lumMod val="65000"/>
                  </a:schemeClr>
                </a:solidFill>
              </a:rPr>
              <a:t>Glaciovolcanism</a:t>
            </a:r>
            <a:r>
              <a:rPr lang="en-GB" sz="1600" b="1" dirty="0" smtClean="0">
                <a:solidFill>
                  <a:schemeClr val="bg1">
                    <a:lumMod val="65000"/>
                  </a:schemeClr>
                </a:solidFill>
              </a:rPr>
              <a:t> by Smellie &amp; Edwards_2016</a:t>
            </a:r>
          </a:p>
        </p:txBody>
      </p:sp>
    </p:spTree>
    <p:extLst>
      <p:ext uri="{BB962C8B-B14F-4D97-AF65-F5344CB8AC3E}">
        <p14:creationId xmlns:p14="http://schemas.microsoft.com/office/powerpoint/2010/main" val="34847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DDED0C-D2BA-4EA5-978F-5A87F780A381}"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153964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DDED0C-D2BA-4EA5-978F-5A87F780A381}" type="datetimeFigureOut">
              <a:rPr lang="en-GB" smtClean="0"/>
              <a:t>18/05/2016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34008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DDED0C-D2BA-4EA5-978F-5A87F780A381}"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212288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DDED0C-D2BA-4EA5-978F-5A87F780A381}" type="datetimeFigureOut">
              <a:rPr lang="en-GB" smtClean="0"/>
              <a:t>18/05/2016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268459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DDED0C-D2BA-4EA5-978F-5A87F780A381}" type="datetimeFigureOut">
              <a:rPr lang="en-GB" smtClean="0"/>
              <a:t>18/05/2016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40054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736600" y="0"/>
            <a:ext cx="12192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0" y="0"/>
            <a:ext cx="129286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2032000" y="6519446"/>
            <a:ext cx="8511176"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bg1">
                    <a:lumMod val="65000"/>
                  </a:schemeClr>
                </a:solidFill>
              </a:rPr>
              <a:t>PowerPoint presentation to accompany CUP book on </a:t>
            </a:r>
            <a:r>
              <a:rPr lang="en-GB" sz="1600" b="1" dirty="0" err="1" smtClean="0">
                <a:solidFill>
                  <a:schemeClr val="bg1">
                    <a:lumMod val="65000"/>
                  </a:schemeClr>
                </a:solidFill>
              </a:rPr>
              <a:t>Glaciovolcanism</a:t>
            </a:r>
            <a:r>
              <a:rPr lang="en-GB" sz="1600" b="1" dirty="0" smtClean="0">
                <a:solidFill>
                  <a:schemeClr val="bg1">
                    <a:lumMod val="65000"/>
                  </a:schemeClr>
                </a:solidFill>
              </a:rPr>
              <a:t> by Smellie &amp; Edwards_2016</a:t>
            </a:r>
          </a:p>
        </p:txBody>
      </p:sp>
    </p:spTree>
    <p:extLst>
      <p:ext uri="{BB962C8B-B14F-4D97-AF65-F5344CB8AC3E}">
        <p14:creationId xmlns:p14="http://schemas.microsoft.com/office/powerpoint/2010/main" val="294573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DED0C-D2BA-4EA5-978F-5A87F780A381}"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93324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DED0C-D2BA-4EA5-978F-5A87F780A381}" type="datetimeFigureOut">
              <a:rPr lang="en-GB" smtClean="0"/>
              <a:t>18/05/2016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6EF011-333B-496C-925F-832EFDBE35A1}" type="slidenum">
              <a:rPr lang="en-GB" smtClean="0"/>
              <a:t>‹#›</a:t>
            </a:fld>
            <a:endParaRPr lang="en-GB"/>
          </a:p>
        </p:txBody>
      </p:sp>
    </p:spTree>
    <p:extLst>
      <p:ext uri="{BB962C8B-B14F-4D97-AF65-F5344CB8AC3E}">
        <p14:creationId xmlns:p14="http://schemas.microsoft.com/office/powerpoint/2010/main" val="215818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DED0C-D2BA-4EA5-978F-5A87F780A381}" type="datetimeFigureOut">
              <a:rPr lang="en-GB" smtClean="0"/>
              <a:t>18/05/2016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F011-333B-496C-925F-832EFDBE35A1}" type="slidenum">
              <a:rPr lang="en-GB" smtClean="0"/>
              <a:t>‹#›</a:t>
            </a:fld>
            <a:endParaRPr lang="en-GB"/>
          </a:p>
        </p:txBody>
      </p:sp>
    </p:spTree>
    <p:extLst>
      <p:ext uri="{BB962C8B-B14F-4D97-AF65-F5344CB8AC3E}">
        <p14:creationId xmlns:p14="http://schemas.microsoft.com/office/powerpoint/2010/main" val="8913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txBox="1">
            <a:spLocks noChangeArrowheads="1"/>
          </p:cNvSpPr>
          <p:nvPr/>
        </p:nvSpPr>
        <p:spPr bwMode="auto">
          <a:xfrm>
            <a:off x="1050926" y="1682612"/>
            <a:ext cx="10398124"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GB" sz="2800" dirty="0">
                <a:solidFill>
                  <a:schemeClr val="bg1"/>
                </a:solidFill>
                <a:latin typeface="+mn-lt"/>
              </a:rPr>
              <a:t>These resources are provided free of charge by Cambridge University Press with permission of the </a:t>
            </a:r>
            <a:r>
              <a:rPr lang="en-GB" sz="2800" dirty="0" smtClean="0">
                <a:solidFill>
                  <a:schemeClr val="bg1"/>
                </a:solidFill>
                <a:latin typeface="+mn-lt"/>
              </a:rPr>
              <a:t>authors </a:t>
            </a:r>
            <a:r>
              <a:rPr lang="en-GB" sz="2800" dirty="0">
                <a:solidFill>
                  <a:schemeClr val="bg1"/>
                </a:solidFill>
                <a:latin typeface="+mn-lt"/>
              </a:rPr>
              <a:t>of the corresponding work, but are subject to copyright. You are permitted to view, print and </a:t>
            </a:r>
            <a:r>
              <a:rPr lang="en-GB" sz="2800" dirty="0" smtClean="0">
                <a:solidFill>
                  <a:schemeClr val="bg1"/>
                </a:solidFill>
                <a:latin typeface="+mn-lt"/>
              </a:rPr>
              <a:t>download </a:t>
            </a:r>
            <a:r>
              <a:rPr lang="en-GB" sz="2800" dirty="0">
                <a:solidFill>
                  <a:schemeClr val="bg1"/>
                </a:solidFill>
                <a:latin typeface="+mn-lt"/>
              </a:rPr>
              <a:t>these resources for your own personal </a:t>
            </a:r>
            <a:r>
              <a:rPr lang="en-GB" sz="2800" dirty="0" smtClean="0">
                <a:solidFill>
                  <a:schemeClr val="bg1"/>
                </a:solidFill>
                <a:latin typeface="+mn-lt"/>
              </a:rPr>
              <a:t>use or</a:t>
            </a:r>
            <a:r>
              <a:rPr lang="en-GB" altLang="en-US" sz="2800" dirty="0" smtClean="0">
                <a:solidFill>
                  <a:schemeClr val="bg1"/>
                </a:solidFill>
                <a:latin typeface="+mn-lt"/>
              </a:rPr>
              <a:t> </a:t>
            </a:r>
            <a:r>
              <a:rPr lang="en-GB" altLang="en-US" sz="2800" dirty="0">
                <a:solidFill>
                  <a:schemeClr val="bg1"/>
                </a:solidFill>
                <a:latin typeface="+mn-lt"/>
              </a:rPr>
              <a:t>for educational </a:t>
            </a:r>
            <a:r>
              <a:rPr lang="en-GB" altLang="en-US" sz="2800" dirty="0" smtClean="0">
                <a:solidFill>
                  <a:schemeClr val="bg1"/>
                </a:solidFill>
                <a:latin typeface="+mn-lt"/>
              </a:rPr>
              <a:t>purposes, </a:t>
            </a:r>
            <a:r>
              <a:rPr lang="en-GB" sz="2800" dirty="0">
                <a:solidFill>
                  <a:schemeClr val="bg1"/>
                </a:solidFill>
                <a:latin typeface="+mn-lt"/>
              </a:rPr>
              <a:t>provided any copyright lines on the resources are not </a:t>
            </a:r>
            <a:r>
              <a:rPr lang="en-GB" sz="2800" dirty="0" smtClean="0">
                <a:solidFill>
                  <a:schemeClr val="bg1"/>
                </a:solidFill>
                <a:latin typeface="+mn-lt"/>
              </a:rPr>
              <a:t>removed </a:t>
            </a:r>
            <a:r>
              <a:rPr lang="en-GB" sz="2800" dirty="0">
                <a:solidFill>
                  <a:schemeClr val="bg1"/>
                </a:solidFill>
                <a:latin typeface="+mn-lt"/>
              </a:rPr>
              <a:t>or altered in any way</a:t>
            </a:r>
            <a:r>
              <a:rPr lang="en-GB" altLang="en-US" sz="2800" dirty="0" smtClean="0">
                <a:solidFill>
                  <a:schemeClr val="bg1"/>
                </a:solidFill>
                <a:latin typeface="+mn-lt"/>
              </a:rPr>
              <a:t>. </a:t>
            </a:r>
            <a:r>
              <a:rPr lang="en-GB" sz="2800" dirty="0" smtClean="0">
                <a:solidFill>
                  <a:schemeClr val="bg1"/>
                </a:solidFill>
                <a:latin typeface="+mn-lt"/>
              </a:rPr>
              <a:t>Any </a:t>
            </a:r>
            <a:r>
              <a:rPr lang="en-GB" sz="2800" dirty="0">
                <a:solidFill>
                  <a:schemeClr val="bg1"/>
                </a:solidFill>
                <a:latin typeface="+mn-lt"/>
              </a:rPr>
              <a:t>other use, including but not limited to distribution of the </a:t>
            </a:r>
            <a:r>
              <a:rPr lang="en-GB" sz="2800" dirty="0" smtClean="0">
                <a:solidFill>
                  <a:schemeClr val="bg1"/>
                </a:solidFill>
                <a:latin typeface="+mn-lt"/>
              </a:rPr>
              <a:t>resources </a:t>
            </a:r>
            <a:r>
              <a:rPr lang="en-GB" sz="2800" dirty="0">
                <a:solidFill>
                  <a:schemeClr val="bg1"/>
                </a:solidFill>
                <a:latin typeface="+mn-lt"/>
              </a:rPr>
              <a:t>in modified form, or via electronic or other media, is strictly prohibited unless you have </a:t>
            </a:r>
            <a:r>
              <a:rPr lang="en-GB" sz="2800" dirty="0" smtClean="0">
                <a:solidFill>
                  <a:schemeClr val="bg1"/>
                </a:solidFill>
                <a:latin typeface="+mn-lt"/>
              </a:rPr>
              <a:t>prior permission </a:t>
            </a:r>
            <a:r>
              <a:rPr lang="en-GB" sz="2800" dirty="0">
                <a:solidFill>
                  <a:schemeClr val="bg1"/>
                </a:solidFill>
                <a:latin typeface="+mn-lt"/>
              </a:rPr>
              <a:t>from </a:t>
            </a:r>
            <a:r>
              <a:rPr lang="en-GB" sz="2800" dirty="0" smtClean="0">
                <a:solidFill>
                  <a:schemeClr val="bg1"/>
                </a:solidFill>
                <a:latin typeface="+mn-lt"/>
              </a:rPr>
              <a:t>the authors </a:t>
            </a:r>
            <a:r>
              <a:rPr lang="en-GB" sz="2800" dirty="0">
                <a:solidFill>
                  <a:schemeClr val="bg1"/>
                </a:solidFill>
                <a:latin typeface="+mn-lt"/>
              </a:rPr>
              <a:t>of the corresponding work </a:t>
            </a:r>
            <a:r>
              <a:rPr lang="en-GB" altLang="en-US" sz="2800" dirty="0">
                <a:solidFill>
                  <a:schemeClr val="bg1"/>
                </a:solidFill>
                <a:latin typeface="+mn-lt"/>
              </a:rPr>
              <a:t>and the owners of the images displayed </a:t>
            </a:r>
            <a:r>
              <a:rPr lang="en-GB" altLang="en-US" sz="2800" dirty="0" smtClean="0">
                <a:solidFill>
                  <a:schemeClr val="bg1"/>
                </a:solidFill>
                <a:latin typeface="+mn-lt"/>
              </a:rPr>
              <a:t>herein, </a:t>
            </a:r>
            <a:r>
              <a:rPr lang="en-GB" sz="2800" dirty="0" smtClean="0">
                <a:solidFill>
                  <a:schemeClr val="bg1"/>
                </a:solidFill>
                <a:latin typeface="+mn-lt"/>
              </a:rPr>
              <a:t>and </a:t>
            </a:r>
            <a:r>
              <a:rPr lang="en-GB" sz="2800" dirty="0">
                <a:solidFill>
                  <a:schemeClr val="bg1"/>
                </a:solidFill>
                <a:latin typeface="+mn-lt"/>
              </a:rPr>
              <a:t>provided you give appropriate acknowledgement of the </a:t>
            </a:r>
            <a:r>
              <a:rPr lang="en-GB" sz="2800" dirty="0" smtClean="0">
                <a:solidFill>
                  <a:schemeClr val="bg1"/>
                </a:solidFill>
                <a:latin typeface="+mn-lt"/>
              </a:rPr>
              <a:t>source. </a:t>
            </a:r>
            <a:endParaRPr lang="en-GB" altLang="en-US" sz="2800" dirty="0">
              <a:solidFill>
                <a:schemeClr val="bg1"/>
              </a:solidFill>
              <a:latin typeface="+mn-lt"/>
            </a:endParaRPr>
          </a:p>
        </p:txBody>
      </p:sp>
      <p:sp>
        <p:nvSpPr>
          <p:cNvPr id="4099" name="TextBox 3"/>
          <p:cNvSpPr txBox="1">
            <a:spLocks noChangeArrowheads="1"/>
          </p:cNvSpPr>
          <p:nvPr/>
        </p:nvSpPr>
        <p:spPr bwMode="auto">
          <a:xfrm>
            <a:off x="2232026" y="765176"/>
            <a:ext cx="62420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4000" b="1" dirty="0">
                <a:solidFill>
                  <a:srgbClr val="FFFF00"/>
                </a:solidFill>
                <a:latin typeface="+mn-lt"/>
              </a:rPr>
              <a:t>IMPORTANT – PLEASE NOTE:</a:t>
            </a:r>
          </a:p>
        </p:txBody>
      </p:sp>
    </p:spTree>
    <p:extLst>
      <p:ext uri="{BB962C8B-B14F-4D97-AF65-F5344CB8AC3E}">
        <p14:creationId xmlns:p14="http://schemas.microsoft.com/office/powerpoint/2010/main" val="396731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459" y="1264442"/>
            <a:ext cx="7741669" cy="5239421"/>
          </a:xfrm>
          <a:prstGeom prst="rect">
            <a:avLst/>
          </a:prstGeom>
        </p:spPr>
      </p:pic>
      <p:sp>
        <p:nvSpPr>
          <p:cNvPr id="3" name="TextBox 2"/>
          <p:cNvSpPr txBox="1"/>
          <p:nvPr/>
        </p:nvSpPr>
        <p:spPr>
          <a:xfrm>
            <a:off x="8512114" y="1791383"/>
            <a:ext cx="3166807" cy="4524315"/>
          </a:xfrm>
          <a:prstGeom prst="rect">
            <a:avLst/>
          </a:prstGeom>
          <a:noFill/>
        </p:spPr>
        <p:txBody>
          <a:bodyPr wrap="square" rtlCol="0">
            <a:spAutoFit/>
          </a:bodyPr>
          <a:lstStyle/>
          <a:p>
            <a:r>
              <a:rPr lang="en-US" sz="2400" dirty="0" smtClean="0">
                <a:solidFill>
                  <a:schemeClr val="bg1"/>
                </a:solidFill>
                <a:cs typeface="Times New Roman"/>
              </a:rPr>
              <a:t>Estimated glass transition temperatures (</a:t>
            </a:r>
            <a:r>
              <a:rPr lang="en-US" sz="2400" dirty="0" err="1" smtClean="0">
                <a:solidFill>
                  <a:schemeClr val="bg1"/>
                </a:solidFill>
                <a:cs typeface="Times New Roman"/>
              </a:rPr>
              <a:t>Tg</a:t>
            </a:r>
            <a:r>
              <a:rPr lang="en-US" sz="2400" dirty="0" smtClean="0">
                <a:solidFill>
                  <a:schemeClr val="bg1"/>
                </a:solidFill>
                <a:cs typeface="Times New Roman"/>
              </a:rPr>
              <a:t>) vary less as a function of composition than do </a:t>
            </a:r>
            <a:r>
              <a:rPr lang="en-US" sz="2400" dirty="0" err="1" smtClean="0">
                <a:solidFill>
                  <a:schemeClr val="bg1"/>
                </a:solidFill>
                <a:cs typeface="Times New Roman"/>
              </a:rPr>
              <a:t>liquidus</a:t>
            </a:r>
            <a:r>
              <a:rPr lang="en-US" sz="2400" dirty="0" smtClean="0">
                <a:solidFill>
                  <a:schemeClr val="bg1"/>
                </a:solidFill>
                <a:cs typeface="Times New Roman"/>
              </a:rPr>
              <a:t> temperatures; thus is it much more difficult to produce crystal-free glass from mafic compositions (i.e. at lower values of silica </a:t>
            </a:r>
            <a:r>
              <a:rPr lang="en-US" sz="2400" dirty="0">
                <a:solidFill>
                  <a:schemeClr val="bg1"/>
                </a:solidFill>
                <a:cs typeface="Times New Roman"/>
              </a:rPr>
              <a:t>a</a:t>
            </a:r>
            <a:r>
              <a:rPr lang="en-US" sz="2400" dirty="0" smtClean="0">
                <a:solidFill>
                  <a:schemeClr val="bg1"/>
                </a:solidFill>
                <a:cs typeface="Times New Roman"/>
              </a:rPr>
              <a:t>ctivity).</a:t>
            </a:r>
            <a:endParaRPr lang="en-US" sz="2400" dirty="0">
              <a:solidFill>
                <a:schemeClr val="bg1"/>
              </a:solidFill>
              <a:cs typeface="Times New Roman"/>
            </a:endParaRPr>
          </a:p>
        </p:txBody>
      </p:sp>
      <p:sp>
        <p:nvSpPr>
          <p:cNvPr id="4" name="TextBox 3"/>
          <p:cNvSpPr txBox="1"/>
          <p:nvPr/>
        </p:nvSpPr>
        <p:spPr>
          <a:xfrm>
            <a:off x="2048933" y="152401"/>
            <a:ext cx="8161867" cy="1077218"/>
          </a:xfrm>
          <a:prstGeom prst="rect">
            <a:avLst/>
          </a:prstGeom>
          <a:noFill/>
        </p:spPr>
        <p:txBody>
          <a:bodyPr wrap="square" rtlCol="0">
            <a:spAutoFit/>
          </a:bodyPr>
          <a:lstStyle/>
          <a:p>
            <a:pPr algn="ctr"/>
            <a:r>
              <a:rPr lang="en-US" sz="3200" dirty="0" smtClean="0">
                <a:solidFill>
                  <a:srgbClr val="FFFFFF"/>
                </a:solidFill>
                <a:cs typeface="Times New Roman"/>
              </a:rPr>
              <a:t>Bulk geochemistry properties:</a:t>
            </a:r>
          </a:p>
          <a:p>
            <a:pPr algn="ctr"/>
            <a:r>
              <a:rPr lang="en-US" sz="3200" dirty="0" smtClean="0">
                <a:solidFill>
                  <a:srgbClr val="FFFFFF"/>
                </a:solidFill>
                <a:cs typeface="Times New Roman"/>
              </a:rPr>
              <a:t>(3) </a:t>
            </a:r>
            <a:r>
              <a:rPr lang="en-US" sz="3200" dirty="0" err="1" smtClean="0">
                <a:solidFill>
                  <a:srgbClr val="FFFFFF"/>
                </a:solidFill>
                <a:cs typeface="Times New Roman"/>
              </a:rPr>
              <a:t>Liquidus</a:t>
            </a:r>
            <a:r>
              <a:rPr lang="en-US" sz="3200" dirty="0" smtClean="0">
                <a:solidFill>
                  <a:srgbClr val="FFFFFF"/>
                </a:solidFill>
                <a:cs typeface="Times New Roman"/>
              </a:rPr>
              <a:t> and glass </a:t>
            </a:r>
            <a:r>
              <a:rPr lang="en-US" sz="3200" dirty="0">
                <a:solidFill>
                  <a:srgbClr val="FFFFFF"/>
                </a:solidFill>
                <a:cs typeface="Times New Roman"/>
              </a:rPr>
              <a:t>t</a:t>
            </a:r>
            <a:r>
              <a:rPr lang="en-US" sz="3200" dirty="0" smtClean="0">
                <a:solidFill>
                  <a:srgbClr val="FFFFFF"/>
                </a:solidFill>
                <a:cs typeface="Times New Roman"/>
              </a:rPr>
              <a:t>ransition </a:t>
            </a:r>
            <a:r>
              <a:rPr lang="en-US" sz="3200" dirty="0">
                <a:solidFill>
                  <a:srgbClr val="FFFFFF"/>
                </a:solidFill>
                <a:cs typeface="Times New Roman"/>
              </a:rPr>
              <a:t>t</a:t>
            </a:r>
            <a:r>
              <a:rPr lang="en-US" sz="3200" dirty="0" smtClean="0">
                <a:solidFill>
                  <a:srgbClr val="FFFFFF"/>
                </a:solidFill>
                <a:cs typeface="Times New Roman"/>
              </a:rPr>
              <a:t>emperatures</a:t>
            </a:r>
            <a:endParaRPr lang="en-US" sz="3200" dirty="0">
              <a:solidFill>
                <a:srgbClr val="FFFFFF"/>
              </a:solidFill>
              <a:cs typeface="Times New Roman"/>
            </a:endParaRPr>
          </a:p>
        </p:txBody>
      </p:sp>
    </p:spTree>
    <p:extLst>
      <p:ext uri="{BB962C8B-B14F-4D97-AF65-F5344CB8AC3E}">
        <p14:creationId xmlns:p14="http://schemas.microsoft.com/office/powerpoint/2010/main" val="4017756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726" y="1214662"/>
            <a:ext cx="7678407" cy="5326658"/>
          </a:xfrm>
          <a:prstGeom prst="rect">
            <a:avLst/>
          </a:prstGeom>
        </p:spPr>
      </p:pic>
      <p:sp>
        <p:nvSpPr>
          <p:cNvPr id="3" name="TextBox 2"/>
          <p:cNvSpPr txBox="1"/>
          <p:nvPr/>
        </p:nvSpPr>
        <p:spPr>
          <a:xfrm>
            <a:off x="8347012" y="1353722"/>
            <a:ext cx="2900478" cy="4524315"/>
          </a:xfrm>
          <a:prstGeom prst="rect">
            <a:avLst/>
          </a:prstGeom>
          <a:noFill/>
        </p:spPr>
        <p:txBody>
          <a:bodyPr wrap="square" rtlCol="0">
            <a:spAutoFit/>
          </a:bodyPr>
          <a:lstStyle/>
          <a:p>
            <a:r>
              <a:rPr lang="en-US" sz="2400" dirty="0" smtClean="0">
                <a:solidFill>
                  <a:schemeClr val="bg1"/>
                </a:solidFill>
                <a:cs typeface="Times New Roman"/>
              </a:rPr>
              <a:t>The potential to melt ice during a </a:t>
            </a:r>
            <a:r>
              <a:rPr lang="en-US" sz="2400" dirty="0" err="1" smtClean="0">
                <a:solidFill>
                  <a:schemeClr val="bg1"/>
                </a:solidFill>
                <a:cs typeface="Times New Roman"/>
              </a:rPr>
              <a:t>glaciovolcanic</a:t>
            </a:r>
            <a:r>
              <a:rPr lang="en-US" sz="2400" dirty="0" smtClean="0">
                <a:solidFill>
                  <a:schemeClr val="bg1"/>
                </a:solidFill>
                <a:cs typeface="Times New Roman"/>
              </a:rPr>
              <a:t> eruption is controlled by many factors including magma composition. More mafic compositions (e.g. </a:t>
            </a:r>
            <a:r>
              <a:rPr lang="en-US" sz="2400" dirty="0" err="1" smtClean="0">
                <a:solidFill>
                  <a:schemeClr val="bg1"/>
                </a:solidFill>
                <a:cs typeface="Times New Roman"/>
              </a:rPr>
              <a:t>basanite</a:t>
            </a:r>
            <a:r>
              <a:rPr lang="en-US" sz="2400" dirty="0" smtClean="0">
                <a:solidFill>
                  <a:schemeClr val="bg1"/>
                </a:solidFill>
                <a:cs typeface="Times New Roman"/>
              </a:rPr>
              <a:t>) can release significantly more energy than felsic compositions.</a:t>
            </a:r>
            <a:endParaRPr lang="en-US" sz="2400" dirty="0">
              <a:solidFill>
                <a:schemeClr val="bg1"/>
              </a:solidFill>
              <a:cs typeface="Times New Roman"/>
            </a:endParaRPr>
          </a:p>
        </p:txBody>
      </p:sp>
      <p:sp>
        <p:nvSpPr>
          <p:cNvPr id="4" name="TextBox 3"/>
          <p:cNvSpPr txBox="1"/>
          <p:nvPr/>
        </p:nvSpPr>
        <p:spPr>
          <a:xfrm>
            <a:off x="2048933" y="152401"/>
            <a:ext cx="8161867" cy="1077218"/>
          </a:xfrm>
          <a:prstGeom prst="rect">
            <a:avLst/>
          </a:prstGeom>
          <a:noFill/>
        </p:spPr>
        <p:txBody>
          <a:bodyPr wrap="square" rtlCol="0">
            <a:spAutoFit/>
          </a:bodyPr>
          <a:lstStyle/>
          <a:p>
            <a:pPr algn="ctr"/>
            <a:r>
              <a:rPr lang="en-US" sz="3200" dirty="0" smtClean="0">
                <a:solidFill>
                  <a:srgbClr val="FFFFFF"/>
                </a:solidFill>
                <a:cs typeface="Times New Roman"/>
              </a:rPr>
              <a:t>Bulk geochemistry properties:</a:t>
            </a:r>
          </a:p>
          <a:p>
            <a:pPr algn="ctr"/>
            <a:r>
              <a:rPr lang="en-US" sz="3200" dirty="0" smtClean="0">
                <a:solidFill>
                  <a:srgbClr val="FFFFFF"/>
                </a:solidFill>
                <a:cs typeface="Times New Roman"/>
              </a:rPr>
              <a:t>(4) Cumulative enthalpy </a:t>
            </a:r>
            <a:r>
              <a:rPr lang="en-US" sz="3200" dirty="0">
                <a:solidFill>
                  <a:srgbClr val="FFFFFF"/>
                </a:solidFill>
                <a:cs typeface="Times New Roman"/>
              </a:rPr>
              <a:t>p</a:t>
            </a:r>
            <a:r>
              <a:rPr lang="en-US" sz="3200" dirty="0" smtClean="0">
                <a:solidFill>
                  <a:srgbClr val="FFFFFF"/>
                </a:solidFill>
                <a:cs typeface="Times New Roman"/>
              </a:rPr>
              <a:t>roduction</a:t>
            </a:r>
            <a:endParaRPr lang="en-US" sz="3200" dirty="0">
              <a:solidFill>
                <a:srgbClr val="FFFFFF"/>
              </a:solidFill>
              <a:cs typeface="Times New Roman"/>
            </a:endParaRPr>
          </a:p>
        </p:txBody>
      </p:sp>
    </p:spTree>
    <p:extLst>
      <p:ext uri="{BB962C8B-B14F-4D97-AF65-F5344CB8AC3E}">
        <p14:creationId xmlns:p14="http://schemas.microsoft.com/office/powerpoint/2010/main" val="1290741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2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222" y="907270"/>
            <a:ext cx="5101694" cy="4421228"/>
          </a:xfrm>
          <a:prstGeom prst="rect">
            <a:avLst/>
          </a:prstGeom>
        </p:spPr>
      </p:pic>
      <p:pic>
        <p:nvPicPr>
          <p:cNvPr id="3" name="Picture 2" descr="Fig. 5.2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415" y="915364"/>
            <a:ext cx="5206223" cy="4412614"/>
          </a:xfrm>
          <a:prstGeom prst="rect">
            <a:avLst/>
          </a:prstGeom>
        </p:spPr>
      </p:pic>
      <p:sp>
        <p:nvSpPr>
          <p:cNvPr id="4" name="TextBox 3"/>
          <p:cNvSpPr txBox="1"/>
          <p:nvPr/>
        </p:nvSpPr>
        <p:spPr>
          <a:xfrm>
            <a:off x="715095" y="5322936"/>
            <a:ext cx="10765705" cy="1200328"/>
          </a:xfrm>
          <a:prstGeom prst="rect">
            <a:avLst/>
          </a:prstGeom>
          <a:noFill/>
        </p:spPr>
        <p:txBody>
          <a:bodyPr wrap="square" rtlCol="0">
            <a:spAutoFit/>
          </a:bodyPr>
          <a:lstStyle/>
          <a:p>
            <a:r>
              <a:rPr lang="en-US" sz="2400" dirty="0" smtClean="0">
                <a:solidFill>
                  <a:srgbClr val="FFFFFF"/>
                </a:solidFill>
                <a:cs typeface="Times New Roman"/>
              </a:rPr>
              <a:t>Simple approximations for estimating the </a:t>
            </a:r>
            <a:r>
              <a:rPr lang="en-US" sz="2400" dirty="0" err="1" smtClean="0">
                <a:solidFill>
                  <a:srgbClr val="FFFFFF"/>
                </a:solidFill>
                <a:cs typeface="Times New Roman"/>
              </a:rPr>
              <a:t>solubilities</a:t>
            </a:r>
            <a:r>
              <a:rPr lang="en-US" sz="2400" dirty="0" smtClean="0">
                <a:solidFill>
                  <a:srgbClr val="FFFFFF"/>
                </a:solidFill>
                <a:cs typeface="Times New Roman"/>
              </a:rPr>
              <a:t> of water and carbon dioxide in basaltic and </a:t>
            </a:r>
            <a:r>
              <a:rPr lang="en-US" sz="2400" dirty="0" err="1" smtClean="0">
                <a:solidFill>
                  <a:srgbClr val="FFFFFF"/>
                </a:solidFill>
                <a:cs typeface="Times New Roman"/>
              </a:rPr>
              <a:t>rhyolitic</a:t>
            </a:r>
            <a:r>
              <a:rPr lang="en-US" sz="2400" dirty="0" smtClean="0">
                <a:solidFill>
                  <a:srgbClr val="FFFFFF"/>
                </a:solidFill>
                <a:cs typeface="Times New Roman"/>
              </a:rPr>
              <a:t> silicate melts as a function of pressure. Carbon dioxide is much less soluble, although both phases have relatively low </a:t>
            </a:r>
            <a:r>
              <a:rPr lang="en-US" sz="2400" dirty="0" err="1" smtClean="0">
                <a:solidFill>
                  <a:srgbClr val="FFFFFF"/>
                </a:solidFill>
                <a:cs typeface="Times New Roman"/>
              </a:rPr>
              <a:t>solubilities</a:t>
            </a:r>
            <a:r>
              <a:rPr lang="en-US" sz="2400" dirty="0" smtClean="0">
                <a:solidFill>
                  <a:srgbClr val="FFFFFF"/>
                </a:solidFill>
                <a:cs typeface="Times New Roman"/>
              </a:rPr>
              <a:t> in the upper crust.</a:t>
            </a:r>
            <a:endParaRPr lang="en-US" sz="2400" dirty="0">
              <a:solidFill>
                <a:srgbClr val="FFFFFF"/>
              </a:solidFill>
              <a:cs typeface="Times New Roman"/>
            </a:endParaRPr>
          </a:p>
        </p:txBody>
      </p:sp>
      <p:sp>
        <p:nvSpPr>
          <p:cNvPr id="5" name="TextBox 4"/>
          <p:cNvSpPr txBox="1"/>
          <p:nvPr/>
        </p:nvSpPr>
        <p:spPr>
          <a:xfrm>
            <a:off x="2624670" y="220133"/>
            <a:ext cx="6761787" cy="584775"/>
          </a:xfrm>
          <a:prstGeom prst="rect">
            <a:avLst/>
          </a:prstGeom>
          <a:noFill/>
        </p:spPr>
        <p:txBody>
          <a:bodyPr wrap="none" rtlCol="0">
            <a:spAutoFit/>
          </a:bodyPr>
          <a:lstStyle/>
          <a:p>
            <a:r>
              <a:rPr lang="en-US" sz="3200" dirty="0" err="1" smtClean="0">
                <a:solidFill>
                  <a:srgbClr val="FFFFFF"/>
                </a:solidFill>
                <a:cs typeface="Times New Roman"/>
              </a:rPr>
              <a:t>Solubilities</a:t>
            </a:r>
            <a:r>
              <a:rPr lang="en-US" sz="3200" dirty="0" smtClean="0">
                <a:solidFill>
                  <a:srgbClr val="FFFFFF"/>
                </a:solidFill>
                <a:cs typeface="Times New Roman"/>
              </a:rPr>
              <a:t> of water and carbon </a:t>
            </a:r>
            <a:r>
              <a:rPr lang="en-US" sz="3200" dirty="0">
                <a:solidFill>
                  <a:srgbClr val="FFFFFF"/>
                </a:solidFill>
                <a:cs typeface="Times New Roman"/>
              </a:rPr>
              <a:t>d</a:t>
            </a:r>
            <a:r>
              <a:rPr lang="en-US" sz="3200" dirty="0" smtClean="0">
                <a:solidFill>
                  <a:srgbClr val="FFFFFF"/>
                </a:solidFill>
                <a:cs typeface="Times New Roman"/>
              </a:rPr>
              <a:t>ioxide</a:t>
            </a:r>
            <a:endParaRPr lang="en-US" sz="3200" dirty="0">
              <a:solidFill>
                <a:srgbClr val="FFFFFF"/>
              </a:solidFill>
              <a:cs typeface="Times New Roman"/>
            </a:endParaRPr>
          </a:p>
        </p:txBody>
      </p:sp>
    </p:spTree>
    <p:extLst>
      <p:ext uri="{BB962C8B-B14F-4D97-AF65-F5344CB8AC3E}">
        <p14:creationId xmlns:p14="http://schemas.microsoft.com/office/powerpoint/2010/main" val="4275023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2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222" y="907270"/>
            <a:ext cx="5101694" cy="4421228"/>
          </a:xfrm>
          <a:prstGeom prst="rect">
            <a:avLst/>
          </a:prstGeom>
        </p:spPr>
      </p:pic>
      <p:pic>
        <p:nvPicPr>
          <p:cNvPr id="3" name="Picture 2" descr="Fig. 5.2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415" y="915364"/>
            <a:ext cx="5206223" cy="4412614"/>
          </a:xfrm>
          <a:prstGeom prst="rect">
            <a:avLst/>
          </a:prstGeom>
        </p:spPr>
      </p:pic>
      <p:sp>
        <p:nvSpPr>
          <p:cNvPr id="4" name="TextBox 3"/>
          <p:cNvSpPr txBox="1"/>
          <p:nvPr/>
        </p:nvSpPr>
        <p:spPr>
          <a:xfrm>
            <a:off x="715095" y="5322936"/>
            <a:ext cx="10765705" cy="830997"/>
          </a:xfrm>
          <a:prstGeom prst="rect">
            <a:avLst/>
          </a:prstGeom>
          <a:noFill/>
        </p:spPr>
        <p:txBody>
          <a:bodyPr wrap="square" rtlCol="0">
            <a:spAutoFit/>
          </a:bodyPr>
          <a:lstStyle/>
          <a:p>
            <a:r>
              <a:rPr lang="en-US" sz="2400" dirty="0" smtClean="0">
                <a:solidFill>
                  <a:srgbClr val="FFFFFF"/>
                </a:solidFill>
                <a:cs typeface="Times"/>
              </a:rPr>
              <a:t>Red boxes demarcate the range of </a:t>
            </a:r>
            <a:r>
              <a:rPr lang="en-US" sz="2400" dirty="0" err="1" smtClean="0">
                <a:solidFill>
                  <a:srgbClr val="FFFFFF"/>
                </a:solidFill>
                <a:cs typeface="Times"/>
              </a:rPr>
              <a:t>solubilities</a:t>
            </a:r>
            <a:r>
              <a:rPr lang="en-US" sz="2400" dirty="0" smtClean="0">
                <a:solidFill>
                  <a:srgbClr val="FFFFFF"/>
                </a:solidFill>
                <a:cs typeface="Times"/>
              </a:rPr>
              <a:t> relevant to low pressure conditions most likely to be controlled by ice overlying a volcanic conduit.</a:t>
            </a:r>
            <a:endParaRPr lang="en-US" sz="2400" dirty="0">
              <a:solidFill>
                <a:srgbClr val="FFFFFF"/>
              </a:solidFill>
              <a:cs typeface="Times"/>
            </a:endParaRPr>
          </a:p>
        </p:txBody>
      </p:sp>
      <p:sp>
        <p:nvSpPr>
          <p:cNvPr id="5" name="TextBox 4"/>
          <p:cNvSpPr txBox="1"/>
          <p:nvPr/>
        </p:nvSpPr>
        <p:spPr>
          <a:xfrm>
            <a:off x="1337736" y="220133"/>
            <a:ext cx="9373079" cy="584775"/>
          </a:xfrm>
          <a:prstGeom prst="rect">
            <a:avLst/>
          </a:prstGeom>
          <a:noFill/>
        </p:spPr>
        <p:txBody>
          <a:bodyPr wrap="none" rtlCol="0">
            <a:spAutoFit/>
          </a:bodyPr>
          <a:lstStyle/>
          <a:p>
            <a:r>
              <a:rPr lang="en-US" sz="3200" dirty="0" err="1" smtClean="0">
                <a:solidFill>
                  <a:srgbClr val="FFFFFF"/>
                </a:solidFill>
                <a:cs typeface="Times"/>
              </a:rPr>
              <a:t>Solubilities</a:t>
            </a:r>
            <a:r>
              <a:rPr lang="en-US" sz="3200" dirty="0" smtClean="0">
                <a:solidFill>
                  <a:srgbClr val="FFFFFF"/>
                </a:solidFill>
                <a:cs typeface="Times"/>
              </a:rPr>
              <a:t> of water and carbon </a:t>
            </a:r>
            <a:r>
              <a:rPr lang="en-US" sz="3200" dirty="0">
                <a:solidFill>
                  <a:srgbClr val="FFFFFF"/>
                </a:solidFill>
                <a:cs typeface="Times"/>
              </a:rPr>
              <a:t>d</a:t>
            </a:r>
            <a:r>
              <a:rPr lang="en-US" sz="3200" dirty="0" smtClean="0">
                <a:solidFill>
                  <a:srgbClr val="FFFFFF"/>
                </a:solidFill>
                <a:cs typeface="Times"/>
              </a:rPr>
              <a:t>ioxide at low pressure</a:t>
            </a:r>
            <a:endParaRPr lang="en-US" sz="3200" dirty="0">
              <a:solidFill>
                <a:srgbClr val="FFFFFF"/>
              </a:solidFill>
              <a:cs typeface="Times"/>
            </a:endParaRPr>
          </a:p>
        </p:txBody>
      </p:sp>
      <p:sp>
        <p:nvSpPr>
          <p:cNvPr id="6" name="Rectangle 5"/>
          <p:cNvSpPr/>
          <p:nvPr/>
        </p:nvSpPr>
        <p:spPr>
          <a:xfrm>
            <a:off x="1219200" y="1214967"/>
            <a:ext cx="838200" cy="6985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400800" y="1202267"/>
            <a:ext cx="838200" cy="6985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487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28246" y="932973"/>
            <a:ext cx="2992795" cy="5262979"/>
          </a:xfrm>
          <a:prstGeom prst="rect">
            <a:avLst/>
          </a:prstGeom>
          <a:noFill/>
        </p:spPr>
        <p:txBody>
          <a:bodyPr wrap="square" rtlCol="0">
            <a:spAutoFit/>
          </a:bodyPr>
          <a:lstStyle/>
          <a:p>
            <a:r>
              <a:rPr lang="en-US" sz="2400" dirty="0" smtClean="0">
                <a:solidFill>
                  <a:schemeClr val="bg1"/>
                </a:solidFill>
                <a:cs typeface="Times New Roman"/>
              </a:rPr>
              <a:t>When measurements of both water and carbon dioxide are available, algorithms like </a:t>
            </a:r>
            <a:r>
              <a:rPr lang="en-US" sz="2400" dirty="0" err="1" smtClean="0">
                <a:solidFill>
                  <a:schemeClr val="bg1"/>
                </a:solidFill>
                <a:cs typeface="Times New Roman"/>
              </a:rPr>
              <a:t>VolatileCalc</a:t>
            </a:r>
            <a:r>
              <a:rPr lang="en-US" sz="2400" dirty="0" smtClean="0">
                <a:solidFill>
                  <a:schemeClr val="bg1"/>
                </a:solidFill>
                <a:cs typeface="Times New Roman"/>
              </a:rPr>
              <a:t> </a:t>
            </a:r>
            <a:r>
              <a:rPr lang="en-US" sz="2400" dirty="0">
                <a:solidFill>
                  <a:schemeClr val="bg1"/>
                </a:solidFill>
                <a:cs typeface="Times New Roman"/>
              </a:rPr>
              <a:t>(Newman and </a:t>
            </a:r>
            <a:r>
              <a:rPr lang="en-US" sz="2400" dirty="0" err="1">
                <a:solidFill>
                  <a:schemeClr val="bg1"/>
                </a:solidFill>
                <a:cs typeface="Times New Roman"/>
              </a:rPr>
              <a:t>Lowenstern</a:t>
            </a:r>
            <a:r>
              <a:rPr lang="en-US" sz="2400" dirty="0">
                <a:solidFill>
                  <a:schemeClr val="bg1"/>
                </a:solidFill>
                <a:cs typeface="Times New Roman"/>
              </a:rPr>
              <a:t>, 2002) </a:t>
            </a:r>
            <a:r>
              <a:rPr lang="en-US" sz="2400" dirty="0" smtClean="0">
                <a:solidFill>
                  <a:schemeClr val="bg1"/>
                </a:solidFill>
                <a:cs typeface="Times New Roman"/>
              </a:rPr>
              <a:t>can be used to determine if the concentrations were in equilibrium at pressures where the magma volatile concentrations were quenched.</a:t>
            </a:r>
            <a:endParaRPr lang="en-US" sz="2400" dirty="0">
              <a:solidFill>
                <a:schemeClr val="bg1"/>
              </a:solidFill>
              <a:cs typeface="Times New Roman"/>
            </a:endParaRPr>
          </a:p>
        </p:txBody>
      </p:sp>
      <p:pic>
        <p:nvPicPr>
          <p:cNvPr id="4" name="Picture 3" descr="basa_rhyo_lo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 y="728133"/>
            <a:ext cx="8570405" cy="5833483"/>
          </a:xfrm>
          <a:prstGeom prst="rect">
            <a:avLst/>
          </a:prstGeom>
        </p:spPr>
      </p:pic>
      <p:sp>
        <p:nvSpPr>
          <p:cNvPr id="5" name="TextBox 4"/>
          <p:cNvSpPr txBox="1"/>
          <p:nvPr/>
        </p:nvSpPr>
        <p:spPr>
          <a:xfrm>
            <a:off x="1337736" y="152401"/>
            <a:ext cx="9373079" cy="584775"/>
          </a:xfrm>
          <a:prstGeom prst="rect">
            <a:avLst/>
          </a:prstGeom>
          <a:noFill/>
        </p:spPr>
        <p:txBody>
          <a:bodyPr wrap="none" rtlCol="0">
            <a:spAutoFit/>
          </a:bodyPr>
          <a:lstStyle/>
          <a:p>
            <a:r>
              <a:rPr lang="en-US" sz="3200" dirty="0" err="1" smtClean="0">
                <a:solidFill>
                  <a:srgbClr val="FFFFFF"/>
                </a:solidFill>
                <a:cs typeface="Times New Roman"/>
              </a:rPr>
              <a:t>Solubilities</a:t>
            </a:r>
            <a:r>
              <a:rPr lang="en-US" sz="3200" dirty="0" smtClean="0">
                <a:solidFill>
                  <a:srgbClr val="FFFFFF"/>
                </a:solidFill>
                <a:cs typeface="Times New Roman"/>
              </a:rPr>
              <a:t> of water and carbon </a:t>
            </a:r>
            <a:r>
              <a:rPr lang="en-US" sz="3200" dirty="0">
                <a:solidFill>
                  <a:srgbClr val="FFFFFF"/>
                </a:solidFill>
                <a:cs typeface="Times New Roman"/>
              </a:rPr>
              <a:t>d</a:t>
            </a:r>
            <a:r>
              <a:rPr lang="en-US" sz="3200" dirty="0" smtClean="0">
                <a:solidFill>
                  <a:srgbClr val="FFFFFF"/>
                </a:solidFill>
                <a:cs typeface="Times New Roman"/>
              </a:rPr>
              <a:t>ioxide at low pressure</a:t>
            </a:r>
            <a:endParaRPr lang="en-US" sz="3200" dirty="0">
              <a:solidFill>
                <a:srgbClr val="FFFFFF"/>
              </a:solidFill>
              <a:cs typeface="Times New Roman"/>
            </a:endParaRPr>
          </a:p>
        </p:txBody>
      </p:sp>
      <p:sp>
        <p:nvSpPr>
          <p:cNvPr id="2" name="Rectangle 1"/>
          <p:cNvSpPr/>
          <p:nvPr/>
        </p:nvSpPr>
        <p:spPr>
          <a:xfrm>
            <a:off x="1388534" y="4301067"/>
            <a:ext cx="7128933" cy="423333"/>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671736" y="3031067"/>
            <a:ext cx="1794934" cy="1200329"/>
          </a:xfrm>
          <a:prstGeom prst="rect">
            <a:avLst/>
          </a:prstGeom>
          <a:noFill/>
        </p:spPr>
        <p:txBody>
          <a:bodyPr wrap="square" rtlCol="0">
            <a:spAutoFit/>
          </a:bodyPr>
          <a:lstStyle/>
          <a:p>
            <a:pPr algn="ctr"/>
            <a:r>
              <a:rPr lang="en-US" dirty="0" smtClean="0"/>
              <a:t>Typical approximate detection limit for FTIR</a:t>
            </a:r>
            <a:endParaRPr lang="en-US" dirty="0"/>
          </a:p>
        </p:txBody>
      </p:sp>
      <p:cxnSp>
        <p:nvCxnSpPr>
          <p:cNvPr id="8" name="Straight Arrow Connector 7"/>
          <p:cNvCxnSpPr/>
          <p:nvPr/>
        </p:nvCxnSpPr>
        <p:spPr>
          <a:xfrm flipH="1">
            <a:off x="6925733" y="4064000"/>
            <a:ext cx="169334" cy="33866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282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P_bas_rh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711199"/>
            <a:ext cx="8570405" cy="5833483"/>
          </a:xfrm>
          <a:prstGeom prst="rect">
            <a:avLst/>
          </a:prstGeom>
        </p:spPr>
      </p:pic>
      <p:sp>
        <p:nvSpPr>
          <p:cNvPr id="3" name="TextBox 2"/>
          <p:cNvSpPr txBox="1"/>
          <p:nvPr/>
        </p:nvSpPr>
        <p:spPr>
          <a:xfrm>
            <a:off x="9028245" y="916040"/>
            <a:ext cx="2992795" cy="4154984"/>
          </a:xfrm>
          <a:prstGeom prst="rect">
            <a:avLst/>
          </a:prstGeom>
          <a:noFill/>
        </p:spPr>
        <p:txBody>
          <a:bodyPr wrap="square" rtlCol="0">
            <a:spAutoFit/>
          </a:bodyPr>
          <a:lstStyle/>
          <a:p>
            <a:r>
              <a:rPr lang="en-US" sz="2400" dirty="0" smtClean="0">
                <a:solidFill>
                  <a:schemeClr val="bg1"/>
                </a:solidFill>
                <a:cs typeface="Times New Roman"/>
              </a:rPr>
              <a:t>At crustal pressures (100-500 MPa), algorithms (e.g. </a:t>
            </a:r>
            <a:r>
              <a:rPr lang="en-US" sz="2400" dirty="0" err="1" smtClean="0">
                <a:solidFill>
                  <a:schemeClr val="bg1"/>
                </a:solidFill>
                <a:cs typeface="Times New Roman"/>
              </a:rPr>
              <a:t>VolatileCalc</a:t>
            </a:r>
            <a:r>
              <a:rPr lang="en-US" sz="2400" dirty="0" smtClean="0">
                <a:solidFill>
                  <a:schemeClr val="bg1"/>
                </a:solidFill>
                <a:cs typeface="Times New Roman"/>
              </a:rPr>
              <a:t>) show that the </a:t>
            </a:r>
            <a:r>
              <a:rPr lang="en-US" sz="2400" dirty="0" err="1" smtClean="0">
                <a:solidFill>
                  <a:schemeClr val="bg1"/>
                </a:solidFill>
                <a:cs typeface="Times New Roman"/>
              </a:rPr>
              <a:t>solubilities</a:t>
            </a:r>
            <a:r>
              <a:rPr lang="en-US" sz="2400" dirty="0" smtClean="0">
                <a:solidFill>
                  <a:schemeClr val="bg1"/>
                </a:solidFill>
                <a:cs typeface="Times New Roman"/>
              </a:rPr>
              <a:t> of water and carbon dioxide are distinctly higher in rhyolitic (dotted line) than in basaltic (solid line) magmas.</a:t>
            </a:r>
            <a:endParaRPr lang="en-US" sz="2400" dirty="0">
              <a:solidFill>
                <a:schemeClr val="bg1"/>
              </a:solidFill>
              <a:cs typeface="Times New Roman"/>
            </a:endParaRPr>
          </a:p>
        </p:txBody>
      </p:sp>
      <p:sp>
        <p:nvSpPr>
          <p:cNvPr id="4" name="TextBox 3"/>
          <p:cNvSpPr txBox="1"/>
          <p:nvPr/>
        </p:nvSpPr>
        <p:spPr>
          <a:xfrm>
            <a:off x="1337736" y="152401"/>
            <a:ext cx="10102446" cy="584775"/>
          </a:xfrm>
          <a:prstGeom prst="rect">
            <a:avLst/>
          </a:prstGeom>
          <a:noFill/>
        </p:spPr>
        <p:txBody>
          <a:bodyPr wrap="none" rtlCol="0">
            <a:spAutoFit/>
          </a:bodyPr>
          <a:lstStyle/>
          <a:p>
            <a:r>
              <a:rPr lang="en-US" sz="3200" dirty="0" err="1" smtClean="0">
                <a:solidFill>
                  <a:srgbClr val="FFFFFF"/>
                </a:solidFill>
                <a:cs typeface="Times New Roman"/>
              </a:rPr>
              <a:t>Solubilities</a:t>
            </a:r>
            <a:r>
              <a:rPr lang="en-US" sz="3200" dirty="0" smtClean="0">
                <a:solidFill>
                  <a:srgbClr val="FFFFFF"/>
                </a:solidFill>
                <a:cs typeface="Times New Roman"/>
              </a:rPr>
              <a:t> of water and carbon </a:t>
            </a:r>
            <a:r>
              <a:rPr lang="en-US" sz="3200" dirty="0">
                <a:solidFill>
                  <a:srgbClr val="FFFFFF"/>
                </a:solidFill>
                <a:cs typeface="Times New Roman"/>
              </a:rPr>
              <a:t>d</a:t>
            </a:r>
            <a:r>
              <a:rPr lang="en-US" sz="3200" dirty="0" smtClean="0">
                <a:solidFill>
                  <a:srgbClr val="FFFFFF"/>
                </a:solidFill>
                <a:cs typeface="Times New Roman"/>
              </a:rPr>
              <a:t>ioxide at medium pressure</a:t>
            </a:r>
            <a:endParaRPr lang="en-US" sz="3200" dirty="0">
              <a:solidFill>
                <a:srgbClr val="FFFFFF"/>
              </a:solidFill>
              <a:cs typeface="Times New Roman"/>
            </a:endParaRPr>
          </a:p>
        </p:txBody>
      </p:sp>
    </p:spTree>
    <p:extLst>
      <p:ext uri="{BB962C8B-B14F-4D97-AF65-F5344CB8AC3E}">
        <p14:creationId xmlns:p14="http://schemas.microsoft.com/office/powerpoint/2010/main" val="1288991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933" y="4684484"/>
            <a:ext cx="11243734" cy="1569660"/>
          </a:xfrm>
          <a:prstGeom prst="rect">
            <a:avLst/>
          </a:prstGeom>
          <a:noFill/>
        </p:spPr>
        <p:txBody>
          <a:bodyPr wrap="square" rtlCol="0">
            <a:spAutoFit/>
          </a:bodyPr>
          <a:lstStyle/>
          <a:p>
            <a:r>
              <a:rPr lang="en-US" sz="2400" dirty="0" smtClean="0">
                <a:solidFill>
                  <a:schemeClr val="bg1"/>
                </a:solidFill>
                <a:cs typeface="Times New Roman"/>
              </a:rPr>
              <a:t>Few studies have looked at concentrations of volatile species besides CO</a:t>
            </a:r>
            <a:r>
              <a:rPr lang="en-US" sz="2400" baseline="-25000" dirty="0" smtClean="0">
                <a:solidFill>
                  <a:schemeClr val="bg1"/>
                </a:solidFill>
                <a:cs typeface="Times New Roman"/>
              </a:rPr>
              <a:t>2</a:t>
            </a:r>
            <a:r>
              <a:rPr lang="en-US" sz="2400" dirty="0" smtClean="0">
                <a:solidFill>
                  <a:schemeClr val="bg1"/>
                </a:solidFill>
                <a:cs typeface="Times New Roman"/>
              </a:rPr>
              <a:t> and H</a:t>
            </a:r>
            <a:r>
              <a:rPr lang="en-US" sz="2400" baseline="-25000" dirty="0" smtClean="0">
                <a:solidFill>
                  <a:schemeClr val="bg1"/>
                </a:solidFill>
                <a:cs typeface="Times New Roman"/>
              </a:rPr>
              <a:t>2</a:t>
            </a:r>
            <a:r>
              <a:rPr lang="en-US" sz="2400" dirty="0" smtClean="0">
                <a:solidFill>
                  <a:schemeClr val="bg1"/>
                </a:solidFill>
                <a:cs typeface="Times New Roman"/>
              </a:rPr>
              <a:t>O in samples of glass, but Moore et al (1995) used concentrations of S and Cl to investigate possible changes in degassing as a function of elevation of the sample above the edifice base. While S generally decreases with elevation, as expected, Cl appears to increase.</a:t>
            </a:r>
            <a:endParaRPr lang="en-US" sz="2400" dirty="0">
              <a:solidFill>
                <a:schemeClr val="bg1"/>
              </a:solidFill>
              <a:cs typeface="Times New Roman"/>
            </a:endParaRPr>
          </a:p>
        </p:txBody>
      </p:sp>
      <p:pic>
        <p:nvPicPr>
          <p:cNvPr id="3" name="Picture 2" descr="Fig. 7.3a,b.jpg"/>
          <p:cNvPicPr>
            <a:picLocks noChangeAspect="1"/>
          </p:cNvPicPr>
          <p:nvPr/>
        </p:nvPicPr>
        <p:blipFill rotWithShape="1">
          <a:blip r:embed="rId2" cstate="print">
            <a:extLst>
              <a:ext uri="{28A0092B-C50C-407E-A947-70E740481C1C}">
                <a14:useLocalDpi xmlns:a14="http://schemas.microsoft.com/office/drawing/2010/main" val="0"/>
              </a:ext>
            </a:extLst>
          </a:blip>
          <a:srcRect b="51107"/>
          <a:stretch/>
        </p:blipFill>
        <p:spPr>
          <a:xfrm>
            <a:off x="365873" y="704045"/>
            <a:ext cx="5807196" cy="3822500"/>
          </a:xfrm>
          <a:prstGeom prst="rect">
            <a:avLst/>
          </a:prstGeom>
        </p:spPr>
      </p:pic>
      <p:pic>
        <p:nvPicPr>
          <p:cNvPr id="4" name="Picture 3" descr="Fig. 7.3a,b.jpg"/>
          <p:cNvPicPr>
            <a:picLocks noChangeAspect="1"/>
          </p:cNvPicPr>
          <p:nvPr/>
        </p:nvPicPr>
        <p:blipFill rotWithShape="1">
          <a:blip r:embed="rId2" cstate="print">
            <a:extLst>
              <a:ext uri="{28A0092B-C50C-407E-A947-70E740481C1C}">
                <a14:useLocalDpi xmlns:a14="http://schemas.microsoft.com/office/drawing/2010/main" val="0"/>
              </a:ext>
            </a:extLst>
          </a:blip>
          <a:srcRect t="48795" b="1370"/>
          <a:stretch/>
        </p:blipFill>
        <p:spPr>
          <a:xfrm>
            <a:off x="6247385" y="708290"/>
            <a:ext cx="5679017" cy="3810114"/>
          </a:xfrm>
          <a:prstGeom prst="rect">
            <a:avLst/>
          </a:prstGeom>
        </p:spPr>
      </p:pic>
      <p:sp>
        <p:nvSpPr>
          <p:cNvPr id="5" name="TextBox 4"/>
          <p:cNvSpPr txBox="1"/>
          <p:nvPr/>
        </p:nvSpPr>
        <p:spPr>
          <a:xfrm>
            <a:off x="1608692" y="135466"/>
            <a:ext cx="9236824" cy="584775"/>
          </a:xfrm>
          <a:prstGeom prst="rect">
            <a:avLst/>
          </a:prstGeom>
          <a:noFill/>
        </p:spPr>
        <p:txBody>
          <a:bodyPr wrap="none" rtlCol="0">
            <a:spAutoFit/>
          </a:bodyPr>
          <a:lstStyle/>
          <a:p>
            <a:r>
              <a:rPr lang="en-US" sz="3200" dirty="0" smtClean="0">
                <a:solidFill>
                  <a:srgbClr val="FFFFFF"/>
                </a:solidFill>
                <a:cs typeface="Times New Roman"/>
              </a:rPr>
              <a:t>Other volatiles: concentrations of </a:t>
            </a:r>
            <a:r>
              <a:rPr lang="en-US" sz="3200" dirty="0" err="1" smtClean="0">
                <a:solidFill>
                  <a:srgbClr val="FFFFFF"/>
                </a:solidFill>
                <a:cs typeface="Times New Roman"/>
              </a:rPr>
              <a:t>sulphur</a:t>
            </a:r>
            <a:r>
              <a:rPr lang="en-US" sz="3200" dirty="0" smtClean="0">
                <a:solidFill>
                  <a:srgbClr val="FFFFFF"/>
                </a:solidFill>
                <a:cs typeface="Times New Roman"/>
              </a:rPr>
              <a:t> and chlorine</a:t>
            </a:r>
            <a:endParaRPr lang="en-US" sz="3200" dirty="0">
              <a:solidFill>
                <a:srgbClr val="FFFFFF"/>
              </a:solidFill>
              <a:cs typeface="Times New Roman"/>
            </a:endParaRPr>
          </a:p>
        </p:txBody>
      </p:sp>
    </p:spTree>
    <p:extLst>
      <p:ext uri="{BB962C8B-B14F-4D97-AF65-F5344CB8AC3E}">
        <p14:creationId xmlns:p14="http://schemas.microsoft.com/office/powerpoint/2010/main" val="723599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579" y="953141"/>
            <a:ext cx="7592764" cy="5320369"/>
          </a:xfrm>
          <a:prstGeom prst="rect">
            <a:avLst/>
          </a:prstGeom>
        </p:spPr>
      </p:pic>
      <p:sp>
        <p:nvSpPr>
          <p:cNvPr id="3" name="TextBox 2"/>
          <p:cNvSpPr txBox="1"/>
          <p:nvPr/>
        </p:nvSpPr>
        <p:spPr>
          <a:xfrm>
            <a:off x="8669867" y="853195"/>
            <a:ext cx="3158846" cy="4524315"/>
          </a:xfrm>
          <a:prstGeom prst="rect">
            <a:avLst/>
          </a:prstGeom>
          <a:noFill/>
        </p:spPr>
        <p:txBody>
          <a:bodyPr wrap="square" rtlCol="0">
            <a:spAutoFit/>
          </a:bodyPr>
          <a:lstStyle/>
          <a:p>
            <a:r>
              <a:rPr lang="en-US" sz="2400" dirty="0" smtClean="0">
                <a:solidFill>
                  <a:schemeClr val="bg1"/>
                </a:solidFill>
                <a:cs typeface="Times New Roman"/>
              </a:rPr>
              <a:t>Some studies have used stable isotopes (deuterium and oxygen;) to identify magmas contaminated by </a:t>
            </a:r>
            <a:r>
              <a:rPr lang="en-US" sz="2400" dirty="0" err="1" smtClean="0">
                <a:solidFill>
                  <a:schemeClr val="bg1"/>
                </a:solidFill>
                <a:cs typeface="Times New Roman"/>
              </a:rPr>
              <a:t>palagonitized</a:t>
            </a:r>
            <a:r>
              <a:rPr lang="en-US" sz="2400" dirty="0" smtClean="0">
                <a:solidFill>
                  <a:schemeClr val="bg1"/>
                </a:solidFill>
                <a:cs typeface="Times New Roman"/>
              </a:rPr>
              <a:t> glaciovolcanic tephra (e.g. </a:t>
            </a:r>
            <a:r>
              <a:rPr lang="en-US" sz="2400" dirty="0" err="1" smtClean="0">
                <a:solidFill>
                  <a:schemeClr val="bg1"/>
                </a:solidFill>
                <a:cs typeface="Times New Roman"/>
              </a:rPr>
              <a:t>Bindeman</a:t>
            </a:r>
            <a:r>
              <a:rPr lang="en-US" sz="2400" dirty="0" smtClean="0">
                <a:solidFill>
                  <a:schemeClr val="bg1"/>
                </a:solidFill>
                <a:cs typeface="Times New Roman"/>
              </a:rPr>
              <a:t> et al, 2004). Stable isotope studies are currently underutilized in </a:t>
            </a:r>
            <a:r>
              <a:rPr lang="en-US" sz="2400" dirty="0" err="1" smtClean="0">
                <a:solidFill>
                  <a:schemeClr val="bg1"/>
                </a:solidFill>
                <a:cs typeface="Times New Roman"/>
              </a:rPr>
              <a:t>glaciovolcanic</a:t>
            </a:r>
            <a:r>
              <a:rPr lang="en-US" sz="2400" dirty="0" smtClean="0">
                <a:solidFill>
                  <a:schemeClr val="bg1"/>
                </a:solidFill>
                <a:cs typeface="Times New Roman"/>
              </a:rPr>
              <a:t> studies.</a:t>
            </a:r>
            <a:endParaRPr lang="en-US" sz="2400" dirty="0">
              <a:solidFill>
                <a:schemeClr val="bg1"/>
              </a:solidFill>
              <a:cs typeface="Times New Roman"/>
            </a:endParaRPr>
          </a:p>
        </p:txBody>
      </p:sp>
      <p:sp>
        <p:nvSpPr>
          <p:cNvPr id="4" name="TextBox 3"/>
          <p:cNvSpPr txBox="1"/>
          <p:nvPr/>
        </p:nvSpPr>
        <p:spPr>
          <a:xfrm>
            <a:off x="1337736" y="220133"/>
            <a:ext cx="6999417" cy="584775"/>
          </a:xfrm>
          <a:prstGeom prst="rect">
            <a:avLst/>
          </a:prstGeom>
          <a:noFill/>
        </p:spPr>
        <p:txBody>
          <a:bodyPr wrap="none" rtlCol="0">
            <a:spAutoFit/>
          </a:bodyPr>
          <a:lstStyle/>
          <a:p>
            <a:r>
              <a:rPr lang="en-US" sz="3200" dirty="0">
                <a:solidFill>
                  <a:srgbClr val="FFFFFF"/>
                </a:solidFill>
                <a:cs typeface="Times New Roman"/>
              </a:rPr>
              <a:t>Stable </a:t>
            </a:r>
            <a:r>
              <a:rPr lang="en-US" sz="3200" dirty="0" smtClean="0">
                <a:solidFill>
                  <a:srgbClr val="FFFFFF"/>
                </a:solidFill>
                <a:cs typeface="Times New Roman"/>
              </a:rPr>
              <a:t>Isotopes of </a:t>
            </a:r>
            <a:r>
              <a:rPr lang="en-US" sz="3200" dirty="0">
                <a:solidFill>
                  <a:srgbClr val="FFFFFF"/>
                </a:solidFill>
                <a:cs typeface="Times New Roman"/>
              </a:rPr>
              <a:t>d</a:t>
            </a:r>
            <a:r>
              <a:rPr lang="en-US" sz="3200" dirty="0" smtClean="0">
                <a:solidFill>
                  <a:srgbClr val="FFFFFF"/>
                </a:solidFill>
                <a:cs typeface="Times New Roman"/>
              </a:rPr>
              <a:t>euterium and oxygen</a:t>
            </a:r>
            <a:endParaRPr lang="en-US" sz="3200" dirty="0">
              <a:solidFill>
                <a:srgbClr val="FFFFFF"/>
              </a:solidFill>
              <a:cs typeface="Times New Roman"/>
            </a:endParaRPr>
          </a:p>
        </p:txBody>
      </p:sp>
      <p:cxnSp>
        <p:nvCxnSpPr>
          <p:cNvPr id="6" name="Straight Arrow Connector 5"/>
          <p:cNvCxnSpPr/>
          <p:nvPr/>
        </p:nvCxnSpPr>
        <p:spPr>
          <a:xfrm flipH="1" flipV="1">
            <a:off x="6096000" y="2827867"/>
            <a:ext cx="592667" cy="5249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5588000" y="3132667"/>
            <a:ext cx="846668" cy="52493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4842933" y="3691467"/>
            <a:ext cx="1591735" cy="33866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724398" y="4114799"/>
            <a:ext cx="1676400" cy="923330"/>
          </a:xfrm>
          <a:prstGeom prst="rect">
            <a:avLst/>
          </a:prstGeom>
          <a:noFill/>
        </p:spPr>
        <p:txBody>
          <a:bodyPr wrap="square" rtlCol="0">
            <a:spAutoFit/>
          </a:bodyPr>
          <a:lstStyle/>
          <a:p>
            <a:r>
              <a:rPr lang="en-US" b="1" dirty="0" smtClean="0">
                <a:solidFill>
                  <a:srgbClr val="FF0000"/>
                </a:solidFill>
              </a:rPr>
              <a:t>Effect of assimilation of altered crust</a:t>
            </a:r>
            <a:endParaRPr lang="en-US" b="1" dirty="0">
              <a:solidFill>
                <a:srgbClr val="FF0000"/>
              </a:solidFill>
            </a:endParaRPr>
          </a:p>
        </p:txBody>
      </p:sp>
    </p:spTree>
    <p:extLst>
      <p:ext uri="{BB962C8B-B14F-4D97-AF65-F5344CB8AC3E}">
        <p14:creationId xmlns:p14="http://schemas.microsoft.com/office/powerpoint/2010/main" val="26675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82923" y="839428"/>
            <a:ext cx="3838143" cy="5632311"/>
          </a:xfrm>
          <a:prstGeom prst="rect">
            <a:avLst/>
          </a:prstGeom>
          <a:noFill/>
        </p:spPr>
        <p:txBody>
          <a:bodyPr wrap="square" rtlCol="0">
            <a:spAutoFit/>
          </a:bodyPr>
          <a:lstStyle/>
          <a:p>
            <a:r>
              <a:rPr lang="en-US" sz="2400" dirty="0" smtClean="0">
                <a:solidFill>
                  <a:schemeClr val="bg1"/>
                </a:solidFill>
                <a:cs typeface="Times New Roman"/>
              </a:rPr>
              <a:t>Jull and Mackenzie (1996) were amongst the first to propose that glacial unloading could produce identifiable changes in source region melting, such as decreases in REE concentrations. Several other studies (e.g. </a:t>
            </a:r>
            <a:r>
              <a:rPr lang="en-US" sz="2400" dirty="0" err="1" smtClean="0">
                <a:solidFill>
                  <a:schemeClr val="bg1"/>
                </a:solidFill>
                <a:cs typeface="Times New Roman"/>
              </a:rPr>
              <a:t>Hardarson</a:t>
            </a:r>
            <a:r>
              <a:rPr lang="en-US" sz="2400" dirty="0" smtClean="0">
                <a:solidFill>
                  <a:schemeClr val="bg1"/>
                </a:solidFill>
                <a:cs typeface="Times New Roman"/>
              </a:rPr>
              <a:t> and </a:t>
            </a:r>
            <a:r>
              <a:rPr lang="en-US" sz="2400" dirty="0" err="1" smtClean="0">
                <a:solidFill>
                  <a:schemeClr val="bg1"/>
                </a:solidFill>
                <a:cs typeface="Times New Roman"/>
              </a:rPr>
              <a:t>Fitton</a:t>
            </a:r>
            <a:r>
              <a:rPr lang="en-US" sz="2400" dirty="0" smtClean="0">
                <a:solidFill>
                  <a:schemeClr val="bg1"/>
                </a:solidFill>
                <a:cs typeface="Times New Roman"/>
              </a:rPr>
              <a:t>, 1991; </a:t>
            </a:r>
            <a:r>
              <a:rPr lang="en-US" sz="2400" dirty="0" err="1" smtClean="0">
                <a:solidFill>
                  <a:schemeClr val="bg1"/>
                </a:solidFill>
                <a:cs typeface="Times New Roman"/>
              </a:rPr>
              <a:t>Maclennan</a:t>
            </a:r>
            <a:r>
              <a:rPr lang="en-US" sz="2400" dirty="0" smtClean="0">
                <a:solidFill>
                  <a:schemeClr val="bg1"/>
                </a:solidFill>
                <a:cs typeface="Times New Roman"/>
              </a:rPr>
              <a:t> et al 2002) have also found evidence for changes in magma compositions potentially related to deglaciation.</a:t>
            </a:r>
            <a:endParaRPr lang="en-US" sz="2400" dirty="0">
              <a:solidFill>
                <a:schemeClr val="bg1"/>
              </a:solidFill>
              <a:cs typeface="Times New Roman"/>
            </a:endParaRPr>
          </a:p>
        </p:txBody>
      </p:sp>
      <p:pic>
        <p:nvPicPr>
          <p:cNvPr id="3" name="Picture 2" descr="Fig. 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72" y="892792"/>
            <a:ext cx="7115561" cy="5539124"/>
          </a:xfrm>
          <a:prstGeom prst="rect">
            <a:avLst/>
          </a:prstGeom>
        </p:spPr>
      </p:pic>
      <p:sp>
        <p:nvSpPr>
          <p:cNvPr id="4" name="TextBox 3"/>
          <p:cNvSpPr txBox="1"/>
          <p:nvPr/>
        </p:nvSpPr>
        <p:spPr>
          <a:xfrm>
            <a:off x="1337736" y="220133"/>
            <a:ext cx="9995846" cy="584776"/>
          </a:xfrm>
          <a:prstGeom prst="rect">
            <a:avLst/>
          </a:prstGeom>
          <a:noFill/>
        </p:spPr>
        <p:txBody>
          <a:bodyPr wrap="none" rtlCol="0">
            <a:spAutoFit/>
          </a:bodyPr>
          <a:lstStyle/>
          <a:p>
            <a:r>
              <a:rPr lang="en-US" sz="3200" dirty="0" smtClean="0">
                <a:solidFill>
                  <a:srgbClr val="FFFFFF"/>
                </a:solidFill>
                <a:cs typeface="Times New Roman"/>
              </a:rPr>
              <a:t>Using trace elements to identify affects of glacier unloading</a:t>
            </a:r>
            <a:endParaRPr lang="en-US" sz="3200" dirty="0">
              <a:solidFill>
                <a:srgbClr val="FFFFFF"/>
              </a:solidFill>
              <a:cs typeface="Times New Roman"/>
            </a:endParaRPr>
          </a:p>
        </p:txBody>
      </p:sp>
    </p:spTree>
    <p:extLst>
      <p:ext uri="{BB962C8B-B14F-4D97-AF65-F5344CB8AC3E}">
        <p14:creationId xmlns:p14="http://schemas.microsoft.com/office/powerpoint/2010/main" val="1452194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00_1376s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414" y="49530"/>
            <a:ext cx="9826053" cy="6559948"/>
          </a:xfrm>
          <a:prstGeom prst="rect">
            <a:avLst/>
          </a:prstGeom>
        </p:spPr>
      </p:pic>
      <p:sp>
        <p:nvSpPr>
          <p:cNvPr id="4" name="TextBox 3"/>
          <p:cNvSpPr txBox="1"/>
          <p:nvPr/>
        </p:nvSpPr>
        <p:spPr>
          <a:xfrm>
            <a:off x="668007" y="179108"/>
            <a:ext cx="10697159" cy="830997"/>
          </a:xfrm>
          <a:prstGeom prst="rect">
            <a:avLst/>
          </a:prstGeom>
          <a:noFill/>
        </p:spPr>
        <p:txBody>
          <a:bodyPr wrap="none" rtlCol="0">
            <a:spAutoFit/>
          </a:bodyPr>
          <a:lstStyle/>
          <a:p>
            <a:pPr algn="ctr"/>
            <a:r>
              <a:rPr lang="en-US" sz="4800" dirty="0" smtClean="0">
                <a:solidFill>
                  <a:srgbClr val="FFFFFF"/>
                </a:solidFill>
                <a:cs typeface="Times New Roman"/>
              </a:rPr>
              <a:t>Part 2: Physics of </a:t>
            </a:r>
            <a:r>
              <a:rPr lang="en-US" sz="4800" dirty="0" err="1" smtClean="0">
                <a:solidFill>
                  <a:srgbClr val="FFFFFF"/>
                </a:solidFill>
                <a:cs typeface="Times New Roman"/>
              </a:rPr>
              <a:t>glaciovolcanic</a:t>
            </a:r>
            <a:r>
              <a:rPr lang="en-US" sz="4800" dirty="0" smtClean="0">
                <a:solidFill>
                  <a:srgbClr val="FFFFFF"/>
                </a:solidFill>
                <a:cs typeface="Times New Roman"/>
              </a:rPr>
              <a:t> eruptions</a:t>
            </a:r>
          </a:p>
        </p:txBody>
      </p:sp>
      <p:sp>
        <p:nvSpPr>
          <p:cNvPr id="5" name="Text Box 4"/>
          <p:cNvSpPr txBox="1">
            <a:spLocks noChangeArrowheads="1"/>
          </p:cNvSpPr>
          <p:nvPr/>
        </p:nvSpPr>
        <p:spPr bwMode="auto">
          <a:xfrm>
            <a:off x="1472387" y="6064519"/>
            <a:ext cx="14782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200" dirty="0">
                <a:latin typeface="+mn-lt"/>
              </a:rPr>
              <a:t>Image: </a:t>
            </a:r>
            <a:r>
              <a:rPr lang="en-GB" altLang="en-US" sz="1200" dirty="0" smtClean="0">
                <a:latin typeface="+mn-lt"/>
              </a:rPr>
              <a:t>Ben Edwards</a:t>
            </a:r>
            <a:endParaRPr lang="en-GB" altLang="en-US" sz="1200" dirty="0">
              <a:latin typeface="+mn-lt"/>
            </a:endParaRPr>
          </a:p>
        </p:txBody>
      </p:sp>
    </p:spTree>
    <p:extLst>
      <p:ext uri="{BB962C8B-B14F-4D97-AF65-F5344CB8AC3E}">
        <p14:creationId xmlns:p14="http://schemas.microsoft.com/office/powerpoint/2010/main" val="3269191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2232026" y="2060575"/>
            <a:ext cx="7535863"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800" dirty="0" smtClean="0">
                <a:solidFill>
                  <a:schemeClr val="bg1"/>
                </a:solidFill>
                <a:latin typeface="+mn-lt"/>
              </a:rPr>
              <a:t>The simplified information included in this presentation is intended to compliment the accompanying CUP book on </a:t>
            </a:r>
            <a:r>
              <a:rPr lang="en-GB" altLang="en-US" sz="2800" dirty="0" err="1" smtClean="0">
                <a:solidFill>
                  <a:schemeClr val="bg1"/>
                </a:solidFill>
                <a:latin typeface="+mn-lt"/>
              </a:rPr>
              <a:t>Glaciovolcanism</a:t>
            </a:r>
            <a:r>
              <a:rPr lang="en-GB" altLang="en-US" sz="2800" dirty="0" smtClean="0">
                <a:solidFill>
                  <a:schemeClr val="bg1"/>
                </a:solidFill>
                <a:latin typeface="+mn-lt"/>
              </a:rPr>
              <a:t> by Smellie &amp; Edwards. Please refer to the book for further details and information on references cited, </a:t>
            </a:r>
            <a:r>
              <a:rPr lang="en-GB" altLang="en-US" sz="2800" dirty="0" err="1" smtClean="0">
                <a:solidFill>
                  <a:schemeClr val="bg1"/>
                </a:solidFill>
                <a:latin typeface="+mn-lt"/>
              </a:rPr>
              <a:t>etc</a:t>
            </a:r>
            <a:endParaRPr lang="en-GB" altLang="en-US" sz="2800" dirty="0">
              <a:solidFill>
                <a:schemeClr val="bg1"/>
              </a:solidFill>
              <a:latin typeface="+mn-lt"/>
            </a:endParaRPr>
          </a:p>
        </p:txBody>
      </p:sp>
      <p:sp>
        <p:nvSpPr>
          <p:cNvPr id="3" name="TextBox 3"/>
          <p:cNvSpPr txBox="1">
            <a:spLocks noChangeArrowheads="1"/>
          </p:cNvSpPr>
          <p:nvPr/>
        </p:nvSpPr>
        <p:spPr bwMode="auto">
          <a:xfrm>
            <a:off x="2232026" y="765176"/>
            <a:ext cx="36715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4000" b="1" dirty="0" smtClean="0">
                <a:solidFill>
                  <a:srgbClr val="FFFF00"/>
                </a:solidFill>
                <a:latin typeface="+mn-lt"/>
              </a:rPr>
              <a:t>NOTE TO USERS:</a:t>
            </a:r>
            <a:endParaRPr lang="en-GB" altLang="en-US" sz="4000" b="1" dirty="0">
              <a:solidFill>
                <a:srgbClr val="FFFF00"/>
              </a:solidFill>
              <a:latin typeface="+mn-lt"/>
            </a:endParaRPr>
          </a:p>
        </p:txBody>
      </p:sp>
    </p:spTree>
    <p:extLst>
      <p:ext uri="{BB962C8B-B14F-4D97-AF65-F5344CB8AC3E}">
        <p14:creationId xmlns:p14="http://schemas.microsoft.com/office/powerpoint/2010/main" val="1473645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7414" y="5414907"/>
            <a:ext cx="9760927" cy="1200328"/>
          </a:xfrm>
          <a:prstGeom prst="rect">
            <a:avLst/>
          </a:prstGeom>
          <a:noFill/>
        </p:spPr>
        <p:txBody>
          <a:bodyPr wrap="square" rtlCol="0">
            <a:spAutoFit/>
          </a:bodyPr>
          <a:lstStyle/>
          <a:p>
            <a:r>
              <a:rPr lang="en-US" sz="2400" dirty="0" smtClean="0">
                <a:solidFill>
                  <a:schemeClr val="bg1"/>
                </a:solidFill>
                <a:cs typeface="Times New Roman"/>
              </a:rPr>
              <a:t>Ice thickness at the eruption site exerts a fundamental control on the </a:t>
            </a:r>
            <a:r>
              <a:rPr lang="en-US" sz="2400" dirty="0" err="1" smtClean="0">
                <a:solidFill>
                  <a:schemeClr val="bg1"/>
                </a:solidFill>
                <a:cs typeface="Times New Roman"/>
              </a:rPr>
              <a:t>explosivity</a:t>
            </a:r>
            <a:r>
              <a:rPr lang="en-US" sz="2400" dirty="0" smtClean="0">
                <a:solidFill>
                  <a:schemeClr val="bg1"/>
                </a:solidFill>
                <a:cs typeface="Times New Roman"/>
              </a:rPr>
              <a:t> of the eruption and the </a:t>
            </a:r>
            <a:r>
              <a:rPr lang="en-US" sz="2400" dirty="0" err="1" smtClean="0">
                <a:solidFill>
                  <a:schemeClr val="bg1"/>
                </a:solidFill>
                <a:cs typeface="Times New Roman"/>
              </a:rPr>
              <a:t>vesicularity</a:t>
            </a:r>
            <a:r>
              <a:rPr lang="en-US" sz="2400" dirty="0" smtClean="0">
                <a:solidFill>
                  <a:schemeClr val="bg1"/>
                </a:solidFill>
                <a:cs typeface="Times New Roman"/>
              </a:rPr>
              <a:t> of the erupted products (e.g. Edwards et al., 2015)</a:t>
            </a:r>
            <a:endParaRPr lang="en-US" sz="2400" dirty="0">
              <a:solidFill>
                <a:schemeClr val="bg1"/>
              </a:solidFill>
              <a:cs typeface="Times New Roman"/>
            </a:endParaRPr>
          </a:p>
        </p:txBody>
      </p:sp>
      <p:pic>
        <p:nvPicPr>
          <p:cNvPr id="4" name="Picture 3" descr="Fig. 6.2.jpg"/>
          <p:cNvPicPr>
            <a:picLocks noChangeAspect="1"/>
          </p:cNvPicPr>
          <p:nvPr/>
        </p:nvPicPr>
        <p:blipFill rotWithShape="1">
          <a:blip r:embed="rId2">
            <a:extLst>
              <a:ext uri="{28A0092B-C50C-407E-A947-70E740481C1C}">
                <a14:useLocalDpi xmlns:a14="http://schemas.microsoft.com/office/drawing/2010/main" val="0"/>
              </a:ext>
            </a:extLst>
          </a:blip>
          <a:srcRect t="47366"/>
          <a:stretch/>
        </p:blipFill>
        <p:spPr>
          <a:xfrm>
            <a:off x="6206120" y="1286602"/>
            <a:ext cx="5171326" cy="3994117"/>
          </a:xfrm>
          <a:prstGeom prst="rect">
            <a:avLst/>
          </a:prstGeom>
        </p:spPr>
      </p:pic>
      <p:grpSp>
        <p:nvGrpSpPr>
          <p:cNvPr id="6" name="Group 5"/>
          <p:cNvGrpSpPr/>
          <p:nvPr/>
        </p:nvGrpSpPr>
        <p:grpSpPr>
          <a:xfrm>
            <a:off x="724539" y="1270320"/>
            <a:ext cx="5282199" cy="3972939"/>
            <a:chOff x="1393787" y="309368"/>
            <a:chExt cx="4678077" cy="3599208"/>
          </a:xfrm>
        </p:grpSpPr>
        <p:pic>
          <p:nvPicPr>
            <p:cNvPr id="3" name="Picture 2" descr="Fig. 6.2.jpg"/>
            <p:cNvPicPr>
              <a:picLocks noChangeAspect="1"/>
            </p:cNvPicPr>
            <p:nvPr/>
          </p:nvPicPr>
          <p:blipFill rotWithShape="1">
            <a:blip r:embed="rId2">
              <a:extLst>
                <a:ext uri="{28A0092B-C50C-407E-A947-70E740481C1C}">
                  <a14:useLocalDpi xmlns:a14="http://schemas.microsoft.com/office/drawing/2010/main" val="0"/>
                </a:ext>
              </a:extLst>
            </a:blip>
            <a:srcRect b="52515"/>
            <a:stretch/>
          </p:blipFill>
          <p:spPr>
            <a:xfrm>
              <a:off x="1398342" y="309368"/>
              <a:ext cx="4673522" cy="3256507"/>
            </a:xfrm>
            <a:prstGeom prst="rect">
              <a:avLst/>
            </a:prstGeom>
          </p:spPr>
        </p:pic>
        <p:pic>
          <p:nvPicPr>
            <p:cNvPr id="5" name="Picture 4" descr="Fig. 6.2.jpg"/>
            <p:cNvPicPr>
              <a:picLocks noChangeAspect="1"/>
            </p:cNvPicPr>
            <p:nvPr/>
          </p:nvPicPr>
          <p:blipFill rotWithShape="1">
            <a:blip r:embed="rId2">
              <a:extLst>
                <a:ext uri="{28A0092B-C50C-407E-A947-70E740481C1C}">
                  <a14:useLocalDpi xmlns:a14="http://schemas.microsoft.com/office/drawing/2010/main" val="0"/>
                </a:ext>
              </a:extLst>
            </a:blip>
            <a:srcRect t="94884" b="1"/>
            <a:stretch/>
          </p:blipFill>
          <p:spPr>
            <a:xfrm>
              <a:off x="1393787" y="3557733"/>
              <a:ext cx="4673522" cy="350843"/>
            </a:xfrm>
            <a:prstGeom prst="rect">
              <a:avLst/>
            </a:prstGeom>
          </p:spPr>
        </p:pic>
      </p:grpSp>
      <p:sp>
        <p:nvSpPr>
          <p:cNvPr id="7" name="TextBox 6"/>
          <p:cNvSpPr txBox="1"/>
          <p:nvPr/>
        </p:nvSpPr>
        <p:spPr>
          <a:xfrm>
            <a:off x="457200" y="118533"/>
            <a:ext cx="11159067" cy="1077218"/>
          </a:xfrm>
          <a:prstGeom prst="rect">
            <a:avLst/>
          </a:prstGeom>
          <a:noFill/>
        </p:spPr>
        <p:txBody>
          <a:bodyPr wrap="square" rtlCol="0">
            <a:spAutoFit/>
          </a:bodyPr>
          <a:lstStyle/>
          <a:p>
            <a:pPr algn="ctr"/>
            <a:r>
              <a:rPr lang="en-US" sz="3200" dirty="0" smtClean="0">
                <a:solidFill>
                  <a:srgbClr val="FFFFFF"/>
                </a:solidFill>
                <a:cs typeface="Times New Roman"/>
              </a:rPr>
              <a:t>Relationship between ice </a:t>
            </a:r>
            <a:r>
              <a:rPr lang="en-US" sz="3200" dirty="0">
                <a:solidFill>
                  <a:srgbClr val="FFFFFF"/>
                </a:solidFill>
                <a:cs typeface="Times New Roman"/>
              </a:rPr>
              <a:t>t</a:t>
            </a:r>
            <a:r>
              <a:rPr lang="en-US" sz="3200" dirty="0" smtClean="0">
                <a:solidFill>
                  <a:srgbClr val="FFFFFF"/>
                </a:solidFill>
                <a:cs typeface="Times New Roman"/>
              </a:rPr>
              <a:t>hickness, magma </a:t>
            </a:r>
            <a:r>
              <a:rPr lang="en-US" sz="3200" dirty="0">
                <a:solidFill>
                  <a:srgbClr val="FFFFFF"/>
                </a:solidFill>
                <a:cs typeface="Times New Roman"/>
              </a:rPr>
              <a:t>w</a:t>
            </a:r>
            <a:r>
              <a:rPr lang="en-US" sz="3200" dirty="0" smtClean="0">
                <a:solidFill>
                  <a:srgbClr val="FFFFFF"/>
                </a:solidFill>
                <a:cs typeface="Times New Roman"/>
              </a:rPr>
              <a:t>ater </a:t>
            </a:r>
            <a:r>
              <a:rPr lang="en-US" sz="3200" dirty="0">
                <a:solidFill>
                  <a:srgbClr val="FFFFFF"/>
                </a:solidFill>
                <a:cs typeface="Times New Roman"/>
              </a:rPr>
              <a:t>c</a:t>
            </a:r>
            <a:r>
              <a:rPr lang="en-US" sz="3200" dirty="0" smtClean="0">
                <a:solidFill>
                  <a:srgbClr val="FFFFFF"/>
                </a:solidFill>
                <a:cs typeface="Times New Roman"/>
              </a:rPr>
              <a:t>ontent, </a:t>
            </a:r>
            <a:r>
              <a:rPr lang="en-US" sz="3200" dirty="0" err="1">
                <a:solidFill>
                  <a:srgbClr val="FFFFFF"/>
                </a:solidFill>
                <a:cs typeface="Times New Roman"/>
              </a:rPr>
              <a:t>v</a:t>
            </a:r>
            <a:r>
              <a:rPr lang="en-US" sz="3200" dirty="0" err="1" smtClean="0">
                <a:solidFill>
                  <a:srgbClr val="FFFFFF"/>
                </a:solidFill>
                <a:cs typeface="Times New Roman"/>
              </a:rPr>
              <a:t>esicularity</a:t>
            </a:r>
            <a:r>
              <a:rPr lang="en-US" sz="3200" dirty="0" smtClean="0">
                <a:solidFill>
                  <a:srgbClr val="FFFFFF"/>
                </a:solidFill>
                <a:cs typeface="Times New Roman"/>
              </a:rPr>
              <a:t> and </a:t>
            </a:r>
            <a:r>
              <a:rPr lang="en-US" sz="3200" dirty="0" err="1">
                <a:solidFill>
                  <a:srgbClr val="FFFFFF"/>
                </a:solidFill>
                <a:cs typeface="Times New Roman"/>
              </a:rPr>
              <a:t>e</a:t>
            </a:r>
            <a:r>
              <a:rPr lang="en-US" sz="3200" dirty="0" err="1" smtClean="0">
                <a:solidFill>
                  <a:srgbClr val="FFFFFF"/>
                </a:solidFill>
                <a:cs typeface="Times New Roman"/>
              </a:rPr>
              <a:t>xplosivity</a:t>
            </a:r>
            <a:endParaRPr lang="en-US" sz="3200" dirty="0">
              <a:solidFill>
                <a:srgbClr val="FFFFFF"/>
              </a:solidFill>
              <a:cs typeface="Times New Roman"/>
            </a:endParaRPr>
          </a:p>
        </p:txBody>
      </p:sp>
    </p:spTree>
    <p:extLst>
      <p:ext uri="{BB962C8B-B14F-4D97-AF65-F5344CB8AC3E}">
        <p14:creationId xmlns:p14="http://schemas.microsoft.com/office/powerpoint/2010/main" val="3145978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8A_Revised.pdf"/>
          <p:cNvPicPr>
            <a:picLocks noChangeAspect="1"/>
          </p:cNvPicPr>
          <p:nvPr/>
        </p:nvPicPr>
        <p:blipFill>
          <a:blip r:embed="rId2">
            <a:extLst>
              <a:ext uri="{28A0092B-C50C-407E-A947-70E740481C1C}">
                <a14:useLocalDpi xmlns:a14="http://schemas.microsoft.com/office/drawing/2010/main" val="0"/>
              </a:ext>
            </a:extLst>
          </a:blip>
          <a:srcRect t="4530" r="7526"/>
          <a:stretch>
            <a:fillRect/>
          </a:stretch>
        </p:blipFill>
        <p:spPr bwMode="auto">
          <a:xfrm>
            <a:off x="202682" y="96838"/>
            <a:ext cx="7705725" cy="625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1590157" y="1557338"/>
            <a:ext cx="4590510" cy="1569660"/>
          </a:xfrm>
          <a:prstGeom prst="rect">
            <a:avLst/>
          </a:prstGeom>
          <a:solidFill>
            <a:srgbClr val="FFFFFF"/>
          </a:solidFill>
          <a:ln w="9525">
            <a:solidFill>
              <a:schemeClr val="tx1"/>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latin typeface="+mn-lt"/>
              </a:rPr>
              <a:t>If primary H</a:t>
            </a:r>
            <a:r>
              <a:rPr lang="en-US" b="1" baseline="-25000" dirty="0">
                <a:latin typeface="+mn-lt"/>
              </a:rPr>
              <a:t>2</a:t>
            </a:r>
            <a:r>
              <a:rPr lang="en-US" b="1" dirty="0">
                <a:latin typeface="+mn-lt"/>
              </a:rPr>
              <a:t>O in magma is 0.5 </a:t>
            </a:r>
            <a:r>
              <a:rPr lang="en-US" b="1" dirty="0" err="1">
                <a:latin typeface="+mn-lt"/>
              </a:rPr>
              <a:t>wt</a:t>
            </a:r>
            <a:r>
              <a:rPr lang="en-US" b="1" dirty="0">
                <a:latin typeface="+mn-lt"/>
              </a:rPr>
              <a:t> %, </a:t>
            </a:r>
            <a:r>
              <a:rPr lang="en-US" b="1" dirty="0" smtClean="0">
                <a:latin typeface="+mn-lt"/>
              </a:rPr>
              <a:t>at least </a:t>
            </a:r>
            <a:r>
              <a:rPr lang="en-US" b="1" dirty="0">
                <a:latin typeface="+mn-lt"/>
              </a:rPr>
              <a:t>200 m of ice </a:t>
            </a:r>
            <a:r>
              <a:rPr lang="en-US" b="1" dirty="0" smtClean="0">
                <a:latin typeface="+mn-lt"/>
              </a:rPr>
              <a:t>is required to </a:t>
            </a:r>
            <a:r>
              <a:rPr lang="en-US" b="1" dirty="0">
                <a:latin typeface="+mn-lt"/>
              </a:rPr>
              <a:t>suppress magmatic fragmentation, and possibly 300 m</a:t>
            </a:r>
          </a:p>
        </p:txBody>
      </p:sp>
      <p:cxnSp>
        <p:nvCxnSpPr>
          <p:cNvPr id="5" name="Straight Arrow Connector 4"/>
          <p:cNvCxnSpPr/>
          <p:nvPr/>
        </p:nvCxnSpPr>
        <p:spPr>
          <a:xfrm flipV="1">
            <a:off x="2777607" y="4318000"/>
            <a:ext cx="0" cy="128746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2777607" y="4859338"/>
            <a:ext cx="0" cy="7112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2777607" y="4876800"/>
            <a:ext cx="9493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15"/>
          <p:cNvSpPr txBox="1">
            <a:spLocks noChangeArrowheads="1"/>
          </p:cNvSpPr>
          <p:nvPr/>
        </p:nvSpPr>
        <p:spPr bwMode="auto">
          <a:xfrm>
            <a:off x="3726932" y="4662488"/>
            <a:ext cx="2081212" cy="831850"/>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FF"/>
                </a:solidFill>
                <a:latin typeface="+mn-lt"/>
              </a:rPr>
              <a:t>Frag at 75 vol % gas</a:t>
            </a:r>
          </a:p>
        </p:txBody>
      </p:sp>
      <p:cxnSp>
        <p:nvCxnSpPr>
          <p:cNvPr id="9" name="Straight Arrow Connector 8"/>
          <p:cNvCxnSpPr/>
          <p:nvPr/>
        </p:nvCxnSpPr>
        <p:spPr>
          <a:xfrm flipH="1">
            <a:off x="2861744" y="4335463"/>
            <a:ext cx="95091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17"/>
          <p:cNvSpPr txBox="1">
            <a:spLocks noChangeArrowheads="1"/>
          </p:cNvSpPr>
          <p:nvPr/>
        </p:nvSpPr>
        <p:spPr bwMode="auto">
          <a:xfrm>
            <a:off x="3879332" y="3787775"/>
            <a:ext cx="2081212" cy="830263"/>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0000"/>
                </a:solidFill>
                <a:latin typeface="+mn-lt"/>
              </a:rPr>
              <a:t>Frag at 50 vol % gas</a:t>
            </a:r>
          </a:p>
        </p:txBody>
      </p:sp>
      <p:pic>
        <p:nvPicPr>
          <p:cNvPr id="11" name="Picture 1" descr="Fig8A_Revised.pdf"/>
          <p:cNvPicPr>
            <a:picLocks noChangeAspect="1"/>
          </p:cNvPicPr>
          <p:nvPr/>
        </p:nvPicPr>
        <p:blipFill>
          <a:blip r:embed="rId2">
            <a:extLst>
              <a:ext uri="{28A0092B-C50C-407E-A947-70E740481C1C}">
                <a14:useLocalDpi xmlns:a14="http://schemas.microsoft.com/office/drawing/2010/main" val="0"/>
              </a:ext>
            </a:extLst>
          </a:blip>
          <a:srcRect t="4530" r="7526"/>
          <a:stretch>
            <a:fillRect/>
          </a:stretch>
        </p:blipFill>
        <p:spPr bwMode="auto">
          <a:xfrm>
            <a:off x="7966337" y="130707"/>
            <a:ext cx="4096428" cy="3018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Straight Connector 11"/>
          <p:cNvCxnSpPr/>
          <p:nvPr/>
        </p:nvCxnSpPr>
        <p:spPr>
          <a:xfrm>
            <a:off x="8551333" y="2353733"/>
            <a:ext cx="3420534" cy="16934"/>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Box 3"/>
          <p:cNvSpPr txBox="1">
            <a:spLocks noChangeArrowheads="1"/>
          </p:cNvSpPr>
          <p:nvPr/>
        </p:nvSpPr>
        <p:spPr bwMode="auto">
          <a:xfrm>
            <a:off x="9008537" y="1160464"/>
            <a:ext cx="2269064"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FF0000"/>
                </a:solidFill>
                <a:latin typeface="+mn-lt"/>
              </a:rPr>
              <a:t>Thickness of </a:t>
            </a:r>
            <a:r>
              <a:rPr lang="en-US" sz="1800" b="1" dirty="0" err="1">
                <a:solidFill>
                  <a:srgbClr val="FF0000"/>
                </a:solidFill>
                <a:latin typeface="+mn-lt"/>
              </a:rPr>
              <a:t>Ejyafjallajökull</a:t>
            </a:r>
            <a:r>
              <a:rPr lang="en-US" sz="1800" b="1" dirty="0">
                <a:solidFill>
                  <a:srgbClr val="FF0000"/>
                </a:solidFill>
                <a:latin typeface="+mn-lt"/>
              </a:rPr>
              <a:t> </a:t>
            </a:r>
            <a:r>
              <a:rPr lang="en-US" sz="1800" b="1" dirty="0" smtClean="0">
                <a:solidFill>
                  <a:srgbClr val="FF0000"/>
                </a:solidFill>
                <a:latin typeface="+mn-lt"/>
              </a:rPr>
              <a:t>ice</a:t>
            </a:r>
          </a:p>
          <a:p>
            <a:pPr eaLnBrk="1" hangingPunct="1"/>
            <a:r>
              <a:rPr lang="en-US" sz="1800" b="1" dirty="0" smtClean="0">
                <a:solidFill>
                  <a:srgbClr val="FF0000"/>
                </a:solidFill>
                <a:latin typeface="+mn-lt"/>
              </a:rPr>
              <a:t>in </a:t>
            </a:r>
            <a:r>
              <a:rPr lang="en-US" sz="1800" b="1" dirty="0">
                <a:solidFill>
                  <a:srgbClr val="FF0000"/>
                </a:solidFill>
                <a:latin typeface="+mn-lt"/>
              </a:rPr>
              <a:t>caldera</a:t>
            </a:r>
          </a:p>
        </p:txBody>
      </p:sp>
      <p:cxnSp>
        <p:nvCxnSpPr>
          <p:cNvPr id="14" name="Elbow Connector 13"/>
          <p:cNvCxnSpPr/>
          <p:nvPr/>
        </p:nvCxnSpPr>
        <p:spPr>
          <a:xfrm rot="5400000">
            <a:off x="10181961" y="1783558"/>
            <a:ext cx="677863" cy="361949"/>
          </a:xfrm>
          <a:prstGeom prst="bent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077200" y="3196642"/>
            <a:ext cx="4114800" cy="3046988"/>
          </a:xfrm>
          <a:prstGeom prst="rect">
            <a:avLst/>
          </a:prstGeom>
          <a:noFill/>
        </p:spPr>
        <p:txBody>
          <a:bodyPr wrap="square" rtlCol="0">
            <a:spAutoFit/>
          </a:bodyPr>
          <a:lstStyle/>
          <a:p>
            <a:r>
              <a:rPr lang="en-US" sz="2400" dirty="0" smtClean="0">
                <a:solidFill>
                  <a:schemeClr val="bg1"/>
                </a:solidFill>
                <a:cs typeface="Times New Roman"/>
              </a:rPr>
              <a:t>While fragmentation of magma can occur at a range of gas-fraction volumes, a minimum of 50 </a:t>
            </a:r>
            <a:r>
              <a:rPr lang="en-US" sz="2400" dirty="0" err="1" smtClean="0">
                <a:solidFill>
                  <a:schemeClr val="bg1"/>
                </a:solidFill>
                <a:cs typeface="Times New Roman"/>
              </a:rPr>
              <a:t>vol</a:t>
            </a:r>
            <a:r>
              <a:rPr lang="en-US" sz="2400" dirty="0" smtClean="0">
                <a:solidFill>
                  <a:schemeClr val="bg1"/>
                </a:solidFill>
                <a:cs typeface="Times New Roman"/>
              </a:rPr>
              <a:t> % </a:t>
            </a:r>
            <a:r>
              <a:rPr lang="en-US" sz="2400" dirty="0">
                <a:solidFill>
                  <a:schemeClr val="bg1"/>
                </a:solidFill>
                <a:cs typeface="Times New Roman"/>
              </a:rPr>
              <a:t>is probably required </a:t>
            </a:r>
            <a:r>
              <a:rPr lang="en-US" sz="2400" dirty="0" smtClean="0">
                <a:solidFill>
                  <a:schemeClr val="bg1"/>
                </a:solidFill>
                <a:cs typeface="Times New Roman"/>
              </a:rPr>
              <a:t>(e.g. Edwards et al., 2015). The </a:t>
            </a:r>
            <a:r>
              <a:rPr lang="en-US" sz="2400" dirty="0" err="1" smtClean="0">
                <a:solidFill>
                  <a:schemeClr val="bg1"/>
                </a:solidFill>
                <a:cs typeface="Times New Roman"/>
              </a:rPr>
              <a:t>Eyjafjallajokull</a:t>
            </a:r>
            <a:r>
              <a:rPr lang="en-US" sz="2400" dirty="0" smtClean="0">
                <a:solidFill>
                  <a:schemeClr val="bg1"/>
                </a:solidFill>
                <a:cs typeface="Times New Roman"/>
              </a:rPr>
              <a:t> ice cap was too thin to inhibit magmatic fragmentation in 2010.</a:t>
            </a:r>
            <a:endParaRPr lang="en-US" sz="2400" dirty="0">
              <a:solidFill>
                <a:schemeClr val="bg1"/>
              </a:solidFill>
              <a:cs typeface="Times New Roman"/>
            </a:endParaRPr>
          </a:p>
        </p:txBody>
      </p:sp>
    </p:spTree>
    <p:extLst>
      <p:ext uri="{BB962C8B-B14F-4D97-AF65-F5344CB8AC3E}">
        <p14:creationId xmlns:p14="http://schemas.microsoft.com/office/powerpoint/2010/main" val="3321284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6.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89" y="783477"/>
            <a:ext cx="8229600" cy="5644896"/>
          </a:xfrm>
          <a:prstGeom prst="rect">
            <a:avLst/>
          </a:prstGeom>
        </p:spPr>
      </p:pic>
      <p:sp>
        <p:nvSpPr>
          <p:cNvPr id="3" name="TextBox 2"/>
          <p:cNvSpPr txBox="1"/>
          <p:nvPr/>
        </p:nvSpPr>
        <p:spPr>
          <a:xfrm>
            <a:off x="8710751" y="1181763"/>
            <a:ext cx="3231933" cy="4893647"/>
          </a:xfrm>
          <a:prstGeom prst="rect">
            <a:avLst/>
          </a:prstGeom>
          <a:noFill/>
        </p:spPr>
        <p:txBody>
          <a:bodyPr wrap="square" rtlCol="0">
            <a:spAutoFit/>
          </a:bodyPr>
          <a:lstStyle/>
          <a:p>
            <a:r>
              <a:rPr lang="en-US" sz="2400" dirty="0" smtClean="0">
                <a:solidFill>
                  <a:schemeClr val="bg1"/>
                </a:solidFill>
                <a:cs typeface="Times New Roman"/>
              </a:rPr>
              <a:t>A general analysis of static pressure changes caused by addition of an ice sheet onto a column of lithosphere illustrates the differences in excess pressure felt by a magma column depending on whether or not the magma column extends to the top of the ice or the base of the ice.</a:t>
            </a:r>
            <a:endParaRPr lang="en-US" sz="2400" dirty="0">
              <a:solidFill>
                <a:schemeClr val="bg1"/>
              </a:solidFill>
              <a:cs typeface="Times New Roman"/>
            </a:endParaRPr>
          </a:p>
        </p:txBody>
      </p:sp>
      <p:sp>
        <p:nvSpPr>
          <p:cNvPr id="4" name="TextBox 3"/>
          <p:cNvSpPr txBox="1"/>
          <p:nvPr/>
        </p:nvSpPr>
        <p:spPr>
          <a:xfrm>
            <a:off x="677349" y="220133"/>
            <a:ext cx="10758330" cy="584775"/>
          </a:xfrm>
          <a:prstGeom prst="rect">
            <a:avLst/>
          </a:prstGeom>
          <a:noFill/>
        </p:spPr>
        <p:txBody>
          <a:bodyPr wrap="none" rtlCol="0">
            <a:spAutoFit/>
          </a:bodyPr>
          <a:lstStyle/>
          <a:p>
            <a:r>
              <a:rPr lang="en-US" sz="3200" dirty="0" smtClean="0">
                <a:solidFill>
                  <a:srgbClr val="FFFFFF"/>
                </a:solidFill>
                <a:cs typeface="Times New Roman"/>
              </a:rPr>
              <a:t>Relationship between ice </a:t>
            </a:r>
            <a:r>
              <a:rPr lang="en-US" sz="3200" dirty="0">
                <a:solidFill>
                  <a:srgbClr val="FFFFFF"/>
                </a:solidFill>
                <a:cs typeface="Times New Roman"/>
              </a:rPr>
              <a:t>t</a:t>
            </a:r>
            <a:r>
              <a:rPr lang="en-US" sz="3200" dirty="0" smtClean="0">
                <a:solidFill>
                  <a:srgbClr val="FFFFFF"/>
                </a:solidFill>
                <a:cs typeface="Times New Roman"/>
              </a:rPr>
              <a:t>hickness and excess </a:t>
            </a:r>
            <a:r>
              <a:rPr lang="en-US" sz="3200" dirty="0">
                <a:solidFill>
                  <a:srgbClr val="FFFFFF"/>
                </a:solidFill>
                <a:cs typeface="Times New Roman"/>
              </a:rPr>
              <a:t>m</a:t>
            </a:r>
            <a:r>
              <a:rPr lang="en-US" sz="3200" dirty="0" smtClean="0">
                <a:solidFill>
                  <a:srgbClr val="FFFFFF"/>
                </a:solidFill>
                <a:cs typeface="Times New Roman"/>
              </a:rPr>
              <a:t>agma </a:t>
            </a:r>
            <a:r>
              <a:rPr lang="en-US" sz="3200" dirty="0">
                <a:solidFill>
                  <a:srgbClr val="FFFFFF"/>
                </a:solidFill>
                <a:cs typeface="Times New Roman"/>
              </a:rPr>
              <a:t>p</a:t>
            </a:r>
            <a:r>
              <a:rPr lang="en-US" sz="3200" dirty="0" smtClean="0">
                <a:solidFill>
                  <a:srgbClr val="FFFFFF"/>
                </a:solidFill>
                <a:cs typeface="Times New Roman"/>
              </a:rPr>
              <a:t>ressure</a:t>
            </a:r>
            <a:endParaRPr lang="en-US" sz="3200" dirty="0">
              <a:solidFill>
                <a:srgbClr val="FFFFFF"/>
              </a:solidFill>
              <a:cs typeface="Times New Roman"/>
            </a:endParaRPr>
          </a:p>
        </p:txBody>
      </p:sp>
    </p:spTree>
    <p:extLst>
      <p:ext uri="{BB962C8B-B14F-4D97-AF65-F5344CB8AC3E}">
        <p14:creationId xmlns:p14="http://schemas.microsoft.com/office/powerpoint/2010/main" val="660277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02611" y="1082788"/>
            <a:ext cx="3303121" cy="4893647"/>
          </a:xfrm>
          <a:prstGeom prst="rect">
            <a:avLst/>
          </a:prstGeom>
          <a:noFill/>
        </p:spPr>
        <p:txBody>
          <a:bodyPr wrap="square" rtlCol="0">
            <a:spAutoFit/>
          </a:bodyPr>
          <a:lstStyle/>
          <a:p>
            <a:r>
              <a:rPr lang="en-US" sz="2400" dirty="0" smtClean="0">
                <a:solidFill>
                  <a:schemeClr val="bg1"/>
                </a:solidFill>
                <a:cs typeface="Times New Roman"/>
              </a:rPr>
              <a:t>The potential for a dyke to penetrate overlying ice depends on the buoyancy of the magma in the crust and the thickness of the overlying ice (e.g. Wilson et al., 2013). Theoretical estimates show that low density magmas may be able to erupt </a:t>
            </a:r>
            <a:r>
              <a:rPr lang="en-US" sz="2400" dirty="0" err="1" smtClean="0">
                <a:solidFill>
                  <a:schemeClr val="bg1"/>
                </a:solidFill>
                <a:cs typeface="Times New Roman"/>
              </a:rPr>
              <a:t>supraglacially</a:t>
            </a:r>
            <a:r>
              <a:rPr lang="en-US" sz="2400" dirty="0" smtClean="0">
                <a:solidFill>
                  <a:schemeClr val="bg1"/>
                </a:solidFill>
                <a:cs typeface="Times New Roman"/>
              </a:rPr>
              <a:t> (e.g. on top of overlying ice).</a:t>
            </a:r>
            <a:endParaRPr lang="en-US" sz="2400" dirty="0">
              <a:solidFill>
                <a:schemeClr val="bg1"/>
              </a:solidFill>
              <a:cs typeface="Times New Roman"/>
            </a:endParaRPr>
          </a:p>
        </p:txBody>
      </p:sp>
      <p:pic>
        <p:nvPicPr>
          <p:cNvPr id="3" name="Picture 2" descr="Fig. 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85" y="894207"/>
            <a:ext cx="8225392" cy="5611295"/>
          </a:xfrm>
          <a:prstGeom prst="rect">
            <a:avLst/>
          </a:prstGeom>
        </p:spPr>
      </p:pic>
      <p:sp>
        <p:nvSpPr>
          <p:cNvPr id="4" name="TextBox 3"/>
          <p:cNvSpPr txBox="1"/>
          <p:nvPr/>
        </p:nvSpPr>
        <p:spPr>
          <a:xfrm>
            <a:off x="203225" y="220133"/>
            <a:ext cx="11543545" cy="584775"/>
          </a:xfrm>
          <a:prstGeom prst="rect">
            <a:avLst/>
          </a:prstGeom>
          <a:noFill/>
        </p:spPr>
        <p:txBody>
          <a:bodyPr wrap="none" rtlCol="0">
            <a:spAutoFit/>
          </a:bodyPr>
          <a:lstStyle/>
          <a:p>
            <a:r>
              <a:rPr lang="en-US" sz="3200" dirty="0" smtClean="0">
                <a:solidFill>
                  <a:srgbClr val="FFFFFF"/>
                </a:solidFill>
                <a:cs typeface="Times New Roman"/>
              </a:rPr>
              <a:t>Relationship between ice </a:t>
            </a:r>
            <a:r>
              <a:rPr lang="en-US" sz="3200" dirty="0">
                <a:solidFill>
                  <a:srgbClr val="FFFFFF"/>
                </a:solidFill>
                <a:cs typeface="Times New Roman"/>
              </a:rPr>
              <a:t>t</a:t>
            </a:r>
            <a:r>
              <a:rPr lang="en-US" sz="3200" dirty="0" smtClean="0">
                <a:solidFill>
                  <a:srgbClr val="FFFFFF"/>
                </a:solidFill>
                <a:cs typeface="Times New Roman"/>
              </a:rPr>
              <a:t>hickness and distance of dyke propagation</a:t>
            </a:r>
            <a:endParaRPr lang="en-US" sz="3200" dirty="0">
              <a:solidFill>
                <a:srgbClr val="FFFFFF"/>
              </a:solidFill>
              <a:cs typeface="Times New Roman"/>
            </a:endParaRPr>
          </a:p>
        </p:txBody>
      </p:sp>
    </p:spTree>
    <p:extLst>
      <p:ext uri="{BB962C8B-B14F-4D97-AF65-F5344CB8AC3E}">
        <p14:creationId xmlns:p14="http://schemas.microsoft.com/office/powerpoint/2010/main" val="2919750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9600" y="2318922"/>
            <a:ext cx="4372557" cy="3416320"/>
          </a:xfrm>
          <a:prstGeom prst="rect">
            <a:avLst/>
          </a:prstGeom>
          <a:noFill/>
        </p:spPr>
        <p:txBody>
          <a:bodyPr wrap="square" rtlCol="0">
            <a:spAutoFit/>
          </a:bodyPr>
          <a:lstStyle/>
          <a:p>
            <a:r>
              <a:rPr lang="en-US" sz="2400" dirty="0" smtClean="0">
                <a:solidFill>
                  <a:schemeClr val="bg1"/>
                </a:solidFill>
                <a:cs typeface="Times"/>
              </a:rPr>
              <a:t>Processes occurring in magma storage areas (e.g. assimilation-fractional crystallization) can significantly affect the potential </a:t>
            </a:r>
            <a:r>
              <a:rPr lang="en-US" sz="2400" dirty="0" err="1" smtClean="0">
                <a:solidFill>
                  <a:schemeClr val="bg1"/>
                </a:solidFill>
                <a:cs typeface="Times"/>
              </a:rPr>
              <a:t>eruptibility</a:t>
            </a:r>
            <a:r>
              <a:rPr lang="en-US" sz="2400" dirty="0" smtClean="0">
                <a:solidFill>
                  <a:schemeClr val="bg1"/>
                </a:solidFill>
                <a:cs typeface="Times"/>
              </a:rPr>
              <a:t> of a magma at the base of overlying ice (area B) or even on top of overlying ice (area C). </a:t>
            </a:r>
          </a:p>
          <a:p>
            <a:r>
              <a:rPr lang="en-US" dirty="0" smtClean="0">
                <a:solidFill>
                  <a:schemeClr val="bg1"/>
                </a:solidFill>
                <a:cs typeface="Times"/>
              </a:rPr>
              <a:t>Original figure from Edwards et al. 2002.</a:t>
            </a:r>
            <a:endParaRPr lang="en-US" dirty="0">
              <a:solidFill>
                <a:schemeClr val="bg1"/>
              </a:solidFill>
              <a:cs typeface="Times"/>
            </a:endParaRPr>
          </a:p>
        </p:txBody>
      </p:sp>
      <p:sp>
        <p:nvSpPr>
          <p:cNvPr id="4" name="TextBox 3"/>
          <p:cNvSpPr txBox="1"/>
          <p:nvPr/>
        </p:nvSpPr>
        <p:spPr>
          <a:xfrm>
            <a:off x="6925733" y="575733"/>
            <a:ext cx="4628912" cy="1569660"/>
          </a:xfrm>
          <a:prstGeom prst="rect">
            <a:avLst/>
          </a:prstGeom>
          <a:noFill/>
        </p:spPr>
        <p:txBody>
          <a:bodyPr wrap="square" rtlCol="0">
            <a:spAutoFit/>
          </a:bodyPr>
          <a:lstStyle/>
          <a:p>
            <a:pPr algn="ctr"/>
            <a:r>
              <a:rPr lang="en-US" sz="3200" dirty="0" smtClean="0">
                <a:solidFill>
                  <a:srgbClr val="FFFFFF"/>
                </a:solidFill>
                <a:cs typeface="Times"/>
              </a:rPr>
              <a:t>Relationship between ice </a:t>
            </a:r>
            <a:r>
              <a:rPr lang="en-US" sz="3200" dirty="0">
                <a:solidFill>
                  <a:srgbClr val="FFFFFF"/>
                </a:solidFill>
                <a:cs typeface="Times"/>
              </a:rPr>
              <a:t>t</a:t>
            </a:r>
            <a:r>
              <a:rPr lang="en-US" sz="3200" dirty="0" smtClean="0">
                <a:solidFill>
                  <a:srgbClr val="FFFFFF"/>
                </a:solidFill>
                <a:cs typeface="Times"/>
              </a:rPr>
              <a:t>hickness and excess magma pressure</a:t>
            </a:r>
            <a:endParaRPr lang="en-US" sz="3200" dirty="0">
              <a:solidFill>
                <a:srgbClr val="FFFFFF"/>
              </a:solidFill>
              <a:cs typeface="Times"/>
            </a:endParaRPr>
          </a:p>
        </p:txBody>
      </p:sp>
      <p:grpSp>
        <p:nvGrpSpPr>
          <p:cNvPr id="6" name="Group 5"/>
          <p:cNvGrpSpPr/>
          <p:nvPr/>
        </p:nvGrpSpPr>
        <p:grpSpPr>
          <a:xfrm>
            <a:off x="195692" y="355604"/>
            <a:ext cx="6425247" cy="5966065"/>
            <a:chOff x="195692" y="355604"/>
            <a:chExt cx="6425247" cy="5966065"/>
          </a:xfrm>
        </p:grpSpPr>
        <p:pic>
          <p:nvPicPr>
            <p:cNvPr id="3" name="Picture 2" descr="Fig. 6.4.jpg"/>
            <p:cNvPicPr>
              <a:picLocks noChangeAspect="1"/>
            </p:cNvPicPr>
            <p:nvPr/>
          </p:nvPicPr>
          <p:blipFill rotWithShape="1">
            <a:blip r:embed="rId2" cstate="print">
              <a:extLst>
                <a:ext uri="{28A0092B-C50C-407E-A947-70E740481C1C}">
                  <a14:useLocalDpi xmlns:a14="http://schemas.microsoft.com/office/drawing/2010/main" val="0"/>
                </a:ext>
              </a:extLst>
            </a:blip>
            <a:srcRect t="2107" r="5642"/>
            <a:stretch/>
          </p:blipFill>
          <p:spPr>
            <a:xfrm>
              <a:off x="195692" y="355604"/>
              <a:ext cx="6425247" cy="5966065"/>
            </a:xfrm>
            <a:prstGeom prst="rect">
              <a:avLst/>
            </a:prstGeom>
          </p:spPr>
        </p:pic>
        <p:sp>
          <p:nvSpPr>
            <p:cNvPr id="5" name="TextBox 4"/>
            <p:cNvSpPr txBox="1"/>
            <p:nvPr/>
          </p:nvSpPr>
          <p:spPr>
            <a:xfrm>
              <a:off x="4361934" y="3657750"/>
              <a:ext cx="1332160" cy="369332"/>
            </a:xfrm>
            <a:prstGeom prst="rect">
              <a:avLst/>
            </a:prstGeom>
            <a:solidFill>
              <a:schemeClr val="bg1">
                <a:lumMod val="75000"/>
              </a:schemeClr>
            </a:solidFill>
          </p:spPr>
          <p:txBody>
            <a:bodyPr wrap="none" rtlCol="0">
              <a:spAutoFit/>
            </a:bodyPr>
            <a:lstStyle/>
            <a:p>
              <a:r>
                <a:rPr lang="en-GB" b="1" dirty="0">
                  <a:solidFill>
                    <a:srgbClr val="000000"/>
                  </a:solidFill>
                </a:rPr>
                <a:t>S</a:t>
              </a:r>
              <a:r>
                <a:rPr lang="en-GB" b="1" dirty="0" smtClean="0">
                  <a:solidFill>
                    <a:srgbClr val="000000"/>
                  </a:solidFill>
                </a:rPr>
                <a:t>upraglacial</a:t>
              </a:r>
              <a:endParaRPr lang="en-GB" b="1" dirty="0">
                <a:solidFill>
                  <a:srgbClr val="000000"/>
                </a:solidFill>
              </a:endParaRPr>
            </a:p>
          </p:txBody>
        </p:sp>
      </p:grpSp>
    </p:spTree>
    <p:extLst>
      <p:ext uri="{BB962C8B-B14F-4D97-AF65-F5344CB8AC3E}">
        <p14:creationId xmlns:p14="http://schemas.microsoft.com/office/powerpoint/2010/main" val="478975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572000" y="685800"/>
            <a:ext cx="2284023" cy="64633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rgbClr val="FFFF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600" b="1">
                <a:solidFill>
                  <a:srgbClr val="FFFF00"/>
                </a:solidFill>
                <a:latin typeface="+mn-lt"/>
              </a:rPr>
              <a:t>SUMMARY</a:t>
            </a:r>
          </a:p>
        </p:txBody>
      </p:sp>
      <p:sp>
        <p:nvSpPr>
          <p:cNvPr id="76803" name="Text Box 3"/>
          <p:cNvSpPr txBox="1">
            <a:spLocks noChangeArrowheads="1"/>
          </p:cNvSpPr>
          <p:nvPr/>
        </p:nvSpPr>
        <p:spPr bwMode="auto">
          <a:xfrm>
            <a:off x="1105937" y="1531258"/>
            <a:ext cx="9968464" cy="4524315"/>
          </a:xfrm>
          <a:prstGeom prst="rect">
            <a:avLst/>
          </a:prstGeom>
          <a:solidFill>
            <a:schemeClr val="bg2"/>
          </a:solidFill>
          <a:ln>
            <a:noFill/>
          </a:ln>
          <a:effec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GB" altLang="en-US" dirty="0" smtClean="0">
                <a:solidFill>
                  <a:srgbClr val="000000"/>
                </a:solidFill>
                <a:latin typeface="+mn-lt"/>
              </a:rPr>
              <a:t>Understanding how the bulk chemical composition of a magma affects changes to physical properties (e.g. viscosity, volatile solubility, enthalpy) can improve interpretations of glaciovolcanic deposits and understanding processes such as heat transfer during glaciovolcanic eruptions.</a:t>
            </a:r>
          </a:p>
          <a:p>
            <a:pPr eaLnBrk="1" hangingPunct="1">
              <a:buAutoNum type="arabicPeriod" startAt="2"/>
            </a:pPr>
            <a:r>
              <a:rPr lang="en-GB" altLang="en-US" dirty="0" smtClean="0">
                <a:solidFill>
                  <a:srgbClr val="000000"/>
                </a:solidFill>
                <a:latin typeface="+mn-lt"/>
              </a:rPr>
              <a:t>Isotopic and trace element studies are useful tools for identifying broader-</a:t>
            </a:r>
          </a:p>
          <a:p>
            <a:pPr marL="0" indent="0" eaLnBrk="1" hangingPunct="1"/>
            <a:r>
              <a:rPr lang="en-GB" altLang="en-US" dirty="0" smtClean="0">
                <a:solidFill>
                  <a:srgbClr val="000000"/>
                </a:solidFill>
                <a:latin typeface="+mn-lt"/>
              </a:rPr>
              <a:t>      scale impacts of deglaciation on volcanism. </a:t>
            </a:r>
            <a:endParaRPr lang="en-GB" altLang="en-US" dirty="0">
              <a:solidFill>
                <a:srgbClr val="000000"/>
              </a:solidFill>
              <a:latin typeface="+mn-lt"/>
            </a:endParaRPr>
          </a:p>
          <a:p>
            <a:pPr eaLnBrk="1" hangingPunct="1">
              <a:buAutoNum type="arabicPeriod" startAt="3"/>
            </a:pPr>
            <a:r>
              <a:rPr lang="en-GB" altLang="en-US" dirty="0" smtClean="0">
                <a:solidFill>
                  <a:srgbClr val="000000"/>
                </a:solidFill>
                <a:latin typeface="+mn-lt"/>
              </a:rPr>
              <a:t>The thickness of ice at the eruption site coupled with volatile contents can control </a:t>
            </a:r>
            <a:r>
              <a:rPr lang="en-GB" altLang="en-US" dirty="0" err="1" smtClean="0">
                <a:solidFill>
                  <a:srgbClr val="000000"/>
                </a:solidFill>
                <a:latin typeface="+mn-lt"/>
              </a:rPr>
              <a:t>explosivity</a:t>
            </a:r>
            <a:r>
              <a:rPr lang="en-GB" altLang="en-US" dirty="0" smtClean="0">
                <a:solidFill>
                  <a:srgbClr val="000000"/>
                </a:solidFill>
                <a:latin typeface="+mn-lt"/>
              </a:rPr>
              <a:t>, fragmentation and </a:t>
            </a:r>
            <a:r>
              <a:rPr lang="en-GB" altLang="en-US" dirty="0" err="1" smtClean="0">
                <a:solidFill>
                  <a:srgbClr val="000000"/>
                </a:solidFill>
                <a:latin typeface="+mn-lt"/>
              </a:rPr>
              <a:t>vesicularity</a:t>
            </a:r>
            <a:r>
              <a:rPr lang="en-GB" altLang="en-US" dirty="0" smtClean="0">
                <a:solidFill>
                  <a:srgbClr val="000000"/>
                </a:solidFill>
                <a:latin typeface="+mn-lt"/>
              </a:rPr>
              <a:t> during glaciovolcanic eruptions.</a:t>
            </a:r>
          </a:p>
          <a:p>
            <a:pPr eaLnBrk="1" hangingPunct="1">
              <a:buAutoNum type="arabicPeriod" startAt="3"/>
            </a:pPr>
            <a:r>
              <a:rPr lang="en-GB" altLang="en-US" dirty="0" smtClean="0">
                <a:solidFill>
                  <a:srgbClr val="000000"/>
                </a:solidFill>
                <a:latin typeface="+mn-lt"/>
              </a:rPr>
              <a:t>Variations in ice loading can have a significant impact on determining whether glaciovolcanic eruptions will occur beneath, within or on the surface of overlying ice.</a:t>
            </a:r>
          </a:p>
        </p:txBody>
      </p:sp>
    </p:spTree>
    <p:extLst>
      <p:ext uri="{BB962C8B-B14F-4D97-AF65-F5344CB8AC3E}">
        <p14:creationId xmlns:p14="http://schemas.microsoft.com/office/powerpoint/2010/main" val="3722561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3_5853s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8233" y="437619"/>
            <a:ext cx="8951407" cy="5957077"/>
          </a:xfrm>
          <a:prstGeom prst="rect">
            <a:avLst/>
          </a:prstGeom>
        </p:spPr>
      </p:pic>
      <p:sp>
        <p:nvSpPr>
          <p:cNvPr id="5" name="Text Box 4"/>
          <p:cNvSpPr txBox="1">
            <a:spLocks noChangeArrowheads="1"/>
          </p:cNvSpPr>
          <p:nvPr/>
        </p:nvSpPr>
        <p:spPr bwMode="auto">
          <a:xfrm>
            <a:off x="1628233" y="6117697"/>
            <a:ext cx="14782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200" dirty="0">
                <a:latin typeface="+mn-lt"/>
              </a:rPr>
              <a:t>Image: </a:t>
            </a:r>
            <a:r>
              <a:rPr lang="en-GB" altLang="en-US" sz="1200" dirty="0" smtClean="0">
                <a:latin typeface="+mn-lt"/>
              </a:rPr>
              <a:t>Ben Edwards</a:t>
            </a:r>
            <a:endParaRPr lang="en-GB" altLang="en-US" sz="1200" dirty="0">
              <a:latin typeface="+mn-lt"/>
            </a:endParaRPr>
          </a:p>
        </p:txBody>
      </p:sp>
      <p:sp>
        <p:nvSpPr>
          <p:cNvPr id="7" name="Rectangle 6"/>
          <p:cNvSpPr/>
          <p:nvPr/>
        </p:nvSpPr>
        <p:spPr>
          <a:xfrm>
            <a:off x="3249826" y="1950401"/>
            <a:ext cx="5782963" cy="1320800"/>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3" name="Rectangle 2"/>
          <p:cNvSpPr txBox="1">
            <a:spLocks noChangeArrowheads="1"/>
          </p:cNvSpPr>
          <p:nvPr/>
        </p:nvSpPr>
        <p:spPr bwMode="auto">
          <a:xfrm>
            <a:off x="2217736" y="1805446"/>
            <a:ext cx="7772400" cy="161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4400" dirty="0" smtClean="0">
                <a:latin typeface="+mn-lt"/>
              </a:rPr>
              <a:t>Chemistry &amp; physics of </a:t>
            </a:r>
            <a:r>
              <a:rPr lang="en-GB" altLang="en-US" sz="4400" dirty="0" err="1" smtClean="0">
                <a:latin typeface="+mn-lt"/>
              </a:rPr>
              <a:t>glaciovolcanism</a:t>
            </a:r>
            <a:r>
              <a:rPr lang="en-GB" altLang="en-US" sz="4400" dirty="0" smtClean="0">
                <a:latin typeface="+mn-lt"/>
              </a:rPr>
              <a:t> </a:t>
            </a:r>
            <a:r>
              <a:rPr lang="en-GB" altLang="en-US" sz="4400" dirty="0">
                <a:latin typeface="+mn-lt"/>
              </a:rPr>
              <a:t>on Earth</a:t>
            </a:r>
          </a:p>
        </p:txBody>
      </p:sp>
    </p:spTree>
    <p:extLst>
      <p:ext uri="{BB962C8B-B14F-4D97-AF65-F5344CB8AC3E}">
        <p14:creationId xmlns:p14="http://schemas.microsoft.com/office/powerpoint/2010/main" val="125187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p:cNvSpPr txBox="1">
            <a:spLocks noChangeArrowheads="1"/>
          </p:cNvSpPr>
          <p:nvPr/>
        </p:nvSpPr>
        <p:spPr bwMode="auto">
          <a:xfrm>
            <a:off x="2195513" y="2349501"/>
            <a:ext cx="7932749"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n-US" sz="2800" b="1" dirty="0" smtClean="0">
                <a:solidFill>
                  <a:schemeClr val="bg1"/>
                </a:solidFill>
                <a:latin typeface="+mn-lt"/>
              </a:rPr>
              <a:t>Part 1: Chemistry of </a:t>
            </a:r>
            <a:r>
              <a:rPr lang="en-GB" altLang="en-US" sz="2800" b="1" dirty="0" err="1" smtClean="0">
                <a:solidFill>
                  <a:schemeClr val="bg1"/>
                </a:solidFill>
                <a:latin typeface="+mn-lt"/>
              </a:rPr>
              <a:t>glaciovolcanic</a:t>
            </a:r>
            <a:r>
              <a:rPr lang="en-GB" altLang="en-US" sz="2800" b="1" dirty="0" smtClean="0">
                <a:solidFill>
                  <a:schemeClr val="bg1"/>
                </a:solidFill>
                <a:latin typeface="+mn-lt"/>
              </a:rPr>
              <a:t> eruptions</a:t>
            </a:r>
          </a:p>
          <a:p>
            <a:pPr eaLnBrk="1" hangingPunct="1">
              <a:spcBef>
                <a:spcPct val="0"/>
              </a:spcBef>
              <a:buFont typeface="Wingdings" panose="05000000000000000000" pitchFamily="2" charset="2"/>
              <a:buChar char="Ø"/>
            </a:pPr>
            <a:r>
              <a:rPr lang="en-GB" altLang="en-US" sz="2800" b="1" dirty="0">
                <a:solidFill>
                  <a:schemeClr val="bg1"/>
                </a:solidFill>
                <a:latin typeface="+mn-lt"/>
              </a:rPr>
              <a:t> </a:t>
            </a:r>
            <a:r>
              <a:rPr lang="en-GB" altLang="en-US" sz="2800" b="1" dirty="0" smtClean="0">
                <a:solidFill>
                  <a:schemeClr val="bg1"/>
                </a:solidFill>
                <a:latin typeface="+mn-lt"/>
              </a:rPr>
              <a:t>1. Overview of Compositional Space</a:t>
            </a:r>
          </a:p>
          <a:p>
            <a:pPr eaLnBrk="1" hangingPunct="1">
              <a:spcBef>
                <a:spcPct val="0"/>
              </a:spcBef>
              <a:buFont typeface="Wingdings" panose="05000000000000000000" pitchFamily="2" charset="2"/>
              <a:buChar char="Ø"/>
            </a:pPr>
            <a:r>
              <a:rPr lang="en-GB" altLang="en-US" sz="2800" b="1" dirty="0" smtClean="0">
                <a:solidFill>
                  <a:schemeClr val="bg1"/>
                </a:solidFill>
                <a:latin typeface="+mn-lt"/>
              </a:rPr>
              <a:t> 2. Bulk Composition Properties</a:t>
            </a:r>
          </a:p>
          <a:p>
            <a:pPr eaLnBrk="1" hangingPunct="1">
              <a:spcBef>
                <a:spcPct val="0"/>
              </a:spcBef>
              <a:buFont typeface="Wingdings" panose="05000000000000000000" pitchFamily="2" charset="2"/>
              <a:buChar char="Ø"/>
            </a:pPr>
            <a:r>
              <a:rPr lang="en-GB" altLang="en-US" sz="2800" b="1" dirty="0">
                <a:solidFill>
                  <a:schemeClr val="bg1"/>
                </a:solidFill>
                <a:latin typeface="+mn-lt"/>
              </a:rPr>
              <a:t> </a:t>
            </a:r>
            <a:r>
              <a:rPr lang="en-GB" altLang="en-US" sz="2800" b="1" dirty="0" smtClean="0">
                <a:solidFill>
                  <a:schemeClr val="bg1"/>
                </a:solidFill>
                <a:latin typeface="+mn-lt"/>
              </a:rPr>
              <a:t>3. Volatile </a:t>
            </a:r>
            <a:r>
              <a:rPr lang="en-GB" altLang="en-US" sz="2800" b="1" dirty="0" err="1" smtClean="0">
                <a:solidFill>
                  <a:schemeClr val="bg1"/>
                </a:solidFill>
                <a:latin typeface="+mn-lt"/>
              </a:rPr>
              <a:t>Solubilities</a:t>
            </a:r>
            <a:r>
              <a:rPr lang="en-GB" altLang="en-US" sz="2800" b="1" dirty="0" smtClean="0">
                <a:solidFill>
                  <a:schemeClr val="bg1"/>
                </a:solidFill>
                <a:latin typeface="+mn-lt"/>
              </a:rPr>
              <a:t> and Measurements</a:t>
            </a:r>
          </a:p>
          <a:p>
            <a:pPr>
              <a:spcBef>
                <a:spcPct val="0"/>
              </a:spcBef>
              <a:buNone/>
            </a:pPr>
            <a:endParaRPr lang="en-GB" altLang="en-US" sz="2800" b="1" dirty="0" smtClean="0">
              <a:solidFill>
                <a:schemeClr val="bg1"/>
              </a:solidFill>
              <a:latin typeface="+mn-lt"/>
            </a:endParaRPr>
          </a:p>
          <a:p>
            <a:pPr>
              <a:spcBef>
                <a:spcPct val="0"/>
              </a:spcBef>
              <a:buNone/>
            </a:pPr>
            <a:r>
              <a:rPr lang="en-GB" altLang="en-US" sz="2800" b="1" dirty="0" smtClean="0">
                <a:solidFill>
                  <a:schemeClr val="bg1"/>
                </a:solidFill>
                <a:latin typeface="+mn-lt"/>
              </a:rPr>
              <a:t>Part 2: Physics of terrestrial </a:t>
            </a:r>
            <a:r>
              <a:rPr lang="en-GB" altLang="en-US" sz="2800" b="1" dirty="0" err="1" smtClean="0">
                <a:solidFill>
                  <a:schemeClr val="bg1"/>
                </a:solidFill>
                <a:latin typeface="+mn-lt"/>
              </a:rPr>
              <a:t>glaciovolcanic</a:t>
            </a:r>
            <a:r>
              <a:rPr lang="en-GB" altLang="en-US" sz="2800" b="1" dirty="0" smtClean="0">
                <a:solidFill>
                  <a:schemeClr val="bg1"/>
                </a:solidFill>
                <a:latin typeface="+mn-lt"/>
              </a:rPr>
              <a:t> eruptions</a:t>
            </a:r>
          </a:p>
          <a:p>
            <a:pPr>
              <a:spcBef>
                <a:spcPct val="0"/>
              </a:spcBef>
              <a:buFont typeface="Wingdings" panose="05000000000000000000" pitchFamily="2" charset="2"/>
              <a:buChar char="Ø"/>
            </a:pPr>
            <a:r>
              <a:rPr lang="en-GB" altLang="en-US" sz="2800" b="1" dirty="0" smtClean="0">
                <a:solidFill>
                  <a:schemeClr val="bg1"/>
                </a:solidFill>
                <a:latin typeface="+mn-lt"/>
              </a:rPr>
              <a:t>1. Static Pressure analysis and dyke intrusion</a:t>
            </a:r>
          </a:p>
        </p:txBody>
      </p:sp>
      <p:sp>
        <p:nvSpPr>
          <p:cNvPr id="6147" name="Rectangle 1026"/>
          <p:cNvSpPr txBox="1">
            <a:spLocks noChangeArrowheads="1"/>
          </p:cNvSpPr>
          <p:nvPr/>
        </p:nvSpPr>
        <p:spPr bwMode="auto">
          <a:xfrm>
            <a:off x="2127250" y="748242"/>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4400">
                <a:solidFill>
                  <a:srgbClr val="FFFF00"/>
                </a:solidFill>
                <a:latin typeface="+mn-lt"/>
              </a:rPr>
              <a:t>TALK OUTLINE -</a:t>
            </a:r>
          </a:p>
        </p:txBody>
      </p:sp>
    </p:spTree>
    <p:extLst>
      <p:ext uri="{BB962C8B-B14F-4D97-AF65-F5344CB8AC3E}">
        <p14:creationId xmlns:p14="http://schemas.microsoft.com/office/powerpoint/2010/main" val="642805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813_eyja_fimm.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3067" y="77153"/>
            <a:ext cx="9635067" cy="6410322"/>
          </a:xfrm>
          <a:prstGeom prst="rect">
            <a:avLst/>
          </a:prstGeom>
        </p:spPr>
      </p:pic>
      <p:sp>
        <p:nvSpPr>
          <p:cNvPr id="4" name="TextBox 3"/>
          <p:cNvSpPr txBox="1"/>
          <p:nvPr/>
        </p:nvSpPr>
        <p:spPr>
          <a:xfrm>
            <a:off x="325767" y="179108"/>
            <a:ext cx="11381642" cy="830997"/>
          </a:xfrm>
          <a:prstGeom prst="rect">
            <a:avLst/>
          </a:prstGeom>
          <a:noFill/>
        </p:spPr>
        <p:txBody>
          <a:bodyPr wrap="none" rtlCol="0">
            <a:spAutoFit/>
          </a:bodyPr>
          <a:lstStyle/>
          <a:p>
            <a:pPr algn="ctr"/>
            <a:r>
              <a:rPr lang="en-US" sz="4800" dirty="0" smtClean="0">
                <a:solidFill>
                  <a:srgbClr val="FFFFFF"/>
                </a:solidFill>
                <a:cs typeface="Times New Roman"/>
              </a:rPr>
              <a:t>Part 1: Chemistry of </a:t>
            </a:r>
            <a:r>
              <a:rPr lang="en-US" sz="4800" dirty="0" err="1" smtClean="0">
                <a:solidFill>
                  <a:srgbClr val="FFFFFF"/>
                </a:solidFill>
                <a:cs typeface="Times New Roman"/>
              </a:rPr>
              <a:t>glaciovolcanic</a:t>
            </a:r>
            <a:r>
              <a:rPr lang="en-US" sz="4800" dirty="0" smtClean="0">
                <a:solidFill>
                  <a:srgbClr val="FFFFFF"/>
                </a:solidFill>
                <a:cs typeface="Times New Roman"/>
              </a:rPr>
              <a:t> eruptions</a:t>
            </a:r>
          </a:p>
        </p:txBody>
      </p:sp>
      <p:sp>
        <p:nvSpPr>
          <p:cNvPr id="5" name="TextBox 4"/>
          <p:cNvSpPr txBox="1"/>
          <p:nvPr/>
        </p:nvSpPr>
        <p:spPr>
          <a:xfrm>
            <a:off x="4368802" y="5875867"/>
            <a:ext cx="3600345" cy="369332"/>
          </a:xfrm>
          <a:prstGeom prst="rect">
            <a:avLst/>
          </a:prstGeom>
          <a:noFill/>
        </p:spPr>
        <p:txBody>
          <a:bodyPr wrap="none" rtlCol="0">
            <a:spAutoFit/>
          </a:bodyPr>
          <a:lstStyle/>
          <a:p>
            <a:r>
              <a:rPr lang="en-US" dirty="0" smtClean="0">
                <a:solidFill>
                  <a:schemeClr val="bg1"/>
                </a:solidFill>
              </a:rPr>
              <a:t>Basaltic lavas, 2010 </a:t>
            </a:r>
            <a:r>
              <a:rPr lang="en-US" dirty="0" err="1" smtClean="0">
                <a:solidFill>
                  <a:schemeClr val="bg1"/>
                </a:solidFill>
              </a:rPr>
              <a:t>Fimmvorduhals</a:t>
            </a:r>
            <a:endParaRPr lang="en-US" dirty="0">
              <a:solidFill>
                <a:schemeClr val="bg1"/>
              </a:solidFill>
            </a:endParaRPr>
          </a:p>
        </p:txBody>
      </p:sp>
      <p:sp>
        <p:nvSpPr>
          <p:cNvPr id="6" name="TextBox 5"/>
          <p:cNvSpPr txBox="1"/>
          <p:nvPr/>
        </p:nvSpPr>
        <p:spPr>
          <a:xfrm>
            <a:off x="7264402" y="2218267"/>
            <a:ext cx="3652923" cy="369332"/>
          </a:xfrm>
          <a:prstGeom prst="rect">
            <a:avLst/>
          </a:prstGeom>
          <a:noFill/>
        </p:spPr>
        <p:txBody>
          <a:bodyPr wrap="none" rtlCol="0">
            <a:spAutoFit/>
          </a:bodyPr>
          <a:lstStyle/>
          <a:p>
            <a:r>
              <a:rPr lang="en-US" dirty="0" smtClean="0">
                <a:solidFill>
                  <a:schemeClr val="bg1"/>
                </a:solidFill>
              </a:rPr>
              <a:t>Trachytic tephra, 2010 </a:t>
            </a:r>
            <a:r>
              <a:rPr lang="en-US" dirty="0" err="1">
                <a:solidFill>
                  <a:schemeClr val="bg1"/>
                </a:solidFill>
              </a:rPr>
              <a:t>Eyjafjallajokull</a:t>
            </a:r>
            <a:endParaRPr lang="en-US" dirty="0">
              <a:solidFill>
                <a:schemeClr val="bg1"/>
              </a:solidFill>
            </a:endParaRPr>
          </a:p>
        </p:txBody>
      </p:sp>
      <p:sp>
        <p:nvSpPr>
          <p:cNvPr id="7" name="Text Box 4"/>
          <p:cNvSpPr txBox="1">
            <a:spLocks noChangeArrowheads="1"/>
          </p:cNvSpPr>
          <p:nvPr/>
        </p:nvSpPr>
        <p:spPr bwMode="auto">
          <a:xfrm>
            <a:off x="1472387" y="6064519"/>
            <a:ext cx="14782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200" dirty="0">
                <a:solidFill>
                  <a:schemeClr val="bg1"/>
                </a:solidFill>
                <a:latin typeface="+mn-lt"/>
              </a:rPr>
              <a:t>Image: </a:t>
            </a:r>
            <a:r>
              <a:rPr lang="en-GB" altLang="en-US" sz="1200" dirty="0" smtClean="0">
                <a:solidFill>
                  <a:schemeClr val="bg1"/>
                </a:solidFill>
                <a:latin typeface="+mn-lt"/>
              </a:rPr>
              <a:t>Ben Edwards</a:t>
            </a:r>
            <a:endParaRPr lang="en-GB" altLang="en-US" sz="1200" dirty="0">
              <a:solidFill>
                <a:schemeClr val="bg1"/>
              </a:solidFill>
              <a:latin typeface="+mn-lt"/>
            </a:endParaRPr>
          </a:p>
        </p:txBody>
      </p:sp>
    </p:spTree>
    <p:extLst>
      <p:ext uri="{BB962C8B-B14F-4D97-AF65-F5344CB8AC3E}">
        <p14:creationId xmlns:p14="http://schemas.microsoft.com/office/powerpoint/2010/main" val="3217099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5.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87" y="822267"/>
            <a:ext cx="8088119" cy="5502767"/>
          </a:xfrm>
          <a:prstGeom prst="rect">
            <a:avLst/>
          </a:prstGeom>
        </p:spPr>
      </p:pic>
      <p:sp>
        <p:nvSpPr>
          <p:cNvPr id="3" name="TextBox 2"/>
          <p:cNvSpPr txBox="1"/>
          <p:nvPr/>
        </p:nvSpPr>
        <p:spPr>
          <a:xfrm>
            <a:off x="8841005" y="781562"/>
            <a:ext cx="3012131" cy="3046988"/>
          </a:xfrm>
          <a:prstGeom prst="rect">
            <a:avLst/>
          </a:prstGeom>
          <a:noFill/>
        </p:spPr>
        <p:txBody>
          <a:bodyPr wrap="square" rtlCol="0">
            <a:spAutoFit/>
          </a:bodyPr>
          <a:lstStyle/>
          <a:p>
            <a:r>
              <a:rPr lang="en-US" sz="2400" dirty="0" err="1" smtClean="0">
                <a:solidFill>
                  <a:schemeClr val="bg1"/>
                </a:solidFill>
                <a:cs typeface="Times New Roman"/>
              </a:rPr>
              <a:t>Glaciovolcanic</a:t>
            </a:r>
            <a:r>
              <a:rPr lang="en-US" sz="2400" dirty="0" smtClean="0">
                <a:solidFill>
                  <a:schemeClr val="bg1"/>
                </a:solidFill>
                <a:cs typeface="Times New Roman"/>
              </a:rPr>
              <a:t> deposits have a wide range of known compositions. </a:t>
            </a:r>
          </a:p>
          <a:p>
            <a:endParaRPr lang="en-US" sz="2400" dirty="0">
              <a:solidFill>
                <a:schemeClr val="bg1"/>
              </a:solidFill>
              <a:cs typeface="Times New Roman"/>
            </a:endParaRPr>
          </a:p>
          <a:p>
            <a:r>
              <a:rPr lang="en-US" sz="2400" dirty="0" smtClean="0">
                <a:solidFill>
                  <a:schemeClr val="bg1"/>
                </a:solidFill>
                <a:cs typeface="Times New Roman"/>
              </a:rPr>
              <a:t>Only ultramafic compositions have not yet been described. </a:t>
            </a:r>
            <a:endParaRPr lang="en-US" sz="2400" dirty="0">
              <a:solidFill>
                <a:schemeClr val="bg1"/>
              </a:solidFill>
              <a:cs typeface="Times New Roman"/>
            </a:endParaRPr>
          </a:p>
        </p:txBody>
      </p:sp>
      <p:sp>
        <p:nvSpPr>
          <p:cNvPr id="4" name="TextBox 3"/>
          <p:cNvSpPr txBox="1"/>
          <p:nvPr/>
        </p:nvSpPr>
        <p:spPr>
          <a:xfrm>
            <a:off x="1321257" y="196787"/>
            <a:ext cx="6926961" cy="584775"/>
          </a:xfrm>
          <a:prstGeom prst="rect">
            <a:avLst/>
          </a:prstGeom>
          <a:noFill/>
        </p:spPr>
        <p:txBody>
          <a:bodyPr wrap="none" rtlCol="0">
            <a:spAutoFit/>
          </a:bodyPr>
          <a:lstStyle/>
          <a:p>
            <a:r>
              <a:rPr lang="en-US" sz="3200" dirty="0" smtClean="0">
                <a:solidFill>
                  <a:srgbClr val="FFFFFF"/>
                </a:solidFill>
                <a:cs typeface="Times New Roman"/>
              </a:rPr>
              <a:t>Compositional space for </a:t>
            </a:r>
            <a:r>
              <a:rPr lang="en-US" sz="3200" dirty="0" err="1" smtClean="0">
                <a:solidFill>
                  <a:srgbClr val="FFFFFF"/>
                </a:solidFill>
                <a:cs typeface="Times New Roman"/>
              </a:rPr>
              <a:t>glaciovolcanism</a:t>
            </a:r>
            <a:endParaRPr lang="en-US" sz="3200" dirty="0">
              <a:solidFill>
                <a:srgbClr val="FFFFFF"/>
              </a:solidFill>
              <a:cs typeface="Times New Roman"/>
            </a:endParaRPr>
          </a:p>
        </p:txBody>
      </p:sp>
      <p:sp>
        <p:nvSpPr>
          <p:cNvPr id="5" name="TextBox 4"/>
          <p:cNvSpPr txBox="1"/>
          <p:nvPr/>
        </p:nvSpPr>
        <p:spPr>
          <a:xfrm>
            <a:off x="573787" y="6044541"/>
            <a:ext cx="2367315" cy="276999"/>
          </a:xfrm>
          <a:prstGeom prst="rect">
            <a:avLst/>
          </a:prstGeom>
          <a:noFill/>
        </p:spPr>
        <p:txBody>
          <a:bodyPr wrap="none" rtlCol="0">
            <a:spAutoFit/>
          </a:bodyPr>
          <a:lstStyle/>
          <a:p>
            <a:r>
              <a:rPr lang="en-GB" sz="1200" b="1" dirty="0" smtClean="0">
                <a:solidFill>
                  <a:srgbClr val="000000"/>
                </a:solidFill>
              </a:rPr>
              <a:t>TAS diagram: </a:t>
            </a:r>
            <a:r>
              <a:rPr lang="en-GB" sz="1200" b="1" dirty="0" err="1" smtClean="0">
                <a:solidFill>
                  <a:srgbClr val="000000"/>
                </a:solidFill>
              </a:rPr>
              <a:t>LeMaitre</a:t>
            </a:r>
            <a:r>
              <a:rPr lang="en-GB" sz="1200" b="1" dirty="0" smtClean="0">
                <a:solidFill>
                  <a:srgbClr val="000000"/>
                </a:solidFill>
              </a:rPr>
              <a:t> et al., 1986</a:t>
            </a:r>
            <a:endParaRPr lang="en-GB" sz="1200" b="1" dirty="0">
              <a:solidFill>
                <a:srgbClr val="000000"/>
              </a:solidFill>
            </a:endParaRPr>
          </a:p>
        </p:txBody>
      </p:sp>
    </p:spTree>
    <p:extLst>
      <p:ext uri="{BB962C8B-B14F-4D97-AF65-F5344CB8AC3E}">
        <p14:creationId xmlns:p14="http://schemas.microsoft.com/office/powerpoint/2010/main" val="367620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1099" y="1022582"/>
            <a:ext cx="2639971" cy="3785652"/>
          </a:xfrm>
          <a:prstGeom prst="rect">
            <a:avLst/>
          </a:prstGeom>
          <a:noFill/>
        </p:spPr>
        <p:txBody>
          <a:bodyPr wrap="square" rtlCol="0">
            <a:spAutoFit/>
          </a:bodyPr>
          <a:lstStyle/>
          <a:p>
            <a:r>
              <a:rPr lang="en-US" sz="2400" dirty="0" smtClean="0">
                <a:solidFill>
                  <a:schemeClr val="bg1"/>
                </a:solidFill>
                <a:cs typeface="Times New Roman"/>
              </a:rPr>
              <a:t>Compositional terminology used for </a:t>
            </a:r>
            <a:r>
              <a:rPr lang="en-US" sz="2400" dirty="0" err="1" smtClean="0">
                <a:solidFill>
                  <a:schemeClr val="bg1"/>
                </a:solidFill>
                <a:cs typeface="Times New Roman"/>
              </a:rPr>
              <a:t>glaciovolcanic</a:t>
            </a:r>
            <a:r>
              <a:rPr lang="en-US" sz="2400" dirty="0" smtClean="0">
                <a:solidFill>
                  <a:schemeClr val="bg1"/>
                </a:solidFill>
                <a:cs typeface="Times New Roman"/>
              </a:rPr>
              <a:t> magmas</a:t>
            </a:r>
          </a:p>
          <a:p>
            <a:endParaRPr lang="en-US" sz="2400" dirty="0">
              <a:solidFill>
                <a:schemeClr val="bg1"/>
              </a:solidFill>
              <a:cs typeface="Times New Roman"/>
            </a:endParaRPr>
          </a:p>
          <a:p>
            <a:r>
              <a:rPr lang="en-US" sz="2400" dirty="0" smtClean="0">
                <a:solidFill>
                  <a:schemeClr val="bg1"/>
                </a:solidFill>
                <a:cs typeface="Times New Roman"/>
              </a:rPr>
              <a:t>Some physical properties (e.g. viscosity) vary gradationally across boundaries</a:t>
            </a:r>
            <a:endParaRPr lang="en-US" sz="2400" dirty="0">
              <a:solidFill>
                <a:schemeClr val="bg1"/>
              </a:solidFill>
              <a:cs typeface="Times New Roman"/>
            </a:endParaRPr>
          </a:p>
        </p:txBody>
      </p:sp>
      <p:pic>
        <p:nvPicPr>
          <p:cNvPr id="3" name="Picture 2" descr="Fig. 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660" y="1153715"/>
            <a:ext cx="8399934" cy="5043719"/>
          </a:xfrm>
          <a:prstGeom prst="rect">
            <a:avLst/>
          </a:prstGeom>
        </p:spPr>
      </p:pic>
      <p:sp>
        <p:nvSpPr>
          <p:cNvPr id="4" name="TextBox 3"/>
          <p:cNvSpPr txBox="1"/>
          <p:nvPr/>
        </p:nvSpPr>
        <p:spPr>
          <a:xfrm>
            <a:off x="2099733" y="220133"/>
            <a:ext cx="6065891" cy="584775"/>
          </a:xfrm>
          <a:prstGeom prst="rect">
            <a:avLst/>
          </a:prstGeom>
          <a:noFill/>
        </p:spPr>
        <p:txBody>
          <a:bodyPr wrap="none" rtlCol="0">
            <a:spAutoFit/>
          </a:bodyPr>
          <a:lstStyle/>
          <a:p>
            <a:r>
              <a:rPr lang="en-US" sz="3200" dirty="0" smtClean="0">
                <a:solidFill>
                  <a:srgbClr val="FFFFFF"/>
                </a:solidFill>
                <a:cs typeface="Times New Roman"/>
              </a:rPr>
              <a:t>General compositional terminology</a:t>
            </a:r>
            <a:endParaRPr lang="en-US" sz="3200" dirty="0">
              <a:solidFill>
                <a:srgbClr val="FFFFFF"/>
              </a:solidFill>
              <a:cs typeface="Times New Roman"/>
            </a:endParaRPr>
          </a:p>
        </p:txBody>
      </p:sp>
      <p:sp>
        <p:nvSpPr>
          <p:cNvPr id="5" name="TextBox 4"/>
          <p:cNvSpPr txBox="1"/>
          <p:nvPr/>
        </p:nvSpPr>
        <p:spPr>
          <a:xfrm>
            <a:off x="481660" y="5920435"/>
            <a:ext cx="2367315" cy="276999"/>
          </a:xfrm>
          <a:prstGeom prst="rect">
            <a:avLst/>
          </a:prstGeom>
          <a:noFill/>
        </p:spPr>
        <p:txBody>
          <a:bodyPr wrap="none" rtlCol="0">
            <a:spAutoFit/>
          </a:bodyPr>
          <a:lstStyle/>
          <a:p>
            <a:r>
              <a:rPr lang="en-GB" sz="1200" b="1" dirty="0" smtClean="0">
                <a:solidFill>
                  <a:srgbClr val="000000"/>
                </a:solidFill>
              </a:rPr>
              <a:t>TAS diagram: </a:t>
            </a:r>
            <a:r>
              <a:rPr lang="en-GB" sz="1200" b="1" dirty="0" err="1" smtClean="0">
                <a:solidFill>
                  <a:srgbClr val="000000"/>
                </a:solidFill>
              </a:rPr>
              <a:t>LeMaitre</a:t>
            </a:r>
            <a:r>
              <a:rPr lang="en-GB" sz="1200" b="1" dirty="0" smtClean="0">
                <a:solidFill>
                  <a:srgbClr val="000000"/>
                </a:solidFill>
              </a:rPr>
              <a:t> et al., 1986</a:t>
            </a:r>
            <a:endParaRPr lang="en-GB" sz="1200" b="1" dirty="0">
              <a:solidFill>
                <a:srgbClr val="000000"/>
              </a:solidFill>
            </a:endParaRPr>
          </a:p>
        </p:txBody>
      </p:sp>
    </p:spTree>
    <p:extLst>
      <p:ext uri="{BB962C8B-B14F-4D97-AF65-F5344CB8AC3E}">
        <p14:creationId xmlns:p14="http://schemas.microsoft.com/office/powerpoint/2010/main" val="4106477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0667" y="4924777"/>
            <a:ext cx="6824133" cy="1569660"/>
          </a:xfrm>
          <a:prstGeom prst="rect">
            <a:avLst/>
          </a:prstGeom>
          <a:noFill/>
        </p:spPr>
        <p:txBody>
          <a:bodyPr wrap="square" rtlCol="0">
            <a:spAutoFit/>
          </a:bodyPr>
          <a:lstStyle/>
          <a:p>
            <a:r>
              <a:rPr lang="en-US" sz="2400" dirty="0" smtClean="0">
                <a:solidFill>
                  <a:schemeClr val="bg1"/>
                </a:solidFill>
                <a:cs typeface="Times New Roman"/>
              </a:rPr>
              <a:t>Temperatures of silicate melts are mainly a function of composition. Although they can be estimated using bulk composition or mineral </a:t>
            </a:r>
            <a:r>
              <a:rPr lang="en-US" sz="2400" dirty="0" err="1" smtClean="0">
                <a:solidFill>
                  <a:schemeClr val="bg1"/>
                </a:solidFill>
                <a:cs typeface="Times New Roman"/>
              </a:rPr>
              <a:t>geothermometers</a:t>
            </a:r>
            <a:r>
              <a:rPr lang="en-US" sz="2400" dirty="0" smtClean="0">
                <a:solidFill>
                  <a:schemeClr val="bg1"/>
                </a:solidFill>
                <a:cs typeface="Times New Roman"/>
              </a:rPr>
              <a:t>, direct measurements in the field are </a:t>
            </a:r>
            <a:r>
              <a:rPr lang="en-US" sz="2400" dirty="0" smtClean="0">
                <a:solidFill>
                  <a:schemeClr val="bg1"/>
                </a:solidFill>
                <a:cs typeface="Times New Roman"/>
              </a:rPr>
              <a:t>also required.</a:t>
            </a:r>
            <a:endParaRPr lang="en-US" sz="2400" dirty="0">
              <a:solidFill>
                <a:schemeClr val="bg1"/>
              </a:solidFill>
              <a:cs typeface="Times New Roman"/>
            </a:endParaRPr>
          </a:p>
        </p:txBody>
      </p:sp>
      <p:pic>
        <p:nvPicPr>
          <p:cNvPr id="3" name="Picture 2" descr="Fig. 5.5a-c_temps_BEN.jpg"/>
          <p:cNvPicPr>
            <a:picLocks noChangeAspect="1"/>
          </p:cNvPicPr>
          <p:nvPr/>
        </p:nvPicPr>
        <p:blipFill rotWithShape="1">
          <a:blip r:embed="rId2" cstate="print">
            <a:extLst>
              <a:ext uri="{28A0092B-C50C-407E-A947-70E740481C1C}">
                <a14:useLocalDpi xmlns:a14="http://schemas.microsoft.com/office/drawing/2010/main" val="0"/>
              </a:ext>
            </a:extLst>
          </a:blip>
          <a:srcRect b="67354"/>
          <a:stretch/>
        </p:blipFill>
        <p:spPr>
          <a:xfrm>
            <a:off x="200334" y="137760"/>
            <a:ext cx="4588778" cy="3396594"/>
          </a:xfrm>
          <a:prstGeom prst="rect">
            <a:avLst/>
          </a:prstGeom>
        </p:spPr>
      </p:pic>
      <p:pic>
        <p:nvPicPr>
          <p:cNvPr id="4" name="Picture 3" descr="Fig. 5.5a-c_temps_BEN.jpg"/>
          <p:cNvPicPr>
            <a:picLocks noChangeAspect="1"/>
          </p:cNvPicPr>
          <p:nvPr/>
        </p:nvPicPr>
        <p:blipFill rotWithShape="1">
          <a:blip r:embed="rId2" cstate="print">
            <a:extLst>
              <a:ext uri="{28A0092B-C50C-407E-A947-70E740481C1C}">
                <a14:useLocalDpi xmlns:a14="http://schemas.microsoft.com/office/drawing/2010/main" val="0"/>
              </a:ext>
            </a:extLst>
          </a:blip>
          <a:srcRect t="67343"/>
          <a:stretch/>
        </p:blipFill>
        <p:spPr>
          <a:xfrm>
            <a:off x="197406" y="3134377"/>
            <a:ext cx="4588778" cy="3397764"/>
          </a:xfrm>
          <a:prstGeom prst="rect">
            <a:avLst/>
          </a:prstGeom>
        </p:spPr>
      </p:pic>
      <p:sp>
        <p:nvSpPr>
          <p:cNvPr id="6" name="TextBox 5"/>
          <p:cNvSpPr txBox="1"/>
          <p:nvPr/>
        </p:nvSpPr>
        <p:spPr>
          <a:xfrm>
            <a:off x="5232380" y="237066"/>
            <a:ext cx="6587088" cy="1077218"/>
          </a:xfrm>
          <a:prstGeom prst="rect">
            <a:avLst/>
          </a:prstGeom>
          <a:noFill/>
        </p:spPr>
        <p:txBody>
          <a:bodyPr wrap="square" rtlCol="0">
            <a:spAutoFit/>
          </a:bodyPr>
          <a:lstStyle/>
          <a:p>
            <a:pPr algn="ctr"/>
            <a:r>
              <a:rPr lang="en-US" sz="3200" dirty="0" smtClean="0">
                <a:solidFill>
                  <a:srgbClr val="FFFFFF"/>
                </a:solidFill>
                <a:cs typeface="Times New Roman"/>
              </a:rPr>
              <a:t>Bulk geochemistry properties:</a:t>
            </a:r>
          </a:p>
          <a:p>
            <a:pPr algn="ctr"/>
            <a:r>
              <a:rPr lang="en-US" sz="3200" dirty="0" smtClean="0">
                <a:solidFill>
                  <a:srgbClr val="FFFFFF"/>
                </a:solidFill>
                <a:cs typeface="Times New Roman"/>
              </a:rPr>
              <a:t>(1) Eruption temperatures</a:t>
            </a:r>
            <a:endParaRPr lang="en-US" sz="3200" dirty="0">
              <a:solidFill>
                <a:srgbClr val="FFFFFF"/>
              </a:solidFill>
              <a:cs typeface="Times New Roman"/>
            </a:endParaRPr>
          </a:p>
        </p:txBody>
      </p:sp>
      <p:grpSp>
        <p:nvGrpSpPr>
          <p:cNvPr id="8" name="Group 7"/>
          <p:cNvGrpSpPr/>
          <p:nvPr/>
        </p:nvGrpSpPr>
        <p:grpSpPr>
          <a:xfrm>
            <a:off x="6086198" y="1539962"/>
            <a:ext cx="4678329" cy="3374735"/>
            <a:chOff x="5798337" y="1539962"/>
            <a:chExt cx="4678329" cy="3374735"/>
          </a:xfrm>
        </p:grpSpPr>
        <p:pic>
          <p:nvPicPr>
            <p:cNvPr id="5" name="Picture 4" descr="Fig. 5.5a-c_temps_BEN.jpg"/>
            <p:cNvPicPr>
              <a:picLocks noChangeAspect="1"/>
            </p:cNvPicPr>
            <p:nvPr/>
          </p:nvPicPr>
          <p:blipFill rotWithShape="1">
            <a:blip r:embed="rId2" cstate="print">
              <a:extLst>
                <a:ext uri="{28A0092B-C50C-407E-A947-70E740481C1C}">
                  <a14:useLocalDpi xmlns:a14="http://schemas.microsoft.com/office/drawing/2010/main" val="0"/>
                </a:ext>
              </a:extLst>
            </a:blip>
            <a:srcRect t="33510" b="34675"/>
            <a:stretch/>
          </p:blipFill>
          <p:spPr>
            <a:xfrm>
              <a:off x="5798337" y="1539962"/>
              <a:ext cx="4678329" cy="3374735"/>
            </a:xfrm>
            <a:prstGeom prst="rect">
              <a:avLst/>
            </a:prstGeom>
          </p:spPr>
        </p:pic>
        <p:sp>
          <p:nvSpPr>
            <p:cNvPr id="7" name="TextBox 6"/>
            <p:cNvSpPr txBox="1"/>
            <p:nvPr/>
          </p:nvSpPr>
          <p:spPr>
            <a:xfrm>
              <a:off x="6671734" y="1625600"/>
              <a:ext cx="3318261" cy="369332"/>
            </a:xfrm>
            <a:prstGeom prst="rect">
              <a:avLst/>
            </a:prstGeom>
            <a:noFill/>
          </p:spPr>
          <p:txBody>
            <a:bodyPr wrap="none" rtlCol="0">
              <a:spAutoFit/>
            </a:bodyPr>
            <a:lstStyle/>
            <a:p>
              <a:r>
                <a:rPr lang="en-US" dirty="0" smtClean="0"/>
                <a:t>Basaltic lava flow, </a:t>
              </a:r>
              <a:r>
                <a:rPr lang="en-US" dirty="0" err="1" smtClean="0"/>
                <a:t>Tolbachik</a:t>
              </a:r>
              <a:r>
                <a:rPr lang="en-US" dirty="0" smtClean="0"/>
                <a:t> 2013</a:t>
              </a:r>
              <a:endParaRPr lang="en-US" dirty="0"/>
            </a:p>
          </p:txBody>
        </p:sp>
      </p:grpSp>
      <p:sp>
        <p:nvSpPr>
          <p:cNvPr id="9" name="Text Box 4"/>
          <p:cNvSpPr txBox="1">
            <a:spLocks noChangeArrowheads="1"/>
          </p:cNvSpPr>
          <p:nvPr/>
        </p:nvSpPr>
        <p:spPr bwMode="auto">
          <a:xfrm>
            <a:off x="194478" y="6253972"/>
            <a:ext cx="1537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200" dirty="0" smtClean="0">
                <a:solidFill>
                  <a:schemeClr val="bg1"/>
                </a:solidFill>
                <a:latin typeface="+mn-lt"/>
              </a:rPr>
              <a:t>Images: Ben Edwards</a:t>
            </a:r>
            <a:endParaRPr lang="en-GB" altLang="en-US" sz="1200" dirty="0">
              <a:solidFill>
                <a:schemeClr val="bg1"/>
              </a:solidFill>
              <a:latin typeface="+mn-lt"/>
            </a:endParaRPr>
          </a:p>
        </p:txBody>
      </p:sp>
    </p:spTree>
    <p:extLst>
      <p:ext uri="{BB962C8B-B14F-4D97-AF65-F5344CB8AC3E}">
        <p14:creationId xmlns:p14="http://schemas.microsoft.com/office/powerpoint/2010/main" val="2976444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 5.6.jpg"/>
          <p:cNvPicPr>
            <a:picLocks noChangeAspect="1"/>
          </p:cNvPicPr>
          <p:nvPr/>
        </p:nvPicPr>
        <p:blipFill rotWithShape="1">
          <a:blip r:embed="rId2" cstate="print">
            <a:extLst>
              <a:ext uri="{28A0092B-C50C-407E-A947-70E740481C1C}">
                <a14:useLocalDpi xmlns:a14="http://schemas.microsoft.com/office/drawing/2010/main" val="0"/>
              </a:ext>
            </a:extLst>
          </a:blip>
          <a:srcRect b="49569"/>
          <a:stretch/>
        </p:blipFill>
        <p:spPr>
          <a:xfrm>
            <a:off x="669831" y="1211693"/>
            <a:ext cx="5312820" cy="3702285"/>
          </a:xfrm>
          <a:prstGeom prst="rect">
            <a:avLst/>
          </a:prstGeom>
        </p:spPr>
      </p:pic>
      <p:pic>
        <p:nvPicPr>
          <p:cNvPr id="4" name="Picture 3" descr="Fig. 5.6.jpg"/>
          <p:cNvPicPr>
            <a:picLocks noChangeAspect="1"/>
          </p:cNvPicPr>
          <p:nvPr/>
        </p:nvPicPr>
        <p:blipFill rotWithShape="1">
          <a:blip r:embed="rId2" cstate="print">
            <a:extLst>
              <a:ext uri="{28A0092B-C50C-407E-A947-70E740481C1C}">
                <a14:useLocalDpi xmlns:a14="http://schemas.microsoft.com/office/drawing/2010/main" val="0"/>
              </a:ext>
            </a:extLst>
          </a:blip>
          <a:srcRect t="50333" b="-77"/>
          <a:stretch/>
        </p:blipFill>
        <p:spPr>
          <a:xfrm>
            <a:off x="6187076" y="1220498"/>
            <a:ext cx="5400926" cy="3712418"/>
          </a:xfrm>
          <a:prstGeom prst="rect">
            <a:avLst/>
          </a:prstGeom>
        </p:spPr>
      </p:pic>
      <p:sp>
        <p:nvSpPr>
          <p:cNvPr id="6" name="TextBox 5"/>
          <p:cNvSpPr txBox="1"/>
          <p:nvPr/>
        </p:nvSpPr>
        <p:spPr>
          <a:xfrm>
            <a:off x="789666" y="4999030"/>
            <a:ext cx="10745975" cy="1569660"/>
          </a:xfrm>
          <a:prstGeom prst="rect">
            <a:avLst/>
          </a:prstGeom>
          <a:noFill/>
        </p:spPr>
        <p:txBody>
          <a:bodyPr wrap="square" rtlCol="0">
            <a:spAutoFit/>
          </a:bodyPr>
          <a:lstStyle/>
          <a:p>
            <a:r>
              <a:rPr lang="en-US" sz="2400" dirty="0" smtClean="0">
                <a:solidFill>
                  <a:schemeClr val="bg1"/>
                </a:solidFill>
                <a:cs typeface="Times New Roman"/>
              </a:rPr>
              <a:t>Viscosity is an important measure of a liquid’s ability to respond to stress; for silicate melts it is largely controlled by three important parameters: 1. melt composition (A); 2. temperature (A&amp;B); and 3. dissolved water (B). Dissolved water has the most significant effect on changes to viscosity.</a:t>
            </a:r>
            <a:endParaRPr lang="en-US" sz="2400" dirty="0">
              <a:solidFill>
                <a:schemeClr val="bg1"/>
              </a:solidFill>
              <a:cs typeface="Times New Roman"/>
            </a:endParaRPr>
          </a:p>
        </p:txBody>
      </p:sp>
      <p:sp>
        <p:nvSpPr>
          <p:cNvPr id="5" name="TextBox 4"/>
          <p:cNvSpPr txBox="1"/>
          <p:nvPr/>
        </p:nvSpPr>
        <p:spPr>
          <a:xfrm>
            <a:off x="2980247" y="0"/>
            <a:ext cx="6587088" cy="1077218"/>
          </a:xfrm>
          <a:prstGeom prst="rect">
            <a:avLst/>
          </a:prstGeom>
          <a:noFill/>
        </p:spPr>
        <p:txBody>
          <a:bodyPr wrap="square" rtlCol="0">
            <a:spAutoFit/>
          </a:bodyPr>
          <a:lstStyle/>
          <a:p>
            <a:pPr algn="ctr"/>
            <a:r>
              <a:rPr lang="en-US" sz="3200" dirty="0" smtClean="0">
                <a:solidFill>
                  <a:srgbClr val="FFFFFF"/>
                </a:solidFill>
                <a:cs typeface="Times New Roman"/>
              </a:rPr>
              <a:t>Bulk geochemistry properties:</a:t>
            </a:r>
          </a:p>
          <a:p>
            <a:pPr algn="ctr"/>
            <a:r>
              <a:rPr lang="en-US" sz="3200" dirty="0" smtClean="0">
                <a:solidFill>
                  <a:srgbClr val="FFFFFF"/>
                </a:solidFill>
                <a:cs typeface="Times New Roman"/>
              </a:rPr>
              <a:t>(2) Anhydrous and hydrous viscosities</a:t>
            </a:r>
            <a:endParaRPr lang="en-US" sz="3200" dirty="0">
              <a:solidFill>
                <a:srgbClr val="FFFFFF"/>
              </a:solidFill>
              <a:cs typeface="Times New Roman"/>
            </a:endParaRPr>
          </a:p>
        </p:txBody>
      </p:sp>
    </p:spTree>
    <p:extLst>
      <p:ext uri="{BB962C8B-B14F-4D97-AF65-F5344CB8AC3E}">
        <p14:creationId xmlns:p14="http://schemas.microsoft.com/office/powerpoint/2010/main" val="3403620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5689</TotalTime>
  <Words>1366</Words>
  <Application>Microsoft Office PowerPoint</Application>
  <PresentationFormat>Widescreen</PresentationFormat>
  <Paragraphs>84</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Calibri Light</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smellie</dc:creator>
  <cp:lastModifiedBy>john smellie</cp:lastModifiedBy>
  <cp:revision>96</cp:revision>
  <dcterms:created xsi:type="dcterms:W3CDTF">2016-02-25T13:07:01Z</dcterms:created>
  <dcterms:modified xsi:type="dcterms:W3CDTF">2016-05-18T07:51:39Z</dcterms:modified>
</cp:coreProperties>
</file>