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08" r:id="rId2"/>
    <p:sldId id="315" r:id="rId3"/>
    <p:sldId id="334" r:id="rId4"/>
    <p:sldId id="316" r:id="rId5"/>
    <p:sldId id="340" r:id="rId6"/>
    <p:sldId id="341" r:id="rId7"/>
    <p:sldId id="342" r:id="rId8"/>
    <p:sldId id="339" r:id="rId9"/>
    <p:sldId id="318" r:id="rId10"/>
    <p:sldId id="319" r:id="rId11"/>
    <p:sldId id="320" r:id="rId12"/>
    <p:sldId id="344" r:id="rId13"/>
    <p:sldId id="321" r:id="rId14"/>
    <p:sldId id="345" r:id="rId15"/>
    <p:sldId id="322" r:id="rId16"/>
    <p:sldId id="323" r:id="rId17"/>
    <p:sldId id="324" r:id="rId18"/>
    <p:sldId id="338" r:id="rId19"/>
    <p:sldId id="346" r:id="rId20"/>
    <p:sldId id="325" r:id="rId21"/>
    <p:sldId id="326" r:id="rId22"/>
    <p:sldId id="343" r:id="rId23"/>
    <p:sldId id="327" r:id="rId24"/>
    <p:sldId id="347" r:id="rId25"/>
    <p:sldId id="348" r:id="rId26"/>
    <p:sldId id="328" r:id="rId27"/>
    <p:sldId id="335" r:id="rId28"/>
    <p:sldId id="329" r:id="rId29"/>
  </p:sldIdLst>
  <p:sldSz cx="9144000" cy="6858000" type="screen4x3"/>
  <p:notesSz cx="6997700" cy="9283700"/>
  <p:defaultTextStyle>
    <a:defPPr>
      <a:defRPr lang="en-US"/>
    </a:defPPr>
    <a:lvl1pPr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1pPr>
    <a:lvl2pPr marL="4572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2pPr>
    <a:lvl3pPr marL="9144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3pPr>
    <a:lvl4pPr marL="13716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4pPr>
    <a:lvl5pPr marL="18288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66FF"/>
    <a:srgbClr val="FFFF99"/>
    <a:srgbClr val="000099"/>
    <a:srgbClr val="0000FF"/>
    <a:srgbClr val="FFCC99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8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076" y="-90"/>
      </p:cViewPr>
      <p:guideLst>
        <p:guide orient="horz" pos="2923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371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t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EE 313: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-1588"/>
            <a:ext cx="303371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t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3/10/2005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b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b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1FD82B4-D1F8-4D02-BDA1-A441E2773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392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371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t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EE 313: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-1588"/>
            <a:ext cx="303371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t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3/10/2005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b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b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CF36EF9-27F3-4595-AA5D-4A35F91A0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8488"/>
            <a:ext cx="51308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2" tIns="46757" rIns="91902" bIns="467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1" name="Rectangle 7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5863" y="701675"/>
            <a:ext cx="4624387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65996759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402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0805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6207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1610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63DFB48B-56FA-488E-98E4-45F80C5F7F5F}" type="slidenum">
              <a:rPr lang="en-US" sz="1000" b="0">
                <a:latin typeface="Times New Roman" pitchFamily="18" charset="0"/>
              </a:rPr>
              <a:pPr/>
              <a:t>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301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C987F3CE-835D-4081-99CA-5E6D02C0D518}" type="slidenum">
              <a:rPr lang="en-US" sz="1000" b="0">
                <a:latin typeface="Times New Roman" pitchFamily="18" charset="0"/>
              </a:rPr>
              <a:pPr/>
              <a:t>12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222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39C7EB7A-988A-4F7F-BA23-E438199530E1}" type="slidenum">
              <a:rPr lang="en-US" sz="1000" b="0">
                <a:latin typeface="Times New Roman" pitchFamily="18" charset="0"/>
              </a:rPr>
              <a:pPr/>
              <a:t>13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325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2/1/2005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8BB22945-D376-4C06-A3F1-99F4BFDD7C7D}" type="slidenum">
              <a:rPr lang="en-US" sz="1000" b="0">
                <a:latin typeface="Times New Roman" pitchFamily="18" charset="0"/>
              </a:rPr>
              <a:pPr/>
              <a:t>14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427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42361200-229D-4F70-8962-DF74B51ED99D}" type="slidenum">
              <a:rPr lang="en-US" sz="1000" b="0">
                <a:latin typeface="Times New Roman" pitchFamily="18" charset="0"/>
              </a:rPr>
              <a:pPr/>
              <a:t>15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530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2BD993BF-6E7B-4658-86FB-8E69ACF2A23B}" type="slidenum">
              <a:rPr lang="en-US" sz="1000" b="0">
                <a:latin typeface="Times New Roman" pitchFamily="18" charset="0"/>
              </a:rPr>
              <a:pPr/>
              <a:t>16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74521173-EC35-4FEA-9BFB-D73D7B225641}" type="slidenum">
              <a:rPr lang="en-US" sz="1000" b="0">
                <a:latin typeface="Times New Roman" pitchFamily="18" charset="0"/>
              </a:rPr>
              <a:pPr/>
              <a:t>17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7348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B0C6612A-EBB9-4668-8AE3-C7AAF8200CD0}" type="slidenum">
              <a:rPr lang="en-US" sz="1000" b="0">
                <a:latin typeface="Times New Roman" pitchFamily="18" charset="0"/>
              </a:rPr>
              <a:pPr/>
              <a:t>18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837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3/1/2005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21767408-8537-4708-8DF4-1129AF3EBAE3}" type="slidenum">
              <a:rPr lang="en-US" sz="1000" b="0">
                <a:latin typeface="Times New Roman" pitchFamily="18" charset="0"/>
              </a:rPr>
              <a:pPr/>
              <a:t>19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939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7AE2DBE8-9CBB-48D5-B109-C4E83796CD05}" type="slidenum">
              <a:rPr lang="en-US" sz="1000" b="0">
                <a:latin typeface="Times New Roman" pitchFamily="18" charset="0"/>
              </a:rPr>
              <a:pPr/>
              <a:t>20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042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D218A13D-85D5-4C77-93DC-753FB31AAD5C}" type="slidenum">
              <a:rPr lang="en-US" sz="1000" b="0">
                <a:latin typeface="Times New Roman" pitchFamily="18" charset="0"/>
              </a:rPr>
              <a:pPr/>
              <a:t>21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144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AABCACA4-D35E-45BE-AE97-B323A49D797D}" type="slidenum">
              <a:rPr lang="en-US" sz="1000" b="0">
                <a:latin typeface="Times New Roman" pitchFamily="18" charset="0"/>
              </a:rPr>
              <a:pPr/>
              <a:t>2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403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3D76E9F4-801F-4D17-AEA4-0158916FB9F5}" type="slidenum">
              <a:rPr lang="en-US" sz="1000" b="0">
                <a:latin typeface="Times New Roman" pitchFamily="18" charset="0"/>
              </a:rPr>
              <a:pPr/>
              <a:t>22</a:t>
            </a:fld>
            <a:endParaRPr lang="en-US" sz="10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15051910-C445-4337-888B-74C9357A80CB}" type="slidenum">
              <a:rPr lang="en-US" sz="1000" b="0">
                <a:latin typeface="Times New Roman" pitchFamily="18" charset="0"/>
              </a:rPr>
              <a:pPr/>
              <a:t>23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349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CDB27C89-6860-4DC4-8876-57B6C9A1A10D}" type="slidenum">
              <a:rPr lang="en-US" sz="1000" b="0">
                <a:latin typeface="Times New Roman" pitchFamily="18" charset="0"/>
              </a:rPr>
              <a:pPr/>
              <a:t>24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451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C29DC3E0-8F8B-44BE-8F12-F2A0C259D5D5}" type="slidenum">
              <a:rPr lang="en-US" sz="1000" b="0">
                <a:latin typeface="Times New Roman" pitchFamily="18" charset="0"/>
              </a:rPr>
              <a:pPr/>
              <a:t>25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554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6F999EFA-3D20-4335-8D28-978E84A4036C}" type="slidenum">
              <a:rPr lang="en-US" sz="1000" b="0">
                <a:latin typeface="Times New Roman" pitchFamily="18" charset="0"/>
              </a:rPr>
              <a:pPr/>
              <a:t>26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656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D84088A7-F218-4D2F-8950-9D4C0B91CD25}" type="slidenum">
              <a:rPr lang="en-US" sz="1000" b="0">
                <a:latin typeface="Times New Roman" pitchFamily="18" charset="0"/>
              </a:rPr>
              <a:pPr/>
              <a:t>27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758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D0D07F1A-2864-4EAD-A9EC-0250DF9FC7C2}" type="slidenum">
              <a:rPr lang="en-US" sz="1000" b="0">
                <a:latin typeface="Times New Roman" pitchFamily="18" charset="0"/>
              </a:rPr>
              <a:pPr/>
              <a:t>28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861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A10E3A84-5245-41E8-8A85-69C9347242A0}" type="slidenum">
              <a:rPr lang="en-US" sz="1000" b="0">
                <a:latin typeface="Times New Roman" pitchFamily="18" charset="0"/>
              </a:rPr>
              <a:pPr/>
              <a:t>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506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E2441D39-8EB6-474F-8F79-978FCD67B315}" type="slidenum">
              <a:rPr lang="en-US" sz="1000" b="0">
                <a:latin typeface="Times New Roman" pitchFamily="18" charset="0"/>
              </a:rPr>
              <a:pPr/>
              <a:t>4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608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709EEEB2-1FE7-4BA7-AF98-D0E8CAF5E75B}" type="slidenum">
              <a:rPr lang="en-US" sz="1000" b="0">
                <a:latin typeface="Times New Roman" pitchFamily="18" charset="0"/>
              </a:rPr>
              <a:pPr/>
              <a:t>5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710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81A183A1-6B9E-4D07-813A-21893BC5EAF3}" type="slidenum">
              <a:rPr lang="en-US" sz="1000" b="0">
                <a:latin typeface="Times New Roman" pitchFamily="18" charset="0"/>
              </a:rPr>
              <a:pPr/>
              <a:t>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813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55838D37-7297-4FEA-B379-278C80C40AEC}" type="slidenum">
              <a:rPr lang="en-US" sz="1000" b="0">
                <a:latin typeface="Times New Roman" pitchFamily="18" charset="0"/>
              </a:rPr>
              <a:pPr/>
              <a:t>9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915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B2BE9183-3309-4AAD-8279-BCA4A7398454}" type="slidenum">
              <a:rPr lang="en-US" sz="1000" b="0">
                <a:latin typeface="Times New Roman" pitchFamily="18" charset="0"/>
              </a:rPr>
              <a:pPr/>
              <a:t>10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018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344221F5-27C3-49E9-A4C6-AD6E0C1EAA2F}" type="slidenum">
              <a:rPr lang="en-US" sz="1000" b="0">
                <a:latin typeface="Times New Roman" pitchFamily="18" charset="0"/>
              </a:rPr>
              <a:pPr/>
              <a:t>11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120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14569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71228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45936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45177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60891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96938"/>
            <a:ext cx="4305300" cy="535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96938"/>
            <a:ext cx="4305300" cy="535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251362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227420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76277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159031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148271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157193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  <a:endParaRPr lang="en-US" sz="1400">
              <a:latin typeface="Times New Roman" charset="0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9916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96938"/>
            <a:ext cx="87630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152400" y="896938"/>
            <a:ext cx="8763000" cy="0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228600" y="6248400"/>
            <a:ext cx="8763000" cy="0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858000" y="6248400"/>
            <a:ext cx="16002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48F935D-909D-4261-AB0A-CD6C345B8C76}" type="slidenum">
              <a:rPr lang="en-US" sz="1000" b="0" smtClean="0">
                <a:latin typeface="Arial" pitchFamily="34" charset="0"/>
              </a:rPr>
              <a:pPr>
                <a:defRPr/>
              </a:pPr>
              <a:t>‹#›</a:t>
            </a:fld>
            <a:endParaRPr lang="en-US" sz="1600" b="0" smtClean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9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362200"/>
            <a:ext cx="8458200" cy="1143000"/>
          </a:xfrm>
          <a:noFill/>
        </p:spPr>
        <p:txBody>
          <a:bodyPr/>
          <a:lstStyle/>
          <a:p>
            <a:pPr>
              <a:tabLst>
                <a:tab pos="1714500" algn="l"/>
              </a:tabLst>
            </a:pPr>
            <a:r>
              <a:rPr lang="en-US" smtClean="0">
                <a:ea typeface="ＭＳ Ｐゴシック" pitchFamily="34" charset="-128"/>
              </a:rPr>
              <a:t>Digital Design: A Systems Approach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Lecture 17:  Overview and Wrapup</a:t>
            </a:r>
            <a:endParaRPr lang="en-US" sz="14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Sequential circuits work properly if setup and hold time constraints are met</a:t>
            </a:r>
          </a:p>
        </p:txBody>
      </p:sp>
      <p:graphicFrame>
        <p:nvGraphicFramePr>
          <p:cNvPr id="22532" name="Object 2"/>
          <p:cNvGraphicFramePr>
            <a:graphicFrameLocks noChangeAspect="1"/>
          </p:cNvGraphicFramePr>
          <p:nvPr/>
        </p:nvGraphicFramePr>
        <p:xfrm>
          <a:off x="2568575" y="1066800"/>
          <a:ext cx="4186238" cy="372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Visio" r:id="rId4" imgW="2095500" imgH="1866900" progId="Visio.Drawing.6">
                  <p:embed/>
                </p:oleObj>
              </mc:Choice>
              <mc:Fallback>
                <p:oleObj name="Visio" r:id="rId4" imgW="2095500" imgH="18669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1066800"/>
                        <a:ext cx="4186238" cy="372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304800" y="4926013"/>
            <a:ext cx="8534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tx2"/>
                </a:solidFill>
                <a:latin typeface="Tahoma" pitchFamily="34" charset="0"/>
              </a:rPr>
              <a:t>Suppose t</a:t>
            </a:r>
            <a:r>
              <a:rPr lang="en-US" sz="2400" b="0" baseline="-25000">
                <a:solidFill>
                  <a:schemeClr val="tx2"/>
                </a:solidFill>
                <a:latin typeface="Tahoma" pitchFamily="34" charset="0"/>
              </a:rPr>
              <a:t>dCQ</a:t>
            </a:r>
            <a:r>
              <a:rPr lang="en-US" sz="2400" b="0">
                <a:solidFill>
                  <a:schemeClr val="tx2"/>
                </a:solidFill>
                <a:latin typeface="Tahoma" pitchFamily="34" charset="0"/>
              </a:rPr>
              <a:t> = t</a:t>
            </a:r>
            <a:r>
              <a:rPr lang="en-US" sz="2400" b="0" baseline="-25000">
                <a:solidFill>
                  <a:schemeClr val="tx2"/>
                </a:solidFill>
                <a:latin typeface="Tahoma" pitchFamily="34" charset="0"/>
              </a:rPr>
              <a:t>s </a:t>
            </a:r>
            <a:r>
              <a:rPr lang="en-US" sz="2400" b="0">
                <a:solidFill>
                  <a:schemeClr val="tx2"/>
                </a:solidFill>
                <a:latin typeface="Tahoma" pitchFamily="34" charset="0"/>
              </a:rPr>
              <a:t>= t</a:t>
            </a:r>
            <a:r>
              <a:rPr lang="en-US" sz="2400" b="0" baseline="-25000">
                <a:solidFill>
                  <a:schemeClr val="tx2"/>
                </a:solidFill>
                <a:latin typeface="Tahoma" pitchFamily="34" charset="0"/>
              </a:rPr>
              <a:t>h</a:t>
            </a:r>
            <a:r>
              <a:rPr lang="en-US" sz="2400" b="0">
                <a:solidFill>
                  <a:schemeClr val="tx2"/>
                </a:solidFill>
                <a:latin typeface="Tahoma" pitchFamily="34" charset="0"/>
              </a:rPr>
              <a:t> = 100ps, t</a:t>
            </a:r>
            <a:r>
              <a:rPr lang="en-US" sz="2400" b="0" baseline="-25000">
                <a:solidFill>
                  <a:schemeClr val="tx2"/>
                </a:solidFill>
                <a:latin typeface="Tahoma" pitchFamily="34" charset="0"/>
              </a:rPr>
              <a:t>k </a:t>
            </a:r>
            <a:r>
              <a:rPr lang="en-US" sz="2400" b="0">
                <a:solidFill>
                  <a:schemeClr val="tx2"/>
                </a:solidFill>
                <a:latin typeface="Tahoma" pitchFamily="34" charset="0"/>
              </a:rPr>
              <a:t>= 200ps or –200ps,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tx2"/>
                </a:solidFill>
                <a:latin typeface="Tahoma" pitchFamily="34" charset="0"/>
              </a:rPr>
              <a:t>t</a:t>
            </a:r>
            <a:r>
              <a:rPr lang="en-US" sz="2400" b="0" baseline="-25000">
                <a:solidFill>
                  <a:schemeClr val="tx2"/>
                </a:solidFill>
                <a:latin typeface="Tahoma" pitchFamily="34" charset="0"/>
              </a:rPr>
              <a:t>min</a:t>
            </a:r>
            <a:r>
              <a:rPr lang="en-US" sz="2400" b="0">
                <a:solidFill>
                  <a:schemeClr val="tx2"/>
                </a:solidFill>
                <a:latin typeface="Tahoma" pitchFamily="34" charset="0"/>
              </a:rPr>
              <a:t> = 50ps, t</a:t>
            </a:r>
            <a:r>
              <a:rPr lang="en-US" sz="2400" b="0" baseline="-25000">
                <a:solidFill>
                  <a:schemeClr val="tx2"/>
                </a:solidFill>
                <a:latin typeface="Tahoma" pitchFamily="34" charset="0"/>
              </a:rPr>
              <a:t>max</a:t>
            </a:r>
            <a:r>
              <a:rPr lang="en-US" sz="2400" b="0">
                <a:solidFill>
                  <a:schemeClr val="tx2"/>
                </a:solidFill>
                <a:latin typeface="Tahoma" pitchFamily="34" charset="0"/>
              </a:rPr>
              <a:t>=2ns. 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tx2"/>
                </a:solidFill>
                <a:latin typeface="Tahoma" pitchFamily="34" charset="0"/>
              </a:rPr>
              <a:t>Is hold time met?  What is minimum t</a:t>
            </a:r>
            <a:r>
              <a:rPr lang="en-US" sz="2400" b="0" baseline="-25000">
                <a:solidFill>
                  <a:schemeClr val="tx2"/>
                </a:solidFill>
                <a:latin typeface="Tahoma" pitchFamily="34" charset="0"/>
              </a:rPr>
              <a:t>cy </a:t>
            </a:r>
            <a:r>
              <a:rPr lang="en-US" sz="2400" b="0">
                <a:solidFill>
                  <a:schemeClr val="tx2"/>
                </a:solidFill>
                <a:latin typeface="Tahoma" pitchFamily="34" charset="0"/>
              </a:rPr>
              <a:t>?</a:t>
            </a:r>
          </a:p>
          <a:p>
            <a:pPr algn="l" eaLnBrk="1" hangingPunct="1">
              <a:spcBef>
                <a:spcPct val="0"/>
              </a:spcBef>
            </a:pPr>
            <a:endParaRPr lang="en-US" sz="2400" b="0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Finite-State Machines</a:t>
            </a:r>
          </a:p>
        </p:txBody>
      </p:sp>
      <p:graphicFrame>
        <p:nvGraphicFramePr>
          <p:cNvPr id="23556" name="Object 2"/>
          <p:cNvGraphicFramePr>
            <a:graphicFrameLocks noChangeAspect="1"/>
          </p:cNvGraphicFramePr>
          <p:nvPr/>
        </p:nvGraphicFramePr>
        <p:xfrm>
          <a:off x="2038350" y="2752725"/>
          <a:ext cx="506730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Visio" r:id="rId4" imgW="5067300" imgH="1358900" progId="Visio.Drawing.6">
                  <p:embed/>
                </p:oleObj>
              </mc:Choice>
              <mc:Fallback>
                <p:oleObj name="Visio" r:id="rId4" imgW="5067300" imgH="13589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2752725"/>
                        <a:ext cx="5067300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Finite-state machines are described by a next-state and output function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Can be described with a state diagram or state table.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graphicFrame>
        <p:nvGraphicFramePr>
          <p:cNvPr id="24579" name="Object 2"/>
          <p:cNvGraphicFramePr>
            <a:graphicFrameLocks noChangeAspect="1"/>
          </p:cNvGraphicFramePr>
          <p:nvPr/>
        </p:nvGraphicFramePr>
        <p:xfrm>
          <a:off x="0" y="1101725"/>
          <a:ext cx="35560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Visio" r:id="rId4" imgW="5067300" imgH="1358900" progId="Visio.Drawing.6">
                  <p:embed/>
                </p:oleObj>
              </mc:Choice>
              <mc:Fallback>
                <p:oleObj name="Visio" r:id="rId4" imgW="5067300" imgH="13589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01725"/>
                        <a:ext cx="35560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255588" y="2046288"/>
            <a:ext cx="3581400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// FSM Example for Lecture 7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// Bill Dally 1/30/03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// define state assignment - one hot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`define SWIDTH 4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`define GNS 4'b1000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`define YNS 4'b0100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`define GEW 4'b0010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`define YEW 4'b0001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// define output codes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`define GNSL 6'b100001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`define YNSL 6'b010001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`define GEWL 6'b001100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`define YEWL 6'b001010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// define flip-flop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module DFF(clk, in, out)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  parameter n = 1;  // width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  input clk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  input [n-1:0] in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  output [n-1:0] out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  reg [n-1:0] out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/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  always @(posedge clk)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    out = in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endmodule 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3733800" y="1101725"/>
            <a:ext cx="5530850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//------------------------------------------------------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// Traffic_Light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// Inputs: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//   clk - system clock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//   rst - reset - high true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//   carew - car east/west - true when car is waiting in east-west direction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// Outputs: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//   lights - (6 bits) {gns, yns, rns, gew, yew, rew}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// Waits in state GNS until carew is true, then sequences YNS, GEW, YEW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// and back to GNS.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//------------------------------------------------------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module Traffic_Light(clk, rst, carew, lights)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  input clk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  input rst ;            // reset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  input carew ;          // car present on east-west road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  output [5:0] lights ;  // {gns, yns, rns, gew, yew, rew}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  wire [`SWIDTH-1:0] state, next ; // current and next state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  reg [`SWIDTH-1:0] next1 ;        // next state w/o reset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  reg [5:0] lights ;               // output - six lights 1=on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/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  // instantiate state register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  DFF #(`SWIDTH) state_reg(clk, next, state)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/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  // next state and output equations - this is combinational logic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  always @(state or carew) begin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    case(state)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      `GNS: {next1, lights} = {(carew ? `YNS : `GNS), `GNSL}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      `YNS: {next1, lights} = {`GEW, `YNSL}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      `GEW: {next1, lights} = {`YEW, `GEWL}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      `YEW: {next1, lights} = {`GNS, `YEWL}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    endcase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  end 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  // add reset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  assign next = rst ? `GNS : next1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/>
              <a:t>endmodule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215900" y="981075"/>
            <a:ext cx="652463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900" b="0">
                <a:latin typeface="Arial" pitchFamily="34" charset="0"/>
              </a:rPr>
              <a:t>¬carew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820738" y="1408113"/>
            <a:ext cx="331787" cy="115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800" b="0"/>
              <a:t>carew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Data paths are more easily described by realizing the next state function from </a:t>
            </a:r>
            <a:r>
              <a:rPr lang="en-US" i="1" smtClean="0">
                <a:ea typeface="ＭＳ Ｐゴシック" pitchFamily="34" charset="-128"/>
              </a:rPr>
              <a:t>building blocks</a:t>
            </a:r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25604" name="Object 2"/>
          <p:cNvGraphicFramePr>
            <a:graphicFrameLocks noChangeAspect="1"/>
          </p:cNvGraphicFramePr>
          <p:nvPr/>
        </p:nvGraphicFramePr>
        <p:xfrm>
          <a:off x="1600200" y="1905000"/>
          <a:ext cx="6253163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Visio" r:id="rId4" imgW="3124200" imgH="1816100" progId="Visio.Drawing.6">
                  <p:embed/>
                </p:oleObj>
              </mc:Choice>
              <mc:Fallback>
                <p:oleObj name="Visio" r:id="rId4" imgW="3124200" imgH="18161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05000"/>
                        <a:ext cx="6253163" cy="362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90500" y="762000"/>
            <a:ext cx="8763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/>
              <a:t>module Timer(clk, rst, load, in, done)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/>
              <a:t>  parameter n=4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/>
              <a:t>  input clk, rst, load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/>
              <a:t>  input [n-1:0] in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/>
              <a:t>  output done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/>
              <a:t>  wire [n-1:0] count, next_count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/>
              <a:t>  wire done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1800"/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/>
              <a:t>  DFF #(n) cnt(clk, next_count, count)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1800"/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/>
              <a:t>  always@(rst, load, in, out) begin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    casex({rst, load, done})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      3'b1xx: next_count = 0 ;  // reset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      3'b001: next_count = 0 ;  // done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      3'b01x: next_count = in ; // load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      default: next_count = count-1</a:t>
            </a:r>
            <a:r>
              <a:rPr lang="ja-JP" altLang="en-US" sz="1800"/>
              <a:t>’</a:t>
            </a:r>
            <a:r>
              <a:rPr lang="en-US" altLang="ja-JP" sz="1800"/>
              <a:t>b1; // count down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    endcase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  end</a:t>
            </a:r>
          </a:p>
          <a:p>
            <a:pPr algn="l" eaLnBrk="1" hangingPunct="1">
              <a:spcBef>
                <a:spcPct val="0"/>
              </a:spcBef>
            </a:pPr>
            <a:endParaRPr lang="en-US" sz="1800"/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/>
              <a:t>  assign done = (count == 0)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/>
              <a:t>endmodule</a:t>
            </a:r>
          </a:p>
        </p:txBody>
      </p:sp>
      <p:sp>
        <p:nvSpPr>
          <p:cNvPr id="26627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Factoring</a:t>
            </a:r>
          </a:p>
        </p:txBody>
      </p:sp>
      <p:graphicFrame>
        <p:nvGraphicFramePr>
          <p:cNvPr id="27652" name="Object 2"/>
          <p:cNvGraphicFramePr>
            <a:graphicFrameLocks noChangeAspect="1"/>
          </p:cNvGraphicFramePr>
          <p:nvPr/>
        </p:nvGraphicFramePr>
        <p:xfrm>
          <a:off x="4198938" y="1884363"/>
          <a:ext cx="4716462" cy="436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Visio" r:id="rId4" imgW="2781300" imgH="2578100" progId="Visio.Drawing.6">
                  <p:embed/>
                </p:oleObj>
              </mc:Choice>
              <mc:Fallback>
                <p:oleObj name="Visio" r:id="rId4" imgW="2781300" imgH="25781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938" y="1884363"/>
                        <a:ext cx="4716462" cy="436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Factor Machines to reduce complexity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Divide and conquer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Most FSMs are a combination of a </a:t>
            </a:r>
            <a:r>
              <a:rPr lang="en-US" i="1" smtClean="0">
                <a:ea typeface="ＭＳ Ｐゴシック" pitchFamily="34" charset="-128"/>
              </a:rPr>
              <a:t>data path</a:t>
            </a:r>
            <a:r>
              <a:rPr lang="en-US" smtClean="0">
                <a:ea typeface="ＭＳ Ｐゴシック" pitchFamily="34" charset="-128"/>
              </a:rPr>
              <a:t> realized from building blocks, and a </a:t>
            </a:r>
            <a:r>
              <a:rPr lang="en-US" i="1" smtClean="0">
                <a:ea typeface="ＭＳ Ｐゴシック" pitchFamily="34" charset="-128"/>
              </a:rPr>
              <a:t>controller</a:t>
            </a:r>
            <a:r>
              <a:rPr lang="en-US" smtClean="0">
                <a:ea typeface="ＭＳ Ｐゴシック" pitchFamily="34" charset="-128"/>
              </a:rPr>
              <a:t> designed from a state diagram.</a:t>
            </a:r>
          </a:p>
        </p:txBody>
      </p:sp>
      <p:graphicFrame>
        <p:nvGraphicFramePr>
          <p:cNvPr id="28675" name="Object 2"/>
          <p:cNvGraphicFramePr>
            <a:graphicFrameLocks noChangeAspect="1"/>
          </p:cNvGraphicFramePr>
          <p:nvPr/>
        </p:nvGraphicFramePr>
        <p:xfrm>
          <a:off x="533400" y="1676400"/>
          <a:ext cx="7824788" cy="494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Visio" r:id="rId4" imgW="4610100" imgH="2921000" progId="Visio.Drawing.6">
                  <p:embed/>
                </p:oleObj>
              </mc:Choice>
              <mc:Fallback>
                <p:oleObj name="Visio" r:id="rId4" imgW="4610100" imgH="29210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7824788" cy="494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Microcode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Microcode, realizing a FSM with a memory - a programmable FSM</a:t>
            </a:r>
          </a:p>
          <a:p>
            <a:r>
              <a:rPr lang="en-US" smtClean="0">
                <a:ea typeface="ＭＳ Ｐゴシック" pitchFamily="34" charset="-128"/>
              </a:rPr>
              <a:t>Compress the size of the memory by encoding control and output instructions</a:t>
            </a:r>
          </a:p>
        </p:txBody>
      </p:sp>
      <p:graphicFrame>
        <p:nvGraphicFramePr>
          <p:cNvPr id="29700" name="Object 2"/>
          <p:cNvGraphicFramePr>
            <a:graphicFrameLocks noChangeAspect="1"/>
          </p:cNvGraphicFramePr>
          <p:nvPr/>
        </p:nvGraphicFramePr>
        <p:xfrm>
          <a:off x="762000" y="2286000"/>
          <a:ext cx="7696200" cy="278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Visio" r:id="rId4" imgW="5867400" imgH="2120900" progId="Visio.Drawing.6">
                  <p:embed/>
                </p:oleObj>
              </mc:Choice>
              <mc:Fallback>
                <p:oleObj name="Visio" r:id="rId4" imgW="5867400" imgH="21209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6000"/>
                        <a:ext cx="7696200" cy="278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3"/>
          <p:cNvGraphicFramePr>
            <a:graphicFrameLocks noChangeAspect="1"/>
          </p:cNvGraphicFramePr>
          <p:nvPr/>
        </p:nvGraphicFramePr>
        <p:xfrm>
          <a:off x="2971800" y="5486400"/>
          <a:ext cx="3008313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Visio" r:id="rId6" imgW="3009900" imgH="1206500" progId="Visio.Drawing.6">
                  <p:embed/>
                </p:oleObj>
              </mc:Choice>
              <mc:Fallback>
                <p:oleObj name="Visio" r:id="rId6" imgW="3009900" imgH="12065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86400"/>
                        <a:ext cx="3008313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System Design – a process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Specification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Understand what you need to build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Divide and conquer 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Break it down into manageable pieces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Define interfaces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Clearly specify every signal between pieces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Hide implementation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Choose representations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Timing and sequencing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Overall timing – use a table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Timing of each interface – use a simple convention (e.g., valid – ready)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Add parallelism as needed (pipeline or duplicate units)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Timing and sequencing (of parallel structures)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Design each module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Code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Verify</a:t>
            </a:r>
          </a:p>
          <a:p>
            <a:pPr>
              <a:lnSpc>
                <a:spcPct val="80000"/>
              </a:lnSpc>
            </a:pPr>
            <a:endParaRPr lang="en-US" sz="180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smtClean="0">
                <a:ea typeface="ＭＳ Ｐゴシック" pitchFamily="34" charset="-128"/>
              </a:rPr>
              <a:t>Iterate back to the top at any step as needed.	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DES Example</a:t>
            </a: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2350"/>
            <a:ext cx="9144000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Restoring logic gives </a:t>
            </a:r>
            <a:r>
              <a:rPr lang="en-US" i="1" smtClean="0">
                <a:ea typeface="ＭＳ Ｐゴシック" pitchFamily="34" charset="-128"/>
              </a:rPr>
              <a:t>noise margins</a:t>
            </a:r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14340" name="Object 2"/>
          <p:cNvGraphicFramePr>
            <a:graphicFrameLocks noChangeAspect="1"/>
          </p:cNvGraphicFramePr>
          <p:nvPr/>
        </p:nvGraphicFramePr>
        <p:xfrm>
          <a:off x="152400" y="2514600"/>
          <a:ext cx="845820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Visio" r:id="rId4" imgW="4635500" imgH="1460500" progId="Visio.Drawing.6">
                  <p:embed/>
                </p:oleObj>
              </mc:Choice>
              <mc:Fallback>
                <p:oleObj name="Visio" r:id="rId4" imgW="4635500" imgH="14605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14600"/>
                        <a:ext cx="8458200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Pipelining</a:t>
            </a:r>
          </a:p>
        </p:txBody>
      </p:sp>
      <p:graphicFrame>
        <p:nvGraphicFramePr>
          <p:cNvPr id="32772" name="Object 2"/>
          <p:cNvGraphicFramePr>
            <a:graphicFrameLocks noChangeAspect="1"/>
          </p:cNvGraphicFramePr>
          <p:nvPr/>
        </p:nvGraphicFramePr>
        <p:xfrm>
          <a:off x="1371600" y="2743200"/>
          <a:ext cx="6015038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Visio" r:id="rId4" imgW="3009900" imgH="1587500" progId="Visio.Drawing.6">
                  <p:embed/>
                </p:oleObj>
              </mc:Choice>
              <mc:Fallback>
                <p:oleObj name="Visio" r:id="rId4" imgW="3009900" imgH="15875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43200"/>
                        <a:ext cx="6015038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Modules are composed in </a:t>
            </a:r>
            <a:r>
              <a:rPr lang="en-US" i="1" smtClean="0">
                <a:ea typeface="ＭＳ Ｐゴシック" pitchFamily="34" charset="-128"/>
              </a:rPr>
              <a:t>pipelines</a:t>
            </a:r>
            <a:r>
              <a:rPr lang="en-US" smtClean="0">
                <a:ea typeface="ＭＳ Ｐゴシック" pitchFamily="34" charset="-128"/>
              </a:rPr>
              <a:t> and </a:t>
            </a:r>
            <a:r>
              <a:rPr lang="en-US" i="1" smtClean="0">
                <a:ea typeface="ＭＳ Ｐゴシック" pitchFamily="34" charset="-128"/>
              </a:rPr>
              <a:t>parallel </a:t>
            </a:r>
            <a:r>
              <a:rPr lang="en-US" smtClean="0">
                <a:ea typeface="ＭＳ Ｐゴシック" pitchFamily="34" charset="-128"/>
              </a:rPr>
              <a:t>configurations</a:t>
            </a:r>
          </a:p>
          <a:p>
            <a:r>
              <a:rPr lang="en-US" i="1" smtClean="0">
                <a:ea typeface="ＭＳ Ｐゴシック" pitchFamily="34" charset="-128"/>
              </a:rPr>
              <a:t>Throughput</a:t>
            </a:r>
            <a:r>
              <a:rPr lang="en-US" smtClean="0">
                <a:ea typeface="ＭＳ Ｐゴシック" pitchFamily="34" charset="-128"/>
              </a:rPr>
              <a:t> and </a:t>
            </a:r>
            <a:r>
              <a:rPr lang="en-US" i="1" smtClean="0">
                <a:ea typeface="ＭＳ Ｐゴシック" pitchFamily="34" charset="-128"/>
              </a:rPr>
              <a:t>latency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31763" y="914400"/>
            <a:ext cx="8534400" cy="27432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How does a typical </a:t>
            </a:r>
            <a:r>
              <a:rPr lang="en-US" i="1" smtClean="0">
                <a:ea typeface="ＭＳ Ｐゴシック" pitchFamily="34" charset="-128"/>
              </a:rPr>
              <a:t>pipeline handshake </a:t>
            </a:r>
            <a:r>
              <a:rPr lang="en-US" smtClean="0">
                <a:ea typeface="ＭＳ Ｐゴシック" pitchFamily="34" charset="-128"/>
              </a:rPr>
              <a:t>work?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What signals are used between stages?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What values must these signals have for data to move from one stage to the next?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Flow Control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</a:p>
        </p:txBody>
      </p:sp>
      <p:pic>
        <p:nvPicPr>
          <p:cNvPr id="34820" name="Picture 5" descr="Screen shot 2011-11-27 at 9.43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942975"/>
            <a:ext cx="32289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Screen shot 2011-11-27 at 9.44.0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2660650"/>
            <a:ext cx="6624637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Pipelines</a:t>
            </a:r>
          </a:p>
        </p:txBody>
      </p:sp>
      <p:graphicFrame>
        <p:nvGraphicFramePr>
          <p:cNvPr id="35844" name="Object 2"/>
          <p:cNvGraphicFramePr>
            <a:graphicFrameLocks noChangeAspect="1"/>
          </p:cNvGraphicFramePr>
          <p:nvPr/>
        </p:nvGraphicFramePr>
        <p:xfrm>
          <a:off x="760413" y="1905000"/>
          <a:ext cx="7623175" cy="419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Visio" r:id="rId4" imgW="3810000" imgH="2108200" progId="Visio.Drawing.6">
                  <p:embed/>
                </p:oleObj>
              </mc:Choice>
              <mc:Fallback>
                <p:oleObj name="Visio" r:id="rId4" imgW="3810000" imgH="21082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1905000"/>
                        <a:ext cx="7623175" cy="419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Pipelines can stall and idle</a:t>
            </a:r>
          </a:p>
          <a:p>
            <a:r>
              <a:rPr lang="en-US" smtClean="0">
                <a:ea typeface="ＭＳ Ｐゴシック" pitchFamily="34" charset="-128"/>
              </a:rPr>
              <a:t>When do these happen?  How can you prevent them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76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Synchronization Failure</a:t>
            </a:r>
          </a:p>
        </p:txBody>
      </p:sp>
      <p:pic>
        <p:nvPicPr>
          <p:cNvPr id="36868" name="Picture 4" descr="ee108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909638"/>
            <a:ext cx="833437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Failure Probability and Error Rate</a:t>
            </a:r>
          </a:p>
        </p:txBody>
      </p:sp>
      <p:graphicFrame>
        <p:nvGraphicFramePr>
          <p:cNvPr id="37892" name="Object 2"/>
          <p:cNvGraphicFramePr>
            <a:graphicFrameLocks noChangeAspect="1"/>
          </p:cNvGraphicFramePr>
          <p:nvPr/>
        </p:nvGraphicFramePr>
        <p:xfrm>
          <a:off x="5080000" y="1931988"/>
          <a:ext cx="314007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Equation" r:id="rId4" imgW="1562100" imgH="635000" progId="Equation.3">
                  <p:embed/>
                </p:oleObj>
              </mc:Choice>
              <mc:Fallback>
                <p:oleObj name="Equation" r:id="rId4" imgW="1562100" imgH="635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1931988"/>
                        <a:ext cx="3140075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96938"/>
            <a:ext cx="4295775" cy="5351462"/>
          </a:xfrm>
        </p:spPr>
        <p:txBody>
          <a:bodyPr/>
          <a:lstStyle/>
          <a:p>
            <a:r>
              <a:rPr lang="en-US" sz="1800" smtClean="0">
                <a:ea typeface="ＭＳ Ｐゴシック" pitchFamily="34" charset="-128"/>
              </a:rPr>
              <a:t>Each event can potentially fail.</a:t>
            </a:r>
          </a:p>
          <a:p>
            <a:r>
              <a:rPr lang="en-US" sz="1800" smtClean="0">
                <a:ea typeface="ＭＳ Ｐゴシック" pitchFamily="34" charset="-128"/>
              </a:rPr>
              <a:t>Failure rate = event rate x failure probability</a:t>
            </a:r>
          </a:p>
        </p:txBody>
      </p:sp>
      <p:graphicFrame>
        <p:nvGraphicFramePr>
          <p:cNvPr id="37894" name="Object 3"/>
          <p:cNvGraphicFramePr>
            <a:graphicFrameLocks noChangeAspect="1"/>
          </p:cNvGraphicFramePr>
          <p:nvPr/>
        </p:nvGraphicFramePr>
        <p:xfrm>
          <a:off x="4267200" y="3657600"/>
          <a:ext cx="3875088" cy="257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VISIO" r:id="rId6" imgW="2578100" imgH="1714500" progId="Visio.Drawing.5">
                  <p:embed/>
                </p:oleObj>
              </mc:Choice>
              <mc:Fallback>
                <p:oleObj name="VISIO" r:id="rId6" imgW="2578100" imgH="1714500" progId="Visio.Drawing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657600"/>
                        <a:ext cx="3875088" cy="257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4"/>
          <p:cNvGraphicFramePr>
            <a:graphicFrameLocks noChangeAspect="1"/>
          </p:cNvGraphicFramePr>
          <p:nvPr/>
        </p:nvGraphicFramePr>
        <p:xfrm>
          <a:off x="304800" y="3746500"/>
          <a:ext cx="3962400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Visio" r:id="rId8" imgW="2654300" imgH="1219200" progId="Visio.Drawing.6">
                  <p:embed/>
                </p:oleObj>
              </mc:Choice>
              <mc:Fallback>
                <p:oleObj name="Visio" r:id="rId8" imgW="2654300" imgH="12192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46500"/>
                        <a:ext cx="3962400" cy="180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What is wrong with this picture?</a:t>
            </a:r>
          </a:p>
        </p:txBody>
      </p:sp>
      <p:graphicFrame>
        <p:nvGraphicFramePr>
          <p:cNvPr id="38916" name="Object 2"/>
          <p:cNvGraphicFramePr>
            <a:graphicFrameLocks noChangeAspect="1"/>
          </p:cNvGraphicFramePr>
          <p:nvPr/>
        </p:nvGraphicFramePr>
        <p:xfrm>
          <a:off x="1981200" y="2971800"/>
          <a:ext cx="5557838" cy="190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Visio" r:id="rId4" imgW="2781300" imgH="952500" progId="Visio.Drawing.6">
                  <p:embed/>
                </p:oleObj>
              </mc:Choice>
              <mc:Fallback>
                <p:oleObj name="Visio" r:id="rId4" imgW="2781300" imgH="9525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971800"/>
                        <a:ext cx="5557838" cy="190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2400" y="1095375"/>
            <a:ext cx="8839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b="0">
                <a:latin typeface="Arial" pitchFamily="34" charset="0"/>
              </a:rPr>
              <a:t>Continuous state feedback</a:t>
            </a:r>
          </a:p>
          <a:p>
            <a:pPr algn="l" eaLnBrk="1" hangingPunct="1"/>
            <a:r>
              <a:rPr lang="en-US" b="0">
                <a:latin typeface="Arial" pitchFamily="34" charset="0"/>
              </a:rPr>
              <a:t>Affected by races and hazards</a:t>
            </a:r>
          </a:p>
          <a:p>
            <a:pPr algn="l" eaLnBrk="1" hangingPunct="1"/>
            <a:r>
              <a:rPr lang="en-US" b="0">
                <a:latin typeface="Arial" pitchFamily="34" charset="0"/>
              </a:rPr>
              <a:t>Synthesize/Analyze with flow tables</a:t>
            </a:r>
          </a:p>
        </p:txBody>
      </p:sp>
      <p:graphicFrame>
        <p:nvGraphicFramePr>
          <p:cNvPr id="39940" name="Object 2"/>
          <p:cNvGraphicFramePr>
            <a:graphicFrameLocks noChangeAspect="1"/>
          </p:cNvGraphicFramePr>
          <p:nvPr/>
        </p:nvGraphicFramePr>
        <p:xfrm>
          <a:off x="2533650" y="2500313"/>
          <a:ext cx="3806825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Visio" r:id="rId4" imgW="1638300" imgH="749300" progId="Visio.Drawing.6">
                  <p:embed/>
                </p:oleObj>
              </mc:Choice>
              <mc:Fallback>
                <p:oleObj name="Visio" r:id="rId4" imgW="1638300" imgH="7493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2500313"/>
                        <a:ext cx="3806825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3"/>
          <p:cNvGraphicFramePr>
            <a:graphicFrameLocks noChangeAspect="1"/>
          </p:cNvGraphicFramePr>
          <p:nvPr/>
        </p:nvGraphicFramePr>
        <p:xfrm>
          <a:off x="835025" y="4554538"/>
          <a:ext cx="7321550" cy="156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Visio" r:id="rId6" imgW="2933700" imgH="635000" progId="Visio.Drawing.6">
                  <p:embed/>
                </p:oleObj>
              </mc:Choice>
              <mc:Fallback>
                <p:oleObj name="Visio" r:id="rId6" imgW="2933700" imgH="6350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4554538"/>
                        <a:ext cx="7321550" cy="156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Asynchronous logic design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Congratulations!  You are now a logic designer.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smtClean="0">
                <a:ea typeface="ＭＳ Ｐゴシック" pitchFamily="34" charset="-128"/>
              </a:rPr>
              <a:t>To become a better one: 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Practice, practice, practice…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Study other designs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Become a student of the art of digital design</a:t>
            </a:r>
          </a:p>
          <a:p>
            <a:pPr lvl="2"/>
            <a:r>
              <a:rPr lang="en-US" sz="1600" smtClean="0">
                <a:ea typeface="ＭＳ Ｐゴシック" pitchFamily="34" charset="-128"/>
              </a:rPr>
              <a:t>Stay on top of the latest technology</a:t>
            </a:r>
          </a:p>
          <a:p>
            <a:pPr lvl="3"/>
            <a:r>
              <a:rPr lang="en-US" sz="1200" smtClean="0">
                <a:ea typeface="ＭＳ Ｐゴシック" pitchFamily="34" charset="-128"/>
              </a:rPr>
              <a:t>New parts, processes, tools, techniques</a:t>
            </a:r>
          </a:p>
          <a:p>
            <a:pPr lvl="2"/>
            <a:r>
              <a:rPr lang="en-US" sz="1600" smtClean="0">
                <a:ea typeface="ＭＳ Ｐゴシック" pitchFamily="34" charset="-128"/>
              </a:rPr>
              <a:t>Read the </a:t>
            </a:r>
            <a:r>
              <a:rPr lang="en-US" sz="1600" i="1" smtClean="0">
                <a:ea typeface="ＭＳ Ｐゴシック" pitchFamily="34" charset="-128"/>
              </a:rPr>
              <a:t>trade press</a:t>
            </a:r>
            <a:endParaRPr lang="en-US" sz="1600" smtClean="0">
              <a:ea typeface="ＭＳ Ｐゴシック" pitchFamily="34" charset="-128"/>
            </a:endParaRPr>
          </a:p>
          <a:p>
            <a:pPr lvl="2"/>
            <a:r>
              <a:rPr lang="en-US" sz="1600" smtClean="0">
                <a:ea typeface="ＭＳ Ｐゴシック" pitchFamily="34" charset="-128"/>
              </a:rPr>
              <a:t>Take more courses</a:t>
            </a:r>
          </a:p>
          <a:p>
            <a:pPr lvl="2"/>
            <a:r>
              <a:rPr lang="en-US" sz="1600" smtClean="0">
                <a:ea typeface="ＭＳ Ｐゴシック" pitchFamily="34" charset="-128"/>
              </a:rPr>
              <a:t>Go to conferences</a:t>
            </a:r>
          </a:p>
          <a:p>
            <a:pPr lvl="2"/>
            <a:r>
              <a:rPr lang="en-US" sz="1600" smtClean="0">
                <a:ea typeface="ＭＳ Ｐゴシック" pitchFamily="34" charset="-128"/>
              </a:rPr>
              <a:t>Build a </a:t>
            </a:r>
            <a:r>
              <a:rPr lang="en-US" altLang="en-US" sz="1600" smtClean="0">
                <a:ea typeface="ＭＳ Ｐゴシック" pitchFamily="34" charset="-128"/>
              </a:rPr>
              <a:t>“</a:t>
            </a:r>
            <a:r>
              <a:rPr lang="en-US" sz="1600" smtClean="0">
                <a:ea typeface="ＭＳ Ｐゴシック" pitchFamily="34" charset="-128"/>
              </a:rPr>
              <a:t>network</a:t>
            </a:r>
            <a:r>
              <a:rPr lang="en-US" altLang="en-US" sz="1600" smtClean="0">
                <a:ea typeface="ＭＳ Ｐゴシック" pitchFamily="34" charset="-128"/>
              </a:rPr>
              <a:t>”</a:t>
            </a:r>
            <a:r>
              <a:rPr lang="en-US" sz="1600" smtClean="0">
                <a:ea typeface="ＭＳ Ｐゴシック" pitchFamily="34" charset="-128"/>
              </a:rPr>
              <a:t> (of people)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Continue learning</a:t>
            </a:r>
          </a:p>
          <a:p>
            <a:pPr lvl="2"/>
            <a:r>
              <a:rPr lang="en-US" sz="1600" smtClean="0">
                <a:ea typeface="ＭＳ Ｐゴシック" pitchFamily="34" charset="-128"/>
              </a:rPr>
              <a:t>What you have now is a </a:t>
            </a:r>
            <a:r>
              <a:rPr lang="ja-JP" altLang="en-US" sz="1600" smtClean="0">
                <a:ea typeface="ＭＳ Ｐゴシック" pitchFamily="34" charset="-128"/>
              </a:rPr>
              <a:t>“</a:t>
            </a:r>
            <a:r>
              <a:rPr lang="en-US" altLang="ja-JP" sz="1600" smtClean="0">
                <a:ea typeface="ＭＳ Ｐゴシック" pitchFamily="34" charset="-128"/>
              </a:rPr>
              <a:t>license to learn</a:t>
            </a:r>
            <a:r>
              <a:rPr lang="ja-JP" altLang="en-US" sz="1600" smtClean="0">
                <a:ea typeface="ＭＳ Ｐゴシック" pitchFamily="34" charset="-128"/>
              </a:rPr>
              <a:t>”</a:t>
            </a:r>
            <a:endParaRPr lang="en-US" altLang="ja-JP" sz="1600" smtClean="0">
              <a:ea typeface="ＭＳ Ｐゴシック" pitchFamily="34" charset="-128"/>
            </a:endParaRPr>
          </a:p>
          <a:p>
            <a:r>
              <a:rPr lang="en-US" sz="1800" smtClean="0">
                <a:ea typeface="ＭＳ Ｐゴシック" pitchFamily="34" charset="-128"/>
              </a:rPr>
              <a:t>It</a:t>
            </a:r>
            <a:r>
              <a:rPr lang="ja-JP" altLang="en-US" sz="1800" smtClean="0">
                <a:ea typeface="ＭＳ Ｐゴシック" pitchFamily="34" charset="-128"/>
              </a:rPr>
              <a:t>’</a:t>
            </a:r>
            <a:r>
              <a:rPr lang="en-US" altLang="ja-JP" sz="1800" smtClean="0">
                <a:ea typeface="ＭＳ Ｐゴシック" pitchFamily="34" charset="-128"/>
              </a:rPr>
              <a:t>s a fun field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Design lots of neat things – chips, boards, systems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Play with fun tools, processes, chips, lab equipment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Meet fun people (mostly)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Make $$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Represent values with bits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Truth values, e.g., door is open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Single bit</a:t>
            </a:r>
          </a:p>
          <a:p>
            <a:r>
              <a:rPr lang="en-US" smtClean="0">
                <a:ea typeface="ＭＳ Ｐゴシック" pitchFamily="34" charset="-128"/>
              </a:rPr>
              <a:t>Numbers, temperature (range, precision)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Integers, fixed-point, floating-point</a:t>
            </a:r>
          </a:p>
          <a:p>
            <a:r>
              <a:rPr lang="en-US" smtClean="0">
                <a:ea typeface="ＭＳ Ｐゴシック" pitchFamily="34" charset="-128"/>
              </a:rPr>
              <a:t>Sets, e.g., colors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Encoded one-hot or binary</a:t>
            </a:r>
          </a:p>
          <a:p>
            <a:r>
              <a:rPr lang="en-US" smtClean="0">
                <a:ea typeface="ＭＳ Ｐゴシック" pitchFamily="34" charset="-128"/>
              </a:rPr>
              <a:t>Compound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Includes several of above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Combinational Logic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We compose gates into combinational logic circuits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Output depends only on present value of inputs</a:t>
            </a:r>
          </a:p>
        </p:txBody>
      </p:sp>
      <p:graphicFrame>
        <p:nvGraphicFramePr>
          <p:cNvPr id="16389" name="Object 2"/>
          <p:cNvGraphicFramePr>
            <a:graphicFrameLocks noChangeAspect="1"/>
          </p:cNvGraphicFramePr>
          <p:nvPr/>
        </p:nvGraphicFramePr>
        <p:xfrm>
          <a:off x="2209800" y="2362200"/>
          <a:ext cx="4643438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Visio" r:id="rId4" imgW="2324100" imgH="825500" progId="Visio.Drawing.6">
                  <p:embed/>
                </p:oleObj>
              </mc:Choice>
              <mc:Fallback>
                <p:oleObj name="Visio" r:id="rId4" imgW="2324100" imgH="8255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362200"/>
                        <a:ext cx="4643438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304800" y="48768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tx2"/>
                </a:solidFill>
                <a:latin typeface="Tahoma" pitchFamily="34" charset="0"/>
              </a:rPr>
              <a:t>This circuit realizes the function f= _______________</a:t>
            </a:r>
          </a:p>
          <a:p>
            <a:pPr algn="l" eaLnBrk="1" hangingPunct="1">
              <a:spcBef>
                <a:spcPct val="0"/>
              </a:spcBef>
            </a:pPr>
            <a:endParaRPr lang="en-US" sz="2400" b="0">
              <a:solidFill>
                <a:schemeClr val="tx2"/>
              </a:solidFill>
              <a:latin typeface="Tahoma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tx2"/>
                </a:solidFill>
                <a:latin typeface="Tahoma" pitchFamily="34" charset="0"/>
              </a:rPr>
              <a:t>Why don</a:t>
            </a:r>
            <a:r>
              <a:rPr lang="ja-JP" altLang="en-US" sz="2400" b="0">
                <a:solidFill>
                  <a:schemeClr val="tx2"/>
                </a:solidFill>
                <a:latin typeface="Tahoma" pitchFamily="34" charset="0"/>
              </a:rPr>
              <a:t>’</a:t>
            </a:r>
            <a:r>
              <a:rPr lang="en-US" altLang="ja-JP" sz="2400" b="0">
                <a:solidFill>
                  <a:schemeClr val="tx2"/>
                </a:solidFill>
                <a:latin typeface="Tahoma" pitchFamily="34" charset="0"/>
              </a:rPr>
              <a:t>t we realize this function with a single gate?</a:t>
            </a:r>
            <a:endParaRPr lang="en-US" sz="2400" b="0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Functions built from decoders and other blocks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96938"/>
            <a:ext cx="7048500" cy="5351462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 – find maximum of 256 small 4-bit numbers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Decode each number 4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16 bits (256 times)</a:t>
            </a:r>
          </a:p>
          <a:p>
            <a:pPr lvl="1"/>
            <a:r>
              <a:rPr lang="en-US" smtClean="0">
                <a:ea typeface="ＭＳ Ｐゴシック" pitchFamily="34" charset="-128"/>
                <a:sym typeface="Wingdings" pitchFamily="2" charset="2"/>
              </a:rPr>
              <a:t>OR these together w/16 256-bit ORs </a:t>
            </a:r>
          </a:p>
          <a:p>
            <a:pPr marL="1085850" lvl="2"/>
            <a:r>
              <a:rPr lang="en-US" smtClean="0">
                <a:ea typeface="ＭＳ Ｐゴシック" pitchFamily="34" charset="-128"/>
                <a:sym typeface="Wingdings" pitchFamily="2" charset="2"/>
              </a:rPr>
              <a:t>(each a 4-level tree of 4-input ORs)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Use an Arbiter to get highest of 16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Encode the 16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4</a:t>
            </a:r>
          </a:p>
          <a:p>
            <a:pPr lvl="1"/>
            <a:endParaRPr lang="en-US" smtClean="0">
              <a:ea typeface="ＭＳ Ｐゴシック" pitchFamily="34" charset="-128"/>
              <a:sym typeface="Wingdings" pitchFamily="2" charset="2"/>
            </a:endParaRPr>
          </a:p>
          <a:p>
            <a:r>
              <a:rPr lang="en-US" smtClean="0">
                <a:ea typeface="ＭＳ Ｐゴシック" pitchFamily="34" charset="-128"/>
              </a:rPr>
              <a:t>Need to see if this is more efficient than a tournament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Can this determine which input has the </a:t>
            </a:r>
            <a:r>
              <a:rPr lang="ja-JP" altLang="en-US" smtClean="0">
                <a:ea typeface="ＭＳ Ｐゴシック" pitchFamily="34" charset="-128"/>
              </a:rPr>
              <a:t>‘</a:t>
            </a:r>
            <a:r>
              <a:rPr lang="en-US" altLang="ja-JP" smtClean="0">
                <a:ea typeface="ＭＳ Ｐゴシック" pitchFamily="34" charset="-128"/>
              </a:rPr>
              <a:t>winning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 number?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 rot="5400000">
            <a:off x="5098257" y="2232818"/>
            <a:ext cx="1371600" cy="601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/>
              <a:t>Decode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 rot="5400000">
            <a:off x="6042819" y="2232819"/>
            <a:ext cx="1371600" cy="6016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/>
              <a:t>OR</a:t>
            </a:r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 rot="5400000">
            <a:off x="6958807" y="2232818"/>
            <a:ext cx="1371600" cy="601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/>
              <a:t>Arbiter</a:t>
            </a: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 rot="5400000">
            <a:off x="7865269" y="2232819"/>
            <a:ext cx="1371600" cy="6016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/>
              <a:t>Encode</a:t>
            </a:r>
          </a:p>
        </p:txBody>
      </p:sp>
      <p:cxnSp>
        <p:nvCxnSpPr>
          <p:cNvPr id="17417" name="AutoShape 8"/>
          <p:cNvCxnSpPr>
            <a:cxnSpLocks noChangeShapeType="1"/>
            <a:stCxn id="17413" idx="0"/>
            <a:endCxn id="17414" idx="2"/>
          </p:cNvCxnSpPr>
          <p:nvPr/>
        </p:nvCxnSpPr>
        <p:spPr bwMode="auto">
          <a:xfrm>
            <a:off x="6099175" y="2533650"/>
            <a:ext cx="3143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AutoShape 9"/>
          <p:cNvCxnSpPr>
            <a:cxnSpLocks noChangeShapeType="1"/>
            <a:stCxn id="17415" idx="0"/>
            <a:endCxn id="17416" idx="2"/>
          </p:cNvCxnSpPr>
          <p:nvPr/>
        </p:nvCxnSpPr>
        <p:spPr bwMode="auto">
          <a:xfrm>
            <a:off x="7959725" y="2533650"/>
            <a:ext cx="2762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AutoShape 10"/>
          <p:cNvCxnSpPr>
            <a:cxnSpLocks noChangeShapeType="1"/>
            <a:stCxn id="17414" idx="0"/>
            <a:endCxn id="17415" idx="2"/>
          </p:cNvCxnSpPr>
          <p:nvPr/>
        </p:nvCxnSpPr>
        <p:spPr bwMode="auto">
          <a:xfrm>
            <a:off x="7043738" y="2533650"/>
            <a:ext cx="2857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Building Blocks</a:t>
            </a: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</a:p>
        </p:txBody>
      </p:sp>
      <p:pic>
        <p:nvPicPr>
          <p:cNvPr id="18436" name="Picture 6" descr="tic_tac_to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955675"/>
            <a:ext cx="5389562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Iterative Circuits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</a:p>
        </p:txBody>
      </p:sp>
      <p:pic>
        <p:nvPicPr>
          <p:cNvPr id="19460" name="Picture 4" descr="mult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605088"/>
            <a:ext cx="859313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44463" y="506413"/>
          <a:ext cx="8856662" cy="584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Visio" r:id="rId4" imgW="7315200" imgH="4826000" progId="Visio.Drawing.6">
                  <p:embed/>
                </p:oleObj>
              </mc:Choice>
              <mc:Fallback>
                <p:oleObj name="Visio" r:id="rId4" imgW="7315200" imgH="48260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506413"/>
                        <a:ext cx="8856662" cy="584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52425" y="200025"/>
            <a:ext cx="1268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Arial" pitchFamily="34" charset="0"/>
              </a:rPr>
              <a:t>Arithmetic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Sequential Logic</a:t>
            </a:r>
          </a:p>
        </p:txBody>
      </p:sp>
      <p:graphicFrame>
        <p:nvGraphicFramePr>
          <p:cNvPr id="21508" name="Object 2"/>
          <p:cNvGraphicFramePr>
            <a:graphicFrameLocks noChangeAspect="1"/>
          </p:cNvGraphicFramePr>
          <p:nvPr/>
        </p:nvGraphicFramePr>
        <p:xfrm>
          <a:off x="1905000" y="2286000"/>
          <a:ext cx="5100638" cy="262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Visio" r:id="rId4" imgW="2552700" imgH="1320800" progId="Visio.Drawing.6">
                  <p:embed/>
                </p:oleObj>
              </mc:Choice>
              <mc:Fallback>
                <p:oleObj name="Visio" r:id="rId4" imgW="2552700" imgH="13208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86000"/>
                        <a:ext cx="5100638" cy="262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Sequential logic circuits have </a:t>
            </a:r>
            <a:r>
              <a:rPr lang="en-US" i="1" smtClean="0">
                <a:ea typeface="ＭＳ Ｐゴシック" pitchFamily="34" charset="-128"/>
              </a:rPr>
              <a:t>state.</a:t>
            </a:r>
            <a:br>
              <a:rPr lang="en-US" i="1" smtClean="0">
                <a:ea typeface="ＭＳ Ｐゴシック" pitchFamily="34" charset="-128"/>
              </a:rPr>
            </a:br>
            <a:r>
              <a:rPr lang="en-US" i="1" smtClean="0">
                <a:ea typeface="ＭＳ Ｐゴシック" pitchFamily="34" charset="-128"/>
              </a:rPr>
              <a:t/>
            </a:r>
            <a:br>
              <a:rPr lang="en-US" i="1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Next state and outputs are a function of inputs and present state.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c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e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lec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</Template>
  <TotalTime>0</TotalTime>
  <Pages>9</Pages>
  <Words>1458</Words>
  <Application>Microsoft Office PowerPoint</Application>
  <PresentationFormat>On-screen Show (4:3)</PresentationFormat>
  <Paragraphs>273</Paragraphs>
  <Slides>28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Courier New</vt:lpstr>
      <vt:lpstr>ＭＳ Ｐゴシック</vt:lpstr>
      <vt:lpstr>Arial</vt:lpstr>
      <vt:lpstr>Times New Roman</vt:lpstr>
      <vt:lpstr>Tahoma</vt:lpstr>
      <vt:lpstr>Wingdings</vt:lpstr>
      <vt:lpstr>lect</vt:lpstr>
      <vt:lpstr>Microsoft Visio Drawing</vt:lpstr>
      <vt:lpstr>Microsoft Equation 3.0</vt:lpstr>
      <vt:lpstr>VISIO 5 Drawing</vt:lpstr>
      <vt:lpstr>Digital Design: A Systems Approach  Lecture 17:  Overview and Wrapup</vt:lpstr>
      <vt:lpstr>Restoring logic gives noise margins</vt:lpstr>
      <vt:lpstr>Represent values with bits</vt:lpstr>
      <vt:lpstr>Combinational Logic</vt:lpstr>
      <vt:lpstr>Functions built from decoders and other blocks</vt:lpstr>
      <vt:lpstr>Building Blocks</vt:lpstr>
      <vt:lpstr>Iterative Circuits</vt:lpstr>
      <vt:lpstr>PowerPoint Presentation</vt:lpstr>
      <vt:lpstr>Sequential Logic</vt:lpstr>
      <vt:lpstr>Sequential circuits work properly if setup and hold time constraints are met</vt:lpstr>
      <vt:lpstr>Finite-State Machines</vt:lpstr>
      <vt:lpstr>PowerPoint Presentation</vt:lpstr>
      <vt:lpstr>Data paths are more easily described by realizing the next state function from building blocks</vt:lpstr>
      <vt:lpstr>PowerPoint Presentation</vt:lpstr>
      <vt:lpstr>Factoring</vt:lpstr>
      <vt:lpstr>Most FSMs are a combination of a data path realized from building blocks, and a controller designed from a state diagram.</vt:lpstr>
      <vt:lpstr>Microcode</vt:lpstr>
      <vt:lpstr>System Design – a process</vt:lpstr>
      <vt:lpstr>DES Example</vt:lpstr>
      <vt:lpstr>Pipelining</vt:lpstr>
      <vt:lpstr>How does a typical pipeline handshake work?  What signals are used between stages?  What values must these signals have for data to move from one stage to the next?</vt:lpstr>
      <vt:lpstr>Flow Control</vt:lpstr>
      <vt:lpstr>Pipelines</vt:lpstr>
      <vt:lpstr>Synchronization Failure</vt:lpstr>
      <vt:lpstr>Failure Probability and Error Rate</vt:lpstr>
      <vt:lpstr>What is wrong with this picture?</vt:lpstr>
      <vt:lpstr>Asynchronous logic design</vt:lpstr>
      <vt:lpstr>Congratulations!  You are now a logic designer.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2012-11-30T22:55:17Z</dcterms:created>
  <dcterms:modified xsi:type="dcterms:W3CDTF">2012-11-30T22:55:30Z</dcterms:modified>
</cp:coreProperties>
</file>