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1" r:id="rId3"/>
    <p:sldId id="298" r:id="rId4"/>
    <p:sldId id="312" r:id="rId5"/>
    <p:sldId id="313" r:id="rId6"/>
    <p:sldId id="299" r:id="rId7"/>
    <p:sldId id="314" r:id="rId8"/>
    <p:sldId id="280" r:id="rId9"/>
    <p:sldId id="281" r:id="rId10"/>
    <p:sldId id="282" r:id="rId11"/>
    <p:sldId id="300" r:id="rId12"/>
    <p:sldId id="301" r:id="rId13"/>
    <p:sldId id="315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F187-2B14-4E89-920E-E578793288D9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82DC3-F161-4963-B7F8-4651D27A0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70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82DC3-F161-4963-B7F8-4651D27A0C0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13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53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12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9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7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2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3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3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E1FA5-6D4D-4715-800E-DC2D28B6F2D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6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wmf"/><Relationship Id="rId10" Type="http://schemas.openxmlformats.org/officeDocument/2006/relationships/image" Target="../media/image27.png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Photo-Acoustic Spectroscopy with DFB Lasers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en-GB" dirty="0" smtClean="0"/>
              <a:t>Principles and Techniques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Fourier Coefficient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7384907" cy="480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Phasor Components of 1</a:t>
            </a:r>
            <a:r>
              <a:rPr lang="en-GB" baseline="30000" dirty="0" smtClean="0"/>
              <a:t>st</a:t>
            </a:r>
            <a:r>
              <a:rPr lang="en-GB" dirty="0" smtClean="0"/>
              <a:t> Harmonic</a:t>
            </a:r>
            <a:endParaRPr lang="en-GB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988840"/>
            <a:ext cx="4586359" cy="3852541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100594"/>
              </p:ext>
            </p:extLst>
          </p:nvPr>
        </p:nvGraphicFramePr>
        <p:xfrm>
          <a:off x="3721431" y="2299721"/>
          <a:ext cx="3961985" cy="689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4" imgW="2451100" imgH="431800" progId="Equation.DSMT4">
                  <p:embed/>
                </p:oleObj>
              </mc:Choice>
              <mc:Fallback>
                <p:oleObj name="Equation" r:id="rId4" imgW="2451100" imgH="431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431" y="2299721"/>
                        <a:ext cx="3961985" cy="689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4788024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758451"/>
              </p:ext>
            </p:extLst>
          </p:nvPr>
        </p:nvGraphicFramePr>
        <p:xfrm>
          <a:off x="5076056" y="3122827"/>
          <a:ext cx="1291632" cy="35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6" imgW="914400" imgH="254000" progId="Equation.DSMT4">
                  <p:embed/>
                </p:oleObj>
              </mc:Choice>
              <mc:Fallback>
                <p:oleObj name="Equation" r:id="rId6" imgW="914400" imgH="254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122827"/>
                        <a:ext cx="1291632" cy="3543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3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Phasor Components of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Harmonic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0554" y="1916832"/>
            <a:ext cx="5542891" cy="4192399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834533"/>
              </p:ext>
            </p:extLst>
          </p:nvPr>
        </p:nvGraphicFramePr>
        <p:xfrm>
          <a:off x="3491880" y="2492896"/>
          <a:ext cx="44291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Equation" r:id="rId5" imgW="2869920" imgH="431640" progId="Equation.DSMT4">
                  <p:embed/>
                </p:oleObj>
              </mc:Choice>
              <mc:Fallback>
                <p:oleObj name="Equation" r:id="rId5" imgW="2869920" imgH="4316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4429125" cy="657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817955"/>
              </p:ext>
            </p:extLst>
          </p:nvPr>
        </p:nvGraphicFramePr>
        <p:xfrm>
          <a:off x="4860032" y="3258589"/>
          <a:ext cx="1291632" cy="35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7" imgW="914400" imgH="254000" progId="Equation.DSMT4">
                  <p:embed/>
                </p:oleObj>
              </mc:Choice>
              <mc:Fallback>
                <p:oleObj name="Equation" r:id="rId7" imgW="914400" imgH="254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258589"/>
                        <a:ext cx="1291632" cy="3543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438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Amplitude of Acoustic Modes Excited by the Harmonics of the Heat Generation Function</a:t>
            </a:r>
            <a:endParaRPr lang="en-GB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51720" y="2780927"/>
            <a:ext cx="96020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72687"/>
              </p:ext>
            </p:extLst>
          </p:nvPr>
        </p:nvGraphicFramePr>
        <p:xfrm>
          <a:off x="2267744" y="2483221"/>
          <a:ext cx="4356484" cy="705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Equation" r:id="rId3" imgW="3162300" imgH="508000" progId="Equation.DSMT4">
                  <p:embed/>
                </p:oleObj>
              </mc:Choice>
              <mc:Fallback>
                <p:oleObj name="Equation" r:id="rId3" imgW="3162300" imgH="508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83221"/>
                        <a:ext cx="4356484" cy="705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588305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general, the amplitude of the </a:t>
            </a:r>
            <a:r>
              <a:rPr lang="en-US" i="1" dirty="0"/>
              <a:t>k</a:t>
            </a:r>
            <a:r>
              <a:rPr lang="en-US" baseline="30000" dirty="0"/>
              <a:t>th</a:t>
            </a:r>
            <a:r>
              <a:rPr lang="en-US" dirty="0"/>
              <a:t> acoustic mode of the cavity excited by the </a:t>
            </a:r>
            <a:r>
              <a:rPr lang="en-US" i="1" dirty="0"/>
              <a:t>n</a:t>
            </a:r>
            <a:r>
              <a:rPr lang="en-US" baseline="30000" dirty="0"/>
              <a:t>th</a:t>
            </a:r>
            <a:r>
              <a:rPr lang="en-US" dirty="0"/>
              <a:t> harmonic of the modulation frequency </a:t>
            </a:r>
            <a:r>
              <a:rPr lang="en-US" dirty="0" smtClean="0"/>
              <a:t>is:</a:t>
            </a:r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47864" y="44371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8584"/>
              </p:ext>
            </p:extLst>
          </p:nvPr>
        </p:nvGraphicFramePr>
        <p:xfrm>
          <a:off x="3047024" y="4369576"/>
          <a:ext cx="267811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Equation" r:id="rId5" imgW="1765080" imgH="279360" progId="Equation.DSMT4">
                  <p:embed/>
                </p:oleObj>
              </mc:Choice>
              <mc:Fallback>
                <p:oleObj name="Equation" r:id="rId5" imgW="17650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024" y="4369576"/>
                        <a:ext cx="2678113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915816" y="518348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638273"/>
              </p:ext>
            </p:extLst>
          </p:nvPr>
        </p:nvGraphicFramePr>
        <p:xfrm>
          <a:off x="2915816" y="5565127"/>
          <a:ext cx="3156131" cy="729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7" imgW="2438400" imgH="558800" progId="Equation.DSMT4">
                  <p:embed/>
                </p:oleObj>
              </mc:Choice>
              <mc:Fallback>
                <p:oleObj name="Equation" r:id="rId7" imgW="2438400" imgH="558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565127"/>
                        <a:ext cx="3156131" cy="7294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3623207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i="1" dirty="0" smtClean="0"/>
              <a:t> is the Q</a:t>
            </a:r>
            <a:r>
              <a:rPr lang="en-GB" dirty="0"/>
              <a:t>-</a:t>
            </a:r>
            <a:r>
              <a:rPr lang="en-GB" dirty="0" smtClean="0"/>
              <a:t>factor </a:t>
            </a:r>
            <a:r>
              <a:rPr lang="en-GB" dirty="0"/>
              <a:t>for the </a:t>
            </a:r>
            <a:r>
              <a:rPr lang="en-GB" i="1" dirty="0"/>
              <a:t>k</a:t>
            </a:r>
            <a:r>
              <a:rPr lang="en-GB" i="1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mode and </a:t>
            </a:r>
            <a:r>
              <a:rPr lang="en-GB" dirty="0" err="1" smtClean="0">
                <a:latin typeface="Symbol" panose="05050102010706020507" pitchFamily="18" charset="2"/>
              </a:rPr>
              <a:t>D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r>
              <a:rPr lang="en-GB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deviation of the </a:t>
            </a:r>
            <a:r>
              <a:rPr lang="en-US" i="1" dirty="0"/>
              <a:t>n</a:t>
            </a:r>
            <a:r>
              <a:rPr lang="en-US" baseline="30000" dirty="0"/>
              <a:t>th</a:t>
            </a:r>
            <a:r>
              <a:rPr lang="en-US" dirty="0"/>
              <a:t> harmonic from the </a:t>
            </a:r>
            <a:r>
              <a:rPr lang="en-US" i="1" dirty="0"/>
              <a:t>k</a:t>
            </a:r>
            <a:r>
              <a:rPr lang="en-US" baseline="30000" dirty="0"/>
              <a:t>th</a:t>
            </a:r>
            <a:r>
              <a:rPr lang="en-US" dirty="0"/>
              <a:t> resonant </a:t>
            </a:r>
            <a:r>
              <a:rPr lang="en-US" dirty="0" smtClean="0"/>
              <a:t>frequency: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86031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is </a:t>
            </a:r>
            <a:r>
              <a:rPr lang="en-GB" dirty="0"/>
              <a:t>the </a:t>
            </a:r>
            <a:r>
              <a:rPr lang="en-GB" dirty="0" smtClean="0"/>
              <a:t>(dimensionless) </a:t>
            </a:r>
            <a:r>
              <a:rPr lang="en-GB" dirty="0"/>
              <a:t>spatial overlap </a:t>
            </a:r>
            <a:r>
              <a:rPr lang="en-GB" dirty="0" smtClean="0"/>
              <a:t>of </a:t>
            </a:r>
            <a:r>
              <a:rPr lang="en-GB" dirty="0"/>
              <a:t>the optical intensity distribution with the acoustic mode distribution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135488" y="2359760"/>
            <a:ext cx="4657000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3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Open-Ended Photo-Acoustic Resonator with Buffer Regions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850858"/>
            <a:ext cx="6523285" cy="1531753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67944" y="45983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030671"/>
              </p:ext>
            </p:extLst>
          </p:nvPr>
        </p:nvGraphicFramePr>
        <p:xfrm>
          <a:off x="4161234" y="5028947"/>
          <a:ext cx="834566" cy="600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1" name="Equation" r:id="rId4" imgW="583947" imgH="431613" progId="Equation.DSMT4">
                  <p:embed/>
                </p:oleObj>
              </mc:Choice>
              <mc:Fallback>
                <p:oleObj name="Equation" r:id="rId4" imgW="583947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234" y="5028947"/>
                        <a:ext cx="834566" cy="600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848" y="54452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52962"/>
              </p:ext>
            </p:extLst>
          </p:nvPr>
        </p:nvGraphicFramePr>
        <p:xfrm>
          <a:off x="5910709" y="5152971"/>
          <a:ext cx="1512168" cy="344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2" name="Equation" r:id="rId6" imgW="1155600" imgH="253800" progId="Equation.DSMT4">
                  <p:embed/>
                </p:oleObj>
              </mc:Choice>
              <mc:Fallback>
                <p:oleObj name="Equation" r:id="rId6" imgW="11556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709" y="5152971"/>
                        <a:ext cx="1512168" cy="3448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89548" y="60555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820472" y="581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403648" y="54452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715789" y="60634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10347"/>
              </p:ext>
            </p:extLst>
          </p:nvPr>
        </p:nvGraphicFramePr>
        <p:xfrm>
          <a:off x="4161234" y="5776424"/>
          <a:ext cx="800559" cy="558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3" name="Equation" r:id="rId8" imgW="647640" imgH="457200" progId="Equation.DSMT4">
                  <p:embed/>
                </p:oleObj>
              </mc:Choice>
              <mc:Fallback>
                <p:oleObj name="Equation" r:id="rId8" imgW="64764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1234" y="5776424"/>
                        <a:ext cx="800559" cy="5582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68933" y="1918232"/>
            <a:ext cx="7971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Odd order (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dirty="0" smtClean="0"/>
              <a:t>=1, 3, 5,….) pure longitudinal modes may be excited in the open ended resonator with the following parameters: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028037" y="5124478"/>
            <a:ext cx="212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Resonant frequency: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505050" y="587088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Overlap factor: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098940" y="5124478"/>
            <a:ext cx="101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here: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161234" y="3959116"/>
            <a:ext cx="33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/>
          <p:cNvCxnSpPr>
            <a:stCxn id="20" idx="3"/>
          </p:cNvCxnSpPr>
          <p:nvPr/>
        </p:nvCxnSpPr>
        <p:spPr>
          <a:xfrm>
            <a:off x="4499992" y="4143782"/>
            <a:ext cx="10801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1"/>
          </p:cNvCxnSpPr>
          <p:nvPr/>
        </p:nvCxnSpPr>
        <p:spPr>
          <a:xfrm flipH="1">
            <a:off x="3089548" y="4143782"/>
            <a:ext cx="1071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91715" y="4444890"/>
            <a:ext cx="2821161" cy="46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Relative Amplitudes of Longitudinal Modes in Open-Ended Resonator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144" y="1264957"/>
            <a:ext cx="5976664" cy="38956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47864" y="2407957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100mm length </a:t>
            </a:r>
            <a:r>
              <a:rPr lang="en-GB" dirty="0" smtClean="0"/>
              <a:t>&amp; 3mm </a:t>
            </a:r>
            <a:r>
              <a:rPr lang="en-GB" dirty="0" smtClean="0"/>
              <a:t>radius resonator cell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43808" y="61911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278488"/>
              </p:ext>
            </p:extLst>
          </p:nvPr>
        </p:nvGraphicFramePr>
        <p:xfrm>
          <a:off x="2106995" y="5891370"/>
          <a:ext cx="5256585" cy="394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Equation" r:id="rId4" imgW="3657600" imgH="279400" progId="Equation.DSMT4">
                  <p:embed/>
                </p:oleObj>
              </mc:Choice>
              <mc:Fallback>
                <p:oleObj name="Equation" r:id="rId4" imgW="36576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995" y="5891370"/>
                        <a:ext cx="5256585" cy="3947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9572" y="5163295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the modulation frequency for the DFB laser is set at the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dirty="0" smtClean="0"/>
              <a:t>=1 resonant frequency of the cell, then the </a:t>
            </a:r>
            <a:r>
              <a:rPr lang="en-GB" dirty="0" smtClean="0"/>
              <a:t>typical acoustic signal amplitudes </a:t>
            </a:r>
            <a:r>
              <a:rPr lang="en-GB" dirty="0" smtClean="0"/>
              <a:t>generated in the cell are: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2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Azimuthal </a:t>
            </a:r>
            <a:r>
              <a:rPr lang="en-GB" dirty="0" smtClean="0"/>
              <a:t>Acoustic </a:t>
            </a:r>
            <a:r>
              <a:rPr lang="en-GB" dirty="0" smtClean="0"/>
              <a:t>Mode </a:t>
            </a:r>
            <a:r>
              <a:rPr lang="en-GB" dirty="0" smtClean="0"/>
              <a:t>Excitation </a:t>
            </a:r>
            <a:br>
              <a:rPr lang="en-GB" dirty="0" smtClean="0"/>
            </a:br>
            <a:r>
              <a:rPr lang="en-GB" dirty="0" smtClean="0"/>
              <a:t>Using </a:t>
            </a:r>
            <a:r>
              <a:rPr lang="en-GB" dirty="0"/>
              <a:t>a</a:t>
            </a:r>
            <a:r>
              <a:rPr lang="en-GB" dirty="0" smtClean="0"/>
              <a:t>n Off-Axis Beam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068960"/>
            <a:ext cx="4038950" cy="14022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3284984"/>
            <a:ext cx="1314490" cy="13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6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Radial </a:t>
            </a:r>
            <a:r>
              <a:rPr lang="en-GB" dirty="0" smtClean="0"/>
              <a:t>Acoustic Mode </a:t>
            </a:r>
            <a:r>
              <a:rPr lang="en-GB" dirty="0" smtClean="0"/>
              <a:t>Excitation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782310"/>
            <a:ext cx="4138019" cy="12802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4554192"/>
            <a:ext cx="4450466" cy="1280271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23928" y="34445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229234"/>
              </p:ext>
            </p:extLst>
          </p:nvPr>
        </p:nvGraphicFramePr>
        <p:xfrm>
          <a:off x="2741339" y="4026317"/>
          <a:ext cx="2365177" cy="37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5" imgW="1574800" imgH="254000" progId="Equation.DSMT4">
                  <p:embed/>
                </p:oleObj>
              </mc:Choice>
              <mc:Fallback>
                <p:oleObj name="Equation" r:id="rId5" imgW="15748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339" y="4026317"/>
                        <a:ext cx="2365177" cy="3778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3326118"/>
            <a:ext cx="7787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Typical amplitude of </a:t>
            </a:r>
            <a:r>
              <a:rPr lang="en-GB" dirty="0" smtClean="0"/>
              <a:t>the radial </a:t>
            </a:r>
            <a:r>
              <a:rPr lang="en-GB" dirty="0" smtClean="0"/>
              <a:t>mode </a:t>
            </a:r>
            <a:r>
              <a:rPr lang="en-GB" dirty="0" smtClean="0"/>
              <a:t>generated with a 20mm radius, 100mm length acoustic cell at a 10kHz resonant frequency: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16216" y="1894235"/>
            <a:ext cx="1073741" cy="10737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16216" y="4657456"/>
            <a:ext cx="1073741" cy="107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Typical Magnitude of 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Harmonic Signal for 100ppm CO</a:t>
            </a:r>
            <a:r>
              <a:rPr lang="en-GB" sz="2800" baseline="-25000" dirty="0" smtClean="0"/>
              <a:t>2 </a:t>
            </a:r>
            <a:r>
              <a:rPr lang="en-GB" sz="2800" dirty="0" smtClean="0"/>
              <a:t> (1572.3nm absorption line, half-linewidth of 2.5GHz)</a:t>
            </a:r>
            <a:endParaRPr lang="en-GB" sz="2800" baseline="-25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492896"/>
            <a:ext cx="6319221" cy="41091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1366809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Miniaturised </a:t>
            </a:r>
            <a:r>
              <a:rPr lang="en-GB" dirty="0"/>
              <a:t>photoacoustic </a:t>
            </a:r>
            <a:r>
              <a:rPr lang="en-GB" dirty="0" smtClean="0"/>
              <a:t>cell: resonator </a:t>
            </a:r>
            <a:r>
              <a:rPr lang="en-GB" dirty="0"/>
              <a:t>length of ~10mm </a:t>
            </a:r>
            <a:r>
              <a:rPr lang="en-GB" dirty="0" smtClean="0"/>
              <a:t>and radius </a:t>
            </a:r>
            <a:r>
              <a:rPr lang="en-GB" dirty="0"/>
              <a:t>of </a:t>
            </a:r>
            <a:r>
              <a:rPr lang="en-GB" dirty="0" smtClean="0"/>
              <a:t>1mm.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1</a:t>
            </a:r>
            <a:r>
              <a:rPr lang="en-GB" baseline="30000" dirty="0" smtClean="0">
                <a:solidFill>
                  <a:prstClr val="black"/>
                </a:solidFill>
              </a:rPr>
              <a:t>st</a:t>
            </a:r>
            <a:r>
              <a:rPr lang="en-GB" dirty="0" smtClean="0">
                <a:solidFill>
                  <a:prstClr val="black"/>
                </a:solidFill>
              </a:rPr>
              <a:t> order </a:t>
            </a:r>
            <a:r>
              <a:rPr lang="en-GB" dirty="0">
                <a:solidFill>
                  <a:prstClr val="black"/>
                </a:solidFill>
              </a:rPr>
              <a:t>longitudinal mode </a:t>
            </a:r>
            <a:r>
              <a:rPr lang="en-GB" dirty="0" smtClean="0">
                <a:solidFill>
                  <a:prstClr val="black"/>
                </a:solidFill>
              </a:rPr>
              <a:t>resonance at </a:t>
            </a:r>
            <a:r>
              <a:rPr lang="en-GB" dirty="0">
                <a:solidFill>
                  <a:prstClr val="black"/>
                </a:solidFill>
              </a:rPr>
              <a:t>~</a:t>
            </a:r>
            <a:r>
              <a:rPr lang="en-GB" dirty="0" smtClean="0">
                <a:solidFill>
                  <a:prstClr val="black"/>
                </a:solidFill>
              </a:rPr>
              <a:t>15kHz, m</a:t>
            </a:r>
            <a:r>
              <a:rPr lang="en-GB" dirty="0" smtClean="0"/>
              <a:t>icrophone sensitivity 12.6mV/Pa.</a:t>
            </a:r>
            <a:endParaRPr lang="en-GB" dirty="0"/>
          </a:p>
          <a:p>
            <a:r>
              <a:rPr lang="en-GB" dirty="0" smtClean="0"/>
              <a:t>DFB laser modulation frequency set to the </a:t>
            </a:r>
            <a:r>
              <a:rPr lang="en-GB" dirty="0"/>
              <a:t>resonance </a:t>
            </a:r>
            <a:r>
              <a:rPr lang="en-GB" dirty="0" smtClean="0"/>
              <a:t>frequency.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dirty="0">
                <a:solidFill>
                  <a:prstClr val="black"/>
                </a:solidFill>
              </a:rPr>
              <a:t>Typical Magnitude of </a:t>
            </a:r>
            <a:r>
              <a:rPr lang="en-GB" sz="2500" dirty="0" smtClean="0">
                <a:solidFill>
                  <a:prstClr val="black"/>
                </a:solidFill>
              </a:rPr>
              <a:t>2</a:t>
            </a:r>
            <a:r>
              <a:rPr lang="en-GB" sz="2500" baseline="30000" dirty="0" smtClean="0">
                <a:solidFill>
                  <a:prstClr val="black"/>
                </a:solidFill>
              </a:rPr>
              <a:t>nd</a:t>
            </a:r>
            <a:r>
              <a:rPr lang="en-GB" sz="2500" dirty="0" smtClean="0">
                <a:solidFill>
                  <a:prstClr val="black"/>
                </a:solidFill>
              </a:rPr>
              <a:t> </a:t>
            </a:r>
            <a:r>
              <a:rPr lang="en-GB" sz="2500" dirty="0">
                <a:solidFill>
                  <a:prstClr val="black"/>
                </a:solidFill>
              </a:rPr>
              <a:t>Harmonic Signal for 100ppm CO</a:t>
            </a:r>
            <a:r>
              <a:rPr lang="en-GB" sz="2500" baseline="-25000" dirty="0">
                <a:solidFill>
                  <a:prstClr val="black"/>
                </a:solidFill>
              </a:rPr>
              <a:t>2 </a:t>
            </a:r>
            <a:r>
              <a:rPr lang="en-GB" sz="2500" dirty="0">
                <a:solidFill>
                  <a:prstClr val="black"/>
                </a:solidFill>
              </a:rPr>
              <a:t> (1572.3nm absorption line, half-linewidth of 2.5GHz)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966" y="2348880"/>
            <a:ext cx="6510068" cy="42347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1366809"/>
            <a:ext cx="8075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Miniaturised photoacoustic cell: resonator length of ~10mm and radius of 1mm.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1</a:t>
            </a:r>
            <a:r>
              <a:rPr lang="en-GB" baseline="30000" dirty="0">
                <a:solidFill>
                  <a:prstClr val="black"/>
                </a:solidFill>
              </a:rPr>
              <a:t>st</a:t>
            </a:r>
            <a:r>
              <a:rPr lang="en-GB" dirty="0">
                <a:solidFill>
                  <a:prstClr val="black"/>
                </a:solidFill>
              </a:rPr>
              <a:t> order longitudinal mode resonance at ~15kHz, m</a:t>
            </a:r>
            <a:r>
              <a:rPr lang="en-GB" dirty="0"/>
              <a:t>icrophone sensitivity 12.6mV/Pa.</a:t>
            </a:r>
          </a:p>
          <a:p>
            <a:r>
              <a:rPr lang="en-GB" dirty="0"/>
              <a:t>DFB laser modulation frequency set to </a:t>
            </a:r>
            <a:r>
              <a:rPr lang="en-GB" dirty="0" smtClean="0"/>
              <a:t>half the </a:t>
            </a:r>
            <a:r>
              <a:rPr lang="en-GB" dirty="0"/>
              <a:t>resonance frequency. </a:t>
            </a:r>
          </a:p>
        </p:txBody>
      </p:sp>
    </p:spTree>
    <p:extLst>
      <p:ext uri="{BB962C8B-B14F-4D97-AF65-F5344CB8AC3E}">
        <p14:creationId xmlns:p14="http://schemas.microsoft.com/office/powerpoint/2010/main" val="80359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Acoustic Wave Equation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15816" y="3140967"/>
            <a:ext cx="104562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283739"/>
              </p:ext>
            </p:extLst>
          </p:nvPr>
        </p:nvGraphicFramePr>
        <p:xfrm>
          <a:off x="2908284" y="2091149"/>
          <a:ext cx="295433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3" imgW="1879560" imgH="457200" progId="Equation.DSMT4">
                  <p:embed/>
                </p:oleObj>
              </mc:Choice>
              <mc:Fallback>
                <p:oleObj name="Equation" r:id="rId3" imgW="187956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284" y="2091149"/>
                        <a:ext cx="2954338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59831" y="4371541"/>
            <a:ext cx="102201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445996"/>
              </p:ext>
            </p:extLst>
          </p:nvPr>
        </p:nvGraphicFramePr>
        <p:xfrm>
          <a:off x="3587750" y="4352925"/>
          <a:ext cx="197008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5" imgW="1511280" imgH="253800" progId="Equation.DSMT4">
                  <p:embed/>
                </p:oleObj>
              </mc:Choice>
              <mc:Fallback>
                <p:oleObj name="Equation" r:id="rId5" imgW="151128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4352925"/>
                        <a:ext cx="1970088" cy="33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1924" y="3483798"/>
            <a:ext cx="6874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here </a:t>
            </a:r>
            <a:r>
              <a:rPr lang="en-GB" i="1" dirty="0" smtClean="0"/>
              <a:t>p</a:t>
            </a:r>
            <a:r>
              <a:rPr lang="en-GB" dirty="0" smtClean="0"/>
              <a:t> is the gas pressure and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v,t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 smtClean="0"/>
              <a:t> is the </a:t>
            </a:r>
            <a:r>
              <a:rPr lang="en-GB" dirty="0"/>
              <a:t>rate of heat generation per unit volume in the gas through </a:t>
            </a:r>
            <a:r>
              <a:rPr lang="en-GB" dirty="0" smtClean="0"/>
              <a:t>absorption: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22211" y="1956112"/>
            <a:ext cx="3168352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87624" y="4949078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where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I(</a:t>
            </a:r>
            <a:r>
              <a:rPr lang="en-GB" sz="1700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n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,t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 smtClean="0"/>
              <a:t> is the </a:t>
            </a:r>
            <a:r>
              <a:rPr lang="en-GB" dirty="0" smtClean="0"/>
              <a:t>intensity </a:t>
            </a:r>
            <a:r>
              <a:rPr lang="en-GB" dirty="0" smtClean="0"/>
              <a:t>which is function of time </a:t>
            </a:r>
            <a:r>
              <a:rPr lang="en-GB" dirty="0" smtClean="0"/>
              <a:t>with intensity modulation of the laser, </a:t>
            </a:r>
            <a:r>
              <a:rPr lang="en-GB" i="1" dirty="0"/>
              <a:t>C</a:t>
            </a:r>
            <a:r>
              <a:rPr lang="en-GB" dirty="0"/>
              <a:t> is the gas </a:t>
            </a:r>
            <a:r>
              <a:rPr lang="en-GB" dirty="0" smtClean="0"/>
              <a:t>concentration, </a:t>
            </a:r>
            <a:r>
              <a:rPr lang="en-GB" sz="1700" i="1" dirty="0" smtClean="0">
                <a:latin typeface="Symbol" panose="05050102010706020507" pitchFamily="18" charset="2"/>
              </a:rPr>
              <a:t>a(n)</a:t>
            </a:r>
            <a:r>
              <a:rPr lang="en-GB" dirty="0" smtClean="0"/>
              <a:t> is the absorption coefficient and </a:t>
            </a:r>
            <a:r>
              <a:rPr lang="en-GB" sz="1700" i="1" dirty="0" smtClean="0">
                <a:latin typeface="Symbol" panose="05050102010706020507" pitchFamily="18" charset="2"/>
              </a:rPr>
              <a:t>n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cs typeface="Times New Roman" panose="02020603050405020304" pitchFamily="18" charset="0"/>
              </a:rPr>
              <a:t>is a function of time with laser wavelength modulation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1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Quartz-enhanced photoacoustic spectroscopy </a:t>
            </a:r>
            <a:r>
              <a:rPr lang="en-GB" sz="3200" dirty="0" smtClean="0"/>
              <a:t>(beam </a:t>
            </a:r>
            <a:r>
              <a:rPr lang="en-GB" sz="3200" dirty="0"/>
              <a:t>focussed between prongs of tuning </a:t>
            </a:r>
            <a:r>
              <a:rPr lang="en-GB" sz="3200" dirty="0" smtClean="0"/>
              <a:t>fork)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988840"/>
            <a:ext cx="3665538" cy="41685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52120" y="2780928"/>
            <a:ext cx="3034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QEPAS, the </a:t>
            </a:r>
            <a:r>
              <a:rPr lang="en-GB" dirty="0"/>
              <a:t>acoustic cell and microphone are replaced by a quartz tuning </a:t>
            </a:r>
            <a:r>
              <a:rPr lang="en-GB" dirty="0" smtClean="0"/>
              <a:t>fork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71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Quartz-enhanced photoacoustic </a:t>
            </a:r>
            <a:r>
              <a:rPr lang="en-GB" sz="3200" dirty="0" smtClean="0">
                <a:solidFill>
                  <a:prstClr val="black"/>
                </a:solidFill>
              </a:rPr>
              <a:t>spectroscopy</a:t>
            </a:r>
            <a:br>
              <a:rPr lang="en-GB" sz="3200" dirty="0" smtClean="0">
                <a:solidFill>
                  <a:prstClr val="black"/>
                </a:solidFill>
              </a:rPr>
            </a:br>
            <a:r>
              <a:rPr lang="en-GB" sz="3200" dirty="0" smtClean="0">
                <a:solidFill>
                  <a:prstClr val="black"/>
                </a:solidFill>
              </a:rPr>
              <a:t>(with </a:t>
            </a:r>
            <a:r>
              <a:rPr lang="en-US" sz="3200" dirty="0" smtClean="0">
                <a:solidFill>
                  <a:prstClr val="black"/>
                </a:solidFill>
              </a:rPr>
              <a:t>micro-resonator tubes</a:t>
            </a:r>
            <a:r>
              <a:rPr lang="en-GB" sz="3200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988840"/>
            <a:ext cx="4999153" cy="43742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00192" y="321297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The QEPAS signal may be enhanced by the use of micro-resonator tubes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Quartz-enhanced photoacoustic spectroscopy</a:t>
            </a:r>
            <a:br>
              <a:rPr lang="en-GB" sz="3200" dirty="0">
                <a:solidFill>
                  <a:prstClr val="black"/>
                </a:solidFill>
              </a:rPr>
            </a:br>
            <a:r>
              <a:rPr lang="en-GB" sz="3200" dirty="0" smtClean="0">
                <a:solidFill>
                  <a:prstClr val="black"/>
                </a:solidFill>
              </a:rPr>
              <a:t>(</a:t>
            </a:r>
            <a:r>
              <a:rPr lang="en-GB" sz="3200" dirty="0">
                <a:ea typeface="Times" panose="02020603050405020304" pitchFamily="18" charset="0"/>
              </a:rPr>
              <a:t>micro-resonator tube with </a:t>
            </a:r>
            <a:r>
              <a:rPr lang="en-GB" sz="3200" dirty="0" smtClean="0">
                <a:ea typeface="Times" panose="02020603050405020304" pitchFamily="18" charset="0"/>
              </a:rPr>
              <a:t>aperture</a:t>
            </a:r>
            <a:r>
              <a:rPr lang="en-GB" sz="3200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276872"/>
            <a:ext cx="3970364" cy="37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04056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The </a:t>
            </a:r>
            <a:r>
              <a:rPr lang="en-GB" sz="2800" dirty="0" smtClean="0"/>
              <a:t>excitation of acoustic </a:t>
            </a:r>
            <a:r>
              <a:rPr lang="en-GB" sz="2800" dirty="0" smtClean="0"/>
              <a:t>modes </a:t>
            </a:r>
            <a:r>
              <a:rPr lang="en-GB" sz="2800" dirty="0" smtClean="0"/>
              <a:t>in photoacoustic cells </a:t>
            </a:r>
            <a:r>
              <a:rPr lang="en-GB" sz="2800" dirty="0" smtClean="0"/>
              <a:t>and the </a:t>
            </a:r>
            <a:r>
              <a:rPr lang="en-GB" sz="2800" dirty="0" smtClean="0"/>
              <a:t>theoretical harmonic signals </a:t>
            </a:r>
            <a:r>
              <a:rPr lang="en-GB" sz="2800" dirty="0" smtClean="0"/>
              <a:t>generated from </a:t>
            </a:r>
            <a:r>
              <a:rPr lang="en-GB" sz="2800" dirty="0" smtClean="0"/>
              <a:t>gas absorption through modulation </a:t>
            </a:r>
            <a:r>
              <a:rPr lang="en-GB" sz="2800" dirty="0" smtClean="0"/>
              <a:t>of DFB </a:t>
            </a:r>
            <a:r>
              <a:rPr lang="en-GB" sz="2800" dirty="0" smtClean="0"/>
              <a:t>laser sources </a:t>
            </a:r>
            <a:r>
              <a:rPr lang="en-GB" sz="2800" dirty="0" smtClean="0"/>
              <a:t>have been derived from first principles.</a:t>
            </a:r>
          </a:p>
          <a:p>
            <a:endParaRPr lang="en-GB" sz="2800" dirty="0" smtClean="0"/>
          </a:p>
          <a:p>
            <a:pPr algn="just"/>
            <a:r>
              <a:rPr lang="en-GB" sz="2800" dirty="0" smtClean="0"/>
              <a:t>High sensitivity can be achieved with PAS by use of high optical </a:t>
            </a:r>
            <a:r>
              <a:rPr lang="en-GB" sz="2800" dirty="0" smtClean="0"/>
              <a:t>powers in contrast to </a:t>
            </a:r>
            <a:r>
              <a:rPr lang="en-GB" sz="2800" dirty="0" smtClean="0"/>
              <a:t>standard </a:t>
            </a:r>
            <a:r>
              <a:rPr lang="en-GB" sz="2800" dirty="0" smtClean="0"/>
              <a:t>WMS which </a:t>
            </a:r>
            <a:r>
              <a:rPr lang="en-GB" sz="2800" dirty="0" smtClean="0"/>
              <a:t>is limited by detector </a:t>
            </a:r>
            <a:r>
              <a:rPr lang="en-GB" sz="2800" dirty="0" smtClean="0"/>
              <a:t>saturation.</a:t>
            </a:r>
            <a:endParaRPr lang="en-GB" sz="2800" dirty="0" smtClean="0"/>
          </a:p>
          <a:p>
            <a:endParaRPr lang="en-GB" sz="2800" dirty="0" smtClean="0"/>
          </a:p>
          <a:p>
            <a:pPr algn="just"/>
            <a:r>
              <a:rPr lang="en-GB" sz="2800" dirty="0" smtClean="0"/>
              <a:t>Also, in contrast to </a:t>
            </a:r>
            <a:r>
              <a:rPr lang="en-GB" sz="2800" smtClean="0"/>
              <a:t>standard </a:t>
            </a:r>
            <a:r>
              <a:rPr lang="en-GB" sz="2800" smtClean="0"/>
              <a:t>WMS, </a:t>
            </a:r>
            <a:r>
              <a:rPr lang="en-GB" sz="2800" dirty="0" smtClean="0"/>
              <a:t>PAS has a low first harmonic background level.</a:t>
            </a:r>
          </a:p>
          <a:p>
            <a:pPr marL="0" indent="0" algn="just">
              <a:buNone/>
            </a:pPr>
            <a:endParaRPr lang="en-GB" sz="2800" dirty="0" smtClean="0"/>
          </a:p>
          <a:p>
            <a:pPr algn="just"/>
            <a:r>
              <a:rPr lang="en-GB" sz="2800" dirty="0" smtClean="0"/>
              <a:t>However, referencing </a:t>
            </a:r>
            <a:r>
              <a:rPr lang="en-GB" sz="2800" dirty="0" smtClean="0"/>
              <a:t>and calibration present greater challenges with </a:t>
            </a:r>
            <a:r>
              <a:rPr lang="en-GB" sz="2800" dirty="0" smtClean="0"/>
              <a:t>PAS compared with standard WMS.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22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Non-Resonant Solution for a Closed Photo-Acoustic Cell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2340" y="1922785"/>
            <a:ext cx="4339320" cy="2369218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31171" y="4797151"/>
            <a:ext cx="111657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00807"/>
              </p:ext>
            </p:extLst>
          </p:nvPr>
        </p:nvGraphicFramePr>
        <p:xfrm>
          <a:off x="2838450" y="5014504"/>
          <a:ext cx="3467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4" imgW="2869920" imgH="507960" progId="Equation.DSMT4">
                  <p:embed/>
                </p:oleObj>
              </mc:Choice>
              <mc:Fallback>
                <p:oleObj name="Equation" r:id="rId4" imgW="286992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5014504"/>
                        <a:ext cx="3467100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4420" y="4504316"/>
            <a:ext cx="741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Non-resonant solution of wave equation with laser power modulated at frequency </a:t>
            </a:r>
            <a:r>
              <a:rPr lang="en-GB" sz="1600" i="1" dirty="0" err="1" smtClean="0">
                <a:latin typeface="Symbol" panose="05050102010706020507" pitchFamily="18" charset="2"/>
              </a:rPr>
              <a:t>w</a:t>
            </a:r>
            <a:r>
              <a:rPr lang="en-GB" sz="1600" i="1" baseline="-25000" dirty="0" err="1" smtClean="0"/>
              <a:t>m</a:t>
            </a:r>
            <a:r>
              <a:rPr lang="en-GB" sz="1600" dirty="0" smtClean="0"/>
              <a:t>: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891011" y="5805264"/>
            <a:ext cx="8003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ea typeface="Times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6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GB" sz="1600" i="1" dirty="0" err="1" smtClean="0">
                <a:latin typeface="Symbol" panose="05050102010706020507" pitchFamily="18" charset="2"/>
                <a:ea typeface="Times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i="1" baseline="-25000" dirty="0" err="1" smtClean="0"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600" dirty="0" smtClean="0"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is the thermal </a:t>
            </a:r>
            <a:r>
              <a:rPr lang="en-GB" sz="1600" dirty="0">
                <a:ea typeface="Times" panose="02020603050405020304" pitchFamily="18" charset="0"/>
                <a:cs typeface="Times New Roman" panose="02020603050405020304" pitchFamily="18" charset="0"/>
              </a:rPr>
              <a:t>damping </a:t>
            </a:r>
            <a:r>
              <a:rPr lang="en-GB" sz="1600" dirty="0" smtClean="0">
                <a:ea typeface="Times" panose="02020603050405020304" pitchFamily="18" charset="0"/>
                <a:cs typeface="Times New Roman" panose="02020603050405020304" pitchFamily="18" charset="0"/>
              </a:rPr>
              <a:t>time and </a:t>
            </a:r>
            <a:r>
              <a:rPr lang="en-GB" sz="1600" i="1" dirty="0" smtClean="0">
                <a:latin typeface="Symbol" panose="05050102010706020507" pitchFamily="18" charset="2"/>
                <a:ea typeface="Times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600" i="1" dirty="0" smtClean="0"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dirty="0" smtClean="0"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/>
              <a:t>is </a:t>
            </a:r>
            <a:r>
              <a:rPr lang="en-GB" sz="1600" dirty="0"/>
              <a:t>the </a:t>
            </a:r>
            <a:r>
              <a:rPr lang="en-GB" sz="1600" dirty="0" smtClean="0"/>
              <a:t>amplitude of the laser </a:t>
            </a:r>
            <a:r>
              <a:rPr lang="en-GB" sz="1600" dirty="0" smtClean="0"/>
              <a:t>power modulation</a:t>
            </a:r>
            <a:r>
              <a:rPr lang="en-GB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56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Acoustic Resonant Modes of Cells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27784" y="2636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533664"/>
              </p:ext>
            </p:extLst>
          </p:nvPr>
        </p:nvGraphicFramePr>
        <p:xfrm>
          <a:off x="1641336" y="2564867"/>
          <a:ext cx="5861327" cy="86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3" imgW="3466800" imgH="507960" progId="Equation.DSMT4">
                  <p:embed/>
                </p:oleObj>
              </mc:Choice>
              <mc:Fallback>
                <p:oleObj name="Equation" r:id="rId3" imgW="346680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36" y="2564867"/>
                        <a:ext cx="5861327" cy="864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5856" y="47971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680757"/>
              </p:ext>
            </p:extLst>
          </p:nvPr>
        </p:nvGraphicFramePr>
        <p:xfrm>
          <a:off x="3131840" y="4827826"/>
          <a:ext cx="2202948" cy="76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5" imgW="1625600" imgH="558800" progId="Equation.DSMT4">
                  <p:embed/>
                </p:oleObj>
              </mc:Choice>
              <mc:Fallback>
                <p:oleObj name="Equation" r:id="rId5" imgW="1625600" imgH="558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827826"/>
                        <a:ext cx="2202948" cy="761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493911" y="2276872"/>
            <a:ext cx="6156176" cy="14401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691680" y="407707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here the resonant frequency is given by: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1679176"/>
            <a:ext cx="8075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spatial distribution of </a:t>
            </a:r>
            <a:r>
              <a:rPr lang="en-GB" dirty="0" smtClean="0"/>
              <a:t>an acoustic mode is characterised </a:t>
            </a:r>
            <a:r>
              <a:rPr lang="en-GB" dirty="0"/>
              <a:t>by the integers 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l, m, q</a:t>
            </a:r>
            <a:r>
              <a:rPr lang="en-GB" dirty="0" smtClean="0"/>
              <a:t>):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9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Approximate values of </a:t>
            </a:r>
            <a:r>
              <a:rPr lang="en-GB" i="1" dirty="0" smtClean="0">
                <a:latin typeface="Symbol" panose="05050102010706020507" pitchFamily="18" charset="2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</a:t>
            </a:r>
            <a:endParaRPr lang="en-GB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74358"/>
              </p:ext>
            </p:extLst>
          </p:nvPr>
        </p:nvGraphicFramePr>
        <p:xfrm>
          <a:off x="1907704" y="2996952"/>
          <a:ext cx="4968552" cy="2448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138">
                  <a:extLst>
                    <a:ext uri="{9D8B030D-6E8A-4147-A177-3AD203B41FA5}">
                      <a16:colId xmlns:a16="http://schemas.microsoft.com/office/drawing/2014/main" val="3694939422"/>
                    </a:ext>
                  </a:extLst>
                </a:gridCol>
                <a:gridCol w="1242138">
                  <a:extLst>
                    <a:ext uri="{9D8B030D-6E8A-4147-A177-3AD203B41FA5}">
                      <a16:colId xmlns:a16="http://schemas.microsoft.com/office/drawing/2014/main" val="371990659"/>
                    </a:ext>
                  </a:extLst>
                </a:gridCol>
                <a:gridCol w="1242138">
                  <a:extLst>
                    <a:ext uri="{9D8B030D-6E8A-4147-A177-3AD203B41FA5}">
                      <a16:colId xmlns:a16="http://schemas.microsoft.com/office/drawing/2014/main" val="758312821"/>
                    </a:ext>
                  </a:extLst>
                </a:gridCol>
                <a:gridCol w="1242138">
                  <a:extLst>
                    <a:ext uri="{9D8B030D-6E8A-4147-A177-3AD203B41FA5}">
                      <a16:colId xmlns:a16="http://schemas.microsoft.com/office/drawing/2014/main" val="1596738099"/>
                    </a:ext>
                  </a:extLst>
                </a:gridCol>
              </a:tblGrid>
              <a:tr h="57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1295599"/>
                  </a:ext>
                </a:extLst>
              </a:tr>
              <a:tr h="625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0.59</a:t>
                      </a:r>
                      <a:endParaRPr lang="en-GB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0.97</a:t>
                      </a:r>
                      <a:endParaRPr lang="en-GB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958155"/>
                  </a:ext>
                </a:extLst>
              </a:tr>
              <a:tr h="625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1.22</a:t>
                      </a:r>
                      <a:endParaRPr lang="en-GB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1.70</a:t>
                      </a:r>
                      <a:endParaRPr lang="en-GB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2.13</a:t>
                      </a:r>
                      <a:endParaRPr lang="en-GB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3945490"/>
                  </a:ext>
                </a:extLst>
              </a:tr>
              <a:tr h="625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2.23</a:t>
                      </a:r>
                      <a:endParaRPr lang="en-GB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2.72</a:t>
                      </a:r>
                      <a:endParaRPr lang="en-GB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3.17</a:t>
                      </a:r>
                      <a:endParaRPr lang="en-GB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057999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32040" y="201472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394239"/>
              </p:ext>
            </p:extLst>
          </p:nvPr>
        </p:nvGraphicFramePr>
        <p:xfrm>
          <a:off x="5148064" y="1878013"/>
          <a:ext cx="1289257" cy="336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3" imgW="965160" imgH="253800" progId="Equation.DSMT4">
                  <p:embed/>
                </p:oleObj>
              </mc:Choice>
              <mc:Fallback>
                <p:oleObj name="Equation" r:id="rId3" imgW="96516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878013"/>
                        <a:ext cx="1289257" cy="3361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prstClr val="black"/>
                </a:solidFill>
                <a:latin typeface="Symbol" panose="05050102010706020507" pitchFamily="18" charset="2"/>
                <a:ea typeface="+mj-ea"/>
                <a:cs typeface="+mj-cs"/>
              </a:rPr>
              <a:t>a</a:t>
            </a:r>
            <a:r>
              <a:rPr lang="en-GB" i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lm</a:t>
            </a:r>
            <a:r>
              <a:rPr lang="en-GB" i="1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is the </a:t>
            </a:r>
            <a:r>
              <a:rPr lang="en-GB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</a:t>
            </a:r>
            <a:r>
              <a:rPr lang="en-GB" sz="1600" baseline="30000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th</a:t>
            </a:r>
            <a:r>
              <a:rPr lang="en-GB" sz="1600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 value of (</a:t>
            </a:r>
            <a:r>
              <a:rPr lang="en-GB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GB" sz="1600" i="1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/</a:t>
            </a:r>
            <a:r>
              <a:rPr lang="en-GB" sz="1600" i="1" dirty="0" smtClean="0">
                <a:solidFill>
                  <a:prstClr val="black"/>
                </a:solidFill>
                <a:latin typeface="Symbol" panose="05050102010706020507" pitchFamily="18" charset="2"/>
                <a:ea typeface="+mj-ea"/>
                <a:cs typeface="Times New Roman" panose="02020603050405020304" pitchFamily="18" charset="0"/>
              </a:rPr>
              <a:t>p)</a:t>
            </a:r>
            <a:r>
              <a:rPr lang="en-GB" sz="1600" dirty="0" smtClean="0">
                <a:solidFill>
                  <a:prstClr val="black"/>
                </a:solidFill>
                <a:ea typeface="+mj-ea"/>
                <a:cs typeface="Times New Roman" panose="02020603050405020304" pitchFamily="18" charset="0"/>
              </a:rPr>
              <a:t> for which: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856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Acoustic Modes Showing Direction of Acoustic Vibrations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209" y="2132856"/>
            <a:ext cx="4893582" cy="383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Excitation of Acoustic Modes with a Current-Modulated DFB Laser Source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483768" y="30689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602174"/>
              </p:ext>
            </p:extLst>
          </p:nvPr>
        </p:nvGraphicFramePr>
        <p:xfrm>
          <a:off x="1548436" y="2775874"/>
          <a:ext cx="583264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3" imgW="4114800" imgH="457200" progId="Equation.DSMT4">
                  <p:embed/>
                </p:oleObj>
              </mc:Choice>
              <mc:Fallback>
                <p:oleObj name="Equation" r:id="rId3" imgW="41148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436" y="2775874"/>
                        <a:ext cx="5832648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5856" y="40770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1726"/>
              </p:ext>
            </p:extLst>
          </p:nvPr>
        </p:nvGraphicFramePr>
        <p:xfrm>
          <a:off x="2267744" y="4280557"/>
          <a:ext cx="3961985" cy="689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5" imgW="2451100" imgH="431800" progId="Equation.DSMT4">
                  <p:embed/>
                </p:oleObj>
              </mc:Choice>
              <mc:Fallback>
                <p:oleObj name="Equation" r:id="rId5" imgW="24511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280557"/>
                        <a:ext cx="3961985" cy="689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915816" y="50108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412559"/>
              </p:ext>
            </p:extLst>
          </p:nvPr>
        </p:nvGraphicFramePr>
        <p:xfrm>
          <a:off x="1846873" y="5169522"/>
          <a:ext cx="5234230" cy="657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7" imgW="3390900" imgH="431800" progId="Equation.DSMT4">
                  <p:embed/>
                </p:oleObj>
              </mc:Choice>
              <mc:Fallback>
                <p:oleObj name="Equation" r:id="rId7" imgW="33909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873" y="5169522"/>
                        <a:ext cx="5234230" cy="657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1785935"/>
            <a:ext cx="7931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heat generation function, taking into account both the intensity and wavelength modulation from the DFB laser is: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475656" y="2675583"/>
            <a:ext cx="5976664" cy="8267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55576" y="373039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 the harmonic components are given in terms of the Fourier coefficients as: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2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Fourier Coefficient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844824"/>
            <a:ext cx="6840760" cy="4458829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453902"/>
              </p:ext>
            </p:extLst>
          </p:nvPr>
        </p:nvGraphicFramePr>
        <p:xfrm>
          <a:off x="5580112" y="2492896"/>
          <a:ext cx="10441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4" imgW="736560" imgH="253800" progId="Equation.DSMT4">
                  <p:embed/>
                </p:oleObj>
              </mc:Choice>
              <mc:Fallback>
                <p:oleObj name="Equation" r:id="rId4" imgW="736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80112" y="2492896"/>
                        <a:ext cx="1044116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0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Fourier Coefficient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72816"/>
            <a:ext cx="7240891" cy="471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9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691</Words>
  <Application>Microsoft Office PowerPoint</Application>
  <PresentationFormat>On-screen Show (4:3)</PresentationFormat>
  <Paragraphs>76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Times</vt:lpstr>
      <vt:lpstr>Times New Roman</vt:lpstr>
      <vt:lpstr>Office Theme</vt:lpstr>
      <vt:lpstr>Equation</vt:lpstr>
      <vt:lpstr>MathType 6.0 Equation</vt:lpstr>
      <vt:lpstr>Photo-Acoustic Spectroscopy with DFB Lasers</vt:lpstr>
      <vt:lpstr>Acoustic Wave Equation</vt:lpstr>
      <vt:lpstr>Non-Resonant Solution for a Closed Photo-Acoustic Cell</vt:lpstr>
      <vt:lpstr>Acoustic Resonant Modes of Cells</vt:lpstr>
      <vt:lpstr>Approximate values of alm</vt:lpstr>
      <vt:lpstr>Acoustic Modes Showing Direction of Acoustic Vibrations</vt:lpstr>
      <vt:lpstr>Excitation of Acoustic Modes with a Current-Modulated DFB Laser Source</vt:lpstr>
      <vt:lpstr>Fourier Coefficient a0 </vt:lpstr>
      <vt:lpstr>Fourier Coefficient a1 </vt:lpstr>
      <vt:lpstr>Fourier Coefficient a2 </vt:lpstr>
      <vt:lpstr>Phasor Components of 1st Harmonic</vt:lpstr>
      <vt:lpstr>Phasor Components of 2nd Harmonic</vt:lpstr>
      <vt:lpstr>Amplitude of Acoustic Modes Excited by the Harmonics of the Heat Generation Function</vt:lpstr>
      <vt:lpstr>Open-Ended Photo-Acoustic Resonator with Buffer Regions</vt:lpstr>
      <vt:lpstr>Relative Amplitudes of Longitudinal Modes in Open-Ended Resonator</vt:lpstr>
      <vt:lpstr>Azimuthal Acoustic Mode Excitation  Using an Off-Axis Beam</vt:lpstr>
      <vt:lpstr>Radial Acoustic Mode Excitation</vt:lpstr>
      <vt:lpstr>Typical Magnitude of 1st Harmonic Signal for 100ppm CO2  (1572.3nm absorption line, half-linewidth of 2.5GHz)</vt:lpstr>
      <vt:lpstr>Typical Magnitude of 2nd Harmonic Signal for 100ppm CO2  (1572.3nm absorption line, half-linewidth of 2.5GHz)</vt:lpstr>
      <vt:lpstr>Quartz-enhanced photoacoustic spectroscopy (beam focussed between prongs of tuning fork)</vt:lpstr>
      <vt:lpstr>Quartz-enhanced photoacoustic spectroscopy (with micro-resonator tubes)</vt:lpstr>
      <vt:lpstr>Quartz-enhanced photoacoustic spectroscopy (micro-resonator tube with aperture)</vt:lpstr>
      <vt:lpstr>Summary &amp; Conclusions</vt:lpstr>
    </vt:vector>
  </TitlesOfParts>
  <Company>EEE Dept, 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Spectroscopy</dc:title>
  <dc:creator>George Stewart</dc:creator>
  <cp:lastModifiedBy>George Stewart</cp:lastModifiedBy>
  <cp:revision>134</cp:revision>
  <dcterms:created xsi:type="dcterms:W3CDTF">2019-11-19T11:30:57Z</dcterms:created>
  <dcterms:modified xsi:type="dcterms:W3CDTF">2020-03-24T16:54:38Z</dcterms:modified>
</cp:coreProperties>
</file>