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5" r:id="rId7"/>
    <p:sldId id="276" r:id="rId8"/>
    <p:sldId id="260" r:id="rId9"/>
    <p:sldId id="277" r:id="rId10"/>
    <p:sldId id="261" r:id="rId11"/>
    <p:sldId id="264" r:id="rId12"/>
    <p:sldId id="263" r:id="rId13"/>
    <p:sldId id="274" r:id="rId14"/>
    <p:sldId id="265" r:id="rId15"/>
    <p:sldId id="266" r:id="rId16"/>
    <p:sldId id="278" r:id="rId17"/>
    <p:sldId id="268" r:id="rId18"/>
    <p:sldId id="269" r:id="rId19"/>
    <p:sldId id="270" r:id="rId20"/>
    <p:sldId id="271" r:id="rId21"/>
    <p:sldId id="272" r:id="rId22"/>
    <p:sldId id="273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53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12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9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7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2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3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3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E1FA5-6D4D-4715-800E-DC2D28B6F2D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6552-D22D-487C-B20E-3F21F8F90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0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DFB Lasers for Near-IR Spectroscopy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Wavelength Tuning &amp; Modulation Properties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6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 Thermal Tuning Characteristic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420888"/>
            <a:ext cx="6749258" cy="4039791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155225"/>
              </p:ext>
            </p:extLst>
          </p:nvPr>
        </p:nvGraphicFramePr>
        <p:xfrm>
          <a:off x="1403648" y="1403946"/>
          <a:ext cx="6023631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4" imgW="3251200" imgH="508000" progId="Equation.DSMT4">
                  <p:embed/>
                </p:oleObj>
              </mc:Choice>
              <mc:Fallback>
                <p:oleObj name="Equation" r:id="rId4" imgW="3251200" imgH="5080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403946"/>
                        <a:ext cx="6023631" cy="946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24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Thermal Tuning Coefficient (RC Model)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945" y="1938895"/>
            <a:ext cx="7024867" cy="4578831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5856" y="21328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83107" y="3140967"/>
            <a:ext cx="15064144" cy="5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604084" y="3534863"/>
            <a:ext cx="101997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504677"/>
              </p:ext>
            </p:extLst>
          </p:nvPr>
        </p:nvGraphicFramePr>
        <p:xfrm>
          <a:off x="4298395" y="3679153"/>
          <a:ext cx="3109941" cy="647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4" imgW="2336800" imgH="482600" progId="Equation.DSMT4">
                  <p:embed/>
                </p:oleObj>
              </mc:Choice>
              <mc:Fallback>
                <p:oleObj name="Equation" r:id="rId4" imgW="23368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395" y="3679153"/>
                        <a:ext cx="3109941" cy="6477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702165"/>
              </p:ext>
            </p:extLst>
          </p:nvPr>
        </p:nvGraphicFramePr>
        <p:xfrm>
          <a:off x="2228850" y="3652838"/>
          <a:ext cx="15875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6" imgW="1168200" imgH="482400" progId="Equation.DSMT4">
                  <p:embed/>
                </p:oleObj>
              </mc:Choice>
              <mc:Fallback>
                <p:oleObj name="Equation" r:id="rId6" imgW="116820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3652838"/>
                        <a:ext cx="1587500" cy="661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749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Thermal Phase Lag (RC Model)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132856"/>
            <a:ext cx="6376795" cy="415641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23728" y="3495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905207"/>
              </p:ext>
            </p:extLst>
          </p:nvPr>
        </p:nvGraphicFramePr>
        <p:xfrm>
          <a:off x="1835696" y="3429000"/>
          <a:ext cx="1542858" cy="32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4" imgW="1231560" imgH="253800" progId="Equation.DSMT4">
                  <p:embed/>
                </p:oleObj>
              </mc:Choice>
              <mc:Fallback>
                <p:oleObj name="Equation" r:id="rId4" imgW="123156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429000"/>
                        <a:ext cx="1542858" cy="325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4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1-D Solution of the Heat Conduction Equation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362544"/>
            <a:ext cx="5982218" cy="4000847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47864" y="19168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591992"/>
              </p:ext>
            </p:extLst>
          </p:nvPr>
        </p:nvGraphicFramePr>
        <p:xfrm>
          <a:off x="1475656" y="5555228"/>
          <a:ext cx="2736304" cy="81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4" imgW="2197100" imgH="660400" progId="Equation.DSMT4">
                  <p:embed/>
                </p:oleObj>
              </mc:Choice>
              <mc:Fallback>
                <p:oleObj name="Equation" r:id="rId4" imgW="2197100" imgH="660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555228"/>
                        <a:ext cx="2736304" cy="8147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761743"/>
              </p:ext>
            </p:extLst>
          </p:nvPr>
        </p:nvGraphicFramePr>
        <p:xfrm>
          <a:off x="4572000" y="5661248"/>
          <a:ext cx="2893917" cy="60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6" imgW="2336800" imgH="482600" progId="Equation.DSMT4">
                  <p:embed/>
                </p:oleObj>
              </mc:Choice>
              <mc:Fallback>
                <p:oleObj name="Equation" r:id="rId6" imgW="2336800" imgH="482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661248"/>
                        <a:ext cx="2893917" cy="602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8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Comparison of RC Model with 1-D Solution of Heat Conduction Equation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44824"/>
            <a:ext cx="6860805" cy="447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9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Comparison of RC Model with 1-D Solution of Heat Conduction Equation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988840"/>
            <a:ext cx="6592819" cy="429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Carrier Modulation &amp; Tuning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63888" y="28529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55776" y="3861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639835"/>
              </p:ext>
            </p:extLst>
          </p:nvPr>
        </p:nvGraphicFramePr>
        <p:xfrm>
          <a:off x="3095836" y="4381659"/>
          <a:ext cx="2016224" cy="41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5" name="Equation" r:id="rId3" imgW="1168200" imgH="241200" progId="Equation.DSMT4">
                  <p:embed/>
                </p:oleObj>
              </mc:Choice>
              <mc:Fallback>
                <p:oleObj name="Equation" r:id="rId3" imgW="116820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836" y="4381659"/>
                        <a:ext cx="2016224" cy="417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9553" y="1533875"/>
            <a:ext cx="81472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</a:t>
            </a:r>
            <a:r>
              <a:rPr lang="en-GB" dirty="0"/>
              <a:t>current modulation is applied to a laser </a:t>
            </a:r>
            <a:r>
              <a:rPr lang="en-GB" dirty="0" smtClean="0"/>
              <a:t>diode, c</a:t>
            </a:r>
            <a:r>
              <a:rPr lang="en-US" dirty="0" err="1" smtClean="0"/>
              <a:t>arrier</a:t>
            </a:r>
            <a:r>
              <a:rPr lang="en-US" dirty="0" smtClean="0"/>
              <a:t> density modulation results </a:t>
            </a:r>
            <a:r>
              <a:rPr lang="en-US" dirty="0"/>
              <a:t>in </a:t>
            </a:r>
            <a:r>
              <a:rPr lang="en-US" dirty="0" smtClean="0"/>
              <a:t>modulation of the real part,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/>
              <a:t>, of </a:t>
            </a:r>
            <a:r>
              <a:rPr lang="en-US" dirty="0"/>
              <a:t>the refractive index of the active region which in turn causes </a:t>
            </a:r>
            <a:r>
              <a:rPr lang="en-US" dirty="0" smtClean="0"/>
              <a:t>modulation of the </a:t>
            </a:r>
            <a:r>
              <a:rPr lang="en-US" dirty="0"/>
              <a:t>frequency of </a:t>
            </a:r>
            <a:r>
              <a:rPr lang="en-US" dirty="0" smtClean="0"/>
              <a:t>the output light.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There are two principal contributions to the carrier tuning coefficient: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Spectral </a:t>
            </a:r>
            <a:r>
              <a:rPr lang="en-GB" dirty="0"/>
              <a:t>hole-burning </a:t>
            </a:r>
            <a:r>
              <a:rPr lang="en-GB" dirty="0" smtClean="0"/>
              <a:t>or gain compression: independent </a:t>
            </a:r>
            <a:r>
              <a:rPr lang="en-GB" dirty="0"/>
              <a:t>of the modulation </a:t>
            </a:r>
            <a:r>
              <a:rPr lang="en-GB" dirty="0" smtClean="0"/>
              <a:t>frequency, typically ~10–100MHz/mA, in </a:t>
            </a:r>
            <a:r>
              <a:rPr lang="en-GB" dirty="0"/>
              <a:t>phase with the current </a:t>
            </a:r>
            <a:r>
              <a:rPr lang="en-GB" dirty="0" smtClean="0"/>
              <a:t>modulation.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Spatial hole-burning: arises from </a:t>
            </a:r>
            <a:r>
              <a:rPr lang="en-GB" dirty="0"/>
              <a:t>the distribution of the carrier density along the laser cavity affecting the round-trip phase and the feedback losses of the </a:t>
            </a:r>
            <a:r>
              <a:rPr lang="en-GB" dirty="0" smtClean="0"/>
              <a:t>cavity.</a:t>
            </a:r>
          </a:p>
          <a:p>
            <a:endParaRPr lang="en-GB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2987824" y="4253000"/>
            <a:ext cx="2232248" cy="7049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203848" y="23598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889361"/>
              </p:ext>
            </p:extLst>
          </p:nvPr>
        </p:nvGraphicFramePr>
        <p:xfrm>
          <a:off x="3203848" y="2636268"/>
          <a:ext cx="17732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Equation" r:id="rId5" imgW="1358640" imgH="444240" progId="Equation.DSMT4">
                  <p:embed/>
                </p:oleObj>
              </mc:Choice>
              <mc:Fallback>
                <p:oleObj name="Equation" r:id="rId5" imgW="1358640" imgH="4442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636268"/>
                        <a:ext cx="1773237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987824" y="2564904"/>
            <a:ext cx="2232248" cy="7371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457753" y="2683842"/>
            <a:ext cx="1371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Fractional frequency shift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15975" y="2643890"/>
            <a:ext cx="1371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Perturbation in carrier density</a:t>
            </a:r>
            <a:endParaRPr lang="en-GB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977085" y="2918842"/>
            <a:ext cx="75557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19264" y="2922995"/>
            <a:ext cx="684584" cy="10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7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Relative Phase of the Various Modulations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398" y="2132856"/>
            <a:ext cx="4997203" cy="333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Total Tuning Coefficient</a:t>
            </a:r>
            <a:br>
              <a:rPr lang="en-GB" dirty="0" smtClean="0"/>
            </a:br>
            <a:r>
              <a:rPr lang="en-GB" dirty="0" smtClean="0"/>
              <a:t>(Thermal + </a:t>
            </a:r>
            <a:r>
              <a:rPr lang="en-GB" dirty="0" smtClean="0"/>
              <a:t>Carrier Contributions)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51920" y="4005063"/>
            <a:ext cx="960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51920" y="5126039"/>
            <a:ext cx="9554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98" y="1916832"/>
            <a:ext cx="6751613" cy="4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1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Total </a:t>
            </a:r>
            <a:r>
              <a:rPr lang="en-GB" dirty="0" smtClean="0"/>
              <a:t>Phase Lag (Thermal </a:t>
            </a:r>
            <a:r>
              <a:rPr lang="en-GB" dirty="0"/>
              <a:t>+ Carrier)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08103" y="2415807"/>
            <a:ext cx="10064611" cy="5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28800"/>
            <a:ext cx="7168883" cy="466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9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Buried Double </a:t>
            </a:r>
            <a:r>
              <a:rPr lang="en-GB" dirty="0" err="1" smtClean="0"/>
              <a:t>Heterostructure</a:t>
            </a:r>
            <a:r>
              <a:rPr lang="en-GB" dirty="0" smtClean="0"/>
              <a:t> (BDH) Laser Diode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132856"/>
            <a:ext cx="4747671" cy="41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Fibre Ring Resonator for Measurement of Tuning Characteristics of DFB Lasers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289" y="2492896"/>
            <a:ext cx="6721422" cy="32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6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DC Wavelength Tuning from Linear Current Scan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628800"/>
            <a:ext cx="3592924" cy="456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Measurement of the Magnitude and Phase of the Tuning Coefficient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638145"/>
            <a:ext cx="3365081" cy="446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0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525963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Frequency modulation in DFB lasers arises from both thermal and carrier tuning effects.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There is a phase shift between the intensity and the frequency modulation due to the thermal lag, which is dependent on modulation frequency.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Knowledge of the magnitude and phase of the tuning coefficient is important in understanding the harmonic signals that are generated with WMS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90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Multiple Quantum Well Laser Diode</a:t>
            </a:r>
            <a:br>
              <a:rPr lang="en-GB" dirty="0"/>
            </a:br>
            <a:r>
              <a:rPr lang="en-GB" dirty="0" smtClean="0"/>
              <a:t>Separate Confinement </a:t>
            </a:r>
            <a:r>
              <a:rPr lang="en-GB" dirty="0" err="1" smtClean="0"/>
              <a:t>Heterostructure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38" y="1988840"/>
            <a:ext cx="7422523" cy="432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9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Wavelength Modulation Spectroscopy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68" y="1988840"/>
            <a:ext cx="4892464" cy="41761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16216" y="299695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fundamental and harmonics of the modulation frequency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1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Light vs Intensity Curve of Laser Diode Current &amp; Intensity Modulation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043514"/>
            <a:ext cx="6895948" cy="4129260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0" y="1916831"/>
            <a:ext cx="98124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721230"/>
              </p:ext>
            </p:extLst>
          </p:nvPr>
        </p:nvGraphicFramePr>
        <p:xfrm>
          <a:off x="2555776" y="2825577"/>
          <a:ext cx="2616978" cy="423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9" name="Equation" r:id="rId4" imgW="1752600" imgH="279400" progId="Equation.DSMT4">
                  <p:embed/>
                </p:oleObj>
              </mc:Choice>
              <mc:Fallback>
                <p:oleObj name="Equation" r:id="rId4" imgW="17526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825577"/>
                        <a:ext cx="2616978" cy="423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64088" y="40050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815313"/>
              </p:ext>
            </p:extLst>
          </p:nvPr>
        </p:nvGraphicFramePr>
        <p:xfrm>
          <a:off x="5508104" y="4028987"/>
          <a:ext cx="3378780" cy="475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0" name="Equation" r:id="rId6" imgW="3035300" imgH="431800" progId="Equation.DSMT4">
                  <p:embed/>
                </p:oleObj>
              </mc:Choice>
              <mc:Fallback>
                <p:oleObj name="Equation" r:id="rId6" imgW="30353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028987"/>
                        <a:ext cx="3378780" cy="475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749253" y="463094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709361"/>
              </p:ext>
            </p:extLst>
          </p:nvPr>
        </p:nvGraphicFramePr>
        <p:xfrm>
          <a:off x="6881106" y="4989303"/>
          <a:ext cx="1867358" cy="317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1" name="Equation" r:id="rId8" imgW="1663700" imgH="279400" progId="Equation.DSMT4">
                  <p:embed/>
                </p:oleObj>
              </mc:Choice>
              <mc:Fallback>
                <p:oleObj name="Equation" r:id="rId8" imgW="16637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106" y="4989303"/>
                        <a:ext cx="1867358" cy="317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749253" y="50301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57812"/>
              </p:ext>
            </p:extLst>
          </p:nvPr>
        </p:nvGraphicFramePr>
        <p:xfrm>
          <a:off x="7854319" y="4510240"/>
          <a:ext cx="854067" cy="427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Equation" r:id="rId10" imgW="787058" imgH="393529" progId="Equation.DSMT4">
                  <p:embed/>
                </p:oleObj>
              </mc:Choice>
              <mc:Fallback>
                <p:oleObj name="Equation" r:id="rId10" imgW="787058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4319" y="4510240"/>
                        <a:ext cx="854067" cy="427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58200" y="2456245"/>
            <a:ext cx="244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Slightly non-linear curve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070369" y="484546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91980" y="53095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020272" y="4416278"/>
            <a:ext cx="0" cy="5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956376" y="4397515"/>
            <a:ext cx="0" cy="214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1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Electrical Characteristics of Laser Diode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916832"/>
            <a:ext cx="4542278" cy="3744416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561411" y="3645023"/>
            <a:ext cx="100962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49201"/>
              </p:ext>
            </p:extLst>
          </p:nvPr>
        </p:nvGraphicFramePr>
        <p:xfrm>
          <a:off x="6186488" y="4097338"/>
          <a:ext cx="15113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4" imgW="1358640" imgH="457200" progId="Equation.DSMT4">
                  <p:embed/>
                </p:oleObj>
              </mc:Choice>
              <mc:Fallback>
                <p:oleObj name="Equation" r:id="rId4" imgW="13586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4097338"/>
                        <a:ext cx="1511300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2160" y="4938676"/>
            <a:ext cx="2016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1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~5</a:t>
            </a:r>
            <a:r>
              <a:rPr lang="en-GB" sz="14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W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~1nF, then </a:t>
            </a:r>
            <a:r>
              <a:rPr lang="en-GB" sz="14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f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&lt;0.2</a:t>
            </a:r>
            <a:r>
              <a:rPr lang="en-GB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GB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&lt;100kHz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1282" y="1605740"/>
            <a:ext cx="2197977" cy="216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Electrical Power Dissipated as Heat</a:t>
            </a:r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39" y="2204863"/>
            <a:ext cx="1055419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02912"/>
              </p:ext>
            </p:extLst>
          </p:nvPr>
        </p:nvGraphicFramePr>
        <p:xfrm>
          <a:off x="2349887" y="1647112"/>
          <a:ext cx="4513211" cy="593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9" name="Equation" r:id="rId3" imgW="2159000" imgH="279400" progId="Equation.DSMT4">
                  <p:embed/>
                </p:oleObj>
              </mc:Choice>
              <mc:Fallback>
                <p:oleObj name="Equation" r:id="rId3" imgW="21590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887" y="1647112"/>
                        <a:ext cx="4513211" cy="593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59832" y="377356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531870"/>
              </p:ext>
            </p:extLst>
          </p:nvPr>
        </p:nvGraphicFramePr>
        <p:xfrm>
          <a:off x="2380822" y="3358635"/>
          <a:ext cx="4382353" cy="48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0" name="Equation" r:id="rId5" imgW="2349360" imgH="253800" progId="Equation.DSMT4">
                  <p:embed/>
                </p:oleObj>
              </mc:Choice>
              <mc:Fallback>
                <p:oleObj name="Equation" r:id="rId5" imgW="23493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0822" y="3358635"/>
                        <a:ext cx="4382353" cy="483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45363"/>
              </p:ext>
            </p:extLst>
          </p:nvPr>
        </p:nvGraphicFramePr>
        <p:xfrm>
          <a:off x="2952317" y="5387438"/>
          <a:ext cx="4098630" cy="821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1" name="Equation" r:id="rId7" imgW="2425700" imgH="482600" progId="Equation.DSMT4">
                  <p:embed/>
                </p:oleObj>
              </mc:Choice>
              <mc:Fallback>
                <p:oleObj name="Equation" r:id="rId7" imgW="24257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317" y="5387438"/>
                        <a:ext cx="4098630" cy="821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419872" y="519120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73888"/>
              </p:ext>
            </p:extLst>
          </p:nvPr>
        </p:nvGraphicFramePr>
        <p:xfrm>
          <a:off x="3635896" y="4754638"/>
          <a:ext cx="2799835" cy="535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2" name="Equation" r:id="rId9" imgW="1473200" imgH="279400" progId="Equation.DSMT4">
                  <p:embed/>
                </p:oleObj>
              </mc:Choice>
              <mc:Fallback>
                <p:oleObj name="Equation" r:id="rId9" imgW="14732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754638"/>
                        <a:ext cx="2799835" cy="535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076618"/>
              </p:ext>
            </p:extLst>
          </p:nvPr>
        </p:nvGraphicFramePr>
        <p:xfrm>
          <a:off x="5220072" y="3938267"/>
          <a:ext cx="1080121" cy="747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3" name="Equation" r:id="rId11" imgW="583920" imgH="419040" progId="Equation.DSMT4">
                  <p:embed/>
                </p:oleObj>
              </mc:Choice>
              <mc:Fallback>
                <p:oleObj name="Equation" r:id="rId11" imgW="58392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938267"/>
                        <a:ext cx="1080121" cy="747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5889" y="2920930"/>
            <a:ext cx="8010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forward current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consisting of a bias current </a:t>
            </a:r>
            <a:r>
              <a:rPr lang="en-GB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 modulation current </a:t>
            </a:r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95736" y="1556792"/>
            <a:ext cx="4824535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063643" y="3717032"/>
            <a:ext cx="0" cy="1887681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79912" y="3773566"/>
            <a:ext cx="0" cy="1018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64088" y="3773566"/>
            <a:ext cx="0" cy="370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543311"/>
              </p:ext>
            </p:extLst>
          </p:nvPr>
        </p:nvGraphicFramePr>
        <p:xfrm>
          <a:off x="5104693" y="2396024"/>
          <a:ext cx="1224136" cy="375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4" name="Equation" r:id="rId13" imgW="799920" imgH="241200" progId="Equation.DSMT4">
                  <p:embed/>
                </p:oleObj>
              </mc:Choice>
              <mc:Fallback>
                <p:oleObj name="Equation" r:id="rId13" imgW="799920" imgH="241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4693" y="2396024"/>
                        <a:ext cx="1224136" cy="3751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246344" y="2400349"/>
            <a:ext cx="2770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the forward voltage, </a:t>
            </a:r>
            <a:r>
              <a:rPr lang="en-GB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16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3591" y="2392273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1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RC Model of Heat Flow in Laser Diode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708920"/>
            <a:ext cx="6264696" cy="3896458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104451"/>
              </p:ext>
            </p:extLst>
          </p:nvPr>
        </p:nvGraphicFramePr>
        <p:xfrm>
          <a:off x="3563888" y="1563550"/>
          <a:ext cx="2088232" cy="692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4" imgW="1282700" imgH="431800" progId="Equation.DSMT4">
                  <p:embed/>
                </p:oleObj>
              </mc:Choice>
              <mc:Fallback>
                <p:oleObj name="Equation" r:id="rId4" imgW="12827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563550"/>
                        <a:ext cx="2088232" cy="692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347864" y="1516259"/>
            <a:ext cx="2520280" cy="78722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1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Relationship of Temperature Change to Change in Output Wavelength</a:t>
            </a:r>
            <a:endParaRPr lang="en-GB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56485" y="3789039"/>
            <a:ext cx="114793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367705"/>
              </p:ext>
            </p:extLst>
          </p:nvPr>
        </p:nvGraphicFramePr>
        <p:xfrm>
          <a:off x="3063218" y="3607288"/>
          <a:ext cx="27225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3" imgW="1396800" imgH="253800" progId="Equation.DSMT4">
                  <p:embed/>
                </p:oleObj>
              </mc:Choice>
              <mc:Fallback>
                <p:oleObj name="Equation" r:id="rId3" imgW="13968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218" y="3607288"/>
                        <a:ext cx="2722562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9703" y="4646006"/>
            <a:ext cx="7926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</a:t>
            </a:r>
            <a:r>
              <a:rPr lang="en-GB" dirty="0" smtClean="0"/>
              <a:t>here </a:t>
            </a:r>
            <a:r>
              <a:rPr lang="en-GB" i="1" dirty="0" smtClean="0">
                <a:latin typeface="Symbol" panose="05050102010706020507" pitchFamily="18" charset="2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dirty="0" smtClean="0"/>
              <a:t> and </a:t>
            </a:r>
            <a:r>
              <a:rPr lang="en-GB" i="1" dirty="0" smtClean="0">
                <a:latin typeface="Symbol" panose="05050102010706020507" pitchFamily="18" charset="2"/>
              </a:rPr>
              <a:t>a</a:t>
            </a:r>
            <a:r>
              <a:rPr lang="en-GB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 smtClean="0"/>
              <a:t> are the thermal linear expansion and refractive index coefficients. </a:t>
            </a:r>
          </a:p>
          <a:p>
            <a:endParaRPr lang="en-GB" dirty="0"/>
          </a:p>
          <a:p>
            <a:r>
              <a:rPr lang="en-GB" dirty="0" smtClean="0"/>
              <a:t>Typically: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912331" y="3438714"/>
            <a:ext cx="302433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34380" y="2054461"/>
            <a:ext cx="8075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change in the laser temperature changes the physical length of the laser cavity or the grating period and also changes the refractive index. As a result, the output wavelength is changed according to: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230442"/>
              </p:ext>
            </p:extLst>
          </p:nvPr>
        </p:nvGraphicFramePr>
        <p:xfrm>
          <a:off x="3508612" y="5190992"/>
          <a:ext cx="2088232" cy="31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5" imgW="1371600" imgH="203040" progId="Equation.DSMT4">
                  <p:embed/>
                </p:oleObj>
              </mc:Choice>
              <mc:Fallback>
                <p:oleObj name="Equation" r:id="rId5" imgW="1371600" imgH="203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612" y="5190992"/>
                        <a:ext cx="2088232" cy="316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41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443</Words>
  <Application>Microsoft Office PowerPoint</Application>
  <PresentationFormat>On-screen Show (4:3)</PresentationFormat>
  <Paragraphs>56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Office Theme</vt:lpstr>
      <vt:lpstr>Equation</vt:lpstr>
      <vt:lpstr>MathType 6.0 Equation</vt:lpstr>
      <vt:lpstr>DFB Lasers for Near-IR Spectroscopy</vt:lpstr>
      <vt:lpstr>Buried Double Heterostructure (BDH) Laser Diode</vt:lpstr>
      <vt:lpstr>Multiple Quantum Well Laser Diode Separate Confinement Heterostructure</vt:lpstr>
      <vt:lpstr>Wavelength Modulation Spectroscopy</vt:lpstr>
      <vt:lpstr>Light vs Intensity Curve of Laser Diode Current &amp; Intensity Modulation</vt:lpstr>
      <vt:lpstr>Electrical Characteristics of Laser Diode</vt:lpstr>
      <vt:lpstr>Electrical Power Dissipated as Heat</vt:lpstr>
      <vt:lpstr>RC Model of Heat Flow in Laser Diode</vt:lpstr>
      <vt:lpstr>Relationship of Temperature Change to Change in Output Wavelength</vt:lpstr>
      <vt:lpstr>DC Thermal Tuning Characteristic</vt:lpstr>
      <vt:lpstr>Thermal Tuning Coefficient (RC Model)</vt:lpstr>
      <vt:lpstr>Thermal Phase Lag (RC Model)</vt:lpstr>
      <vt:lpstr>1-D Solution of the Heat Conduction Equation</vt:lpstr>
      <vt:lpstr>Comparison of RC Model with 1-D Solution of Heat Conduction Equation</vt:lpstr>
      <vt:lpstr>Comparison of RC Model with 1-D Solution of Heat Conduction Equation</vt:lpstr>
      <vt:lpstr>Carrier Modulation &amp; Tuning</vt:lpstr>
      <vt:lpstr>Relative Phase of the Various Modulations</vt:lpstr>
      <vt:lpstr>Total Tuning Coefficient (Thermal + Carrier Contributions)</vt:lpstr>
      <vt:lpstr>Total Phase Lag (Thermal + Carrier)</vt:lpstr>
      <vt:lpstr>Fibre Ring Resonator for Measurement of Tuning Characteristics of DFB Lasers</vt:lpstr>
      <vt:lpstr>DC Wavelength Tuning from Linear Current Scan</vt:lpstr>
      <vt:lpstr>Measurement of the Magnitude and Phase of the Tuning Coefficient</vt:lpstr>
      <vt:lpstr>Summary &amp; Conclusions</vt:lpstr>
    </vt:vector>
  </TitlesOfParts>
  <Company>EEE Dept, 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Spectroscopy</dc:title>
  <dc:creator>George Stewart</dc:creator>
  <cp:lastModifiedBy>George Stewart</cp:lastModifiedBy>
  <cp:revision>68</cp:revision>
  <dcterms:created xsi:type="dcterms:W3CDTF">2019-11-19T11:30:57Z</dcterms:created>
  <dcterms:modified xsi:type="dcterms:W3CDTF">2020-03-16T13:06:23Z</dcterms:modified>
</cp:coreProperties>
</file>