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8" r:id="rId2"/>
    <p:sldId id="370" r:id="rId3"/>
    <p:sldId id="339" r:id="rId4"/>
    <p:sldId id="316" r:id="rId5"/>
    <p:sldId id="318" r:id="rId6"/>
    <p:sldId id="341" r:id="rId7"/>
    <p:sldId id="342" r:id="rId8"/>
    <p:sldId id="343" r:id="rId9"/>
    <p:sldId id="340" r:id="rId10"/>
    <p:sldId id="363" r:id="rId11"/>
    <p:sldId id="364" r:id="rId12"/>
    <p:sldId id="365" r:id="rId13"/>
    <p:sldId id="346" r:id="rId14"/>
    <p:sldId id="344" r:id="rId15"/>
    <p:sldId id="345" r:id="rId16"/>
    <p:sldId id="321" r:id="rId17"/>
    <p:sldId id="323" r:id="rId18"/>
    <p:sldId id="366" r:id="rId19"/>
    <p:sldId id="367" r:id="rId20"/>
    <p:sldId id="368" r:id="rId21"/>
    <p:sldId id="369" r:id="rId22"/>
    <p:sldId id="324" r:id="rId23"/>
    <p:sldId id="350" r:id="rId24"/>
    <p:sldId id="348" r:id="rId25"/>
    <p:sldId id="347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19" r:id="rId35"/>
    <p:sldId id="325" r:id="rId36"/>
    <p:sldId id="327" r:id="rId37"/>
    <p:sldId id="359" r:id="rId38"/>
    <p:sldId id="360" r:id="rId39"/>
    <p:sldId id="361" r:id="rId40"/>
    <p:sldId id="362" r:id="rId41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8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DC9F34-B368-428A-98A6-D2457389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6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7F4CA9-E136-4BD5-BF38-0FD67B400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2" tIns="46757" rIns="91902" bIns="46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310578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6906481-F6CC-4B03-AB09-4EC240246C57}" type="slidenum">
              <a:rPr lang="en-US" sz="1000">
                <a:latin typeface="Times New Roman" pitchFamily="18" charset="0"/>
              </a:rPr>
              <a:pPr/>
              <a:t>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173FEF0-360F-4A76-B817-C44B3C8F56DF}" type="slidenum">
              <a:rPr lang="en-US" sz="1000">
                <a:latin typeface="Times New Roman" pitchFamily="18" charset="0"/>
              </a:rPr>
              <a:pPr/>
              <a:t>13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258431A-12D7-434E-994B-FBD8838F3804}" type="slidenum">
              <a:rPr lang="en-US" sz="1000">
                <a:latin typeface="Times New Roman" pitchFamily="18" charset="0"/>
              </a:rPr>
              <a:pPr/>
              <a:t>14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15D613D-8F7D-4A34-94AD-87D32B99B83F}" type="slidenum">
              <a:rPr lang="en-US" sz="1000">
                <a:latin typeface="Times New Roman" pitchFamily="18" charset="0"/>
              </a:rPr>
              <a:pPr/>
              <a:t>15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88F396B-9DAC-4476-A70D-970373C75B55}" type="slidenum">
              <a:rPr lang="en-US" sz="1000">
                <a:latin typeface="Times New Roman" pitchFamily="18" charset="0"/>
              </a:rPr>
              <a:pPr/>
              <a:t>16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23E0B8F-1086-4E8C-B328-079D23024F75}" type="slidenum">
              <a:rPr lang="en-US" sz="1000">
                <a:latin typeface="Times New Roman" pitchFamily="18" charset="0"/>
              </a:rPr>
              <a:pPr/>
              <a:t>17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02E682C-EE22-4D90-80FD-DE0FF47ACA21}" type="slidenum">
              <a:rPr lang="en-US" sz="1000">
                <a:latin typeface="Times New Roman" pitchFamily="18" charset="0"/>
              </a:rPr>
              <a:pPr/>
              <a:t>22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C335C01-4013-4BC2-8213-FF3819A8CCFC}" type="slidenum">
              <a:rPr lang="en-US" sz="1000">
                <a:latin typeface="Times New Roman" pitchFamily="18" charset="0"/>
              </a:rPr>
              <a:pPr/>
              <a:t>23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27563" cy="3470275"/>
          </a:xfrm>
          <a:solidFill>
            <a:srgbClr val="FFFFFF"/>
          </a:solidFill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30800" cy="4179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C74BE2A-E35B-4A2C-9910-99DEF5B89949}" type="slidenum">
              <a:rPr lang="en-US" sz="1000">
                <a:latin typeface="Times New Roman" pitchFamily="18" charset="0"/>
              </a:rPr>
              <a:pPr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24387" cy="3468687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30800" cy="4179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07BBD4C-D9B5-4438-8B0C-E96102D15FCC}" type="slidenum">
              <a:rPr lang="en-US" sz="1000">
                <a:latin typeface="Times New Roman" pitchFamily="18" charset="0"/>
              </a:rPr>
              <a:pPr/>
              <a:t>25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C2B1F69-36B9-413C-88C3-B639BD67AA89}" type="slidenum">
              <a:rPr lang="en-US" sz="1000">
                <a:latin typeface="Times New Roman" pitchFamily="18" charset="0"/>
              </a:rPr>
              <a:pPr/>
              <a:t>26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574C526-6AC6-44E7-8A2C-97E32C7F7E28}" type="slidenum">
              <a:rPr lang="en-US" sz="1000">
                <a:latin typeface="Times New Roman" pitchFamily="18" charset="0"/>
              </a:rPr>
              <a:pPr/>
              <a:t>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71376EF-9926-4450-BC3E-807E775207DE}" type="slidenum">
              <a:rPr lang="en-US" sz="1000">
                <a:latin typeface="Times New Roman" pitchFamily="18" charset="0"/>
              </a:rPr>
              <a:pPr/>
              <a:t>27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D7986B4-AFDD-4522-9F08-CFC0B2E1BA27}" type="slidenum">
              <a:rPr lang="en-US" sz="1000">
                <a:latin typeface="Times New Roman" pitchFamily="18" charset="0"/>
              </a:rPr>
              <a:pPr/>
              <a:t>28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04013A1-021D-4859-BC42-93CB295A9CA9}" type="slidenum">
              <a:rPr lang="en-US" sz="1000">
                <a:latin typeface="Times New Roman" pitchFamily="18" charset="0"/>
              </a:rPr>
              <a:pPr/>
              <a:t>29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C4551EE-51C2-4D19-9E36-7CD6BB9CA7B4}" type="slidenum">
              <a:rPr lang="en-US" sz="1000">
                <a:latin typeface="Times New Roman" pitchFamily="18" charset="0"/>
              </a:rPr>
              <a:pPr/>
              <a:t>30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64C29EC-68B1-4CDE-8042-25F932664825}" type="slidenum">
              <a:rPr lang="en-US" sz="1000">
                <a:latin typeface="Times New Roman" pitchFamily="18" charset="0"/>
              </a:rPr>
              <a:pPr/>
              <a:t>31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C571D8E-8F72-4FBD-8AE3-FFF8496A1528}" type="slidenum">
              <a:rPr lang="en-US" sz="1000">
                <a:latin typeface="Times New Roman" pitchFamily="18" charset="0"/>
              </a:rPr>
              <a:pPr/>
              <a:t>32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48580AF-F0AE-4DA2-961C-0EAD9ED6C2C0}" type="slidenum">
              <a:rPr lang="en-US" sz="1000">
                <a:latin typeface="Times New Roman" pitchFamily="18" charset="0"/>
              </a:rPr>
              <a:pPr/>
              <a:t>33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DAECF7A-054D-4848-BE33-3765463293D3}" type="slidenum">
              <a:rPr lang="en-US" sz="1000">
                <a:latin typeface="Times New Roman" pitchFamily="18" charset="0"/>
              </a:rPr>
              <a:pPr/>
              <a:t>34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55C5E52-5F5E-494F-9369-142145160B14}" type="slidenum">
              <a:rPr lang="en-US" sz="1000">
                <a:latin typeface="Times New Roman" pitchFamily="18" charset="0"/>
              </a:rPr>
              <a:pPr/>
              <a:t>35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86AC2DF-B18C-4F3E-B625-C05660302A5C}" type="slidenum">
              <a:rPr lang="en-US" sz="1000">
                <a:latin typeface="Times New Roman" pitchFamily="18" charset="0"/>
              </a:rPr>
              <a:pPr/>
              <a:t>36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0B6EF80-4DAF-45E6-BF66-C993A2DDA309}" type="slidenum">
              <a:rPr lang="en-US" sz="1000">
                <a:latin typeface="Times New Roman" pitchFamily="18" charset="0"/>
              </a:rPr>
              <a:pPr/>
              <a:t>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CB7AF10-BD9D-4C42-A499-5A6453D4EC18}" type="slidenum">
              <a:rPr lang="en-US" sz="1000">
                <a:latin typeface="Times New Roman" pitchFamily="18" charset="0"/>
              </a:rPr>
              <a:pPr/>
              <a:t>37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12EF01A-B324-46DD-AB98-74495A08432C}" type="slidenum">
              <a:rPr lang="en-US" sz="1000">
                <a:latin typeface="Times New Roman" pitchFamily="18" charset="0"/>
              </a:rPr>
              <a:pPr/>
              <a:t>38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75A6BEE-5E9C-441E-B1CD-6625BF1631C5}" type="slidenum">
              <a:rPr lang="en-US" sz="1000">
                <a:latin typeface="Times New Roman" pitchFamily="18" charset="0"/>
              </a:rPr>
              <a:pPr/>
              <a:t>39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B111B26-0EE0-4EB9-8B46-30E379EFE824}" type="slidenum">
              <a:rPr lang="en-US" sz="1000">
                <a:latin typeface="Times New Roman" pitchFamily="18" charset="0"/>
              </a:rPr>
              <a:pPr/>
              <a:t>40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7F129DF-AC3B-4FDD-9DE9-12A25C8DB2D0}" type="slidenum">
              <a:rPr lang="en-US" sz="1000">
                <a:latin typeface="Times New Roman" pitchFamily="18" charset="0"/>
              </a:rPr>
              <a:pPr/>
              <a:t>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A748706-6EB6-4FF3-9CF1-5AB1AF922E77}" type="slidenum">
              <a:rPr lang="en-US" sz="1000">
                <a:latin typeface="Times New Roman" pitchFamily="18" charset="0"/>
              </a:rPr>
              <a:pPr/>
              <a:t>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8F066BA-7931-4504-ACAA-41A7B1D89DEE}" type="slidenum">
              <a:rPr lang="en-US" sz="1000">
                <a:latin typeface="Times New Roman" pitchFamily="18" charset="0"/>
              </a:rPr>
              <a:pPr/>
              <a:t>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5C2A460-9588-4799-9CBB-E5EFAB6417B2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D528B96-A257-4CE8-894B-9E50FE4A8390}" type="slidenum">
              <a:rPr lang="en-US" sz="1000">
                <a:latin typeface="Times New Roman" pitchFamily="18" charset="0"/>
              </a:rPr>
              <a:pPr/>
              <a:t>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6589B88-45A3-4115-89A8-443B9BA9992C}" type="slidenum">
              <a:rPr lang="en-US" sz="1000">
                <a:latin typeface="Times New Roman" pitchFamily="18" charset="0"/>
              </a:rPr>
              <a:pPr/>
              <a:t>12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49240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8909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33574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5171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7679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7666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54564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7340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8792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18743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0848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2E05435-A24F-44DE-BFAA-52A5A5AF4FCD}" type="slidenum">
              <a:rPr lang="en-US" sz="10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60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pPr>
              <a:tabLst>
                <a:tab pos="1714500" algn="l"/>
              </a:tabLst>
            </a:pPr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14:  Sequential Logic Review</a:t>
            </a: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Draw a State Diagram for a Missing-Pulse Filling FSM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5450498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8100"/>
            <a:ext cx="88836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269" name="Straight Connector 7"/>
          <p:cNvCxnSpPr>
            <a:cxnSpLocks noChangeShapeType="1"/>
          </p:cNvCxnSpPr>
          <p:nvPr/>
        </p:nvCxnSpPr>
        <p:spPr bwMode="auto">
          <a:xfrm rot="16200000" flipV="1">
            <a:off x="623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11"/>
          <p:cNvCxnSpPr>
            <a:cxnSpLocks noChangeShapeType="1"/>
          </p:cNvCxnSpPr>
          <p:nvPr/>
        </p:nvCxnSpPr>
        <p:spPr bwMode="auto">
          <a:xfrm rot="16200000" flipV="1">
            <a:off x="1029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Connector 12"/>
          <p:cNvCxnSpPr>
            <a:cxnSpLocks noChangeShapeType="1"/>
          </p:cNvCxnSpPr>
          <p:nvPr/>
        </p:nvCxnSpPr>
        <p:spPr bwMode="auto">
          <a:xfrm rot="16200000" flipV="1">
            <a:off x="1435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Connector 13"/>
          <p:cNvCxnSpPr>
            <a:cxnSpLocks noChangeShapeType="1"/>
          </p:cNvCxnSpPr>
          <p:nvPr/>
        </p:nvCxnSpPr>
        <p:spPr bwMode="auto">
          <a:xfrm rot="16200000" flipV="1">
            <a:off x="1842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14"/>
          <p:cNvCxnSpPr>
            <a:cxnSpLocks noChangeShapeType="1"/>
          </p:cNvCxnSpPr>
          <p:nvPr/>
        </p:nvCxnSpPr>
        <p:spPr bwMode="auto">
          <a:xfrm rot="16200000" flipV="1">
            <a:off x="2248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Connector 15"/>
          <p:cNvCxnSpPr>
            <a:cxnSpLocks noChangeShapeType="1"/>
          </p:cNvCxnSpPr>
          <p:nvPr/>
        </p:nvCxnSpPr>
        <p:spPr bwMode="auto">
          <a:xfrm rot="16200000" flipV="1">
            <a:off x="2655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16"/>
          <p:cNvCxnSpPr>
            <a:cxnSpLocks noChangeShapeType="1"/>
          </p:cNvCxnSpPr>
          <p:nvPr/>
        </p:nvCxnSpPr>
        <p:spPr bwMode="auto">
          <a:xfrm rot="16200000" flipV="1">
            <a:off x="3061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Connector 17"/>
          <p:cNvCxnSpPr>
            <a:cxnSpLocks noChangeShapeType="1"/>
          </p:cNvCxnSpPr>
          <p:nvPr/>
        </p:nvCxnSpPr>
        <p:spPr bwMode="auto">
          <a:xfrm rot="16200000" flipV="1">
            <a:off x="3467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18"/>
          <p:cNvCxnSpPr>
            <a:cxnSpLocks noChangeShapeType="1"/>
          </p:cNvCxnSpPr>
          <p:nvPr/>
        </p:nvCxnSpPr>
        <p:spPr bwMode="auto">
          <a:xfrm rot="16200000" flipV="1">
            <a:off x="3874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Connector 19"/>
          <p:cNvCxnSpPr>
            <a:cxnSpLocks noChangeShapeType="1"/>
          </p:cNvCxnSpPr>
          <p:nvPr/>
        </p:nvCxnSpPr>
        <p:spPr bwMode="auto">
          <a:xfrm rot="16200000" flipV="1">
            <a:off x="4280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Straight Connector 20"/>
          <p:cNvCxnSpPr>
            <a:cxnSpLocks noChangeShapeType="1"/>
          </p:cNvCxnSpPr>
          <p:nvPr/>
        </p:nvCxnSpPr>
        <p:spPr bwMode="auto">
          <a:xfrm rot="16200000" flipV="1">
            <a:off x="4687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Straight Connector 21"/>
          <p:cNvCxnSpPr>
            <a:cxnSpLocks noChangeShapeType="1"/>
          </p:cNvCxnSpPr>
          <p:nvPr/>
        </p:nvCxnSpPr>
        <p:spPr bwMode="auto">
          <a:xfrm rot="16200000" flipV="1">
            <a:off x="5093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Straight Connector 22"/>
          <p:cNvCxnSpPr>
            <a:cxnSpLocks noChangeShapeType="1"/>
          </p:cNvCxnSpPr>
          <p:nvPr/>
        </p:nvCxnSpPr>
        <p:spPr bwMode="auto">
          <a:xfrm rot="16200000" flipV="1">
            <a:off x="5499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Connector 23"/>
          <p:cNvCxnSpPr>
            <a:cxnSpLocks noChangeShapeType="1"/>
          </p:cNvCxnSpPr>
          <p:nvPr/>
        </p:nvCxnSpPr>
        <p:spPr bwMode="auto">
          <a:xfrm rot="16200000" flipV="1">
            <a:off x="5906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Straight Connector 24"/>
          <p:cNvCxnSpPr>
            <a:cxnSpLocks noChangeShapeType="1"/>
          </p:cNvCxnSpPr>
          <p:nvPr/>
        </p:nvCxnSpPr>
        <p:spPr bwMode="auto">
          <a:xfrm rot="16200000" flipV="1">
            <a:off x="6312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Straight Connector 25"/>
          <p:cNvCxnSpPr>
            <a:cxnSpLocks noChangeShapeType="1"/>
          </p:cNvCxnSpPr>
          <p:nvPr/>
        </p:nvCxnSpPr>
        <p:spPr bwMode="auto">
          <a:xfrm rot="16200000" flipV="1">
            <a:off x="6719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5" name="Straight Connector 26"/>
          <p:cNvCxnSpPr>
            <a:cxnSpLocks noChangeShapeType="1"/>
          </p:cNvCxnSpPr>
          <p:nvPr/>
        </p:nvCxnSpPr>
        <p:spPr bwMode="auto">
          <a:xfrm rot="16200000" flipV="1">
            <a:off x="7125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Straight Connector 27"/>
          <p:cNvCxnSpPr>
            <a:cxnSpLocks noChangeShapeType="1"/>
          </p:cNvCxnSpPr>
          <p:nvPr/>
        </p:nvCxnSpPr>
        <p:spPr bwMode="auto">
          <a:xfrm rot="16200000" flipV="1">
            <a:off x="7531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Straight Connector 28"/>
          <p:cNvCxnSpPr>
            <a:cxnSpLocks noChangeShapeType="1"/>
          </p:cNvCxnSpPr>
          <p:nvPr/>
        </p:nvCxnSpPr>
        <p:spPr bwMode="auto">
          <a:xfrm rot="16200000" flipV="1">
            <a:off x="7938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Draw a State Diagram for a Missing-Pulse Filling FSM</a:t>
            </a: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2555627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8100"/>
            <a:ext cx="88836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293" name="Straight Connector 7"/>
          <p:cNvCxnSpPr>
            <a:cxnSpLocks noChangeShapeType="1"/>
          </p:cNvCxnSpPr>
          <p:nvPr/>
        </p:nvCxnSpPr>
        <p:spPr bwMode="auto">
          <a:xfrm rot="16200000" flipV="1">
            <a:off x="623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11"/>
          <p:cNvCxnSpPr>
            <a:cxnSpLocks noChangeShapeType="1"/>
          </p:cNvCxnSpPr>
          <p:nvPr/>
        </p:nvCxnSpPr>
        <p:spPr bwMode="auto">
          <a:xfrm rot="16200000" flipV="1">
            <a:off x="1029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2"/>
          <p:cNvCxnSpPr>
            <a:cxnSpLocks noChangeShapeType="1"/>
          </p:cNvCxnSpPr>
          <p:nvPr/>
        </p:nvCxnSpPr>
        <p:spPr bwMode="auto">
          <a:xfrm rot="16200000" flipV="1">
            <a:off x="1435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3"/>
          <p:cNvCxnSpPr>
            <a:cxnSpLocks noChangeShapeType="1"/>
          </p:cNvCxnSpPr>
          <p:nvPr/>
        </p:nvCxnSpPr>
        <p:spPr bwMode="auto">
          <a:xfrm rot="16200000" flipV="1">
            <a:off x="1842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14"/>
          <p:cNvCxnSpPr>
            <a:cxnSpLocks noChangeShapeType="1"/>
          </p:cNvCxnSpPr>
          <p:nvPr/>
        </p:nvCxnSpPr>
        <p:spPr bwMode="auto">
          <a:xfrm rot="16200000" flipV="1">
            <a:off x="2248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Connector 15"/>
          <p:cNvCxnSpPr>
            <a:cxnSpLocks noChangeShapeType="1"/>
          </p:cNvCxnSpPr>
          <p:nvPr/>
        </p:nvCxnSpPr>
        <p:spPr bwMode="auto">
          <a:xfrm rot="16200000" flipV="1">
            <a:off x="2655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Connector 16"/>
          <p:cNvCxnSpPr>
            <a:cxnSpLocks noChangeShapeType="1"/>
          </p:cNvCxnSpPr>
          <p:nvPr/>
        </p:nvCxnSpPr>
        <p:spPr bwMode="auto">
          <a:xfrm rot="16200000" flipV="1">
            <a:off x="3061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Connector 17"/>
          <p:cNvCxnSpPr>
            <a:cxnSpLocks noChangeShapeType="1"/>
          </p:cNvCxnSpPr>
          <p:nvPr/>
        </p:nvCxnSpPr>
        <p:spPr bwMode="auto">
          <a:xfrm rot="16200000" flipV="1">
            <a:off x="3467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8"/>
          <p:cNvCxnSpPr>
            <a:cxnSpLocks noChangeShapeType="1"/>
          </p:cNvCxnSpPr>
          <p:nvPr/>
        </p:nvCxnSpPr>
        <p:spPr bwMode="auto">
          <a:xfrm rot="16200000" flipV="1">
            <a:off x="3874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Connector 19"/>
          <p:cNvCxnSpPr>
            <a:cxnSpLocks noChangeShapeType="1"/>
          </p:cNvCxnSpPr>
          <p:nvPr/>
        </p:nvCxnSpPr>
        <p:spPr bwMode="auto">
          <a:xfrm rot="16200000" flipV="1">
            <a:off x="4280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Connector 20"/>
          <p:cNvCxnSpPr>
            <a:cxnSpLocks noChangeShapeType="1"/>
          </p:cNvCxnSpPr>
          <p:nvPr/>
        </p:nvCxnSpPr>
        <p:spPr bwMode="auto">
          <a:xfrm rot="16200000" flipV="1">
            <a:off x="4687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Connector 21"/>
          <p:cNvCxnSpPr>
            <a:cxnSpLocks noChangeShapeType="1"/>
          </p:cNvCxnSpPr>
          <p:nvPr/>
        </p:nvCxnSpPr>
        <p:spPr bwMode="auto">
          <a:xfrm rot="16200000" flipV="1">
            <a:off x="5093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Straight Connector 22"/>
          <p:cNvCxnSpPr>
            <a:cxnSpLocks noChangeShapeType="1"/>
          </p:cNvCxnSpPr>
          <p:nvPr/>
        </p:nvCxnSpPr>
        <p:spPr bwMode="auto">
          <a:xfrm rot="16200000" flipV="1">
            <a:off x="5499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Connector 23"/>
          <p:cNvCxnSpPr>
            <a:cxnSpLocks noChangeShapeType="1"/>
          </p:cNvCxnSpPr>
          <p:nvPr/>
        </p:nvCxnSpPr>
        <p:spPr bwMode="auto">
          <a:xfrm rot="16200000" flipV="1">
            <a:off x="5906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Straight Connector 24"/>
          <p:cNvCxnSpPr>
            <a:cxnSpLocks noChangeShapeType="1"/>
          </p:cNvCxnSpPr>
          <p:nvPr/>
        </p:nvCxnSpPr>
        <p:spPr bwMode="auto">
          <a:xfrm rot="16200000" flipV="1">
            <a:off x="6312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Connector 25"/>
          <p:cNvCxnSpPr>
            <a:cxnSpLocks noChangeShapeType="1"/>
          </p:cNvCxnSpPr>
          <p:nvPr/>
        </p:nvCxnSpPr>
        <p:spPr bwMode="auto">
          <a:xfrm rot="16200000" flipV="1">
            <a:off x="6719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Connector 26"/>
          <p:cNvCxnSpPr>
            <a:cxnSpLocks noChangeShapeType="1"/>
          </p:cNvCxnSpPr>
          <p:nvPr/>
        </p:nvCxnSpPr>
        <p:spPr bwMode="auto">
          <a:xfrm rot="16200000" flipV="1">
            <a:off x="7125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Connector 27"/>
          <p:cNvCxnSpPr>
            <a:cxnSpLocks noChangeShapeType="1"/>
          </p:cNvCxnSpPr>
          <p:nvPr/>
        </p:nvCxnSpPr>
        <p:spPr bwMode="auto">
          <a:xfrm rot="16200000" flipV="1">
            <a:off x="7531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Connector 28"/>
          <p:cNvCxnSpPr>
            <a:cxnSpLocks noChangeShapeType="1"/>
          </p:cNvCxnSpPr>
          <p:nvPr/>
        </p:nvCxnSpPr>
        <p:spPr bwMode="auto">
          <a:xfrm rot="16200000" flipV="1">
            <a:off x="7938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2" name="TextBox 29"/>
          <p:cNvSpPr txBox="1">
            <a:spLocks noChangeArrowheads="1"/>
          </p:cNvSpPr>
          <p:nvPr/>
        </p:nvSpPr>
        <p:spPr bwMode="auto">
          <a:xfrm>
            <a:off x="768350" y="2339975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A</a:t>
            </a:r>
          </a:p>
        </p:txBody>
      </p:sp>
      <p:sp>
        <p:nvSpPr>
          <p:cNvPr id="12313" name="TextBox 30"/>
          <p:cNvSpPr txBox="1">
            <a:spLocks noChangeArrowheads="1"/>
          </p:cNvSpPr>
          <p:nvPr/>
        </p:nvSpPr>
        <p:spPr bwMode="auto">
          <a:xfrm>
            <a:off x="1374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2314" name="TextBox 31"/>
          <p:cNvSpPr txBox="1">
            <a:spLocks noChangeArrowheads="1"/>
          </p:cNvSpPr>
          <p:nvPr/>
        </p:nvSpPr>
        <p:spPr bwMode="auto">
          <a:xfrm>
            <a:off x="1781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2315" name="TextBox 32"/>
          <p:cNvSpPr txBox="1">
            <a:spLocks noChangeArrowheads="1"/>
          </p:cNvSpPr>
          <p:nvPr/>
        </p:nvSpPr>
        <p:spPr bwMode="auto">
          <a:xfrm>
            <a:off x="2187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2316" name="TextBox 33"/>
          <p:cNvSpPr txBox="1">
            <a:spLocks noChangeArrowheads="1"/>
          </p:cNvSpPr>
          <p:nvPr/>
        </p:nvSpPr>
        <p:spPr bwMode="auto">
          <a:xfrm>
            <a:off x="2593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2317" name="TextBox 34"/>
          <p:cNvSpPr txBox="1">
            <a:spLocks noChangeArrowheads="1"/>
          </p:cNvSpPr>
          <p:nvPr/>
        </p:nvSpPr>
        <p:spPr bwMode="auto">
          <a:xfrm>
            <a:off x="30003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2318" name="TextBox 35"/>
          <p:cNvSpPr txBox="1">
            <a:spLocks noChangeArrowheads="1"/>
          </p:cNvSpPr>
          <p:nvPr/>
        </p:nvSpPr>
        <p:spPr bwMode="auto">
          <a:xfrm>
            <a:off x="3406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2319" name="TextBox 36"/>
          <p:cNvSpPr txBox="1">
            <a:spLocks noChangeArrowheads="1"/>
          </p:cNvSpPr>
          <p:nvPr/>
        </p:nvSpPr>
        <p:spPr bwMode="auto">
          <a:xfrm>
            <a:off x="3813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2320" name="TextBox 37"/>
          <p:cNvSpPr txBox="1">
            <a:spLocks noChangeArrowheads="1"/>
          </p:cNvSpPr>
          <p:nvPr/>
        </p:nvSpPr>
        <p:spPr bwMode="auto">
          <a:xfrm>
            <a:off x="4219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2321" name="TextBox 38"/>
          <p:cNvSpPr txBox="1">
            <a:spLocks noChangeArrowheads="1"/>
          </p:cNvSpPr>
          <p:nvPr/>
        </p:nvSpPr>
        <p:spPr bwMode="auto">
          <a:xfrm>
            <a:off x="4625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2322" name="TextBox 39"/>
          <p:cNvSpPr txBox="1">
            <a:spLocks noChangeArrowheads="1"/>
          </p:cNvSpPr>
          <p:nvPr/>
        </p:nvSpPr>
        <p:spPr bwMode="auto">
          <a:xfrm>
            <a:off x="50323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2323" name="TextBox 40"/>
          <p:cNvSpPr txBox="1">
            <a:spLocks noChangeArrowheads="1"/>
          </p:cNvSpPr>
          <p:nvPr/>
        </p:nvSpPr>
        <p:spPr bwMode="auto">
          <a:xfrm>
            <a:off x="5438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2324" name="TextBox 41"/>
          <p:cNvSpPr txBox="1">
            <a:spLocks noChangeArrowheads="1"/>
          </p:cNvSpPr>
          <p:nvPr/>
        </p:nvSpPr>
        <p:spPr bwMode="auto">
          <a:xfrm>
            <a:off x="5845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2325" name="TextBox 42"/>
          <p:cNvSpPr txBox="1">
            <a:spLocks noChangeArrowheads="1"/>
          </p:cNvSpPr>
          <p:nvPr/>
        </p:nvSpPr>
        <p:spPr bwMode="auto">
          <a:xfrm>
            <a:off x="6251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2326" name="TextBox 43"/>
          <p:cNvSpPr txBox="1">
            <a:spLocks noChangeArrowheads="1"/>
          </p:cNvSpPr>
          <p:nvPr/>
        </p:nvSpPr>
        <p:spPr bwMode="auto">
          <a:xfrm>
            <a:off x="6657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Draw a State Diagram for a Missing-Pulse Filling FSM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0372049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8100"/>
            <a:ext cx="88836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317" name="Straight Connector 7"/>
          <p:cNvCxnSpPr>
            <a:cxnSpLocks noChangeShapeType="1"/>
          </p:cNvCxnSpPr>
          <p:nvPr/>
        </p:nvCxnSpPr>
        <p:spPr bwMode="auto">
          <a:xfrm rot="16200000" flipV="1">
            <a:off x="623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11"/>
          <p:cNvCxnSpPr>
            <a:cxnSpLocks noChangeShapeType="1"/>
          </p:cNvCxnSpPr>
          <p:nvPr/>
        </p:nvCxnSpPr>
        <p:spPr bwMode="auto">
          <a:xfrm rot="16200000" flipV="1">
            <a:off x="1029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12"/>
          <p:cNvCxnSpPr>
            <a:cxnSpLocks noChangeShapeType="1"/>
          </p:cNvCxnSpPr>
          <p:nvPr/>
        </p:nvCxnSpPr>
        <p:spPr bwMode="auto">
          <a:xfrm rot="16200000" flipV="1">
            <a:off x="1435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13"/>
          <p:cNvCxnSpPr>
            <a:cxnSpLocks noChangeShapeType="1"/>
          </p:cNvCxnSpPr>
          <p:nvPr/>
        </p:nvCxnSpPr>
        <p:spPr bwMode="auto">
          <a:xfrm rot="16200000" flipV="1">
            <a:off x="1842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Connector 14"/>
          <p:cNvCxnSpPr>
            <a:cxnSpLocks noChangeShapeType="1"/>
          </p:cNvCxnSpPr>
          <p:nvPr/>
        </p:nvCxnSpPr>
        <p:spPr bwMode="auto">
          <a:xfrm rot="16200000" flipV="1">
            <a:off x="2248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Straight Connector 15"/>
          <p:cNvCxnSpPr>
            <a:cxnSpLocks noChangeShapeType="1"/>
          </p:cNvCxnSpPr>
          <p:nvPr/>
        </p:nvCxnSpPr>
        <p:spPr bwMode="auto">
          <a:xfrm rot="16200000" flipV="1">
            <a:off x="2655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Connector 16"/>
          <p:cNvCxnSpPr>
            <a:cxnSpLocks noChangeShapeType="1"/>
          </p:cNvCxnSpPr>
          <p:nvPr/>
        </p:nvCxnSpPr>
        <p:spPr bwMode="auto">
          <a:xfrm rot="16200000" flipV="1">
            <a:off x="3061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Connector 17"/>
          <p:cNvCxnSpPr>
            <a:cxnSpLocks noChangeShapeType="1"/>
          </p:cNvCxnSpPr>
          <p:nvPr/>
        </p:nvCxnSpPr>
        <p:spPr bwMode="auto">
          <a:xfrm rot="16200000" flipV="1">
            <a:off x="3467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18"/>
          <p:cNvCxnSpPr>
            <a:cxnSpLocks noChangeShapeType="1"/>
          </p:cNvCxnSpPr>
          <p:nvPr/>
        </p:nvCxnSpPr>
        <p:spPr bwMode="auto">
          <a:xfrm rot="16200000" flipV="1">
            <a:off x="3874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19"/>
          <p:cNvCxnSpPr>
            <a:cxnSpLocks noChangeShapeType="1"/>
          </p:cNvCxnSpPr>
          <p:nvPr/>
        </p:nvCxnSpPr>
        <p:spPr bwMode="auto">
          <a:xfrm rot="16200000" flipV="1">
            <a:off x="4280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Connector 20"/>
          <p:cNvCxnSpPr>
            <a:cxnSpLocks noChangeShapeType="1"/>
          </p:cNvCxnSpPr>
          <p:nvPr/>
        </p:nvCxnSpPr>
        <p:spPr bwMode="auto">
          <a:xfrm rot="16200000" flipV="1">
            <a:off x="4687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21"/>
          <p:cNvCxnSpPr>
            <a:cxnSpLocks noChangeShapeType="1"/>
          </p:cNvCxnSpPr>
          <p:nvPr/>
        </p:nvCxnSpPr>
        <p:spPr bwMode="auto">
          <a:xfrm rot="16200000" flipV="1">
            <a:off x="5093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Connector 22"/>
          <p:cNvCxnSpPr>
            <a:cxnSpLocks noChangeShapeType="1"/>
          </p:cNvCxnSpPr>
          <p:nvPr/>
        </p:nvCxnSpPr>
        <p:spPr bwMode="auto">
          <a:xfrm rot="16200000" flipV="1">
            <a:off x="5499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23"/>
          <p:cNvCxnSpPr>
            <a:cxnSpLocks noChangeShapeType="1"/>
          </p:cNvCxnSpPr>
          <p:nvPr/>
        </p:nvCxnSpPr>
        <p:spPr bwMode="auto">
          <a:xfrm rot="16200000" flipV="1">
            <a:off x="5906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24"/>
          <p:cNvCxnSpPr>
            <a:cxnSpLocks noChangeShapeType="1"/>
          </p:cNvCxnSpPr>
          <p:nvPr/>
        </p:nvCxnSpPr>
        <p:spPr bwMode="auto">
          <a:xfrm rot="16200000" flipV="1">
            <a:off x="63126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25"/>
          <p:cNvCxnSpPr>
            <a:cxnSpLocks noChangeShapeType="1"/>
          </p:cNvCxnSpPr>
          <p:nvPr/>
        </p:nvCxnSpPr>
        <p:spPr bwMode="auto">
          <a:xfrm rot="16200000" flipV="1">
            <a:off x="67190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26"/>
          <p:cNvCxnSpPr>
            <a:cxnSpLocks noChangeShapeType="1"/>
          </p:cNvCxnSpPr>
          <p:nvPr/>
        </p:nvCxnSpPr>
        <p:spPr bwMode="auto">
          <a:xfrm rot="16200000" flipV="1">
            <a:off x="71254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27"/>
          <p:cNvCxnSpPr>
            <a:cxnSpLocks noChangeShapeType="1"/>
          </p:cNvCxnSpPr>
          <p:nvPr/>
        </p:nvCxnSpPr>
        <p:spPr bwMode="auto">
          <a:xfrm rot="16200000" flipV="1">
            <a:off x="75318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Straight Connector 28"/>
          <p:cNvCxnSpPr>
            <a:cxnSpLocks noChangeShapeType="1"/>
          </p:cNvCxnSpPr>
          <p:nvPr/>
        </p:nvCxnSpPr>
        <p:spPr bwMode="auto">
          <a:xfrm rot="16200000" flipV="1">
            <a:off x="7938294" y="1883569"/>
            <a:ext cx="1430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TextBox 29"/>
          <p:cNvSpPr txBox="1">
            <a:spLocks noChangeArrowheads="1"/>
          </p:cNvSpPr>
          <p:nvPr/>
        </p:nvSpPr>
        <p:spPr bwMode="auto">
          <a:xfrm>
            <a:off x="768350" y="2339975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A</a:t>
            </a:r>
          </a:p>
        </p:txBody>
      </p:sp>
      <p:sp>
        <p:nvSpPr>
          <p:cNvPr id="13337" name="TextBox 30"/>
          <p:cNvSpPr txBox="1">
            <a:spLocks noChangeArrowheads="1"/>
          </p:cNvSpPr>
          <p:nvPr/>
        </p:nvSpPr>
        <p:spPr bwMode="auto">
          <a:xfrm>
            <a:off x="1374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3338" name="TextBox 31"/>
          <p:cNvSpPr txBox="1">
            <a:spLocks noChangeArrowheads="1"/>
          </p:cNvSpPr>
          <p:nvPr/>
        </p:nvSpPr>
        <p:spPr bwMode="auto">
          <a:xfrm>
            <a:off x="1781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3339" name="TextBox 32"/>
          <p:cNvSpPr txBox="1">
            <a:spLocks noChangeArrowheads="1"/>
          </p:cNvSpPr>
          <p:nvPr/>
        </p:nvSpPr>
        <p:spPr bwMode="auto">
          <a:xfrm>
            <a:off x="2187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3340" name="TextBox 33"/>
          <p:cNvSpPr txBox="1">
            <a:spLocks noChangeArrowheads="1"/>
          </p:cNvSpPr>
          <p:nvPr/>
        </p:nvSpPr>
        <p:spPr bwMode="auto">
          <a:xfrm>
            <a:off x="2593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3341" name="TextBox 34"/>
          <p:cNvSpPr txBox="1">
            <a:spLocks noChangeArrowheads="1"/>
          </p:cNvSpPr>
          <p:nvPr/>
        </p:nvSpPr>
        <p:spPr bwMode="auto">
          <a:xfrm>
            <a:off x="30003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3342" name="TextBox 35"/>
          <p:cNvSpPr txBox="1">
            <a:spLocks noChangeArrowheads="1"/>
          </p:cNvSpPr>
          <p:nvPr/>
        </p:nvSpPr>
        <p:spPr bwMode="auto">
          <a:xfrm>
            <a:off x="3406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3343" name="TextBox 36"/>
          <p:cNvSpPr txBox="1">
            <a:spLocks noChangeArrowheads="1"/>
          </p:cNvSpPr>
          <p:nvPr/>
        </p:nvSpPr>
        <p:spPr bwMode="auto">
          <a:xfrm>
            <a:off x="3813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3344" name="TextBox 37"/>
          <p:cNvSpPr txBox="1">
            <a:spLocks noChangeArrowheads="1"/>
          </p:cNvSpPr>
          <p:nvPr/>
        </p:nvSpPr>
        <p:spPr bwMode="auto">
          <a:xfrm>
            <a:off x="4219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3345" name="TextBox 38"/>
          <p:cNvSpPr txBox="1">
            <a:spLocks noChangeArrowheads="1"/>
          </p:cNvSpPr>
          <p:nvPr/>
        </p:nvSpPr>
        <p:spPr bwMode="auto">
          <a:xfrm>
            <a:off x="4625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3346" name="TextBox 39"/>
          <p:cNvSpPr txBox="1">
            <a:spLocks noChangeArrowheads="1"/>
          </p:cNvSpPr>
          <p:nvPr/>
        </p:nvSpPr>
        <p:spPr bwMode="auto">
          <a:xfrm>
            <a:off x="50323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3347" name="TextBox 40"/>
          <p:cNvSpPr txBox="1">
            <a:spLocks noChangeArrowheads="1"/>
          </p:cNvSpPr>
          <p:nvPr/>
        </p:nvSpPr>
        <p:spPr bwMode="auto">
          <a:xfrm>
            <a:off x="54387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3348" name="TextBox 41"/>
          <p:cNvSpPr txBox="1">
            <a:spLocks noChangeArrowheads="1"/>
          </p:cNvSpPr>
          <p:nvPr/>
        </p:nvSpPr>
        <p:spPr bwMode="auto">
          <a:xfrm>
            <a:off x="58451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  <p:sp>
        <p:nvSpPr>
          <p:cNvPr id="13349" name="TextBox 42"/>
          <p:cNvSpPr txBox="1">
            <a:spLocks noChangeArrowheads="1"/>
          </p:cNvSpPr>
          <p:nvPr/>
        </p:nvSpPr>
        <p:spPr bwMode="auto">
          <a:xfrm>
            <a:off x="62515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3350" name="TextBox 43"/>
          <p:cNvSpPr txBox="1">
            <a:spLocks noChangeArrowheads="1"/>
          </p:cNvSpPr>
          <p:nvPr/>
        </p:nvSpPr>
        <p:spPr bwMode="auto">
          <a:xfrm>
            <a:off x="6657975" y="23510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3351" name="TextBox 44"/>
          <p:cNvSpPr txBox="1">
            <a:spLocks noChangeArrowheads="1"/>
          </p:cNvSpPr>
          <p:nvPr/>
        </p:nvSpPr>
        <p:spPr bwMode="auto">
          <a:xfrm>
            <a:off x="7064375" y="2347913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13352" name="TextBox 45"/>
          <p:cNvSpPr txBox="1">
            <a:spLocks noChangeArrowheads="1"/>
          </p:cNvSpPr>
          <p:nvPr/>
        </p:nvSpPr>
        <p:spPr bwMode="auto">
          <a:xfrm>
            <a:off x="7470775" y="234473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C</a:t>
            </a:r>
          </a:p>
        </p:txBody>
      </p:sp>
      <p:sp>
        <p:nvSpPr>
          <p:cNvPr id="13353" name="TextBox 46"/>
          <p:cNvSpPr txBox="1">
            <a:spLocks noChangeArrowheads="1"/>
          </p:cNvSpPr>
          <p:nvPr/>
        </p:nvSpPr>
        <p:spPr bwMode="auto">
          <a:xfrm>
            <a:off x="7877175" y="2341563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D</a:t>
            </a:r>
          </a:p>
        </p:txBody>
      </p:sp>
      <p:sp>
        <p:nvSpPr>
          <p:cNvPr id="13354" name="TextBox 47"/>
          <p:cNvSpPr txBox="1">
            <a:spLocks noChangeArrowheads="1"/>
          </p:cNvSpPr>
          <p:nvPr/>
        </p:nvSpPr>
        <p:spPr bwMode="auto">
          <a:xfrm>
            <a:off x="8283575" y="233838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Arial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FSM Factoring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Partition problem into smaller problems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Major theme of circuit design</a:t>
            </a:r>
          </a:p>
          <a:p>
            <a:r>
              <a:rPr lang="en-US" smtClean="0">
                <a:ea typeface="ＭＳ Ｐゴシック" pitchFamily="34" charset="-128"/>
              </a:rPr>
              <a:t>Separate a multi-dimensional state space into multiple smaller FSMs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Control and data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State variables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Light Flasher FSM Diagram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990600" y="1085850"/>
          <a:ext cx="64008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Visio" r:id="rId4" imgW="5880100" imgH="4330700" progId="Visio.Drawing.6">
                  <p:embed/>
                </p:oleObj>
              </mc:Choice>
              <mc:Fallback>
                <p:oleObj name="Visio" r:id="rId4" imgW="5880100" imgH="4330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85850"/>
                        <a:ext cx="64008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0"/>
            <a:ext cx="8994775" cy="895350"/>
          </a:xfrm>
          <a:noFill/>
        </p:spPr>
        <p:txBody>
          <a:bodyPr lIns="91440" tIns="45720" rIns="91440" bIns="45720"/>
          <a:lstStyle/>
          <a:p>
            <a:r>
              <a:rPr lang="en-US" smtClean="0">
                <a:ea typeface="ＭＳ Ｐゴシック" pitchFamily="34" charset="-128"/>
              </a:rPr>
              <a:t>Factored Light Flasher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466725" y="1047750"/>
          <a:ext cx="8305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Visio" r:id="rId4" imgW="5994400" imgH="1358900" progId="Visio.Drawing.6">
                  <p:embed/>
                </p:oleObj>
              </mc:Choice>
              <mc:Fallback>
                <p:oleObj name="Visio" r:id="rId4" imgW="59944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47750"/>
                        <a:ext cx="8305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2733675" y="3257550"/>
          <a:ext cx="340836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Visio" r:id="rId6" imgW="1638300" imgH="1422400" progId="Visio.Drawing.6">
                  <p:embed/>
                </p:oleObj>
              </mc:Choice>
              <mc:Fallback>
                <p:oleObj name="Visio" r:id="rId6" imgW="1638300" imgH="142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57550"/>
                        <a:ext cx="3408363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paths are more easily described by realizing the next state function from </a:t>
            </a:r>
            <a:r>
              <a:rPr lang="en-US" i="1" smtClean="0">
                <a:ea typeface="ＭＳ Ｐゴシック" pitchFamily="34" charset="-128"/>
              </a:rPr>
              <a:t>building blocks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1600200" y="1905000"/>
          <a:ext cx="6253163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Visio" r:id="rId4" imgW="3124200" imgH="1816100" progId="Visio.Drawing.6">
                  <p:embed/>
                </p:oleObj>
              </mc:Choice>
              <mc:Fallback>
                <p:oleObj name="Visio" r:id="rId4" imgW="3124200" imgH="1816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6253163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Most FSMs are a combination of a </a:t>
            </a:r>
            <a:r>
              <a:rPr lang="en-US" i="1" smtClean="0">
                <a:ea typeface="ＭＳ Ｐゴシック" pitchFamily="34" charset="-128"/>
              </a:rPr>
              <a:t>data path</a:t>
            </a:r>
            <a:r>
              <a:rPr lang="en-US" smtClean="0">
                <a:ea typeface="ＭＳ Ｐゴシック" pitchFamily="34" charset="-128"/>
              </a:rPr>
              <a:t> realized from building blocks, and a </a:t>
            </a:r>
            <a:r>
              <a:rPr lang="en-US" i="1" smtClean="0">
                <a:ea typeface="ＭＳ Ｐゴシック" pitchFamily="34" charset="-128"/>
              </a:rPr>
              <a:t>controller</a:t>
            </a:r>
            <a:r>
              <a:rPr lang="en-US" smtClean="0">
                <a:ea typeface="ＭＳ Ｐゴシック" pitchFamily="34" charset="-128"/>
              </a:rPr>
              <a:t> designed from a state diagram.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533400" y="1676400"/>
          <a:ext cx="7824788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Visio" r:id="rId4" imgW="4610100" imgH="2921000" progId="Visio.Drawing.6">
                  <p:embed/>
                </p:oleObj>
              </mc:Choice>
              <mc:Fallback>
                <p:oleObj name="Visio" r:id="rId4" imgW="4610100" imgH="2921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824788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Design a DP FSM that computes parity across a block of 16 8-bit words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Design a DP FSM that computes </a:t>
            </a:r>
            <a:r>
              <a:rPr lang="en-US" altLang="en-US" smtClean="0">
                <a:ea typeface="ＭＳ Ｐゴシック" pitchFamily="34" charset="-128"/>
              </a:rPr>
              <a:t>‘</a:t>
            </a:r>
            <a:r>
              <a:rPr lang="en-US" smtClean="0">
                <a:ea typeface="ＭＳ Ｐゴシック" pitchFamily="34" charset="-128"/>
              </a:rPr>
              <a:t>horizontal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parity across a block of 16 8-bit words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Inputs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Start – first word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 – 8-bit data</a:t>
            </a:r>
          </a:p>
          <a:p>
            <a:r>
              <a:rPr lang="en-US" smtClean="0">
                <a:ea typeface="ＭＳ Ｐゴシック" pitchFamily="34" charset="-128"/>
              </a:rPr>
              <a:t>Outputs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 – parity – running parity across 16 words then hold until next start</a:t>
            </a:r>
          </a:p>
          <a:p>
            <a:r>
              <a:rPr lang="en-US" smtClean="0">
                <a:ea typeface="ＭＳ Ｐゴシック" pitchFamily="34" charset="-128"/>
              </a:rPr>
              <a:t>Two pieces of state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 – running parity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 – words to go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L14: Sequential Logic Review</a:t>
            </a:r>
          </a:p>
          <a:p>
            <a:r>
              <a:rPr lang="en-US" smtClean="0">
                <a:ea typeface="ＭＳ Ｐゴシック" pitchFamily="34" charset="-128"/>
              </a:rPr>
              <a:t>L15: 22, 24, &amp; 25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DP FSM is designed by writing equations for each case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2188" y="1114425"/>
          <a:ext cx="6572250" cy="1485900"/>
        </p:xfrm>
        <a:graphic>
          <a:graphicData uri="http://schemas.openxmlformats.org/drawingml/2006/table">
            <a:tbl>
              <a:tblPr/>
              <a:tblGrid>
                <a:gridCol w="2190750"/>
                <a:gridCol w="2190750"/>
                <a:gridCol w="2190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~Start &amp; ~Done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 ^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 (=0)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</a:tbl>
          </a:graphicData>
        </a:graphic>
      </p:graphicFrame>
      <p:sp>
        <p:nvSpPr>
          <p:cNvPr id="215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sp>
        <p:nvSpPr>
          <p:cNvPr id="21530" name="TextBox 6"/>
          <p:cNvSpPr txBox="1">
            <a:spLocks noChangeArrowheads="1"/>
          </p:cNvSpPr>
          <p:nvPr/>
        </p:nvSpPr>
        <p:spPr bwMode="auto">
          <a:xfrm>
            <a:off x="474663" y="2946400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latin typeface="Arial" pitchFamily="34" charset="0"/>
              </a:rPr>
              <a:t>P = start ? in : (done ? P : P ^ in)</a:t>
            </a:r>
          </a:p>
          <a:p>
            <a:pPr algn="l"/>
            <a:r>
              <a:rPr lang="en-US">
                <a:latin typeface="Arial" pitchFamily="34" charset="0"/>
              </a:rPr>
              <a:t>N = start ? 15 : (done ? 0 : N-1) </a:t>
            </a:r>
          </a:p>
          <a:p>
            <a:pPr algn="l"/>
            <a:r>
              <a:rPr lang="en-US">
                <a:latin typeface="Arial" pitchFamily="34" charset="0"/>
              </a:rPr>
              <a:t>Done = (N ==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Check timing with table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2188" y="1114425"/>
          <a:ext cx="6572250" cy="2600325"/>
        </p:xfrm>
        <a:graphic>
          <a:graphicData uri="http://schemas.openxmlformats.org/drawingml/2006/table">
            <a:tbl>
              <a:tblPr/>
              <a:tblGrid>
                <a:gridCol w="879475"/>
                <a:gridCol w="830262"/>
                <a:gridCol w="917575"/>
                <a:gridCol w="2630488"/>
                <a:gridCol w="1314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^ 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^ … ^ 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16-j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^ … ^ 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^ … ^ in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sp>
        <p:nvSpPr>
          <p:cNvPr id="22582" name="TextBox 8"/>
          <p:cNvSpPr txBox="1">
            <a:spLocks noChangeArrowheads="1"/>
          </p:cNvSpPr>
          <p:nvPr/>
        </p:nvSpPr>
        <p:spPr bwMode="auto">
          <a:xfrm>
            <a:off x="474663" y="4081463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latin typeface="Arial" pitchFamily="34" charset="0"/>
              </a:rPr>
              <a:t>Catches off-by-one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Microcode, realizing a FSM with a memory - a programmable FSM</a:t>
            </a:r>
          </a:p>
          <a:p>
            <a:r>
              <a:rPr lang="en-US" smtClean="0">
                <a:ea typeface="ＭＳ Ｐゴシック" pitchFamily="34" charset="-128"/>
              </a:rPr>
              <a:t>Compress the size of the memory by encoding control and output instructions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762000" y="2286000"/>
          <a:ext cx="76962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Visio" r:id="rId4" imgW="5867400" imgH="2120900" progId="Visio.Drawing.6">
                  <p:embed/>
                </p:oleObj>
              </mc:Choice>
              <mc:Fallback>
                <p:oleObj name="Visio" r:id="rId4" imgW="5867400" imgH="2120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76962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"/>
          <p:cNvGraphicFramePr>
            <a:graphicFrameLocks noChangeAspect="1"/>
          </p:cNvGraphicFramePr>
          <p:nvPr/>
        </p:nvGraphicFramePr>
        <p:xfrm>
          <a:off x="2971800" y="5486400"/>
          <a:ext cx="300831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Visio" r:id="rId6" imgW="3009900" imgH="1206500" progId="Visio.Drawing.6">
                  <p:embed/>
                </p:oleObj>
              </mc:Choice>
              <mc:Fallback>
                <p:oleObj name="Visio" r:id="rId6" imgW="3009900" imgH="1206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300831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000099"/>
                </a:solidFill>
                <a:latin typeface="Arial" pitchFamily="34" charset="0"/>
              </a:rPr>
              <a:t>Microcode For Traffic-Light Controller With brx &amp; ldx Instructions</a:t>
            </a: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1016000" y="1447800"/>
          <a:ext cx="3516313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Worksheet" r:id="rId4" imgW="1574800" imgH="2108200" progId="Excel.Sheet.8">
                  <p:embed/>
                </p:oleObj>
              </mc:Choice>
              <mc:Fallback>
                <p:oleObj name="Worksheet" r:id="rId4" imgW="1574800" imgH="2108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47800"/>
                        <a:ext cx="3516313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5549900" y="1752600"/>
          <a:ext cx="35052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Worksheet" r:id="rId6" imgW="1574800" imgH="1854200" progId="Excel.Sheet.8">
                  <p:embed/>
                </p:oleObj>
              </mc:Choice>
              <mc:Fallback>
                <p:oleObj name="Worksheet" r:id="rId6" imgW="1574800" imgH="1854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752600"/>
                        <a:ext cx="35052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00025" y="2395538"/>
            <a:ext cx="493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NS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Green</a:t>
            </a:r>
          </a:p>
        </p:txBody>
      </p:sp>
      <p:sp>
        <p:nvSpPr>
          <p:cNvPr id="24583" name="AutoShape 6"/>
          <p:cNvSpPr>
            <a:spLocks/>
          </p:cNvSpPr>
          <p:nvPr/>
        </p:nvSpPr>
        <p:spPr bwMode="auto">
          <a:xfrm>
            <a:off x="838200" y="1752600"/>
            <a:ext cx="177800" cy="1374775"/>
          </a:xfrm>
          <a:prstGeom prst="leftBrace">
            <a:avLst>
              <a:gd name="adj1" fmla="val 6443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44463" y="3544888"/>
            <a:ext cx="523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NS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Yellow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to Red</a:t>
            </a:r>
          </a:p>
        </p:txBody>
      </p:sp>
      <p:sp>
        <p:nvSpPr>
          <p:cNvPr id="24585" name="AutoShape 8"/>
          <p:cNvSpPr>
            <a:spLocks/>
          </p:cNvSpPr>
          <p:nvPr/>
        </p:nvSpPr>
        <p:spPr bwMode="auto">
          <a:xfrm>
            <a:off x="790575" y="3429000"/>
            <a:ext cx="225425" cy="1041400"/>
          </a:xfrm>
          <a:prstGeom prst="leftBrace">
            <a:avLst>
              <a:gd name="adj1" fmla="val 3849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95250" y="4522788"/>
            <a:ext cx="849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EW or LT?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95250" y="4876800"/>
            <a:ext cx="695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Wait for NS Red,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make EW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Green</a:t>
            </a:r>
          </a:p>
        </p:txBody>
      </p:sp>
      <p:sp>
        <p:nvSpPr>
          <p:cNvPr id="24588" name="AutoShape 11"/>
          <p:cNvSpPr>
            <a:spLocks/>
          </p:cNvSpPr>
          <p:nvPr/>
        </p:nvSpPr>
        <p:spPr bwMode="auto">
          <a:xfrm>
            <a:off x="792163" y="4760913"/>
            <a:ext cx="223837" cy="1395412"/>
          </a:xfrm>
          <a:prstGeom prst="leftBrace">
            <a:avLst>
              <a:gd name="adj1" fmla="val 519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4679950" y="2017713"/>
            <a:ext cx="644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EW to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Red</a:t>
            </a:r>
          </a:p>
        </p:txBody>
      </p:sp>
      <p:sp>
        <p:nvSpPr>
          <p:cNvPr id="24590" name="AutoShape 13"/>
          <p:cNvSpPr>
            <a:spLocks/>
          </p:cNvSpPr>
          <p:nvPr/>
        </p:nvSpPr>
        <p:spPr bwMode="auto">
          <a:xfrm>
            <a:off x="5326063" y="1697038"/>
            <a:ext cx="223837" cy="1123950"/>
          </a:xfrm>
          <a:prstGeom prst="leftBrace">
            <a:avLst>
              <a:gd name="adj1" fmla="val 418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4575175" y="2884488"/>
            <a:ext cx="88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Back to NS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4532313" y="3243263"/>
            <a:ext cx="7905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Wait for NS Red,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make LT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Green</a:t>
            </a:r>
          </a:p>
        </p:txBody>
      </p:sp>
      <p:sp>
        <p:nvSpPr>
          <p:cNvPr id="24593" name="AutoShape 16"/>
          <p:cNvSpPr>
            <a:spLocks/>
          </p:cNvSpPr>
          <p:nvPr/>
        </p:nvSpPr>
        <p:spPr bwMode="auto">
          <a:xfrm>
            <a:off x="5324475" y="3127375"/>
            <a:ext cx="225425" cy="1343025"/>
          </a:xfrm>
          <a:prstGeom prst="leftBrace">
            <a:avLst>
              <a:gd name="adj1" fmla="val 4964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4678363" y="4791075"/>
            <a:ext cx="644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LT to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Red</a:t>
            </a:r>
          </a:p>
        </p:txBody>
      </p:sp>
      <p:sp>
        <p:nvSpPr>
          <p:cNvPr id="24595" name="AutoShape 18"/>
          <p:cNvSpPr>
            <a:spLocks/>
          </p:cNvSpPr>
          <p:nvPr/>
        </p:nvSpPr>
        <p:spPr bwMode="auto">
          <a:xfrm>
            <a:off x="5324475" y="4470400"/>
            <a:ext cx="225425" cy="1123950"/>
          </a:xfrm>
          <a:prstGeom prst="leftBrace">
            <a:avLst>
              <a:gd name="adj1" fmla="val 4154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4627563" y="5619750"/>
            <a:ext cx="88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Back to NS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73025" y="3135313"/>
            <a:ext cx="790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Helvetica" charset="0"/>
              </a:rPr>
              <a:t>Until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Microcode is just FSM implemented with a ROM or 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One address for each state x input combination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Address contains next state and output</a:t>
            </a:r>
          </a:p>
          <a:p>
            <a:r>
              <a:rPr lang="en-US" smtClean="0">
                <a:ea typeface="ＭＳ Ｐゴシック" pitchFamily="34" charset="-128"/>
              </a:rPr>
              <a:t>Adding a </a:t>
            </a:r>
            <a:r>
              <a:rPr lang="en-US" i="1" smtClean="0">
                <a:ea typeface="ＭＳ Ｐゴシック" pitchFamily="34" charset="-128"/>
              </a:rPr>
              <a:t>sequencer</a:t>
            </a:r>
            <a:r>
              <a:rPr lang="en-US" smtClean="0">
                <a:ea typeface="ＭＳ Ｐゴシック" pitchFamily="34" charset="-128"/>
              </a:rPr>
              <a:t> reduces size of ROM/RAM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One entry per state rather than 2</a:t>
            </a:r>
            <a:r>
              <a:rPr lang="en-US" baseline="30000" smtClean="0">
                <a:ea typeface="ＭＳ Ｐゴシック" pitchFamily="34" charset="-128"/>
              </a:rPr>
              <a:t>i</a:t>
            </a:r>
            <a:endParaRPr lang="en-US" i="1" baseline="300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uPC, incrementer, branch address, and branch control</a:t>
            </a:r>
          </a:p>
          <a:p>
            <a:r>
              <a:rPr lang="en-US" smtClean="0">
                <a:ea typeface="ＭＳ Ｐゴシック" pitchFamily="34" charset="-128"/>
              </a:rPr>
              <a:t>Adding instruction types reduces width of ROM/RAM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Branch </a:t>
            </a:r>
            <a:r>
              <a:rPr lang="en-US" i="1" smtClean="0"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output in each instruction – rather than both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Type field specifies which one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Circuit Timing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cab</a:t>
            </a:r>
            <a:r>
              <a:rPr lang="en-US" smtClean="0">
                <a:ea typeface="ＭＳ Ｐゴシック" pitchFamily="34" charset="-128"/>
              </a:rPr>
              <a:t> (contamination delay): minimum time it takes the output B to be contaminated from a contamination of input A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dab</a:t>
            </a:r>
            <a:r>
              <a:rPr lang="en-US" smtClean="0">
                <a:ea typeface="ＭＳ Ｐゴシック" pitchFamily="34" charset="-128"/>
              </a:rPr>
              <a:t> (propagation delay): maximum time it takes the output B to be stable from when input A is stable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(setup time): duration signal must be stable before clocking a flip-flop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 (hold time): duration signal must be stable after clocking a flip-flop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40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27654" name="Text Box 41"/>
          <p:cNvSpPr txBox="1">
            <a:spLocks noChangeArrowheads="1"/>
          </p:cNvSpPr>
          <p:nvPr/>
        </p:nvSpPr>
        <p:spPr bwMode="auto">
          <a:xfrm>
            <a:off x="2536825" y="4783138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0</a:t>
            </a:r>
          </a:p>
        </p:txBody>
      </p:sp>
      <p:grpSp>
        <p:nvGrpSpPr>
          <p:cNvPr id="27655" name="Group 47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27656" name="Line 44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Line 45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46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100</a:t>
            </a:r>
          </a:p>
        </p:txBody>
      </p:sp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28686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1" name="Group 15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13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150</a:t>
            </a: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29710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4" name="Group 10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5" name="Group 13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29706" name="Line 14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5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200</a:t>
            </a:r>
          </a:p>
        </p:txBody>
      </p:sp>
      <p:grpSp>
        <p:nvGrpSpPr>
          <p:cNvPr id="30727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30737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8" name="Group 10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9" name="Group 13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Line 16"/>
          <p:cNvSpPr>
            <a:spLocks noChangeShapeType="1"/>
          </p:cNvSpPr>
          <p:nvPr/>
        </p:nvSpPr>
        <p:spPr bwMode="auto">
          <a:xfrm>
            <a:off x="5588000" y="1825625"/>
            <a:ext cx="0" cy="676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7"/>
          <p:cNvSpPr>
            <a:spLocks noChangeShapeType="1"/>
          </p:cNvSpPr>
          <p:nvPr/>
        </p:nvSpPr>
        <p:spPr bwMode="auto">
          <a:xfrm>
            <a:off x="5808663" y="2946400"/>
            <a:ext cx="0" cy="17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2536825" y="5024438"/>
            <a:ext cx="150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cbg</a:t>
            </a:r>
            <a:r>
              <a:rPr lang="en-US">
                <a:latin typeface="Helvetica" charset="0"/>
              </a:rPr>
              <a:t> = 200ps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vs. sequential logic</a:t>
            </a:r>
          </a:p>
          <a:p>
            <a:r>
              <a:rPr lang="en-US" smtClean="0">
                <a:ea typeface="ＭＳ Ｐゴシック" pitchFamily="34" charset="-128"/>
              </a:rPr>
              <a:t>Classic FSMs</a:t>
            </a:r>
          </a:p>
          <a:p>
            <a:r>
              <a:rPr lang="en-US" smtClean="0">
                <a:ea typeface="ＭＳ Ｐゴシック" pitchFamily="34" charset="-128"/>
              </a:rPr>
              <a:t>Datapath FSMs</a:t>
            </a:r>
          </a:p>
          <a:p>
            <a:r>
              <a:rPr lang="en-US" smtClean="0">
                <a:ea typeface="ＭＳ Ｐゴシック" pitchFamily="34" charset="-128"/>
              </a:rPr>
              <a:t>Microcode </a:t>
            </a:r>
          </a:p>
          <a:p>
            <a:r>
              <a:rPr lang="en-US" smtClean="0">
                <a:ea typeface="ＭＳ Ｐゴシック" pitchFamily="34" charset="-128"/>
              </a:rPr>
              <a:t>System decomposition</a:t>
            </a:r>
          </a:p>
          <a:p>
            <a:r>
              <a:rPr lang="en-US" smtClean="0">
                <a:ea typeface="ＭＳ Ｐゴシック" pitchFamily="34" charset="-128"/>
              </a:rPr>
              <a:t>Timing, concurrency and pipelines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250</a:t>
            </a:r>
          </a:p>
        </p:txBody>
      </p:sp>
      <p:grpSp>
        <p:nvGrpSpPr>
          <p:cNvPr id="31751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31761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2" name="Group 10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3" name="Group 13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4" name="Line 16"/>
          <p:cNvSpPr>
            <a:spLocks noChangeShapeType="1"/>
          </p:cNvSpPr>
          <p:nvPr/>
        </p:nvSpPr>
        <p:spPr bwMode="auto">
          <a:xfrm>
            <a:off x="5588000" y="1825625"/>
            <a:ext cx="0" cy="676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7"/>
          <p:cNvSpPr>
            <a:spLocks noChangeShapeType="1"/>
          </p:cNvSpPr>
          <p:nvPr/>
        </p:nvSpPr>
        <p:spPr bwMode="auto">
          <a:xfrm>
            <a:off x="5808663" y="2946400"/>
            <a:ext cx="0" cy="17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8"/>
          <p:cNvSpPr txBox="1">
            <a:spLocks noChangeArrowheads="1"/>
          </p:cNvSpPr>
          <p:nvPr/>
        </p:nvSpPr>
        <p:spPr bwMode="auto">
          <a:xfrm>
            <a:off x="2536825" y="5024438"/>
            <a:ext cx="150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cbg</a:t>
            </a:r>
            <a:r>
              <a:rPr lang="en-US">
                <a:latin typeface="Helvetica" charset="0"/>
              </a:rPr>
              <a:t> = 200ps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350</a:t>
            </a:r>
          </a:p>
        </p:txBody>
      </p:sp>
      <p:grpSp>
        <p:nvGrpSpPr>
          <p:cNvPr id="32775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32785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6" name="Group 10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32783" name="Line 11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Line 12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7" name="Group 13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32781" name="Line 14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Line 15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8" name="Line 16"/>
          <p:cNvSpPr>
            <a:spLocks noChangeShapeType="1"/>
          </p:cNvSpPr>
          <p:nvPr/>
        </p:nvSpPr>
        <p:spPr bwMode="auto">
          <a:xfrm>
            <a:off x="5588000" y="1825625"/>
            <a:ext cx="0" cy="676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5808663" y="2946400"/>
            <a:ext cx="0" cy="17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2536825" y="5024438"/>
            <a:ext cx="150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cbg</a:t>
            </a:r>
            <a:r>
              <a:rPr lang="en-US">
                <a:latin typeface="Helvetica" charset="0"/>
              </a:rPr>
              <a:t> = 200ps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Timing Example</a:t>
            </a: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3438525" y="1825625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825625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733425" y="1360488"/>
            <a:ext cx="504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b contaminated at time t=0, stable at t=150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All gates have delay 100ps</a:t>
            </a:r>
          </a:p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AND-OR counts as two gates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536825" y="4783138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 = 450</a:t>
            </a:r>
          </a:p>
        </p:txBody>
      </p:sp>
      <p:grpSp>
        <p:nvGrpSpPr>
          <p:cNvPr id="33799" name="Group 6"/>
          <p:cNvGrpSpPr>
            <a:grpSpLocks/>
          </p:cNvGrpSpPr>
          <p:nvPr/>
        </p:nvGrpSpPr>
        <p:grpSpPr bwMode="auto">
          <a:xfrm>
            <a:off x="3438525" y="3556000"/>
            <a:ext cx="714375" cy="660400"/>
            <a:chOff x="2166" y="2240"/>
            <a:chExt cx="450" cy="416"/>
          </a:xfrm>
        </p:grpSpPr>
        <p:sp>
          <p:nvSpPr>
            <p:cNvPr id="33810" name="Line 7"/>
            <p:cNvSpPr>
              <a:spLocks noChangeShapeType="1"/>
            </p:cNvSpPr>
            <p:nvPr/>
          </p:nvSpPr>
          <p:spPr bwMode="auto">
            <a:xfrm>
              <a:off x="2166" y="2656"/>
              <a:ext cx="4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8"/>
            <p:cNvSpPr>
              <a:spLocks noChangeShapeType="1"/>
            </p:cNvSpPr>
            <p:nvPr/>
          </p:nvSpPr>
          <p:spPr bwMode="auto">
            <a:xfrm flipV="1">
              <a:off x="2464" y="2256"/>
              <a:ext cx="0" cy="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9"/>
            <p:cNvSpPr>
              <a:spLocks noChangeShapeType="1"/>
            </p:cNvSpPr>
            <p:nvPr/>
          </p:nvSpPr>
          <p:spPr bwMode="auto">
            <a:xfrm>
              <a:off x="2456" y="2240"/>
              <a:ext cx="9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0" name="Group 10"/>
          <p:cNvGrpSpPr>
            <a:grpSpLocks/>
          </p:cNvGrpSpPr>
          <p:nvPr/>
        </p:nvGrpSpPr>
        <p:grpSpPr bwMode="auto">
          <a:xfrm>
            <a:off x="4572000" y="3035300"/>
            <a:ext cx="876300" cy="368300"/>
            <a:chOff x="2880" y="1912"/>
            <a:chExt cx="552" cy="232"/>
          </a:xfrm>
        </p:grpSpPr>
        <p:sp>
          <p:nvSpPr>
            <p:cNvPr id="33808" name="Line 11"/>
            <p:cNvSpPr>
              <a:spLocks noChangeShapeType="1"/>
            </p:cNvSpPr>
            <p:nvPr/>
          </p:nvSpPr>
          <p:spPr bwMode="auto">
            <a:xfrm>
              <a:off x="2880" y="2136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3424" y="1912"/>
              <a:ext cx="0" cy="2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1" name="Group 13"/>
          <p:cNvGrpSpPr>
            <a:grpSpLocks/>
          </p:cNvGrpSpPr>
          <p:nvPr/>
        </p:nvGrpSpPr>
        <p:grpSpPr bwMode="auto">
          <a:xfrm>
            <a:off x="4775200" y="3517900"/>
            <a:ext cx="876300" cy="539750"/>
            <a:chOff x="3008" y="2216"/>
            <a:chExt cx="552" cy="340"/>
          </a:xfrm>
        </p:grpSpPr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3008" y="2544"/>
              <a:ext cx="55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3560" y="2216"/>
              <a:ext cx="0" cy="3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2" name="Line 16"/>
          <p:cNvSpPr>
            <a:spLocks noChangeShapeType="1"/>
          </p:cNvSpPr>
          <p:nvPr/>
        </p:nvSpPr>
        <p:spPr bwMode="auto">
          <a:xfrm>
            <a:off x="5588000" y="1825625"/>
            <a:ext cx="0" cy="6762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7"/>
          <p:cNvSpPr>
            <a:spLocks noChangeShapeType="1"/>
          </p:cNvSpPr>
          <p:nvPr/>
        </p:nvSpPr>
        <p:spPr bwMode="auto">
          <a:xfrm>
            <a:off x="5808663" y="2946400"/>
            <a:ext cx="0" cy="17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2536825" y="5024438"/>
            <a:ext cx="150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cbg</a:t>
            </a:r>
            <a:r>
              <a:rPr lang="en-US">
                <a:latin typeface="Helvetica" charset="0"/>
              </a:rPr>
              <a:t> = 200ps</a:t>
            </a:r>
          </a:p>
        </p:txBody>
      </p:sp>
      <p:sp>
        <p:nvSpPr>
          <p:cNvPr id="33805" name="Text Box 19"/>
          <p:cNvSpPr txBox="1">
            <a:spLocks noChangeArrowheads="1"/>
          </p:cNvSpPr>
          <p:nvPr/>
        </p:nvSpPr>
        <p:spPr bwMode="auto">
          <a:xfrm>
            <a:off x="2536825" y="5316538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dbg</a:t>
            </a:r>
            <a:r>
              <a:rPr lang="en-US">
                <a:latin typeface="Helvetica" charset="0"/>
              </a:rPr>
              <a:t> = 300ps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Setup and Hold Times (back to our friend the DFF)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(setup time): duration signal must be stable before clocking a flip-flop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 (hold time): duration signal must be stable after clocking a flip-flop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cCQ</a:t>
            </a:r>
            <a:r>
              <a:rPr lang="en-US" smtClean="0">
                <a:ea typeface="ＭＳ Ｐゴシック" pitchFamily="34" charset="-128"/>
              </a:rPr>
              <a:t>: contamination time of clock to Q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dCQ</a:t>
            </a:r>
            <a:r>
              <a:rPr lang="en-US" smtClean="0">
                <a:ea typeface="ＭＳ Ｐゴシック" pitchFamily="34" charset="-128"/>
              </a:rPr>
              <a:t>: propagation time of clock to Q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5625" y="3378200"/>
            <a:ext cx="3133725" cy="1711325"/>
            <a:chOff x="3055" y="2266"/>
            <a:chExt cx="1974" cy="1078"/>
          </a:xfrm>
        </p:grpSpPr>
        <p:grpSp>
          <p:nvGrpSpPr>
            <p:cNvPr id="34823" name="Group 5"/>
            <p:cNvGrpSpPr>
              <a:grpSpLocks/>
            </p:cNvGrpSpPr>
            <p:nvPr/>
          </p:nvGrpSpPr>
          <p:grpSpPr bwMode="auto">
            <a:xfrm>
              <a:off x="3055" y="2266"/>
              <a:ext cx="1974" cy="1078"/>
              <a:chOff x="2808" y="2236"/>
              <a:chExt cx="1974" cy="1078"/>
            </a:xfrm>
          </p:grpSpPr>
          <p:sp>
            <p:nvSpPr>
              <p:cNvPr id="34827" name="Rectangle 6"/>
              <p:cNvSpPr>
                <a:spLocks noChangeArrowheads="1"/>
              </p:cNvSpPr>
              <p:nvPr/>
            </p:nvSpPr>
            <p:spPr bwMode="auto">
              <a:xfrm>
                <a:off x="3443" y="2236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28" name="Text Box 7"/>
              <p:cNvSpPr txBox="1">
                <a:spLocks noChangeArrowheads="1"/>
              </p:cNvSpPr>
              <p:nvPr/>
            </p:nvSpPr>
            <p:spPr bwMode="auto">
              <a:xfrm>
                <a:off x="3485" y="255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34829" name="Text Box 8"/>
              <p:cNvSpPr txBox="1">
                <a:spLocks noChangeArrowheads="1"/>
              </p:cNvSpPr>
              <p:nvPr/>
            </p:nvSpPr>
            <p:spPr bwMode="auto">
              <a:xfrm>
                <a:off x="3977" y="255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Q</a:t>
                </a:r>
              </a:p>
            </p:txBody>
          </p:sp>
          <p:sp>
            <p:nvSpPr>
              <p:cNvPr id="34830" name="Text Box 9"/>
              <p:cNvSpPr txBox="1">
                <a:spLocks noChangeArrowheads="1"/>
              </p:cNvSpPr>
              <p:nvPr/>
            </p:nvSpPr>
            <p:spPr bwMode="auto">
              <a:xfrm>
                <a:off x="3768" y="2875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>
                    <a:latin typeface="Arial" pitchFamily="34" charset="0"/>
                  </a:rPr>
                  <a:t>^</a:t>
                </a:r>
              </a:p>
            </p:txBody>
          </p:sp>
          <p:sp>
            <p:nvSpPr>
              <p:cNvPr id="34831" name="Line 10"/>
              <p:cNvSpPr>
                <a:spLocks noChangeShapeType="1"/>
              </p:cNvSpPr>
              <p:nvPr/>
            </p:nvSpPr>
            <p:spPr bwMode="auto">
              <a:xfrm>
                <a:off x="2808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32" name="Line 11"/>
              <p:cNvSpPr>
                <a:spLocks noChangeShapeType="1"/>
              </p:cNvSpPr>
              <p:nvPr/>
            </p:nvSpPr>
            <p:spPr bwMode="auto">
              <a:xfrm>
                <a:off x="4147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33" name="Line 12"/>
              <p:cNvSpPr>
                <a:spLocks noChangeShapeType="1"/>
              </p:cNvSpPr>
              <p:nvPr/>
            </p:nvSpPr>
            <p:spPr bwMode="auto">
              <a:xfrm flipH="1">
                <a:off x="3065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34" name="Line 13"/>
              <p:cNvSpPr>
                <a:spLocks noChangeShapeType="1"/>
              </p:cNvSpPr>
              <p:nvPr/>
            </p:nvSpPr>
            <p:spPr bwMode="auto">
              <a:xfrm flipH="1">
                <a:off x="4414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35" name="Text Box 14"/>
              <p:cNvSpPr txBox="1">
                <a:spLocks noChangeArrowheads="1"/>
              </p:cNvSpPr>
              <p:nvPr/>
            </p:nvSpPr>
            <p:spPr bwMode="auto">
              <a:xfrm>
                <a:off x="3093" y="2368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s</a:t>
                </a:r>
              </a:p>
            </p:txBody>
          </p:sp>
          <p:sp>
            <p:nvSpPr>
              <p:cNvPr id="34836" name="Text Box 15"/>
              <p:cNvSpPr txBox="1">
                <a:spLocks noChangeArrowheads="1"/>
              </p:cNvSpPr>
              <p:nvPr/>
            </p:nvSpPr>
            <p:spPr bwMode="auto">
              <a:xfrm>
                <a:off x="4481" y="2372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s</a:t>
                </a:r>
              </a:p>
            </p:txBody>
          </p:sp>
          <p:sp>
            <p:nvSpPr>
              <p:cNvPr id="34837" name="Line 16"/>
              <p:cNvSpPr>
                <a:spLocks noChangeShapeType="1"/>
              </p:cNvSpPr>
              <p:nvPr/>
            </p:nvSpPr>
            <p:spPr bwMode="auto">
              <a:xfrm>
                <a:off x="3838" y="3064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838" name="Line 17"/>
              <p:cNvSpPr>
                <a:spLocks noChangeShapeType="1"/>
              </p:cNvSpPr>
              <p:nvPr/>
            </p:nvSpPr>
            <p:spPr bwMode="auto">
              <a:xfrm flipH="1">
                <a:off x="3142" y="3304"/>
                <a:ext cx="6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34824" name="Text Box 18"/>
            <p:cNvSpPr txBox="1">
              <a:spLocks noChangeArrowheads="1"/>
            </p:cNvSpPr>
            <p:nvPr/>
          </p:nvSpPr>
          <p:spPr bwMode="auto">
            <a:xfrm>
              <a:off x="3580" y="3142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clk</a:t>
              </a:r>
            </a:p>
          </p:txBody>
        </p:sp>
        <p:sp>
          <p:nvSpPr>
            <p:cNvPr id="34825" name="Text Box 19"/>
            <p:cNvSpPr txBox="1">
              <a:spLocks noChangeArrowheads="1"/>
            </p:cNvSpPr>
            <p:nvPr/>
          </p:nvSpPr>
          <p:spPr bwMode="auto">
            <a:xfrm>
              <a:off x="3105" y="244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d</a:t>
              </a:r>
            </a:p>
          </p:txBody>
        </p:sp>
        <p:sp>
          <p:nvSpPr>
            <p:cNvPr id="34826" name="Text Box 20"/>
            <p:cNvSpPr txBox="1">
              <a:spLocks noChangeArrowheads="1"/>
            </p:cNvSpPr>
            <p:nvPr/>
          </p:nvSpPr>
          <p:spPr bwMode="auto">
            <a:xfrm>
              <a:off x="4987" y="245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q</a:t>
              </a:r>
            </a:p>
          </p:txBody>
        </p:sp>
      </p:grpSp>
      <p:pic>
        <p:nvPicPr>
          <p:cNvPr id="348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238500"/>
            <a:ext cx="45624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circuits work properly if setup and hold time constraints are met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2568575" y="1066800"/>
          <a:ext cx="4186238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Visio" r:id="rId4" imgW="2095500" imgH="1866900" progId="Visio.Drawing.6">
                  <p:embed/>
                </p:oleObj>
              </mc:Choice>
              <mc:Fallback>
                <p:oleObj name="Visio" r:id="rId4" imgW="2095500" imgH="1866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1066800"/>
                        <a:ext cx="4186238" cy="372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4800" y="4926013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ahoma" pitchFamily="34" charset="0"/>
              </a:rPr>
              <a:t>Suppose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dCQ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 =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cCQ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=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s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=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h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 = 100ps,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k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= 200ps or –200ps, 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ahoma" pitchFamily="34" charset="0"/>
              </a:rPr>
              <a:t>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min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 = 50ps,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max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=2ns.  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ahoma" pitchFamily="34" charset="0"/>
              </a:rPr>
              <a:t>Is hold time met?  What is minimum t</a:t>
            </a:r>
            <a:r>
              <a:rPr lang="en-US" baseline="-25000">
                <a:solidFill>
                  <a:schemeClr val="tx2"/>
                </a:solidFill>
                <a:latin typeface="Tahoma" pitchFamily="34" charset="0"/>
              </a:rPr>
              <a:t>cy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?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endParaRPr lang="en-US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Pipelining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371600" y="2743200"/>
          <a:ext cx="6015038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Visio" r:id="rId4" imgW="3009900" imgH="1587500" progId="Visio.Drawing.6">
                  <p:embed/>
                </p:oleObj>
              </mc:Choice>
              <mc:Fallback>
                <p:oleObj name="Visio" r:id="rId4" imgW="3009900" imgH="1587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6015038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Modules are composed in </a:t>
            </a:r>
            <a:r>
              <a:rPr lang="en-US" i="1" smtClean="0">
                <a:ea typeface="ＭＳ Ｐゴシック" pitchFamily="34" charset="-128"/>
              </a:rPr>
              <a:t>pipelines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parallel </a:t>
            </a:r>
            <a:r>
              <a:rPr lang="en-US" smtClean="0">
                <a:ea typeface="ＭＳ Ｐゴシック" pitchFamily="34" charset="-128"/>
              </a:rPr>
              <a:t>configurations</a:t>
            </a:r>
          </a:p>
          <a:p>
            <a:r>
              <a:rPr lang="en-US" i="1" smtClean="0">
                <a:ea typeface="ＭＳ Ｐゴシック" pitchFamily="34" charset="-128"/>
              </a:rPr>
              <a:t>Throughput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Pipelines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760413" y="2006600"/>
          <a:ext cx="7623175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Visio" r:id="rId4" imgW="3810000" imgH="2108200" progId="Visio.Drawing.6">
                  <p:embed/>
                </p:oleObj>
              </mc:Choice>
              <mc:Fallback>
                <p:oleObj name="Visio" r:id="rId4" imgW="3810000" imgH="2108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006600"/>
                        <a:ext cx="7623175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Pipelines can stall and idle</a:t>
            </a:r>
          </a:p>
          <a:p>
            <a:r>
              <a:rPr lang="en-US" smtClean="0">
                <a:ea typeface="ＭＳ Ｐゴシック" pitchFamily="34" charset="-128"/>
              </a:rPr>
              <a:t>When do these happen?  How can you prevent them?</a:t>
            </a:r>
          </a:p>
          <a:p>
            <a:r>
              <a:rPr lang="en-US" smtClean="0">
                <a:ea typeface="ＭＳ Ｐゴシック" pitchFamily="34" charset="-128"/>
              </a:rPr>
              <a:t>Max latency vs. average latency (absorbing bursts)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Asynchronous Failure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Dealing with asynchrony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Purely asynchronous signals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Traversing clock domains	</a:t>
            </a:r>
          </a:p>
          <a:p>
            <a:r>
              <a:rPr lang="en-US" smtClean="0">
                <a:ea typeface="ＭＳ Ｐゴシック" pitchFamily="34" charset="-128"/>
              </a:rPr>
              <a:t>Probability of entering illegal state is the probability that a clock edge lands during setup or hold time:</a:t>
            </a:r>
          </a:p>
          <a:p>
            <a:endParaRPr lang="en-US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					P</a:t>
            </a:r>
            <a:r>
              <a:rPr lang="en-US" baseline="-25000" smtClean="0">
                <a:ea typeface="ＭＳ Ｐゴシック" pitchFamily="34" charset="-128"/>
              </a:rPr>
              <a:t>E</a:t>
            </a:r>
            <a:r>
              <a:rPr lang="en-US" smtClean="0">
                <a:ea typeface="ＭＳ Ｐゴシック" pitchFamily="34" charset="-128"/>
              </a:rPr>
              <a:t> = (t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+ t</a:t>
            </a:r>
            <a:r>
              <a:rPr lang="en-US" baseline="-25000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) / t</a:t>
            </a:r>
            <a:r>
              <a:rPr lang="en-US" baseline="-25000" smtClean="0">
                <a:ea typeface="ＭＳ Ｐゴシック" pitchFamily="34" charset="-128"/>
              </a:rPr>
              <a:t>cy</a:t>
            </a:r>
          </a:p>
          <a:p>
            <a:pPr lvl="1">
              <a:buFontTx/>
              <a:buNone/>
            </a:pPr>
            <a:endParaRPr lang="en-US" baseline="-250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baseline="-25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For reasonable values, error rate is very high:</a:t>
            </a:r>
          </a:p>
          <a:p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		t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= t</a:t>
            </a:r>
            <a:r>
              <a:rPr lang="en-US" baseline="-25000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 = 100ps, t</a:t>
            </a:r>
            <a:r>
              <a:rPr lang="en-US" baseline="-25000" smtClean="0">
                <a:ea typeface="ＭＳ Ｐゴシック" pitchFamily="34" charset="-128"/>
              </a:rPr>
              <a:t>cy </a:t>
            </a:r>
            <a:r>
              <a:rPr lang="en-US" smtClean="0">
                <a:ea typeface="ＭＳ Ｐゴシック" pitchFamily="34" charset="-128"/>
              </a:rPr>
              <a:t>= 2ns, P</a:t>
            </a:r>
            <a:r>
              <a:rPr lang="en-US" baseline="-25000" smtClean="0">
                <a:ea typeface="ＭＳ Ｐゴシック" pitchFamily="34" charset="-128"/>
              </a:rPr>
              <a:t>E</a:t>
            </a:r>
            <a:r>
              <a:rPr lang="en-US" smtClean="0">
                <a:ea typeface="ＭＳ Ｐゴシック" pitchFamily="34" charset="-128"/>
              </a:rPr>
              <a:t> = 0.1</a:t>
            </a:r>
            <a:endParaRPr lang="en-US" baseline="-25000" smtClean="0">
              <a:ea typeface="ＭＳ Ｐゴシック" pitchFamily="34" charset="-128"/>
            </a:endParaRP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54300"/>
            <a:ext cx="2705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Synchronizing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896938"/>
            <a:ext cx="8763000" cy="53514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Sample asynchronous signal </a:t>
            </a:r>
            <a:r>
              <a:rPr lang="en-US" i="1" smtClean="0">
                <a:ea typeface="ＭＳ Ｐゴシック" pitchFamily="34" charset="-128"/>
              </a:rPr>
              <a:t>a</a:t>
            </a:r>
          </a:p>
          <a:p>
            <a:r>
              <a:rPr lang="en-US" smtClean="0">
                <a:ea typeface="ＭＳ Ｐゴシック" pitchFamily="34" charset="-128"/>
              </a:rPr>
              <a:t>Clock </a:t>
            </a:r>
            <a:r>
              <a:rPr lang="en-US" i="1" smtClean="0">
                <a:ea typeface="ＭＳ Ｐゴシック" pitchFamily="34" charset="-128"/>
              </a:rPr>
              <a:t>a</a:t>
            </a:r>
            <a:r>
              <a:rPr lang="en-US" smtClean="0">
                <a:ea typeface="ＭＳ Ｐゴシック" pitchFamily="34" charset="-128"/>
              </a:rPr>
              <a:t> into intermediate (possibly metastable) value </a:t>
            </a:r>
            <a:r>
              <a:rPr lang="en-US" i="1" smtClean="0">
                <a:ea typeface="ＭＳ Ｐゴシック" pitchFamily="34" charset="-128"/>
              </a:rPr>
              <a:t>a_w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Clock </a:t>
            </a:r>
            <a:r>
              <a:rPr lang="en-US" i="1" smtClean="0">
                <a:ea typeface="ＭＳ Ｐゴシック" pitchFamily="34" charset="-128"/>
              </a:rPr>
              <a:t>a_w</a:t>
            </a:r>
            <a:r>
              <a:rPr lang="en-US" smtClean="0">
                <a:ea typeface="ＭＳ Ｐゴシック" pitchFamily="34" charset="-128"/>
              </a:rPr>
              <a:t> into synchronized value </a:t>
            </a:r>
            <a:r>
              <a:rPr lang="en-US" i="1" smtClean="0">
                <a:ea typeface="ＭＳ Ｐゴシック" pitchFamily="34" charset="-128"/>
              </a:rPr>
              <a:t>a_s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Take advantage of exponential decay of metastability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z="1100" smtClean="0">
              <a:ea typeface="ＭＳ Ｐゴシック" pitchFamily="34" charset="-128"/>
            </a:endParaRPr>
          </a:p>
          <a:p>
            <a:endParaRPr lang="en-US" sz="1100" smtClean="0">
              <a:ea typeface="ＭＳ Ｐゴシック" pitchFamily="34" charset="-128"/>
            </a:endParaRPr>
          </a:p>
          <a:p>
            <a:endParaRPr lang="en-US" sz="11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 ln(10)=2.3 so exp(-18) = 10^(-18/2.3) ~ 10^(-8)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679700"/>
            <a:ext cx="4584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429000"/>
            <a:ext cx="245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025900"/>
            <a:ext cx="5041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422900"/>
            <a:ext cx="3479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438400"/>
            <a:ext cx="497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 you fix this?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1574800" y="2473325"/>
          <a:ext cx="5557838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Visio" r:id="rId4" imgW="2781300" imgH="952500" progId="Visio.Drawing.6">
                  <p:embed/>
                </p:oleObj>
              </mc:Choice>
              <mc:Fallback>
                <p:oleObj name="Visio" r:id="rId4" imgW="27813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473325"/>
                        <a:ext cx="5557838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Logic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compose gates into combinational logic circuits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Output depends only on present value of inputs</a:t>
            </a:r>
          </a:p>
        </p:txBody>
      </p:sp>
      <p:graphicFrame>
        <p:nvGraphicFramePr>
          <p:cNvPr id="5125" name="Object 2"/>
          <p:cNvGraphicFramePr>
            <a:graphicFrameLocks noChangeAspect="1"/>
          </p:cNvGraphicFramePr>
          <p:nvPr/>
        </p:nvGraphicFramePr>
        <p:xfrm>
          <a:off x="2209800" y="2362200"/>
          <a:ext cx="46434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Visio" r:id="rId4" imgW="2324100" imgH="825500" progId="Visio.Drawing.6">
                  <p:embed/>
                </p:oleObj>
              </mc:Choice>
              <mc:Fallback>
                <p:oleObj name="Visio" r:id="rId4" imgW="2324100" imgH="825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643438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304800" y="4876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This circuit realizes the function f= 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</a:t>
            </a: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1905000" y="2286000"/>
          <a:ext cx="510063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4" imgW="2552700" imgH="1320800" progId="Visio.Drawing.6">
                  <p:embed/>
                </p:oleObj>
              </mc:Choice>
              <mc:Fallback>
                <p:oleObj name="Visio" r:id="rId4" imgW="2552700" imgH="1320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510063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 circuits have </a:t>
            </a:r>
            <a:r>
              <a:rPr lang="en-US" i="1" smtClean="0">
                <a:ea typeface="ＭＳ Ｐゴシック" pitchFamily="34" charset="-128"/>
              </a:rPr>
              <a:t>state.</a:t>
            </a:r>
            <a:br>
              <a:rPr lang="en-US" i="1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/>
            </a:r>
            <a:br>
              <a:rPr lang="en-US" i="1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Next state and outputs are a function of inputs and present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Building Block: D Flip-Flop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Input: D</a:t>
            </a:r>
          </a:p>
          <a:p>
            <a:r>
              <a:rPr lang="en-US" smtClean="0">
                <a:ea typeface="ＭＳ Ｐゴシック" pitchFamily="34" charset="-128"/>
              </a:rPr>
              <a:t>Output: Q</a:t>
            </a:r>
          </a:p>
          <a:p>
            <a:r>
              <a:rPr lang="en-US" smtClean="0">
                <a:ea typeface="ＭＳ Ｐゴシック" pitchFamily="34" charset="-128"/>
              </a:rPr>
              <a:t>Clock: ^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 outputs a steady value</a:t>
            </a:r>
          </a:p>
          <a:p>
            <a:r>
              <a:rPr lang="en-US" smtClean="0">
                <a:ea typeface="ＭＳ Ｐゴシック" pitchFamily="34" charset="-128"/>
              </a:rPr>
              <a:t>Edge on ^ changes Q to be D</a:t>
            </a:r>
          </a:p>
          <a:p>
            <a:r>
              <a:rPr lang="en-US" smtClean="0">
                <a:ea typeface="ＭＳ Ｐゴシック" pitchFamily="34" charset="-128"/>
              </a:rPr>
              <a:t>Flip-flop stores state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4881563" y="1276350"/>
            <a:ext cx="3133725" cy="1711325"/>
            <a:chOff x="2805" y="994"/>
            <a:chExt cx="1974" cy="1078"/>
          </a:xfrm>
        </p:grpSpPr>
        <p:grpSp>
          <p:nvGrpSpPr>
            <p:cNvPr id="7194" name="Group 5"/>
            <p:cNvGrpSpPr>
              <a:grpSpLocks/>
            </p:cNvGrpSpPr>
            <p:nvPr/>
          </p:nvGrpSpPr>
          <p:grpSpPr bwMode="auto">
            <a:xfrm>
              <a:off x="2805" y="994"/>
              <a:ext cx="1974" cy="946"/>
              <a:chOff x="2805" y="994"/>
              <a:chExt cx="1974" cy="946"/>
            </a:xfrm>
          </p:grpSpPr>
          <p:sp>
            <p:nvSpPr>
              <p:cNvPr id="7197" name="Rectangle 6"/>
              <p:cNvSpPr>
                <a:spLocks noChangeArrowheads="1"/>
              </p:cNvSpPr>
              <p:nvPr/>
            </p:nvSpPr>
            <p:spPr bwMode="auto">
              <a:xfrm>
                <a:off x="3440" y="994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98" name="Text Box 7"/>
              <p:cNvSpPr txBox="1">
                <a:spLocks noChangeArrowheads="1"/>
              </p:cNvSpPr>
              <p:nvPr/>
            </p:nvSpPr>
            <p:spPr bwMode="auto">
              <a:xfrm>
                <a:off x="3482" y="131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7199" name="Text Box 8"/>
              <p:cNvSpPr txBox="1">
                <a:spLocks noChangeArrowheads="1"/>
              </p:cNvSpPr>
              <p:nvPr/>
            </p:nvSpPr>
            <p:spPr bwMode="auto">
              <a:xfrm>
                <a:off x="3974" y="1312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Q</a:t>
                </a:r>
              </a:p>
            </p:txBody>
          </p:sp>
          <p:sp>
            <p:nvSpPr>
              <p:cNvPr id="7200" name="Text Box 9"/>
              <p:cNvSpPr txBox="1">
                <a:spLocks noChangeArrowheads="1"/>
              </p:cNvSpPr>
              <p:nvPr/>
            </p:nvSpPr>
            <p:spPr bwMode="auto">
              <a:xfrm>
                <a:off x="3765" y="1633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>
                    <a:latin typeface="Arial" pitchFamily="34" charset="0"/>
                  </a:rPr>
                  <a:t>^</a:t>
                </a:r>
              </a:p>
            </p:txBody>
          </p:sp>
          <p:sp>
            <p:nvSpPr>
              <p:cNvPr id="7201" name="Line 10"/>
              <p:cNvSpPr>
                <a:spLocks noChangeShapeType="1"/>
              </p:cNvSpPr>
              <p:nvPr/>
            </p:nvSpPr>
            <p:spPr bwMode="auto">
              <a:xfrm>
                <a:off x="2805" y="1408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202" name="Line 11"/>
              <p:cNvSpPr>
                <a:spLocks noChangeShapeType="1"/>
              </p:cNvSpPr>
              <p:nvPr/>
            </p:nvSpPr>
            <p:spPr bwMode="auto">
              <a:xfrm>
                <a:off x="4144" y="1408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7195" name="Line 12"/>
            <p:cNvSpPr>
              <a:spLocks noChangeShapeType="1"/>
            </p:cNvSpPr>
            <p:nvPr/>
          </p:nvSpPr>
          <p:spPr bwMode="auto">
            <a:xfrm>
              <a:off x="3828" y="1822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96" name="Line 13"/>
            <p:cNvSpPr>
              <a:spLocks noChangeShapeType="1"/>
            </p:cNvSpPr>
            <p:nvPr/>
          </p:nvSpPr>
          <p:spPr bwMode="auto">
            <a:xfrm flipH="1">
              <a:off x="3132" y="2062"/>
              <a:ext cx="6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951413" y="1565275"/>
            <a:ext cx="4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Arial" pitchFamily="34" charset="0"/>
              </a:rPr>
              <a:t>d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7939088" y="1565275"/>
            <a:ext cx="4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Arial" pitchFamily="34" charset="0"/>
              </a:rPr>
              <a:t>q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5629275" y="268287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Arial" pitchFamily="34" charset="0"/>
              </a:rPr>
              <a:t>clk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49813" y="3597275"/>
            <a:ext cx="3133725" cy="1711325"/>
            <a:chOff x="3055" y="2266"/>
            <a:chExt cx="1974" cy="1078"/>
          </a:xfrm>
        </p:grpSpPr>
        <p:grpSp>
          <p:nvGrpSpPr>
            <p:cNvPr id="7178" name="Group 18"/>
            <p:cNvGrpSpPr>
              <a:grpSpLocks/>
            </p:cNvGrpSpPr>
            <p:nvPr/>
          </p:nvGrpSpPr>
          <p:grpSpPr bwMode="auto">
            <a:xfrm>
              <a:off x="3055" y="2266"/>
              <a:ext cx="1974" cy="1078"/>
              <a:chOff x="2808" y="2236"/>
              <a:chExt cx="1974" cy="1078"/>
            </a:xfrm>
          </p:grpSpPr>
          <p:sp>
            <p:nvSpPr>
              <p:cNvPr id="7182" name="Rectangle 19"/>
              <p:cNvSpPr>
                <a:spLocks noChangeArrowheads="1"/>
              </p:cNvSpPr>
              <p:nvPr/>
            </p:nvSpPr>
            <p:spPr bwMode="auto">
              <a:xfrm>
                <a:off x="3443" y="2236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83" name="Text Box 20"/>
              <p:cNvSpPr txBox="1">
                <a:spLocks noChangeArrowheads="1"/>
              </p:cNvSpPr>
              <p:nvPr/>
            </p:nvSpPr>
            <p:spPr bwMode="auto">
              <a:xfrm>
                <a:off x="3485" y="255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7184" name="Text Box 21"/>
              <p:cNvSpPr txBox="1">
                <a:spLocks noChangeArrowheads="1"/>
              </p:cNvSpPr>
              <p:nvPr/>
            </p:nvSpPr>
            <p:spPr bwMode="auto">
              <a:xfrm>
                <a:off x="3977" y="255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Q</a:t>
                </a:r>
              </a:p>
            </p:txBody>
          </p:sp>
          <p:sp>
            <p:nvSpPr>
              <p:cNvPr id="7185" name="Text Box 22"/>
              <p:cNvSpPr txBox="1">
                <a:spLocks noChangeArrowheads="1"/>
              </p:cNvSpPr>
              <p:nvPr/>
            </p:nvSpPr>
            <p:spPr bwMode="auto">
              <a:xfrm>
                <a:off x="3768" y="2875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>
                    <a:latin typeface="Arial" pitchFamily="34" charset="0"/>
                  </a:rPr>
                  <a:t>^</a:t>
                </a:r>
              </a:p>
            </p:txBody>
          </p:sp>
          <p:sp>
            <p:nvSpPr>
              <p:cNvPr id="7186" name="Line 23"/>
              <p:cNvSpPr>
                <a:spLocks noChangeShapeType="1"/>
              </p:cNvSpPr>
              <p:nvPr/>
            </p:nvSpPr>
            <p:spPr bwMode="auto">
              <a:xfrm>
                <a:off x="2808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87" name="Line 24"/>
              <p:cNvSpPr>
                <a:spLocks noChangeShapeType="1"/>
              </p:cNvSpPr>
              <p:nvPr/>
            </p:nvSpPr>
            <p:spPr bwMode="auto">
              <a:xfrm>
                <a:off x="4147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88" name="Line 25"/>
              <p:cNvSpPr>
                <a:spLocks noChangeShapeType="1"/>
              </p:cNvSpPr>
              <p:nvPr/>
            </p:nvSpPr>
            <p:spPr bwMode="auto">
              <a:xfrm flipH="1">
                <a:off x="3065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89" name="Line 26"/>
              <p:cNvSpPr>
                <a:spLocks noChangeShapeType="1"/>
              </p:cNvSpPr>
              <p:nvPr/>
            </p:nvSpPr>
            <p:spPr bwMode="auto">
              <a:xfrm flipH="1">
                <a:off x="4414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90" name="Text Box 27"/>
              <p:cNvSpPr txBox="1">
                <a:spLocks noChangeArrowheads="1"/>
              </p:cNvSpPr>
              <p:nvPr/>
            </p:nvSpPr>
            <p:spPr bwMode="auto">
              <a:xfrm>
                <a:off x="3093" y="2368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s</a:t>
                </a:r>
              </a:p>
            </p:txBody>
          </p:sp>
          <p:sp>
            <p:nvSpPr>
              <p:cNvPr id="7191" name="Text Box 28"/>
              <p:cNvSpPr txBox="1">
                <a:spLocks noChangeArrowheads="1"/>
              </p:cNvSpPr>
              <p:nvPr/>
            </p:nvSpPr>
            <p:spPr bwMode="auto">
              <a:xfrm>
                <a:off x="4481" y="2372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>
                    <a:latin typeface="Arial" pitchFamily="34" charset="0"/>
                  </a:rPr>
                  <a:t>s</a:t>
                </a:r>
              </a:p>
            </p:txBody>
          </p:sp>
          <p:sp>
            <p:nvSpPr>
              <p:cNvPr id="7192" name="Line 29"/>
              <p:cNvSpPr>
                <a:spLocks noChangeShapeType="1"/>
              </p:cNvSpPr>
              <p:nvPr/>
            </p:nvSpPr>
            <p:spPr bwMode="auto">
              <a:xfrm>
                <a:off x="3838" y="3064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193" name="Line 30"/>
              <p:cNvSpPr>
                <a:spLocks noChangeShapeType="1"/>
              </p:cNvSpPr>
              <p:nvPr/>
            </p:nvSpPr>
            <p:spPr bwMode="auto">
              <a:xfrm flipH="1">
                <a:off x="3142" y="3304"/>
                <a:ext cx="6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7179" name="Text Box 31"/>
            <p:cNvSpPr txBox="1">
              <a:spLocks noChangeArrowheads="1"/>
            </p:cNvSpPr>
            <p:nvPr/>
          </p:nvSpPr>
          <p:spPr bwMode="auto">
            <a:xfrm>
              <a:off x="3580" y="3142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clk</a:t>
              </a:r>
            </a:p>
          </p:txBody>
        </p:sp>
        <p:sp>
          <p:nvSpPr>
            <p:cNvPr id="7180" name="Text Box 32"/>
            <p:cNvSpPr txBox="1">
              <a:spLocks noChangeArrowheads="1"/>
            </p:cNvSpPr>
            <p:nvPr/>
          </p:nvSpPr>
          <p:spPr bwMode="auto">
            <a:xfrm>
              <a:off x="3105" y="244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d</a:t>
              </a:r>
            </a:p>
          </p:txBody>
        </p:sp>
        <p:sp>
          <p:nvSpPr>
            <p:cNvPr id="7181" name="Text Box 33"/>
            <p:cNvSpPr txBox="1">
              <a:spLocks noChangeArrowheads="1"/>
            </p:cNvSpPr>
            <p:nvPr/>
          </p:nvSpPr>
          <p:spPr bwMode="auto">
            <a:xfrm>
              <a:off x="4987" y="245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Arial" pitchFamily="34" charset="0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09600" y="1225550"/>
          <a:ext cx="8189913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Visio" r:id="rId4" imgW="4102100" imgH="2336800" progId="Visio.Drawing.6">
                  <p:embed/>
                </p:oleObj>
              </mc:Choice>
              <mc:Fallback>
                <p:oleObj name="Visio" r:id="rId4" imgW="4102100" imgH="2336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25550"/>
                        <a:ext cx="8189913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A Traffic-Light Controller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008688" y="4281488"/>
            <a:ext cx="846137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</a:rPr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0"/>
            <a:ext cx="8994775" cy="895350"/>
          </a:xfrm>
          <a:noFill/>
        </p:spPr>
        <p:txBody>
          <a:bodyPr lIns="91440" tIns="45720" rIns="91440" bIns="45720"/>
          <a:lstStyle/>
          <a:p>
            <a:r>
              <a:rPr lang="en-US" smtClean="0">
                <a:ea typeface="ＭＳ Ｐゴシック" pitchFamily="34" charset="-128"/>
              </a:rPr>
              <a:t>Finite State Machines (State Table)</a:t>
            </a: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1779588" y="2616200"/>
          <a:ext cx="489902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4" imgW="1854200" imgH="762000" progId="Excel.Sheet.8">
                  <p:embed/>
                </p:oleObj>
              </mc:Choice>
              <mc:Fallback>
                <p:oleObj name="Worksheet" r:id="rId4" imgW="18542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2616200"/>
                        <a:ext cx="489902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Finite State Machines (State Diagram)</a:t>
            </a: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768350" y="208121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gns</a:t>
            </a:r>
          </a:p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100 001</a:t>
            </a:r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2778125" y="2095500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yns</a:t>
            </a:r>
            <a:br>
              <a:rPr lang="en-US" b="1">
                <a:latin typeface="Arial" pitchFamily="34" charset="0"/>
              </a:rPr>
            </a:br>
            <a:r>
              <a:rPr lang="en-US" b="1">
                <a:latin typeface="Arial" pitchFamily="34" charset="0"/>
              </a:rPr>
              <a:t>010 001</a:t>
            </a:r>
          </a:p>
        </p:txBody>
      </p:sp>
      <p:cxnSp>
        <p:nvCxnSpPr>
          <p:cNvPr id="10246" name="AutoShape 5"/>
          <p:cNvCxnSpPr>
            <a:cxnSpLocks noChangeShapeType="1"/>
            <a:stCxn id="10244" idx="7"/>
            <a:endCxn id="10245" idx="1"/>
          </p:cNvCxnSpPr>
          <p:nvPr/>
        </p:nvCxnSpPr>
        <p:spPr bwMode="auto">
          <a:xfrm rot="5400000" flipV="1">
            <a:off x="2353469" y="1656556"/>
            <a:ext cx="14288" cy="1177925"/>
          </a:xfrm>
          <a:prstGeom prst="curvedConnector3">
            <a:avLst>
              <a:gd name="adj1" fmla="val -27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6"/>
          <p:cNvCxnSpPr>
            <a:cxnSpLocks noChangeShapeType="1"/>
            <a:stCxn id="10244" idx="7"/>
            <a:endCxn id="10244" idx="1"/>
          </p:cNvCxnSpPr>
          <p:nvPr/>
        </p:nvCxnSpPr>
        <p:spPr bwMode="auto">
          <a:xfrm rot="-5400000" flipH="1" flipV="1">
            <a:off x="1354931" y="1823244"/>
            <a:ext cx="1588" cy="831850"/>
          </a:xfrm>
          <a:prstGeom prst="curvedConnector3">
            <a:avLst>
              <a:gd name="adj1" fmla="val -433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4857750" y="206216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gew</a:t>
            </a:r>
          </a:p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001 100</a:t>
            </a: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6867525" y="2076450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yew</a:t>
            </a:r>
          </a:p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001 010</a:t>
            </a:r>
          </a:p>
        </p:txBody>
      </p:sp>
      <p:cxnSp>
        <p:nvCxnSpPr>
          <p:cNvPr id="10250" name="AutoShape 9"/>
          <p:cNvCxnSpPr>
            <a:cxnSpLocks noChangeShapeType="1"/>
            <a:stCxn id="10248" idx="7"/>
            <a:endCxn id="10249" idx="1"/>
          </p:cNvCxnSpPr>
          <p:nvPr/>
        </p:nvCxnSpPr>
        <p:spPr bwMode="auto">
          <a:xfrm rot="5400000" flipV="1">
            <a:off x="6442869" y="1637506"/>
            <a:ext cx="14288" cy="1177925"/>
          </a:xfrm>
          <a:prstGeom prst="curvedConnector3">
            <a:avLst>
              <a:gd name="adj1" fmla="val -27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10"/>
          <p:cNvCxnSpPr>
            <a:cxnSpLocks noChangeShapeType="1"/>
            <a:stCxn id="10249" idx="3"/>
            <a:endCxn id="10244" idx="4"/>
          </p:cNvCxnSpPr>
          <p:nvPr/>
        </p:nvCxnSpPr>
        <p:spPr bwMode="auto">
          <a:xfrm rot="5400000">
            <a:off x="4109244" y="340519"/>
            <a:ext cx="176212" cy="5683250"/>
          </a:xfrm>
          <a:prstGeom prst="curvedConnector3">
            <a:avLst>
              <a:gd name="adj1" fmla="val 7702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1"/>
          <p:cNvCxnSpPr>
            <a:cxnSpLocks noChangeShapeType="1"/>
            <a:stCxn id="10245" idx="7"/>
            <a:endCxn id="10248" idx="1"/>
          </p:cNvCxnSpPr>
          <p:nvPr/>
        </p:nvCxnSpPr>
        <p:spPr bwMode="auto">
          <a:xfrm rot="-5400000">
            <a:off x="4388644" y="1612106"/>
            <a:ext cx="33338" cy="1247775"/>
          </a:xfrm>
          <a:prstGeom prst="curvedConnector3">
            <a:avLst>
              <a:gd name="adj1" fmla="val 125714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795338" y="1287463"/>
            <a:ext cx="1052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600">
                <a:latin typeface="Arial" pitchFamily="34" charset="0"/>
              </a:rPr>
              <a:t>¬</a:t>
            </a:r>
            <a:r>
              <a:rPr lang="en-US" sz="1600">
                <a:latin typeface="Arial" pitchFamily="34" charset="0"/>
              </a:rPr>
              <a:t>carew | rst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1792288" y="1576388"/>
            <a:ext cx="113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carew &amp; ¬rst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4284663" y="1503363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600">
                <a:latin typeface="Arial" pitchFamily="34" charset="0"/>
              </a:rPr>
              <a:t>¬rst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6326188" y="1503363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600">
                <a:latin typeface="Arial" pitchFamily="34" charset="0"/>
              </a:rPr>
              <a:t>¬rst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4140200" y="4554538"/>
            <a:ext cx="7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*</a:t>
            </a:r>
          </a:p>
        </p:txBody>
      </p:sp>
      <p:sp>
        <p:nvSpPr>
          <p:cNvPr id="10258" name="Oval 17"/>
          <p:cNvSpPr>
            <a:spLocks noChangeArrowheads="1"/>
          </p:cNvSpPr>
          <p:nvPr/>
        </p:nvSpPr>
        <p:spPr bwMode="auto">
          <a:xfrm>
            <a:off x="1187450" y="496411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b="1">
                <a:latin typeface="Arial" pitchFamily="34" charset="0"/>
              </a:rPr>
              <a:t>state</a:t>
            </a:r>
            <a:br>
              <a:rPr lang="en-US" b="1">
                <a:latin typeface="Arial" pitchFamily="34" charset="0"/>
              </a:rPr>
            </a:br>
            <a:r>
              <a:rPr lang="en-US" b="1">
                <a:latin typeface="Arial" pitchFamily="34" charset="0"/>
              </a:rPr>
              <a:t>output</a:t>
            </a: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2489200" y="5529263"/>
            <a:ext cx="117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= gyr gyr</a:t>
            </a:r>
          </a:p>
        </p:txBody>
      </p:sp>
      <p:sp>
        <p:nvSpPr>
          <p:cNvPr id="10260" name="Rectangle 19"/>
          <p:cNvSpPr>
            <a:spLocks noChangeArrowheads="1"/>
          </p:cNvSpPr>
          <p:nvPr/>
        </p:nvSpPr>
        <p:spPr bwMode="auto">
          <a:xfrm>
            <a:off x="3116263" y="584676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ew</a:t>
            </a:r>
          </a:p>
        </p:txBody>
      </p:sp>
      <p:sp>
        <p:nvSpPr>
          <p:cNvPr id="10261" name="Rectangle 20"/>
          <p:cNvSpPr>
            <a:spLocks noChangeArrowheads="1"/>
          </p:cNvSpPr>
          <p:nvPr/>
        </p:nvSpPr>
        <p:spPr bwMode="auto">
          <a:xfrm>
            <a:off x="2752725" y="5845175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ns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4537075" y="5348288"/>
            <a:ext cx="404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Arial" pitchFamily="34" charset="0"/>
              </a:rPr>
              <a:t>carew = car east-west sensor active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946650" y="5622925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Arial" pitchFamily="34" charset="0"/>
              </a:rPr>
              <a:t>rst = reset</a:t>
            </a:r>
          </a:p>
        </p:txBody>
      </p:sp>
      <p:cxnSp>
        <p:nvCxnSpPr>
          <p:cNvPr id="10264" name="AutoShape 23"/>
          <p:cNvCxnSpPr>
            <a:cxnSpLocks noChangeShapeType="1"/>
            <a:stCxn id="10245" idx="3"/>
            <a:endCxn id="10244" idx="5"/>
          </p:cNvCxnSpPr>
          <p:nvPr/>
        </p:nvCxnSpPr>
        <p:spPr bwMode="auto">
          <a:xfrm rot="16200000" flipV="1">
            <a:off x="2353469" y="2516981"/>
            <a:ext cx="14288" cy="1177925"/>
          </a:xfrm>
          <a:prstGeom prst="curvedConnector3">
            <a:avLst>
              <a:gd name="adj1" fmla="val -104444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2355850" y="32702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rst</a:t>
            </a:r>
          </a:p>
        </p:txBody>
      </p:sp>
      <p:cxnSp>
        <p:nvCxnSpPr>
          <p:cNvPr id="10266" name="AutoShape 25"/>
          <p:cNvCxnSpPr>
            <a:cxnSpLocks noChangeShapeType="1"/>
            <a:stCxn id="10248" idx="3"/>
            <a:endCxn id="10244" idx="5"/>
          </p:cNvCxnSpPr>
          <p:nvPr/>
        </p:nvCxnSpPr>
        <p:spPr bwMode="auto">
          <a:xfrm rot="5400000">
            <a:off x="3390900" y="1460500"/>
            <a:ext cx="19050" cy="3257550"/>
          </a:xfrm>
          <a:prstGeom prst="curvedConnector3">
            <a:avLst>
              <a:gd name="adj1" fmla="val 434999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3883025" y="38481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1532</Words>
  <Application>Microsoft Office PowerPoint</Application>
  <PresentationFormat>On-screen Show (4:3)</PresentationFormat>
  <Paragraphs>412</Paragraphs>
  <Slides>40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lect</vt:lpstr>
      <vt:lpstr>Visio</vt:lpstr>
      <vt:lpstr>Worksheet</vt:lpstr>
      <vt:lpstr>Digital Design: A Systems Approach  Lecture 14:  Sequential Logic Review</vt:lpstr>
      <vt:lpstr>Readings</vt:lpstr>
      <vt:lpstr>Outline</vt:lpstr>
      <vt:lpstr>Combinational Logic</vt:lpstr>
      <vt:lpstr>Sequential Logic</vt:lpstr>
      <vt:lpstr>Sequential Building Block: D Flip-Flop </vt:lpstr>
      <vt:lpstr>Example: A Traffic-Light Controller</vt:lpstr>
      <vt:lpstr>Finite State Machines (State Table)</vt:lpstr>
      <vt:lpstr>Finite State Machines (State Diagram)</vt:lpstr>
      <vt:lpstr>Draw a State Diagram for a Missing-Pulse Filling FSM</vt:lpstr>
      <vt:lpstr>Draw a State Diagram for a Missing-Pulse Filling FSM</vt:lpstr>
      <vt:lpstr>Draw a State Diagram for a Missing-Pulse Filling FSM</vt:lpstr>
      <vt:lpstr>FSM Factoring</vt:lpstr>
      <vt:lpstr>Light Flasher FSM Diagram</vt:lpstr>
      <vt:lpstr>Factored Light Flasher</vt:lpstr>
      <vt:lpstr>Data paths are more easily described by realizing the next state function from building blocks</vt:lpstr>
      <vt:lpstr>Most FSMs are a combination of a data path realized from building blocks, and a controller designed from a state diagram.</vt:lpstr>
      <vt:lpstr>Design a DP FSM that computes parity across a block of 16 8-bit words</vt:lpstr>
      <vt:lpstr>Design a DP FSM that computes ‘horizontal’ parity across a block of 16 8-bit words</vt:lpstr>
      <vt:lpstr>DP FSM is designed by writing equations for each case</vt:lpstr>
      <vt:lpstr>Check timing with table</vt:lpstr>
      <vt:lpstr>Microcode</vt:lpstr>
      <vt:lpstr>PowerPoint Presentation</vt:lpstr>
      <vt:lpstr>Microcode</vt:lpstr>
      <vt:lpstr>Circuit Timing</vt:lpstr>
      <vt:lpstr>Timing Example</vt:lpstr>
      <vt:lpstr>Timing Example</vt:lpstr>
      <vt:lpstr>Timing Example</vt:lpstr>
      <vt:lpstr>Timing Example</vt:lpstr>
      <vt:lpstr>Timing Example</vt:lpstr>
      <vt:lpstr>Timing Example</vt:lpstr>
      <vt:lpstr>Timing Example</vt:lpstr>
      <vt:lpstr>Setup and Hold Times (back to our friend the DFF)</vt:lpstr>
      <vt:lpstr>Sequential circuits work properly if setup and hold time constraints are met</vt:lpstr>
      <vt:lpstr>Pipelining</vt:lpstr>
      <vt:lpstr>Pipelines</vt:lpstr>
      <vt:lpstr>Asynchronous Failure</vt:lpstr>
      <vt:lpstr>Synchronizing</vt:lpstr>
      <vt:lpstr>How do you fix this?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2012-11-30T22:30:32Z</dcterms:created>
  <dcterms:modified xsi:type="dcterms:W3CDTF">2012-11-30T22:51:01Z</dcterms:modified>
</cp:coreProperties>
</file>