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12" r:id="rId2"/>
    <p:sldId id="413" r:id="rId3"/>
    <p:sldId id="330" r:id="rId4"/>
    <p:sldId id="257" r:id="rId5"/>
    <p:sldId id="396" r:id="rId6"/>
    <p:sldId id="359" r:id="rId7"/>
    <p:sldId id="407" r:id="rId8"/>
    <p:sldId id="408" r:id="rId9"/>
    <p:sldId id="361" r:id="rId10"/>
    <p:sldId id="362" r:id="rId11"/>
    <p:sldId id="397" r:id="rId12"/>
    <p:sldId id="398" r:id="rId13"/>
    <p:sldId id="376" r:id="rId14"/>
    <p:sldId id="405" r:id="rId15"/>
    <p:sldId id="406" r:id="rId16"/>
    <p:sldId id="399" r:id="rId17"/>
    <p:sldId id="380" r:id="rId18"/>
    <p:sldId id="381" r:id="rId19"/>
    <p:sldId id="384" r:id="rId20"/>
    <p:sldId id="369" r:id="rId21"/>
    <p:sldId id="371" r:id="rId22"/>
    <p:sldId id="373" r:id="rId23"/>
    <p:sldId id="401" r:id="rId24"/>
    <p:sldId id="404" r:id="rId25"/>
    <p:sldId id="402" r:id="rId26"/>
    <p:sldId id="403" r:id="rId27"/>
    <p:sldId id="385" r:id="rId28"/>
    <p:sldId id="386" r:id="rId29"/>
    <p:sldId id="31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91193" autoAdjust="0"/>
  </p:normalViewPr>
  <p:slideViewPr>
    <p:cSldViewPr snapToGrid="0">
      <p:cViewPr varScale="1">
        <p:scale>
          <a:sx n="78" d="100"/>
          <a:sy n="78" d="100"/>
        </p:scale>
        <p:origin x="378"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5657A-F82D-4EFF-B41E-A5505AE77C26}" type="datetimeFigureOut">
              <a:rPr lang="en-GB" smtClean="0"/>
              <a:t>16/06/2016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C8700-705B-47B6-AB80-57B718EDAF63}" type="slidenum">
              <a:rPr lang="en-GB" smtClean="0"/>
              <a:t>‹#›</a:t>
            </a:fld>
            <a:endParaRPr lang="en-GB"/>
          </a:p>
        </p:txBody>
      </p:sp>
    </p:spTree>
    <p:extLst>
      <p:ext uri="{BB962C8B-B14F-4D97-AF65-F5344CB8AC3E}">
        <p14:creationId xmlns:p14="http://schemas.microsoft.com/office/powerpoint/2010/main" val="120983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Arial" panose="020B0604020202020204" pitchFamily="34" charset="0"/>
                <a:ea typeface="+mn-ea"/>
                <a:cs typeface="Arial" panose="020B0604020202020204" pitchFamily="34" charset="0"/>
              </a:rPr>
              <a:t>Oddsson</a:t>
            </a:r>
            <a:r>
              <a:rPr lang="en-GB" sz="1200" kern="1200" dirty="0" smtClean="0">
                <a:solidFill>
                  <a:schemeClr val="tx1"/>
                </a:solidFill>
                <a:effectLst/>
                <a:latin typeface="Arial" panose="020B0604020202020204" pitchFamily="34" charset="0"/>
                <a:ea typeface="+mn-ea"/>
                <a:cs typeface="Arial" panose="020B0604020202020204" pitchFamily="34" charset="0"/>
              </a:rPr>
              <a:t>, B, </a:t>
            </a:r>
            <a:r>
              <a:rPr lang="en-GB" sz="1200" kern="1200" dirty="0" err="1" smtClean="0">
                <a:solidFill>
                  <a:schemeClr val="tx1"/>
                </a:solidFill>
                <a:effectLst/>
                <a:latin typeface="Arial" panose="020B0604020202020204" pitchFamily="34" charset="0"/>
                <a:ea typeface="+mn-ea"/>
                <a:cs typeface="Arial" panose="020B0604020202020204" pitchFamily="34" charset="0"/>
              </a:rPr>
              <a:t>Gudmundsson</a:t>
            </a:r>
            <a:r>
              <a:rPr lang="en-GB" sz="1200" kern="1200" dirty="0" smtClean="0">
                <a:solidFill>
                  <a:schemeClr val="tx1"/>
                </a:solidFill>
                <a:effectLst/>
                <a:latin typeface="Arial" panose="020B0604020202020204" pitchFamily="34" charset="0"/>
                <a:ea typeface="+mn-ea"/>
                <a:cs typeface="Arial" panose="020B0604020202020204" pitchFamily="34" charset="0"/>
              </a:rPr>
              <a:t>, MT, Edwards, BR, </a:t>
            </a:r>
            <a:r>
              <a:rPr lang="en-GB" sz="1200" kern="1200" dirty="0" err="1" smtClean="0">
                <a:solidFill>
                  <a:schemeClr val="tx1"/>
                </a:solidFill>
                <a:effectLst/>
                <a:latin typeface="Arial" panose="020B0604020202020204" pitchFamily="34" charset="0"/>
                <a:ea typeface="+mn-ea"/>
                <a:cs typeface="Arial" panose="020B0604020202020204" pitchFamily="34" charset="0"/>
              </a:rPr>
              <a:t>Thordarsson</a:t>
            </a:r>
            <a:r>
              <a:rPr lang="en-GB" sz="1200" kern="1200" dirty="0" smtClean="0">
                <a:solidFill>
                  <a:schemeClr val="tx1"/>
                </a:solidFill>
                <a:effectLst/>
                <a:latin typeface="Arial" panose="020B0604020202020204" pitchFamily="34" charset="0"/>
                <a:ea typeface="+mn-ea"/>
                <a:cs typeface="Arial" panose="020B0604020202020204" pitchFamily="34" charset="0"/>
              </a:rPr>
              <a:t>, T, Magnusson, E., </a:t>
            </a:r>
            <a:r>
              <a:rPr lang="en-GB" sz="1200" kern="1200" dirty="0" err="1" smtClean="0">
                <a:solidFill>
                  <a:schemeClr val="tx1"/>
                </a:solidFill>
                <a:effectLst/>
                <a:latin typeface="Arial" panose="020B0604020202020204" pitchFamily="34" charset="0"/>
                <a:ea typeface="+mn-ea"/>
                <a:cs typeface="Arial" panose="020B0604020202020204" pitchFamily="34" charset="0"/>
              </a:rPr>
              <a:t>Siggurdsson</a:t>
            </a:r>
            <a:r>
              <a:rPr lang="en-GB" sz="1200" kern="1200" dirty="0" smtClean="0">
                <a:solidFill>
                  <a:schemeClr val="tx1"/>
                </a:solidFill>
                <a:effectLst/>
                <a:latin typeface="Arial" panose="020B0604020202020204" pitchFamily="34" charset="0"/>
                <a:ea typeface="+mn-ea"/>
                <a:cs typeface="Arial" panose="020B0604020202020204" pitchFamily="34" charset="0"/>
              </a:rPr>
              <a:t>, G. 2016 (in press). Subglacial propagation and heat transfer in intermediate lava flow during the 2010 </a:t>
            </a:r>
            <a:r>
              <a:rPr lang="en-GB" sz="1200" kern="1200" dirty="0" err="1" smtClean="0">
                <a:solidFill>
                  <a:schemeClr val="tx1"/>
                </a:solidFill>
                <a:effectLst/>
                <a:latin typeface="Arial" panose="020B0604020202020204" pitchFamily="34" charset="0"/>
                <a:ea typeface="+mn-ea"/>
                <a:cs typeface="Arial" panose="020B0604020202020204" pitchFamily="34" charset="0"/>
              </a:rPr>
              <a:t>Eyjafjallajokull</a:t>
            </a:r>
            <a:r>
              <a:rPr lang="en-GB" sz="1200" kern="1200" dirty="0" smtClean="0">
                <a:solidFill>
                  <a:schemeClr val="tx1"/>
                </a:solidFill>
                <a:effectLst/>
                <a:latin typeface="Arial" panose="020B0604020202020204" pitchFamily="34" charset="0"/>
                <a:ea typeface="+mn-ea"/>
                <a:cs typeface="Arial" panose="020B0604020202020204" pitchFamily="34" charset="0"/>
              </a:rPr>
              <a:t> eruption. Bulletin of Volcanology.</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12</a:t>
            </a:fld>
            <a:endParaRPr lang="en-GB"/>
          </a:p>
        </p:txBody>
      </p:sp>
    </p:spTree>
    <p:extLst>
      <p:ext uri="{BB962C8B-B14F-4D97-AF65-F5344CB8AC3E}">
        <p14:creationId xmlns:p14="http://schemas.microsoft.com/office/powerpoint/2010/main" val="120629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Arial" panose="020B0604020202020204" pitchFamily="34" charset="0"/>
                <a:ea typeface="+mn-ea"/>
                <a:cs typeface="Arial" panose="020B0604020202020204" pitchFamily="34" charset="0"/>
              </a:rPr>
              <a:t>Oddsson</a:t>
            </a:r>
            <a:r>
              <a:rPr lang="en-GB" sz="1200" kern="1200" dirty="0" smtClean="0">
                <a:solidFill>
                  <a:schemeClr val="tx1"/>
                </a:solidFill>
                <a:effectLst/>
                <a:latin typeface="Arial" panose="020B0604020202020204" pitchFamily="34" charset="0"/>
                <a:ea typeface="+mn-ea"/>
                <a:cs typeface="Arial" panose="020B0604020202020204" pitchFamily="34" charset="0"/>
              </a:rPr>
              <a:t>, B, </a:t>
            </a:r>
            <a:r>
              <a:rPr lang="en-GB" sz="1200" kern="1200" dirty="0" err="1" smtClean="0">
                <a:solidFill>
                  <a:schemeClr val="tx1"/>
                </a:solidFill>
                <a:effectLst/>
                <a:latin typeface="Arial" panose="020B0604020202020204" pitchFamily="34" charset="0"/>
                <a:ea typeface="+mn-ea"/>
                <a:cs typeface="Arial" panose="020B0604020202020204" pitchFamily="34" charset="0"/>
              </a:rPr>
              <a:t>Gudmundsson</a:t>
            </a:r>
            <a:r>
              <a:rPr lang="en-GB" sz="1200" kern="1200" dirty="0" smtClean="0">
                <a:solidFill>
                  <a:schemeClr val="tx1"/>
                </a:solidFill>
                <a:effectLst/>
                <a:latin typeface="Arial" panose="020B0604020202020204" pitchFamily="34" charset="0"/>
                <a:ea typeface="+mn-ea"/>
                <a:cs typeface="Arial" panose="020B0604020202020204" pitchFamily="34" charset="0"/>
              </a:rPr>
              <a:t>, MT, Edwards, BR, </a:t>
            </a:r>
            <a:r>
              <a:rPr lang="en-GB" sz="1200" kern="1200" dirty="0" err="1" smtClean="0">
                <a:solidFill>
                  <a:schemeClr val="tx1"/>
                </a:solidFill>
                <a:effectLst/>
                <a:latin typeface="Arial" panose="020B0604020202020204" pitchFamily="34" charset="0"/>
                <a:ea typeface="+mn-ea"/>
                <a:cs typeface="Arial" panose="020B0604020202020204" pitchFamily="34" charset="0"/>
              </a:rPr>
              <a:t>Thordarsson</a:t>
            </a:r>
            <a:r>
              <a:rPr lang="en-GB" sz="1200" kern="1200" dirty="0" smtClean="0">
                <a:solidFill>
                  <a:schemeClr val="tx1"/>
                </a:solidFill>
                <a:effectLst/>
                <a:latin typeface="Arial" panose="020B0604020202020204" pitchFamily="34" charset="0"/>
                <a:ea typeface="+mn-ea"/>
                <a:cs typeface="Arial" panose="020B0604020202020204" pitchFamily="34" charset="0"/>
              </a:rPr>
              <a:t>, T, Magnusson, E., </a:t>
            </a:r>
            <a:r>
              <a:rPr lang="en-GB" sz="1200" kern="1200" dirty="0" err="1" smtClean="0">
                <a:solidFill>
                  <a:schemeClr val="tx1"/>
                </a:solidFill>
                <a:effectLst/>
                <a:latin typeface="Arial" panose="020B0604020202020204" pitchFamily="34" charset="0"/>
                <a:ea typeface="+mn-ea"/>
                <a:cs typeface="Arial" panose="020B0604020202020204" pitchFamily="34" charset="0"/>
              </a:rPr>
              <a:t>Siggurdsson</a:t>
            </a:r>
            <a:r>
              <a:rPr lang="en-GB" sz="1200" kern="1200" dirty="0" smtClean="0">
                <a:solidFill>
                  <a:schemeClr val="tx1"/>
                </a:solidFill>
                <a:effectLst/>
                <a:latin typeface="Arial" panose="020B0604020202020204" pitchFamily="34" charset="0"/>
                <a:ea typeface="+mn-ea"/>
                <a:cs typeface="Arial" panose="020B0604020202020204" pitchFamily="34" charset="0"/>
              </a:rPr>
              <a:t>, G. 2016 (in press). Subglacial propagation and heat transfer in intermediate lava flow during the 2010 </a:t>
            </a:r>
            <a:r>
              <a:rPr lang="en-GB" sz="1200" kern="1200" dirty="0" err="1" smtClean="0">
                <a:solidFill>
                  <a:schemeClr val="tx1"/>
                </a:solidFill>
                <a:effectLst/>
                <a:latin typeface="Arial" panose="020B0604020202020204" pitchFamily="34" charset="0"/>
                <a:ea typeface="+mn-ea"/>
                <a:cs typeface="Arial" panose="020B0604020202020204" pitchFamily="34" charset="0"/>
              </a:rPr>
              <a:t>Eyjafjallajokull</a:t>
            </a:r>
            <a:r>
              <a:rPr lang="en-GB" sz="1200" kern="1200" dirty="0" smtClean="0">
                <a:solidFill>
                  <a:schemeClr val="tx1"/>
                </a:solidFill>
                <a:effectLst/>
                <a:latin typeface="Arial" panose="020B0604020202020204" pitchFamily="34" charset="0"/>
                <a:ea typeface="+mn-ea"/>
                <a:cs typeface="Arial" panose="020B0604020202020204" pitchFamily="34" charset="0"/>
              </a:rPr>
              <a:t> eruption. Bulletin of Volcanology.</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21</a:t>
            </a:fld>
            <a:endParaRPr lang="en-GB"/>
          </a:p>
        </p:txBody>
      </p:sp>
    </p:spTree>
    <p:extLst>
      <p:ext uri="{BB962C8B-B14F-4D97-AF65-F5344CB8AC3E}">
        <p14:creationId xmlns:p14="http://schemas.microsoft.com/office/powerpoint/2010/main" val="139484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smtClean="0">
                <a:solidFill>
                  <a:schemeClr val="tx1"/>
                </a:solidFill>
                <a:effectLst/>
                <a:latin typeface="Arial" panose="020B0604020202020204" pitchFamily="34" charset="0"/>
                <a:ea typeface="+mn-ea"/>
                <a:cs typeface="Arial" panose="020B0604020202020204" pitchFamily="34" charset="0"/>
              </a:rPr>
              <a:t>Oddsson</a:t>
            </a:r>
            <a:r>
              <a:rPr lang="en-GB" sz="1200" kern="1200" dirty="0" smtClean="0">
                <a:solidFill>
                  <a:schemeClr val="tx1"/>
                </a:solidFill>
                <a:effectLst/>
                <a:latin typeface="Arial" panose="020B0604020202020204" pitchFamily="34" charset="0"/>
                <a:ea typeface="+mn-ea"/>
                <a:cs typeface="Arial" panose="020B0604020202020204" pitchFamily="34" charset="0"/>
              </a:rPr>
              <a:t>, B, </a:t>
            </a:r>
            <a:r>
              <a:rPr lang="en-GB" sz="1200" kern="1200" dirty="0" err="1" smtClean="0">
                <a:solidFill>
                  <a:schemeClr val="tx1"/>
                </a:solidFill>
                <a:effectLst/>
                <a:latin typeface="Arial" panose="020B0604020202020204" pitchFamily="34" charset="0"/>
                <a:ea typeface="+mn-ea"/>
                <a:cs typeface="Arial" panose="020B0604020202020204" pitchFamily="34" charset="0"/>
              </a:rPr>
              <a:t>Gudmundsson</a:t>
            </a:r>
            <a:r>
              <a:rPr lang="en-GB" sz="1200" kern="1200" dirty="0" smtClean="0">
                <a:solidFill>
                  <a:schemeClr val="tx1"/>
                </a:solidFill>
                <a:effectLst/>
                <a:latin typeface="Arial" panose="020B0604020202020204" pitchFamily="34" charset="0"/>
                <a:ea typeface="+mn-ea"/>
                <a:cs typeface="Arial" panose="020B0604020202020204" pitchFamily="34" charset="0"/>
              </a:rPr>
              <a:t>, MT, Edwards, BR, </a:t>
            </a:r>
            <a:r>
              <a:rPr lang="en-GB" sz="1200" kern="1200" dirty="0" err="1" smtClean="0">
                <a:solidFill>
                  <a:schemeClr val="tx1"/>
                </a:solidFill>
                <a:effectLst/>
                <a:latin typeface="Arial" panose="020B0604020202020204" pitchFamily="34" charset="0"/>
                <a:ea typeface="+mn-ea"/>
                <a:cs typeface="Arial" panose="020B0604020202020204" pitchFamily="34" charset="0"/>
              </a:rPr>
              <a:t>Thordarsson</a:t>
            </a:r>
            <a:r>
              <a:rPr lang="en-GB" sz="1200" kern="1200" dirty="0" smtClean="0">
                <a:solidFill>
                  <a:schemeClr val="tx1"/>
                </a:solidFill>
                <a:effectLst/>
                <a:latin typeface="Arial" panose="020B0604020202020204" pitchFamily="34" charset="0"/>
                <a:ea typeface="+mn-ea"/>
                <a:cs typeface="Arial" panose="020B0604020202020204" pitchFamily="34" charset="0"/>
              </a:rPr>
              <a:t>, T, Magnusson, E., </a:t>
            </a:r>
            <a:r>
              <a:rPr lang="en-GB" sz="1200" kern="1200" dirty="0" err="1" smtClean="0">
                <a:solidFill>
                  <a:schemeClr val="tx1"/>
                </a:solidFill>
                <a:effectLst/>
                <a:latin typeface="Arial" panose="020B0604020202020204" pitchFamily="34" charset="0"/>
                <a:ea typeface="+mn-ea"/>
                <a:cs typeface="Arial" panose="020B0604020202020204" pitchFamily="34" charset="0"/>
              </a:rPr>
              <a:t>Siggurdsson</a:t>
            </a:r>
            <a:r>
              <a:rPr lang="en-GB" sz="1200" kern="1200" dirty="0" smtClean="0">
                <a:solidFill>
                  <a:schemeClr val="tx1"/>
                </a:solidFill>
                <a:effectLst/>
                <a:latin typeface="Arial" panose="020B0604020202020204" pitchFamily="34" charset="0"/>
                <a:ea typeface="+mn-ea"/>
                <a:cs typeface="Arial" panose="020B0604020202020204" pitchFamily="34" charset="0"/>
              </a:rPr>
              <a:t>, G. 2016 (in press). Subglacial propagation and heat transfer in intermediate lava flow during the 2010 </a:t>
            </a:r>
            <a:r>
              <a:rPr lang="en-GB" sz="1200" kern="1200" dirty="0" err="1" smtClean="0">
                <a:solidFill>
                  <a:schemeClr val="tx1"/>
                </a:solidFill>
                <a:effectLst/>
                <a:latin typeface="Arial" panose="020B0604020202020204" pitchFamily="34" charset="0"/>
                <a:ea typeface="+mn-ea"/>
                <a:cs typeface="Arial" panose="020B0604020202020204" pitchFamily="34" charset="0"/>
              </a:rPr>
              <a:t>Eyjafjallajokull</a:t>
            </a:r>
            <a:r>
              <a:rPr lang="en-GB" sz="1200" kern="1200" dirty="0" smtClean="0">
                <a:solidFill>
                  <a:schemeClr val="tx1"/>
                </a:solidFill>
                <a:effectLst/>
                <a:latin typeface="Arial" panose="020B0604020202020204" pitchFamily="34" charset="0"/>
                <a:ea typeface="+mn-ea"/>
                <a:cs typeface="Arial" panose="020B0604020202020204" pitchFamily="34" charset="0"/>
              </a:rPr>
              <a:t> eruption. Bulletin of Volcanology.</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22</a:t>
            </a:fld>
            <a:endParaRPr lang="en-GB"/>
          </a:p>
        </p:txBody>
      </p:sp>
    </p:spTree>
    <p:extLst>
      <p:ext uri="{BB962C8B-B14F-4D97-AF65-F5344CB8AC3E}">
        <p14:creationId xmlns:p14="http://schemas.microsoft.com/office/powerpoint/2010/main" val="1535511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0020" b="3831"/>
          <a:stretch/>
        </p:blipFill>
        <p:spPr>
          <a:xfrm>
            <a:off x="0" y="-29497"/>
            <a:ext cx="12192000" cy="6887497"/>
          </a:xfrm>
          <a:prstGeom prst="rect">
            <a:avLst/>
          </a:prstGeom>
        </p:spPr>
      </p:pic>
      <p:sp>
        <p:nvSpPr>
          <p:cNvPr id="9" name="TextBox 8"/>
          <p:cNvSpPr txBox="1"/>
          <p:nvPr userDrawn="1"/>
        </p:nvSpPr>
        <p:spPr>
          <a:xfrm>
            <a:off x="2298700" y="6519446"/>
            <a:ext cx="85111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t>PowerPoint presentation to accompany CUP book on </a:t>
            </a:r>
            <a:r>
              <a:rPr lang="en-GB" sz="1600" b="1" dirty="0" err="1" smtClean="0"/>
              <a:t>Glaciovolcanism</a:t>
            </a:r>
            <a:r>
              <a:rPr lang="en-GB" sz="1600" b="1" dirty="0" smtClean="0"/>
              <a:t> by Smellie &amp; Edwards_2016</a:t>
            </a:r>
          </a:p>
        </p:txBody>
      </p:sp>
    </p:spTree>
    <p:extLst>
      <p:ext uri="{BB962C8B-B14F-4D97-AF65-F5344CB8AC3E}">
        <p14:creationId xmlns:p14="http://schemas.microsoft.com/office/powerpoint/2010/main" val="275435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113761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95152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userDrawn="1"/>
        </p:nvSpPr>
        <p:spPr>
          <a:xfrm>
            <a:off x="0" y="0"/>
            <a:ext cx="12192000" cy="6858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2032000" y="6519446"/>
            <a:ext cx="8595558"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lumMod val="65000"/>
                  </a:schemeClr>
                </a:solidFill>
                <a:latin typeface="Arial" panose="020B0604020202020204" pitchFamily="34" charset="0"/>
                <a:cs typeface="Arial" panose="020B0604020202020204" pitchFamily="34" charset="0"/>
              </a:rPr>
              <a:t>PowerPoint presentation to accompany CUP book on </a:t>
            </a:r>
            <a:r>
              <a:rPr lang="en-GB" sz="1400" b="1" dirty="0" err="1" smtClean="0">
                <a:solidFill>
                  <a:schemeClr val="bg1">
                    <a:lumMod val="65000"/>
                  </a:schemeClr>
                </a:solidFill>
                <a:latin typeface="Arial" panose="020B0604020202020204" pitchFamily="34" charset="0"/>
                <a:cs typeface="Arial" panose="020B0604020202020204" pitchFamily="34" charset="0"/>
              </a:rPr>
              <a:t>Glaciovolcanism</a:t>
            </a:r>
            <a:r>
              <a:rPr lang="en-GB" sz="1400" b="1" dirty="0" smtClean="0">
                <a:solidFill>
                  <a:schemeClr val="bg1">
                    <a:lumMod val="65000"/>
                  </a:schemeClr>
                </a:solidFill>
                <a:latin typeface="Arial" panose="020B0604020202020204" pitchFamily="34" charset="0"/>
                <a:cs typeface="Arial" panose="020B0604020202020204" pitchFamily="34" charset="0"/>
              </a:rPr>
              <a:t> by Smellie &amp; Edwards_2016</a:t>
            </a:r>
          </a:p>
        </p:txBody>
      </p:sp>
    </p:spTree>
    <p:extLst>
      <p:ext uri="{BB962C8B-B14F-4D97-AF65-F5344CB8AC3E}">
        <p14:creationId xmlns:p14="http://schemas.microsoft.com/office/powerpoint/2010/main" val="34847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16/06/2016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153964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2032000" y="6519446"/>
            <a:ext cx="8595558"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lumMod val="65000"/>
                  </a:schemeClr>
                </a:solidFill>
                <a:latin typeface="Arial" panose="020B0604020202020204" pitchFamily="34" charset="0"/>
                <a:cs typeface="Arial" panose="020B0604020202020204" pitchFamily="34" charset="0"/>
              </a:rPr>
              <a:t>PowerPoint presentation to accompany CUP book on </a:t>
            </a:r>
            <a:r>
              <a:rPr lang="en-GB" sz="1400" b="1" dirty="0" err="1" smtClean="0">
                <a:solidFill>
                  <a:schemeClr val="bg1">
                    <a:lumMod val="65000"/>
                  </a:schemeClr>
                </a:solidFill>
                <a:latin typeface="Arial" panose="020B0604020202020204" pitchFamily="34" charset="0"/>
                <a:cs typeface="Arial" panose="020B0604020202020204" pitchFamily="34" charset="0"/>
              </a:rPr>
              <a:t>Glaciovolcanism</a:t>
            </a:r>
            <a:r>
              <a:rPr lang="en-GB" sz="1400" b="1" dirty="0" smtClean="0">
                <a:solidFill>
                  <a:schemeClr val="bg1">
                    <a:lumMod val="65000"/>
                  </a:schemeClr>
                </a:solidFill>
                <a:latin typeface="Arial" panose="020B0604020202020204" pitchFamily="34" charset="0"/>
                <a:cs typeface="Arial" panose="020B0604020202020204" pitchFamily="34" charset="0"/>
              </a:rPr>
              <a:t> by Smellie &amp; Edwards_2016</a:t>
            </a:r>
          </a:p>
        </p:txBody>
      </p:sp>
    </p:spTree>
    <p:extLst>
      <p:ext uri="{BB962C8B-B14F-4D97-AF65-F5344CB8AC3E}">
        <p14:creationId xmlns:p14="http://schemas.microsoft.com/office/powerpoint/2010/main" val="34008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DDED0C-D2BA-4EA5-978F-5A87F780A381}" type="datetimeFigureOut">
              <a:rPr lang="en-GB" smtClean="0"/>
              <a:t>16/06/2016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12288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DDED0C-D2BA-4EA5-978F-5A87F780A381}" type="datetimeFigureOut">
              <a:rPr lang="en-GB" smtClean="0"/>
              <a:t>16/06/2016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68459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2032000" y="6519446"/>
            <a:ext cx="85111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lumMod val="65000"/>
                  </a:schemeClr>
                </a:solidFill>
              </a:rPr>
              <a:t>PowerPoint presentation to accompany CUP book on </a:t>
            </a:r>
            <a:r>
              <a:rPr lang="en-GB" sz="1600" b="1" dirty="0" err="1" smtClean="0">
                <a:solidFill>
                  <a:schemeClr val="bg1">
                    <a:lumMod val="65000"/>
                  </a:schemeClr>
                </a:solidFill>
              </a:rPr>
              <a:t>Glaciovolcanism</a:t>
            </a:r>
            <a:r>
              <a:rPr lang="en-GB" sz="1600" b="1" dirty="0" smtClean="0">
                <a:solidFill>
                  <a:schemeClr val="bg1">
                    <a:lumMod val="65000"/>
                  </a:schemeClr>
                </a:solidFill>
              </a:rPr>
              <a:t> by Smellie &amp; Edwards_2016</a:t>
            </a:r>
          </a:p>
        </p:txBody>
      </p:sp>
    </p:spTree>
    <p:extLst>
      <p:ext uri="{BB962C8B-B14F-4D97-AF65-F5344CB8AC3E}">
        <p14:creationId xmlns:p14="http://schemas.microsoft.com/office/powerpoint/2010/main" val="40054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p:cNvSpPr txBox="1"/>
          <p:nvPr userDrawn="1"/>
        </p:nvSpPr>
        <p:spPr>
          <a:xfrm>
            <a:off x="2032000" y="6519446"/>
            <a:ext cx="8595558"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lumMod val="65000"/>
                  </a:schemeClr>
                </a:solidFill>
                <a:latin typeface="Arial" panose="020B0604020202020204" pitchFamily="34" charset="0"/>
                <a:cs typeface="Arial" panose="020B0604020202020204" pitchFamily="34" charset="0"/>
              </a:rPr>
              <a:t>PowerPoint presentation to accompany CUP book on </a:t>
            </a:r>
            <a:r>
              <a:rPr lang="en-GB" sz="1400" b="1" dirty="0" err="1" smtClean="0">
                <a:solidFill>
                  <a:schemeClr val="bg1">
                    <a:lumMod val="65000"/>
                  </a:schemeClr>
                </a:solidFill>
                <a:latin typeface="Arial" panose="020B0604020202020204" pitchFamily="34" charset="0"/>
                <a:cs typeface="Arial" panose="020B0604020202020204" pitchFamily="34" charset="0"/>
              </a:rPr>
              <a:t>Glaciovolcanism</a:t>
            </a:r>
            <a:r>
              <a:rPr lang="en-GB" sz="1400" b="1" dirty="0" smtClean="0">
                <a:solidFill>
                  <a:schemeClr val="bg1">
                    <a:lumMod val="65000"/>
                  </a:schemeClr>
                </a:solidFill>
                <a:latin typeface="Arial" panose="020B0604020202020204" pitchFamily="34" charset="0"/>
                <a:cs typeface="Arial" panose="020B0604020202020204" pitchFamily="34" charset="0"/>
              </a:rPr>
              <a:t> by Smellie &amp; Edwards_2016</a:t>
            </a:r>
          </a:p>
        </p:txBody>
      </p:sp>
    </p:spTree>
    <p:extLst>
      <p:ext uri="{BB962C8B-B14F-4D97-AF65-F5344CB8AC3E}">
        <p14:creationId xmlns:p14="http://schemas.microsoft.com/office/powerpoint/2010/main" val="294573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DED0C-D2BA-4EA5-978F-5A87F780A381}" type="datetimeFigureOut">
              <a:rPr lang="en-GB" smtClean="0"/>
              <a:t>16/06/2016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93324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DED0C-D2BA-4EA5-978F-5A87F780A381}" type="datetimeFigureOut">
              <a:rPr lang="en-GB" smtClean="0"/>
              <a:t>16/06/2016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15818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DED0C-D2BA-4EA5-978F-5A87F780A381}" type="datetimeFigureOut">
              <a:rPr lang="en-GB" smtClean="0"/>
              <a:t>16/06/2016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EF011-333B-496C-925F-832EFDBE35A1}" type="slidenum">
              <a:rPr lang="en-GB" smtClean="0"/>
              <a:t>‹#›</a:t>
            </a:fld>
            <a:endParaRPr lang="en-GB"/>
          </a:p>
        </p:txBody>
      </p:sp>
    </p:spTree>
    <p:extLst>
      <p:ext uri="{BB962C8B-B14F-4D97-AF65-F5344CB8AC3E}">
        <p14:creationId xmlns:p14="http://schemas.microsoft.com/office/powerpoint/2010/main" val="89134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txBox="1">
            <a:spLocks noChangeArrowheads="1"/>
          </p:cNvSpPr>
          <p:nvPr/>
        </p:nvSpPr>
        <p:spPr bwMode="auto">
          <a:xfrm>
            <a:off x="1050926" y="1682612"/>
            <a:ext cx="1039812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400" dirty="0">
                <a:solidFill>
                  <a:schemeClr val="bg1"/>
                </a:solidFill>
                <a:latin typeface="Arial" panose="020B0604020202020204" pitchFamily="34" charset="0"/>
                <a:cs typeface="Arial" panose="020B0604020202020204" pitchFamily="34" charset="0"/>
              </a:rPr>
              <a:t>These resources are provided free of charge by Cambridge University Press with permission of the </a:t>
            </a:r>
            <a:r>
              <a:rPr lang="en-GB" sz="2400" dirty="0" smtClean="0">
                <a:solidFill>
                  <a:schemeClr val="bg1"/>
                </a:solidFill>
                <a:latin typeface="Arial" panose="020B0604020202020204" pitchFamily="34" charset="0"/>
                <a:cs typeface="Arial" panose="020B0604020202020204" pitchFamily="34" charset="0"/>
              </a:rPr>
              <a:t>authors </a:t>
            </a:r>
            <a:r>
              <a:rPr lang="en-GB" sz="2400" dirty="0">
                <a:solidFill>
                  <a:schemeClr val="bg1"/>
                </a:solidFill>
                <a:latin typeface="Arial" panose="020B0604020202020204" pitchFamily="34" charset="0"/>
                <a:cs typeface="Arial" panose="020B0604020202020204" pitchFamily="34" charset="0"/>
              </a:rPr>
              <a:t>of the corresponding work, but are subject to copyright. You are permitted to view, print and </a:t>
            </a:r>
            <a:r>
              <a:rPr lang="en-GB" sz="2400" dirty="0" smtClean="0">
                <a:solidFill>
                  <a:schemeClr val="bg1"/>
                </a:solidFill>
                <a:latin typeface="Arial" panose="020B0604020202020204" pitchFamily="34" charset="0"/>
                <a:cs typeface="Arial" panose="020B0604020202020204" pitchFamily="34" charset="0"/>
              </a:rPr>
              <a:t>download </a:t>
            </a:r>
            <a:r>
              <a:rPr lang="en-GB" sz="2400" dirty="0">
                <a:solidFill>
                  <a:schemeClr val="bg1"/>
                </a:solidFill>
                <a:latin typeface="Arial" panose="020B0604020202020204" pitchFamily="34" charset="0"/>
                <a:cs typeface="Arial" panose="020B0604020202020204" pitchFamily="34" charset="0"/>
              </a:rPr>
              <a:t>these resources for your own personal </a:t>
            </a:r>
            <a:r>
              <a:rPr lang="en-GB" sz="2400" dirty="0" smtClean="0">
                <a:solidFill>
                  <a:schemeClr val="bg1"/>
                </a:solidFill>
                <a:latin typeface="Arial" panose="020B0604020202020204" pitchFamily="34" charset="0"/>
                <a:cs typeface="Arial" panose="020B0604020202020204" pitchFamily="34" charset="0"/>
              </a:rPr>
              <a:t>use or</a:t>
            </a:r>
            <a:r>
              <a:rPr lang="en-GB" altLang="en-US" sz="2400" dirty="0" smtClean="0">
                <a:solidFill>
                  <a:schemeClr val="bg1"/>
                </a:solidFill>
                <a:latin typeface="Arial" panose="020B0604020202020204" pitchFamily="34" charset="0"/>
                <a:cs typeface="Arial" panose="020B0604020202020204" pitchFamily="34" charset="0"/>
              </a:rPr>
              <a:t> </a:t>
            </a:r>
            <a:r>
              <a:rPr lang="en-GB" altLang="en-US" sz="2400" dirty="0">
                <a:solidFill>
                  <a:schemeClr val="bg1"/>
                </a:solidFill>
                <a:latin typeface="Arial" panose="020B0604020202020204" pitchFamily="34" charset="0"/>
                <a:cs typeface="Arial" panose="020B0604020202020204" pitchFamily="34" charset="0"/>
              </a:rPr>
              <a:t>for educational </a:t>
            </a:r>
            <a:r>
              <a:rPr lang="en-GB" altLang="en-US" sz="2400" dirty="0" smtClean="0">
                <a:solidFill>
                  <a:schemeClr val="bg1"/>
                </a:solidFill>
                <a:latin typeface="Arial" panose="020B0604020202020204" pitchFamily="34" charset="0"/>
                <a:cs typeface="Arial" panose="020B0604020202020204" pitchFamily="34" charset="0"/>
              </a:rPr>
              <a:t>purposes, </a:t>
            </a:r>
            <a:r>
              <a:rPr lang="en-GB" sz="2400" dirty="0">
                <a:solidFill>
                  <a:schemeClr val="bg1"/>
                </a:solidFill>
                <a:latin typeface="Arial" panose="020B0604020202020204" pitchFamily="34" charset="0"/>
                <a:cs typeface="Arial" panose="020B0604020202020204" pitchFamily="34" charset="0"/>
              </a:rPr>
              <a:t>provided any copyright lines on the resources are not </a:t>
            </a:r>
            <a:r>
              <a:rPr lang="en-GB" sz="2400" dirty="0" smtClean="0">
                <a:solidFill>
                  <a:schemeClr val="bg1"/>
                </a:solidFill>
                <a:latin typeface="Arial" panose="020B0604020202020204" pitchFamily="34" charset="0"/>
                <a:cs typeface="Arial" panose="020B0604020202020204" pitchFamily="34" charset="0"/>
              </a:rPr>
              <a:t>removed </a:t>
            </a:r>
            <a:r>
              <a:rPr lang="en-GB" sz="2400" dirty="0">
                <a:solidFill>
                  <a:schemeClr val="bg1"/>
                </a:solidFill>
                <a:latin typeface="Arial" panose="020B0604020202020204" pitchFamily="34" charset="0"/>
                <a:cs typeface="Arial" panose="020B0604020202020204" pitchFamily="34" charset="0"/>
              </a:rPr>
              <a:t>or altered in any way</a:t>
            </a:r>
            <a:r>
              <a:rPr lang="en-GB" altLang="en-US" sz="2400" dirty="0" smtClean="0">
                <a:solidFill>
                  <a:schemeClr val="bg1"/>
                </a:solidFill>
                <a:latin typeface="Arial" panose="020B0604020202020204" pitchFamily="34" charset="0"/>
                <a:cs typeface="Arial" panose="020B0604020202020204" pitchFamily="34" charset="0"/>
              </a:rPr>
              <a:t>. </a:t>
            </a:r>
            <a:r>
              <a:rPr lang="en-GB" sz="2400" dirty="0" smtClean="0">
                <a:solidFill>
                  <a:schemeClr val="bg1"/>
                </a:solidFill>
                <a:latin typeface="Arial" panose="020B0604020202020204" pitchFamily="34" charset="0"/>
                <a:cs typeface="Arial" panose="020B0604020202020204" pitchFamily="34" charset="0"/>
              </a:rPr>
              <a:t>Any </a:t>
            </a:r>
            <a:r>
              <a:rPr lang="en-GB" sz="2400" dirty="0">
                <a:solidFill>
                  <a:schemeClr val="bg1"/>
                </a:solidFill>
                <a:latin typeface="Arial" panose="020B0604020202020204" pitchFamily="34" charset="0"/>
                <a:cs typeface="Arial" panose="020B0604020202020204" pitchFamily="34" charset="0"/>
              </a:rPr>
              <a:t>other use, including but not limited to distribution of the </a:t>
            </a:r>
            <a:r>
              <a:rPr lang="en-GB" sz="2400" dirty="0" smtClean="0">
                <a:solidFill>
                  <a:schemeClr val="bg1"/>
                </a:solidFill>
                <a:latin typeface="Arial" panose="020B0604020202020204" pitchFamily="34" charset="0"/>
                <a:cs typeface="Arial" panose="020B0604020202020204" pitchFamily="34" charset="0"/>
              </a:rPr>
              <a:t>resources </a:t>
            </a:r>
            <a:r>
              <a:rPr lang="en-GB" sz="2400" dirty="0">
                <a:solidFill>
                  <a:schemeClr val="bg1"/>
                </a:solidFill>
                <a:latin typeface="Arial" panose="020B0604020202020204" pitchFamily="34" charset="0"/>
                <a:cs typeface="Arial" panose="020B0604020202020204" pitchFamily="34" charset="0"/>
              </a:rPr>
              <a:t>in modified form, or via electronic or other media, is strictly prohibited unless you have </a:t>
            </a:r>
            <a:r>
              <a:rPr lang="en-GB" sz="2400" dirty="0" smtClean="0">
                <a:solidFill>
                  <a:schemeClr val="bg1"/>
                </a:solidFill>
                <a:latin typeface="Arial" panose="020B0604020202020204" pitchFamily="34" charset="0"/>
                <a:cs typeface="Arial" panose="020B0604020202020204" pitchFamily="34" charset="0"/>
              </a:rPr>
              <a:t>prior permission </a:t>
            </a:r>
            <a:r>
              <a:rPr lang="en-GB" sz="2400" dirty="0">
                <a:solidFill>
                  <a:schemeClr val="bg1"/>
                </a:solidFill>
                <a:latin typeface="Arial" panose="020B0604020202020204" pitchFamily="34" charset="0"/>
                <a:cs typeface="Arial" panose="020B0604020202020204" pitchFamily="34" charset="0"/>
              </a:rPr>
              <a:t>from </a:t>
            </a:r>
            <a:r>
              <a:rPr lang="en-GB" sz="2400" dirty="0" smtClean="0">
                <a:solidFill>
                  <a:schemeClr val="bg1"/>
                </a:solidFill>
                <a:latin typeface="Arial" panose="020B0604020202020204" pitchFamily="34" charset="0"/>
                <a:cs typeface="Arial" panose="020B0604020202020204" pitchFamily="34" charset="0"/>
              </a:rPr>
              <a:t>the authors </a:t>
            </a:r>
            <a:r>
              <a:rPr lang="en-GB" sz="2400" dirty="0">
                <a:solidFill>
                  <a:schemeClr val="bg1"/>
                </a:solidFill>
                <a:latin typeface="Arial" panose="020B0604020202020204" pitchFamily="34" charset="0"/>
                <a:cs typeface="Arial" panose="020B0604020202020204" pitchFamily="34" charset="0"/>
              </a:rPr>
              <a:t>of the corresponding work </a:t>
            </a:r>
            <a:r>
              <a:rPr lang="en-GB" altLang="en-US" sz="2400" dirty="0">
                <a:solidFill>
                  <a:schemeClr val="bg1"/>
                </a:solidFill>
                <a:latin typeface="Arial" panose="020B0604020202020204" pitchFamily="34" charset="0"/>
                <a:cs typeface="Arial" panose="020B0604020202020204" pitchFamily="34" charset="0"/>
              </a:rPr>
              <a:t>and the owners of the images displayed </a:t>
            </a:r>
            <a:r>
              <a:rPr lang="en-GB" altLang="en-US" sz="2400" dirty="0" smtClean="0">
                <a:solidFill>
                  <a:schemeClr val="bg1"/>
                </a:solidFill>
                <a:latin typeface="Arial" panose="020B0604020202020204" pitchFamily="34" charset="0"/>
                <a:cs typeface="Arial" panose="020B0604020202020204" pitchFamily="34" charset="0"/>
              </a:rPr>
              <a:t>herein, </a:t>
            </a:r>
            <a:r>
              <a:rPr lang="en-GB" sz="2400" dirty="0" smtClean="0">
                <a:solidFill>
                  <a:schemeClr val="bg1"/>
                </a:solidFill>
                <a:latin typeface="Arial" panose="020B0604020202020204" pitchFamily="34" charset="0"/>
                <a:cs typeface="Arial" panose="020B0604020202020204" pitchFamily="34" charset="0"/>
              </a:rPr>
              <a:t>and </a:t>
            </a:r>
            <a:r>
              <a:rPr lang="en-GB" sz="2400" dirty="0">
                <a:solidFill>
                  <a:schemeClr val="bg1"/>
                </a:solidFill>
                <a:latin typeface="Arial" panose="020B0604020202020204" pitchFamily="34" charset="0"/>
                <a:cs typeface="Arial" panose="020B0604020202020204" pitchFamily="34" charset="0"/>
              </a:rPr>
              <a:t>provided you give appropriate acknowledgement of the </a:t>
            </a:r>
            <a:r>
              <a:rPr lang="en-GB" sz="2400" dirty="0" smtClean="0">
                <a:solidFill>
                  <a:schemeClr val="bg1"/>
                </a:solidFill>
                <a:latin typeface="Arial" panose="020B0604020202020204" pitchFamily="34" charset="0"/>
                <a:cs typeface="Arial" panose="020B0604020202020204" pitchFamily="34" charset="0"/>
              </a:rPr>
              <a:t>source. </a:t>
            </a:r>
            <a:endParaRPr lang="en-GB" altLang="en-US" sz="2400" dirty="0">
              <a:solidFill>
                <a:schemeClr val="bg1"/>
              </a:solidFill>
              <a:latin typeface="Arial" panose="020B0604020202020204" pitchFamily="34" charset="0"/>
              <a:cs typeface="Arial" panose="020B0604020202020204" pitchFamily="34" charset="0"/>
            </a:endParaRPr>
          </a:p>
        </p:txBody>
      </p:sp>
      <p:sp>
        <p:nvSpPr>
          <p:cNvPr id="4099" name="TextBox 3"/>
          <p:cNvSpPr txBox="1">
            <a:spLocks noChangeArrowheads="1"/>
          </p:cNvSpPr>
          <p:nvPr/>
        </p:nvSpPr>
        <p:spPr bwMode="auto">
          <a:xfrm>
            <a:off x="2232026" y="765176"/>
            <a:ext cx="68189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3600" b="1" dirty="0">
                <a:solidFill>
                  <a:srgbClr val="FFFF00"/>
                </a:solidFill>
                <a:latin typeface="Arial" panose="020B0604020202020204" pitchFamily="34" charset="0"/>
                <a:cs typeface="Arial" panose="020B0604020202020204" pitchFamily="34" charset="0"/>
              </a:rPr>
              <a:t>IMPORTANT – PLEASE NOTE:</a:t>
            </a:r>
          </a:p>
        </p:txBody>
      </p:sp>
    </p:spTree>
    <p:extLst>
      <p:ext uri="{BB962C8B-B14F-4D97-AF65-F5344CB8AC3E}">
        <p14:creationId xmlns:p14="http://schemas.microsoft.com/office/powerpoint/2010/main" val="781635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1"/>
          <p:cNvSpPr txBox="1">
            <a:spLocks noChangeArrowheads="1"/>
          </p:cNvSpPr>
          <p:nvPr/>
        </p:nvSpPr>
        <p:spPr bwMode="auto">
          <a:xfrm>
            <a:off x="243419" y="331797"/>
            <a:ext cx="3702048"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FFFFFF"/>
                </a:solidFill>
                <a:latin typeface="Arial" panose="020B0604020202020204" pitchFamily="34" charset="0"/>
                <a:cs typeface="Arial" panose="020B0604020202020204" pitchFamily="34" charset="0"/>
              </a:rPr>
              <a:t>Given observed velocities of lava advance, most mafic flows will move too quickly to melt snow/ice ahead of lava, and so lavas will flow on top of snow (this is facilitated by tephra cover on snow). Slow moving </a:t>
            </a:r>
            <a:r>
              <a:rPr lang="en-US" dirty="0" err="1" smtClean="0">
                <a:solidFill>
                  <a:srgbClr val="FFFFFF"/>
                </a:solidFill>
                <a:latin typeface="Arial" panose="020B0604020202020204" pitchFamily="34" charset="0"/>
                <a:cs typeface="Arial" panose="020B0604020202020204" pitchFamily="34" charset="0"/>
              </a:rPr>
              <a:t>pāhoehoe</a:t>
            </a:r>
            <a:r>
              <a:rPr lang="en-US" dirty="0" smtClean="0">
                <a:solidFill>
                  <a:srgbClr val="FFFFFF"/>
                </a:solidFill>
                <a:latin typeface="Arial" panose="020B0604020202020204" pitchFamily="34" charset="0"/>
                <a:cs typeface="Arial" panose="020B0604020202020204" pitchFamily="34" charset="0"/>
              </a:rPr>
              <a:t> lobes may be an exception </a:t>
            </a:r>
            <a:endParaRPr lang="en-US" dirty="0" smtClean="0">
              <a:solidFill>
                <a:srgbClr val="FFFFFF"/>
              </a:solidFill>
              <a:latin typeface="Arial" panose="020B0604020202020204" pitchFamily="34" charset="0"/>
              <a:cs typeface="Arial" panose="020B0604020202020204" pitchFamily="34" charset="0"/>
            </a:endParaRPr>
          </a:p>
          <a:p>
            <a:pPr eaLnBrk="1" hangingPunct="1"/>
            <a:endParaRPr lang="en-US" dirty="0" smtClean="0">
              <a:solidFill>
                <a:srgbClr val="FFFFFF"/>
              </a:solidFill>
              <a:latin typeface="Arial" panose="020B0604020202020204" pitchFamily="34" charset="0"/>
              <a:cs typeface="Arial" panose="020B0604020202020204" pitchFamily="34" charset="0"/>
            </a:endParaRPr>
          </a:p>
          <a:p>
            <a:pPr eaLnBrk="1" hangingPunct="1"/>
            <a:r>
              <a:rPr lang="en-US" sz="1600" dirty="0" smtClean="0">
                <a:solidFill>
                  <a:srgbClr val="FFFFFF"/>
                </a:solidFill>
                <a:latin typeface="Arial" panose="020B0604020202020204" pitchFamily="34" charset="0"/>
                <a:cs typeface="Arial" panose="020B0604020202020204" pitchFamily="34" charset="0"/>
              </a:rPr>
              <a:t>(Edwards et al., 2015)</a:t>
            </a:r>
            <a:endParaRPr lang="en-US" sz="1600" dirty="0">
              <a:solidFill>
                <a:srgbClr val="FFFFFF"/>
              </a:solidFill>
              <a:latin typeface="Arial" panose="020B0604020202020204" pitchFamily="34" charset="0"/>
              <a:cs typeface="Arial" panose="020B0604020202020204" pitchFamily="34" charset="0"/>
            </a:endParaRPr>
          </a:p>
        </p:txBody>
      </p:sp>
      <p:grpSp>
        <p:nvGrpSpPr>
          <p:cNvPr id="4" name="Group 3"/>
          <p:cNvGrpSpPr/>
          <p:nvPr/>
        </p:nvGrpSpPr>
        <p:grpSpPr>
          <a:xfrm>
            <a:off x="4199466" y="353485"/>
            <a:ext cx="7389284" cy="5980113"/>
            <a:chOff x="4199466" y="353485"/>
            <a:chExt cx="7389284" cy="5980113"/>
          </a:xfrm>
        </p:grpSpPr>
        <p:pic>
          <p:nvPicPr>
            <p:cNvPr id="19459" name="Picture 4" descr="propagation rate_no_cap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9466" y="353485"/>
              <a:ext cx="7389284" cy="59801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5926665" y="457200"/>
              <a:ext cx="5221835" cy="5147733"/>
              <a:chOff x="5926665" y="457200"/>
              <a:chExt cx="5221835" cy="5147733"/>
            </a:xfrm>
          </p:grpSpPr>
          <p:sp>
            <p:nvSpPr>
              <p:cNvPr id="2" name="Rectangle 1"/>
              <p:cNvSpPr/>
              <p:nvPr/>
            </p:nvSpPr>
            <p:spPr>
              <a:xfrm>
                <a:off x="9211733" y="762004"/>
                <a:ext cx="1540934" cy="270929"/>
              </a:xfrm>
              <a:prstGeom prst="rect">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211733" y="3742271"/>
                <a:ext cx="1659466" cy="474129"/>
              </a:xfrm>
              <a:prstGeom prst="rect">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926669" y="643466"/>
                <a:ext cx="3193503" cy="338554"/>
              </a:xfrm>
              <a:prstGeom prst="rect">
                <a:avLst/>
              </a:prstGeom>
              <a:solidFill>
                <a:schemeClr val="bg1"/>
              </a:solidFill>
              <a:ln>
                <a:noFill/>
              </a:ln>
            </p:spPr>
            <p:txBody>
              <a:bodyPr wrap="none" rtlCol="0">
                <a:spAutoFit/>
              </a:bodyPr>
              <a:lstStyle/>
              <a:p>
                <a:r>
                  <a:rPr lang="en-GB" altLang="en-US" sz="1600" dirty="0" err="1">
                    <a:latin typeface="Arial" panose="020B0604020202020204" pitchFamily="34" charset="0"/>
                    <a:cs typeface="Arial" panose="020B0604020202020204" pitchFamily="34" charset="0"/>
                  </a:rPr>
                  <a:t>Fimmvorðuháls</a:t>
                </a:r>
                <a:r>
                  <a:rPr lang="en-US" sz="1600" dirty="0" smtClean="0">
                    <a:latin typeface="Arial" panose="020B0604020202020204" pitchFamily="34" charset="0"/>
                    <a:cs typeface="Arial" panose="020B0604020202020204" pitchFamily="34" charset="0"/>
                  </a:rPr>
                  <a:t> lava flows (2010)</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5926665" y="3776134"/>
                <a:ext cx="3193503" cy="338554"/>
              </a:xfrm>
              <a:prstGeom prst="rect">
                <a:avLst/>
              </a:prstGeom>
              <a:solidFill>
                <a:schemeClr val="bg1"/>
              </a:solidFill>
              <a:ln>
                <a:noFill/>
              </a:ln>
            </p:spPr>
            <p:txBody>
              <a:bodyPr wrap="none" rtlCol="0">
                <a:spAutoFit/>
              </a:bodyPr>
              <a:lstStyle/>
              <a:p>
                <a:r>
                  <a:rPr lang="en-GB" altLang="en-US" sz="1600" dirty="0" err="1">
                    <a:latin typeface="Arial" panose="020B0604020202020204" pitchFamily="34" charset="0"/>
                    <a:cs typeface="Arial" panose="020B0604020202020204" pitchFamily="34" charset="0"/>
                  </a:rPr>
                  <a:t>Fimmvorðuháls</a:t>
                </a:r>
                <a:r>
                  <a:rPr lang="en-US" sz="1600" dirty="0" smtClean="0">
                    <a:latin typeface="Arial" panose="020B0604020202020204" pitchFamily="34" charset="0"/>
                    <a:cs typeface="Arial" panose="020B0604020202020204" pitchFamily="34" charset="0"/>
                  </a:rPr>
                  <a:t> lava flows (2010)</a:t>
                </a:r>
                <a:endParaRPr lang="en-US" sz="1600" dirty="0">
                  <a:latin typeface="Arial" panose="020B0604020202020204" pitchFamily="34" charset="0"/>
                  <a:cs typeface="Arial" panose="020B0604020202020204" pitchFamily="34" charset="0"/>
                </a:endParaRPr>
              </a:p>
            </p:txBody>
          </p:sp>
          <p:sp>
            <p:nvSpPr>
              <p:cNvPr id="12" name="Rectangle 11"/>
              <p:cNvSpPr/>
              <p:nvPr/>
            </p:nvSpPr>
            <p:spPr>
              <a:xfrm>
                <a:off x="9211733" y="2997205"/>
                <a:ext cx="1642534" cy="253996"/>
              </a:xfrm>
              <a:prstGeom prst="rect">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9211733" y="5181604"/>
                <a:ext cx="1625600" cy="423329"/>
              </a:xfrm>
              <a:prstGeom prst="rect">
                <a:avLst/>
              </a:prstGeom>
              <a:solidFill>
                <a:srgbClr val="FF0000"/>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519330" y="2929468"/>
                <a:ext cx="2635337" cy="338554"/>
              </a:xfrm>
              <a:prstGeom prst="rect">
                <a:avLst/>
              </a:prstGeom>
              <a:solidFill>
                <a:schemeClr val="bg1"/>
              </a:solidFill>
              <a:ln>
                <a:noFill/>
              </a:ln>
            </p:spPr>
            <p:txBody>
              <a:bodyPr wrap="none" rtlCol="0">
                <a:spAutoFit/>
              </a:bodyPr>
              <a:lstStyle/>
              <a:p>
                <a:r>
                  <a:rPr lang="en-US" sz="1600" dirty="0" smtClean="0">
                    <a:solidFill>
                      <a:schemeClr val="tx2"/>
                    </a:solidFill>
                    <a:latin typeface="Arial" panose="020B0604020202020204" pitchFamily="34" charset="0"/>
                    <a:cs typeface="Arial" panose="020B0604020202020204" pitchFamily="34" charset="0"/>
                  </a:rPr>
                  <a:t>Tolbachik `</a:t>
                </a:r>
                <a:r>
                  <a:rPr lang="en-US" sz="1600" dirty="0" err="1" smtClean="0">
                    <a:solidFill>
                      <a:schemeClr val="tx2"/>
                    </a:solidFill>
                    <a:latin typeface="Arial" panose="020B0604020202020204" pitchFamily="34" charset="0"/>
                    <a:cs typeface="Arial" panose="020B0604020202020204" pitchFamily="34" charset="0"/>
                  </a:rPr>
                  <a:t>a`ā</a:t>
                </a:r>
                <a:r>
                  <a:rPr lang="en-US" sz="1600" dirty="0" smtClean="0">
                    <a:solidFill>
                      <a:schemeClr val="tx2"/>
                    </a:solidFill>
                    <a:latin typeface="Arial" panose="020B0604020202020204" pitchFamily="34" charset="0"/>
                    <a:cs typeface="Arial" panose="020B0604020202020204" pitchFamily="34" charset="0"/>
                  </a:rPr>
                  <a:t> flows (2013)</a:t>
                </a:r>
                <a:endParaRPr lang="en-US" sz="1600" dirty="0">
                  <a:solidFill>
                    <a:schemeClr val="tx2"/>
                  </a:solidFill>
                  <a:latin typeface="Arial" panose="020B0604020202020204" pitchFamily="34" charset="0"/>
                  <a:cs typeface="Arial" panose="020B0604020202020204" pitchFamily="34" charset="0"/>
                </a:endParaRPr>
              </a:p>
            </p:txBody>
          </p:sp>
          <p:sp>
            <p:nvSpPr>
              <p:cNvPr id="15" name="TextBox 14"/>
              <p:cNvSpPr txBox="1"/>
              <p:nvPr/>
            </p:nvSpPr>
            <p:spPr>
              <a:xfrm>
                <a:off x="7535331" y="4758267"/>
                <a:ext cx="3613169" cy="338554"/>
              </a:xfrm>
              <a:prstGeom prst="rect">
                <a:avLst/>
              </a:prstGeom>
              <a:solidFill>
                <a:schemeClr val="bg1"/>
              </a:solidFill>
              <a:ln>
                <a:noFill/>
              </a:ln>
            </p:spPr>
            <p:txBody>
              <a:bodyPr wrap="none" rtlCol="0">
                <a:spAutoFit/>
              </a:bodyPr>
              <a:lstStyle/>
              <a:p>
                <a:r>
                  <a:rPr lang="en-US" sz="1600" dirty="0" smtClean="0">
                    <a:solidFill>
                      <a:schemeClr val="tx2"/>
                    </a:solidFill>
                    <a:latin typeface="Arial" panose="020B0604020202020204" pitchFamily="34" charset="0"/>
                    <a:cs typeface="Arial" panose="020B0604020202020204" pitchFamily="34" charset="0"/>
                  </a:rPr>
                  <a:t>Tolbachik </a:t>
                </a:r>
                <a:r>
                  <a:rPr lang="en-US" sz="1600" dirty="0" err="1" smtClean="0">
                    <a:solidFill>
                      <a:schemeClr val="tx2"/>
                    </a:solidFill>
                    <a:latin typeface="Arial" panose="020B0604020202020204" pitchFamily="34" charset="0"/>
                    <a:cs typeface="Arial" panose="020B0604020202020204" pitchFamily="34" charset="0"/>
                  </a:rPr>
                  <a:t>pāhoehoe</a:t>
                </a:r>
                <a:r>
                  <a:rPr lang="en-US" sz="1600" dirty="0" smtClean="0">
                    <a:solidFill>
                      <a:schemeClr val="tx2"/>
                    </a:solidFill>
                    <a:latin typeface="Arial" panose="020B0604020202020204" pitchFamily="34" charset="0"/>
                    <a:cs typeface="Arial" panose="020B0604020202020204" pitchFamily="34" charset="0"/>
                  </a:rPr>
                  <a:t> lava flows (2013)</a:t>
                </a:r>
                <a:endParaRPr lang="en-US" sz="1600" dirty="0">
                  <a:solidFill>
                    <a:schemeClr val="tx2"/>
                  </a:solidFill>
                  <a:latin typeface="Arial" panose="020B0604020202020204" pitchFamily="34" charset="0"/>
                  <a:cs typeface="Arial" panose="020B0604020202020204" pitchFamily="34" charset="0"/>
                </a:endParaRPr>
              </a:p>
            </p:txBody>
          </p:sp>
          <p:sp>
            <p:nvSpPr>
              <p:cNvPr id="5" name="Rectangle 4"/>
              <p:cNvSpPr/>
              <p:nvPr/>
            </p:nvSpPr>
            <p:spPr>
              <a:xfrm>
                <a:off x="7501467" y="457200"/>
                <a:ext cx="2743200" cy="27093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722532" y="3505201"/>
                <a:ext cx="3132667" cy="23706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9" name="Rectangle 18"/>
          <p:cNvSpPr/>
          <p:nvPr/>
        </p:nvSpPr>
        <p:spPr>
          <a:xfrm>
            <a:off x="6079066" y="4131734"/>
            <a:ext cx="3132667" cy="237066"/>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953001" y="419100"/>
            <a:ext cx="1054100" cy="923330"/>
          </a:xfrm>
          <a:prstGeom prst="rect">
            <a:avLst/>
          </a:prstGeom>
          <a:noFill/>
        </p:spPr>
        <p:txBody>
          <a:bodyPr wrap="square" rtlCol="0">
            <a:spAutoFit/>
          </a:bodyPr>
          <a:lstStyle/>
          <a:p>
            <a:r>
              <a:rPr lang="en-US" dirty="0" smtClean="0">
                <a:solidFill>
                  <a:srgbClr val="44546A"/>
                </a:solidFill>
              </a:rPr>
              <a:t>Velocity of Lava</a:t>
            </a:r>
          </a:p>
          <a:p>
            <a:r>
              <a:rPr lang="en-US" dirty="0" smtClean="0">
                <a:solidFill>
                  <a:srgbClr val="44546A"/>
                </a:solidFill>
              </a:rPr>
              <a:t>Advance</a:t>
            </a:r>
            <a:endParaRPr lang="en-US" dirty="0">
              <a:solidFill>
                <a:srgbClr val="44546A"/>
              </a:solidFill>
            </a:endParaRPr>
          </a:p>
        </p:txBody>
      </p:sp>
    </p:spTree>
    <p:extLst>
      <p:ext uri="{BB962C8B-B14F-4D97-AF65-F5344CB8AC3E}">
        <p14:creationId xmlns:p14="http://schemas.microsoft.com/office/powerpoint/2010/main" val="1324420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3_5853s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879" y="1761057"/>
            <a:ext cx="6030454" cy="4013210"/>
          </a:xfrm>
          <a:prstGeom prst="rect">
            <a:avLst/>
          </a:prstGeom>
        </p:spPr>
      </p:pic>
      <p:pic>
        <p:nvPicPr>
          <p:cNvPr id="3" name="Picture 2" descr="800_1369sm.jpg"/>
          <p:cNvPicPr>
            <a:picLocks noChangeAspect="1"/>
          </p:cNvPicPr>
          <p:nvPr/>
        </p:nvPicPr>
        <p:blipFill rotWithShape="1">
          <a:blip r:embed="rId3" cstate="print">
            <a:extLst>
              <a:ext uri="{28A0092B-C50C-407E-A947-70E740481C1C}">
                <a14:useLocalDpi xmlns:a14="http://schemas.microsoft.com/office/drawing/2010/main" val="0"/>
              </a:ext>
            </a:extLst>
          </a:blip>
          <a:srcRect l="7597" r="21025"/>
          <a:stretch/>
        </p:blipFill>
        <p:spPr bwMode="auto">
          <a:xfrm>
            <a:off x="6292274" y="1761056"/>
            <a:ext cx="5747333" cy="4030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p:nvSpPr>
        <p:spPr bwMode="auto">
          <a:xfrm>
            <a:off x="247651" y="520701"/>
            <a:ext cx="11741149"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chemeClr val="bg1"/>
                </a:solidFill>
                <a:latin typeface="Arial" panose="020B0604020202020204" pitchFamily="34" charset="0"/>
                <a:cs typeface="Arial" panose="020B0604020202020204" pitchFamily="34" charset="0"/>
              </a:rPr>
              <a:t>C</a:t>
            </a:r>
            <a:r>
              <a:rPr lang="en-US" sz="2800" dirty="0" smtClean="0">
                <a:solidFill>
                  <a:schemeClr val="bg1"/>
                </a:solidFill>
                <a:latin typeface="Arial" panose="020B0604020202020204" pitchFamily="34" charset="0"/>
                <a:cs typeface="Arial" panose="020B0604020202020204" pitchFamily="34" charset="0"/>
              </a:rPr>
              <a:t>. Voluminous steam production is frequently a signal that lavas are moving beneath ice/snow</a:t>
            </a:r>
            <a:endParaRPr lang="en-US" sz="28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0312400" y="5266266"/>
            <a:ext cx="1550104" cy="338554"/>
          </a:xfrm>
          <a:prstGeom prst="rect">
            <a:avLst/>
          </a:prstGeom>
          <a:noFill/>
        </p:spPr>
        <p:txBody>
          <a:bodyPr wrap="none" rtlCol="0">
            <a:spAutoFit/>
          </a:bodyPr>
          <a:lstStyle/>
          <a:p>
            <a:r>
              <a:rPr lang="en-US" sz="1600" dirty="0" err="1" smtClean="0">
                <a:solidFill>
                  <a:schemeClr val="bg2">
                    <a:lumMod val="10000"/>
                  </a:schemeClr>
                </a:solidFill>
                <a:latin typeface="Arial" panose="020B0604020202020204" pitchFamily="34" charset="0"/>
                <a:cs typeface="Arial" panose="020B0604020202020204" pitchFamily="34" charset="0"/>
              </a:rPr>
              <a:t>Tolbachik</a:t>
            </a:r>
            <a:r>
              <a:rPr lang="en-US" sz="1600" dirty="0" smtClean="0">
                <a:solidFill>
                  <a:schemeClr val="bg2">
                    <a:lumMod val="10000"/>
                  </a:schemeClr>
                </a:solidFill>
                <a:latin typeface="Arial" panose="020B0604020202020204" pitchFamily="34" charset="0"/>
                <a:cs typeface="Arial" panose="020B0604020202020204" pitchFamily="34" charset="0"/>
              </a:rPr>
              <a:t> 2013</a:t>
            </a:r>
            <a:endParaRPr lang="en-US" sz="1600" dirty="0">
              <a:solidFill>
                <a:schemeClr val="bg2">
                  <a:lumMod val="10000"/>
                </a:schemeClr>
              </a:solidFill>
              <a:latin typeface="Arial" panose="020B0604020202020204" pitchFamily="34" charset="0"/>
              <a:cs typeface="Arial" panose="020B0604020202020204" pitchFamily="34" charset="0"/>
            </a:endParaRPr>
          </a:p>
        </p:txBody>
      </p:sp>
      <p:sp>
        <p:nvSpPr>
          <p:cNvPr id="6" name="TextBox 5"/>
          <p:cNvSpPr txBox="1"/>
          <p:nvPr/>
        </p:nvSpPr>
        <p:spPr>
          <a:xfrm>
            <a:off x="4385733" y="5215467"/>
            <a:ext cx="1550104" cy="338554"/>
          </a:xfrm>
          <a:prstGeom prst="rect">
            <a:avLst/>
          </a:prstGeom>
          <a:noFill/>
        </p:spPr>
        <p:txBody>
          <a:bodyPr wrap="none" rtlCol="0">
            <a:spAutoFit/>
          </a:bodyPr>
          <a:lstStyle/>
          <a:p>
            <a:r>
              <a:rPr lang="en-US" sz="1600" dirty="0" smtClean="0">
                <a:solidFill>
                  <a:schemeClr val="bg2">
                    <a:lumMod val="10000"/>
                  </a:schemeClr>
                </a:solidFill>
                <a:latin typeface="Arial" panose="020B0604020202020204" pitchFamily="34" charset="0"/>
                <a:cs typeface="Arial" panose="020B0604020202020204" pitchFamily="34" charset="0"/>
              </a:rPr>
              <a:t>Tolbachik 2013</a:t>
            </a:r>
            <a:endParaRPr lang="en-US" sz="1600" dirty="0">
              <a:solidFill>
                <a:schemeClr val="bg2">
                  <a:lumMod val="10000"/>
                </a:schemeClr>
              </a:solidFill>
              <a:latin typeface="Arial" panose="020B0604020202020204" pitchFamily="34" charset="0"/>
              <a:cs typeface="Arial" panose="020B0604020202020204" pitchFamily="34" charset="0"/>
            </a:endParaRPr>
          </a:p>
        </p:txBody>
      </p:sp>
      <p:sp>
        <p:nvSpPr>
          <p:cNvPr id="7" name="TextBox 6"/>
          <p:cNvSpPr txBox="1"/>
          <p:nvPr/>
        </p:nvSpPr>
        <p:spPr>
          <a:xfrm>
            <a:off x="160866" y="5875867"/>
            <a:ext cx="5457200"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Voluminous steam: lava moving beneath snow</a:t>
            </a:r>
            <a:endParaRPr lang="en-US" sz="20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582833" y="5875867"/>
            <a:ext cx="4740400"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Little steam: lava moving on top of snow</a:t>
            </a:r>
            <a:endParaRPr lang="en-US" sz="2000" dirty="0">
              <a:solidFill>
                <a:schemeClr val="bg1"/>
              </a:solidFill>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247651" y="1796642"/>
            <a:ext cx="14318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Images: Ben Edwards</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282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00_1376s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2658" y="3735858"/>
            <a:ext cx="4260706" cy="2844479"/>
          </a:xfrm>
          <a:prstGeom prst="rect">
            <a:avLst/>
          </a:prstGeom>
        </p:spPr>
      </p:pic>
      <p:pic>
        <p:nvPicPr>
          <p:cNvPr id="5" name="Picture 4" descr="800_5109sw_s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9156" y="3735858"/>
            <a:ext cx="4258735" cy="2842242"/>
          </a:xfrm>
          <a:prstGeom prst="rect">
            <a:avLst/>
          </a:prstGeom>
        </p:spPr>
      </p:pic>
      <p:pic>
        <p:nvPicPr>
          <p:cNvPr id="6" name="Picture 5" descr="DSC_523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624" y="874129"/>
            <a:ext cx="4258735" cy="2834720"/>
          </a:xfrm>
          <a:prstGeom prst="rect">
            <a:avLst/>
          </a:prstGeom>
        </p:spPr>
      </p:pic>
      <p:sp>
        <p:nvSpPr>
          <p:cNvPr id="8" name="TextBox 7"/>
          <p:cNvSpPr txBox="1"/>
          <p:nvPr/>
        </p:nvSpPr>
        <p:spPr>
          <a:xfrm>
            <a:off x="10471400" y="846669"/>
            <a:ext cx="1686734" cy="2308324"/>
          </a:xfrm>
          <a:prstGeom prst="rect">
            <a:avLst/>
          </a:prstGeom>
          <a:noFill/>
        </p:spPr>
        <p:txBody>
          <a:bodyPr wrap="square" rtlCol="0">
            <a:spAutoFit/>
          </a:bodyPr>
          <a:lstStyle/>
          <a:p>
            <a:r>
              <a:rPr lang="en-US" sz="1600" dirty="0" err="1" smtClean="0">
                <a:solidFill>
                  <a:srgbClr val="FFFFFF"/>
                </a:solidFill>
                <a:latin typeface="Arial" panose="020B0604020202020204" pitchFamily="34" charset="0"/>
                <a:cs typeface="Arial" panose="020B0604020202020204" pitchFamily="34" charset="0"/>
              </a:rPr>
              <a:t>Gigjökull</a:t>
            </a:r>
            <a:r>
              <a:rPr lang="en-US" sz="1600" dirty="0" smtClean="0">
                <a:solidFill>
                  <a:srgbClr val="FFFFFF"/>
                </a:solidFill>
                <a:latin typeface="Arial" panose="020B0604020202020204" pitchFamily="34" charset="0"/>
                <a:cs typeface="Arial" panose="020B0604020202020204" pitchFamily="34" charset="0"/>
              </a:rPr>
              <a:t> (2010): </a:t>
            </a:r>
            <a:r>
              <a:rPr lang="en-US" sz="1600" dirty="0" err="1" smtClean="0">
                <a:solidFill>
                  <a:srgbClr val="FFFFFF"/>
                </a:solidFill>
                <a:latin typeface="Arial" panose="020B0604020202020204" pitchFamily="34" charset="0"/>
                <a:cs typeface="Arial" panose="020B0604020202020204" pitchFamily="34" charset="0"/>
              </a:rPr>
              <a:t>trachyandesite</a:t>
            </a:r>
            <a:r>
              <a:rPr lang="en-US" sz="1600" dirty="0" smtClean="0">
                <a:solidFill>
                  <a:srgbClr val="FFFFFF"/>
                </a:solidFill>
                <a:latin typeface="Arial" panose="020B0604020202020204" pitchFamily="34" charset="0"/>
                <a:cs typeface="Arial" panose="020B0604020202020204" pitchFamily="34" charset="0"/>
              </a:rPr>
              <a:t> lava from </a:t>
            </a:r>
            <a:r>
              <a:rPr lang="en-US" sz="1600" dirty="0" err="1" smtClean="0">
                <a:solidFill>
                  <a:srgbClr val="FFFFFF"/>
                </a:solidFill>
                <a:latin typeface="Arial" panose="020B0604020202020204" pitchFamily="34" charset="0"/>
                <a:cs typeface="Arial" panose="020B0604020202020204" pitchFamily="34" charset="0"/>
              </a:rPr>
              <a:t>Eyjafjallajokull</a:t>
            </a:r>
            <a:r>
              <a:rPr lang="en-US" sz="1600" dirty="0" smtClean="0">
                <a:solidFill>
                  <a:srgbClr val="FFFFFF"/>
                </a:solidFill>
                <a:latin typeface="Arial" panose="020B0604020202020204" pitchFamily="34" charset="0"/>
                <a:cs typeface="Arial" panose="020B0604020202020204" pitchFamily="34" charset="0"/>
              </a:rPr>
              <a:t> summit flows beneath ice (&gt;50 m thick) (</a:t>
            </a:r>
            <a:r>
              <a:rPr lang="en-US" sz="1600" dirty="0" err="1" smtClean="0">
                <a:solidFill>
                  <a:srgbClr val="FFFFFF"/>
                </a:solidFill>
                <a:latin typeface="Arial" panose="020B0604020202020204" pitchFamily="34" charset="0"/>
                <a:cs typeface="Arial" panose="020B0604020202020204" pitchFamily="34" charset="0"/>
              </a:rPr>
              <a:t>Oddsson</a:t>
            </a:r>
            <a:r>
              <a:rPr lang="en-US" sz="1600" dirty="0" smtClean="0">
                <a:solidFill>
                  <a:srgbClr val="FFFFFF"/>
                </a:solidFill>
                <a:latin typeface="Arial" panose="020B0604020202020204" pitchFamily="34" charset="0"/>
                <a:cs typeface="Arial" panose="020B0604020202020204" pitchFamily="34" charset="0"/>
              </a:rPr>
              <a:t> et al. 2016)</a:t>
            </a:r>
            <a:endParaRPr lang="en-US" sz="1600" dirty="0">
              <a:solidFill>
                <a:srgbClr val="FFFFFF"/>
              </a:solidFill>
              <a:latin typeface="Arial" panose="020B0604020202020204" pitchFamily="34" charset="0"/>
              <a:cs typeface="Arial" panose="020B0604020202020204" pitchFamily="34" charset="0"/>
            </a:endParaRPr>
          </a:p>
        </p:txBody>
      </p:sp>
      <p:sp>
        <p:nvSpPr>
          <p:cNvPr id="9" name="TextBox 8"/>
          <p:cNvSpPr txBox="1"/>
          <p:nvPr/>
        </p:nvSpPr>
        <p:spPr>
          <a:xfrm>
            <a:off x="10464804" y="3742268"/>
            <a:ext cx="1490131" cy="2062103"/>
          </a:xfrm>
          <a:prstGeom prst="rect">
            <a:avLst/>
          </a:prstGeom>
          <a:noFill/>
        </p:spPr>
        <p:txBody>
          <a:bodyPr wrap="square" rtlCol="0">
            <a:spAutoFit/>
          </a:bodyPr>
          <a:lstStyle/>
          <a:p>
            <a:r>
              <a:rPr lang="en-US" sz="1600" dirty="0" err="1" smtClean="0">
                <a:solidFill>
                  <a:srgbClr val="FFFFFF"/>
                </a:solidFill>
                <a:latin typeface="Arial" panose="020B0604020202020204" pitchFamily="34" charset="0"/>
                <a:cs typeface="Arial" panose="020B0604020202020204" pitchFamily="34" charset="0"/>
              </a:rPr>
              <a:t>Veniaminof</a:t>
            </a:r>
            <a:r>
              <a:rPr lang="en-US" sz="1600" dirty="0" smtClean="0">
                <a:solidFill>
                  <a:srgbClr val="FFFFFF"/>
                </a:solidFill>
                <a:latin typeface="Arial" panose="020B0604020202020204" pitchFamily="34" charset="0"/>
                <a:cs typeface="Arial" panose="020B0604020202020204" pitchFamily="34" charset="0"/>
              </a:rPr>
              <a:t> (2013): andesite lava from cone flowed onto ice surface within ice-filled caldera</a:t>
            </a:r>
            <a:endParaRPr lang="en-US" sz="1600" dirty="0">
              <a:solidFill>
                <a:srgbClr val="FFFFFF"/>
              </a:solidFill>
              <a:latin typeface="Arial" panose="020B0604020202020204" pitchFamily="34" charset="0"/>
              <a:cs typeface="Arial" panose="020B0604020202020204" pitchFamily="34" charset="0"/>
            </a:endParaRPr>
          </a:p>
        </p:txBody>
      </p:sp>
      <p:sp>
        <p:nvSpPr>
          <p:cNvPr id="10" name="TextBox 9"/>
          <p:cNvSpPr txBox="1"/>
          <p:nvPr/>
        </p:nvSpPr>
        <p:spPr>
          <a:xfrm>
            <a:off x="135468" y="914402"/>
            <a:ext cx="1727200" cy="2062103"/>
          </a:xfrm>
          <a:prstGeom prst="rect">
            <a:avLst/>
          </a:prstGeom>
          <a:noFill/>
        </p:spPr>
        <p:txBody>
          <a:bodyPr wrap="square" rtlCol="0">
            <a:spAutoFit/>
          </a:bodyPr>
          <a:lstStyle/>
          <a:p>
            <a:r>
              <a:rPr lang="en-US" sz="1600" dirty="0" err="1" smtClean="0">
                <a:solidFill>
                  <a:srgbClr val="FFFFFF"/>
                </a:solidFill>
                <a:latin typeface="Arial" panose="020B0604020202020204" pitchFamily="34" charset="0"/>
                <a:cs typeface="Arial" panose="020B0604020202020204" pitchFamily="34" charset="0"/>
              </a:rPr>
              <a:t>Fimmvorðuháls</a:t>
            </a:r>
            <a:r>
              <a:rPr lang="en-US" sz="1600" dirty="0" smtClean="0">
                <a:solidFill>
                  <a:srgbClr val="FFFFFF"/>
                </a:solidFill>
                <a:latin typeface="Arial" panose="020B0604020202020204" pitchFamily="34" charset="0"/>
                <a:cs typeface="Arial" panose="020B0604020202020204" pitchFamily="34" charset="0"/>
              </a:rPr>
              <a:t> (2010): basaltic eruption in Iceland; lavas flowed over snow up to 5 m thick (Edwards et al. 2012)</a:t>
            </a:r>
            <a:endParaRPr lang="en-US" sz="1600" dirty="0">
              <a:solidFill>
                <a:srgbClr val="FFFFFF"/>
              </a:solidFill>
              <a:latin typeface="Arial" panose="020B0604020202020204" pitchFamily="34" charset="0"/>
              <a:cs typeface="Arial" panose="020B0604020202020204" pitchFamily="34" charset="0"/>
            </a:endParaRPr>
          </a:p>
        </p:txBody>
      </p:sp>
      <p:sp>
        <p:nvSpPr>
          <p:cNvPr id="19" name="TextBox 18"/>
          <p:cNvSpPr txBox="1"/>
          <p:nvPr/>
        </p:nvSpPr>
        <p:spPr>
          <a:xfrm>
            <a:off x="165101" y="158751"/>
            <a:ext cx="11739032" cy="707886"/>
          </a:xfrm>
          <a:prstGeom prst="rect">
            <a:avLst/>
          </a:prstGeom>
          <a:noFill/>
          <a:ln>
            <a:noFill/>
          </a:ln>
        </p:spPr>
        <p:txBody>
          <a:bodyPr wrap="square">
            <a:spAutoFit/>
          </a:bodyPr>
          <a:lstStyle/>
          <a:p>
            <a:pPr algn="ctr">
              <a:defRPr/>
            </a:pPr>
            <a:r>
              <a:rPr lang="en-US" sz="4000" dirty="0" smtClean="0">
                <a:solidFill>
                  <a:schemeClr val="bg1"/>
                </a:solidFill>
                <a:latin typeface="Arial" panose="020B0604020202020204" pitchFamily="34" charset="0"/>
                <a:cs typeface="Arial" panose="020B0604020202020204" pitchFamily="34" charset="0"/>
              </a:rPr>
              <a:t>2. Insights from recent eruptions</a:t>
            </a:r>
            <a:endParaRPr lang="en-US" sz="4000"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101600" y="3725337"/>
            <a:ext cx="1761067" cy="2554545"/>
          </a:xfrm>
          <a:prstGeom prst="rect">
            <a:avLst/>
          </a:prstGeom>
          <a:noFill/>
        </p:spPr>
        <p:txBody>
          <a:bodyPr wrap="square" rtlCol="0">
            <a:spAutoFit/>
          </a:bodyPr>
          <a:lstStyle/>
          <a:p>
            <a:r>
              <a:rPr lang="en-US" sz="1600" dirty="0" err="1" smtClean="0">
                <a:solidFill>
                  <a:srgbClr val="FFFFFF"/>
                </a:solidFill>
                <a:latin typeface="Arial" panose="020B0604020202020204" pitchFamily="34" charset="0"/>
                <a:cs typeface="Arial" panose="020B0604020202020204" pitchFamily="34" charset="0"/>
              </a:rPr>
              <a:t>Tolbachik</a:t>
            </a:r>
            <a:r>
              <a:rPr lang="en-US" sz="1600" dirty="0" smtClean="0">
                <a:solidFill>
                  <a:srgbClr val="FFFFFF"/>
                </a:solidFill>
                <a:latin typeface="Arial" panose="020B0604020202020204" pitchFamily="34" charset="0"/>
                <a:cs typeface="Arial" panose="020B0604020202020204" pitchFamily="34" charset="0"/>
              </a:rPr>
              <a:t> (2012-13): basaltic eruption in Russia; lavas flowed beneath, through and on top of snow up to 5 m thick (Edwards et al., 2015)</a:t>
            </a:r>
            <a:endParaRPr lang="en-US" sz="1600" dirty="0">
              <a:solidFill>
                <a:srgbClr val="FFFFFF"/>
              </a:solidFill>
              <a:latin typeface="Arial" panose="020B0604020202020204" pitchFamily="34" charset="0"/>
              <a:cs typeface="Arial" panose="020B0604020202020204" pitchFamily="34" charset="0"/>
            </a:endParaRPr>
          </a:p>
        </p:txBody>
      </p:sp>
      <p:pic>
        <p:nvPicPr>
          <p:cNvPr id="22" name="Picture 21" descr="slabby_pahoehoe.bmp"/>
          <p:cNvPicPr>
            <a:picLocks noChangeAspect="1"/>
          </p:cNvPicPr>
          <p:nvPr/>
        </p:nvPicPr>
        <p:blipFill rotWithShape="1">
          <a:blip r:embed="rId6">
            <a:extLst>
              <a:ext uri="{28A0092B-C50C-407E-A947-70E740481C1C}">
                <a14:useLocalDpi xmlns:a14="http://schemas.microsoft.com/office/drawing/2010/main" val="0"/>
              </a:ext>
            </a:extLst>
          </a:blip>
          <a:srcRect l="2388" t="3005" r="2483" b="4291"/>
          <a:stretch/>
        </p:blipFill>
        <p:spPr>
          <a:xfrm>
            <a:off x="1862666" y="941858"/>
            <a:ext cx="4261104" cy="2772285"/>
          </a:xfrm>
          <a:prstGeom prst="rect">
            <a:avLst/>
          </a:prstGeom>
        </p:spPr>
      </p:pic>
      <p:sp>
        <p:nvSpPr>
          <p:cNvPr id="11" name="Text Box 4"/>
          <p:cNvSpPr txBox="1">
            <a:spLocks noChangeArrowheads="1"/>
          </p:cNvSpPr>
          <p:nvPr/>
        </p:nvSpPr>
        <p:spPr bwMode="auto">
          <a:xfrm>
            <a:off x="8910291" y="6239516"/>
            <a:ext cx="14318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Images: Ben Edwards</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646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5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095" y="203200"/>
            <a:ext cx="9621172" cy="6389059"/>
          </a:xfrm>
          <a:prstGeom prst="rect">
            <a:avLst/>
          </a:prstGeom>
        </p:spPr>
      </p:pic>
      <p:sp>
        <p:nvSpPr>
          <p:cNvPr id="9" name="TextBox 8"/>
          <p:cNvSpPr txBox="1"/>
          <p:nvPr/>
        </p:nvSpPr>
        <p:spPr>
          <a:xfrm>
            <a:off x="165101" y="226483"/>
            <a:ext cx="11739032" cy="707886"/>
          </a:xfrm>
          <a:prstGeom prst="rect">
            <a:avLst/>
          </a:prstGeom>
          <a:noFill/>
          <a:ln>
            <a:noFill/>
          </a:ln>
        </p:spPr>
        <p:txBody>
          <a:bodyPr wrap="square">
            <a:spAutoFit/>
          </a:bodyPr>
          <a:lstStyle/>
          <a:p>
            <a:pPr algn="ctr">
              <a:defRPr/>
            </a:pPr>
            <a:r>
              <a:rPr lang="en-US" sz="4000" dirty="0" err="1">
                <a:solidFill>
                  <a:srgbClr val="44546A"/>
                </a:solidFill>
                <a:latin typeface="Arial" panose="020B0604020202020204" pitchFamily="34" charset="0"/>
                <a:cs typeface="Arial" panose="020B0604020202020204" pitchFamily="34" charset="0"/>
              </a:rPr>
              <a:t>Fimmvorðuháls</a:t>
            </a:r>
            <a:r>
              <a:rPr lang="en-US" sz="4000" dirty="0" smtClean="0">
                <a:solidFill>
                  <a:srgbClr val="44546A"/>
                </a:solidFill>
                <a:latin typeface="Arial" panose="020B0604020202020204" pitchFamily="34" charset="0"/>
                <a:cs typeface="Arial" panose="020B0604020202020204" pitchFamily="34" charset="0"/>
              </a:rPr>
              <a:t>, Iceland 2010</a:t>
            </a:r>
            <a:endParaRPr lang="en-US" sz="4000" dirty="0">
              <a:solidFill>
                <a:srgbClr val="44546A"/>
              </a:solidFill>
              <a:latin typeface="Arial" panose="020B0604020202020204" pitchFamily="34" charset="0"/>
              <a:cs typeface="Arial" panose="020B0604020202020204" pitchFamily="34" charset="0"/>
            </a:endParaRPr>
          </a:p>
        </p:txBody>
      </p:sp>
      <p:sp>
        <p:nvSpPr>
          <p:cNvPr id="4" name="TextBox 3"/>
          <p:cNvSpPr txBox="1"/>
          <p:nvPr/>
        </p:nvSpPr>
        <p:spPr>
          <a:xfrm>
            <a:off x="2573867" y="965200"/>
            <a:ext cx="7196668" cy="1015663"/>
          </a:xfrm>
          <a:prstGeom prst="rect">
            <a:avLst/>
          </a:prstGeom>
          <a:noFill/>
        </p:spPr>
        <p:txBody>
          <a:bodyPr wrap="square" rtlCol="0">
            <a:spAutoFit/>
          </a:bodyPr>
          <a:lstStyle/>
          <a:p>
            <a:pPr algn="ctr"/>
            <a:r>
              <a:rPr lang="en-US" sz="2000" dirty="0" smtClean="0">
                <a:solidFill>
                  <a:srgbClr val="000000"/>
                </a:solidFill>
                <a:latin typeface="Arial" panose="020B0604020202020204" pitchFamily="34" charset="0"/>
                <a:cs typeface="Arial" panose="020B0604020202020204" pitchFamily="34" charset="0"/>
              </a:rPr>
              <a:t>Main lessons learned are that lavas easily travel on top of snow, and most evidence of snow presence during eruption is post-eruption modification of lavas</a:t>
            </a:r>
            <a:endParaRPr lang="en-US" sz="2000" dirty="0">
              <a:solidFill>
                <a:srgbClr val="000000"/>
              </a:solidFill>
              <a:latin typeface="Arial" panose="020B0604020202020204" pitchFamily="34" charset="0"/>
              <a:cs typeface="Arial" panose="020B0604020202020204" pitchFamily="34" charset="0"/>
            </a:endParaRPr>
          </a:p>
        </p:txBody>
      </p:sp>
      <p:sp>
        <p:nvSpPr>
          <p:cNvPr id="7" name="Rectangle 1"/>
          <p:cNvSpPr>
            <a:spLocks noChangeArrowheads="1"/>
          </p:cNvSpPr>
          <p:nvPr/>
        </p:nvSpPr>
        <p:spPr bwMode="auto">
          <a:xfrm>
            <a:off x="1752165" y="6105370"/>
            <a:ext cx="164339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dirty="0">
                <a:solidFill>
                  <a:schemeClr val="bg1"/>
                </a:solidFill>
                <a:latin typeface="Arial" panose="020B0604020202020204" pitchFamily="34" charset="0"/>
                <a:cs typeface="Arial" panose="020B0604020202020204" pitchFamily="34" charset="0"/>
              </a:rPr>
              <a:t>Edwards et al</a:t>
            </a:r>
            <a:r>
              <a:rPr lang="en-US" sz="1200" dirty="0" smtClean="0">
                <a:solidFill>
                  <a:schemeClr val="bg1"/>
                </a:solidFill>
                <a:latin typeface="Arial" panose="020B0604020202020204" pitchFamily="34" charset="0"/>
                <a:cs typeface="Arial" panose="020B0604020202020204" pitchFamily="34" charset="0"/>
              </a:rPr>
              <a:t>. (2012)</a:t>
            </a:r>
            <a:endParaRPr lang="en-US" sz="1200" dirty="0">
              <a:solidFill>
                <a:schemeClr val="bg1"/>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9158289" y="6051551"/>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423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08020" y="592665"/>
            <a:ext cx="11036195" cy="6124705"/>
            <a:chOff x="660417" y="592665"/>
            <a:chExt cx="11036195" cy="6124705"/>
          </a:xfrm>
        </p:grpSpPr>
        <p:sp>
          <p:nvSpPr>
            <p:cNvPr id="7" name="Rectangle 6"/>
            <p:cNvSpPr/>
            <p:nvPr/>
          </p:nvSpPr>
          <p:spPr>
            <a:xfrm>
              <a:off x="1473205" y="711200"/>
              <a:ext cx="9601200" cy="5909733"/>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Edwards_Fig15_post-eruption_collapseV1.pdf"/>
            <p:cNvPicPr>
              <a:picLocks noChangeAspect="1"/>
            </p:cNvPicPr>
            <p:nvPr/>
          </p:nvPicPr>
          <p:blipFill rotWithShape="1">
            <a:blip r:embed="rId2" cstate="print">
              <a:extLst>
                <a:ext uri="{28A0092B-C50C-407E-A947-70E740481C1C}">
                  <a14:useLocalDpi xmlns:a14="http://schemas.microsoft.com/office/drawing/2010/main" val="0"/>
                </a:ext>
              </a:extLst>
            </a:blip>
            <a:srcRect t="8889" b="51852"/>
            <a:stretch/>
          </p:blipFill>
          <p:spPr>
            <a:xfrm>
              <a:off x="660417" y="592665"/>
              <a:ext cx="11036195" cy="6124705"/>
            </a:xfrm>
            <a:prstGeom prst="rect">
              <a:avLst/>
            </a:prstGeom>
          </p:spPr>
        </p:pic>
      </p:grpSp>
      <p:sp>
        <p:nvSpPr>
          <p:cNvPr id="9" name="TextBox 8"/>
          <p:cNvSpPr txBox="1"/>
          <p:nvPr/>
        </p:nvSpPr>
        <p:spPr>
          <a:xfrm>
            <a:off x="1507103" y="220134"/>
            <a:ext cx="8420895" cy="461665"/>
          </a:xfrm>
          <a:prstGeom prst="rect">
            <a:avLst/>
          </a:prstGeom>
          <a:noFill/>
        </p:spPr>
        <p:txBody>
          <a:bodyPr wrap="none" rtlCol="0">
            <a:spAutoFit/>
          </a:bodyPr>
          <a:lstStyle/>
          <a:p>
            <a:r>
              <a:rPr lang="en-US" sz="2400" dirty="0" smtClean="0">
                <a:solidFill>
                  <a:schemeClr val="bg1"/>
                </a:solidFill>
                <a:latin typeface="Arial" panose="020B0604020202020204" pitchFamily="34" charset="0"/>
                <a:cs typeface="Arial" panose="020B0604020202020204" pitchFamily="34" charset="0"/>
              </a:rPr>
              <a:t>Post-eruption modification due to melting of underlying snow</a:t>
            </a:r>
            <a:endParaRPr lang="en-US" sz="2400" dirty="0">
              <a:solidFill>
                <a:schemeClr val="bg1"/>
              </a:solidFill>
              <a:latin typeface="Arial" panose="020B0604020202020204" pitchFamily="34" charset="0"/>
              <a:cs typeface="Arial" panose="020B0604020202020204" pitchFamily="34" charset="0"/>
            </a:endParaRPr>
          </a:p>
        </p:txBody>
      </p:sp>
      <p:sp>
        <p:nvSpPr>
          <p:cNvPr id="10" name="Rectangle 1"/>
          <p:cNvSpPr>
            <a:spLocks noChangeArrowheads="1"/>
          </p:cNvSpPr>
          <p:nvPr/>
        </p:nvSpPr>
        <p:spPr bwMode="auto">
          <a:xfrm>
            <a:off x="5118726" y="6118756"/>
            <a:ext cx="164339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dirty="0">
                <a:solidFill>
                  <a:schemeClr val="bg1"/>
                </a:solidFill>
                <a:latin typeface="Arial" panose="020B0604020202020204" pitchFamily="34" charset="0"/>
                <a:cs typeface="Arial" panose="020B0604020202020204" pitchFamily="34" charset="0"/>
              </a:rPr>
              <a:t>Edwards et al. </a:t>
            </a:r>
            <a:r>
              <a:rPr lang="en-US" sz="1200" dirty="0" smtClean="0">
                <a:solidFill>
                  <a:schemeClr val="bg1"/>
                </a:solidFill>
                <a:latin typeface="Arial" panose="020B0604020202020204" pitchFamily="34" charset="0"/>
                <a:cs typeface="Arial" panose="020B0604020202020204" pitchFamily="34" charset="0"/>
              </a:rPr>
              <a:t>(2012)</a:t>
            </a:r>
            <a:endParaRPr lang="en-US" sz="1200" dirty="0">
              <a:solidFill>
                <a:schemeClr val="bg1"/>
              </a:solidFill>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9022443" y="6118756"/>
            <a:ext cx="14318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latin typeface="Arial" panose="020B0604020202020204" pitchFamily="34" charset="0"/>
                <a:cs typeface="Arial" panose="020B0604020202020204" pitchFamily="34" charset="0"/>
              </a:rPr>
              <a:t>Images: 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845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20808" y="711200"/>
            <a:ext cx="9601200" cy="5909733"/>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Edwards_Fig15_post-eruption_collapseV1.pdf"/>
          <p:cNvPicPr>
            <a:picLocks noChangeAspect="1"/>
          </p:cNvPicPr>
          <p:nvPr/>
        </p:nvPicPr>
        <p:blipFill rotWithShape="1">
          <a:blip r:embed="rId2" cstate="print">
            <a:extLst>
              <a:ext uri="{28A0092B-C50C-407E-A947-70E740481C1C}">
                <a14:useLocalDpi xmlns:a14="http://schemas.microsoft.com/office/drawing/2010/main" val="0"/>
              </a:ext>
            </a:extLst>
          </a:blip>
          <a:srcRect l="920" t="49485" r="-920" b="11256"/>
          <a:stretch/>
        </p:blipFill>
        <p:spPr>
          <a:xfrm>
            <a:off x="508020" y="592665"/>
            <a:ext cx="11036195" cy="6124705"/>
          </a:xfrm>
          <a:prstGeom prst="rect">
            <a:avLst/>
          </a:prstGeom>
        </p:spPr>
      </p:pic>
      <p:sp>
        <p:nvSpPr>
          <p:cNvPr id="5" name="TextBox 4"/>
          <p:cNvSpPr txBox="1"/>
          <p:nvPr/>
        </p:nvSpPr>
        <p:spPr>
          <a:xfrm>
            <a:off x="1507103" y="220134"/>
            <a:ext cx="8420895" cy="461665"/>
          </a:xfrm>
          <a:prstGeom prst="rect">
            <a:avLst/>
          </a:prstGeom>
          <a:noFill/>
        </p:spPr>
        <p:txBody>
          <a:bodyPr wrap="none" rtlCol="0">
            <a:spAutoFit/>
          </a:bodyPr>
          <a:lstStyle/>
          <a:p>
            <a:r>
              <a:rPr lang="en-US" sz="2400" dirty="0" smtClean="0">
                <a:solidFill>
                  <a:schemeClr val="bg1"/>
                </a:solidFill>
                <a:latin typeface="Arial" panose="020B0604020202020204" pitchFamily="34" charset="0"/>
                <a:cs typeface="Arial" panose="020B0604020202020204" pitchFamily="34" charset="0"/>
              </a:rPr>
              <a:t>Post-eruption modification due to melting of underlying snow</a:t>
            </a:r>
            <a:endParaRPr lang="en-US" sz="2400" dirty="0">
              <a:solidFill>
                <a:schemeClr val="bg1"/>
              </a:solidFill>
              <a:latin typeface="Arial" panose="020B0604020202020204" pitchFamily="34" charset="0"/>
              <a:cs typeface="Arial" panose="020B0604020202020204" pitchFamily="34" charset="0"/>
            </a:endParaRPr>
          </a:p>
        </p:txBody>
      </p:sp>
      <p:sp>
        <p:nvSpPr>
          <p:cNvPr id="8" name="Rectangle 1"/>
          <p:cNvSpPr>
            <a:spLocks noChangeArrowheads="1"/>
          </p:cNvSpPr>
          <p:nvPr/>
        </p:nvSpPr>
        <p:spPr bwMode="auto">
          <a:xfrm>
            <a:off x="4102726" y="5801256"/>
            <a:ext cx="164339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dirty="0">
                <a:solidFill>
                  <a:schemeClr val="bg1"/>
                </a:solidFill>
                <a:latin typeface="Arial" panose="020B0604020202020204" pitchFamily="34" charset="0"/>
                <a:cs typeface="Arial" panose="020B0604020202020204" pitchFamily="34" charset="0"/>
              </a:rPr>
              <a:t>Edwards et al</a:t>
            </a:r>
            <a:r>
              <a:rPr lang="en-US" sz="1200" dirty="0" smtClean="0">
                <a:solidFill>
                  <a:schemeClr val="bg1"/>
                </a:solidFill>
                <a:latin typeface="Arial" panose="020B0604020202020204" pitchFamily="34" charset="0"/>
                <a:cs typeface="Arial" panose="020B0604020202020204" pitchFamily="34" charset="0"/>
              </a:rPr>
              <a:t>. (2012)</a:t>
            </a:r>
            <a:endParaRPr lang="en-US" sz="1200" dirty="0">
              <a:solidFill>
                <a:schemeClr val="bg1"/>
              </a:solidFill>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8926712" y="6244730"/>
            <a:ext cx="14318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latin typeface="Arial" panose="020B0604020202020204" pitchFamily="34" charset="0"/>
                <a:cs typeface="Arial" panose="020B0604020202020204" pitchFamily="34" charset="0"/>
              </a:rPr>
              <a:t>Images: 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852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5101" y="158751"/>
            <a:ext cx="11739032" cy="769441"/>
          </a:xfrm>
          <a:prstGeom prst="rect">
            <a:avLst/>
          </a:prstGeom>
          <a:noFill/>
          <a:ln>
            <a:noFill/>
          </a:ln>
        </p:spPr>
        <p:txBody>
          <a:bodyPr wrap="square">
            <a:spAutoFit/>
          </a:bodyPr>
          <a:lstStyle/>
          <a:p>
            <a:pPr algn="ctr">
              <a:defRPr/>
            </a:pPr>
            <a:r>
              <a:rPr lang="en-US" sz="4400" dirty="0" err="1" smtClean="0">
                <a:solidFill>
                  <a:schemeClr val="bg1"/>
                </a:solidFill>
                <a:cs typeface="Times New Roman" panose="02020603050405020304" pitchFamily="18" charset="0"/>
              </a:rPr>
              <a:t>Tolbachik</a:t>
            </a:r>
            <a:r>
              <a:rPr lang="en-US" sz="4400" dirty="0" smtClean="0">
                <a:solidFill>
                  <a:schemeClr val="bg1"/>
                </a:solidFill>
                <a:cs typeface="Times New Roman" panose="02020603050405020304" pitchFamily="18" charset="0"/>
              </a:rPr>
              <a:t>, Kamchatka, Russia 2012-13</a:t>
            </a:r>
            <a:endParaRPr lang="en-US" sz="3200" dirty="0">
              <a:solidFill>
                <a:schemeClr val="bg1"/>
              </a:solidFill>
              <a:cs typeface="Times New Roman" panose="02020603050405020304" pitchFamily="18" charset="0"/>
            </a:endParaRPr>
          </a:p>
        </p:txBody>
      </p:sp>
      <p:pic>
        <p:nvPicPr>
          <p:cNvPr id="3" name="Picture 1" descr="DS3_4495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8300"/>
            <a:ext cx="12192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6"/>
          <p:cNvSpPr txBox="1">
            <a:spLocks noChangeArrowheads="1"/>
          </p:cNvSpPr>
          <p:nvPr/>
        </p:nvSpPr>
        <p:spPr bwMode="auto">
          <a:xfrm>
            <a:off x="84674" y="5854153"/>
            <a:ext cx="7349067" cy="584775"/>
          </a:xfrm>
          <a:prstGeom prst="rect">
            <a:avLst/>
          </a:prstGeom>
          <a:noFill/>
          <a:ln w="9525">
            <a:no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smtClean="0">
                <a:solidFill>
                  <a:schemeClr val="bg1"/>
                </a:solidFill>
                <a:latin typeface="Arial" panose="020B0604020202020204" pitchFamily="34" charset="0"/>
                <a:cs typeface="Arial" panose="020B0604020202020204" pitchFamily="34" charset="0"/>
              </a:rPr>
              <a:t>Lava flows </a:t>
            </a:r>
            <a:r>
              <a:rPr lang="en-US" sz="3200" dirty="0">
                <a:solidFill>
                  <a:schemeClr val="bg1"/>
                </a:solidFill>
                <a:latin typeface="Arial" panose="020B0604020202020204" pitchFamily="34" charset="0"/>
                <a:cs typeface="Arial" panose="020B0604020202020204" pitchFamily="34" charset="0"/>
              </a:rPr>
              <a:t>on top of snow: </a:t>
            </a:r>
            <a:r>
              <a:rPr lang="en-US" sz="3200" dirty="0" smtClean="0">
                <a:solidFill>
                  <a:schemeClr val="bg1"/>
                </a:solidFill>
                <a:latin typeface="Arial" panose="020B0604020202020204" pitchFamily="34" charset="0"/>
                <a:cs typeface="Arial" panose="020B0604020202020204" pitchFamily="34" charset="0"/>
              </a:rPr>
              <a:t>`</a:t>
            </a:r>
            <a:r>
              <a:rPr lang="en-US" altLang="ja-JP" sz="3200" dirty="0" err="1" smtClean="0">
                <a:solidFill>
                  <a:schemeClr val="bg1"/>
                </a:solidFill>
                <a:latin typeface="Arial" panose="020B0604020202020204" pitchFamily="34" charset="0"/>
                <a:cs typeface="Arial" panose="020B0604020202020204" pitchFamily="34" charset="0"/>
              </a:rPr>
              <a:t>a`ā</a:t>
            </a:r>
            <a:r>
              <a:rPr lang="en-US" altLang="ja-JP" sz="3200" dirty="0" smtClean="0">
                <a:solidFill>
                  <a:schemeClr val="bg1"/>
                </a:solidFill>
                <a:latin typeface="Arial" panose="020B0604020202020204" pitchFamily="34" charset="0"/>
                <a:cs typeface="Arial" panose="020B0604020202020204" pitchFamily="34" charset="0"/>
              </a:rPr>
              <a:t> lava</a:t>
            </a:r>
            <a:endParaRPr lang="en-US" sz="3200" dirty="0">
              <a:solidFill>
                <a:schemeClr val="bg1"/>
              </a:solidFill>
              <a:latin typeface="Arial" panose="020B0604020202020204" pitchFamily="34" charset="0"/>
              <a:cs typeface="Arial" panose="020B0604020202020204" pitchFamily="34" charset="0"/>
            </a:endParaRPr>
          </a:p>
        </p:txBody>
      </p:sp>
      <p:sp>
        <p:nvSpPr>
          <p:cNvPr id="5" name="Oval 4"/>
          <p:cNvSpPr/>
          <p:nvPr/>
        </p:nvSpPr>
        <p:spPr>
          <a:xfrm>
            <a:off x="7806267" y="2862264"/>
            <a:ext cx="524933" cy="604837"/>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cs typeface="Times New Roman" panose="02020603050405020304" pitchFamily="18" charset="0"/>
            </a:endParaRPr>
          </a:p>
        </p:txBody>
      </p:sp>
      <p:sp>
        <p:nvSpPr>
          <p:cNvPr id="6" name="TextBox 7"/>
          <p:cNvSpPr txBox="1">
            <a:spLocks noChangeArrowheads="1"/>
          </p:cNvSpPr>
          <p:nvPr/>
        </p:nvSpPr>
        <p:spPr bwMode="auto">
          <a:xfrm>
            <a:off x="8500534" y="3097214"/>
            <a:ext cx="279435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dirty="0" smtClean="0">
                <a:latin typeface="Arial" panose="020B0604020202020204" pitchFamily="34" charset="0"/>
                <a:cs typeface="Arial" panose="020B0604020202020204" pitchFamily="34" charset="0"/>
              </a:rPr>
              <a:t>person </a:t>
            </a:r>
            <a:r>
              <a:rPr lang="en-US" sz="1600" i="1" dirty="0">
                <a:latin typeface="Arial" panose="020B0604020202020204" pitchFamily="34" charset="0"/>
                <a:cs typeface="Arial" panose="020B0604020202020204" pitchFamily="34" charset="0"/>
              </a:rPr>
              <a:t>for scale (~1.3 </a:t>
            </a:r>
            <a:r>
              <a:rPr lang="en-US" sz="1600" i="1" dirty="0" smtClean="0">
                <a:latin typeface="Arial" panose="020B0604020202020204" pitchFamily="34" charset="0"/>
                <a:cs typeface="Arial" panose="020B0604020202020204" pitchFamily="34" charset="0"/>
              </a:rPr>
              <a:t>m tall)</a:t>
            </a:r>
            <a:endParaRPr lang="en-US" sz="1600" i="1" dirty="0">
              <a:latin typeface="Arial" panose="020B0604020202020204" pitchFamily="34" charset="0"/>
              <a:cs typeface="Arial" panose="020B0604020202020204" pitchFamily="34" charset="0"/>
            </a:endParaRPr>
          </a:p>
        </p:txBody>
      </p:sp>
      <p:sp>
        <p:nvSpPr>
          <p:cNvPr id="7" name="TextBox 6"/>
          <p:cNvSpPr txBox="1"/>
          <p:nvPr/>
        </p:nvSpPr>
        <p:spPr>
          <a:xfrm>
            <a:off x="165101" y="226483"/>
            <a:ext cx="11739032" cy="707886"/>
          </a:xfrm>
          <a:prstGeom prst="rect">
            <a:avLst/>
          </a:prstGeom>
          <a:noFill/>
          <a:ln>
            <a:noFill/>
          </a:ln>
        </p:spPr>
        <p:txBody>
          <a:bodyPr wrap="square">
            <a:spAutoFit/>
          </a:bodyPr>
          <a:lstStyle/>
          <a:p>
            <a:pPr algn="ctr">
              <a:defRPr/>
            </a:pPr>
            <a:r>
              <a:rPr lang="en-US" sz="4000" dirty="0" err="1" smtClean="0">
                <a:solidFill>
                  <a:srgbClr val="000000"/>
                </a:solidFill>
                <a:latin typeface="Arial" panose="020B0604020202020204" pitchFamily="34" charset="0"/>
                <a:cs typeface="Arial" panose="020B0604020202020204" pitchFamily="34" charset="0"/>
              </a:rPr>
              <a:t>Tolbachik</a:t>
            </a:r>
            <a:r>
              <a:rPr lang="en-US" sz="4000" dirty="0" smtClean="0">
                <a:solidFill>
                  <a:srgbClr val="000000"/>
                </a:solidFill>
                <a:latin typeface="Arial" panose="020B0604020202020204" pitchFamily="34" charset="0"/>
                <a:cs typeface="Arial" panose="020B0604020202020204" pitchFamily="34" charset="0"/>
              </a:rPr>
              <a:t>, Kamchatka, Russia 2012-13</a:t>
            </a:r>
            <a:endParaRPr lang="en-US" sz="4000" dirty="0">
              <a:solidFill>
                <a:srgbClr val="000000"/>
              </a:solidFill>
              <a:latin typeface="Arial" panose="020B0604020202020204" pitchFamily="34" charset="0"/>
              <a:cs typeface="Arial" panose="020B0604020202020204" pitchFamily="34" charset="0"/>
            </a:endParaRPr>
          </a:p>
        </p:txBody>
      </p:sp>
      <p:sp>
        <p:nvSpPr>
          <p:cNvPr id="2" name="TextBox 1"/>
          <p:cNvSpPr txBox="1"/>
          <p:nvPr/>
        </p:nvSpPr>
        <p:spPr>
          <a:xfrm>
            <a:off x="8975581" y="5922838"/>
            <a:ext cx="1643399" cy="276999"/>
          </a:xfrm>
          <a:prstGeom prst="rect">
            <a:avLst/>
          </a:prstGeom>
          <a:noFill/>
        </p:spPr>
        <p:txBody>
          <a:bodyPr wrap="none" rtlCol="0">
            <a:spAutoFit/>
          </a:bodyPr>
          <a:lstStyle/>
          <a:p>
            <a:r>
              <a:rPr lang="en-US" sz="1200" dirty="0" smtClean="0">
                <a:solidFill>
                  <a:srgbClr val="000000"/>
                </a:solidFill>
                <a:latin typeface="Arial" panose="020B0604020202020204" pitchFamily="34" charset="0"/>
                <a:cs typeface="Arial" panose="020B0604020202020204" pitchFamily="34" charset="0"/>
              </a:rPr>
              <a:t>Edwards et al. (2015)</a:t>
            </a:r>
            <a:endParaRPr lang="en-US" sz="12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2573867" y="965200"/>
            <a:ext cx="6755484" cy="1015663"/>
          </a:xfrm>
          <a:prstGeom prst="rect">
            <a:avLst/>
          </a:prstGeom>
          <a:noFill/>
        </p:spPr>
        <p:txBody>
          <a:bodyPr wrap="square" rtlCol="0">
            <a:spAutoFit/>
          </a:bodyPr>
          <a:lstStyle/>
          <a:p>
            <a:pPr algn="ctr"/>
            <a:r>
              <a:rPr lang="en-US" sz="2000" dirty="0" smtClean="0">
                <a:solidFill>
                  <a:srgbClr val="000000"/>
                </a:solidFill>
                <a:latin typeface="Arial" panose="020B0604020202020204" pitchFamily="34" charset="0"/>
                <a:cs typeface="Arial" panose="020B0604020202020204" pitchFamily="34" charset="0"/>
              </a:rPr>
              <a:t>Main lesson learned is that lava emplacement style controls whether lavas travel above or  through/beneath snow.</a:t>
            </a:r>
            <a:endParaRPr lang="en-US" sz="2000" dirty="0">
              <a:solidFill>
                <a:srgbClr val="000000"/>
              </a:solidFill>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10713710" y="6199837"/>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latin typeface="Arial" panose="020B0604020202020204" pitchFamily="34" charset="0"/>
                <a:cs typeface="Arial" panose="020B0604020202020204" pitchFamily="34" charset="0"/>
              </a:rPr>
              <a:t>Image: </a:t>
            </a:r>
            <a:r>
              <a:rPr lang="en-GB" altLang="en-US" sz="1000" dirty="0" smtClean="0">
                <a:latin typeface="Arial" panose="020B0604020202020204" pitchFamily="34" charset="0"/>
                <a:cs typeface="Arial" panose="020B0604020202020204" pitchFamily="34" charset="0"/>
              </a:rPr>
              <a:t>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458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1c.pdf"/>
          <p:cNvPicPr>
            <a:picLocks noChangeAspect="1"/>
          </p:cNvPicPr>
          <p:nvPr/>
        </p:nvPicPr>
        <p:blipFill rotWithShape="1">
          <a:blip r:embed="rId2">
            <a:extLst>
              <a:ext uri="{28A0092B-C50C-407E-A947-70E740481C1C}">
                <a14:useLocalDpi xmlns:a14="http://schemas.microsoft.com/office/drawing/2010/main" val="0"/>
              </a:ext>
            </a:extLst>
          </a:blip>
          <a:srcRect t="2555"/>
          <a:stretch/>
        </p:blipFill>
        <p:spPr bwMode="auto">
          <a:xfrm>
            <a:off x="982133" y="254000"/>
            <a:ext cx="10210800" cy="629602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7890" name="TextBox 2"/>
          <p:cNvSpPr txBox="1">
            <a:spLocks noChangeArrowheads="1"/>
          </p:cNvSpPr>
          <p:nvPr/>
        </p:nvSpPr>
        <p:spPr bwMode="auto">
          <a:xfrm>
            <a:off x="2590800" y="347663"/>
            <a:ext cx="7020984" cy="584775"/>
          </a:xfrm>
          <a:prstGeom prst="rect">
            <a:avLst/>
          </a:prstGeom>
          <a:solidFill>
            <a:schemeClr val="bg1"/>
          </a:solid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3200" dirty="0">
                <a:solidFill>
                  <a:schemeClr val="tx2"/>
                </a:solidFill>
                <a:latin typeface="Arial" panose="020B0604020202020204" pitchFamily="34" charset="0"/>
                <a:cs typeface="Arial" panose="020B0604020202020204" pitchFamily="34" charset="0"/>
              </a:rPr>
              <a:t>`</a:t>
            </a:r>
            <a:r>
              <a:rPr lang="en-US" altLang="ja-JP" sz="3200" dirty="0" err="1" smtClean="0">
                <a:solidFill>
                  <a:schemeClr val="tx2"/>
                </a:solidFill>
                <a:latin typeface="Arial" panose="020B0604020202020204" pitchFamily="34" charset="0"/>
                <a:cs typeface="Arial" panose="020B0604020202020204" pitchFamily="34" charset="0"/>
              </a:rPr>
              <a:t>A`ā</a:t>
            </a:r>
            <a:r>
              <a:rPr lang="en-US" altLang="ja-JP" sz="3200" dirty="0" smtClean="0">
                <a:solidFill>
                  <a:schemeClr val="tx2"/>
                </a:solidFill>
                <a:latin typeface="Arial" panose="020B0604020202020204" pitchFamily="34" charset="0"/>
                <a:cs typeface="Arial" panose="020B0604020202020204" pitchFamily="34" charset="0"/>
              </a:rPr>
              <a:t>—snow </a:t>
            </a:r>
            <a:r>
              <a:rPr lang="en-US" altLang="ja-JP" sz="3200" dirty="0">
                <a:solidFill>
                  <a:schemeClr val="tx2"/>
                </a:solidFill>
                <a:latin typeface="Arial" panose="020B0604020202020204" pitchFamily="34" charset="0"/>
                <a:cs typeface="Arial" panose="020B0604020202020204" pitchFamily="34" charset="0"/>
              </a:rPr>
              <a:t>interactions</a:t>
            </a:r>
            <a:endParaRPr lang="en-US" sz="3200" dirty="0">
              <a:solidFill>
                <a:schemeClr val="tx2"/>
              </a:solidFill>
              <a:latin typeface="Arial" panose="020B0604020202020204" pitchFamily="34" charset="0"/>
              <a:cs typeface="Arial" panose="020B0604020202020204" pitchFamily="34" charset="0"/>
            </a:endParaRPr>
          </a:p>
        </p:txBody>
      </p:sp>
      <p:sp>
        <p:nvSpPr>
          <p:cNvPr id="4" name="TextBox 3"/>
          <p:cNvSpPr txBox="1"/>
          <p:nvPr/>
        </p:nvSpPr>
        <p:spPr>
          <a:xfrm>
            <a:off x="8906938" y="6197597"/>
            <a:ext cx="1643399" cy="276999"/>
          </a:xfrm>
          <a:prstGeom prst="rect">
            <a:avLst/>
          </a:prstGeom>
          <a:noFill/>
        </p:spPr>
        <p:txBody>
          <a:bodyPr wrap="none" rtlCol="0">
            <a:spAutoFit/>
          </a:bodyPr>
          <a:lstStyle/>
          <a:p>
            <a:r>
              <a:rPr lang="en-US" sz="1200" dirty="0" smtClean="0">
                <a:solidFill>
                  <a:srgbClr val="000000"/>
                </a:solidFill>
                <a:latin typeface="Arial" panose="020B0604020202020204" pitchFamily="34" charset="0"/>
                <a:cs typeface="Arial" panose="020B0604020202020204" pitchFamily="34" charset="0"/>
              </a:rPr>
              <a:t>Edwards et al. (2015)</a:t>
            </a:r>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98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DS3_4596adj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5735" y="392113"/>
            <a:ext cx="11040533" cy="608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TextBox 2"/>
          <p:cNvSpPr txBox="1">
            <a:spLocks noChangeArrowheads="1"/>
          </p:cNvSpPr>
          <p:nvPr/>
        </p:nvSpPr>
        <p:spPr bwMode="auto">
          <a:xfrm>
            <a:off x="7179734" y="5651500"/>
            <a:ext cx="24759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Arial" panose="020B0604020202020204" pitchFamily="34" charset="0"/>
                <a:cs typeface="Arial" panose="020B0604020202020204" pitchFamily="34" charset="0"/>
              </a:rPr>
              <a:t>Max lava T = 1080 </a:t>
            </a:r>
            <a:r>
              <a:rPr lang="en-US" sz="1600" dirty="0" err="1">
                <a:latin typeface="Arial" panose="020B0604020202020204" pitchFamily="34" charset="0"/>
                <a:cs typeface="Arial" panose="020B0604020202020204" pitchFamily="34" charset="0"/>
              </a:rPr>
              <a:t>deg</a:t>
            </a:r>
            <a:r>
              <a:rPr lang="en-US" sz="1600" dirty="0">
                <a:latin typeface="Arial" panose="020B0604020202020204" pitchFamily="34" charset="0"/>
                <a:cs typeface="Arial" panose="020B0604020202020204" pitchFamily="34" charset="0"/>
              </a:rPr>
              <a:t> C</a:t>
            </a:r>
          </a:p>
        </p:txBody>
      </p:sp>
      <p:sp>
        <p:nvSpPr>
          <p:cNvPr id="5" name="TextBox 2"/>
          <p:cNvSpPr txBox="1">
            <a:spLocks noChangeArrowheads="1"/>
          </p:cNvSpPr>
          <p:nvPr/>
        </p:nvSpPr>
        <p:spPr bwMode="auto">
          <a:xfrm>
            <a:off x="1693334" y="318030"/>
            <a:ext cx="8849784" cy="58477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err="1" smtClean="0">
                <a:solidFill>
                  <a:schemeClr val="bg1"/>
                </a:solidFill>
                <a:latin typeface="Arial" panose="020B0604020202020204" pitchFamily="34" charset="0"/>
                <a:cs typeface="Arial" panose="020B0604020202020204" pitchFamily="34" charset="0"/>
              </a:rPr>
              <a:t>Pāhoehoe</a:t>
            </a:r>
            <a:r>
              <a:rPr lang="en-US" sz="3200" dirty="0" smtClean="0">
                <a:solidFill>
                  <a:schemeClr val="bg1"/>
                </a:solidFill>
                <a:latin typeface="Arial" panose="020B0604020202020204" pitchFamily="34" charset="0"/>
                <a:cs typeface="Arial" panose="020B0604020202020204" pitchFamily="34" charset="0"/>
              </a:rPr>
              <a:t>—snow </a:t>
            </a:r>
            <a:r>
              <a:rPr lang="en-US" sz="3200" dirty="0">
                <a:solidFill>
                  <a:schemeClr val="bg1"/>
                </a:solidFill>
                <a:latin typeface="Arial" panose="020B0604020202020204" pitchFamily="34" charset="0"/>
                <a:cs typeface="Arial" panose="020B0604020202020204" pitchFamily="34" charset="0"/>
              </a:rPr>
              <a:t>interactions</a:t>
            </a:r>
          </a:p>
        </p:txBody>
      </p:sp>
      <p:sp>
        <p:nvSpPr>
          <p:cNvPr id="6" name="Text Box 4"/>
          <p:cNvSpPr txBox="1">
            <a:spLocks noChangeArrowheads="1"/>
          </p:cNvSpPr>
          <p:nvPr/>
        </p:nvSpPr>
        <p:spPr bwMode="auto">
          <a:xfrm>
            <a:off x="9158289" y="6051551"/>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latin typeface="Arial" panose="020B0604020202020204" pitchFamily="34" charset="0"/>
                <a:cs typeface="Arial" panose="020B0604020202020204" pitchFamily="34" charset="0"/>
              </a:rPr>
              <a:t>Image: </a:t>
            </a:r>
            <a:r>
              <a:rPr lang="en-GB" altLang="en-US" sz="1000" dirty="0" smtClean="0">
                <a:latin typeface="Arial" panose="020B0604020202020204" pitchFamily="34" charset="0"/>
                <a:cs typeface="Arial" panose="020B0604020202020204" pitchFamily="34" charset="0"/>
              </a:rPr>
              <a:t>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713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2"/>
          <p:cNvSpPr txBox="1">
            <a:spLocks noChangeArrowheads="1"/>
          </p:cNvSpPr>
          <p:nvPr/>
        </p:nvSpPr>
        <p:spPr bwMode="auto">
          <a:xfrm>
            <a:off x="1693334" y="318030"/>
            <a:ext cx="8849784" cy="584775"/>
          </a:xfrm>
          <a:prstGeom prst="rect">
            <a:avLst/>
          </a:prstGeom>
          <a:no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err="1" smtClean="0">
                <a:solidFill>
                  <a:schemeClr val="bg1"/>
                </a:solidFill>
                <a:latin typeface="Arial" panose="020B0604020202020204" pitchFamily="34" charset="0"/>
                <a:cs typeface="Arial" panose="020B0604020202020204" pitchFamily="34" charset="0"/>
              </a:rPr>
              <a:t>Pāhoehoe</a:t>
            </a:r>
            <a:r>
              <a:rPr lang="en-US" sz="3200" dirty="0" smtClean="0">
                <a:solidFill>
                  <a:schemeClr val="bg1"/>
                </a:solidFill>
                <a:latin typeface="Arial" panose="020B0604020202020204" pitchFamily="34" charset="0"/>
                <a:cs typeface="Arial" panose="020B0604020202020204" pitchFamily="34" charset="0"/>
              </a:rPr>
              <a:t>—snow </a:t>
            </a:r>
            <a:r>
              <a:rPr lang="en-US" sz="3200" dirty="0">
                <a:solidFill>
                  <a:schemeClr val="bg1"/>
                </a:solidFill>
                <a:latin typeface="Arial" panose="020B0604020202020204" pitchFamily="34" charset="0"/>
                <a:cs typeface="Arial" panose="020B0604020202020204" pitchFamily="34" charset="0"/>
              </a:rPr>
              <a:t>interactions</a:t>
            </a:r>
          </a:p>
        </p:txBody>
      </p:sp>
      <p:pic>
        <p:nvPicPr>
          <p:cNvPr id="41986" name="Picture 1" descr="2c.pdf"/>
          <p:cNvPicPr>
            <a:picLocks noChangeAspect="1"/>
          </p:cNvPicPr>
          <p:nvPr/>
        </p:nvPicPr>
        <p:blipFill>
          <a:blip r:embed="rId2">
            <a:extLst>
              <a:ext uri="{28A0092B-C50C-407E-A947-70E740481C1C}">
                <a14:useLocalDpi xmlns:a14="http://schemas.microsoft.com/office/drawing/2010/main" val="0"/>
              </a:ext>
            </a:extLst>
          </a:blip>
          <a:srcRect l="27777" t="21030" r="8057" b="26884"/>
          <a:stretch>
            <a:fillRect/>
          </a:stretch>
        </p:blipFill>
        <p:spPr bwMode="auto">
          <a:xfrm>
            <a:off x="762000" y="1130301"/>
            <a:ext cx="10617200" cy="52419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8906938" y="5926669"/>
            <a:ext cx="1643399" cy="276999"/>
          </a:xfrm>
          <a:prstGeom prst="rect">
            <a:avLst/>
          </a:prstGeom>
          <a:noFill/>
        </p:spPr>
        <p:txBody>
          <a:bodyPr wrap="none" rtlCol="0">
            <a:spAutoFit/>
          </a:bodyPr>
          <a:lstStyle/>
          <a:p>
            <a:r>
              <a:rPr lang="en-US" sz="1200" dirty="0" smtClean="0">
                <a:solidFill>
                  <a:srgbClr val="000000"/>
                </a:solidFill>
                <a:latin typeface="Arial" panose="020B0604020202020204" pitchFamily="34" charset="0"/>
                <a:cs typeface="Arial" panose="020B0604020202020204" pitchFamily="34" charset="0"/>
              </a:rPr>
              <a:t>Edwards et al. (2015)</a:t>
            </a:r>
            <a:endParaRPr lang="en-US" sz="1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4781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bwMode="auto">
          <a:xfrm>
            <a:off x="2232026" y="2060575"/>
            <a:ext cx="75358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smtClean="0">
                <a:solidFill>
                  <a:schemeClr val="bg1"/>
                </a:solidFill>
                <a:latin typeface="Arial" panose="020B0604020202020204" pitchFamily="34" charset="0"/>
                <a:cs typeface="Arial" panose="020B0604020202020204" pitchFamily="34" charset="0"/>
              </a:rPr>
              <a:t>The simplified information included in this presentation is intended to compliment the accompanying CUP book on </a:t>
            </a:r>
            <a:r>
              <a:rPr lang="en-GB" altLang="en-US" sz="2400" dirty="0" err="1" smtClean="0">
                <a:solidFill>
                  <a:schemeClr val="bg1"/>
                </a:solidFill>
                <a:latin typeface="Arial" panose="020B0604020202020204" pitchFamily="34" charset="0"/>
                <a:cs typeface="Arial" panose="020B0604020202020204" pitchFamily="34" charset="0"/>
              </a:rPr>
              <a:t>Glaciovolcanism</a:t>
            </a:r>
            <a:r>
              <a:rPr lang="en-GB" altLang="en-US" sz="2400" dirty="0" smtClean="0">
                <a:solidFill>
                  <a:schemeClr val="bg1"/>
                </a:solidFill>
                <a:latin typeface="Arial" panose="020B0604020202020204" pitchFamily="34" charset="0"/>
                <a:cs typeface="Arial" panose="020B0604020202020204" pitchFamily="34" charset="0"/>
              </a:rPr>
              <a:t> by Smellie &amp; Edwards. Please refer to the book for further details and information on references cited, </a:t>
            </a:r>
            <a:r>
              <a:rPr lang="en-GB" altLang="en-US" sz="2400" dirty="0" err="1" smtClean="0">
                <a:solidFill>
                  <a:schemeClr val="bg1"/>
                </a:solidFill>
                <a:latin typeface="Arial" panose="020B0604020202020204" pitchFamily="34" charset="0"/>
                <a:cs typeface="Arial" panose="020B0604020202020204" pitchFamily="34" charset="0"/>
              </a:rPr>
              <a:t>etc</a:t>
            </a:r>
            <a:endParaRPr lang="en-GB" altLang="en-US" sz="2400" dirty="0">
              <a:solidFill>
                <a:schemeClr val="bg1"/>
              </a:solidFill>
              <a:latin typeface="Arial" panose="020B0604020202020204" pitchFamily="34" charset="0"/>
              <a:cs typeface="Arial" panose="020B0604020202020204" pitchFamily="34" charset="0"/>
            </a:endParaRPr>
          </a:p>
        </p:txBody>
      </p:sp>
      <p:sp>
        <p:nvSpPr>
          <p:cNvPr id="3" name="TextBox 3"/>
          <p:cNvSpPr txBox="1">
            <a:spLocks noChangeArrowheads="1"/>
          </p:cNvSpPr>
          <p:nvPr/>
        </p:nvSpPr>
        <p:spPr bwMode="auto">
          <a:xfrm>
            <a:off x="2232026" y="765176"/>
            <a:ext cx="41004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3600" b="1" dirty="0" smtClean="0">
                <a:solidFill>
                  <a:srgbClr val="FFFF00"/>
                </a:solidFill>
                <a:latin typeface="Arial" panose="020B0604020202020204" pitchFamily="34" charset="0"/>
                <a:cs typeface="Arial" panose="020B0604020202020204" pitchFamily="34" charset="0"/>
              </a:rPr>
              <a:t>NOTE TO USERS:</a:t>
            </a:r>
            <a:endParaRPr lang="en-GB" altLang="en-US"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059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DSC_0679adj.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12192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TextBox 4"/>
          <p:cNvSpPr txBox="1">
            <a:spLocks noChangeArrowheads="1"/>
          </p:cNvSpPr>
          <p:nvPr/>
        </p:nvSpPr>
        <p:spPr bwMode="auto">
          <a:xfrm>
            <a:off x="127000" y="5673196"/>
            <a:ext cx="1061509"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FFFFFF"/>
                </a:solidFill>
                <a:latin typeface="Arial" panose="020B0604020202020204" pitchFamily="34" charset="0"/>
                <a:cs typeface="Arial" panose="020B0604020202020204" pitchFamily="34" charset="0"/>
              </a:rPr>
              <a:t>July 2010</a:t>
            </a:r>
          </a:p>
        </p:txBody>
      </p:sp>
      <p:sp>
        <p:nvSpPr>
          <p:cNvPr id="26631" name="TextBox 7"/>
          <p:cNvSpPr txBox="1">
            <a:spLocks noChangeArrowheads="1"/>
          </p:cNvSpPr>
          <p:nvPr/>
        </p:nvSpPr>
        <p:spPr bwMode="auto">
          <a:xfrm>
            <a:off x="6830492" y="1656292"/>
            <a:ext cx="230716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FFFFFF"/>
                </a:solidFill>
                <a:latin typeface="Arial" panose="020B0604020202020204" pitchFamily="34" charset="0"/>
                <a:cs typeface="Arial" panose="020B0604020202020204" pitchFamily="34" charset="0"/>
              </a:rPr>
              <a:t>Lava channel levees</a:t>
            </a:r>
          </a:p>
        </p:txBody>
      </p:sp>
      <p:cxnSp>
        <p:nvCxnSpPr>
          <p:cNvPr id="3" name="Straight Arrow Connector 2"/>
          <p:cNvCxnSpPr/>
          <p:nvPr/>
        </p:nvCxnSpPr>
        <p:spPr>
          <a:xfrm flipH="1">
            <a:off x="7044267" y="2472267"/>
            <a:ext cx="880533" cy="1490133"/>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5101" y="226483"/>
            <a:ext cx="11739032" cy="707886"/>
          </a:xfrm>
          <a:prstGeom prst="rect">
            <a:avLst/>
          </a:prstGeom>
          <a:noFill/>
          <a:ln>
            <a:noFill/>
          </a:ln>
        </p:spPr>
        <p:txBody>
          <a:bodyPr wrap="square">
            <a:spAutoFit/>
          </a:bodyPr>
          <a:lstStyle/>
          <a:p>
            <a:pPr algn="ctr">
              <a:defRPr/>
            </a:pPr>
            <a:r>
              <a:rPr lang="en-US" sz="4000" dirty="0" err="1" smtClean="0">
                <a:solidFill>
                  <a:schemeClr val="bg1"/>
                </a:solidFill>
                <a:latin typeface="Arial" panose="020B0604020202020204" pitchFamily="34" charset="0"/>
                <a:cs typeface="Arial" panose="020B0604020202020204" pitchFamily="34" charset="0"/>
              </a:rPr>
              <a:t>Gigjökull</a:t>
            </a:r>
            <a:r>
              <a:rPr lang="en-US" sz="4000" dirty="0" smtClean="0">
                <a:solidFill>
                  <a:schemeClr val="bg1"/>
                </a:solidFill>
                <a:latin typeface="Arial" panose="020B0604020202020204" pitchFamily="34" charset="0"/>
                <a:cs typeface="Arial" panose="020B0604020202020204" pitchFamily="34" charset="0"/>
              </a:rPr>
              <a:t>, Iceland 2010</a:t>
            </a:r>
            <a:endParaRPr lang="en-US" sz="4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2709333" y="5554126"/>
            <a:ext cx="7196668" cy="707886"/>
          </a:xfrm>
          <a:prstGeom prst="rect">
            <a:avLst/>
          </a:prstGeom>
          <a:solidFill>
            <a:srgbClr val="000000">
              <a:alpha val="20000"/>
            </a:srgbClr>
          </a:solidFill>
        </p:spPr>
        <p:txBody>
          <a:bodyPr wrap="square" rtlCol="0">
            <a:spAutoFit/>
          </a:bodyPr>
          <a:lstStyle/>
          <a:p>
            <a:pPr algn="ctr"/>
            <a:r>
              <a:rPr lang="en-US" sz="2000" dirty="0" smtClean="0">
                <a:solidFill>
                  <a:schemeClr val="bg1"/>
                </a:solidFill>
                <a:latin typeface="Arial" panose="020B0604020202020204" pitchFamily="34" charset="0"/>
                <a:cs typeface="Arial" panose="020B0604020202020204" pitchFamily="34" charset="0"/>
              </a:rPr>
              <a:t>Main lesson learned is that lavas can exploit pre-existing structures below the lava to travel </a:t>
            </a:r>
            <a:r>
              <a:rPr lang="en-US" sz="2000" dirty="0" err="1" smtClean="0">
                <a:solidFill>
                  <a:schemeClr val="bg1"/>
                </a:solidFill>
                <a:latin typeface="Arial" panose="020B0604020202020204" pitchFamily="34" charset="0"/>
                <a:cs typeface="Arial" panose="020B0604020202020204" pitchFamily="34" charset="0"/>
              </a:rPr>
              <a:t>subglacially</a:t>
            </a:r>
            <a:endParaRPr lang="en-US" sz="2000" dirty="0">
              <a:solidFill>
                <a:schemeClr val="bg1"/>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10495481" y="6042528"/>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140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DSC_1652adj.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3064"/>
            <a:ext cx="12192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TextBox 2"/>
          <p:cNvSpPr txBox="1">
            <a:spLocks noChangeArrowheads="1"/>
          </p:cNvSpPr>
          <p:nvPr/>
        </p:nvSpPr>
        <p:spPr bwMode="auto">
          <a:xfrm>
            <a:off x="127000" y="5673196"/>
            <a:ext cx="1046248" cy="338554"/>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FFFFFF"/>
                </a:solidFill>
                <a:latin typeface="Arial" panose="020B0604020202020204" pitchFamily="34" charset="0"/>
                <a:cs typeface="Arial" panose="020B0604020202020204" pitchFamily="34" charset="0"/>
              </a:rPr>
              <a:t>Aug 2011</a:t>
            </a:r>
          </a:p>
        </p:txBody>
      </p:sp>
      <p:sp>
        <p:nvSpPr>
          <p:cNvPr id="28675" name="TextBox 3"/>
          <p:cNvSpPr txBox="1">
            <a:spLocks noChangeArrowheads="1"/>
          </p:cNvSpPr>
          <p:nvPr/>
        </p:nvSpPr>
        <p:spPr bwMode="auto">
          <a:xfrm>
            <a:off x="5144494" y="3863976"/>
            <a:ext cx="211468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a:solidFill>
                  <a:schemeClr val="bg1"/>
                </a:solidFill>
                <a:latin typeface="Arial" panose="020B0604020202020204" pitchFamily="34" charset="0"/>
                <a:cs typeface="Arial" panose="020B0604020202020204" pitchFamily="34" charset="0"/>
              </a:rPr>
              <a:t>End of the </a:t>
            </a:r>
            <a:r>
              <a:rPr lang="en-US" sz="1600" b="1" dirty="0" smtClean="0">
                <a:solidFill>
                  <a:schemeClr val="bg1"/>
                </a:solidFill>
                <a:latin typeface="Arial" panose="020B0604020202020204" pitchFamily="34" charset="0"/>
                <a:cs typeface="Arial" panose="020B0604020202020204" pitchFamily="34" charset="0"/>
              </a:rPr>
              <a:t>lava flow</a:t>
            </a:r>
            <a:endParaRPr lang="en-US" sz="1600" b="1" dirty="0">
              <a:solidFill>
                <a:schemeClr val="bg1"/>
              </a:solidFill>
              <a:latin typeface="Arial" panose="020B0604020202020204" pitchFamily="34" charset="0"/>
              <a:cs typeface="Arial" panose="020B0604020202020204" pitchFamily="34" charset="0"/>
            </a:endParaRPr>
          </a:p>
          <a:p>
            <a:pPr algn="ctr" eaLnBrk="1" hangingPunct="1"/>
            <a:r>
              <a:rPr lang="en-US" sz="1600" b="1" dirty="0">
                <a:solidFill>
                  <a:schemeClr val="bg1"/>
                </a:solidFill>
                <a:latin typeface="Arial" panose="020B0604020202020204" pitchFamily="34" charset="0"/>
                <a:cs typeface="Arial" panose="020B0604020202020204" pitchFamily="34" charset="0"/>
              </a:rPr>
              <a:t>(R-channel)</a:t>
            </a:r>
          </a:p>
        </p:txBody>
      </p:sp>
      <p:cxnSp>
        <p:nvCxnSpPr>
          <p:cNvPr id="6" name="Straight Arrow Connector 5"/>
          <p:cNvCxnSpPr/>
          <p:nvPr/>
        </p:nvCxnSpPr>
        <p:spPr>
          <a:xfrm flipV="1">
            <a:off x="6542618" y="3341689"/>
            <a:ext cx="552449" cy="5222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677" name="TextBox 6"/>
          <p:cNvSpPr txBox="1">
            <a:spLocks noChangeArrowheads="1"/>
          </p:cNvSpPr>
          <p:nvPr/>
        </p:nvSpPr>
        <p:spPr bwMode="auto">
          <a:xfrm>
            <a:off x="4919134" y="1449389"/>
            <a:ext cx="165462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latin typeface="Arial" panose="020B0604020202020204" pitchFamily="34" charset="0"/>
                <a:cs typeface="Arial" panose="020B0604020202020204" pitchFamily="34" charset="0"/>
              </a:rPr>
              <a:t>Ponded </a:t>
            </a:r>
            <a:r>
              <a:rPr lang="en-US" sz="1600" b="1" dirty="0" smtClean="0">
                <a:solidFill>
                  <a:srgbClr val="FFFFFF"/>
                </a:solidFill>
                <a:latin typeface="Arial" panose="020B0604020202020204" pitchFamily="34" charset="0"/>
                <a:cs typeface="Arial" panose="020B0604020202020204" pitchFamily="34" charset="0"/>
              </a:rPr>
              <a:t>water</a:t>
            </a:r>
            <a:r>
              <a:rPr lang="en-US" sz="1600" b="1" dirty="0">
                <a:solidFill>
                  <a:srgbClr val="FFFFFF"/>
                </a:solidFill>
                <a:latin typeface="Arial" panose="020B0604020202020204" pitchFamily="34" charset="0"/>
                <a:cs typeface="Arial" panose="020B0604020202020204" pitchFamily="34" charset="0"/>
              </a:rPr>
              <a:t>?</a:t>
            </a:r>
          </a:p>
        </p:txBody>
      </p:sp>
      <p:sp>
        <p:nvSpPr>
          <p:cNvPr id="28678" name="TextBox 7"/>
          <p:cNvSpPr txBox="1">
            <a:spLocks noChangeArrowheads="1"/>
          </p:cNvSpPr>
          <p:nvPr/>
        </p:nvSpPr>
        <p:spPr bwMode="auto">
          <a:xfrm>
            <a:off x="2681817" y="4143375"/>
            <a:ext cx="117532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latin typeface="Arial" panose="020B0604020202020204" pitchFamily="34" charset="0"/>
                <a:cs typeface="Arial" panose="020B0604020202020204" pitchFamily="34" charset="0"/>
              </a:rPr>
              <a:t>N-channel</a:t>
            </a:r>
          </a:p>
        </p:txBody>
      </p:sp>
      <p:cxnSp>
        <p:nvCxnSpPr>
          <p:cNvPr id="9" name="Straight Arrow Connector 8"/>
          <p:cNvCxnSpPr/>
          <p:nvPr/>
        </p:nvCxnSpPr>
        <p:spPr>
          <a:xfrm>
            <a:off x="5960533" y="1819275"/>
            <a:ext cx="0" cy="48577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945467" y="3535363"/>
            <a:ext cx="552451" cy="5207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681" name="TextBox 9"/>
          <p:cNvSpPr txBox="1">
            <a:spLocks noChangeArrowheads="1"/>
          </p:cNvSpPr>
          <p:nvPr/>
        </p:nvSpPr>
        <p:spPr bwMode="auto">
          <a:xfrm>
            <a:off x="5587997" y="363008"/>
            <a:ext cx="91242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chemeClr val="bg1"/>
                </a:solidFill>
                <a:latin typeface="Arial" panose="020B0604020202020204" pitchFamily="34" charset="0"/>
                <a:cs typeface="Arial" panose="020B0604020202020204" pitchFamily="34" charset="0"/>
              </a:rPr>
              <a:t>South</a:t>
            </a:r>
          </a:p>
        </p:txBody>
      </p:sp>
      <p:sp>
        <p:nvSpPr>
          <p:cNvPr id="28682" name="TextBox 11"/>
          <p:cNvSpPr txBox="1">
            <a:spLocks noChangeArrowheads="1"/>
          </p:cNvSpPr>
          <p:nvPr/>
        </p:nvSpPr>
        <p:spPr bwMode="auto">
          <a:xfrm>
            <a:off x="5604933" y="5828771"/>
            <a:ext cx="8691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chemeClr val="bg1"/>
                </a:solidFill>
                <a:latin typeface="Arial" panose="020B0604020202020204" pitchFamily="34" charset="0"/>
                <a:cs typeface="Arial" panose="020B0604020202020204" pitchFamily="34" charset="0"/>
              </a:rPr>
              <a:t>North</a:t>
            </a:r>
          </a:p>
        </p:txBody>
      </p:sp>
      <p:sp>
        <p:nvSpPr>
          <p:cNvPr id="12" name="Rectangle 1"/>
          <p:cNvSpPr>
            <a:spLocks noChangeArrowheads="1"/>
          </p:cNvSpPr>
          <p:nvPr/>
        </p:nvSpPr>
        <p:spPr bwMode="auto">
          <a:xfrm>
            <a:off x="8640511" y="6080656"/>
            <a:ext cx="166103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dirty="0" err="1" smtClean="0">
                <a:solidFill>
                  <a:schemeClr val="bg1"/>
                </a:solidFill>
                <a:latin typeface="Arial" panose="020B0604020202020204" pitchFamily="34" charset="0"/>
                <a:cs typeface="Arial" panose="020B0604020202020204" pitchFamily="34" charset="0"/>
              </a:rPr>
              <a:t>Oddsson</a:t>
            </a:r>
            <a:r>
              <a:rPr lang="en-US" sz="1200" dirty="0" smtClean="0">
                <a:solidFill>
                  <a:schemeClr val="bg1"/>
                </a:solidFill>
                <a:latin typeface="Arial" panose="020B0604020202020204" pitchFamily="34" charset="0"/>
                <a:cs typeface="Arial" panose="020B0604020202020204" pitchFamily="34" charset="0"/>
              </a:rPr>
              <a:t> et </a:t>
            </a:r>
            <a:r>
              <a:rPr lang="en-US" sz="1200" dirty="0">
                <a:solidFill>
                  <a:schemeClr val="bg1"/>
                </a:solidFill>
                <a:latin typeface="Arial" panose="020B0604020202020204" pitchFamily="34" charset="0"/>
                <a:cs typeface="Arial" panose="020B0604020202020204" pitchFamily="34" charset="0"/>
              </a:rPr>
              <a:t>al. </a:t>
            </a:r>
            <a:r>
              <a:rPr lang="en-US" sz="1200" dirty="0" smtClean="0">
                <a:solidFill>
                  <a:schemeClr val="bg1"/>
                </a:solidFill>
                <a:latin typeface="Arial" panose="020B0604020202020204" pitchFamily="34" charset="0"/>
                <a:cs typeface="Arial" panose="020B0604020202020204" pitchFamily="34" charset="0"/>
              </a:rPr>
              <a:t>(2016)</a:t>
            </a:r>
            <a:endParaRPr lang="en-US" sz="1200" dirty="0">
              <a:solidFill>
                <a:schemeClr val="bg1"/>
              </a:solidFill>
              <a:latin typeface="Arial" panose="020B0604020202020204" pitchFamily="34" charset="0"/>
              <a:cs typeface="Arial" panose="020B0604020202020204" pitchFamily="34" charset="0"/>
            </a:endParaRPr>
          </a:p>
        </p:txBody>
      </p:sp>
      <p:sp>
        <p:nvSpPr>
          <p:cNvPr id="13" name="Text Box 4"/>
          <p:cNvSpPr txBox="1">
            <a:spLocks noChangeArrowheads="1"/>
          </p:cNvSpPr>
          <p:nvPr/>
        </p:nvSpPr>
        <p:spPr bwMode="auto">
          <a:xfrm>
            <a:off x="10635466" y="6080656"/>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60295" y="363007"/>
            <a:ext cx="3300455" cy="400110"/>
          </a:xfrm>
          <a:prstGeom prst="rect">
            <a:avLst/>
          </a:prstGeom>
          <a:noFill/>
          <a:ln>
            <a:noFill/>
          </a:ln>
        </p:spPr>
        <p:txBody>
          <a:bodyPr wrap="square">
            <a:spAutoFit/>
          </a:bodyPr>
          <a:lstStyle/>
          <a:p>
            <a:pPr algn="ctr">
              <a:defRPr/>
            </a:pPr>
            <a:r>
              <a:rPr lang="en-US" sz="2000" dirty="0" smtClean="0">
                <a:solidFill>
                  <a:schemeClr val="bg1"/>
                </a:solidFill>
                <a:latin typeface="Arial" panose="020B0604020202020204" pitchFamily="34" charset="0"/>
                <a:cs typeface="Arial" panose="020B0604020202020204" pitchFamily="34" charset="0"/>
              </a:rPr>
              <a:t>[</a:t>
            </a:r>
            <a:r>
              <a:rPr lang="en-US" sz="2000" dirty="0" err="1" smtClean="0">
                <a:solidFill>
                  <a:schemeClr val="bg1"/>
                </a:solidFill>
                <a:latin typeface="Arial" panose="020B0604020202020204" pitchFamily="34" charset="0"/>
                <a:cs typeface="Arial" panose="020B0604020202020204" pitchFamily="34" charset="0"/>
              </a:rPr>
              <a:t>Gigjökull</a:t>
            </a:r>
            <a:r>
              <a:rPr lang="en-US" sz="2000" dirty="0" smtClean="0">
                <a:solidFill>
                  <a:schemeClr val="bg1"/>
                </a:solidFill>
                <a:latin typeface="Arial" panose="020B0604020202020204" pitchFamily="34" charset="0"/>
                <a:cs typeface="Arial" panose="020B0604020202020204" pitchFamily="34" charset="0"/>
              </a:rPr>
              <a:t>, Iceland 2010]</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494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1396987" y="142875"/>
            <a:ext cx="83215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solidFill>
                  <a:schemeClr val="bg1"/>
                </a:solidFill>
                <a:latin typeface="Arial" panose="020B0604020202020204" pitchFamily="34" charset="0"/>
                <a:cs typeface="Arial" panose="020B0604020202020204" pitchFamily="34" charset="0"/>
              </a:rPr>
              <a:t>Ice-confined lava flows exposed after ice melt-back</a:t>
            </a:r>
            <a:endParaRPr lang="en-US" sz="2800" dirty="0">
              <a:solidFill>
                <a:schemeClr val="bg1"/>
              </a:solidFill>
              <a:latin typeface="Arial" panose="020B0604020202020204" pitchFamily="34" charset="0"/>
              <a:cs typeface="Arial" panose="020B0604020202020204" pitchFamily="34" charset="0"/>
            </a:endParaRPr>
          </a:p>
        </p:txBody>
      </p:sp>
      <p:pic>
        <p:nvPicPr>
          <p:cNvPr id="30722" name="Picture 1" descr="DSC_1715adj.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8675"/>
            <a:ext cx="12192000" cy="572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4089400" y="2330451"/>
            <a:ext cx="3716867" cy="2041525"/>
          </a:xfrm>
          <a:prstGeom prst="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cs typeface="Times New Roman" panose="02020603050405020304" pitchFamily="18" charset="0"/>
            </a:endParaRPr>
          </a:p>
        </p:txBody>
      </p:sp>
      <p:sp>
        <p:nvSpPr>
          <p:cNvPr id="5" name="Rectangle 1"/>
          <p:cNvSpPr>
            <a:spLocks noChangeArrowheads="1"/>
          </p:cNvSpPr>
          <p:nvPr/>
        </p:nvSpPr>
        <p:spPr bwMode="auto">
          <a:xfrm>
            <a:off x="8640511" y="6080656"/>
            <a:ext cx="166103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dirty="0" err="1" smtClean="0">
                <a:solidFill>
                  <a:schemeClr val="bg1"/>
                </a:solidFill>
                <a:latin typeface="Arial" panose="020B0604020202020204" pitchFamily="34" charset="0"/>
                <a:cs typeface="Arial" panose="020B0604020202020204" pitchFamily="34" charset="0"/>
              </a:rPr>
              <a:t>Oddsson</a:t>
            </a:r>
            <a:r>
              <a:rPr lang="en-US" sz="1200" dirty="0" smtClean="0">
                <a:solidFill>
                  <a:schemeClr val="bg1"/>
                </a:solidFill>
                <a:latin typeface="Arial" panose="020B0604020202020204" pitchFamily="34" charset="0"/>
                <a:cs typeface="Arial" panose="020B0604020202020204" pitchFamily="34" charset="0"/>
              </a:rPr>
              <a:t> et </a:t>
            </a:r>
            <a:r>
              <a:rPr lang="en-US" sz="1200" dirty="0">
                <a:solidFill>
                  <a:schemeClr val="bg1"/>
                </a:solidFill>
                <a:latin typeface="Arial" panose="020B0604020202020204" pitchFamily="34" charset="0"/>
                <a:cs typeface="Arial" panose="020B0604020202020204" pitchFamily="34" charset="0"/>
              </a:rPr>
              <a:t>al</a:t>
            </a:r>
            <a:r>
              <a:rPr lang="en-US" sz="1200" dirty="0" smtClean="0">
                <a:solidFill>
                  <a:schemeClr val="bg1"/>
                </a:solidFill>
                <a:latin typeface="Arial" panose="020B0604020202020204" pitchFamily="34" charset="0"/>
                <a:cs typeface="Arial" panose="020B0604020202020204" pitchFamily="34" charset="0"/>
              </a:rPr>
              <a:t>. (2016)</a:t>
            </a:r>
            <a:endParaRPr lang="en-US" sz="1200" dirty="0">
              <a:solidFill>
                <a:schemeClr val="bg1"/>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10586076" y="6223007"/>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0" y="6034489"/>
            <a:ext cx="3300455" cy="400110"/>
          </a:xfrm>
          <a:prstGeom prst="rect">
            <a:avLst/>
          </a:prstGeom>
          <a:noFill/>
          <a:ln>
            <a:noFill/>
          </a:ln>
        </p:spPr>
        <p:txBody>
          <a:bodyPr wrap="square">
            <a:spAutoFit/>
          </a:bodyPr>
          <a:lstStyle/>
          <a:p>
            <a:pPr algn="ctr">
              <a:defRPr/>
            </a:pPr>
            <a:r>
              <a:rPr lang="en-US" sz="2000" dirty="0" smtClean="0">
                <a:solidFill>
                  <a:schemeClr val="bg1"/>
                </a:solidFill>
                <a:latin typeface="Arial" panose="020B0604020202020204" pitchFamily="34" charset="0"/>
                <a:cs typeface="Arial" panose="020B0604020202020204" pitchFamily="34" charset="0"/>
              </a:rPr>
              <a:t>[</a:t>
            </a:r>
            <a:r>
              <a:rPr lang="en-US" sz="2000" dirty="0" err="1" smtClean="0">
                <a:solidFill>
                  <a:schemeClr val="bg1"/>
                </a:solidFill>
                <a:latin typeface="Arial" panose="020B0604020202020204" pitchFamily="34" charset="0"/>
                <a:cs typeface="Arial" panose="020B0604020202020204" pitchFamily="34" charset="0"/>
              </a:rPr>
              <a:t>Gigjökull</a:t>
            </a:r>
            <a:r>
              <a:rPr lang="en-US" sz="2000" dirty="0" smtClean="0">
                <a:solidFill>
                  <a:schemeClr val="bg1"/>
                </a:solidFill>
                <a:latin typeface="Arial" panose="020B0604020202020204" pitchFamily="34" charset="0"/>
                <a:cs typeface="Arial" panose="020B0604020202020204" pitchFamily="34" charset="0"/>
              </a:rPr>
              <a:t>, Iceland 2010]</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45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_5109sw_sid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400" y="0"/>
            <a:ext cx="9719733" cy="6486865"/>
          </a:xfrm>
          <a:prstGeom prst="rect">
            <a:avLst/>
          </a:prstGeom>
        </p:spPr>
      </p:pic>
      <p:sp>
        <p:nvSpPr>
          <p:cNvPr id="8" name="TextBox 7"/>
          <p:cNvSpPr txBox="1"/>
          <p:nvPr/>
        </p:nvSpPr>
        <p:spPr>
          <a:xfrm>
            <a:off x="165101" y="158751"/>
            <a:ext cx="11739032" cy="707886"/>
          </a:xfrm>
          <a:prstGeom prst="rect">
            <a:avLst/>
          </a:prstGeom>
          <a:noFill/>
          <a:ln>
            <a:noFill/>
          </a:ln>
        </p:spPr>
        <p:txBody>
          <a:bodyPr wrap="square">
            <a:spAutoFit/>
          </a:bodyPr>
          <a:lstStyle/>
          <a:p>
            <a:pPr algn="ctr">
              <a:defRPr/>
            </a:pPr>
            <a:r>
              <a:rPr lang="en-US" sz="4000" dirty="0" err="1" smtClean="0">
                <a:solidFill>
                  <a:srgbClr val="000000"/>
                </a:solidFill>
                <a:latin typeface="Arial" panose="020B0604020202020204" pitchFamily="34" charset="0"/>
                <a:cs typeface="Arial" panose="020B0604020202020204" pitchFamily="34" charset="0"/>
              </a:rPr>
              <a:t>Veniaminof</a:t>
            </a:r>
            <a:r>
              <a:rPr lang="en-US" sz="4000" dirty="0" smtClean="0">
                <a:solidFill>
                  <a:srgbClr val="000000"/>
                </a:solidFill>
                <a:latin typeface="Arial" panose="020B0604020202020204" pitchFamily="34" charset="0"/>
                <a:cs typeface="Arial" panose="020B0604020202020204" pitchFamily="34" charset="0"/>
              </a:rPr>
              <a:t>, Alaska, USA 2013</a:t>
            </a:r>
            <a:endParaRPr lang="en-US" sz="400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2370667" y="4961473"/>
            <a:ext cx="7636933" cy="1323439"/>
          </a:xfrm>
          <a:prstGeom prst="rect">
            <a:avLst/>
          </a:prstGeom>
          <a:noFill/>
        </p:spPr>
        <p:txBody>
          <a:bodyPr wrap="square" rtlCol="0">
            <a:spAutoFit/>
          </a:bodyPr>
          <a:lstStyle/>
          <a:p>
            <a:pPr algn="ctr"/>
            <a:r>
              <a:rPr lang="en-US" sz="2000" dirty="0" smtClean="0">
                <a:solidFill>
                  <a:srgbClr val="FFFFFF"/>
                </a:solidFill>
                <a:latin typeface="Arial" panose="020B0604020202020204" pitchFamily="34" charset="0"/>
                <a:cs typeface="Arial" panose="020B0604020202020204" pitchFamily="34" charset="0"/>
              </a:rPr>
              <a:t>Main lesson learned is that lavas emplaced above ice can melt downwards through ice via basal melting without producing significant morphological changes in the lava, to gain access to interior of ice</a:t>
            </a:r>
            <a:endParaRPr lang="en-US" sz="2000" dirty="0">
              <a:solidFill>
                <a:srgbClr val="FFFFFF"/>
              </a:solidFill>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9158289" y="6051551"/>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324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00_5102_swflowscloseu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924" y="67732"/>
            <a:ext cx="9743010" cy="6502400"/>
          </a:xfrm>
          <a:prstGeom prst="rect">
            <a:avLst/>
          </a:prstGeom>
        </p:spPr>
      </p:pic>
      <p:sp>
        <p:nvSpPr>
          <p:cNvPr id="4" name="Text Box 4"/>
          <p:cNvSpPr txBox="1">
            <a:spLocks noChangeArrowheads="1"/>
          </p:cNvSpPr>
          <p:nvPr/>
        </p:nvSpPr>
        <p:spPr bwMode="auto">
          <a:xfrm>
            <a:off x="1287034" y="6265322"/>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1287034" y="67732"/>
            <a:ext cx="4105649" cy="400110"/>
          </a:xfrm>
          <a:prstGeom prst="rect">
            <a:avLst/>
          </a:prstGeom>
          <a:noFill/>
          <a:ln>
            <a:noFill/>
          </a:ln>
        </p:spPr>
        <p:txBody>
          <a:bodyPr wrap="square">
            <a:spAutoFit/>
          </a:bodyPr>
          <a:lstStyle/>
          <a:p>
            <a:pPr algn="ctr">
              <a:defRPr/>
            </a:pPr>
            <a:r>
              <a:rPr lang="en-US" sz="2000" dirty="0" err="1" smtClean="0">
                <a:solidFill>
                  <a:srgbClr val="000000"/>
                </a:solidFill>
                <a:latin typeface="Arial" panose="020B0604020202020204" pitchFamily="34" charset="0"/>
                <a:cs typeface="Arial" panose="020B0604020202020204" pitchFamily="34" charset="0"/>
              </a:rPr>
              <a:t>Veniaminof</a:t>
            </a:r>
            <a:r>
              <a:rPr lang="en-US" sz="2000" dirty="0" smtClean="0">
                <a:solidFill>
                  <a:srgbClr val="000000"/>
                </a:solidFill>
                <a:latin typeface="Arial" panose="020B0604020202020204" pitchFamily="34" charset="0"/>
                <a:cs typeface="Arial" panose="020B0604020202020204" pitchFamily="34" charset="0"/>
              </a:rPr>
              <a:t>, Alaska, USA 2013</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60612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1417" y="293681"/>
            <a:ext cx="6089650" cy="16700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dirty="0" smtClean="0">
                <a:solidFill>
                  <a:srgbClr val="FFFFFF"/>
                </a:solidFill>
                <a:latin typeface="Arial" panose="020B0604020202020204" pitchFamily="34" charset="0"/>
                <a:cs typeface="Arial" panose="020B0604020202020204" pitchFamily="34" charset="0"/>
              </a:rPr>
              <a:t>3. Constraints from large-scale experiments </a:t>
            </a:r>
          </a:p>
          <a:p>
            <a:r>
              <a:rPr lang="en-US" sz="1600" dirty="0" smtClean="0">
                <a:solidFill>
                  <a:srgbClr val="FFFFFF"/>
                </a:solidFill>
                <a:latin typeface="Arial" panose="020B0604020202020204" pitchFamily="34" charset="0"/>
                <a:cs typeface="Arial" panose="020B0604020202020204" pitchFamily="34" charset="0"/>
              </a:rPr>
              <a:t>(Edwards et al., 2013)</a:t>
            </a:r>
            <a:endParaRPr lang="en-US" sz="1600" dirty="0">
              <a:solidFill>
                <a:srgbClr val="FFFFFF"/>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a:xfrm>
            <a:off x="609600" y="2192855"/>
            <a:ext cx="5994400" cy="40386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dirty="0" smtClean="0">
                <a:solidFill>
                  <a:srgbClr val="FFFFFF"/>
                </a:solidFill>
                <a:latin typeface="Arial" panose="020B0604020202020204" pitchFamily="34" charset="0"/>
                <a:cs typeface="Arial" panose="020B0604020202020204" pitchFamily="34" charset="0"/>
              </a:rPr>
              <a:t>Syracuse Lava Lab furnace (up to ~400 kg melt; </a:t>
            </a:r>
            <a:r>
              <a:rPr lang="en-US" sz="2400" dirty="0" err="1" smtClean="0">
                <a:solidFill>
                  <a:srgbClr val="FFFFFF"/>
                </a:solidFill>
                <a:latin typeface="Arial" panose="020B0604020202020204" pitchFamily="34" charset="0"/>
                <a:cs typeface="Arial" panose="020B0604020202020204" pitchFamily="34" charset="0"/>
              </a:rPr>
              <a:t>T</a:t>
            </a:r>
            <a:r>
              <a:rPr lang="en-US" sz="2400" baseline="-25000" dirty="0" err="1" smtClean="0">
                <a:solidFill>
                  <a:srgbClr val="FFFFFF"/>
                </a:solidFill>
                <a:latin typeface="Arial" panose="020B0604020202020204" pitchFamily="34" charset="0"/>
                <a:cs typeface="Arial" panose="020B0604020202020204" pitchFamily="34" charset="0"/>
              </a:rPr>
              <a:t>max</a:t>
            </a:r>
            <a:r>
              <a:rPr lang="en-US" sz="2400" dirty="0" smtClean="0">
                <a:solidFill>
                  <a:srgbClr val="FFFFFF"/>
                </a:solidFill>
                <a:latin typeface="Arial" panose="020B0604020202020204" pitchFamily="34" charset="0"/>
                <a:cs typeface="Arial" panose="020B0604020202020204" pitchFamily="34" charset="0"/>
              </a:rPr>
              <a:t> ~1350 C)</a:t>
            </a:r>
          </a:p>
          <a:p>
            <a:pPr>
              <a:defRPr/>
            </a:pPr>
            <a:r>
              <a:rPr lang="en-US" sz="2400" dirty="0" smtClean="0">
                <a:solidFill>
                  <a:srgbClr val="FFFFFF"/>
                </a:solidFill>
                <a:latin typeface="Arial" panose="020B0604020202020204" pitchFamily="34" charset="0"/>
                <a:cs typeface="Arial" panose="020B0604020202020204" pitchFamily="34" charset="0"/>
              </a:rPr>
              <a:t>Starting materials (basaltic gravel, ice)</a:t>
            </a:r>
          </a:p>
          <a:p>
            <a:pPr>
              <a:defRPr/>
            </a:pPr>
            <a:r>
              <a:rPr lang="en-US" sz="2400" dirty="0" smtClean="0">
                <a:solidFill>
                  <a:srgbClr val="FFFFFF"/>
                </a:solidFill>
                <a:latin typeface="Arial" panose="020B0604020202020204" pitchFamily="34" charset="0"/>
                <a:cs typeface="Arial" panose="020B0604020202020204" pitchFamily="34" charset="0"/>
              </a:rPr>
              <a:t>Experimental ‘vessels’</a:t>
            </a:r>
          </a:p>
          <a:p>
            <a:pPr>
              <a:defRPr/>
            </a:pPr>
            <a:r>
              <a:rPr lang="en-US" sz="2400" dirty="0" smtClean="0">
                <a:solidFill>
                  <a:srgbClr val="FFFFFF"/>
                </a:solidFill>
                <a:latin typeface="Arial" panose="020B0604020202020204" pitchFamily="34" charset="0"/>
                <a:cs typeface="Arial" panose="020B0604020202020204" pitchFamily="34" charset="0"/>
              </a:rPr>
              <a:t>Experimental variations: solid ice sheet, ice blocks, shaved ice; with and without sand layers</a:t>
            </a:r>
          </a:p>
          <a:p>
            <a:pPr>
              <a:defRPr/>
            </a:pPr>
            <a:r>
              <a:rPr lang="en-US" sz="2400" dirty="0" smtClean="0">
                <a:solidFill>
                  <a:srgbClr val="FFFFFF"/>
                </a:solidFill>
                <a:latin typeface="Arial" panose="020B0604020202020204" pitchFamily="34" charset="0"/>
                <a:cs typeface="Arial" panose="020B0604020202020204" pitchFamily="34" charset="0"/>
              </a:rPr>
              <a:t>Experiments monitored with multiple thermal probes</a:t>
            </a:r>
            <a:endParaRPr lang="en-US" sz="2400" dirty="0">
              <a:solidFill>
                <a:srgbClr val="FFFFFF"/>
              </a:solidFill>
              <a:latin typeface="Arial" panose="020B0604020202020204" pitchFamily="34" charset="0"/>
              <a:cs typeface="Arial" panose="020B0604020202020204" pitchFamily="34" charset="0"/>
            </a:endParaRPr>
          </a:p>
        </p:txBody>
      </p:sp>
      <p:pic>
        <p:nvPicPr>
          <p:cNvPr id="4" name="Picture 3" descr="DSC_34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9733" y="381000"/>
            <a:ext cx="4544484"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4"/>
          <p:cNvSpPr txBox="1">
            <a:spLocks noChangeArrowheads="1"/>
          </p:cNvSpPr>
          <p:nvPr/>
        </p:nvSpPr>
        <p:spPr bwMode="auto">
          <a:xfrm>
            <a:off x="9158289" y="6051551"/>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latin typeface="Arial" panose="020B0604020202020204" pitchFamily="34" charset="0"/>
                <a:cs typeface="Arial" panose="020B0604020202020204" pitchFamily="34" charset="0"/>
              </a:rPr>
              <a:t>Image: </a:t>
            </a:r>
            <a:r>
              <a:rPr lang="en-GB" altLang="en-US" sz="1000" dirty="0" smtClean="0">
                <a:latin typeface="Arial" panose="020B0604020202020204" pitchFamily="34" charset="0"/>
                <a:cs typeface="Arial" panose="020B0604020202020204" pitchFamily="34" charset="0"/>
              </a:rPr>
              <a:t>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110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334" y="436033"/>
            <a:ext cx="9567333" cy="5854700"/>
            <a:chOff x="372532" y="469900"/>
            <a:chExt cx="11264496" cy="5854700"/>
          </a:xfrm>
        </p:grpSpPr>
        <p:pic>
          <p:nvPicPr>
            <p:cNvPr id="3" name="Picture 2" descr="Exp04_annotated.jpg"/>
            <p:cNvPicPr>
              <a:picLocks noChangeAspect="1"/>
            </p:cNvPicPr>
            <p:nvPr/>
          </p:nvPicPr>
          <p:blipFill rotWithShape="1">
            <a:blip r:embed="rId2">
              <a:extLst>
                <a:ext uri="{28A0092B-C50C-407E-A947-70E740481C1C}">
                  <a14:useLocalDpi xmlns:a14="http://schemas.microsoft.com/office/drawing/2010/main" val="0"/>
                </a:ext>
              </a:extLst>
            </a:blip>
            <a:srcRect r="1739"/>
            <a:stretch/>
          </p:blipFill>
          <p:spPr bwMode="auto">
            <a:xfrm>
              <a:off x="372532" y="469900"/>
              <a:ext cx="11264496" cy="585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Arrow Connector 3"/>
            <p:cNvCxnSpPr/>
            <p:nvPr/>
          </p:nvCxnSpPr>
          <p:spPr>
            <a:xfrm>
              <a:off x="5520267" y="2743200"/>
              <a:ext cx="135467" cy="43180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3826934" y="2501900"/>
              <a:ext cx="1032933" cy="80010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3352800" y="1663700"/>
              <a:ext cx="626533" cy="31750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3979334" y="3759200"/>
              <a:ext cx="4436533" cy="71120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Freeform 7"/>
            <p:cNvSpPr/>
            <p:nvPr/>
          </p:nvSpPr>
          <p:spPr>
            <a:xfrm>
              <a:off x="2692400" y="3200400"/>
              <a:ext cx="4250267" cy="1778000"/>
            </a:xfrm>
            <a:custGeom>
              <a:avLst/>
              <a:gdLst>
                <a:gd name="connsiteX0" fmla="*/ 3187700 w 3187700"/>
                <a:gd name="connsiteY0" fmla="*/ 0 h 1778000"/>
                <a:gd name="connsiteX1" fmla="*/ 38100 w 3187700"/>
                <a:gd name="connsiteY1" fmla="*/ 1054100 h 1778000"/>
                <a:gd name="connsiteX2" fmla="*/ 0 w 3187700"/>
                <a:gd name="connsiteY2" fmla="*/ 1778000 h 1778000"/>
                <a:gd name="connsiteX3" fmla="*/ 0 w 3187700"/>
                <a:gd name="connsiteY3" fmla="*/ 1778000 h 1778000"/>
              </a:gdLst>
              <a:ahLst/>
              <a:cxnLst>
                <a:cxn ang="0">
                  <a:pos x="connsiteX0" y="connsiteY0"/>
                </a:cxn>
                <a:cxn ang="0">
                  <a:pos x="connsiteX1" y="connsiteY1"/>
                </a:cxn>
                <a:cxn ang="0">
                  <a:pos x="connsiteX2" y="connsiteY2"/>
                </a:cxn>
                <a:cxn ang="0">
                  <a:pos x="connsiteX3" y="connsiteY3"/>
                </a:cxn>
              </a:cxnLst>
              <a:rect l="l" t="t" r="r" b="b"/>
              <a:pathLst>
                <a:path w="3187700" h="1778000">
                  <a:moveTo>
                    <a:pt x="3187700" y="0"/>
                  </a:moveTo>
                  <a:lnTo>
                    <a:pt x="38100" y="1054100"/>
                  </a:lnTo>
                  <a:lnTo>
                    <a:pt x="0" y="1778000"/>
                  </a:lnTo>
                  <a:lnTo>
                    <a:pt x="0" y="1778000"/>
                  </a:ln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cs typeface="Times New Roman" panose="02020603050405020304" pitchFamily="18" charset="0"/>
              </a:endParaRPr>
            </a:p>
          </p:txBody>
        </p:sp>
      </p:grpSp>
      <p:pic>
        <p:nvPicPr>
          <p:cNvPr id="9" name="Picture 3" descr="DSC_3403.jpg"/>
          <p:cNvPicPr>
            <a:picLocks noChangeAspect="1"/>
          </p:cNvPicPr>
          <p:nvPr/>
        </p:nvPicPr>
        <p:blipFill>
          <a:blip r:embed="rId3" cstate="print">
            <a:extLst>
              <a:ext uri="{28A0092B-C50C-407E-A947-70E740481C1C}">
                <a14:useLocalDpi xmlns:a14="http://schemas.microsoft.com/office/drawing/2010/main" val="0"/>
              </a:ext>
            </a:extLst>
          </a:blip>
          <a:srcRect l="10780" t="23994" r="18008" b="27686"/>
          <a:stretch>
            <a:fillRect/>
          </a:stretch>
        </p:blipFill>
        <p:spPr bwMode="auto">
          <a:xfrm>
            <a:off x="7213595" y="176742"/>
            <a:ext cx="2455333" cy="24320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304800" y="5875867"/>
            <a:ext cx="1584088" cy="276999"/>
          </a:xfrm>
          <a:prstGeom prst="rect">
            <a:avLst/>
          </a:prstGeom>
          <a:noFill/>
        </p:spPr>
        <p:txBody>
          <a:bodyPr wrap="none" rtlCol="0">
            <a:spAutoFit/>
          </a:bodyPr>
          <a:lstStyle/>
          <a:p>
            <a:r>
              <a:rPr lang="en-US" sz="1200" dirty="0" smtClean="0">
                <a:solidFill>
                  <a:schemeClr val="tx2"/>
                </a:solidFill>
                <a:latin typeface="Arial" panose="020B0604020202020204" pitchFamily="34" charset="0"/>
                <a:cs typeface="Arial" panose="020B0604020202020204" pitchFamily="34" charset="0"/>
              </a:rPr>
              <a:t>Edwards et al., 2013</a:t>
            </a:r>
            <a:endParaRPr lang="en-US" sz="1200" dirty="0">
              <a:solidFill>
                <a:schemeClr val="tx2"/>
              </a:solidFill>
              <a:latin typeface="Arial" panose="020B0604020202020204" pitchFamily="34" charset="0"/>
              <a:cs typeface="Arial" panose="020B0604020202020204" pitchFamily="34" charset="0"/>
            </a:endParaRPr>
          </a:p>
        </p:txBody>
      </p:sp>
      <p:sp>
        <p:nvSpPr>
          <p:cNvPr id="11" name="TextBox 10"/>
          <p:cNvSpPr txBox="1"/>
          <p:nvPr/>
        </p:nvSpPr>
        <p:spPr>
          <a:xfrm>
            <a:off x="9804401" y="914400"/>
            <a:ext cx="2353733" cy="4093428"/>
          </a:xfrm>
          <a:prstGeom prst="rect">
            <a:avLst/>
          </a:prstGeom>
          <a:noFill/>
        </p:spPr>
        <p:txBody>
          <a:bodyPr wrap="square" rtlCol="0">
            <a:spAutoFit/>
          </a:bodyPr>
          <a:lstStyle/>
          <a:p>
            <a:r>
              <a:rPr lang="en-US" sz="2000" dirty="0" smtClean="0">
                <a:solidFill>
                  <a:srgbClr val="FFFFFF"/>
                </a:solidFill>
                <a:latin typeface="Arial" panose="020B0604020202020204" pitchFamily="34" charset="0"/>
                <a:cs typeface="Arial" panose="020B0604020202020204" pitchFamily="34" charset="0"/>
              </a:rPr>
              <a:t>Experiment where melted basalt is poured on a layer of sand on top of shaved ice (representing snow); temperatures at the sand—ice interface remain at 100 ˚C until all ice is melted (dotted line).</a:t>
            </a:r>
            <a:endParaRPr lang="en-US" sz="2000"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1909868" y="5184002"/>
            <a:ext cx="1976823" cy="584775"/>
          </a:xfrm>
          <a:prstGeom prst="rect">
            <a:avLst/>
          </a:prstGeom>
          <a:noFill/>
        </p:spPr>
        <p:txBody>
          <a:bodyPr wrap="none" rtlCol="0">
            <a:spAutoFit/>
          </a:bodyPr>
          <a:lstStyle/>
          <a:p>
            <a:r>
              <a:rPr lang="en-GB" sz="1600" dirty="0" smtClean="0">
                <a:solidFill>
                  <a:srgbClr val="0070C0"/>
                </a:solidFill>
                <a:latin typeface="Arial" panose="020B0604020202020204" pitchFamily="34" charset="0"/>
                <a:cs typeface="Arial" panose="020B0604020202020204" pitchFamily="34" charset="0"/>
              </a:rPr>
              <a:t>[Blue</a:t>
            </a:r>
            <a:r>
              <a:rPr lang="en-GB" sz="1600" dirty="0" smtClean="0">
                <a:latin typeface="Arial" panose="020B0604020202020204" pitchFamily="34" charset="0"/>
                <a:cs typeface="Arial" panose="020B0604020202020204" pitchFamily="34" charset="0"/>
              </a:rPr>
              <a:t>: 1</a:t>
            </a:r>
            <a:r>
              <a:rPr lang="en-GB" sz="1600" baseline="30000" dirty="0" smtClean="0">
                <a:latin typeface="Arial" panose="020B0604020202020204" pitchFamily="34" charset="0"/>
                <a:cs typeface="Arial" panose="020B0604020202020204" pitchFamily="34" charset="0"/>
              </a:rPr>
              <a:t>st</a:t>
            </a:r>
            <a:r>
              <a:rPr lang="en-GB" sz="1600" dirty="0" smtClean="0">
                <a:latin typeface="Arial" panose="020B0604020202020204" pitchFamily="34" charset="0"/>
                <a:cs typeface="Arial" panose="020B0604020202020204" pitchFamily="34" charset="0"/>
              </a:rPr>
              <a:t> lava pulse</a:t>
            </a:r>
          </a:p>
          <a:p>
            <a:r>
              <a:rPr lang="en-GB" sz="1600" dirty="0" smtClean="0">
                <a:solidFill>
                  <a:srgbClr val="FF0000"/>
                </a:solidFill>
                <a:latin typeface="Arial" panose="020B0604020202020204" pitchFamily="34" charset="0"/>
                <a:cs typeface="Arial" panose="020B0604020202020204" pitchFamily="34" charset="0"/>
              </a:rPr>
              <a:t>Red</a:t>
            </a:r>
            <a:r>
              <a:rPr lang="en-GB" sz="1600" dirty="0" smtClean="0">
                <a:latin typeface="Arial" panose="020B0604020202020204" pitchFamily="34" charset="0"/>
                <a:cs typeface="Arial" panose="020B0604020202020204" pitchFamily="34" charset="0"/>
              </a:rPr>
              <a:t>: 2</a:t>
            </a:r>
            <a:r>
              <a:rPr lang="en-GB" sz="1600" baseline="30000" dirty="0" smtClean="0">
                <a:latin typeface="Arial" panose="020B0604020202020204" pitchFamily="34" charset="0"/>
                <a:cs typeface="Arial" panose="020B0604020202020204" pitchFamily="34" charset="0"/>
              </a:rPr>
              <a:t>nd</a:t>
            </a:r>
            <a:r>
              <a:rPr lang="en-GB" sz="1600" dirty="0" smtClean="0">
                <a:latin typeface="Arial" panose="020B0604020202020204" pitchFamily="34" charset="0"/>
                <a:cs typeface="Arial" panose="020B0604020202020204" pitchFamily="34" charset="0"/>
              </a:rPr>
              <a:t> lava pulse]</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556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Box 6"/>
          <p:cNvSpPr txBox="1">
            <a:spLocks noChangeArrowheads="1"/>
          </p:cNvSpPr>
          <p:nvPr/>
        </p:nvSpPr>
        <p:spPr bwMode="auto">
          <a:xfrm>
            <a:off x="2065830" y="182563"/>
            <a:ext cx="8961107" cy="523220"/>
          </a:xfrm>
          <a:prstGeom prst="rect">
            <a:avLst/>
          </a:prstGeom>
          <a:no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chemeClr val="bg1"/>
                </a:solidFill>
                <a:latin typeface="Arial" panose="020B0604020202020204" pitchFamily="34" charset="0"/>
                <a:cs typeface="Arial" panose="020B0604020202020204" pitchFamily="34" charset="0"/>
              </a:rPr>
              <a:t>4</a:t>
            </a:r>
            <a:r>
              <a:rPr lang="en-US" sz="2800" dirty="0" smtClean="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Controls on emplacement: </a:t>
            </a:r>
            <a:r>
              <a:rPr lang="en-US" sz="2800" dirty="0" smtClean="0">
                <a:solidFill>
                  <a:schemeClr val="bg1"/>
                </a:solidFill>
                <a:latin typeface="Arial" panose="020B0604020202020204" pitchFamily="34" charset="0"/>
                <a:cs typeface="Arial" panose="020B0604020202020204" pitchFamily="34" charset="0"/>
              </a:rPr>
              <a:t>lava type vs advance rate</a:t>
            </a:r>
            <a:endParaRPr lang="en-US" sz="2800" dirty="0">
              <a:solidFill>
                <a:schemeClr val="bg1"/>
              </a:solidFill>
              <a:latin typeface="Arial" panose="020B0604020202020204" pitchFamily="34" charset="0"/>
              <a:cs typeface="Arial" panose="020B0604020202020204" pitchFamily="34" charset="0"/>
            </a:endParaRPr>
          </a:p>
        </p:txBody>
      </p:sp>
      <p:sp>
        <p:nvSpPr>
          <p:cNvPr id="43010" name="TextBox 2"/>
          <p:cNvSpPr txBox="1">
            <a:spLocks noChangeArrowheads="1"/>
          </p:cNvSpPr>
          <p:nvPr/>
        </p:nvSpPr>
        <p:spPr bwMode="auto">
          <a:xfrm>
            <a:off x="372533" y="1027114"/>
            <a:ext cx="1095586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latin typeface="Arial" panose="020B0604020202020204" pitchFamily="34" charset="0"/>
                <a:cs typeface="Arial" panose="020B0604020202020204" pitchFamily="34" charset="0"/>
              </a:rPr>
              <a:t>A</a:t>
            </a:r>
            <a:r>
              <a:rPr lang="en-US" dirty="0" smtClean="0">
                <a:solidFill>
                  <a:srgbClr val="FFFFFF"/>
                </a:solidFill>
                <a:latin typeface="Arial" panose="020B0604020202020204" pitchFamily="34" charset="0"/>
                <a:cs typeface="Arial" panose="020B0604020202020204" pitchFamily="34" charset="0"/>
              </a:rPr>
              <a:t>. Lava type: The conveyor</a:t>
            </a:r>
            <a:r>
              <a:rPr lang="en-US" dirty="0">
                <a:solidFill>
                  <a:srgbClr val="FFFFFF"/>
                </a:solidFill>
                <a:latin typeface="Arial" panose="020B0604020202020204" pitchFamily="34" charset="0"/>
                <a:cs typeface="Arial" panose="020B0604020202020204" pitchFamily="34" charset="0"/>
              </a:rPr>
              <a:t>-belt </a:t>
            </a:r>
            <a:r>
              <a:rPr lang="en-US" dirty="0" smtClean="0">
                <a:solidFill>
                  <a:srgbClr val="FFFFFF"/>
                </a:solidFill>
                <a:latin typeface="Arial" panose="020B0604020202020204" pitchFamily="34" charset="0"/>
                <a:cs typeface="Arial" panose="020B0604020202020204" pitchFamily="34" charset="0"/>
              </a:rPr>
              <a:t>motion of </a:t>
            </a:r>
            <a:r>
              <a:rPr lang="en-US" dirty="0">
                <a:solidFill>
                  <a:srgbClr val="FFFFFF"/>
                </a:solidFill>
                <a:latin typeface="Arial" panose="020B0604020202020204" pitchFamily="34" charset="0"/>
                <a:cs typeface="Arial" panose="020B0604020202020204" pitchFamily="34" charset="0"/>
              </a:rPr>
              <a:t>`</a:t>
            </a:r>
            <a:r>
              <a:rPr lang="en-US" dirty="0" err="1" smtClean="0">
                <a:solidFill>
                  <a:srgbClr val="FFFFFF"/>
                </a:solidFill>
                <a:latin typeface="Arial" panose="020B0604020202020204" pitchFamily="34" charset="0"/>
                <a:cs typeface="Arial" panose="020B0604020202020204" pitchFamily="34" charset="0"/>
              </a:rPr>
              <a:t>a`ā</a:t>
            </a:r>
            <a:r>
              <a:rPr lang="en-US" dirty="0" smtClean="0">
                <a:solidFill>
                  <a:srgbClr val="FFFFFF"/>
                </a:solidFill>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and sheet </a:t>
            </a:r>
            <a:r>
              <a:rPr lang="en-US" dirty="0" smtClean="0">
                <a:solidFill>
                  <a:srgbClr val="FFFFFF"/>
                </a:solidFill>
                <a:latin typeface="Arial" panose="020B0604020202020204" pitchFamily="34" charset="0"/>
                <a:cs typeface="Arial" panose="020B0604020202020204" pitchFamily="34" charset="0"/>
              </a:rPr>
              <a:t>lava flows allows </a:t>
            </a:r>
            <a:r>
              <a:rPr lang="en-US" dirty="0">
                <a:solidFill>
                  <a:srgbClr val="FFFFFF"/>
                </a:solidFill>
                <a:latin typeface="Arial" panose="020B0604020202020204" pitchFamily="34" charset="0"/>
                <a:cs typeface="Arial" panose="020B0604020202020204" pitchFamily="34" charset="0"/>
              </a:rPr>
              <a:t>them to ‘climb’ snowpack; </a:t>
            </a:r>
            <a:r>
              <a:rPr lang="en-US" dirty="0" err="1" smtClean="0">
                <a:solidFill>
                  <a:srgbClr val="FFFFFF"/>
                </a:solidFill>
                <a:latin typeface="Arial" panose="020B0604020202020204" pitchFamily="34" charset="0"/>
                <a:cs typeface="Arial" panose="020B0604020202020204" pitchFamily="34" charset="0"/>
              </a:rPr>
              <a:t>pāhoehoe</a:t>
            </a:r>
            <a:r>
              <a:rPr lang="en-US" dirty="0" smtClean="0">
                <a:solidFill>
                  <a:srgbClr val="FFFFFF"/>
                </a:solidFill>
                <a:latin typeface="Arial" panose="020B0604020202020204" pitchFamily="34" charset="0"/>
                <a:cs typeface="Arial" panose="020B0604020202020204" pitchFamily="34" charset="0"/>
              </a:rPr>
              <a:t> lava lobes </a:t>
            </a:r>
            <a:r>
              <a:rPr lang="en-US" dirty="0">
                <a:solidFill>
                  <a:srgbClr val="FFFFFF"/>
                </a:solidFill>
                <a:latin typeface="Arial" panose="020B0604020202020204" pitchFamily="34" charset="0"/>
                <a:cs typeface="Arial" panose="020B0604020202020204" pitchFamily="34" charset="0"/>
              </a:rPr>
              <a:t>extrude individually and then inflate</a:t>
            </a:r>
          </a:p>
        </p:txBody>
      </p:sp>
      <p:pic>
        <p:nvPicPr>
          <p:cNvPr id="43011" name="Picture 3" descr="F:\TolbachikEruption\TolbachikField\Tolb03-0413\Cannon2\IMG_24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667" y="2590800"/>
            <a:ext cx="58928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TextBox 14"/>
          <p:cNvSpPr txBox="1">
            <a:spLocks noChangeArrowheads="1"/>
          </p:cNvSpPr>
          <p:nvPr/>
        </p:nvSpPr>
        <p:spPr bwMode="auto">
          <a:xfrm>
            <a:off x="6536267" y="5627689"/>
            <a:ext cx="5164667" cy="46166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44546A"/>
                </a:solidFill>
                <a:latin typeface="Arial" panose="020B0604020202020204" pitchFamily="34" charset="0"/>
                <a:cs typeface="Arial" panose="020B0604020202020204" pitchFamily="34" charset="0"/>
              </a:rPr>
              <a:t>Snow doming caused by inflation</a:t>
            </a:r>
          </a:p>
        </p:txBody>
      </p:sp>
      <p:pic>
        <p:nvPicPr>
          <p:cNvPr id="43013" name="Picture 15" descr="DS3_6251sm_aaclim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618" y="2590800"/>
            <a:ext cx="5903383"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TextBox 16"/>
          <p:cNvSpPr txBox="1">
            <a:spLocks noChangeArrowheads="1"/>
          </p:cNvSpPr>
          <p:nvPr/>
        </p:nvSpPr>
        <p:spPr bwMode="auto">
          <a:xfrm>
            <a:off x="592667" y="5627689"/>
            <a:ext cx="5164667" cy="83099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a:solidFill>
                  <a:srgbClr val="44546A"/>
                </a:solidFill>
                <a:latin typeface="Arial" panose="020B0604020202020204" pitchFamily="34" charset="0"/>
                <a:cs typeface="Arial" panose="020B0604020202020204" pitchFamily="34" charset="0"/>
              </a:rPr>
              <a:t>`</a:t>
            </a:r>
            <a:r>
              <a:rPr lang="en-US" b="1" i="1" dirty="0" err="1" smtClean="0">
                <a:solidFill>
                  <a:srgbClr val="44546A"/>
                </a:solidFill>
                <a:latin typeface="Arial" panose="020B0604020202020204" pitchFamily="34" charset="0"/>
                <a:cs typeface="Arial" panose="020B0604020202020204" pitchFamily="34" charset="0"/>
              </a:rPr>
              <a:t>a`</a:t>
            </a:r>
            <a:r>
              <a:rPr lang="en-US" altLang="ja-JP" b="1" i="1" dirty="0" err="1">
                <a:solidFill>
                  <a:srgbClr val="44546A"/>
                </a:solidFill>
                <a:latin typeface="Arial" panose="020B0604020202020204" pitchFamily="34" charset="0"/>
                <a:cs typeface="Arial" panose="020B0604020202020204" pitchFamily="34" charset="0"/>
              </a:rPr>
              <a:t>ā</a:t>
            </a:r>
            <a:r>
              <a:rPr lang="en-US" altLang="ja-JP" b="1" i="1" dirty="0" smtClean="0">
                <a:solidFill>
                  <a:srgbClr val="44546A"/>
                </a:solidFill>
                <a:latin typeface="Arial" panose="020B0604020202020204" pitchFamily="34" charset="0"/>
                <a:cs typeface="Arial" panose="020B0604020202020204" pitchFamily="34" charset="0"/>
              </a:rPr>
              <a:t> lava flow </a:t>
            </a:r>
            <a:r>
              <a:rPr lang="en-US" b="1" i="1" dirty="0">
                <a:solidFill>
                  <a:srgbClr val="44546A"/>
                </a:solidFill>
                <a:latin typeface="Arial" panose="020B0604020202020204" pitchFamily="34" charset="0"/>
                <a:cs typeface="Arial" panose="020B0604020202020204" pitchFamily="34" charset="0"/>
              </a:rPr>
              <a:t>‘</a:t>
            </a:r>
            <a:r>
              <a:rPr lang="en-US" altLang="ja-JP" b="1" i="1" dirty="0">
                <a:solidFill>
                  <a:srgbClr val="44546A"/>
                </a:solidFill>
                <a:latin typeface="Arial" panose="020B0604020202020204" pitchFamily="34" charset="0"/>
                <a:cs typeface="Arial" panose="020B0604020202020204" pitchFamily="34" charset="0"/>
              </a:rPr>
              <a:t>climbing</a:t>
            </a:r>
            <a:r>
              <a:rPr lang="en-US" b="1" i="1" dirty="0">
                <a:solidFill>
                  <a:srgbClr val="44546A"/>
                </a:solidFill>
                <a:latin typeface="Arial" panose="020B0604020202020204" pitchFamily="34" charset="0"/>
                <a:cs typeface="Arial" panose="020B0604020202020204" pitchFamily="34" charset="0"/>
              </a:rPr>
              <a:t>’</a:t>
            </a:r>
            <a:r>
              <a:rPr lang="en-US" altLang="ja-JP" b="1" i="1" dirty="0">
                <a:solidFill>
                  <a:srgbClr val="44546A"/>
                </a:solidFill>
                <a:latin typeface="Arial" panose="020B0604020202020204" pitchFamily="34" charset="0"/>
                <a:cs typeface="Arial" panose="020B0604020202020204" pitchFamily="34" charset="0"/>
              </a:rPr>
              <a:t> on to top of snowpack</a:t>
            </a:r>
            <a:endParaRPr lang="en-US" b="1" i="1" dirty="0">
              <a:solidFill>
                <a:srgbClr val="44546A"/>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10418679" y="5166946"/>
            <a:ext cx="14318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Images: Ben Edwards</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518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2"/>
          <p:cNvSpPr txBox="1">
            <a:spLocks noChangeArrowheads="1"/>
          </p:cNvSpPr>
          <p:nvPr/>
        </p:nvSpPr>
        <p:spPr bwMode="auto">
          <a:xfrm>
            <a:off x="372533" y="925514"/>
            <a:ext cx="1095586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latin typeface="Arial" panose="020B0604020202020204" pitchFamily="34" charset="0"/>
                <a:cs typeface="Arial" panose="020B0604020202020204" pitchFamily="34" charset="0"/>
              </a:rPr>
              <a:t>B</a:t>
            </a:r>
            <a:r>
              <a:rPr lang="en-US" dirty="0" smtClean="0">
                <a:solidFill>
                  <a:srgbClr val="FFFFFF"/>
                </a:solidFill>
                <a:latin typeface="Arial" panose="020B0604020202020204" pitchFamily="34" charset="0"/>
                <a:cs typeface="Arial" panose="020B0604020202020204" pitchFamily="34" charset="0"/>
              </a:rPr>
              <a:t>. Extrusion rate</a:t>
            </a:r>
            <a:r>
              <a:rPr lang="en-US" dirty="0">
                <a:solidFill>
                  <a:srgbClr val="FFFFFF"/>
                </a:solidFill>
                <a:latin typeface="Arial" panose="020B0604020202020204" pitchFamily="34" charset="0"/>
                <a:cs typeface="Arial" panose="020B0604020202020204" pitchFamily="34" charset="0"/>
              </a:rPr>
              <a:t>: `</a:t>
            </a:r>
            <a:r>
              <a:rPr lang="en-US" dirty="0" err="1" smtClean="0">
                <a:solidFill>
                  <a:srgbClr val="FFFFFF"/>
                </a:solidFill>
                <a:latin typeface="Arial" panose="020B0604020202020204" pitchFamily="34" charset="0"/>
                <a:cs typeface="Arial" panose="020B0604020202020204" pitchFamily="34" charset="0"/>
              </a:rPr>
              <a:t>a`ā</a:t>
            </a:r>
            <a:r>
              <a:rPr lang="en-US" dirty="0" smtClean="0">
                <a:solidFill>
                  <a:srgbClr val="FFFFFF"/>
                </a:solidFill>
                <a:latin typeface="Arial" panose="020B0604020202020204" pitchFamily="34" charset="0"/>
                <a:cs typeface="Arial" panose="020B0604020202020204" pitchFamily="34" charset="0"/>
              </a:rPr>
              <a:t> </a:t>
            </a:r>
            <a:r>
              <a:rPr lang="en-US" dirty="0">
                <a:solidFill>
                  <a:srgbClr val="FFFFFF"/>
                </a:solidFill>
                <a:latin typeface="Arial" panose="020B0604020202020204" pitchFamily="34" charset="0"/>
                <a:cs typeface="Arial" panose="020B0604020202020204" pitchFamily="34" charset="0"/>
              </a:rPr>
              <a:t>and sheet </a:t>
            </a:r>
            <a:r>
              <a:rPr lang="en-US" dirty="0" smtClean="0">
                <a:solidFill>
                  <a:srgbClr val="FFFFFF"/>
                </a:solidFill>
                <a:latin typeface="Arial" panose="020B0604020202020204" pitchFamily="34" charset="0"/>
                <a:cs typeface="Arial" panose="020B0604020202020204" pitchFamily="34" charset="0"/>
              </a:rPr>
              <a:t>lava flows move </a:t>
            </a:r>
            <a:r>
              <a:rPr lang="en-US" dirty="0">
                <a:solidFill>
                  <a:srgbClr val="FFFFFF"/>
                </a:solidFill>
                <a:latin typeface="Arial" panose="020B0604020202020204" pitchFamily="34" charset="0"/>
                <a:cs typeface="Arial" panose="020B0604020202020204" pitchFamily="34" charset="0"/>
              </a:rPr>
              <a:t>at higher velocities </a:t>
            </a:r>
            <a:r>
              <a:rPr lang="en-US" dirty="0" smtClean="0">
                <a:solidFill>
                  <a:srgbClr val="FFFFFF"/>
                </a:solidFill>
                <a:latin typeface="Arial" panose="020B0604020202020204" pitchFamily="34" charset="0"/>
                <a:cs typeface="Arial" panose="020B0604020202020204" pitchFamily="34" charset="0"/>
              </a:rPr>
              <a:t>(`</a:t>
            </a:r>
            <a:r>
              <a:rPr lang="en-US" altLang="ja-JP" dirty="0" err="1" smtClean="0">
                <a:solidFill>
                  <a:srgbClr val="FFFFFF"/>
                </a:solidFill>
                <a:latin typeface="Arial" panose="020B0604020202020204" pitchFamily="34" charset="0"/>
                <a:cs typeface="Arial" panose="020B0604020202020204" pitchFamily="34" charset="0"/>
              </a:rPr>
              <a:t>a`ā</a:t>
            </a:r>
            <a:r>
              <a:rPr lang="en-US" altLang="ja-JP" dirty="0" smtClean="0">
                <a:solidFill>
                  <a:srgbClr val="FFFFFF"/>
                </a:solidFill>
                <a:latin typeface="Arial" panose="020B0604020202020204" pitchFamily="34" charset="0"/>
                <a:cs typeface="Arial" panose="020B0604020202020204" pitchFamily="34" charset="0"/>
              </a:rPr>
              <a:t> </a:t>
            </a:r>
            <a:r>
              <a:rPr lang="en-US" altLang="ja-JP" dirty="0">
                <a:solidFill>
                  <a:srgbClr val="FFFFFF"/>
                </a:solidFill>
                <a:latin typeface="Arial" panose="020B0604020202020204" pitchFamily="34" charset="0"/>
                <a:cs typeface="Arial" panose="020B0604020202020204" pitchFamily="34" charset="0"/>
              </a:rPr>
              <a:t>~0.5 m/m minimum; sheet </a:t>
            </a:r>
            <a:r>
              <a:rPr lang="en-US" altLang="ja-JP" dirty="0" smtClean="0">
                <a:solidFill>
                  <a:srgbClr val="FFFFFF"/>
                </a:solidFill>
                <a:latin typeface="Arial" panose="020B0604020202020204" pitchFamily="34" charset="0"/>
                <a:cs typeface="Arial" panose="020B0604020202020204" pitchFamily="34" charset="0"/>
              </a:rPr>
              <a:t>lava flows &gt; 0.1 m/s; </a:t>
            </a:r>
            <a:r>
              <a:rPr lang="en-US" altLang="ja-JP" dirty="0" err="1" smtClean="0">
                <a:solidFill>
                  <a:srgbClr val="FFFFFF"/>
                </a:solidFill>
                <a:latin typeface="Arial" panose="020B0604020202020204" pitchFamily="34" charset="0"/>
                <a:cs typeface="Arial" panose="020B0604020202020204" pitchFamily="34" charset="0"/>
              </a:rPr>
              <a:t>pāhoehoe</a:t>
            </a:r>
            <a:r>
              <a:rPr lang="en-US" altLang="ja-JP" dirty="0" smtClean="0">
                <a:solidFill>
                  <a:srgbClr val="FFFFFF"/>
                </a:solidFill>
                <a:latin typeface="Arial" panose="020B0604020202020204" pitchFamily="34" charset="0"/>
                <a:cs typeface="Arial" panose="020B0604020202020204" pitchFamily="34" charset="0"/>
              </a:rPr>
              <a:t> lava lobes </a:t>
            </a:r>
            <a:r>
              <a:rPr lang="en-US" altLang="ja-JP" dirty="0">
                <a:solidFill>
                  <a:srgbClr val="FFFFFF"/>
                </a:solidFill>
                <a:latin typeface="Arial" panose="020B0604020202020204" pitchFamily="34" charset="0"/>
                <a:cs typeface="Arial" panose="020B0604020202020204" pitchFamily="34" charset="0"/>
              </a:rPr>
              <a:t>advance ~0.1 m/m); evidence from </a:t>
            </a:r>
            <a:r>
              <a:rPr lang="en-US" altLang="ja-JP" dirty="0" err="1">
                <a:solidFill>
                  <a:srgbClr val="FFFFFF"/>
                </a:solidFill>
                <a:latin typeface="Arial" panose="020B0604020202020204" pitchFamily="34" charset="0"/>
                <a:cs typeface="Arial" panose="020B0604020202020204" pitchFamily="34" charset="0"/>
              </a:rPr>
              <a:t>Fimmvorduhals</a:t>
            </a:r>
            <a:r>
              <a:rPr lang="en-US" altLang="ja-JP" dirty="0">
                <a:solidFill>
                  <a:srgbClr val="FFFFFF"/>
                </a:solidFill>
                <a:latin typeface="Arial" panose="020B0604020202020204" pitchFamily="34" charset="0"/>
                <a:cs typeface="Arial" panose="020B0604020202020204" pitchFamily="34" charset="0"/>
              </a:rPr>
              <a:t> </a:t>
            </a:r>
            <a:r>
              <a:rPr lang="en-US" altLang="ja-JP" dirty="0" smtClean="0">
                <a:solidFill>
                  <a:srgbClr val="FFFFFF"/>
                </a:solidFill>
                <a:latin typeface="Arial" panose="020B0604020202020204" pitchFamily="34" charset="0"/>
                <a:cs typeface="Arial" panose="020B0604020202020204" pitchFamily="34" charset="0"/>
              </a:rPr>
              <a:t>2010, theory </a:t>
            </a:r>
            <a:r>
              <a:rPr lang="en-US" altLang="ja-JP" dirty="0">
                <a:solidFill>
                  <a:srgbClr val="FFFFFF"/>
                </a:solidFill>
                <a:latin typeface="Arial" panose="020B0604020202020204" pitchFamily="34" charset="0"/>
                <a:cs typeface="Arial" panose="020B0604020202020204" pitchFamily="34" charset="0"/>
              </a:rPr>
              <a:t>and experiments (Edwards et al., </a:t>
            </a:r>
            <a:r>
              <a:rPr lang="en-US" altLang="ja-JP" dirty="0" smtClean="0">
                <a:solidFill>
                  <a:srgbClr val="FFFFFF"/>
                </a:solidFill>
                <a:latin typeface="Arial" panose="020B0604020202020204" pitchFamily="34" charset="0"/>
                <a:cs typeface="Arial" panose="020B0604020202020204" pitchFamily="34" charset="0"/>
              </a:rPr>
              <a:t>2012, 2013</a:t>
            </a:r>
            <a:r>
              <a:rPr lang="en-US" altLang="ja-JP" dirty="0">
                <a:solidFill>
                  <a:srgbClr val="FFFFFF"/>
                </a:solidFill>
                <a:latin typeface="Arial" panose="020B0604020202020204" pitchFamily="34" charset="0"/>
                <a:cs typeface="Arial" panose="020B0604020202020204" pitchFamily="34" charset="0"/>
              </a:rPr>
              <a:t>)</a:t>
            </a:r>
            <a:endParaRPr lang="en-US" dirty="0">
              <a:solidFill>
                <a:srgbClr val="FFFFFF"/>
              </a:solidFill>
              <a:latin typeface="Arial" panose="020B0604020202020204" pitchFamily="34" charset="0"/>
              <a:cs typeface="Arial" panose="020B0604020202020204" pitchFamily="34" charset="0"/>
            </a:endParaRPr>
          </a:p>
        </p:txBody>
      </p:sp>
      <p:pic>
        <p:nvPicPr>
          <p:cNvPr id="44035" name="Picture 1" descr="Edwards_Fig11_radiation_melting_rat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8400" y="3236914"/>
            <a:ext cx="4080933" cy="299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TextBox 3"/>
          <p:cNvSpPr txBox="1">
            <a:spLocks noChangeArrowheads="1"/>
          </p:cNvSpPr>
          <p:nvPr/>
        </p:nvSpPr>
        <p:spPr bwMode="auto">
          <a:xfrm>
            <a:off x="1499797" y="6154738"/>
            <a:ext cx="334617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srgbClr val="FFFFFF"/>
                </a:solidFill>
                <a:latin typeface="Arial" panose="020B0604020202020204" pitchFamily="34" charset="0"/>
                <a:cs typeface="Arial" panose="020B0604020202020204" pitchFamily="34" charset="0"/>
              </a:rPr>
              <a:t>Time-scale of melting via radiation </a:t>
            </a:r>
          </a:p>
          <a:p>
            <a:pPr algn="ctr" eaLnBrk="1" hangingPunct="1"/>
            <a:r>
              <a:rPr lang="en-US" sz="1600" dirty="0">
                <a:solidFill>
                  <a:srgbClr val="FFFFFF"/>
                </a:solidFill>
                <a:latin typeface="Arial" panose="020B0604020202020204" pitchFamily="34" charset="0"/>
                <a:cs typeface="Arial" panose="020B0604020202020204" pitchFamily="34" charset="0"/>
              </a:rPr>
              <a:t>(Edwards et al., 2012)</a:t>
            </a:r>
          </a:p>
        </p:txBody>
      </p:sp>
      <p:pic>
        <p:nvPicPr>
          <p:cNvPr id="44037" name="Picture 4" descr="DSC_5076_lavaonsno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3262314"/>
            <a:ext cx="5884333" cy="293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TextBox 7"/>
          <p:cNvSpPr txBox="1">
            <a:spLocks noChangeArrowheads="1"/>
          </p:cNvSpPr>
          <p:nvPr/>
        </p:nvSpPr>
        <p:spPr bwMode="auto">
          <a:xfrm>
            <a:off x="6924891" y="6137276"/>
            <a:ext cx="342433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FFFFFF"/>
                </a:solidFill>
                <a:latin typeface="Arial" panose="020B0604020202020204" pitchFamily="34" charset="0"/>
                <a:cs typeface="Arial" panose="020B0604020202020204" pitchFamily="34" charset="0"/>
              </a:rPr>
              <a:t>Experiments at Syracuse Lava Lab </a:t>
            </a:r>
          </a:p>
          <a:p>
            <a:pPr algn="ctr" eaLnBrk="1" hangingPunct="1"/>
            <a:r>
              <a:rPr lang="en-US" sz="1600">
                <a:solidFill>
                  <a:srgbClr val="FFFFFF"/>
                </a:solidFill>
                <a:latin typeface="Arial" panose="020B0604020202020204" pitchFamily="34" charset="0"/>
                <a:cs typeface="Arial" panose="020B0604020202020204" pitchFamily="34" charset="0"/>
              </a:rPr>
              <a:t>(Edwards et al., 2013)</a:t>
            </a:r>
          </a:p>
        </p:txBody>
      </p:sp>
      <p:cxnSp>
        <p:nvCxnSpPr>
          <p:cNvPr id="9" name="Straight Connector 8"/>
          <p:cNvCxnSpPr/>
          <p:nvPr/>
        </p:nvCxnSpPr>
        <p:spPr>
          <a:xfrm>
            <a:off x="2302934" y="4622800"/>
            <a:ext cx="2302933"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4040" name="TextBox 9"/>
          <p:cNvSpPr txBox="1">
            <a:spLocks noChangeArrowheads="1"/>
          </p:cNvSpPr>
          <p:nvPr/>
        </p:nvSpPr>
        <p:spPr bwMode="auto">
          <a:xfrm>
            <a:off x="2512484" y="4267200"/>
            <a:ext cx="15271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Arial" panose="020B0604020202020204" pitchFamily="34" charset="0"/>
                <a:cs typeface="Arial" panose="020B0604020202020204" pitchFamily="34" charset="0"/>
              </a:rPr>
              <a:t>Tolbachik ‘</a:t>
            </a:r>
            <a:r>
              <a:rPr lang="en-US" altLang="ja-JP" sz="1600" b="1">
                <a:latin typeface="Arial" panose="020B0604020202020204" pitchFamily="34" charset="0"/>
                <a:cs typeface="Arial" panose="020B0604020202020204" pitchFamily="34" charset="0"/>
              </a:rPr>
              <a:t>a</a:t>
            </a:r>
            <a:r>
              <a:rPr lang="en-US" sz="1600" b="1">
                <a:latin typeface="Arial" panose="020B0604020202020204" pitchFamily="34" charset="0"/>
                <a:cs typeface="Arial" panose="020B0604020202020204" pitchFamily="34" charset="0"/>
              </a:rPr>
              <a:t>’</a:t>
            </a:r>
            <a:r>
              <a:rPr lang="en-US" altLang="ja-JP" sz="1600" b="1">
                <a:latin typeface="Arial" panose="020B0604020202020204" pitchFamily="34" charset="0"/>
                <a:cs typeface="Arial" panose="020B0604020202020204" pitchFamily="34" charset="0"/>
              </a:rPr>
              <a:t>a</a:t>
            </a:r>
            <a:endParaRPr lang="en-US" sz="1600" b="1">
              <a:latin typeface="Arial" panose="020B0604020202020204" pitchFamily="34" charset="0"/>
              <a:cs typeface="Arial" panose="020B0604020202020204" pitchFamily="34" charset="0"/>
            </a:endParaRPr>
          </a:p>
        </p:txBody>
      </p:sp>
      <p:sp>
        <p:nvSpPr>
          <p:cNvPr id="44041" name="TextBox 10"/>
          <p:cNvSpPr txBox="1">
            <a:spLocks noChangeArrowheads="1"/>
          </p:cNvSpPr>
          <p:nvPr/>
        </p:nvSpPr>
        <p:spPr bwMode="auto">
          <a:xfrm>
            <a:off x="1712384" y="3568701"/>
            <a:ext cx="236071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latin typeface="Arial" panose="020B0604020202020204" pitchFamily="34" charset="0"/>
                <a:cs typeface="Arial" panose="020B0604020202020204" pitchFamily="34" charset="0"/>
              </a:rPr>
              <a:t>Tolbachik sheet flows </a:t>
            </a:r>
          </a:p>
          <a:p>
            <a:pPr eaLnBrk="1" hangingPunct="1"/>
            <a:r>
              <a:rPr lang="en-US" sz="1600" b="1" dirty="0">
                <a:latin typeface="Arial" panose="020B0604020202020204" pitchFamily="34" charset="0"/>
                <a:cs typeface="Arial" panose="020B0604020202020204" pitchFamily="34" charset="0"/>
              </a:rPr>
              <a:t>(360 m/</a:t>
            </a:r>
            <a:r>
              <a:rPr lang="en-US" sz="1600" b="1" dirty="0" err="1">
                <a:latin typeface="Arial" panose="020B0604020202020204" pitchFamily="34" charset="0"/>
                <a:cs typeface="Arial" panose="020B0604020202020204" pitchFamily="34" charset="0"/>
              </a:rPr>
              <a:t>hr</a:t>
            </a:r>
            <a:r>
              <a:rPr lang="en-US" sz="1600" b="1" dirty="0">
                <a:latin typeface="Arial" panose="020B0604020202020204" pitchFamily="34" charset="0"/>
                <a:cs typeface="Arial" panose="020B0604020202020204" pitchFamily="34" charset="0"/>
              </a:rPr>
              <a:t>)</a:t>
            </a:r>
          </a:p>
        </p:txBody>
      </p:sp>
      <p:cxnSp>
        <p:nvCxnSpPr>
          <p:cNvPr id="13" name="Straight Arrow Connector 12"/>
          <p:cNvCxnSpPr/>
          <p:nvPr/>
        </p:nvCxnSpPr>
        <p:spPr>
          <a:xfrm flipV="1">
            <a:off x="1729317" y="3262313"/>
            <a:ext cx="0" cy="6302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94000" y="5689600"/>
            <a:ext cx="2302933"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4044" name="TextBox 15"/>
          <p:cNvSpPr txBox="1">
            <a:spLocks noChangeArrowheads="1"/>
          </p:cNvSpPr>
          <p:nvPr/>
        </p:nvSpPr>
        <p:spPr bwMode="auto">
          <a:xfrm>
            <a:off x="2851152" y="5334000"/>
            <a:ext cx="17884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Arial" panose="020B0604020202020204" pitchFamily="34" charset="0"/>
                <a:cs typeface="Arial" panose="020B0604020202020204" pitchFamily="34" charset="0"/>
              </a:rPr>
              <a:t>Tolbachik lobate</a:t>
            </a:r>
          </a:p>
        </p:txBody>
      </p:sp>
      <p:sp>
        <p:nvSpPr>
          <p:cNvPr id="14" name="TextBox 6"/>
          <p:cNvSpPr txBox="1">
            <a:spLocks noChangeArrowheads="1"/>
          </p:cNvSpPr>
          <p:nvPr/>
        </p:nvSpPr>
        <p:spPr bwMode="auto">
          <a:xfrm>
            <a:off x="2065830" y="182563"/>
            <a:ext cx="8961107" cy="523220"/>
          </a:xfrm>
          <a:prstGeom prst="rect">
            <a:avLst/>
          </a:prstGeom>
          <a:no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chemeClr val="bg1"/>
                </a:solidFill>
                <a:latin typeface="Arial" panose="020B0604020202020204" pitchFamily="34" charset="0"/>
                <a:cs typeface="Arial" panose="020B0604020202020204" pitchFamily="34" charset="0"/>
              </a:rPr>
              <a:t>4</a:t>
            </a:r>
            <a:r>
              <a:rPr lang="en-US" sz="2800" dirty="0" smtClean="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Controls on emplacement: </a:t>
            </a:r>
            <a:r>
              <a:rPr lang="en-US" sz="2800" dirty="0" smtClean="0">
                <a:solidFill>
                  <a:schemeClr val="bg1"/>
                </a:solidFill>
                <a:latin typeface="Arial" panose="020B0604020202020204" pitchFamily="34" charset="0"/>
                <a:cs typeface="Arial" panose="020B0604020202020204" pitchFamily="34" charset="0"/>
              </a:rPr>
              <a:t>lava type vs</a:t>
            </a:r>
            <a:r>
              <a:rPr lang="en-US" sz="2800" dirty="0">
                <a:solidFill>
                  <a:schemeClr val="bg1"/>
                </a:solidFill>
                <a:latin typeface="Arial" panose="020B0604020202020204" pitchFamily="34" charset="0"/>
                <a:cs typeface="Arial" panose="020B0604020202020204" pitchFamily="34" charset="0"/>
              </a:rPr>
              <a:t> </a:t>
            </a:r>
            <a:r>
              <a:rPr lang="en-US" sz="2800" dirty="0" smtClean="0">
                <a:solidFill>
                  <a:schemeClr val="bg1"/>
                </a:solidFill>
                <a:latin typeface="Arial" panose="020B0604020202020204" pitchFamily="34" charset="0"/>
                <a:cs typeface="Arial" panose="020B0604020202020204" pitchFamily="34" charset="0"/>
              </a:rPr>
              <a:t>advance rate</a:t>
            </a:r>
            <a:endParaRPr lang="en-US" sz="2800" dirty="0">
              <a:solidFill>
                <a:schemeClr val="bg1"/>
              </a:solidFill>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9828792" y="5877739"/>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0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572000" y="685800"/>
            <a:ext cx="2290179" cy="584775"/>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b="1" dirty="0">
                <a:solidFill>
                  <a:srgbClr val="FFFF00"/>
                </a:solidFill>
                <a:latin typeface="Arial" panose="020B0604020202020204" pitchFamily="34" charset="0"/>
                <a:cs typeface="Arial" panose="020B0604020202020204" pitchFamily="34" charset="0"/>
              </a:rPr>
              <a:t>SUMMARY</a:t>
            </a:r>
          </a:p>
        </p:txBody>
      </p:sp>
      <p:sp>
        <p:nvSpPr>
          <p:cNvPr id="76803" name="Text Box 3"/>
          <p:cNvSpPr txBox="1">
            <a:spLocks noChangeArrowheads="1"/>
          </p:cNvSpPr>
          <p:nvPr/>
        </p:nvSpPr>
        <p:spPr bwMode="auto">
          <a:xfrm>
            <a:off x="1143008" y="2136739"/>
            <a:ext cx="9968464" cy="2246769"/>
          </a:xfrm>
          <a:prstGeom prst="rect">
            <a:avLst/>
          </a:prstGeom>
          <a:solidFill>
            <a:schemeClr val="bg2"/>
          </a:solidFill>
          <a:ln>
            <a:noFill/>
          </a:ln>
          <a:effec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AutoNum type="arabicPeriod"/>
            </a:pPr>
            <a:r>
              <a:rPr lang="en-GB" altLang="en-US" sz="2000" dirty="0" smtClean="0">
                <a:latin typeface="Arial" panose="020B0604020202020204" pitchFamily="34" charset="0"/>
                <a:cs typeface="Arial" panose="020B0604020202020204" pitchFamily="34" charset="0"/>
              </a:rPr>
              <a:t>Interactions between lava and ice/snow are important for understanding ancient deposits and potential hazards of future eruptions.</a:t>
            </a:r>
          </a:p>
          <a:p>
            <a:pPr marL="406400" indent="-406400" eaLnBrk="1" hangingPunct="1"/>
            <a:r>
              <a:rPr lang="en-GB" altLang="en-US" sz="2000" dirty="0" smtClean="0">
                <a:latin typeface="Arial" panose="020B0604020202020204" pitchFamily="34" charset="0"/>
                <a:cs typeface="Arial" panose="020B0604020202020204" pitchFamily="34" charset="0"/>
              </a:rPr>
              <a:t>2.   Presence of steam is strong indication that lava is moving within or beneath ice.</a:t>
            </a:r>
            <a:endParaRPr lang="en-GB" altLang="en-US" sz="2000" dirty="0">
              <a:latin typeface="Arial" panose="020B0604020202020204" pitchFamily="34" charset="0"/>
              <a:cs typeface="Arial" panose="020B0604020202020204" pitchFamily="34" charset="0"/>
            </a:endParaRPr>
          </a:p>
          <a:p>
            <a:pPr>
              <a:buAutoNum type="arabicPeriod" startAt="3"/>
            </a:pPr>
            <a:r>
              <a:rPr lang="en-GB" altLang="en-US" sz="2000" dirty="0" smtClean="0">
                <a:latin typeface="Arial" panose="020B0604020202020204" pitchFamily="34" charset="0"/>
                <a:cs typeface="Arial" panose="020B0604020202020204" pitchFamily="34" charset="0"/>
              </a:rPr>
              <a:t>Because basaltic lavas can move faster than radiative heat transfer, they generally move </a:t>
            </a:r>
            <a:r>
              <a:rPr lang="en-GB" altLang="en-US" sz="2000" dirty="0">
                <a:latin typeface="Arial" panose="020B0604020202020204" pitchFamily="34" charset="0"/>
                <a:cs typeface="Arial" panose="020B0604020202020204" pitchFamily="34" charset="0"/>
              </a:rPr>
              <a:t>initially on </a:t>
            </a:r>
            <a:r>
              <a:rPr lang="en-GB" altLang="en-US" sz="2000" dirty="0" smtClean="0">
                <a:latin typeface="Arial" panose="020B0604020202020204" pitchFamily="34" charset="0"/>
                <a:cs typeface="Arial" panose="020B0604020202020204" pitchFamily="34" charset="0"/>
              </a:rPr>
              <a:t>top of snow/ice.</a:t>
            </a:r>
          </a:p>
          <a:p>
            <a:pPr eaLnBrk="1" hangingPunct="1">
              <a:buAutoNum type="arabicPeriod" startAt="3"/>
            </a:pPr>
            <a:r>
              <a:rPr lang="en-GB" altLang="en-US" sz="2000" dirty="0" smtClean="0">
                <a:latin typeface="Arial" panose="020B0604020202020204" pitchFamily="34" charset="0"/>
                <a:cs typeface="Arial" panose="020B0604020202020204" pitchFamily="34" charset="0"/>
              </a:rPr>
              <a:t>On a timescale of days, lavas will melt into snow/ice, and they will exploit sub-ice drainage structures to move beneath ice.</a:t>
            </a:r>
          </a:p>
        </p:txBody>
      </p:sp>
    </p:spTree>
    <p:extLst>
      <p:ext uri="{BB962C8B-B14F-4D97-AF65-F5344CB8AC3E}">
        <p14:creationId xmlns:p14="http://schemas.microsoft.com/office/powerpoint/2010/main" val="3722561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3_4822adjs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5351" y="62553"/>
            <a:ext cx="9555849" cy="6355160"/>
          </a:xfrm>
          <a:prstGeom prst="rect">
            <a:avLst/>
          </a:prstGeom>
        </p:spPr>
      </p:pic>
      <p:sp>
        <p:nvSpPr>
          <p:cNvPr id="7" name="Rectangle 6"/>
          <p:cNvSpPr/>
          <p:nvPr/>
        </p:nvSpPr>
        <p:spPr>
          <a:xfrm>
            <a:off x="2211532" y="1248637"/>
            <a:ext cx="8354762" cy="1320800"/>
          </a:xfrm>
          <a:prstGeom prst="rect">
            <a:avLst/>
          </a:prstGeom>
          <a:solidFill>
            <a:srgbClr val="D6DCE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123" name="Rectangle 2"/>
          <p:cNvSpPr txBox="1">
            <a:spLocks noChangeArrowheads="1"/>
          </p:cNvSpPr>
          <p:nvPr/>
        </p:nvSpPr>
        <p:spPr bwMode="auto">
          <a:xfrm>
            <a:off x="1947333" y="1124465"/>
            <a:ext cx="8822267" cy="1482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000" dirty="0" smtClean="0">
                <a:latin typeface="Arial" panose="020B0604020202020204" pitchFamily="34" charset="0"/>
                <a:cs typeface="Arial" panose="020B0604020202020204" pitchFamily="34" charset="0"/>
              </a:rPr>
              <a:t>Constraints on interactions between lava flows and ice/snow</a:t>
            </a:r>
            <a:endParaRPr lang="en-GB" altLang="en-US" sz="4000" dirty="0">
              <a:latin typeface="Arial" panose="020B0604020202020204" pitchFamily="34" charset="0"/>
              <a:cs typeface="Arial" panose="020B0604020202020204" pitchFamily="34" charset="0"/>
            </a:endParaRPr>
          </a:p>
        </p:txBody>
      </p:sp>
      <p:sp>
        <p:nvSpPr>
          <p:cNvPr id="2" name="TextBox 1"/>
          <p:cNvSpPr txBox="1"/>
          <p:nvPr/>
        </p:nvSpPr>
        <p:spPr>
          <a:xfrm>
            <a:off x="9013353" y="5706533"/>
            <a:ext cx="1531188" cy="400110"/>
          </a:xfrm>
          <a:prstGeom prst="rect">
            <a:avLst/>
          </a:prstGeom>
          <a:noFill/>
        </p:spPr>
        <p:txBody>
          <a:bodyPr wrap="none" rtlCol="0">
            <a:spAutoFit/>
          </a:bodyPr>
          <a:lstStyle/>
          <a:p>
            <a:pPr algn="ctr"/>
            <a:r>
              <a:rPr lang="en-US" sz="1000" b="1" dirty="0" smtClean="0">
                <a:solidFill>
                  <a:srgbClr val="181717"/>
                </a:solidFill>
                <a:latin typeface="Arial" panose="020B0604020202020204" pitchFamily="34" charset="0"/>
                <a:cs typeface="Arial" panose="020B0604020202020204" pitchFamily="34" charset="0"/>
              </a:rPr>
              <a:t>Shovel blade for scale</a:t>
            </a:r>
          </a:p>
          <a:p>
            <a:pPr algn="ctr"/>
            <a:r>
              <a:rPr lang="en-US" sz="1000" b="1" dirty="0" smtClean="0">
                <a:solidFill>
                  <a:srgbClr val="181717"/>
                </a:solidFill>
                <a:latin typeface="Arial" panose="020B0604020202020204" pitchFamily="34" charset="0"/>
                <a:cs typeface="Arial" panose="020B0604020202020204" pitchFamily="34" charset="0"/>
              </a:rPr>
              <a:t>~15 cm wide</a:t>
            </a:r>
            <a:endParaRPr lang="en-US" sz="1000" b="1" dirty="0">
              <a:solidFill>
                <a:srgbClr val="181717"/>
              </a:solidFill>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1472387" y="6064519"/>
            <a:ext cx="13676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latin typeface="Arial" panose="020B0604020202020204" pitchFamily="34" charset="0"/>
                <a:cs typeface="Arial" panose="020B0604020202020204" pitchFamily="34" charset="0"/>
              </a:rPr>
              <a:t>Image: </a:t>
            </a:r>
            <a:r>
              <a:rPr lang="en-GB" altLang="en-US" sz="1000" dirty="0" smtClean="0">
                <a:latin typeface="Arial" panose="020B0604020202020204" pitchFamily="34" charset="0"/>
                <a:cs typeface="Arial" panose="020B0604020202020204" pitchFamily="34" charset="0"/>
              </a:rPr>
              <a:t>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742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26"/>
          <p:cNvSpPr txBox="1">
            <a:spLocks noChangeArrowheads="1"/>
          </p:cNvSpPr>
          <p:nvPr/>
        </p:nvSpPr>
        <p:spPr bwMode="auto">
          <a:xfrm>
            <a:off x="1382729" y="2349501"/>
            <a:ext cx="9039654"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Ø"/>
            </a:pPr>
            <a:r>
              <a:rPr lang="en-GB" altLang="en-US" sz="2400" b="1" dirty="0" smtClean="0">
                <a:solidFill>
                  <a:schemeClr val="bg1"/>
                </a:solidFill>
                <a:latin typeface="Arial" panose="020B0604020202020204" pitchFamily="34" charset="0"/>
                <a:cs typeface="Arial" panose="020B0604020202020204" pitchFamily="34" charset="0"/>
              </a:rPr>
              <a:t> 1. General constraints on lava-ice/snow interactions</a:t>
            </a:r>
          </a:p>
          <a:p>
            <a:pPr eaLnBrk="1" hangingPunct="1">
              <a:spcBef>
                <a:spcPct val="0"/>
              </a:spcBef>
              <a:buFont typeface="Wingdings" panose="05000000000000000000" pitchFamily="2" charset="2"/>
              <a:buChar char="Ø"/>
            </a:pPr>
            <a:r>
              <a:rPr lang="en-GB" altLang="en-US" sz="2400" b="1" dirty="0" smtClean="0">
                <a:solidFill>
                  <a:schemeClr val="bg1"/>
                </a:solidFill>
                <a:latin typeface="Arial" panose="020B0604020202020204" pitchFamily="34" charset="0"/>
                <a:cs typeface="Arial" panose="020B0604020202020204" pitchFamily="34" charset="0"/>
              </a:rPr>
              <a:t> 2. Examples from recent eruptions</a:t>
            </a:r>
          </a:p>
          <a:p>
            <a:pPr lvl="1">
              <a:spcBef>
                <a:spcPct val="0"/>
              </a:spcBef>
              <a:buFont typeface="Wingdings" panose="05000000000000000000" pitchFamily="2" charset="2"/>
              <a:buChar char="Ø"/>
            </a:pPr>
            <a:r>
              <a:rPr lang="en-GB" altLang="en-US" sz="2400" b="1" dirty="0" smtClean="0">
                <a:solidFill>
                  <a:schemeClr val="bg1"/>
                </a:solidFill>
                <a:latin typeface="Arial" panose="020B0604020202020204" pitchFamily="34" charset="0"/>
                <a:cs typeface="Arial" panose="020B0604020202020204" pitchFamily="34" charset="0"/>
              </a:rPr>
              <a:t>Basaltic lava-snow interactions I (</a:t>
            </a:r>
            <a:r>
              <a:rPr lang="en-GB" altLang="en-US" sz="2400" b="1" dirty="0" err="1" smtClean="0">
                <a:solidFill>
                  <a:schemeClr val="bg1"/>
                </a:solidFill>
                <a:latin typeface="Arial" panose="020B0604020202020204" pitchFamily="34" charset="0"/>
                <a:cs typeface="Arial" panose="020B0604020202020204" pitchFamily="34" charset="0"/>
              </a:rPr>
              <a:t>Fimmvorðuháls</a:t>
            </a:r>
            <a:r>
              <a:rPr lang="en-GB" altLang="en-US" sz="2400" b="1" dirty="0" smtClean="0">
                <a:solidFill>
                  <a:schemeClr val="bg1"/>
                </a:solidFill>
                <a:latin typeface="Arial" panose="020B0604020202020204" pitchFamily="34" charset="0"/>
                <a:cs typeface="Arial" panose="020B0604020202020204" pitchFamily="34" charset="0"/>
              </a:rPr>
              <a:t> 2010)</a:t>
            </a:r>
          </a:p>
          <a:p>
            <a:pPr lvl="1">
              <a:spcBef>
                <a:spcPct val="0"/>
              </a:spcBef>
              <a:buFont typeface="Wingdings" panose="05000000000000000000" pitchFamily="2" charset="2"/>
              <a:buChar char="Ø"/>
            </a:pPr>
            <a:r>
              <a:rPr lang="en-GB" altLang="en-US" sz="2400" b="1" dirty="0" smtClean="0">
                <a:solidFill>
                  <a:schemeClr val="bg1"/>
                </a:solidFill>
                <a:latin typeface="Arial" panose="020B0604020202020204" pitchFamily="34" charset="0"/>
                <a:cs typeface="Arial" panose="020B0604020202020204" pitchFamily="34" charset="0"/>
              </a:rPr>
              <a:t>Basaltic lava-snow interactions II (</a:t>
            </a:r>
            <a:r>
              <a:rPr lang="en-GB" altLang="en-US" sz="2400" b="1" dirty="0" err="1" smtClean="0">
                <a:solidFill>
                  <a:schemeClr val="bg1"/>
                </a:solidFill>
                <a:latin typeface="Arial" panose="020B0604020202020204" pitchFamily="34" charset="0"/>
                <a:cs typeface="Arial" panose="020B0604020202020204" pitchFamily="34" charset="0"/>
              </a:rPr>
              <a:t>Tolbachik</a:t>
            </a:r>
            <a:r>
              <a:rPr lang="en-GB" altLang="en-US" sz="2400" b="1" dirty="0" smtClean="0">
                <a:solidFill>
                  <a:schemeClr val="bg1"/>
                </a:solidFill>
                <a:latin typeface="Arial" panose="020B0604020202020204" pitchFamily="34" charset="0"/>
                <a:cs typeface="Arial" panose="020B0604020202020204" pitchFamily="34" charset="0"/>
              </a:rPr>
              <a:t> 2013)</a:t>
            </a:r>
          </a:p>
          <a:p>
            <a:pPr lvl="1">
              <a:spcBef>
                <a:spcPct val="0"/>
              </a:spcBef>
              <a:buFont typeface="Wingdings" panose="05000000000000000000" pitchFamily="2" charset="2"/>
              <a:buChar char="Ø"/>
            </a:pPr>
            <a:r>
              <a:rPr lang="en-GB" altLang="en-US" sz="2400" b="1" dirty="0" err="1" smtClean="0">
                <a:solidFill>
                  <a:schemeClr val="bg1"/>
                </a:solidFill>
                <a:latin typeface="Arial" panose="020B0604020202020204" pitchFamily="34" charset="0"/>
                <a:cs typeface="Arial" panose="020B0604020202020204" pitchFamily="34" charset="0"/>
              </a:rPr>
              <a:t>Trachyandesite</a:t>
            </a:r>
            <a:r>
              <a:rPr lang="en-GB" altLang="en-US" sz="2400" b="1" dirty="0" smtClean="0">
                <a:solidFill>
                  <a:schemeClr val="bg1"/>
                </a:solidFill>
                <a:latin typeface="Arial" panose="020B0604020202020204" pitchFamily="34" charset="0"/>
                <a:cs typeface="Arial" panose="020B0604020202020204" pitchFamily="34" charset="0"/>
              </a:rPr>
              <a:t>-ice interactions (</a:t>
            </a:r>
            <a:r>
              <a:rPr lang="en-GB" altLang="en-US" sz="2400" b="1" dirty="0" err="1" smtClean="0">
                <a:solidFill>
                  <a:schemeClr val="bg1"/>
                </a:solidFill>
                <a:latin typeface="Arial" panose="020B0604020202020204" pitchFamily="34" charset="0"/>
                <a:cs typeface="Arial" panose="020B0604020202020204" pitchFamily="34" charset="0"/>
              </a:rPr>
              <a:t>Gigj</a:t>
            </a:r>
            <a:r>
              <a:rPr lang="en-GB" altLang="en-US" sz="2400" b="1" dirty="0" err="1">
                <a:solidFill>
                  <a:schemeClr val="bg1"/>
                </a:solidFill>
                <a:latin typeface="Arial" panose="020B0604020202020204" pitchFamily="34" charset="0"/>
                <a:cs typeface="Arial" panose="020B0604020202020204" pitchFamily="34" charset="0"/>
              </a:rPr>
              <a:t>ö</a:t>
            </a:r>
            <a:r>
              <a:rPr lang="en-GB" altLang="en-US" sz="2400" b="1" dirty="0" err="1" smtClean="0">
                <a:solidFill>
                  <a:schemeClr val="bg1"/>
                </a:solidFill>
                <a:latin typeface="Arial" panose="020B0604020202020204" pitchFamily="34" charset="0"/>
                <a:cs typeface="Arial" panose="020B0604020202020204" pitchFamily="34" charset="0"/>
              </a:rPr>
              <a:t>kull</a:t>
            </a:r>
            <a:r>
              <a:rPr lang="en-GB" altLang="en-US" sz="2400" b="1" dirty="0" smtClean="0">
                <a:solidFill>
                  <a:schemeClr val="bg1"/>
                </a:solidFill>
                <a:latin typeface="Arial" panose="020B0604020202020204" pitchFamily="34" charset="0"/>
                <a:cs typeface="Arial" panose="020B0604020202020204" pitchFamily="34" charset="0"/>
              </a:rPr>
              <a:t> 2010)</a:t>
            </a:r>
          </a:p>
          <a:p>
            <a:pPr lvl="1">
              <a:spcBef>
                <a:spcPct val="0"/>
              </a:spcBef>
              <a:buFont typeface="Wingdings" panose="05000000000000000000" pitchFamily="2" charset="2"/>
              <a:buChar char="Ø"/>
            </a:pPr>
            <a:r>
              <a:rPr lang="en-GB" altLang="en-US" sz="2400" b="1" dirty="0" smtClean="0">
                <a:solidFill>
                  <a:schemeClr val="bg1"/>
                </a:solidFill>
                <a:latin typeface="Arial" panose="020B0604020202020204" pitchFamily="34" charset="0"/>
                <a:cs typeface="Arial" panose="020B0604020202020204" pitchFamily="34" charset="0"/>
              </a:rPr>
              <a:t>Andesite-ice interactions (</a:t>
            </a:r>
            <a:r>
              <a:rPr lang="en-GB" altLang="en-US" sz="2400" b="1" dirty="0" err="1" smtClean="0">
                <a:solidFill>
                  <a:schemeClr val="bg1"/>
                </a:solidFill>
                <a:latin typeface="Arial" panose="020B0604020202020204" pitchFamily="34" charset="0"/>
                <a:cs typeface="Arial" panose="020B0604020202020204" pitchFamily="34" charset="0"/>
              </a:rPr>
              <a:t>Veniaminof</a:t>
            </a:r>
            <a:r>
              <a:rPr lang="en-GB" altLang="en-US" sz="2400" b="1" dirty="0" smtClean="0">
                <a:solidFill>
                  <a:schemeClr val="bg1"/>
                </a:solidFill>
                <a:latin typeface="Arial" panose="020B0604020202020204" pitchFamily="34" charset="0"/>
                <a:cs typeface="Arial" panose="020B0604020202020204" pitchFamily="34" charset="0"/>
              </a:rPr>
              <a:t> 2013)</a:t>
            </a:r>
          </a:p>
          <a:p>
            <a:pPr>
              <a:spcBef>
                <a:spcPct val="0"/>
              </a:spcBef>
              <a:buFont typeface="Wingdings" panose="05000000000000000000" pitchFamily="2" charset="2"/>
              <a:buChar char="Ø"/>
            </a:pPr>
            <a:r>
              <a:rPr lang="en-GB" altLang="en-US" sz="2400" b="1" dirty="0">
                <a:solidFill>
                  <a:schemeClr val="bg1"/>
                </a:solidFill>
                <a:latin typeface="Arial" panose="020B0604020202020204" pitchFamily="34" charset="0"/>
                <a:cs typeface="Arial" panose="020B0604020202020204" pitchFamily="34" charset="0"/>
              </a:rPr>
              <a:t> 3</a:t>
            </a:r>
            <a:r>
              <a:rPr lang="en-GB" altLang="en-US" sz="2400" b="1" dirty="0" smtClean="0">
                <a:solidFill>
                  <a:schemeClr val="bg1"/>
                </a:solidFill>
                <a:latin typeface="Arial" panose="020B0604020202020204" pitchFamily="34" charset="0"/>
                <a:cs typeface="Arial" panose="020B0604020202020204" pitchFamily="34" charset="0"/>
              </a:rPr>
              <a:t>. Constraints from large-scale experiments</a:t>
            </a:r>
          </a:p>
          <a:p>
            <a:pPr>
              <a:spcBef>
                <a:spcPct val="0"/>
              </a:spcBef>
              <a:buFont typeface="Wingdings" panose="05000000000000000000" pitchFamily="2" charset="2"/>
              <a:buChar char="Ø"/>
            </a:pPr>
            <a:r>
              <a:rPr lang="en-GB" altLang="en-US" sz="2400" b="1" dirty="0" smtClean="0">
                <a:solidFill>
                  <a:schemeClr val="bg1"/>
                </a:solidFill>
                <a:latin typeface="Arial" panose="020B0604020202020204" pitchFamily="34" charset="0"/>
                <a:cs typeface="Arial" panose="020B0604020202020204" pitchFamily="34" charset="0"/>
              </a:rPr>
              <a:t> 4. Influence of lava types versus extrusion rates</a:t>
            </a:r>
          </a:p>
        </p:txBody>
      </p:sp>
      <p:sp>
        <p:nvSpPr>
          <p:cNvPr id="6147" name="Rectangle 1026"/>
          <p:cNvSpPr txBox="1">
            <a:spLocks noChangeArrowheads="1"/>
          </p:cNvSpPr>
          <p:nvPr/>
        </p:nvSpPr>
        <p:spPr bwMode="auto">
          <a:xfrm>
            <a:off x="2127250" y="748242"/>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000" dirty="0">
                <a:solidFill>
                  <a:srgbClr val="FFFF00"/>
                </a:solidFill>
                <a:latin typeface="Arial" panose="020B0604020202020204" pitchFamily="34" charset="0"/>
                <a:cs typeface="Arial" panose="020B0604020202020204" pitchFamily="34" charset="0"/>
              </a:rPr>
              <a:t>TALK OUTLINE -</a:t>
            </a:r>
          </a:p>
        </p:txBody>
      </p:sp>
    </p:spTree>
    <p:extLst>
      <p:ext uri="{BB962C8B-B14F-4D97-AF65-F5344CB8AC3E}">
        <p14:creationId xmlns:p14="http://schemas.microsoft.com/office/powerpoint/2010/main" val="642805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ome_800_19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7" y="4031639"/>
            <a:ext cx="3657600" cy="2439547"/>
          </a:xfrm>
          <a:prstGeom prst="rect">
            <a:avLst/>
          </a:prstGeom>
        </p:spPr>
      </p:pic>
      <p:sp>
        <p:nvSpPr>
          <p:cNvPr id="2" name="Title 1"/>
          <p:cNvSpPr>
            <a:spLocks noGrp="1"/>
          </p:cNvSpPr>
          <p:nvPr>
            <p:ph type="title" idx="4294967295"/>
          </p:nvPr>
        </p:nvSpPr>
        <p:spPr>
          <a:xfrm>
            <a:off x="0" y="-12440"/>
            <a:ext cx="12192000" cy="1325563"/>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1. General constraints on lava—ice/snow interactions</a:t>
            </a:r>
            <a:endParaRPr lang="en-US" sz="4000" dirty="0">
              <a:solidFill>
                <a:schemeClr val="bg1"/>
              </a:solidFill>
              <a:latin typeface="Arial" panose="020B0604020202020204" pitchFamily="34" charset="0"/>
              <a:cs typeface="Arial" panose="020B0604020202020204" pitchFamily="34" charset="0"/>
            </a:endParaRPr>
          </a:p>
        </p:txBody>
      </p:sp>
      <p:pic>
        <p:nvPicPr>
          <p:cNvPr id="4" name="Picture 3" descr="800_1376s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8439" y="1540938"/>
            <a:ext cx="3657600" cy="2441841"/>
          </a:xfrm>
          <a:prstGeom prst="rect">
            <a:avLst/>
          </a:prstGeom>
        </p:spPr>
      </p:pic>
      <p:pic>
        <p:nvPicPr>
          <p:cNvPr id="5" name="Picture 4" descr="800_5109sw_sid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4931" y="4030136"/>
            <a:ext cx="3657600" cy="2441050"/>
          </a:xfrm>
          <a:prstGeom prst="rect">
            <a:avLst/>
          </a:prstGeom>
        </p:spPr>
      </p:pic>
      <p:pic>
        <p:nvPicPr>
          <p:cNvPr id="6" name="Picture 5" descr="DSC_523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135" y="1540938"/>
            <a:ext cx="3657600" cy="2434590"/>
          </a:xfrm>
          <a:prstGeom prst="rect">
            <a:avLst/>
          </a:prstGeom>
        </p:spPr>
      </p:pic>
      <p:pic>
        <p:nvPicPr>
          <p:cNvPr id="7" name="Picture 6" descr="DS3_6095s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3332" y="4037088"/>
            <a:ext cx="3657600" cy="2434098"/>
          </a:xfrm>
          <a:prstGeom prst="rect">
            <a:avLst/>
          </a:prstGeom>
        </p:spPr>
      </p:pic>
      <p:sp>
        <p:nvSpPr>
          <p:cNvPr id="8" name="TextBox 7"/>
          <p:cNvSpPr txBox="1"/>
          <p:nvPr/>
        </p:nvSpPr>
        <p:spPr>
          <a:xfrm>
            <a:off x="1354667" y="3505203"/>
            <a:ext cx="1481496" cy="338554"/>
          </a:xfrm>
          <a:prstGeom prst="rect">
            <a:avLst/>
          </a:prstGeom>
          <a:noFill/>
        </p:spPr>
        <p:txBody>
          <a:bodyPr wrap="none" rtlCol="0">
            <a:spAutoFit/>
          </a:bodyPr>
          <a:lstStyle/>
          <a:p>
            <a:r>
              <a:rPr lang="en-US" sz="1600" dirty="0" err="1" smtClean="0">
                <a:solidFill>
                  <a:srgbClr val="FFFFFF"/>
                </a:solidFill>
                <a:latin typeface="Arial" panose="020B0604020202020204" pitchFamily="34" charset="0"/>
                <a:cs typeface="Arial" panose="020B0604020202020204" pitchFamily="34" charset="0"/>
              </a:rPr>
              <a:t>Gigjökull</a:t>
            </a:r>
            <a:r>
              <a:rPr lang="en-US" sz="1600" dirty="0" smtClean="0">
                <a:solidFill>
                  <a:srgbClr val="FFFFFF"/>
                </a:solidFill>
                <a:latin typeface="Arial" panose="020B0604020202020204" pitchFamily="34" charset="0"/>
                <a:cs typeface="Arial" panose="020B0604020202020204" pitchFamily="34" charset="0"/>
              </a:rPr>
              <a:t> 2010</a:t>
            </a:r>
            <a:endParaRPr lang="en-US" sz="1600" dirty="0">
              <a:solidFill>
                <a:srgbClr val="FFFFFF"/>
              </a:solidFill>
              <a:latin typeface="Arial" panose="020B0604020202020204" pitchFamily="34" charset="0"/>
              <a:cs typeface="Arial" panose="020B0604020202020204" pitchFamily="34" charset="0"/>
            </a:endParaRPr>
          </a:p>
        </p:txBody>
      </p:sp>
      <p:sp>
        <p:nvSpPr>
          <p:cNvPr id="9" name="TextBox 8"/>
          <p:cNvSpPr txBox="1"/>
          <p:nvPr/>
        </p:nvSpPr>
        <p:spPr>
          <a:xfrm>
            <a:off x="9194801" y="6045203"/>
            <a:ext cx="1710596" cy="338554"/>
          </a:xfrm>
          <a:prstGeom prst="rect">
            <a:avLst/>
          </a:prstGeom>
          <a:noFill/>
        </p:spPr>
        <p:txBody>
          <a:bodyPr wrap="none" rtlCol="0">
            <a:spAutoFit/>
          </a:bodyPr>
          <a:lstStyle/>
          <a:p>
            <a:r>
              <a:rPr lang="en-US" sz="1600" dirty="0" err="1" smtClean="0">
                <a:solidFill>
                  <a:srgbClr val="FFFFFF"/>
                </a:solidFill>
                <a:latin typeface="Arial" panose="020B0604020202020204" pitchFamily="34" charset="0"/>
                <a:cs typeface="Arial" panose="020B0604020202020204" pitchFamily="34" charset="0"/>
              </a:rPr>
              <a:t>Veniaminof</a:t>
            </a:r>
            <a:r>
              <a:rPr lang="en-US" sz="1600" dirty="0" smtClean="0">
                <a:solidFill>
                  <a:srgbClr val="FFFFFF"/>
                </a:solidFill>
                <a:latin typeface="Arial" panose="020B0604020202020204" pitchFamily="34" charset="0"/>
                <a:cs typeface="Arial" panose="020B0604020202020204" pitchFamily="34" charset="0"/>
              </a:rPr>
              <a:t> 2013</a:t>
            </a:r>
            <a:endParaRPr lang="en-US" sz="1600" dirty="0">
              <a:solidFill>
                <a:srgbClr val="FFFFFF"/>
              </a:solidFill>
              <a:latin typeface="Arial" panose="020B0604020202020204" pitchFamily="34" charset="0"/>
              <a:cs typeface="Arial" panose="020B0604020202020204" pitchFamily="34" charset="0"/>
            </a:endParaRPr>
          </a:p>
        </p:txBody>
      </p:sp>
      <p:sp>
        <p:nvSpPr>
          <p:cNvPr id="10" name="TextBox 9"/>
          <p:cNvSpPr txBox="1"/>
          <p:nvPr/>
        </p:nvSpPr>
        <p:spPr>
          <a:xfrm>
            <a:off x="9177867" y="3505203"/>
            <a:ext cx="1550104" cy="338554"/>
          </a:xfrm>
          <a:prstGeom prst="rect">
            <a:avLst/>
          </a:prstGeom>
          <a:noFill/>
        </p:spPr>
        <p:txBody>
          <a:bodyPr wrap="none" rtlCol="0">
            <a:spAutoFit/>
          </a:bodyPr>
          <a:lstStyle/>
          <a:p>
            <a:r>
              <a:rPr lang="en-US" sz="1600" dirty="0" err="1" smtClean="0">
                <a:solidFill>
                  <a:schemeClr val="bg2">
                    <a:lumMod val="10000"/>
                  </a:schemeClr>
                </a:solidFill>
                <a:latin typeface="Arial" panose="020B0604020202020204" pitchFamily="34" charset="0"/>
                <a:cs typeface="Arial" panose="020B0604020202020204" pitchFamily="34" charset="0"/>
              </a:rPr>
              <a:t>Tolbachik</a:t>
            </a:r>
            <a:r>
              <a:rPr lang="en-US" sz="1600" dirty="0" smtClean="0">
                <a:solidFill>
                  <a:schemeClr val="bg2">
                    <a:lumMod val="10000"/>
                  </a:schemeClr>
                </a:solidFill>
                <a:latin typeface="Arial" panose="020B0604020202020204" pitchFamily="34" charset="0"/>
                <a:cs typeface="Arial" panose="020B0604020202020204" pitchFamily="34" charset="0"/>
              </a:rPr>
              <a:t> 2013</a:t>
            </a:r>
            <a:endParaRPr lang="en-US" sz="1600" dirty="0">
              <a:solidFill>
                <a:schemeClr val="bg2">
                  <a:lumMod val="1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5503334" y="5977469"/>
            <a:ext cx="1550104" cy="338554"/>
          </a:xfrm>
          <a:prstGeom prst="rect">
            <a:avLst/>
          </a:prstGeom>
          <a:noFill/>
        </p:spPr>
        <p:txBody>
          <a:bodyPr wrap="none" rtlCol="0">
            <a:spAutoFit/>
          </a:bodyPr>
          <a:lstStyle/>
          <a:p>
            <a:r>
              <a:rPr lang="en-US" sz="1600" dirty="0" err="1" smtClean="0">
                <a:solidFill>
                  <a:srgbClr val="FFFFFF"/>
                </a:solidFill>
                <a:latin typeface="Arial" panose="020B0604020202020204" pitchFamily="34" charset="0"/>
                <a:cs typeface="Arial" panose="020B0604020202020204" pitchFamily="34" charset="0"/>
              </a:rPr>
              <a:t>Tolbachik</a:t>
            </a:r>
            <a:r>
              <a:rPr lang="en-US" sz="1600" dirty="0" smtClean="0">
                <a:solidFill>
                  <a:srgbClr val="FFFFFF"/>
                </a:solidFill>
                <a:latin typeface="Arial" panose="020B0604020202020204" pitchFamily="34" charset="0"/>
                <a:cs typeface="Arial" panose="020B0604020202020204" pitchFamily="34" charset="0"/>
              </a:rPr>
              <a:t> 2013</a:t>
            </a:r>
            <a:endParaRPr lang="en-US" sz="1600" dirty="0">
              <a:solidFill>
                <a:srgbClr val="FFFFFF"/>
              </a:solidFill>
              <a:latin typeface="Arial" panose="020B0604020202020204" pitchFamily="34" charset="0"/>
              <a:cs typeface="Arial" panose="020B0604020202020204" pitchFamily="34" charset="0"/>
            </a:endParaRPr>
          </a:p>
        </p:txBody>
      </p:sp>
      <p:pic>
        <p:nvPicPr>
          <p:cNvPr id="12" name="Picture 11" descr="DS3_4702s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3332" y="1540938"/>
            <a:ext cx="3657600" cy="2432665"/>
          </a:xfrm>
          <a:prstGeom prst="rect">
            <a:avLst/>
          </a:prstGeom>
        </p:spPr>
      </p:pic>
      <p:sp>
        <p:nvSpPr>
          <p:cNvPr id="13" name="TextBox 12"/>
          <p:cNvSpPr txBox="1"/>
          <p:nvPr/>
        </p:nvSpPr>
        <p:spPr>
          <a:xfrm>
            <a:off x="5215467" y="1693337"/>
            <a:ext cx="1550104" cy="338554"/>
          </a:xfrm>
          <a:prstGeom prst="rect">
            <a:avLst/>
          </a:prstGeom>
          <a:noFill/>
        </p:spPr>
        <p:txBody>
          <a:bodyPr wrap="none" rtlCol="0">
            <a:spAutoFit/>
          </a:bodyPr>
          <a:lstStyle/>
          <a:p>
            <a:r>
              <a:rPr lang="en-US" sz="1600" dirty="0" err="1" smtClean="0">
                <a:latin typeface="Arial" panose="020B0604020202020204" pitchFamily="34" charset="0"/>
                <a:cs typeface="Arial" panose="020B0604020202020204" pitchFamily="34" charset="0"/>
              </a:rPr>
              <a:t>Tolbachik</a:t>
            </a:r>
            <a:r>
              <a:rPr lang="en-US" sz="1600" dirty="0" smtClean="0">
                <a:latin typeface="Arial" panose="020B0604020202020204" pitchFamily="34" charset="0"/>
                <a:cs typeface="Arial" panose="020B0604020202020204" pitchFamily="34" charset="0"/>
              </a:rPr>
              <a:t> 2013</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1456267" y="4148670"/>
            <a:ext cx="1550104" cy="338554"/>
          </a:xfrm>
          <a:prstGeom prst="rect">
            <a:avLst/>
          </a:prstGeom>
          <a:noFill/>
        </p:spPr>
        <p:txBody>
          <a:bodyPr wrap="none" rtlCol="0">
            <a:spAutoFit/>
          </a:bodyPr>
          <a:lstStyle/>
          <a:p>
            <a:r>
              <a:rPr lang="en-US" sz="1600" dirty="0" err="1" smtClean="0">
                <a:solidFill>
                  <a:schemeClr val="bg2">
                    <a:lumMod val="10000"/>
                  </a:schemeClr>
                </a:solidFill>
                <a:latin typeface="Arial" panose="020B0604020202020204" pitchFamily="34" charset="0"/>
                <a:cs typeface="Arial" panose="020B0604020202020204" pitchFamily="34" charset="0"/>
              </a:rPr>
              <a:t>Tolbachik</a:t>
            </a:r>
            <a:r>
              <a:rPr lang="en-US" sz="1600" dirty="0" smtClean="0">
                <a:solidFill>
                  <a:schemeClr val="bg2">
                    <a:lumMod val="10000"/>
                  </a:schemeClr>
                </a:solidFill>
                <a:latin typeface="Arial" panose="020B0604020202020204" pitchFamily="34" charset="0"/>
                <a:cs typeface="Arial" panose="020B0604020202020204" pitchFamily="34" charset="0"/>
              </a:rPr>
              <a:t> 2013</a:t>
            </a:r>
            <a:endParaRPr lang="en-US" sz="1600" dirty="0">
              <a:solidFill>
                <a:schemeClr val="bg2">
                  <a:lumMod val="10000"/>
                </a:schemeClr>
              </a:solidFill>
              <a:latin typeface="Arial" panose="020B0604020202020204" pitchFamily="34" charset="0"/>
              <a:cs typeface="Arial" panose="020B0604020202020204" pitchFamily="34" charset="0"/>
            </a:endParaRPr>
          </a:p>
        </p:txBody>
      </p:sp>
      <p:sp>
        <p:nvSpPr>
          <p:cNvPr id="16" name="TextBox 15"/>
          <p:cNvSpPr txBox="1"/>
          <p:nvPr/>
        </p:nvSpPr>
        <p:spPr>
          <a:xfrm>
            <a:off x="706971" y="1049870"/>
            <a:ext cx="2807179"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Lava beneath ice/snow</a:t>
            </a:r>
            <a:endParaRPr lang="en-US" sz="2000"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4770971" y="1049870"/>
            <a:ext cx="2537874"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Lava </a:t>
            </a:r>
            <a:r>
              <a:rPr lang="en-US" sz="2000" dirty="0">
                <a:solidFill>
                  <a:schemeClr val="bg1"/>
                </a:solidFill>
                <a:latin typeface="Arial" panose="020B0604020202020204" pitchFamily="34" charset="0"/>
                <a:cs typeface="Arial" panose="020B0604020202020204" pitchFamily="34" charset="0"/>
              </a:rPr>
              <a:t>within ice/snow</a:t>
            </a:r>
          </a:p>
        </p:txBody>
      </p:sp>
      <p:sp>
        <p:nvSpPr>
          <p:cNvPr id="18" name="TextBox 17"/>
          <p:cNvSpPr txBox="1"/>
          <p:nvPr/>
        </p:nvSpPr>
        <p:spPr>
          <a:xfrm>
            <a:off x="8640238" y="1049870"/>
            <a:ext cx="2579552" cy="400110"/>
          </a:xfrm>
          <a:prstGeom prst="rect">
            <a:avLst/>
          </a:prstGeom>
          <a:noFill/>
        </p:spPr>
        <p:txBody>
          <a:bodyPr wrap="none" rtlCol="0">
            <a:spAutoFit/>
          </a:bodyPr>
          <a:lstStyle/>
          <a:p>
            <a:r>
              <a:rPr lang="en-US" sz="2000" dirty="0" smtClean="0">
                <a:solidFill>
                  <a:schemeClr val="bg1"/>
                </a:solidFill>
                <a:latin typeface="Arial" panose="020B0604020202020204" pitchFamily="34" charset="0"/>
                <a:cs typeface="Arial" panose="020B0604020202020204" pitchFamily="34" charset="0"/>
              </a:rPr>
              <a:t>Lava </a:t>
            </a:r>
            <a:r>
              <a:rPr lang="en-US" sz="2000" dirty="0">
                <a:solidFill>
                  <a:schemeClr val="bg1"/>
                </a:solidFill>
                <a:latin typeface="Arial" panose="020B0604020202020204" pitchFamily="34" charset="0"/>
                <a:cs typeface="Arial" panose="020B0604020202020204" pitchFamily="34" charset="0"/>
              </a:rPr>
              <a:t>above ice/snow</a:t>
            </a:r>
          </a:p>
        </p:txBody>
      </p:sp>
      <p:sp>
        <p:nvSpPr>
          <p:cNvPr id="19" name="Text Box 4"/>
          <p:cNvSpPr txBox="1">
            <a:spLocks noChangeArrowheads="1"/>
          </p:cNvSpPr>
          <p:nvPr/>
        </p:nvSpPr>
        <p:spPr bwMode="auto">
          <a:xfrm>
            <a:off x="347135" y="6162135"/>
            <a:ext cx="14318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latin typeface="Arial" panose="020B0604020202020204" pitchFamily="34" charset="0"/>
                <a:cs typeface="Arial" panose="020B0604020202020204" pitchFamily="34" charset="0"/>
              </a:rPr>
              <a:t>Images: 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756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A_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6271" y="1371600"/>
            <a:ext cx="9330266" cy="5155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Text Box 6"/>
          <p:cNvSpPr txBox="1">
            <a:spLocks noChangeArrowheads="1"/>
          </p:cNvSpPr>
          <p:nvPr/>
        </p:nvSpPr>
        <p:spPr bwMode="auto">
          <a:xfrm>
            <a:off x="1015999" y="347663"/>
            <a:ext cx="1002030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smtClean="0">
                <a:solidFill>
                  <a:schemeClr val="bg1"/>
                </a:solidFill>
                <a:latin typeface="Arial" panose="020B0604020202020204" pitchFamily="34" charset="0"/>
                <a:cs typeface="Arial" panose="020B0604020202020204" pitchFamily="34" charset="0"/>
              </a:rPr>
              <a:t>A</a:t>
            </a:r>
            <a:r>
              <a:rPr lang="en-US" sz="2800" dirty="0">
                <a:solidFill>
                  <a:schemeClr val="bg1"/>
                </a:solidFill>
                <a:latin typeface="Arial" panose="020B0604020202020204" pitchFamily="34" charset="0"/>
                <a:cs typeface="Arial" panose="020B0604020202020204" pitchFamily="34" charset="0"/>
              </a:rPr>
              <a:t>.</a:t>
            </a:r>
            <a:r>
              <a:rPr lang="en-US" sz="2800" dirty="0" smtClean="0">
                <a:solidFill>
                  <a:schemeClr val="bg1"/>
                </a:solidFill>
                <a:latin typeface="Arial" panose="020B0604020202020204" pitchFamily="34" charset="0"/>
                <a:cs typeface="Arial" panose="020B0604020202020204" pitchFamily="34" charset="0"/>
              </a:rPr>
              <a:t> Potential processes of </a:t>
            </a:r>
            <a:r>
              <a:rPr lang="en-US" sz="2800" dirty="0">
                <a:solidFill>
                  <a:schemeClr val="bg1"/>
                </a:solidFill>
                <a:latin typeface="Arial" panose="020B0604020202020204" pitchFamily="34" charset="0"/>
                <a:cs typeface="Arial" panose="020B0604020202020204" pitchFamily="34" charset="0"/>
              </a:rPr>
              <a:t>heat transfer between lava </a:t>
            </a:r>
            <a:r>
              <a:rPr lang="en-US" sz="2800" dirty="0" smtClean="0">
                <a:solidFill>
                  <a:schemeClr val="bg1"/>
                </a:solidFill>
                <a:latin typeface="Arial" panose="020B0604020202020204" pitchFamily="34" charset="0"/>
                <a:cs typeface="Arial" panose="020B0604020202020204" pitchFamily="34" charset="0"/>
              </a:rPr>
              <a:t>and ice/snow</a:t>
            </a:r>
            <a:endParaRPr lang="en-US" sz="2800" dirty="0">
              <a:solidFill>
                <a:schemeClr val="bg1"/>
              </a:solidFill>
              <a:latin typeface="Arial" panose="020B0604020202020204" pitchFamily="34" charset="0"/>
              <a:cs typeface="Arial" panose="020B0604020202020204" pitchFamily="34" charset="0"/>
            </a:endParaRPr>
          </a:p>
        </p:txBody>
      </p:sp>
      <p:sp>
        <p:nvSpPr>
          <p:cNvPr id="16387" name="Rectangle 1"/>
          <p:cNvSpPr>
            <a:spLocks noChangeArrowheads="1"/>
          </p:cNvSpPr>
          <p:nvPr/>
        </p:nvSpPr>
        <p:spPr bwMode="auto">
          <a:xfrm>
            <a:off x="8568639" y="6080656"/>
            <a:ext cx="170591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b="1" dirty="0">
                <a:latin typeface="Arial" panose="020B0604020202020204" pitchFamily="34" charset="0"/>
                <a:cs typeface="Arial" panose="020B0604020202020204" pitchFamily="34" charset="0"/>
              </a:rPr>
              <a:t>Edwards et </a:t>
            </a:r>
            <a:r>
              <a:rPr lang="en-US" sz="1200" b="1" dirty="0" smtClean="0">
                <a:latin typeface="Arial" panose="020B0604020202020204" pitchFamily="34" charset="0"/>
                <a:cs typeface="Arial" panose="020B0604020202020204" pitchFamily="34" charset="0"/>
              </a:rPr>
              <a:t>al. (2012)</a:t>
            </a: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033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4134" y="677333"/>
            <a:ext cx="11413066" cy="5842000"/>
          </a:xfrm>
          <a:prstGeom prst="rect">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Edwards_Fig13_lava_snow_interactionV2.pdf"/>
          <p:cNvPicPr>
            <a:picLocks noChangeAspect="1"/>
          </p:cNvPicPr>
          <p:nvPr/>
        </p:nvPicPr>
        <p:blipFill rotWithShape="1">
          <a:blip r:embed="rId2" cstate="print">
            <a:extLst>
              <a:ext uri="{28A0092B-C50C-407E-A947-70E740481C1C}">
                <a14:useLocalDpi xmlns:a14="http://schemas.microsoft.com/office/drawing/2010/main" val="0"/>
              </a:ext>
            </a:extLst>
          </a:blip>
          <a:srcRect l="6981" t="38518" r="5412" b="34115"/>
          <a:stretch/>
        </p:blipFill>
        <p:spPr>
          <a:xfrm>
            <a:off x="298007" y="918297"/>
            <a:ext cx="11763920" cy="5194630"/>
          </a:xfrm>
          <a:prstGeom prst="rect">
            <a:avLst/>
          </a:prstGeom>
        </p:spPr>
      </p:pic>
      <p:sp>
        <p:nvSpPr>
          <p:cNvPr id="4" name="Rectangle 1"/>
          <p:cNvSpPr>
            <a:spLocks noChangeArrowheads="1"/>
          </p:cNvSpPr>
          <p:nvPr/>
        </p:nvSpPr>
        <p:spPr bwMode="auto">
          <a:xfrm>
            <a:off x="8190266" y="6080656"/>
            <a:ext cx="256151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dirty="0">
                <a:solidFill>
                  <a:schemeClr val="bg1"/>
                </a:solidFill>
              </a:rPr>
              <a:t>Edwards et al. JGR (2012)</a:t>
            </a:r>
          </a:p>
        </p:txBody>
      </p:sp>
      <p:sp>
        <p:nvSpPr>
          <p:cNvPr id="5" name="TextBox 4"/>
          <p:cNvSpPr txBox="1"/>
          <p:nvPr/>
        </p:nvSpPr>
        <p:spPr>
          <a:xfrm>
            <a:off x="5147732" y="2031999"/>
            <a:ext cx="2743201" cy="2246769"/>
          </a:xfrm>
          <a:prstGeom prst="rect">
            <a:avLst/>
          </a:prstGeom>
          <a:noFill/>
        </p:spPr>
        <p:txBody>
          <a:bodyPr wrap="square" rtlCol="0">
            <a:spAutoFit/>
          </a:bodyPr>
          <a:lstStyle/>
          <a:p>
            <a:r>
              <a:rPr lang="en-US" sz="2000" dirty="0" smtClean="0">
                <a:solidFill>
                  <a:srgbClr val="000000"/>
                </a:solidFill>
                <a:latin typeface="Arial" panose="020B0604020202020204" pitchFamily="34" charset="0"/>
                <a:cs typeface="Arial" panose="020B0604020202020204" pitchFamily="34" charset="0"/>
              </a:rPr>
              <a:t>The presence of an insulating layer between lava and snow/ice significantly slows heat transfer from lava to frozen substrate.</a:t>
            </a:r>
            <a:endParaRPr lang="en-US" sz="2000" dirty="0">
              <a:solidFill>
                <a:srgbClr val="000000"/>
              </a:solidFill>
              <a:latin typeface="Arial" panose="020B0604020202020204" pitchFamily="34" charset="0"/>
              <a:cs typeface="Arial" panose="020B0604020202020204" pitchFamily="34" charset="0"/>
            </a:endParaRPr>
          </a:p>
        </p:txBody>
      </p:sp>
      <p:sp>
        <p:nvSpPr>
          <p:cNvPr id="7" name="Rectangle 6"/>
          <p:cNvSpPr/>
          <p:nvPr/>
        </p:nvSpPr>
        <p:spPr>
          <a:xfrm>
            <a:off x="9825636" y="3180834"/>
            <a:ext cx="1616148" cy="276999"/>
          </a:xfrm>
          <a:prstGeom prst="rect">
            <a:avLst/>
          </a:prstGeom>
        </p:spPr>
        <p:txBody>
          <a:bodyPr wrap="none">
            <a:spAutoFit/>
          </a:bodyPr>
          <a:lstStyle/>
          <a:p>
            <a:r>
              <a:rPr lang="en-GB" altLang="en-US" sz="1200" dirty="0" err="1">
                <a:solidFill>
                  <a:schemeClr val="bg1"/>
                </a:solidFill>
                <a:latin typeface="Arial" panose="020B0604020202020204" pitchFamily="34" charset="0"/>
                <a:cs typeface="Arial" panose="020B0604020202020204" pitchFamily="34" charset="0"/>
              </a:rPr>
              <a:t>Fimmvorðuháls</a:t>
            </a:r>
            <a:r>
              <a:rPr lang="en-GB" altLang="en-US" sz="1200" dirty="0">
                <a:solidFill>
                  <a:schemeClr val="bg1"/>
                </a:solidFill>
                <a:latin typeface="Arial" panose="020B0604020202020204" pitchFamily="34" charset="0"/>
                <a:cs typeface="Arial" panose="020B0604020202020204" pitchFamily="34" charset="0"/>
              </a:rPr>
              <a:t> 2010</a:t>
            </a:r>
            <a:endParaRPr lang="en-US" sz="1200" dirty="0">
              <a:latin typeface="Arial" panose="020B0604020202020204" pitchFamily="34" charset="0"/>
              <a:cs typeface="Arial" panose="020B0604020202020204" pitchFamily="34" charset="0"/>
            </a:endParaRPr>
          </a:p>
        </p:txBody>
      </p:sp>
      <p:sp>
        <p:nvSpPr>
          <p:cNvPr id="8" name="Rectangle 7"/>
          <p:cNvSpPr/>
          <p:nvPr/>
        </p:nvSpPr>
        <p:spPr>
          <a:xfrm>
            <a:off x="9863736" y="5644634"/>
            <a:ext cx="1616148" cy="276999"/>
          </a:xfrm>
          <a:prstGeom prst="rect">
            <a:avLst/>
          </a:prstGeom>
        </p:spPr>
        <p:txBody>
          <a:bodyPr wrap="none">
            <a:spAutoFit/>
          </a:bodyPr>
          <a:lstStyle/>
          <a:p>
            <a:r>
              <a:rPr lang="en-GB" altLang="en-US" sz="1200" dirty="0" err="1">
                <a:solidFill>
                  <a:schemeClr val="bg1"/>
                </a:solidFill>
                <a:latin typeface="Arial" panose="020B0604020202020204" pitchFamily="34" charset="0"/>
                <a:cs typeface="Arial" panose="020B0604020202020204" pitchFamily="34" charset="0"/>
              </a:rPr>
              <a:t>Fimmvorðuháls</a:t>
            </a:r>
            <a:r>
              <a:rPr lang="en-GB" altLang="en-US" sz="1200" dirty="0">
                <a:solidFill>
                  <a:schemeClr val="bg1"/>
                </a:solidFill>
                <a:latin typeface="Arial" panose="020B0604020202020204" pitchFamily="34" charset="0"/>
                <a:cs typeface="Arial" panose="020B0604020202020204" pitchFamily="34" charset="0"/>
              </a:rPr>
              <a:t> 2010</a:t>
            </a:r>
            <a:endParaRPr lang="en-US" sz="1200" dirty="0">
              <a:latin typeface="Arial" panose="020B0604020202020204" pitchFamily="34" charset="0"/>
              <a:cs typeface="Arial" panose="020B0604020202020204" pitchFamily="34" charset="0"/>
            </a:endParaRPr>
          </a:p>
        </p:txBody>
      </p:sp>
      <p:sp>
        <p:nvSpPr>
          <p:cNvPr id="9" name="Rectangle 1"/>
          <p:cNvSpPr>
            <a:spLocks noChangeArrowheads="1"/>
          </p:cNvSpPr>
          <p:nvPr/>
        </p:nvSpPr>
        <p:spPr bwMode="auto">
          <a:xfrm>
            <a:off x="8568639" y="6080656"/>
            <a:ext cx="17059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b="1" dirty="0">
                <a:latin typeface="Arial" panose="020B0604020202020204" pitchFamily="34" charset="0"/>
                <a:cs typeface="Arial" panose="020B0604020202020204" pitchFamily="34" charset="0"/>
              </a:rPr>
              <a:t>Edwards et </a:t>
            </a:r>
            <a:r>
              <a:rPr lang="en-US" sz="1200" b="1" dirty="0" smtClean="0">
                <a:latin typeface="Arial" panose="020B0604020202020204" pitchFamily="34" charset="0"/>
                <a:cs typeface="Arial" panose="020B0604020202020204" pitchFamily="34" charset="0"/>
              </a:rPr>
              <a:t>al. (2012)</a:t>
            </a:r>
            <a:endParaRPr lang="en-US" sz="1200" b="1" dirty="0">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10274544" y="6284835"/>
            <a:ext cx="14318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latin typeface="Arial" panose="020B0604020202020204" pitchFamily="34" charset="0"/>
                <a:cs typeface="Arial" panose="020B0604020202020204" pitchFamily="34" charset="0"/>
              </a:rPr>
              <a:t>Images: Ben Edwards</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049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934" y="1371599"/>
            <a:ext cx="11362266" cy="4572001"/>
          </a:xfrm>
          <a:prstGeom prst="rect">
            <a:avLst/>
          </a:prstGeom>
          <a:solidFill>
            <a:srgbClr val="FFFFFF"/>
          </a:solidFill>
          <a:ln>
            <a:solidFill>
              <a:srgbClr val="4454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Edwards_Fig13_lava_snow_interactionV2.pdf"/>
          <p:cNvPicPr>
            <a:picLocks noChangeAspect="1"/>
          </p:cNvPicPr>
          <p:nvPr/>
        </p:nvPicPr>
        <p:blipFill rotWithShape="1">
          <a:blip r:embed="rId2" cstate="print">
            <a:extLst>
              <a:ext uri="{28A0092B-C50C-407E-A947-70E740481C1C}">
                <a14:useLocalDpi xmlns:a14="http://schemas.microsoft.com/office/drawing/2010/main" val="0"/>
              </a:ext>
            </a:extLst>
          </a:blip>
          <a:srcRect l="6981" t="66614" r="5412" b="9629"/>
          <a:stretch/>
        </p:blipFill>
        <p:spPr>
          <a:xfrm>
            <a:off x="113861" y="1485091"/>
            <a:ext cx="11587072" cy="4441581"/>
          </a:xfrm>
          <a:prstGeom prst="rect">
            <a:avLst/>
          </a:prstGeom>
        </p:spPr>
      </p:pic>
      <p:sp>
        <p:nvSpPr>
          <p:cNvPr id="5" name="TextBox 4"/>
          <p:cNvSpPr txBox="1"/>
          <p:nvPr/>
        </p:nvSpPr>
        <p:spPr>
          <a:xfrm>
            <a:off x="6282267" y="1507064"/>
            <a:ext cx="5283200" cy="707886"/>
          </a:xfrm>
          <a:prstGeom prst="rect">
            <a:avLst/>
          </a:prstGeom>
          <a:noFill/>
        </p:spPr>
        <p:txBody>
          <a:bodyPr wrap="square" rtlCol="0">
            <a:spAutoFit/>
          </a:bodyPr>
          <a:lstStyle/>
          <a:p>
            <a:r>
              <a:rPr lang="en-US" sz="2000" dirty="0" smtClean="0">
                <a:solidFill>
                  <a:srgbClr val="000000"/>
                </a:solidFill>
                <a:latin typeface="Arial" panose="020B0604020202020204" pitchFamily="34" charset="0"/>
                <a:cs typeface="Arial" panose="020B0604020202020204" pitchFamily="34" charset="0"/>
              </a:rPr>
              <a:t>On steep slopes lava can maintain direct contact between lava and snow/ice.</a:t>
            </a:r>
            <a:endParaRPr lang="en-US" sz="2000" dirty="0">
              <a:solidFill>
                <a:srgbClr val="000000"/>
              </a:solidFill>
              <a:latin typeface="Arial" panose="020B0604020202020204" pitchFamily="34" charset="0"/>
              <a:cs typeface="Arial" panose="020B0604020202020204" pitchFamily="34" charset="0"/>
            </a:endParaRPr>
          </a:p>
        </p:txBody>
      </p:sp>
      <p:sp>
        <p:nvSpPr>
          <p:cNvPr id="6" name="Rectangle 5"/>
          <p:cNvSpPr/>
          <p:nvPr/>
        </p:nvSpPr>
        <p:spPr>
          <a:xfrm>
            <a:off x="9558936" y="5276334"/>
            <a:ext cx="1616148" cy="276999"/>
          </a:xfrm>
          <a:prstGeom prst="rect">
            <a:avLst/>
          </a:prstGeom>
        </p:spPr>
        <p:txBody>
          <a:bodyPr wrap="none">
            <a:spAutoFit/>
          </a:bodyPr>
          <a:lstStyle/>
          <a:p>
            <a:r>
              <a:rPr lang="en-GB" altLang="en-US" sz="1200" dirty="0" err="1">
                <a:solidFill>
                  <a:schemeClr val="bg1"/>
                </a:solidFill>
                <a:latin typeface="Arial" panose="020B0604020202020204" pitchFamily="34" charset="0"/>
                <a:cs typeface="Arial" panose="020B0604020202020204" pitchFamily="34" charset="0"/>
              </a:rPr>
              <a:t>Fimmvorðuháls</a:t>
            </a:r>
            <a:r>
              <a:rPr lang="en-GB" altLang="en-US" sz="1200" dirty="0">
                <a:solidFill>
                  <a:schemeClr val="bg1"/>
                </a:solidFill>
                <a:latin typeface="Arial" panose="020B0604020202020204" pitchFamily="34" charset="0"/>
                <a:cs typeface="Arial" panose="020B0604020202020204" pitchFamily="34" charset="0"/>
              </a:rPr>
              <a:t> 2010</a:t>
            </a:r>
            <a:endParaRPr lang="en-US" sz="1200" dirty="0">
              <a:latin typeface="Arial" panose="020B0604020202020204" pitchFamily="34" charset="0"/>
              <a:cs typeface="Arial" panose="020B0604020202020204" pitchFamily="34" charset="0"/>
            </a:endParaRPr>
          </a:p>
        </p:txBody>
      </p:sp>
      <p:sp>
        <p:nvSpPr>
          <p:cNvPr id="7" name="Rectangle 1"/>
          <p:cNvSpPr>
            <a:spLocks noChangeArrowheads="1"/>
          </p:cNvSpPr>
          <p:nvPr/>
        </p:nvSpPr>
        <p:spPr bwMode="auto">
          <a:xfrm>
            <a:off x="8568639" y="6080656"/>
            <a:ext cx="17059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b="1" dirty="0">
                <a:solidFill>
                  <a:schemeClr val="bg1"/>
                </a:solidFill>
                <a:latin typeface="Arial" panose="020B0604020202020204" pitchFamily="34" charset="0"/>
                <a:cs typeface="Arial" panose="020B0604020202020204" pitchFamily="34" charset="0"/>
              </a:rPr>
              <a:t>Edwards et </a:t>
            </a:r>
            <a:r>
              <a:rPr lang="en-US" sz="1200" b="1" dirty="0" smtClean="0">
                <a:solidFill>
                  <a:schemeClr val="bg1"/>
                </a:solidFill>
                <a:latin typeface="Arial" panose="020B0604020202020204" pitchFamily="34" charset="0"/>
                <a:cs typeface="Arial" panose="020B0604020202020204" pitchFamily="34" charset="0"/>
              </a:rPr>
              <a:t>al. (2012)</a:t>
            </a:r>
            <a:endParaRPr lang="en-US" sz="1200" b="1" dirty="0">
              <a:solidFill>
                <a:schemeClr val="bg1"/>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9558936" y="5616892"/>
            <a:ext cx="147829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latin typeface="+mn-lt"/>
              </a:rPr>
              <a:t>Image: </a:t>
            </a:r>
            <a:r>
              <a:rPr lang="en-GB" altLang="en-US" sz="1200" dirty="0" smtClean="0">
                <a:latin typeface="+mn-lt"/>
              </a:rPr>
              <a:t>Ben Edwards</a:t>
            </a:r>
            <a:endParaRPr lang="en-GB" altLang="en-US" sz="1200" dirty="0">
              <a:latin typeface="+mn-lt"/>
            </a:endParaRPr>
          </a:p>
        </p:txBody>
      </p:sp>
    </p:spTree>
    <p:extLst>
      <p:ext uri="{BB962C8B-B14F-4D97-AF65-F5344CB8AC3E}">
        <p14:creationId xmlns:p14="http://schemas.microsoft.com/office/powerpoint/2010/main" val="1585607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14851" y="420688"/>
            <a:ext cx="7480300" cy="5491162"/>
            <a:chOff x="4514851" y="420688"/>
            <a:chExt cx="7480300" cy="5491162"/>
          </a:xfrm>
        </p:grpSpPr>
        <p:pic>
          <p:nvPicPr>
            <p:cNvPr id="18435" name="Picture 4" descr="propagation rate_no_cap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4851" y="420688"/>
              <a:ext cx="7480300" cy="54911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383867" y="474133"/>
              <a:ext cx="5063066" cy="67733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sp>
          <p:nvSpPr>
            <p:cNvPr id="12" name="Rectangle 11"/>
            <p:cNvSpPr/>
            <p:nvPr/>
          </p:nvSpPr>
          <p:spPr>
            <a:xfrm>
              <a:off x="6536266" y="3318931"/>
              <a:ext cx="5063066" cy="67733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cs typeface="Times New Roman" panose="02020603050405020304" pitchFamily="18" charset="0"/>
              </a:endParaRPr>
            </a:p>
          </p:txBody>
        </p:sp>
      </p:grpSp>
      <p:sp>
        <p:nvSpPr>
          <p:cNvPr id="18433" name="TextBox 1"/>
          <p:cNvSpPr txBox="1">
            <a:spLocks noChangeArrowheads="1"/>
          </p:cNvSpPr>
          <p:nvPr/>
        </p:nvSpPr>
        <p:spPr bwMode="auto">
          <a:xfrm>
            <a:off x="247651" y="520701"/>
            <a:ext cx="401954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chemeClr val="bg1"/>
                </a:solidFill>
                <a:latin typeface="Arial" panose="020B0604020202020204" pitchFamily="34" charset="0"/>
                <a:cs typeface="Arial" panose="020B0604020202020204" pitchFamily="34" charset="0"/>
              </a:rPr>
              <a:t>B. Heat </a:t>
            </a:r>
            <a:r>
              <a:rPr lang="en-US" sz="1800" dirty="0">
                <a:solidFill>
                  <a:schemeClr val="bg1"/>
                </a:solidFill>
                <a:latin typeface="Arial" panose="020B0604020202020204" pitchFamily="34" charset="0"/>
                <a:cs typeface="Arial" panose="020B0604020202020204" pitchFamily="34" charset="0"/>
              </a:rPr>
              <a:t>transfer via </a:t>
            </a:r>
            <a:r>
              <a:rPr lang="en-US" sz="1800" dirty="0" smtClean="0">
                <a:solidFill>
                  <a:schemeClr val="bg1"/>
                </a:solidFill>
                <a:latin typeface="Arial" panose="020B0604020202020204" pitchFamily="34" charset="0"/>
                <a:cs typeface="Arial" panose="020B0604020202020204" pitchFamily="34" charset="0"/>
              </a:rPr>
              <a:t>radiation </a:t>
            </a:r>
            <a:r>
              <a:rPr lang="en-US" sz="1800" dirty="0">
                <a:solidFill>
                  <a:schemeClr val="bg1"/>
                </a:solidFill>
                <a:latin typeface="Arial" panose="020B0604020202020204" pitchFamily="34" charset="0"/>
                <a:cs typeface="Arial" panose="020B0604020202020204" pitchFamily="34" charset="0"/>
              </a:rPr>
              <a:t>(fastest possible way to move heat at close </a:t>
            </a:r>
            <a:r>
              <a:rPr lang="en-US" sz="1800" dirty="0" smtClean="0">
                <a:solidFill>
                  <a:schemeClr val="bg1"/>
                </a:solidFill>
                <a:latin typeface="Arial" panose="020B0604020202020204" pitchFamily="34" charset="0"/>
                <a:cs typeface="Arial" panose="020B0604020202020204" pitchFamily="34" charset="0"/>
              </a:rPr>
              <a:t>distance)</a:t>
            </a:r>
            <a:endParaRPr lang="en-US" sz="1800" dirty="0">
              <a:solidFill>
                <a:schemeClr val="bg1"/>
              </a:solidFill>
              <a:latin typeface="Arial" panose="020B0604020202020204" pitchFamily="34" charset="0"/>
              <a:cs typeface="Arial" panose="020B0604020202020204" pitchFamily="34" charset="0"/>
            </a:endParaRPr>
          </a:p>
        </p:txBody>
      </p:sp>
      <p:pic>
        <p:nvPicPr>
          <p:cNvPr id="18434" name="Picture 1" descr="rad_heat_eq.tiff"/>
          <p:cNvPicPr>
            <a:picLocks noChangeAspect="1"/>
          </p:cNvPicPr>
          <p:nvPr/>
        </p:nvPicPr>
        <p:blipFill>
          <a:blip r:embed="rId3">
            <a:extLst>
              <a:ext uri="{28A0092B-C50C-407E-A947-70E740481C1C}">
                <a14:useLocalDpi xmlns:a14="http://schemas.microsoft.com/office/drawing/2010/main" val="0"/>
              </a:ext>
            </a:extLst>
          </a:blip>
          <a:srcRect t="16344" r="3940" b="15604"/>
          <a:stretch>
            <a:fillRect/>
          </a:stretch>
        </p:blipFill>
        <p:spPr bwMode="auto">
          <a:xfrm>
            <a:off x="501652" y="3775602"/>
            <a:ext cx="3697816" cy="748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 name="Straight Arrow Connector 2"/>
          <p:cNvCxnSpPr/>
          <p:nvPr/>
        </p:nvCxnSpPr>
        <p:spPr>
          <a:xfrm>
            <a:off x="11334751" y="4802188"/>
            <a:ext cx="67733" cy="4302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438" name="TextBox 3"/>
          <p:cNvSpPr txBox="1">
            <a:spLocks noChangeArrowheads="1"/>
          </p:cNvSpPr>
          <p:nvPr/>
        </p:nvSpPr>
        <p:spPr bwMode="auto">
          <a:xfrm>
            <a:off x="10117668" y="3912135"/>
            <a:ext cx="188171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latin typeface="Arial" panose="020B0604020202020204" pitchFamily="34" charset="0"/>
                <a:cs typeface="Arial" panose="020B0604020202020204" pitchFamily="34" charset="0"/>
              </a:rPr>
              <a:t>Lava melts snow in </a:t>
            </a:r>
            <a:r>
              <a:rPr lang="en-US" sz="1600" b="1" dirty="0" smtClean="0">
                <a:latin typeface="Arial" panose="020B0604020202020204" pitchFamily="34" charset="0"/>
                <a:cs typeface="Arial" panose="020B0604020202020204" pitchFamily="34" charset="0"/>
              </a:rPr>
              <a:t>front before contact</a:t>
            </a:r>
            <a:endParaRPr lang="en-US" sz="1600" b="1" dirty="0">
              <a:latin typeface="Arial" panose="020B0604020202020204" pitchFamily="34" charset="0"/>
              <a:cs typeface="Arial" panose="020B0604020202020204" pitchFamily="34" charset="0"/>
            </a:endParaRPr>
          </a:p>
        </p:txBody>
      </p:sp>
      <p:cxnSp>
        <p:nvCxnSpPr>
          <p:cNvPr id="9" name="Straight Arrow Connector 8"/>
          <p:cNvCxnSpPr/>
          <p:nvPr/>
        </p:nvCxnSpPr>
        <p:spPr>
          <a:xfrm flipV="1">
            <a:off x="6441017" y="2827339"/>
            <a:ext cx="0" cy="2524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440" name="TextBox 12"/>
          <p:cNvSpPr txBox="1">
            <a:spLocks noChangeArrowheads="1"/>
          </p:cNvSpPr>
          <p:nvPr/>
        </p:nvSpPr>
        <p:spPr bwMode="auto">
          <a:xfrm>
            <a:off x="5499101" y="2181226"/>
            <a:ext cx="335068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latin typeface="Arial" panose="020B0604020202020204" pitchFamily="34" charset="0"/>
                <a:cs typeface="Arial" panose="020B0604020202020204" pitchFamily="34" charset="0"/>
              </a:rPr>
              <a:t>Lava cannot melt snow before contact</a:t>
            </a:r>
          </a:p>
        </p:txBody>
      </p:sp>
      <p:sp>
        <p:nvSpPr>
          <p:cNvPr id="2" name="TextBox 1"/>
          <p:cNvSpPr txBox="1"/>
          <p:nvPr/>
        </p:nvSpPr>
        <p:spPr>
          <a:xfrm>
            <a:off x="626542" y="4707467"/>
            <a:ext cx="2776786" cy="1200329"/>
          </a:xfrm>
          <a:prstGeom prst="rect">
            <a:avLst/>
          </a:prstGeom>
          <a:noFill/>
        </p:spPr>
        <p:txBody>
          <a:bodyPr wrap="none" rtlCol="0">
            <a:spAutoFit/>
          </a:bodyPr>
          <a:lstStyle/>
          <a:p>
            <a:r>
              <a:rPr lang="en-US" dirty="0" smtClean="0">
                <a:solidFill>
                  <a:schemeClr val="bg1"/>
                </a:solidFill>
                <a:latin typeface="Arial" panose="020B0604020202020204" pitchFamily="34" charset="0"/>
                <a:cs typeface="Arial" panose="020B0604020202020204" pitchFamily="34" charset="0"/>
              </a:rPr>
              <a:t>e= emissivity</a:t>
            </a:r>
          </a:p>
          <a:p>
            <a:pPr marL="285750" indent="-285750">
              <a:buFont typeface="Symbol" charset="0"/>
              <a:buChar char="s"/>
            </a:pPr>
            <a:r>
              <a:rPr lang="en-US" dirty="0" smtClean="0">
                <a:solidFill>
                  <a:schemeClr val="bg1"/>
                </a:solidFill>
                <a:latin typeface="Arial" panose="020B0604020202020204" pitchFamily="34" charset="0"/>
                <a:cs typeface="Arial" panose="020B0604020202020204" pitchFamily="34" charset="0"/>
              </a:rPr>
              <a:t>= Planck constant</a:t>
            </a:r>
          </a:p>
          <a:p>
            <a:r>
              <a:rPr lang="en-US" dirty="0" smtClean="0">
                <a:solidFill>
                  <a:schemeClr val="bg1"/>
                </a:solidFill>
                <a:latin typeface="Arial" panose="020B0604020202020204" pitchFamily="34" charset="0"/>
                <a:cs typeface="Arial" panose="020B0604020202020204" pitchFamily="34" charset="0"/>
              </a:rPr>
              <a:t>T</a:t>
            </a:r>
            <a:r>
              <a:rPr lang="en-US" baseline="-25000" dirty="0" smtClean="0">
                <a:solidFill>
                  <a:schemeClr val="bg1"/>
                </a:solidFill>
                <a:latin typeface="Arial" panose="020B0604020202020204" pitchFamily="34" charset="0"/>
                <a:cs typeface="Arial" panose="020B0604020202020204" pitchFamily="34" charset="0"/>
              </a:rPr>
              <a:t>i</a:t>
            </a:r>
            <a:r>
              <a:rPr lang="en-US" dirty="0" smtClean="0">
                <a:solidFill>
                  <a:schemeClr val="bg1"/>
                </a:solidFill>
                <a:latin typeface="Arial" panose="020B0604020202020204" pitchFamily="34" charset="0"/>
                <a:cs typeface="Arial" panose="020B0604020202020204" pitchFamily="34" charset="0"/>
              </a:rPr>
              <a:t> = lava temperature</a:t>
            </a:r>
          </a:p>
          <a:p>
            <a:r>
              <a:rPr lang="en-US" dirty="0" smtClean="0">
                <a:solidFill>
                  <a:schemeClr val="bg1"/>
                </a:solidFill>
                <a:latin typeface="Arial" panose="020B0604020202020204" pitchFamily="34" charset="0"/>
                <a:cs typeface="Arial" panose="020B0604020202020204" pitchFamily="34" charset="0"/>
              </a:rPr>
              <a:t>T</a:t>
            </a:r>
            <a:r>
              <a:rPr lang="en-US" baseline="-25000" dirty="0" smtClean="0">
                <a:solidFill>
                  <a:schemeClr val="bg1"/>
                </a:solidFill>
                <a:latin typeface="Arial" panose="020B0604020202020204" pitchFamily="34" charset="0"/>
                <a:cs typeface="Arial" panose="020B0604020202020204" pitchFamily="34" charset="0"/>
              </a:rPr>
              <a:t>o</a:t>
            </a:r>
            <a:r>
              <a:rPr lang="en-US" dirty="0" smtClean="0">
                <a:solidFill>
                  <a:schemeClr val="bg1"/>
                </a:solidFill>
                <a:latin typeface="Arial" panose="020B0604020202020204" pitchFamily="34" charset="0"/>
                <a:cs typeface="Arial" panose="020B0604020202020204" pitchFamily="34" charset="0"/>
              </a:rPr>
              <a:t> = ambient temperature</a:t>
            </a:r>
            <a:endParaRPr lang="en-US"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5308601" y="520700"/>
            <a:ext cx="1054100" cy="923330"/>
          </a:xfrm>
          <a:prstGeom prst="rect">
            <a:avLst/>
          </a:prstGeom>
          <a:noFill/>
        </p:spPr>
        <p:txBody>
          <a:bodyPr wrap="square" rtlCol="0">
            <a:spAutoFit/>
          </a:bodyPr>
          <a:lstStyle/>
          <a:p>
            <a:r>
              <a:rPr lang="en-US" dirty="0" smtClean="0">
                <a:solidFill>
                  <a:srgbClr val="44546A"/>
                </a:solidFill>
                <a:cs typeface="Times New Roman" panose="02020603050405020304" pitchFamily="18" charset="0"/>
              </a:rPr>
              <a:t>Velocity of Lava</a:t>
            </a:r>
          </a:p>
          <a:p>
            <a:r>
              <a:rPr lang="en-US" dirty="0" smtClean="0">
                <a:solidFill>
                  <a:srgbClr val="44546A"/>
                </a:solidFill>
                <a:cs typeface="Times New Roman" panose="02020603050405020304" pitchFamily="18" charset="0"/>
              </a:rPr>
              <a:t>Advance</a:t>
            </a:r>
            <a:endParaRPr lang="en-US" dirty="0">
              <a:solidFill>
                <a:srgbClr val="44546A"/>
              </a:solidFill>
              <a:cs typeface="Times New Roman" panose="02020603050405020304" pitchFamily="18" charset="0"/>
            </a:endParaRPr>
          </a:p>
        </p:txBody>
      </p:sp>
      <p:sp>
        <p:nvSpPr>
          <p:cNvPr id="15" name="Rectangle 1"/>
          <p:cNvSpPr>
            <a:spLocks noChangeArrowheads="1"/>
          </p:cNvSpPr>
          <p:nvPr/>
        </p:nvSpPr>
        <p:spPr bwMode="auto">
          <a:xfrm>
            <a:off x="8568639" y="6080656"/>
            <a:ext cx="17059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200" b="1" dirty="0">
                <a:solidFill>
                  <a:schemeClr val="bg1"/>
                </a:solidFill>
                <a:latin typeface="Arial" panose="020B0604020202020204" pitchFamily="34" charset="0"/>
                <a:cs typeface="Arial" panose="020B0604020202020204" pitchFamily="34" charset="0"/>
              </a:rPr>
              <a:t>Edwards et </a:t>
            </a:r>
            <a:r>
              <a:rPr lang="en-US" sz="1200" b="1" dirty="0" smtClean="0">
                <a:solidFill>
                  <a:schemeClr val="bg1"/>
                </a:solidFill>
                <a:latin typeface="Arial" panose="020B0604020202020204" pitchFamily="34" charset="0"/>
                <a:cs typeface="Arial" panose="020B0604020202020204" pitchFamily="34" charset="0"/>
              </a:rPr>
              <a:t>al. (2012)</a:t>
            </a:r>
            <a:endParaRPr 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4600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7662</TotalTime>
  <Words>1483</Words>
  <Application>Microsoft Office PowerPoint</Application>
  <PresentationFormat>Widescreen</PresentationFormat>
  <Paragraphs>158</Paragraphs>
  <Slides>29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ＭＳ Ｐゴシック</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1. General constraints on lava—ice/snow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Ben Edwards</dc:creator>
  <cp:keywords/>
  <dc:description/>
  <cp:lastModifiedBy>john smellie</cp:lastModifiedBy>
  <cp:revision>154</cp:revision>
  <dcterms:created xsi:type="dcterms:W3CDTF">2016-02-25T13:07:01Z</dcterms:created>
  <dcterms:modified xsi:type="dcterms:W3CDTF">2016-06-16T09:06:50Z</dcterms:modified>
  <cp:category/>
</cp:coreProperties>
</file>