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45"/>
  </p:notesMasterIdLst>
  <p:sldIdLst>
    <p:sldId id="256" r:id="rId2"/>
    <p:sldId id="257" r:id="rId3"/>
    <p:sldId id="281" r:id="rId4"/>
    <p:sldId id="303" r:id="rId5"/>
    <p:sldId id="366" r:id="rId6"/>
    <p:sldId id="367" r:id="rId7"/>
    <p:sldId id="304" r:id="rId8"/>
    <p:sldId id="328" r:id="rId9"/>
    <p:sldId id="330" r:id="rId10"/>
    <p:sldId id="331" r:id="rId11"/>
    <p:sldId id="362" r:id="rId12"/>
    <p:sldId id="333" r:id="rId13"/>
    <p:sldId id="355" r:id="rId14"/>
    <p:sldId id="338" r:id="rId15"/>
    <p:sldId id="348" r:id="rId16"/>
    <p:sldId id="339" r:id="rId17"/>
    <p:sldId id="340" r:id="rId18"/>
    <p:sldId id="342" r:id="rId19"/>
    <p:sldId id="345" r:id="rId20"/>
    <p:sldId id="353" r:id="rId21"/>
    <p:sldId id="352" r:id="rId22"/>
    <p:sldId id="363" r:id="rId23"/>
    <p:sldId id="343" r:id="rId24"/>
    <p:sldId id="313" r:id="rId25"/>
    <p:sldId id="365" r:id="rId26"/>
    <p:sldId id="350" r:id="rId27"/>
    <p:sldId id="307" r:id="rId28"/>
    <p:sldId id="314" r:id="rId29"/>
    <p:sldId id="315" r:id="rId30"/>
    <p:sldId id="316" r:id="rId31"/>
    <p:sldId id="323" r:id="rId32"/>
    <p:sldId id="364" r:id="rId33"/>
    <p:sldId id="324" r:id="rId34"/>
    <p:sldId id="325" r:id="rId35"/>
    <p:sldId id="354" r:id="rId36"/>
    <p:sldId id="360" r:id="rId37"/>
    <p:sldId id="351" r:id="rId38"/>
    <p:sldId id="326" r:id="rId39"/>
    <p:sldId id="356" r:id="rId40"/>
    <p:sldId id="357" r:id="rId41"/>
    <p:sldId id="358" r:id="rId42"/>
    <p:sldId id="359" r:id="rId43"/>
    <p:sldId id="327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17" autoAdjust="0"/>
  </p:normalViewPr>
  <p:slideViewPr>
    <p:cSldViewPr>
      <p:cViewPr varScale="1">
        <p:scale>
          <a:sx n="99" d="100"/>
          <a:sy n="99" d="100"/>
        </p:scale>
        <p:origin x="-97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DD157CA-A09E-4EE4-9878-C7E3F6FDC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817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94202BD6-020B-4627-929C-5CF33BDF769F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dirty="0" err="1" smtClean="0"/>
              <a:t>r_f</a:t>
            </a:r>
            <a:r>
              <a:rPr lang="en-US" altLang="zh-CN" baseline="0" dirty="0" smtClean="0"/>
              <a:t> is the flow rate of session f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PSD:</a:t>
            </a:r>
            <a:r>
              <a:rPr lang="en-US" baseline="0" dirty="0" smtClean="0"/>
              <a:t> positive semi-definite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2795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dirty="0" err="1" smtClean="0"/>
              <a:t>e_l</a:t>
            </a:r>
            <a:r>
              <a:rPr lang="en-US" altLang="zh-CN" baseline="0" dirty="0" smtClean="0"/>
              <a:t> 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 smtClean="0"/>
              <a:t>Constraints under consideration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ea typeface="ＭＳ Ｐゴシック" pitchFamily="34" charset="-128"/>
              </a:rPr>
              <a:t>1. Power allocation   </a:t>
            </a:r>
            <a:r>
              <a:rPr lang="en-US" dirty="0" smtClean="0"/>
              <a:t>– physical layer</a:t>
            </a: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ea typeface="ＭＳ Ｐゴシック" pitchFamily="34" charset="-128"/>
              </a:rPr>
              <a:t>2. Bandwidth allocation </a:t>
            </a:r>
            <a:r>
              <a:rPr lang="en-US" sz="2000" dirty="0" smtClean="0"/>
              <a:t>– link layer</a:t>
            </a: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ea typeface="ＭＳ Ｐゴシック" pitchFamily="34" charset="-128"/>
              </a:rPr>
              <a:t>3. Flow routing</a:t>
            </a:r>
            <a:r>
              <a:rPr lang="en-US" sz="2000" dirty="0" smtClean="0"/>
              <a:t>– network layer</a:t>
            </a:r>
          </a:p>
          <a:p>
            <a:pPr>
              <a:spcBef>
                <a:spcPts val="1200"/>
              </a:spcBef>
            </a:pPr>
            <a:endParaRPr lang="en-US" sz="20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Joint optimization across three layers</a:t>
            </a:r>
          </a:p>
          <a:p>
            <a:pPr>
              <a:spcBef>
                <a:spcPts val="1200"/>
              </a:spcBef>
            </a:pPr>
            <a:endParaRPr lang="en-US" sz="20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Three layer variables are coupled only through one constraint 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 smtClean="0"/>
              <a:t>Constraints under consideration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ea typeface="ＭＳ Ｐゴシック" pitchFamily="34" charset="-128"/>
              </a:rPr>
              <a:t>1. Power allocation   </a:t>
            </a:r>
            <a:r>
              <a:rPr lang="en-US" dirty="0" smtClean="0"/>
              <a:t>– physical layer</a:t>
            </a: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ea typeface="ＭＳ Ｐゴシック" pitchFamily="34" charset="-128"/>
              </a:rPr>
              <a:t>2. Bandwidth allocation </a:t>
            </a:r>
            <a:r>
              <a:rPr lang="en-US" sz="2000" dirty="0" smtClean="0"/>
              <a:t>– link layer</a:t>
            </a: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ea typeface="ＭＳ Ｐゴシック" pitchFamily="34" charset="-128"/>
              </a:rPr>
              <a:t>3. Flow routing</a:t>
            </a:r>
            <a:r>
              <a:rPr lang="en-US" sz="2000" dirty="0" smtClean="0"/>
              <a:t>– network layer</a:t>
            </a:r>
          </a:p>
          <a:p>
            <a:pPr>
              <a:spcBef>
                <a:spcPts val="1200"/>
              </a:spcBef>
            </a:pPr>
            <a:endParaRPr lang="en-US" sz="20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Joint optimization across three layers</a:t>
            </a:r>
          </a:p>
          <a:p>
            <a:pPr>
              <a:spcBef>
                <a:spcPts val="1200"/>
              </a:spcBef>
            </a:pPr>
            <a:endParaRPr lang="en-US" sz="20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Three layer variables are coupled only through one constraint 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154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53086B7-A132-44AB-946C-B82172E50077}" type="slidenum">
              <a:rPr lang="en-US" smtClean="0">
                <a:latin typeface="Times New Roman" pitchFamily="18" charset="0"/>
              </a:rPr>
              <a:pPr/>
              <a:t>26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Decompose the problem into two smaller </a:t>
            </a:r>
            <a:r>
              <a:rPr lang="en-US" dirty="0" err="1" smtClean="0"/>
              <a:t>subproblems</a:t>
            </a:r>
            <a:r>
              <a:rPr lang="en-US" dirty="0" smtClean="0"/>
              <a:t> and solve each of them efficiently</a:t>
            </a:r>
          </a:p>
          <a:p>
            <a:endParaRPr lang="en-US" altLang="zh-CN" dirty="0" smtClean="0">
              <a:solidFill>
                <a:srgbClr val="FF0000"/>
              </a:solidFill>
              <a:ea typeface="宋体" pitchFamily="2" charset="-122"/>
            </a:endParaRPr>
          </a:p>
          <a:p>
            <a:endParaRPr lang="en-US" altLang="zh-CN" dirty="0" smtClean="0">
              <a:solidFill>
                <a:srgbClr val="FF0000"/>
              </a:solidFill>
              <a:ea typeface="宋体" pitchFamily="2" charset="-122"/>
            </a:endParaRPr>
          </a:p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6674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53086B7-A132-44AB-946C-B82172E50077}" type="slidenum">
              <a:rPr lang="en-US" smtClean="0">
                <a:latin typeface="Times New Roman" pitchFamily="18" charset="0"/>
              </a:rPr>
              <a:pPr/>
              <a:t>37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:</a:t>
            </a:r>
          </a:p>
          <a:p>
            <a:pPr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An LP (Chapter 2) is a convex problem</a:t>
            </a:r>
          </a:p>
          <a:p>
            <a:pPr>
              <a:spcBef>
                <a:spcPts val="1800"/>
              </a:spcBef>
              <a:defRPr/>
            </a:pPr>
            <a:r>
              <a:rPr lang="en-US" sz="1200" dirty="0" smtClean="0"/>
              <a:t>A mixed-integer linear program (MILP) is not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28044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In this figure, “Dual UB” denotes the current objective value of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Lagrangian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 dual function, which can be thought of as an upper bound of the primal objective value.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“Primal Feasible Solution” denotes the current primal feasible solution recovered from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Lagrangian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 dual, which can be thought of as a lower bound of the optimal primal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objective value.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During each iteration, the cutting-plane method solves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Lagrangian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 dual problem.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The optimal objective value of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the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Lagrangian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 dual problem (or the upper bound of the primal objective value) is non-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increasingwith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 iterations.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Meanwhile, the primal feasible objective values keep increasing with iterations.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205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 problem can be solved in its dual domain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524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154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B8DD4AC8-AA98-43FF-A57F-189FD61066E4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CN" sz="10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B8DD4AC8-AA98-43FF-A57F-189FD61066E4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53086B7-A132-44AB-946C-B82172E50077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0D66C-EBB5-4E22-BEF5-69B657237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67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610D7-0B21-4ABA-86B6-E75CBA687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698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A67B-4BD5-488A-BB49-A321CFE8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32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B7989-8E82-4D22-B859-D89245917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84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C845E-04E1-4920-B502-CF8A1A2F5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244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9B984-8293-4B2E-9CF9-1FB8690BE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49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162D0-B3B5-4B75-9935-9C08F14B3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192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3D0A2-033F-4DE3-BB5B-4C28557D0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1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DF9AE-4664-4E7A-B8EE-C3A939BFC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77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10CF7-5955-477E-BAD6-3D9951BA6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77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9FEA-C098-4657-8D7E-E9E665841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88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4C775AC-3C8F-4C12-BFB4-216674AE2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jpeg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C6DCCCC4-4897-4F1F-8718-D3B1BDBF544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3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200400"/>
            <a:ext cx="7239000" cy="1600200"/>
          </a:xfrm>
        </p:spPr>
        <p:txBody>
          <a:bodyPr/>
          <a:lstStyle/>
          <a:p>
            <a:pPr eaLnBrk="1" hangingPunct="1"/>
            <a:r>
              <a:rPr lang="en-US" dirty="0" smtClean="0"/>
              <a:t>Convex </a:t>
            </a:r>
            <a:r>
              <a:rPr lang="en-US" dirty="0" smtClean="0"/>
              <a:t>Programming </a:t>
            </a:r>
            <a:r>
              <a:rPr lang="en-US" smtClean="0"/>
              <a:t>and </a:t>
            </a:r>
            <a:r>
              <a:rPr lang="en-US" smtClean="0"/>
              <a:t>Applications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40726" cy="1216025"/>
          </a:xfrm>
        </p:spPr>
        <p:txBody>
          <a:bodyPr/>
          <a:lstStyle/>
          <a:p>
            <a:r>
              <a:rPr lang="en-US" sz="3200" dirty="0"/>
              <a:t>Key Results in Convex Optimization </a:t>
            </a:r>
            <a:r>
              <a:rPr lang="en-US" sz="3200" dirty="0" smtClean="0"/>
              <a:t>(2)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Lagrangian</a:t>
            </a:r>
            <a:r>
              <a:rPr lang="en-US" sz="2400" dirty="0" smtClean="0"/>
              <a:t> dual problem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lvl="1">
              <a:spcBef>
                <a:spcPts val="3000"/>
              </a:spcBef>
            </a:pPr>
            <a:r>
              <a:rPr lang="en-US" sz="2000" b="1" dirty="0" smtClean="0"/>
              <a:t>u</a:t>
            </a:r>
            <a:r>
              <a:rPr lang="en-US" sz="2000" dirty="0" smtClean="0"/>
              <a:t> is the </a:t>
            </a:r>
            <a:r>
              <a:rPr lang="en-US" sz="2000" dirty="0" err="1" smtClean="0"/>
              <a:t>Lagrangian</a:t>
            </a:r>
            <a:r>
              <a:rPr lang="en-US" sz="2000" dirty="0" smtClean="0"/>
              <a:t> multiplier to constraint </a:t>
            </a:r>
            <a:r>
              <a:rPr lang="en-US" sz="2000" i="1" dirty="0" smtClean="0"/>
              <a:t>g(</a:t>
            </a:r>
            <a:r>
              <a:rPr lang="en-US" sz="2000" b="1" i="1" dirty="0" smtClean="0"/>
              <a:t>x</a:t>
            </a:r>
            <a:r>
              <a:rPr lang="en-US" sz="2000" i="1" dirty="0" smtClean="0"/>
              <a:t>)</a:t>
            </a:r>
            <a:r>
              <a:rPr lang="en-US" sz="2000" dirty="0" smtClean="0"/>
              <a:t> ≤ 0</a:t>
            </a:r>
          </a:p>
          <a:p>
            <a:pPr lvl="1">
              <a:spcBef>
                <a:spcPts val="1200"/>
              </a:spcBef>
            </a:pPr>
            <a:r>
              <a:rPr lang="en-US" sz="2000" b="1" dirty="0" smtClean="0"/>
              <a:t>v</a:t>
            </a:r>
            <a:r>
              <a:rPr lang="en-US" sz="2000" dirty="0" smtClean="0"/>
              <a:t> is the </a:t>
            </a:r>
            <a:r>
              <a:rPr lang="en-US" sz="2000" dirty="0" err="1" smtClean="0"/>
              <a:t>Lagrangian</a:t>
            </a:r>
            <a:r>
              <a:rPr lang="en-US" sz="2000" dirty="0" smtClean="0"/>
              <a:t> multiplier to constraint </a:t>
            </a:r>
            <a:r>
              <a:rPr lang="en-US" sz="2000" i="1" dirty="0" smtClean="0"/>
              <a:t>h(</a:t>
            </a:r>
            <a:r>
              <a:rPr lang="en-US" sz="2000" b="1" i="1" dirty="0" smtClean="0"/>
              <a:t>x</a:t>
            </a:r>
            <a:r>
              <a:rPr lang="en-US" sz="2000" i="1" dirty="0" smtClean="0"/>
              <a:t>)</a:t>
            </a:r>
            <a:r>
              <a:rPr lang="en-US" sz="2000" dirty="0" smtClean="0"/>
              <a:t> = 0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The original problem and its dual problem 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The same optimal objective value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Once one problem is solved, the optimal solution to the other can be easily constructed </a:t>
            </a:r>
          </a:p>
          <a:p>
            <a:pPr lvl="1">
              <a:spcBef>
                <a:spcPts val="1200"/>
              </a:spcBef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2238870"/>
            <a:ext cx="2344184" cy="840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601" y="3128231"/>
            <a:ext cx="5270721" cy="50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2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70DF057C-2F6D-43C2-BF91-4DFC455FC6D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196262" cy="4267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Concepts and key results in convex optimization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case study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Cross-layer optimization for multi-hop MIMO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493125" cy="12160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/>
              <a:t>Multiple-Input Multiple–Output (MIMO)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1790700"/>
            <a:ext cx="5410200" cy="390207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/>
              <a:t>Employs </a:t>
            </a:r>
            <a:r>
              <a:rPr lang="en-US" sz="2400" dirty="0"/>
              <a:t>multiple </a:t>
            </a:r>
            <a:r>
              <a:rPr lang="en-US" sz="2400" dirty="0" smtClean="0"/>
              <a:t>antennas at transmitters and receivers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/>
              <a:t>Capable of increasing channel capacity without the cost of additional </a:t>
            </a:r>
            <a:r>
              <a:rPr lang="en-US" sz="2400" dirty="0" smtClean="0"/>
              <a:t>spectrum and power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/>
              <a:t>An enabling technology for high throughput wireless </a:t>
            </a:r>
            <a:r>
              <a:rPr lang="en-US" sz="2400" dirty="0" smtClean="0"/>
              <a:t>networks</a:t>
            </a:r>
            <a:endParaRPr lang="en-US" sz="2400" dirty="0"/>
          </a:p>
          <a:p>
            <a:endParaRPr lang="en-US" sz="2200" dirty="0" smtClean="0"/>
          </a:p>
          <a:p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0B70153C-3915-4B2B-A54B-08EA5B673495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1790700"/>
            <a:ext cx="1365564" cy="76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2746" y="3038475"/>
            <a:ext cx="335505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72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Multi-hop MIMO </a:t>
            </a:r>
            <a:r>
              <a:rPr lang="en-US" sz="3200" dirty="0" smtClean="0">
                <a:solidFill>
                  <a:schemeClr val="tx1"/>
                </a:solidFill>
              </a:rPr>
              <a:t>Networks</a:t>
            </a:r>
            <a:endParaRPr lang="en-US" altLang="zh-CN" sz="3200" dirty="0" smtClean="0">
              <a:ea typeface="宋体" pitchFamily="2" charset="-122"/>
            </a:endParaRPr>
          </a:p>
        </p:txBody>
      </p:sp>
      <p:sp>
        <p:nvSpPr>
          <p:cNvPr id="150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722" y="1752600"/>
            <a:ext cx="8184078" cy="4953000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Special single-hop networks have significant breakthrough in recent years.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Uplinks and downlinks in cellular system</a:t>
            </a:r>
          </a:p>
          <a:p>
            <a:pPr lvl="1"/>
            <a:endParaRPr lang="en-US" altLang="zh-CN" sz="2000" dirty="0" smtClean="0">
              <a:ea typeface="宋体" pitchFamily="2" charset="-122"/>
            </a:endParaRPr>
          </a:p>
          <a:p>
            <a:pPr marL="469900" lvl="1" indent="-469900">
              <a:spcBef>
                <a:spcPts val="1200"/>
              </a:spcBef>
              <a:buFont typeface="Wingdings" pitchFamily="2" charset="2"/>
              <a:buChar char="o"/>
            </a:pPr>
            <a:r>
              <a:rPr lang="en-US" altLang="zh-CN" sz="2400" dirty="0" smtClean="0">
                <a:ea typeface="宋体" pitchFamily="2" charset="-122"/>
              </a:rPr>
              <a:t>The understandings of MIMO in multi-hop networks remain limited</a:t>
            </a:r>
          </a:p>
          <a:p>
            <a:pPr>
              <a:spcBef>
                <a:spcPts val="1200"/>
              </a:spcBef>
            </a:pPr>
            <a:endParaRPr lang="en-US" altLang="zh-CN" sz="2400" dirty="0" smtClean="0">
              <a:ea typeface="宋体" pitchFamily="2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2400" dirty="0" smtClean="0">
                <a:ea typeface="宋体" pitchFamily="2" charset="-122"/>
              </a:rPr>
              <a:t>Cross-layer design in multi-hop MIMO networks will be addressed</a:t>
            </a:r>
            <a:endParaRPr lang="en-US" altLang="zh-CN" sz="2400" dirty="0">
              <a:solidFill>
                <a:srgbClr val="3333FF"/>
              </a:solidFill>
              <a:ea typeface="宋体" pitchFamily="2" charset="-122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4AD44CAF-B267-469D-9486-95BAB50578BC}" type="slidenum">
              <a:rPr lang="en-US" smtClean="0"/>
              <a:pPr/>
              <a:t>13</a:t>
            </a:fld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9104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493125" cy="12160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Problem To </a:t>
            </a:r>
            <a:r>
              <a:rPr lang="en-US" sz="3200" dirty="0">
                <a:solidFill>
                  <a:schemeClr val="tx1"/>
                </a:solidFill>
              </a:rPr>
              <a:t>B</a:t>
            </a:r>
            <a:r>
              <a:rPr lang="en-US" sz="3200" dirty="0" smtClean="0">
                <a:solidFill>
                  <a:schemeClr val="tx1"/>
                </a:solidFill>
              </a:rPr>
              <a:t>e Solved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66738" y="1812924"/>
            <a:ext cx="8196262" cy="3902075"/>
          </a:xfrm>
        </p:spPr>
        <p:txBody>
          <a:bodyPr/>
          <a:lstStyle/>
          <a:p>
            <a:r>
              <a:rPr lang="en-US" sz="2400" dirty="0" smtClean="0"/>
              <a:t>Throughput utility maximization for a multi-hop MIMO network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Throughput depends </a:t>
            </a:r>
            <a:r>
              <a:rPr lang="en-US" sz="2400" dirty="0"/>
              <a:t>on the coordinated mechanisms at</a:t>
            </a:r>
          </a:p>
          <a:p>
            <a:pPr lvl="1">
              <a:spcBef>
                <a:spcPts val="1200"/>
              </a:spcBef>
            </a:pPr>
            <a:r>
              <a:rPr lang="en-US" sz="1900" dirty="0"/>
              <a:t>Physical layer</a:t>
            </a:r>
          </a:p>
          <a:p>
            <a:pPr lvl="1">
              <a:spcBef>
                <a:spcPts val="1200"/>
              </a:spcBef>
            </a:pPr>
            <a:r>
              <a:rPr lang="en-US" sz="1900" dirty="0"/>
              <a:t>Link layer</a:t>
            </a:r>
          </a:p>
          <a:p>
            <a:pPr lvl="1">
              <a:spcBef>
                <a:spcPts val="1200"/>
              </a:spcBef>
            </a:pPr>
            <a:r>
              <a:rPr lang="en-US" sz="1900" dirty="0"/>
              <a:t>Network </a:t>
            </a:r>
            <a:r>
              <a:rPr lang="en-US" sz="1900" dirty="0" smtClean="0"/>
              <a:t>layer</a:t>
            </a:r>
          </a:p>
          <a:p>
            <a:pPr lvl="1">
              <a:spcBef>
                <a:spcPts val="1200"/>
              </a:spcBef>
            </a:pPr>
            <a:r>
              <a:rPr lang="en-US" sz="1900" dirty="0" smtClean="0"/>
              <a:t>Transport Layer</a:t>
            </a:r>
            <a:endParaRPr lang="en-US" sz="2200" dirty="0"/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Joint optimization across multiple layers are desirable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0B70153C-3915-4B2B-A54B-08EA5B673495}" type="slidenum">
              <a:rPr lang="en-US" smtClean="0"/>
              <a:pPr/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807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612FCD6-6AD7-44AB-960F-1FD2808A396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Outline </a:t>
            </a:r>
            <a:r>
              <a:rPr lang="en-US" dirty="0" smtClean="0"/>
              <a:t>of Case Study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41488"/>
            <a:ext cx="8305800" cy="4267200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Network model </a:t>
            </a:r>
            <a:r>
              <a:rPr lang="en-US" sz="2400" dirty="0"/>
              <a:t>and </a:t>
            </a:r>
            <a:r>
              <a:rPr lang="en-US" sz="2400" dirty="0" smtClean="0"/>
              <a:t>problem formulation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Approach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Numerical results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874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00" dirty="0" smtClean="0">
                <a:ea typeface="宋体" pitchFamily="2" charset="-122"/>
              </a:rPr>
              <a:t>Network Configuration</a:t>
            </a:r>
          </a:p>
        </p:txBody>
      </p:sp>
      <p:sp>
        <p:nvSpPr>
          <p:cNvPr id="169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42106"/>
            <a:ext cx="5562600" cy="4267200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A multi-hop MIMO network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en-US" altLang="zh-CN" sz="2000" dirty="0" smtClean="0">
                <a:ea typeface="宋体" pitchFamily="2" charset="-122"/>
              </a:rPr>
              <a:t> MIMO nodes</a:t>
            </a:r>
          </a:p>
          <a:p>
            <a:pPr lvl="1">
              <a:spcAft>
                <a:spcPts val="600"/>
              </a:spcAft>
            </a:pP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</a:t>
            </a:r>
            <a:r>
              <a:rPr lang="en-US" altLang="zh-CN" sz="2000" dirty="0" smtClean="0">
                <a:ea typeface="宋体" pitchFamily="2" charset="-122"/>
              </a:rPr>
              <a:t> possible MIMO links</a:t>
            </a:r>
          </a:p>
          <a:p>
            <a:pPr lvl="1">
              <a:spcAft>
                <a:spcPts val="600"/>
              </a:spcAft>
            </a:pP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</a:t>
            </a:r>
            <a:r>
              <a:rPr lang="en-US" altLang="zh-CN" sz="2000" dirty="0" smtClean="0">
                <a:ea typeface="宋体" pitchFamily="2" charset="-122"/>
              </a:rPr>
              <a:t> end-to-end sessions</a:t>
            </a:r>
          </a:p>
          <a:p>
            <a:pPr lvl="1">
              <a:spcAft>
                <a:spcPts val="600"/>
              </a:spcAft>
            </a:pPr>
            <a:r>
              <a:rPr lang="en-US" altLang="zh-CN" sz="2000" dirty="0" smtClean="0">
                <a:ea typeface="宋体" pitchFamily="2" charset="-122"/>
              </a:rPr>
              <a:t>Each node is assigned a non-overlapping band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Each node is subject to a maximum power limit</a:t>
            </a:r>
          </a:p>
          <a:p>
            <a:pPr marL="0" indent="0">
              <a:buNone/>
            </a:pPr>
            <a:endParaRPr lang="en-US" altLang="zh-CN" dirty="0" smtClean="0">
              <a:solidFill>
                <a:srgbClr val="3333FF"/>
              </a:solidFill>
              <a:ea typeface="宋体" pitchFamily="2" charset="-122"/>
            </a:endParaRPr>
          </a:p>
        </p:txBody>
      </p:sp>
      <p:pic>
        <p:nvPicPr>
          <p:cNvPr id="1695766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1041" y="3971988"/>
            <a:ext cx="36353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5767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6358" y="4686300"/>
            <a:ext cx="558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5772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6860" y="1993962"/>
            <a:ext cx="371475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0B70153C-3915-4B2B-A54B-08EA5B673495}" type="slidenum">
              <a:rPr lang="en-US" smtClean="0"/>
              <a:pPr/>
              <a:t>16</a:t>
            </a:fld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6027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4" y="304800"/>
            <a:ext cx="8188326" cy="1216025"/>
          </a:xfrm>
        </p:spPr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Utility Function</a:t>
            </a:r>
          </a:p>
        </p:txBody>
      </p:sp>
      <p:sp>
        <p:nvSpPr>
          <p:cNvPr id="169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90700"/>
            <a:ext cx="8382000" cy="3619500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Network utility function</a:t>
            </a:r>
          </a:p>
          <a:p>
            <a:pPr lvl="1">
              <a:spcBef>
                <a:spcPts val="1200"/>
              </a:spcBef>
            </a:pPr>
            <a:r>
              <a:rPr lang="en-US" altLang="zh-CN" sz="2000" dirty="0" smtClean="0">
                <a:ea typeface="宋体" pitchFamily="2" charset="-122"/>
              </a:rPr>
              <a:t>The well-known proportional fairness utility </a:t>
            </a:r>
            <a:r>
              <a:rPr lang="en-US" altLang="zh-CN" sz="2000" dirty="0">
                <a:ea typeface="宋体" pitchFamily="2" charset="-122"/>
              </a:rPr>
              <a:t>function is a</a:t>
            </a:r>
            <a:r>
              <a:rPr lang="en-US" altLang="zh-CN" sz="2000" dirty="0" smtClean="0">
                <a:ea typeface="宋体" pitchFamily="2" charset="-122"/>
              </a:rPr>
              <a:t>dopted</a:t>
            </a:r>
          </a:p>
          <a:p>
            <a:pPr lvl="2">
              <a:spcBef>
                <a:spcPts val="1200"/>
              </a:spcBef>
            </a:pPr>
            <a:r>
              <a:rPr lang="en-US" altLang="zh-CN" sz="2000" dirty="0" smtClean="0">
                <a:ea typeface="宋体" pitchFamily="2" charset="-122"/>
              </a:rPr>
              <a:t>                             : strictly </a:t>
            </a:r>
            <a:r>
              <a:rPr lang="en-US" altLang="zh-CN" sz="2000" dirty="0" smtClean="0">
                <a:solidFill>
                  <a:srgbClr val="FF0000"/>
                </a:solidFill>
                <a:ea typeface="宋体" pitchFamily="2" charset="-122"/>
              </a:rPr>
              <a:t>concave</a:t>
            </a:r>
            <a:r>
              <a:rPr lang="en-US" altLang="zh-CN" sz="2000" dirty="0" smtClean="0">
                <a:ea typeface="宋体" pitchFamily="2" charset="-122"/>
              </a:rPr>
              <a:t>, monotonically increase</a:t>
            </a:r>
          </a:p>
          <a:p>
            <a:pPr lvl="1">
              <a:spcBef>
                <a:spcPts val="1200"/>
              </a:spcBef>
            </a:pPr>
            <a:r>
              <a:rPr lang="en-US" altLang="zh-CN" sz="2000" dirty="0" smtClean="0">
                <a:ea typeface="宋体" pitchFamily="2" charset="-122"/>
              </a:rPr>
              <a:t>Other network utility functions can be treated in the same way</a:t>
            </a:r>
            <a:endParaRPr lang="en-US" altLang="zh-CN" sz="2400" dirty="0" smtClean="0">
              <a:solidFill>
                <a:srgbClr val="3333FF"/>
              </a:solidFill>
              <a:ea typeface="宋体" pitchFamily="2" charset="-122"/>
            </a:endParaRPr>
          </a:p>
          <a:p>
            <a:pPr marL="490537" indent="-457200"/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The goal</a:t>
            </a:r>
            <a:r>
              <a:rPr lang="en-US" altLang="zh-CN" sz="2400" dirty="0">
                <a:solidFill>
                  <a:srgbClr val="3333FF"/>
                </a:solidFill>
                <a:ea typeface="宋体" pitchFamily="2" charset="-122"/>
              </a:rPr>
              <a:t>:</a:t>
            </a:r>
          </a:p>
          <a:p>
            <a:pPr marL="471487" lvl="1" indent="0">
              <a:buNone/>
            </a:pPr>
            <a:endParaRPr lang="en-US" altLang="zh-CN" dirty="0" smtClean="0">
              <a:ea typeface="宋体" pitchFamily="2" charset="-122"/>
            </a:endParaRPr>
          </a:p>
          <a:p>
            <a:pPr lvl="1"/>
            <a:endParaRPr lang="en-US" altLang="zh-CN" dirty="0" smtClean="0">
              <a:ea typeface="宋体" pitchFamily="2" charset="-122"/>
            </a:endParaRPr>
          </a:p>
          <a:p>
            <a:pPr lvl="1"/>
            <a:endParaRPr lang="en-US" altLang="zh-CN" dirty="0" smtClean="0">
              <a:ea typeface="宋体" pitchFamily="2" charset="-122"/>
            </a:endParaRPr>
          </a:p>
          <a:p>
            <a:pPr marL="471487" lvl="1" indent="0">
              <a:buNone/>
            </a:pPr>
            <a:r>
              <a:rPr lang="en-US" altLang="zh-CN" dirty="0" smtClean="0">
                <a:ea typeface="宋体" pitchFamily="2" charset="-122"/>
              </a:rPr>
              <a:t>         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0B70153C-3915-4B2B-A54B-08EA5B673495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914400" y="5181600"/>
            <a:ext cx="7924800" cy="40075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lvl1pPr marL="288925" indent="-2889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dirty="0">
                <a:solidFill>
                  <a:srgbClr val="0070C0"/>
                </a:solidFill>
                <a:ea typeface="宋体" pitchFamily="2" charset="-122"/>
              </a:rPr>
              <a:t>    </a:t>
            </a:r>
            <a:r>
              <a:rPr lang="en-US" altLang="zh-CN" b="1" dirty="0">
                <a:solidFill>
                  <a:srgbClr val="0070C0"/>
                </a:solidFill>
                <a:ea typeface="宋体" pitchFamily="2" charset="-122"/>
              </a:rPr>
              <a:t>Maximize the </a:t>
            </a:r>
            <a:r>
              <a:rPr lang="en-US" altLang="zh-CN" b="1" dirty="0" smtClean="0">
                <a:solidFill>
                  <a:srgbClr val="0070C0"/>
                </a:solidFill>
                <a:ea typeface="宋体" pitchFamily="2" charset="-122"/>
              </a:rPr>
              <a:t>network utility of a multi-hop MIMO network</a:t>
            </a:r>
            <a:endParaRPr lang="en-US" altLang="zh-CN" b="1" i="1" dirty="0">
              <a:solidFill>
                <a:srgbClr val="0070C0"/>
              </a:solidFill>
              <a:ea typeface="宋体" pitchFamily="2" charset="-12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84601" y="3122612"/>
            <a:ext cx="2555690" cy="303213"/>
            <a:chOff x="1884601" y="3122612"/>
            <a:chExt cx="2555690" cy="303213"/>
          </a:xfrm>
        </p:grpSpPr>
        <p:pic>
          <p:nvPicPr>
            <p:cNvPr id="1698834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391" y="3122612"/>
              <a:ext cx="250190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84601" y="3122612"/>
              <a:ext cx="706592" cy="30321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85917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Link Capacity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307" y="1764475"/>
            <a:ext cx="8610600" cy="4800600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MIMO link capacity expression</a:t>
            </a:r>
          </a:p>
          <a:p>
            <a:endParaRPr lang="en-US" altLang="zh-CN" sz="2000" dirty="0" smtClean="0">
              <a:solidFill>
                <a:srgbClr val="3333FF"/>
              </a:solidFill>
              <a:ea typeface="宋体" pitchFamily="2" charset="-122"/>
            </a:endParaRPr>
          </a:p>
          <a:p>
            <a:endParaRPr lang="en-US" altLang="zh-CN" sz="2000" dirty="0" smtClean="0">
              <a:solidFill>
                <a:srgbClr val="3333FF"/>
              </a:solidFill>
              <a:ea typeface="宋体" pitchFamily="2" charset="-122"/>
            </a:endParaRPr>
          </a:p>
          <a:p>
            <a:pPr lvl="1">
              <a:buFont typeface="Wingdings" pitchFamily="2" charset="2"/>
              <a:buNone/>
            </a:pPr>
            <a:endParaRPr lang="en-US" altLang="zh-CN" sz="2000" dirty="0" smtClean="0">
              <a:ea typeface="宋体" pitchFamily="2" charset="-122"/>
            </a:endParaRPr>
          </a:p>
          <a:p>
            <a:pPr lvl="1">
              <a:buFont typeface="Wingdings" pitchFamily="2" charset="2"/>
              <a:buNone/>
            </a:pPr>
            <a:r>
              <a:rPr lang="en-US" altLang="zh-CN" sz="2000" dirty="0" smtClean="0">
                <a:ea typeface="宋体" pitchFamily="2" charset="-122"/>
              </a:rPr>
              <a:t>where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   is bandwidth of link 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</a:t>
            </a:r>
            <a:endParaRPr lang="en-US" altLang="zh-CN" sz="2000" dirty="0" smtClean="0">
              <a:ea typeface="宋体" pitchFamily="2" charset="-122"/>
            </a:endParaRP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   is input covariance matrix of link 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</a:t>
            </a:r>
            <a:r>
              <a:rPr lang="en-US" altLang="zh-CN" sz="2000" dirty="0" smtClean="0">
                <a:ea typeface="宋体" pitchFamily="2" charset="-122"/>
              </a:rPr>
              <a:t> </a:t>
            </a:r>
          </a:p>
        </p:txBody>
      </p:sp>
      <p:pic>
        <p:nvPicPr>
          <p:cNvPr id="17254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754704"/>
            <a:ext cx="297156" cy="22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54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247314" cy="2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24000" y="2286001"/>
            <a:ext cx="7526339" cy="1790701"/>
            <a:chOff x="960" y="1160"/>
            <a:chExt cx="4741" cy="1128"/>
          </a:xfrm>
        </p:grpSpPr>
        <p:sp>
          <p:nvSpPr>
            <p:cNvPr id="19471" name="Oval 10"/>
            <p:cNvSpPr>
              <a:spLocks noChangeArrowheads="1"/>
            </p:cNvSpPr>
            <p:nvPr/>
          </p:nvSpPr>
          <p:spPr bwMode="auto">
            <a:xfrm>
              <a:off x="960" y="1160"/>
              <a:ext cx="3648" cy="576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472" name="Line 11"/>
            <p:cNvSpPr>
              <a:spLocks noChangeShapeType="1"/>
            </p:cNvSpPr>
            <p:nvPr/>
          </p:nvSpPr>
          <p:spPr bwMode="auto">
            <a:xfrm flipH="1" flipV="1">
              <a:off x="3936" y="1680"/>
              <a:ext cx="288" cy="2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9473" name="Text Box 12"/>
            <p:cNvSpPr txBox="1">
              <a:spLocks noChangeArrowheads="1"/>
            </p:cNvSpPr>
            <p:nvPr/>
          </p:nvSpPr>
          <p:spPr bwMode="auto">
            <a:xfrm>
              <a:off x="3504" y="1880"/>
              <a:ext cx="2197" cy="408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2075" tIns="46038" rIns="92075" bIns="46038">
              <a:spAutoFit/>
            </a:bodyPr>
            <a:lstStyle>
              <a:lvl1pPr marL="288925" indent="-288925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buFont typeface="Wingdings" pitchFamily="2" charset="2"/>
                <a:buNone/>
              </a:pPr>
              <a:r>
                <a:rPr lang="en-US" altLang="zh-CN" sz="1800" b="1" dirty="0">
                  <a:solidFill>
                    <a:schemeClr val="tx2"/>
                  </a:solidFill>
                  <a:ea typeface="宋体" pitchFamily="2" charset="-122"/>
                </a:rPr>
                <a:t>Concave </a:t>
              </a:r>
              <a:r>
                <a:rPr lang="en-US" altLang="zh-CN" sz="1800" b="1" dirty="0" smtClean="0">
                  <a:solidFill>
                    <a:schemeClr val="tx2"/>
                  </a:solidFill>
                  <a:ea typeface="宋体" pitchFamily="2" charset="-122"/>
                </a:rPr>
                <a:t>and monotonically</a:t>
              </a:r>
            </a:p>
            <a:p>
              <a:r>
                <a:rPr lang="en-US" altLang="zh-CN" sz="1800" b="1" dirty="0" smtClean="0">
                  <a:solidFill>
                    <a:schemeClr val="tx2"/>
                  </a:solidFill>
                  <a:ea typeface="宋体" pitchFamily="2" charset="-122"/>
                </a:rPr>
                <a:t>increasing for </a:t>
              </a:r>
              <a:r>
                <a:rPr lang="en-US" altLang="zh-CN" sz="1800" i="1" dirty="0" err="1" smtClean="0">
                  <a:solidFill>
                    <a:schemeClr val="tx2"/>
                  </a:solidFill>
                  <a:latin typeface="Times New Roman" pitchFamily="18" charset="0"/>
                  <a:ea typeface="宋体" pitchFamily="2" charset="-122"/>
                </a:rPr>
                <a:t>W</a:t>
              </a:r>
              <a:r>
                <a:rPr lang="en-US" altLang="zh-CN" sz="1800" i="1" baseline="-25000" dirty="0" err="1" smtClean="0">
                  <a:solidFill>
                    <a:schemeClr val="tx2"/>
                  </a:solidFill>
                  <a:latin typeface="Times New Roman" pitchFamily="18" charset="0"/>
                  <a:ea typeface="宋体" pitchFamily="2" charset="-122"/>
                </a:rPr>
                <a:t>l</a:t>
              </a:r>
              <a:r>
                <a:rPr lang="en-US" altLang="zh-CN" sz="1800" dirty="0" smtClean="0">
                  <a:solidFill>
                    <a:schemeClr val="tx2"/>
                  </a:solidFill>
                  <a:latin typeface="Times New Roman" pitchFamily="18" charset="0"/>
                  <a:ea typeface="宋体" pitchFamily="2" charset="-122"/>
                </a:rPr>
                <a:t> </a:t>
              </a:r>
              <a:r>
                <a:rPr lang="en-US" altLang="zh-CN" sz="1800" b="1" dirty="0" smtClean="0">
                  <a:solidFill>
                    <a:schemeClr val="tx2"/>
                  </a:solidFill>
                  <a:latin typeface="Times New Roman" pitchFamily="18" charset="0"/>
                  <a:ea typeface="宋体" pitchFamily="2" charset="-122"/>
                </a:rPr>
                <a:t>≥ 0</a:t>
              </a:r>
              <a:r>
                <a:rPr lang="en-US" altLang="zh-CN" sz="1800" b="1" dirty="0" smtClean="0">
                  <a:solidFill>
                    <a:schemeClr val="tx2"/>
                  </a:solidFill>
                  <a:ea typeface="宋体" pitchFamily="2" charset="-122"/>
                </a:rPr>
                <a:t> and </a:t>
              </a:r>
              <a:r>
                <a:rPr lang="en-US" altLang="zh-CN" sz="1800" b="1" dirty="0" err="1" smtClean="0">
                  <a:solidFill>
                    <a:schemeClr val="tx2"/>
                  </a:solidFill>
                  <a:latin typeface="Times New Roman" pitchFamily="18" charset="0"/>
                  <a:ea typeface="宋体" pitchFamily="2" charset="-122"/>
                </a:rPr>
                <a:t>Q</a:t>
              </a:r>
              <a:r>
                <a:rPr lang="en-US" altLang="zh-CN" sz="1800" i="1" baseline="-25000" dirty="0" err="1" smtClean="0">
                  <a:solidFill>
                    <a:schemeClr val="tx2"/>
                  </a:solidFill>
                  <a:latin typeface="Times New Roman" pitchFamily="18" charset="0"/>
                  <a:ea typeface="宋体" pitchFamily="2" charset="-122"/>
                </a:rPr>
                <a:t>l</a:t>
              </a:r>
              <a:r>
                <a:rPr lang="en-US" altLang="zh-CN" sz="1800" dirty="0" smtClean="0">
                  <a:solidFill>
                    <a:schemeClr val="tx2"/>
                  </a:solidFill>
                  <a:latin typeface="Times New Roman" pitchFamily="18" charset="0"/>
                  <a:ea typeface="宋体" pitchFamily="2" charset="-122"/>
                </a:rPr>
                <a:t> </a:t>
              </a:r>
              <a:r>
                <a:rPr lang="en-US" altLang="zh-CN" sz="1800" b="1" dirty="0" smtClean="0">
                  <a:solidFill>
                    <a:schemeClr val="tx2"/>
                  </a:solidFill>
                  <a:latin typeface="Times New Roman" pitchFamily="18" charset="0"/>
                  <a:ea typeface="宋体" pitchFamily="2" charset="-122"/>
                </a:rPr>
                <a:t>≥ 0</a:t>
              </a:r>
              <a:endParaRPr lang="en-US" altLang="zh-CN" sz="1800" b="1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0B70153C-3915-4B2B-A54B-08EA5B673495}" type="slidenum">
              <a:rPr lang="en-US" smtClean="0"/>
              <a:pPr/>
              <a:t>18</a:t>
            </a:fld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7740" y="2498203"/>
            <a:ext cx="4572000" cy="4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871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Link/Physical Layer Constraints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577262" cy="4267200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Physical layer constraints</a:t>
            </a:r>
            <a:endParaRPr lang="en-US" altLang="zh-CN" sz="2400" dirty="0">
              <a:solidFill>
                <a:srgbClr val="3333FF"/>
              </a:solidFill>
              <a:ea typeface="宋体" pitchFamily="2" charset="-122"/>
            </a:endParaRPr>
          </a:p>
          <a:p>
            <a:pPr lvl="1">
              <a:spcBef>
                <a:spcPts val="1200"/>
              </a:spcBef>
            </a:pPr>
            <a:r>
              <a:rPr lang="en-US" altLang="zh-CN" sz="2000" dirty="0" smtClean="0">
                <a:ea typeface="宋体" pitchFamily="2" charset="-122"/>
              </a:rPr>
              <a:t>         : </a:t>
            </a:r>
            <a:r>
              <a:rPr lang="en-US" altLang="zh-CN" sz="2000" dirty="0">
                <a:ea typeface="宋体" pitchFamily="2" charset="-122"/>
              </a:rPr>
              <a:t>input covariance matrix is </a:t>
            </a:r>
            <a:r>
              <a:rPr lang="en-US" altLang="zh-CN" sz="2000" dirty="0" smtClean="0">
                <a:ea typeface="宋体" pitchFamily="2" charset="-122"/>
              </a:rPr>
              <a:t>PSD</a:t>
            </a:r>
            <a:endParaRPr lang="en-US" altLang="zh-CN" sz="2000" dirty="0">
              <a:ea typeface="宋体" pitchFamily="2" charset="-122"/>
            </a:endParaRPr>
          </a:p>
          <a:p>
            <a:pPr lvl="1">
              <a:lnSpc>
                <a:spcPct val="200000"/>
              </a:lnSpc>
              <a:spcBef>
                <a:spcPts val="1200"/>
              </a:spcBef>
            </a:pPr>
            <a:r>
              <a:rPr lang="en-US" altLang="zh-CN" sz="2000" dirty="0" smtClean="0">
                <a:ea typeface="宋体" pitchFamily="2" charset="-122"/>
              </a:rPr>
              <a:t>                         : </a:t>
            </a:r>
            <a:r>
              <a:rPr lang="en-US" altLang="zh-CN" sz="2000" dirty="0">
                <a:ea typeface="宋体" pitchFamily="2" charset="-122"/>
              </a:rPr>
              <a:t>subject to the max power at each </a:t>
            </a:r>
            <a:r>
              <a:rPr lang="en-US" altLang="zh-CN" sz="2000" dirty="0" smtClean="0">
                <a:ea typeface="宋体" pitchFamily="2" charset="-122"/>
              </a:rPr>
              <a:t>node</a:t>
            </a:r>
          </a:p>
          <a:p>
            <a:pPr lvl="1">
              <a:lnSpc>
                <a:spcPct val="200000"/>
              </a:lnSpc>
              <a:spcBef>
                <a:spcPts val="1200"/>
              </a:spcBef>
            </a:pPr>
            <a:endParaRPr lang="en-US" altLang="zh-CN" sz="800" baseline="30000" dirty="0" smtClean="0"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Link layer </a:t>
            </a:r>
            <a:r>
              <a:rPr lang="en-US" altLang="zh-CN" sz="2400" dirty="0">
                <a:solidFill>
                  <a:srgbClr val="3333FF"/>
                </a:solidFill>
                <a:ea typeface="宋体" pitchFamily="2" charset="-122"/>
              </a:rPr>
              <a:t>constraints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 smtClean="0">
                <a:ea typeface="宋体" pitchFamily="2" charset="-122"/>
              </a:rPr>
              <a:t>         : </a:t>
            </a:r>
            <a:r>
              <a:rPr lang="en-US" altLang="zh-CN" sz="2000" dirty="0">
                <a:ea typeface="宋体" pitchFamily="2" charset="-122"/>
              </a:rPr>
              <a:t>bandwidth is </a:t>
            </a:r>
            <a:r>
              <a:rPr lang="en-US" altLang="zh-CN" sz="2000" dirty="0" smtClean="0">
                <a:ea typeface="宋体" pitchFamily="2" charset="-122"/>
              </a:rPr>
              <a:t>non-negative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 smtClean="0">
                <a:ea typeface="宋体" pitchFamily="2" charset="-122"/>
              </a:rPr>
              <a:t>              and                : subject </a:t>
            </a:r>
            <a:r>
              <a:rPr lang="en-US" altLang="zh-CN" sz="2000" dirty="0">
                <a:ea typeface="宋体" pitchFamily="2" charset="-122"/>
              </a:rPr>
              <a:t>to the allocated band at </a:t>
            </a:r>
            <a:r>
              <a:rPr lang="en-US" altLang="zh-CN" sz="2000" dirty="0" smtClean="0">
                <a:ea typeface="宋体" pitchFamily="2" charset="-122"/>
              </a:rPr>
              <a:t>     </a:t>
            </a:r>
            <a:r>
              <a:rPr lang="en-US" altLang="zh-CN" sz="2000" dirty="0">
                <a:ea typeface="宋体" pitchFamily="2" charset="-122"/>
              </a:rPr>
              <a:t>each </a:t>
            </a:r>
            <a:r>
              <a:rPr lang="en-US" altLang="zh-CN" sz="2000" dirty="0" smtClean="0">
                <a:ea typeface="宋体" pitchFamily="2" charset="-122"/>
              </a:rPr>
              <a:t>node</a:t>
            </a:r>
            <a:endParaRPr lang="en-US" altLang="zh-CN" sz="2000" dirty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1160" y="2322030"/>
            <a:ext cx="9144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71600" y="4953000"/>
            <a:ext cx="1295400" cy="42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43600" y="25527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CN" sz="2000" dirty="0">
              <a:ea typeface="宋体" pitchFamily="2" charset="-122"/>
            </a:endParaRP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33887"/>
            <a:ext cx="9144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1160" y="2895600"/>
            <a:ext cx="2348967" cy="685800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52800" y="4963799"/>
            <a:ext cx="1295400" cy="44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99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70DF057C-2F6D-43C2-BF91-4DFC455FC6D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196262" cy="4267200"/>
          </a:xfrm>
        </p:spPr>
        <p:txBody>
          <a:bodyPr/>
          <a:lstStyle/>
          <a:p>
            <a:pPr eaLnBrk="1" hangingPunct="1"/>
            <a:r>
              <a:rPr lang="en-US" dirty="0" smtClean="0"/>
              <a:t>Concepts and </a:t>
            </a:r>
            <a:r>
              <a:rPr lang="en-US" dirty="0"/>
              <a:t>k</a:t>
            </a:r>
            <a:r>
              <a:rPr lang="en-US" dirty="0" smtClean="0"/>
              <a:t>ey results in convex optimization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case study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Cross-layer optimization for multi-hop MIMO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/>
            </a:r>
            <a:br>
              <a:rPr lang="en-US" altLang="zh-CN" sz="3200" dirty="0" smtClean="0">
                <a:ea typeface="宋体" pitchFamily="2" charset="-122"/>
              </a:rPr>
            </a:br>
            <a:r>
              <a:rPr lang="en-US" altLang="zh-CN" sz="3200" dirty="0" smtClean="0">
                <a:ea typeface="宋体" pitchFamily="2" charset="-122"/>
              </a:rPr>
              <a:t>Transport Layer Constraints</a:t>
            </a:r>
          </a:p>
        </p:txBody>
      </p:sp>
      <p:sp>
        <p:nvSpPr>
          <p:cNvPr id="172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196262" cy="4267200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Multi-commodity flow model</a:t>
            </a:r>
            <a:endParaRPr lang="en-US" altLang="zh-CN" sz="2400" dirty="0" smtClean="0">
              <a:ea typeface="宋体" pitchFamily="2" charset="-122"/>
            </a:endParaRPr>
          </a:p>
          <a:p>
            <a:pPr lvl="1">
              <a:spcBef>
                <a:spcPts val="1800"/>
              </a:spcBef>
            </a:pPr>
            <a:r>
              <a:rPr lang="en-US" altLang="zh-CN" sz="2000" dirty="0" smtClean="0">
                <a:ea typeface="宋体" pitchFamily="2" charset="-122"/>
              </a:rPr>
              <a:t>            : amount of flow    in link </a:t>
            </a:r>
          </a:p>
          <a:p>
            <a:pPr lvl="1">
              <a:spcBef>
                <a:spcPts val="1800"/>
              </a:spcBef>
            </a:pPr>
            <a:r>
              <a:rPr lang="en-US" altLang="zh-CN" sz="2000" dirty="0" smtClean="0">
                <a:ea typeface="宋体" pitchFamily="2" charset="-122"/>
              </a:rPr>
              <a:t>     : the </a:t>
            </a:r>
            <a:r>
              <a:rPr lang="en-US" altLang="zh-CN" sz="2000" dirty="0">
                <a:ea typeface="宋体" pitchFamily="2" charset="-122"/>
              </a:rPr>
              <a:t>flow rate of </a:t>
            </a:r>
            <a:r>
              <a:rPr lang="en-US" altLang="zh-CN" sz="2000" dirty="0" smtClean="0">
                <a:ea typeface="宋体" pitchFamily="2" charset="-122"/>
              </a:rPr>
              <a:t>session </a:t>
            </a:r>
          </a:p>
          <a:p>
            <a:pPr lvl="1"/>
            <a:endParaRPr lang="en-US" altLang="zh-CN" sz="2000" dirty="0" smtClean="0">
              <a:ea typeface="宋体" pitchFamily="2" charset="-122"/>
            </a:endParaRPr>
          </a:p>
          <a:p>
            <a:pPr lvl="1"/>
            <a:endParaRPr lang="en-US" altLang="zh-CN" sz="2000" dirty="0">
              <a:ea typeface="宋体" pitchFamily="2" charset="-122"/>
            </a:endParaRPr>
          </a:p>
          <a:p>
            <a:pPr marL="471487" lvl="1" indent="0">
              <a:spcBef>
                <a:spcPts val="1800"/>
              </a:spcBef>
              <a:buNone/>
            </a:pPr>
            <a:endParaRPr lang="en-US" altLang="zh-CN" sz="2000" dirty="0" smtClean="0">
              <a:ea typeface="宋体" pitchFamily="2" charset="-122"/>
            </a:endParaRPr>
          </a:p>
          <a:p>
            <a:pPr lvl="1">
              <a:spcBef>
                <a:spcPts val="1200"/>
              </a:spcBef>
            </a:pPr>
            <a:endParaRPr lang="en-US" altLang="zh-CN" sz="2000" dirty="0" smtClean="0">
              <a:ea typeface="宋体" pitchFamily="2" charset="-122"/>
            </a:endParaRPr>
          </a:p>
          <a:p>
            <a:pPr marL="471487" lvl="1" indent="0">
              <a:buNone/>
            </a:pPr>
            <a:endParaRPr lang="en-US" altLang="zh-CN" sz="2000" dirty="0">
              <a:ea typeface="宋体" pitchFamily="2" charset="-122"/>
            </a:endParaRPr>
          </a:p>
          <a:p>
            <a:pPr lvl="1"/>
            <a:endParaRPr lang="en-US" altLang="zh-CN" sz="2000" dirty="0" smtClean="0">
              <a:ea typeface="宋体" pitchFamily="2" charset="-122"/>
            </a:endParaRPr>
          </a:p>
          <a:p>
            <a:pPr lvl="1"/>
            <a:endParaRPr lang="en-US" altLang="zh-CN" dirty="0" smtClean="0">
              <a:ea typeface="宋体" pitchFamily="2" charset="-122"/>
            </a:endParaRPr>
          </a:p>
        </p:txBody>
      </p:sp>
      <p:pic>
        <p:nvPicPr>
          <p:cNvPr id="1723422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8240" y="2409700"/>
            <a:ext cx="1635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3423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5100"/>
            <a:ext cx="88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0B70153C-3915-4B2B-A54B-08EA5B673495}" type="slidenum">
              <a:rPr lang="en-US" smtClean="0"/>
              <a:pPr/>
              <a:t>20</a:t>
            </a:fld>
            <a:endParaRPr lang="en-US" dirty="0" smtClean="0"/>
          </a:p>
        </p:txBody>
      </p:sp>
      <p:pic>
        <p:nvPicPr>
          <p:cNvPr id="16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962108"/>
            <a:ext cx="152400" cy="26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640" y="2340340"/>
            <a:ext cx="1024160" cy="418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640" y="2915985"/>
            <a:ext cx="414560" cy="333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196" y="3657600"/>
            <a:ext cx="8405004" cy="111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796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4" y="304800"/>
            <a:ext cx="8188326" cy="1216025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/>
            </a:r>
            <a:br>
              <a:rPr lang="en-US" altLang="zh-CN" sz="2800" dirty="0" smtClean="0">
                <a:ea typeface="宋体" pitchFamily="2" charset="-122"/>
              </a:rPr>
            </a:br>
            <a:r>
              <a:rPr lang="en-US" altLang="zh-CN" sz="2800" dirty="0" smtClean="0">
                <a:ea typeface="宋体" pitchFamily="2" charset="-122"/>
              </a:rPr>
              <a:t>Network/Transport Layer Constraints (1)</a:t>
            </a:r>
          </a:p>
        </p:txBody>
      </p:sp>
      <p:sp>
        <p:nvSpPr>
          <p:cNvPr id="169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90700"/>
            <a:ext cx="8763000" cy="4800600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Network topology</a:t>
            </a:r>
          </a:p>
          <a:p>
            <a:pPr lvl="1">
              <a:spcBef>
                <a:spcPts val="1200"/>
              </a:spcBef>
            </a:pPr>
            <a:r>
              <a:rPr lang="en-US" altLang="zh-CN" sz="1800" dirty="0" smtClean="0">
                <a:ea typeface="宋体" pitchFamily="2" charset="-122"/>
              </a:rPr>
              <a:t>Node-Link Incidence Matrix (</a:t>
            </a:r>
            <a:r>
              <a:rPr lang="en-US" altLang="zh-CN" sz="1800" dirty="0" smtClean="0">
                <a:solidFill>
                  <a:srgbClr val="FF0000"/>
                </a:solidFill>
                <a:ea typeface="宋体" pitchFamily="2" charset="-122"/>
              </a:rPr>
              <a:t>NLIM</a:t>
            </a:r>
            <a:r>
              <a:rPr lang="en-US" altLang="zh-CN" sz="1800" dirty="0" smtClean="0">
                <a:ea typeface="宋体" pitchFamily="2" charset="-122"/>
              </a:rPr>
              <a:t>) :                  , where</a:t>
            </a:r>
          </a:p>
          <a:p>
            <a:pPr lvl="1">
              <a:spcBef>
                <a:spcPts val="1200"/>
              </a:spcBef>
            </a:pPr>
            <a:endParaRPr lang="en-US" altLang="zh-CN" sz="1800" dirty="0" smtClean="0">
              <a:ea typeface="宋体" pitchFamily="2" charset="-122"/>
            </a:endParaRPr>
          </a:p>
          <a:p>
            <a:pPr lvl="1">
              <a:spcBef>
                <a:spcPts val="1200"/>
              </a:spcBef>
            </a:pPr>
            <a:endParaRPr lang="en-US" altLang="zh-CN" sz="1800" dirty="0" smtClean="0">
              <a:ea typeface="宋体" pitchFamily="2" charset="-122"/>
            </a:endParaRPr>
          </a:p>
          <a:p>
            <a:pPr lvl="1">
              <a:spcBef>
                <a:spcPts val="1200"/>
              </a:spcBef>
            </a:pPr>
            <a:endParaRPr lang="en-US" altLang="zh-CN" sz="1800" dirty="0" smtClean="0">
              <a:ea typeface="宋体" pitchFamily="2" charset="-122"/>
            </a:endParaRPr>
          </a:p>
          <a:p>
            <a:pPr lvl="1">
              <a:spcBef>
                <a:spcPts val="1200"/>
              </a:spcBef>
            </a:pPr>
            <a:endParaRPr lang="en-US" altLang="zh-CN" sz="1800" dirty="0" smtClean="0">
              <a:ea typeface="宋体" pitchFamily="2" charset="-122"/>
            </a:endParaRPr>
          </a:p>
          <a:p>
            <a:pPr lvl="1">
              <a:spcBef>
                <a:spcPts val="1200"/>
              </a:spcBef>
            </a:pPr>
            <a:r>
              <a:rPr lang="en-US" altLang="zh-CN" sz="1800" dirty="0" smtClean="0">
                <a:ea typeface="宋体" pitchFamily="2" charset="-122"/>
              </a:rPr>
              <a:t>         and        : the incoming and outgoing links of node </a:t>
            </a:r>
            <a:r>
              <a:rPr lang="en-US" altLang="zh-CN" sz="18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en-US" altLang="zh-CN" sz="1800" dirty="0" smtClean="0">
                <a:ea typeface="宋体" pitchFamily="2" charset="-122"/>
              </a:rPr>
              <a:t> </a:t>
            </a:r>
          </a:p>
          <a:p>
            <a:pPr lvl="1">
              <a:spcBef>
                <a:spcPts val="1200"/>
              </a:spcBef>
            </a:pPr>
            <a:r>
              <a:rPr lang="en-US" altLang="zh-CN" sz="1800" dirty="0" smtClean="0">
                <a:ea typeface="宋体" pitchFamily="2" charset="-122"/>
              </a:rPr>
              <a:t>          : source node of session </a:t>
            </a:r>
          </a:p>
          <a:p>
            <a:pPr lvl="1">
              <a:spcBef>
                <a:spcPts val="1200"/>
              </a:spcBef>
            </a:pPr>
            <a:r>
              <a:rPr lang="en-US" altLang="zh-CN" sz="1800" dirty="0">
                <a:ea typeface="宋体" pitchFamily="2" charset="-122"/>
              </a:rPr>
              <a:t> </a:t>
            </a:r>
            <a:r>
              <a:rPr lang="en-US" altLang="zh-CN" sz="1800" dirty="0" smtClean="0">
                <a:ea typeface="宋体" pitchFamily="2" charset="-122"/>
              </a:rPr>
              <a:t>         : destination node of session </a:t>
            </a:r>
          </a:p>
        </p:txBody>
      </p:sp>
      <p:pic>
        <p:nvPicPr>
          <p:cNvPr id="1698837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8686" y="2894610"/>
            <a:ext cx="6019800" cy="9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8838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3228" y="2380212"/>
            <a:ext cx="1143000" cy="23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8839" name="Picture 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0488" y="4480429"/>
            <a:ext cx="553913" cy="27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8840" name="Picture 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8685" y="4480429"/>
            <a:ext cx="537289" cy="27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0B70153C-3915-4B2B-A54B-08EA5B673495}" type="slidenum">
              <a:rPr lang="en-US" smtClean="0"/>
              <a:pPr/>
              <a:t>21</a:t>
            </a:fld>
            <a:endParaRPr lang="en-US" dirty="0" smtClean="0"/>
          </a:p>
        </p:txBody>
      </p:sp>
      <p:pic>
        <p:nvPicPr>
          <p:cNvPr id="12" name="Picture 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5627" y="4912958"/>
            <a:ext cx="1635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8069" y="5354793"/>
            <a:ext cx="1635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8685" y="4898118"/>
            <a:ext cx="716416" cy="318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8685" y="5350463"/>
            <a:ext cx="716415" cy="3310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2498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/>
            </a:r>
            <a:br>
              <a:rPr lang="en-US" altLang="zh-CN" sz="2800" dirty="0" smtClean="0">
                <a:ea typeface="宋体" pitchFamily="2" charset="-122"/>
              </a:rPr>
            </a:br>
            <a:r>
              <a:rPr lang="en-US" altLang="zh-CN" sz="2800" dirty="0" smtClean="0">
                <a:ea typeface="宋体" pitchFamily="2" charset="-122"/>
              </a:rPr>
              <a:t>Network/Transport Layer Constraints (2)</a:t>
            </a:r>
          </a:p>
        </p:txBody>
      </p:sp>
      <p:sp>
        <p:nvSpPr>
          <p:cNvPr id="172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196262" cy="4267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zh-CN" sz="2400" dirty="0">
                <a:ea typeface="宋体" pitchFamily="2" charset="-122"/>
              </a:rPr>
              <a:t>Constraints for a session can be compactly written as           </a:t>
            </a:r>
          </a:p>
          <a:p>
            <a:pPr lvl="1">
              <a:spcBef>
                <a:spcPts val="1200"/>
              </a:spcBef>
            </a:pPr>
            <a:r>
              <a:rPr lang="en-US" altLang="zh-CN" sz="2000" dirty="0">
                <a:ea typeface="宋体" pitchFamily="2" charset="-122"/>
              </a:rPr>
              <a:t>Let </a:t>
            </a:r>
          </a:p>
          <a:p>
            <a:pPr lvl="1">
              <a:spcBef>
                <a:spcPts val="1200"/>
              </a:spcBef>
            </a:pPr>
            <a:r>
              <a:rPr lang="en-US" altLang="zh-CN" sz="2000" dirty="0">
                <a:ea typeface="宋体" pitchFamily="2" charset="-122"/>
              </a:rPr>
              <a:t>         </a:t>
            </a:r>
            <a:r>
              <a:rPr lang="en-US" altLang="zh-CN" sz="2000" dirty="0" smtClean="0">
                <a:ea typeface="宋体" pitchFamily="2" charset="-122"/>
              </a:rPr>
              <a:t>   : </a:t>
            </a:r>
            <a:r>
              <a:rPr lang="en-US" altLang="zh-CN" sz="2000" dirty="0">
                <a:ea typeface="宋体" pitchFamily="2" charset="-122"/>
              </a:rPr>
              <a:t>the right-hand-side of the constraints 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en-US" altLang="zh-CN" sz="1400" dirty="0" smtClean="0">
                <a:ea typeface="宋体" pitchFamily="2" charset="-122"/>
              </a:rPr>
              <a:t>1                                               ,</a:t>
            </a:r>
          </a:p>
          <a:p>
            <a:pPr>
              <a:spcBef>
                <a:spcPts val="1200"/>
              </a:spcBef>
            </a:pPr>
            <a:r>
              <a:rPr lang="en-US" altLang="zh-CN" sz="2400" dirty="0" smtClean="0">
                <a:ea typeface="宋体" pitchFamily="2" charset="-122"/>
              </a:rPr>
              <a:t>The flow model can be compactly written as </a:t>
            </a:r>
          </a:p>
          <a:p>
            <a:pPr marL="0" indent="0">
              <a:buNone/>
            </a:pPr>
            <a:endParaRPr lang="en-US" altLang="zh-CN" sz="2000" dirty="0" smtClean="0">
              <a:ea typeface="宋体" pitchFamily="2" charset="-122"/>
            </a:endParaRPr>
          </a:p>
          <a:p>
            <a:pPr lvl="1">
              <a:lnSpc>
                <a:spcPct val="150000"/>
              </a:lnSpc>
              <a:spcBef>
                <a:spcPts val="3000"/>
              </a:spcBef>
            </a:pPr>
            <a:r>
              <a:rPr lang="en-US" altLang="zh-CN" sz="2000" dirty="0" smtClean="0">
                <a:ea typeface="宋体" pitchFamily="2" charset="-122"/>
              </a:rPr>
              <a:t>                                    </a:t>
            </a:r>
          </a:p>
          <a:p>
            <a:pPr lvl="1">
              <a:spcBef>
                <a:spcPts val="1200"/>
              </a:spcBef>
            </a:pPr>
            <a:r>
              <a:rPr lang="en-US" altLang="zh-CN" sz="2000" dirty="0" smtClean="0">
                <a:ea typeface="宋体" pitchFamily="2" charset="-122"/>
              </a:rPr>
              <a:t>                                               </a:t>
            </a:r>
            <a:endParaRPr lang="en-US" altLang="zh-CN" sz="2000" dirty="0">
              <a:ea typeface="宋体" pitchFamily="2" charset="-122"/>
            </a:endParaRPr>
          </a:p>
          <a:p>
            <a:pPr lvl="1">
              <a:buNone/>
            </a:pPr>
            <a:endParaRPr lang="en-US" altLang="zh-CN" sz="2000" dirty="0" smtClean="0">
              <a:ea typeface="宋体" pitchFamily="2" charset="-122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0B70153C-3915-4B2B-A54B-08EA5B673495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3438216" y="4505218"/>
            <a:ext cx="1636136" cy="55973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3115" y="2195470"/>
            <a:ext cx="1550285" cy="356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2590799"/>
            <a:ext cx="4881031" cy="467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6846" y="3561274"/>
            <a:ext cx="3107363" cy="276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6903" y="3553202"/>
            <a:ext cx="1149128" cy="284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3553202"/>
            <a:ext cx="2424209" cy="284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9767" y="3123032"/>
            <a:ext cx="1084631" cy="33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8258" y="4577948"/>
            <a:ext cx="1596051" cy="4142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9770" y="5196447"/>
            <a:ext cx="4141698" cy="4186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9769" y="5735299"/>
            <a:ext cx="4271432" cy="40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405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Coupling Constraints</a:t>
            </a:r>
          </a:p>
        </p:txBody>
      </p:sp>
      <p:sp>
        <p:nvSpPr>
          <p:cNvPr id="172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Constraints related to network, link, and physical layers</a:t>
            </a:r>
            <a:endParaRPr lang="en-US" altLang="zh-CN" sz="2000" dirty="0" smtClean="0">
              <a:ea typeface="宋体" pitchFamily="2" charset="-122"/>
            </a:endParaRP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The sum of flows in link    cannot exceed the link capacity</a:t>
            </a:r>
          </a:p>
          <a:p>
            <a:pPr lvl="1"/>
            <a:endParaRPr lang="en-US" altLang="zh-CN" sz="2000" dirty="0" smtClean="0">
              <a:ea typeface="宋体" pitchFamily="2" charset="-122"/>
            </a:endParaRPr>
          </a:p>
          <a:p>
            <a:pPr marL="471487" lvl="1" indent="0">
              <a:buNone/>
            </a:pPr>
            <a:endParaRPr lang="en-US" altLang="zh-CN" sz="2000" dirty="0" smtClean="0">
              <a:ea typeface="宋体" pitchFamily="2" charset="-122"/>
            </a:endParaRPr>
          </a:p>
          <a:p>
            <a:pPr lvl="1">
              <a:spcBef>
                <a:spcPts val="1200"/>
              </a:spcBef>
            </a:pPr>
            <a:r>
              <a:rPr lang="en-US" altLang="zh-CN" sz="2000" dirty="0" smtClean="0">
                <a:ea typeface="宋体" pitchFamily="2" charset="-122"/>
              </a:rPr>
              <a:t>Using matrix notation, it can be compactly written as</a:t>
            </a:r>
          </a:p>
        </p:txBody>
      </p:sp>
      <p:pic>
        <p:nvPicPr>
          <p:cNvPr id="17295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7019" y="2766950"/>
            <a:ext cx="82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9545" name="Text Box 9"/>
          <p:cNvSpPr txBox="1">
            <a:spLocks noChangeArrowheads="1"/>
          </p:cNvSpPr>
          <p:nvPr/>
        </p:nvSpPr>
        <p:spPr bwMode="auto">
          <a:xfrm>
            <a:off x="2596626" y="4800600"/>
            <a:ext cx="4554522" cy="86241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Font typeface="Wingdings" pitchFamily="2" charset="2"/>
              <a:buNone/>
            </a:pPr>
            <a:endParaRPr lang="en-US" altLang="zh-CN">
              <a:ea typeface="宋体" pitchFamily="2" charset="-122"/>
            </a:endParaRP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>
                <a:ea typeface="宋体" pitchFamily="2" charset="-122"/>
              </a:rPr>
              <a:t>   </a:t>
            </a:r>
            <a:r>
              <a:rPr lang="en-US" altLang="zh-CN" b="1">
                <a:solidFill>
                  <a:schemeClr val="accent1"/>
                </a:solidFill>
                <a:ea typeface="宋体" pitchFamily="2" charset="-122"/>
              </a:rPr>
              <a:t> </a:t>
            </a:r>
            <a:endParaRPr lang="en-US" altLang="zh-CN" b="1" i="1">
              <a:solidFill>
                <a:schemeClr val="accent1"/>
              </a:solidFill>
              <a:ea typeface="宋体" pitchFamily="2" charset="-122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9266" y="3505200"/>
            <a:ext cx="3638055" cy="5952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8765" y="4919833"/>
            <a:ext cx="4469351" cy="6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808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95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598778"/>
            <a:ext cx="6781799" cy="525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Problem Formulation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305800" cy="5257800"/>
          </a:xfrm>
        </p:spPr>
        <p:txBody>
          <a:bodyPr/>
          <a:lstStyle/>
          <a:p>
            <a:endParaRPr lang="zh-CN" altLang="en-US" dirty="0" smtClean="0">
              <a:ea typeface="宋体" pitchFamily="2" charset="-122"/>
            </a:endParaRPr>
          </a:p>
          <a:p>
            <a:endParaRPr lang="zh-CN" altLang="en-US" dirty="0" smtClean="0">
              <a:ea typeface="宋体" pitchFamily="2" charset="-122"/>
            </a:endParaRPr>
          </a:p>
          <a:p>
            <a:endParaRPr lang="zh-CN" altLang="en-US" dirty="0" smtClean="0">
              <a:ea typeface="宋体" pitchFamily="2" charset="-122"/>
            </a:endParaRPr>
          </a:p>
          <a:p>
            <a:endParaRPr lang="zh-CN" altLang="en-US" dirty="0" smtClean="0">
              <a:ea typeface="宋体" pitchFamily="2" charset="-122"/>
            </a:endParaRPr>
          </a:p>
          <a:p>
            <a:endParaRPr lang="zh-CN" altLang="en-US" dirty="0" smtClean="0">
              <a:ea typeface="宋体" pitchFamily="2" charset="-122"/>
            </a:endParaRPr>
          </a:p>
          <a:p>
            <a:endParaRPr lang="zh-CN" altLang="en-US" dirty="0" smtClean="0">
              <a:ea typeface="宋体" pitchFamily="2" charset="-122"/>
            </a:endParaRPr>
          </a:p>
          <a:p>
            <a:endParaRPr lang="zh-CN" altLang="en-US" dirty="0" smtClean="0">
              <a:ea typeface="宋体" pitchFamily="2" charset="-122"/>
            </a:endParaRPr>
          </a:p>
          <a:p>
            <a:pPr>
              <a:buNone/>
            </a:pP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21520" name="Rectangle 10"/>
          <p:cNvSpPr>
            <a:spLocks noChangeArrowheads="1"/>
          </p:cNvSpPr>
          <p:nvPr/>
        </p:nvSpPr>
        <p:spPr bwMode="auto">
          <a:xfrm>
            <a:off x="4038600" y="3581400"/>
            <a:ext cx="4495800" cy="13922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1521" name="Line 11"/>
          <p:cNvSpPr>
            <a:spLocks noChangeShapeType="1"/>
          </p:cNvSpPr>
          <p:nvPr/>
        </p:nvSpPr>
        <p:spPr bwMode="auto">
          <a:xfrm>
            <a:off x="2743200" y="4038600"/>
            <a:ext cx="12954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609600" y="3657600"/>
            <a:ext cx="2163939" cy="685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marL="288925" indent="-288925">
              <a:buFont typeface="Wingdings" pitchFamily="2" charset="2"/>
              <a:buNone/>
            </a:pP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Transport Layer</a:t>
            </a: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  <a:p>
            <a:pPr marL="288925" indent="-288925">
              <a:buFont typeface="Wingdings" pitchFamily="2" charset="2"/>
              <a:buNone/>
            </a:pP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Constraints</a:t>
            </a:r>
          </a:p>
        </p:txBody>
      </p:sp>
      <p:sp>
        <p:nvSpPr>
          <p:cNvPr id="21517" name="Rectangle 14"/>
          <p:cNvSpPr>
            <a:spLocks noChangeArrowheads="1"/>
          </p:cNvSpPr>
          <p:nvPr/>
        </p:nvSpPr>
        <p:spPr bwMode="auto">
          <a:xfrm>
            <a:off x="3810000" y="5410200"/>
            <a:ext cx="4648200" cy="533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 flipV="1">
            <a:off x="2743200" y="5562600"/>
            <a:ext cx="1066801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1519" name="Rectangle 16"/>
          <p:cNvSpPr>
            <a:spLocks noChangeArrowheads="1"/>
          </p:cNvSpPr>
          <p:nvPr/>
        </p:nvSpPr>
        <p:spPr bwMode="auto">
          <a:xfrm>
            <a:off x="152400" y="5334000"/>
            <a:ext cx="2593347" cy="70022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marL="288925" indent="-288925">
              <a:buFont typeface="Wingdings" pitchFamily="2" charset="2"/>
              <a:buNone/>
            </a:pP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Link 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and Physical </a:t>
            </a:r>
          </a:p>
          <a:p>
            <a:pPr marL="288925" indent="-288925">
              <a:buFont typeface="Wingdings" pitchFamily="2" charset="2"/>
              <a:buNone/>
            </a:pP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Layer Constraints</a:t>
            </a: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1514" name="Rectangle 17"/>
          <p:cNvSpPr>
            <a:spLocks noChangeArrowheads="1"/>
          </p:cNvSpPr>
          <p:nvPr/>
        </p:nvSpPr>
        <p:spPr bwMode="auto">
          <a:xfrm>
            <a:off x="3657600" y="2133600"/>
            <a:ext cx="4876800" cy="1447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1515" name="Line 18"/>
          <p:cNvSpPr>
            <a:spLocks noChangeShapeType="1"/>
          </p:cNvSpPr>
          <p:nvPr/>
        </p:nvSpPr>
        <p:spPr bwMode="auto">
          <a:xfrm flipV="1">
            <a:off x="2776722" y="2895600"/>
            <a:ext cx="88087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1516" name="Rectangle 19"/>
          <p:cNvSpPr>
            <a:spLocks noChangeArrowheads="1"/>
          </p:cNvSpPr>
          <p:nvPr/>
        </p:nvSpPr>
        <p:spPr bwMode="auto">
          <a:xfrm>
            <a:off x="609600" y="2667000"/>
            <a:ext cx="2167122" cy="685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marL="288925" indent="-288925"/>
            <a:r>
              <a:rPr lang="en-US" altLang="zh-CN" sz="1400" dirty="0">
                <a:solidFill>
                  <a:srgbClr val="FF0000"/>
                </a:solidFill>
                <a:ea typeface="宋体" pitchFamily="2" charset="-122"/>
              </a:rPr>
              <a:t>LINK-</a:t>
            </a:r>
            <a:r>
              <a:rPr lang="en-US" altLang="zh-CN" sz="1400" dirty="0" smtClean="0">
                <a:solidFill>
                  <a:srgbClr val="FF0000"/>
                </a:solidFill>
                <a:ea typeface="宋体" pitchFamily="2" charset="-122"/>
              </a:rPr>
              <a:t>PHY Coupling </a:t>
            </a:r>
            <a:endParaRPr lang="en-US" altLang="zh-CN" sz="1400" dirty="0">
              <a:solidFill>
                <a:srgbClr val="FF0000"/>
              </a:solidFill>
              <a:ea typeface="宋体" pitchFamily="2" charset="-122"/>
            </a:endParaRPr>
          </a:p>
          <a:p>
            <a:pPr marL="288925" indent="-288925">
              <a:buFont typeface="Wingdings" pitchFamily="2" charset="2"/>
              <a:buNone/>
            </a:pPr>
            <a:r>
              <a:rPr lang="en-US" altLang="zh-CN" sz="1400" dirty="0" smtClean="0">
                <a:solidFill>
                  <a:srgbClr val="FF0000"/>
                </a:solidFill>
                <a:ea typeface="宋体" pitchFamily="2" charset="-122"/>
              </a:rPr>
              <a:t>Constraints</a:t>
            </a:r>
            <a:endParaRPr lang="en-US" altLang="zh-CN" sz="1400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4724400" y="5029200"/>
            <a:ext cx="1295104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2743200" y="4800600"/>
            <a:ext cx="1982546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838200" y="4572000"/>
            <a:ext cx="1921705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marL="288925" indent="-288925">
              <a:buFont typeface="Wingdings" pitchFamily="2" charset="2"/>
              <a:buNone/>
            </a:pPr>
            <a:r>
              <a:rPr lang="en-US" altLang="zh-CN" sz="1400" dirty="0">
                <a:solidFill>
                  <a:srgbClr val="FF0000"/>
                </a:solidFill>
                <a:ea typeface="宋体" pitchFamily="2" charset="-122"/>
              </a:rPr>
              <a:t>TSPT-</a:t>
            </a:r>
            <a:r>
              <a:rPr lang="en-US" altLang="zh-CN" sz="1400" dirty="0" smtClean="0">
                <a:solidFill>
                  <a:srgbClr val="FF0000"/>
                </a:solidFill>
                <a:ea typeface="宋体" pitchFamily="2" charset="-122"/>
              </a:rPr>
              <a:t>NET Coupling </a:t>
            </a:r>
          </a:p>
          <a:p>
            <a:pPr marL="288925" indent="-288925">
              <a:buFont typeface="Wingdings" pitchFamily="2" charset="2"/>
              <a:buNone/>
            </a:pPr>
            <a:r>
              <a:rPr lang="en-US" altLang="zh-CN" sz="1400" dirty="0" smtClean="0">
                <a:solidFill>
                  <a:srgbClr val="FF0000"/>
                </a:solidFill>
                <a:ea typeface="宋体" pitchFamily="2" charset="-122"/>
              </a:rPr>
              <a:t>Constraints</a:t>
            </a:r>
            <a:endParaRPr lang="en-US" altLang="zh-CN" sz="1400" dirty="0">
              <a:solidFill>
                <a:srgbClr val="FF0000"/>
              </a:solidFill>
              <a:ea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6863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 animBg="1"/>
      <p:bldP spid="21521" grpId="0" animBg="1"/>
      <p:bldP spid="21522" grpId="0" animBg="1"/>
      <p:bldP spid="21517" grpId="0" animBg="1"/>
      <p:bldP spid="21517" grpId="1" animBg="1"/>
      <p:bldP spid="21518" grpId="0" animBg="1"/>
      <p:bldP spid="21518" grpId="1" animBg="1"/>
      <p:bldP spid="21519" grpId="0" animBg="1"/>
      <p:bldP spid="21519" grpId="1" animBg="1"/>
      <p:bldP spid="21514" grpId="0" animBg="1"/>
      <p:bldP spid="21514" grpId="1" animBg="1"/>
      <p:bldP spid="21515" grpId="0" animBg="1"/>
      <p:bldP spid="21515" grpId="1" animBg="1"/>
      <p:bldP spid="21516" grpId="0" animBg="1"/>
      <p:bldP spid="21516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598778"/>
            <a:ext cx="6781799" cy="525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Problem Formulation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305800" cy="5257800"/>
          </a:xfrm>
        </p:spPr>
        <p:txBody>
          <a:bodyPr/>
          <a:lstStyle/>
          <a:p>
            <a:endParaRPr lang="zh-CN" altLang="en-US" dirty="0" smtClean="0">
              <a:ea typeface="宋体" pitchFamily="2" charset="-122"/>
            </a:endParaRPr>
          </a:p>
          <a:p>
            <a:endParaRPr lang="zh-CN" altLang="en-US" dirty="0" smtClean="0">
              <a:ea typeface="宋体" pitchFamily="2" charset="-122"/>
            </a:endParaRPr>
          </a:p>
          <a:p>
            <a:endParaRPr lang="zh-CN" altLang="en-US" dirty="0" smtClean="0">
              <a:ea typeface="宋体" pitchFamily="2" charset="-122"/>
            </a:endParaRPr>
          </a:p>
          <a:p>
            <a:endParaRPr lang="zh-CN" altLang="en-US" dirty="0" smtClean="0">
              <a:ea typeface="宋体" pitchFamily="2" charset="-122"/>
            </a:endParaRPr>
          </a:p>
          <a:p>
            <a:endParaRPr lang="zh-CN" altLang="en-US" dirty="0" smtClean="0">
              <a:ea typeface="宋体" pitchFamily="2" charset="-122"/>
            </a:endParaRPr>
          </a:p>
          <a:p>
            <a:endParaRPr lang="zh-CN" altLang="en-US" dirty="0" smtClean="0">
              <a:ea typeface="宋体" pitchFamily="2" charset="-122"/>
            </a:endParaRPr>
          </a:p>
          <a:p>
            <a:endParaRPr lang="zh-CN" altLang="en-US" dirty="0" smtClean="0">
              <a:ea typeface="宋体" pitchFamily="2" charset="-122"/>
            </a:endParaRPr>
          </a:p>
          <a:p>
            <a:pPr>
              <a:buNone/>
            </a:pP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699847" name="Text Box 7"/>
          <p:cNvSpPr txBox="1">
            <a:spLocks noChangeArrowheads="1"/>
          </p:cNvSpPr>
          <p:nvPr/>
        </p:nvSpPr>
        <p:spPr bwMode="auto">
          <a:xfrm>
            <a:off x="304800" y="3124200"/>
            <a:ext cx="3429000" cy="246285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1440" tIns="46038" rIns="0" bIns="46038">
            <a:spAutoFit/>
          </a:bodyPr>
          <a:lstStyle>
            <a:lvl1pPr marL="288925" indent="-288925">
              <a:defRPr sz="2000">
                <a:solidFill>
                  <a:schemeClr val="tx1"/>
                </a:solidFill>
                <a:latin typeface="Arial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zh-CN" dirty="0" smtClean="0">
                <a:ea typeface="宋体" pitchFamily="2" charset="-122"/>
              </a:rPr>
              <a:t>    Convex programming problem</a:t>
            </a:r>
            <a:endParaRPr lang="en-US" altLang="zh-CN" dirty="0">
              <a:ea typeface="宋体" pitchFamily="2" charset="-122"/>
            </a:endParaRPr>
          </a:p>
          <a:p>
            <a:pPr lvl="1" algn="l"/>
            <a:endParaRPr lang="en-US" altLang="zh-CN" sz="1400" dirty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    Special structure </a:t>
            </a:r>
            <a:r>
              <a:rPr lang="en-US" dirty="0"/>
              <a:t>allows </a:t>
            </a:r>
            <a:r>
              <a:rPr lang="en-US" dirty="0" smtClean="0"/>
              <a:t>decomposing the </a:t>
            </a:r>
            <a:r>
              <a:rPr lang="en-US" dirty="0"/>
              <a:t>original problem into </a:t>
            </a:r>
            <a:r>
              <a:rPr lang="en-US" dirty="0" smtClean="0"/>
              <a:t>two </a:t>
            </a:r>
            <a:r>
              <a:rPr lang="en-US" dirty="0" err="1" smtClean="0"/>
              <a:t>subproblems</a:t>
            </a:r>
            <a:r>
              <a:rPr lang="en-US" dirty="0" smtClean="0"/>
              <a:t> in </a:t>
            </a:r>
            <a:r>
              <a:rPr lang="en-US" dirty="0"/>
              <a:t>its </a:t>
            </a:r>
            <a:r>
              <a:rPr lang="en-US" b="1" dirty="0"/>
              <a:t>dual domain</a:t>
            </a:r>
            <a:endParaRPr lang="en-US" altLang="zh-CN" b="1" dirty="0">
              <a:solidFill>
                <a:schemeClr val="tx2"/>
              </a:solidFill>
              <a:ea typeface="宋体" pitchFamily="2" charset="-122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7685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612FCD6-6AD7-44AB-960F-1FD2808A396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Outline </a:t>
            </a:r>
            <a:r>
              <a:rPr lang="en-US" dirty="0" smtClean="0"/>
              <a:t>of Case Study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41488"/>
            <a:ext cx="8305800" cy="426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Network model and problem formulation</a:t>
            </a: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/>
              <a:t>Approach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Numerical results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874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Highlight of Approach </a:t>
            </a:r>
            <a:endParaRPr lang="en-US" altLang="zh-CN" sz="3200" dirty="0" smtClean="0">
              <a:ea typeface="宋体" pitchFamily="2" charset="-122"/>
            </a:endParaRPr>
          </a:p>
        </p:txBody>
      </p:sp>
      <p:sp>
        <p:nvSpPr>
          <p:cNvPr id="176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272462" cy="4267200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Problem     is “large”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Decompose     into smaller </a:t>
            </a:r>
            <a:r>
              <a:rPr lang="en-US" altLang="zh-CN" sz="2000" dirty="0" err="1" smtClean="0">
                <a:ea typeface="宋体" pitchFamily="2" charset="-122"/>
              </a:rPr>
              <a:t>subproblems</a:t>
            </a:r>
            <a:r>
              <a:rPr lang="en-US" altLang="zh-CN" sz="2000" dirty="0" smtClean="0">
                <a:ea typeface="宋体" pitchFamily="2" charset="-122"/>
              </a:rPr>
              <a:t> </a:t>
            </a:r>
          </a:p>
          <a:p>
            <a:pPr lvl="2"/>
            <a:r>
              <a:rPr lang="en-US" altLang="zh-CN" sz="1700" dirty="0" smtClean="0">
                <a:ea typeface="宋体" pitchFamily="2" charset="-122"/>
              </a:rPr>
              <a:t>one network layer problem</a:t>
            </a:r>
          </a:p>
          <a:p>
            <a:pPr lvl="2"/>
            <a:r>
              <a:rPr lang="en-US" altLang="zh-CN" sz="1700" dirty="0" smtClean="0">
                <a:ea typeface="宋体" pitchFamily="2" charset="-122"/>
              </a:rPr>
              <a:t>one link-physical layer problem</a:t>
            </a:r>
            <a:endParaRPr lang="en-US" altLang="zh-CN" sz="1700" dirty="0">
              <a:ea typeface="宋体" pitchFamily="2" charset="-122"/>
            </a:endParaRP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Solve each small </a:t>
            </a:r>
            <a:r>
              <a:rPr lang="en-US" altLang="zh-CN" sz="2000" dirty="0" err="1" smtClean="0">
                <a:ea typeface="宋体" pitchFamily="2" charset="-122"/>
              </a:rPr>
              <a:t>subproblem</a:t>
            </a:r>
            <a:r>
              <a:rPr lang="en-US" altLang="zh-CN" sz="2000" dirty="0" smtClean="0">
                <a:ea typeface="宋体" pitchFamily="2" charset="-122"/>
              </a:rPr>
              <a:t> separately</a:t>
            </a:r>
          </a:p>
          <a:p>
            <a:pPr marL="471487" lvl="1" indent="0">
              <a:buNone/>
            </a:pPr>
            <a:endParaRPr lang="en-US" altLang="zh-CN" sz="20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The approach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Step 1: </a:t>
            </a:r>
            <a:r>
              <a:rPr lang="en-US" altLang="zh-CN" sz="2000" dirty="0" err="1" smtClean="0">
                <a:ea typeface="宋体" pitchFamily="2" charset="-122"/>
              </a:rPr>
              <a:t>Lagrangian</a:t>
            </a:r>
            <a:r>
              <a:rPr lang="en-US" altLang="zh-CN" sz="2000" dirty="0" smtClean="0">
                <a:ea typeface="宋体" pitchFamily="2" charset="-122"/>
              </a:rPr>
              <a:t> Dual Decomposition (LDD)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Step 2: Cutting-plane method for solving </a:t>
            </a:r>
            <a:r>
              <a:rPr lang="en-US" altLang="zh-CN" sz="2000" dirty="0" err="1" smtClean="0">
                <a:ea typeface="宋体" pitchFamily="2" charset="-122"/>
              </a:rPr>
              <a:t>Lagrangian</a:t>
            </a:r>
            <a:r>
              <a:rPr lang="en-US" altLang="zh-CN" sz="2000" dirty="0" smtClean="0">
                <a:ea typeface="宋体" pitchFamily="2" charset="-122"/>
              </a:rPr>
              <a:t> dual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Step 3: Recover the </a:t>
            </a:r>
            <a:r>
              <a:rPr lang="en-US" altLang="zh-CN" sz="2000" dirty="0" smtClean="0">
                <a:solidFill>
                  <a:schemeClr val="tx2"/>
                </a:solidFill>
                <a:ea typeface="宋体" pitchFamily="2" charset="-122"/>
              </a:rPr>
              <a:t>primal optimal</a:t>
            </a:r>
            <a:r>
              <a:rPr lang="en-US" altLang="zh-CN" sz="2000" dirty="0" smtClean="0">
                <a:ea typeface="宋体" pitchFamily="2" charset="-122"/>
              </a:rPr>
              <a:t> solution</a:t>
            </a:r>
          </a:p>
          <a:p>
            <a:pPr lvl="1"/>
            <a:endParaRPr lang="en-US" altLang="zh-CN" dirty="0" smtClean="0">
              <a:ea typeface="宋体" pitchFamily="2" charset="-122"/>
            </a:endParaRPr>
          </a:p>
          <a:p>
            <a:pPr lvl="1"/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1820589"/>
            <a:ext cx="381000" cy="341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6100" y="2199618"/>
            <a:ext cx="381000" cy="34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71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98778"/>
            <a:ext cx="6781799" cy="525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Step 1: </a:t>
            </a:r>
            <a:br>
              <a:rPr lang="en-US" altLang="zh-CN" sz="3200" dirty="0" smtClean="0">
                <a:ea typeface="宋体" pitchFamily="2" charset="-122"/>
              </a:rPr>
            </a:br>
            <a:r>
              <a:rPr lang="en-US" altLang="zh-CN" sz="2800" dirty="0" err="1" smtClean="0">
                <a:ea typeface="宋体" pitchFamily="2" charset="-122"/>
              </a:rPr>
              <a:t>Lagrangian</a:t>
            </a:r>
            <a:r>
              <a:rPr lang="en-US" altLang="zh-CN" sz="2800" dirty="0" smtClean="0">
                <a:ea typeface="宋体" pitchFamily="2" charset="-122"/>
              </a:rPr>
              <a:t> Dual Decomposition (1)</a:t>
            </a:r>
          </a:p>
        </p:txBody>
      </p:sp>
      <p:sp>
        <p:nvSpPr>
          <p:cNvPr id="22534" name="Rectangle 13"/>
          <p:cNvSpPr>
            <a:spLocks noChangeArrowheads="1"/>
          </p:cNvSpPr>
          <p:nvPr/>
        </p:nvSpPr>
        <p:spPr bwMode="auto">
          <a:xfrm>
            <a:off x="3809215" y="5486400"/>
            <a:ext cx="4572785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2535" name="Line 14"/>
          <p:cNvSpPr>
            <a:spLocks noChangeShapeType="1"/>
          </p:cNvSpPr>
          <p:nvPr/>
        </p:nvSpPr>
        <p:spPr bwMode="auto">
          <a:xfrm flipV="1">
            <a:off x="3033765" y="5715000"/>
            <a:ext cx="775450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2536" name="Rectangle 15"/>
          <p:cNvSpPr>
            <a:spLocks noChangeArrowheads="1"/>
          </p:cNvSpPr>
          <p:nvPr/>
        </p:nvSpPr>
        <p:spPr bwMode="auto">
          <a:xfrm>
            <a:off x="381000" y="5334000"/>
            <a:ext cx="2652765" cy="7477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marL="288925" indent="-288925">
              <a:buFont typeface="Wingdings" pitchFamily="2" charset="2"/>
              <a:buNone/>
            </a:pPr>
            <a:r>
              <a:rPr lang="en-US" altLang="zh-CN" dirty="0" err="1">
                <a:solidFill>
                  <a:srgbClr val="FF0000"/>
                </a:solidFill>
                <a:ea typeface="宋体" pitchFamily="2" charset="-122"/>
              </a:rPr>
              <a:t>Dualize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the LINK-PHY</a:t>
            </a: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  <a:p>
            <a:pPr marL="288925" indent="-288925">
              <a:buFont typeface="Wingdings" pitchFamily="2" charset="2"/>
              <a:buNone/>
            </a:pP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coupling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constraints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22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5500" y="3048000"/>
            <a:ext cx="5867400" cy="791256"/>
          </a:xfrm>
          <a:prstGeom prst="rect">
            <a:avLst/>
          </a:prstGeom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Step 1: </a:t>
            </a:r>
            <a:br>
              <a:rPr lang="en-US" altLang="zh-CN" sz="3200" dirty="0" smtClean="0">
                <a:ea typeface="宋体" pitchFamily="2" charset="-122"/>
              </a:rPr>
            </a:br>
            <a:r>
              <a:rPr lang="en-US" altLang="zh-CN" sz="2800" dirty="0" err="1" smtClean="0">
                <a:ea typeface="宋体" pitchFamily="2" charset="-122"/>
              </a:rPr>
              <a:t>Lagrangian</a:t>
            </a:r>
            <a:r>
              <a:rPr lang="en-US" altLang="zh-CN" sz="2800" dirty="0" smtClean="0">
                <a:ea typeface="宋体" pitchFamily="2" charset="-122"/>
              </a:rPr>
              <a:t> Dual Decomposition (2)</a:t>
            </a:r>
            <a:endParaRPr lang="en-US" altLang="zh-CN" sz="3200" dirty="0" smtClean="0">
              <a:ea typeface="宋体" pitchFamily="2" charset="-122"/>
            </a:endParaRPr>
          </a:p>
        </p:txBody>
      </p:sp>
      <p:sp>
        <p:nvSpPr>
          <p:cNvPr id="173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The resulting </a:t>
            </a:r>
            <a:r>
              <a:rPr lang="en-US" altLang="zh-CN" sz="2400" dirty="0" err="1" smtClean="0">
                <a:solidFill>
                  <a:srgbClr val="3333FF"/>
                </a:solidFill>
                <a:ea typeface="宋体" pitchFamily="2" charset="-122"/>
              </a:rPr>
              <a:t>Lagrangian</a:t>
            </a:r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 dual is</a:t>
            </a:r>
          </a:p>
          <a:p>
            <a:endParaRPr lang="en-US" altLang="zh-CN" sz="2400" dirty="0" smtClean="0">
              <a:solidFill>
                <a:srgbClr val="3333FF"/>
              </a:solidFill>
              <a:ea typeface="宋体" pitchFamily="2" charset="-122"/>
            </a:endParaRPr>
          </a:p>
          <a:p>
            <a:endParaRPr lang="en-US" altLang="zh-CN" sz="3200" dirty="0" smtClean="0"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   where</a:t>
            </a:r>
            <a:r>
              <a:rPr lang="en-US" altLang="zh-CN" sz="2400" dirty="0" smtClean="0">
                <a:ea typeface="宋体" pitchFamily="2" charset="-122"/>
              </a:rPr>
              <a:t> </a:t>
            </a:r>
          </a:p>
        </p:txBody>
      </p:sp>
      <p:sp>
        <p:nvSpPr>
          <p:cNvPr id="1734666" name="Rectangle 10"/>
          <p:cNvSpPr>
            <a:spLocks noChangeArrowheads="1"/>
          </p:cNvSpPr>
          <p:nvPr/>
        </p:nvSpPr>
        <p:spPr bwMode="auto">
          <a:xfrm>
            <a:off x="5181600" y="3124200"/>
            <a:ext cx="2590800" cy="715056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2286000"/>
            <a:ext cx="1905000" cy="65467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886200"/>
            <a:ext cx="6172200" cy="278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0047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46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Convex Set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196262" cy="4267200"/>
          </a:xfrm>
        </p:spPr>
        <p:txBody>
          <a:bodyPr/>
          <a:lstStyle/>
          <a:p>
            <a:r>
              <a:rPr lang="en-US" sz="2400" dirty="0" smtClean="0"/>
              <a:t>Basic definitions</a:t>
            </a:r>
          </a:p>
          <a:p>
            <a:pPr lvl="1"/>
            <a:r>
              <a:rPr lang="en-US" sz="2000" dirty="0" smtClean="0"/>
              <a:t>Convex set: A set is convex if for any its two elements z</a:t>
            </a:r>
            <a:r>
              <a:rPr lang="en-US" sz="1200" dirty="0" smtClean="0"/>
              <a:t>1</a:t>
            </a:r>
            <a:r>
              <a:rPr lang="en-US" sz="2000" dirty="0" smtClean="0"/>
              <a:t> and z</a:t>
            </a:r>
            <a:r>
              <a:rPr lang="en-US" sz="1200" dirty="0" smtClean="0"/>
              <a:t>2</a:t>
            </a:r>
            <a:r>
              <a:rPr lang="en-US" sz="2000" dirty="0" smtClean="0"/>
              <a:t> and any 0</a:t>
            </a:r>
            <a:r>
              <a:rPr lang="en-US" sz="2000" dirty="0"/>
              <a:t> </a:t>
            </a:r>
            <a:r>
              <a:rPr lang="en-US" sz="2000" dirty="0" smtClean="0"/>
              <a:t>≤ </a:t>
            </a:r>
            <a:r>
              <a:rPr lang="el-GR" sz="2000" dirty="0" smtClean="0"/>
              <a:t>λ</a:t>
            </a:r>
            <a:r>
              <a:rPr lang="en-US" sz="2000" dirty="0" smtClean="0"/>
              <a:t> ≤ 1, </a:t>
            </a:r>
            <a:r>
              <a:rPr lang="el-GR" sz="2000" dirty="0" smtClean="0"/>
              <a:t>λ</a:t>
            </a:r>
            <a:r>
              <a:rPr lang="en-US" sz="2000" dirty="0" smtClean="0"/>
              <a:t>z</a:t>
            </a:r>
            <a:r>
              <a:rPr lang="en-US" sz="1200" dirty="0" smtClean="0"/>
              <a:t>1</a:t>
            </a:r>
            <a:r>
              <a:rPr lang="en-US" sz="1200" dirty="0"/>
              <a:t> </a:t>
            </a:r>
            <a:r>
              <a:rPr lang="en-US" sz="2000" dirty="0"/>
              <a:t>+</a:t>
            </a:r>
            <a:r>
              <a:rPr lang="en-US" sz="2000" dirty="0" smtClean="0"/>
              <a:t>(1-</a:t>
            </a:r>
            <a:r>
              <a:rPr lang="el-GR" sz="2000" dirty="0" smtClean="0"/>
              <a:t>λ</a:t>
            </a:r>
            <a:r>
              <a:rPr lang="en-US" sz="2000" dirty="0" smtClean="0"/>
              <a:t>)z</a:t>
            </a:r>
            <a:r>
              <a:rPr lang="en-US" sz="1200" dirty="0" smtClean="0"/>
              <a:t>2</a:t>
            </a:r>
            <a:r>
              <a:rPr lang="en-US" sz="2000" dirty="0" smtClean="0"/>
              <a:t> is also its element</a:t>
            </a:r>
          </a:p>
          <a:p>
            <a:pPr lvl="1"/>
            <a:r>
              <a:rPr lang="en-US" sz="2000" dirty="0" smtClean="0"/>
              <a:t>Examples</a:t>
            </a:r>
          </a:p>
          <a:p>
            <a:pPr marL="471487" lvl="1" indent="0">
              <a:buNone/>
            </a:pPr>
            <a:r>
              <a:rPr lang="en-US" sz="2000" dirty="0" smtClean="0"/>
              <a:t> 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C2DFE71-B890-4247-A974-CAE2CEFF771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1676400" y="3810000"/>
            <a:ext cx="228600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105400" y="3581400"/>
            <a:ext cx="2133600" cy="2133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522642" y="3951584"/>
            <a:ext cx="1299116" cy="13932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213768" y="5486400"/>
            <a:ext cx="1211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/>
              <a:t>Convex set</a:t>
            </a:r>
            <a:endParaRPr lang="en-US" sz="1400" dirty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390536" y="5771381"/>
            <a:ext cx="16960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/>
              <a:t>Non-convex set</a:t>
            </a: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213768" y="4191000"/>
            <a:ext cx="1211263" cy="7620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905000" y="4608842"/>
            <a:ext cx="4572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sz="1100" dirty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48718" y="3866298"/>
            <a:ext cx="457200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r>
              <a:rPr lang="en-US" sz="1100" dirty="0" smtClean="0"/>
              <a:t>2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5426102" y="4202054"/>
            <a:ext cx="1508098" cy="9144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117334" y="4772296"/>
            <a:ext cx="4572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sz="1100" dirty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44268" y="3866298"/>
            <a:ext cx="457200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r>
              <a:rPr lang="en-US" sz="1100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21716" y="3983916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</a:t>
            </a:r>
            <a:r>
              <a:rPr lang="en-US" dirty="0"/>
              <a:t>z</a:t>
            </a:r>
            <a:r>
              <a:rPr lang="en-US" sz="1100" dirty="0"/>
              <a:t>1 </a:t>
            </a:r>
            <a:r>
              <a:rPr lang="en-US" dirty="0"/>
              <a:t>+(</a:t>
            </a:r>
            <a:r>
              <a:rPr lang="en-US" dirty="0" smtClean="0"/>
              <a:t>1-</a:t>
            </a:r>
            <a:r>
              <a:rPr lang="el-GR" dirty="0" smtClean="0"/>
              <a:t>λ</a:t>
            </a:r>
            <a:r>
              <a:rPr lang="en-US" dirty="0"/>
              <a:t>)z</a:t>
            </a:r>
            <a:r>
              <a:rPr lang="en-US" sz="1100" dirty="0"/>
              <a:t>2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438400" y="4343400"/>
            <a:ext cx="38100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18"/>
          <p:cNvSpPr/>
          <p:nvPr/>
        </p:nvSpPr>
        <p:spPr bwMode="auto">
          <a:xfrm>
            <a:off x="2779459" y="4534185"/>
            <a:ext cx="80994" cy="9597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7200" y="4137102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</a:t>
            </a:r>
            <a:r>
              <a:rPr lang="en-US" dirty="0"/>
              <a:t>z</a:t>
            </a:r>
            <a:r>
              <a:rPr lang="en-US" sz="1100" dirty="0"/>
              <a:t>1 </a:t>
            </a:r>
            <a:r>
              <a:rPr lang="en-US" dirty="0"/>
              <a:t>+(</a:t>
            </a:r>
            <a:r>
              <a:rPr lang="en-US" dirty="0" smtClean="0"/>
              <a:t>1-</a:t>
            </a:r>
            <a:r>
              <a:rPr lang="el-GR" dirty="0" smtClean="0"/>
              <a:t>λ</a:t>
            </a:r>
            <a:r>
              <a:rPr lang="en-US" dirty="0"/>
              <a:t>)z</a:t>
            </a:r>
            <a:r>
              <a:rPr lang="en-US" sz="1100" dirty="0"/>
              <a:t>2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5791199" y="4436552"/>
            <a:ext cx="38100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091" y="5047770"/>
            <a:ext cx="515278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576" y="2914170"/>
            <a:ext cx="525170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133600"/>
            <a:ext cx="3683145" cy="533400"/>
          </a:xfrm>
          <a:prstGeom prst="rect">
            <a:avLst/>
          </a:prstGeom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Step 1: </a:t>
            </a:r>
            <a:br>
              <a:rPr lang="en-US" altLang="zh-CN" sz="3200" dirty="0">
                <a:ea typeface="宋体" pitchFamily="2" charset="-122"/>
              </a:rPr>
            </a:br>
            <a:r>
              <a:rPr lang="en-US" altLang="zh-CN" sz="2800" dirty="0" err="1">
                <a:ea typeface="宋体" pitchFamily="2" charset="-122"/>
              </a:rPr>
              <a:t>Lagrangian</a:t>
            </a:r>
            <a:r>
              <a:rPr lang="en-US" altLang="zh-CN" sz="2800" dirty="0">
                <a:ea typeface="宋体" pitchFamily="2" charset="-122"/>
              </a:rPr>
              <a:t> Dual Decomposition </a:t>
            </a:r>
            <a:r>
              <a:rPr lang="en-US" altLang="zh-CN" sz="2800" dirty="0" smtClean="0">
                <a:ea typeface="宋体" pitchFamily="2" charset="-122"/>
              </a:rPr>
              <a:t>(3)</a:t>
            </a:r>
            <a:endParaRPr lang="en-US" altLang="zh-CN" sz="3200" dirty="0" smtClean="0">
              <a:ea typeface="宋体" pitchFamily="2" charset="-122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638300"/>
            <a:ext cx="8305800" cy="4800600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The </a:t>
            </a:r>
            <a:r>
              <a:rPr lang="en-US" altLang="zh-CN" sz="2400" dirty="0" err="1" smtClean="0">
                <a:solidFill>
                  <a:srgbClr val="3333FF"/>
                </a:solidFill>
                <a:ea typeface="宋体" pitchFamily="2" charset="-122"/>
              </a:rPr>
              <a:t>Lagrangian</a:t>
            </a:r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 dual problem can be written as</a:t>
            </a:r>
          </a:p>
        </p:txBody>
      </p:sp>
      <p:sp>
        <p:nvSpPr>
          <p:cNvPr id="24591" name="Rectangle 7"/>
          <p:cNvSpPr>
            <a:spLocks noChangeArrowheads="1"/>
          </p:cNvSpPr>
          <p:nvPr/>
        </p:nvSpPr>
        <p:spPr bwMode="auto">
          <a:xfrm>
            <a:off x="533400" y="2133600"/>
            <a:ext cx="3657600" cy="53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4589" name="Rectangle 9"/>
          <p:cNvSpPr>
            <a:spLocks noChangeArrowheads="1"/>
          </p:cNvSpPr>
          <p:nvPr/>
        </p:nvSpPr>
        <p:spPr bwMode="auto">
          <a:xfrm>
            <a:off x="533400" y="5029200"/>
            <a:ext cx="5181600" cy="1714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4587" name="Rectangle 8"/>
          <p:cNvSpPr>
            <a:spLocks noChangeArrowheads="1"/>
          </p:cNvSpPr>
          <p:nvPr/>
        </p:nvSpPr>
        <p:spPr bwMode="auto">
          <a:xfrm>
            <a:off x="533400" y="2895600"/>
            <a:ext cx="5257800" cy="16456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736714" name="Line 10"/>
          <p:cNvSpPr>
            <a:spLocks noChangeShapeType="1"/>
          </p:cNvSpPr>
          <p:nvPr/>
        </p:nvSpPr>
        <p:spPr bwMode="auto">
          <a:xfrm flipH="1">
            <a:off x="1143000" y="2438401"/>
            <a:ext cx="106680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36715" name="Line 11"/>
          <p:cNvSpPr>
            <a:spLocks noChangeShapeType="1"/>
          </p:cNvSpPr>
          <p:nvPr/>
        </p:nvSpPr>
        <p:spPr bwMode="auto">
          <a:xfrm flipH="1">
            <a:off x="1447800" y="2438400"/>
            <a:ext cx="2133600" cy="29432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5365965" y="2286000"/>
            <a:ext cx="377803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2000" dirty="0" smtClean="0"/>
              <a:t>Two </a:t>
            </a:r>
            <a:r>
              <a:rPr lang="en-US" sz="2000" dirty="0" err="1" smtClean="0"/>
              <a:t>subproblems</a:t>
            </a:r>
            <a:r>
              <a:rPr lang="en-US" sz="2000" dirty="0" smtClean="0"/>
              <a:t> are convex problems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Solvable by many convex optimization methods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28193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6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3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 animBg="1"/>
      <p:bldP spid="24587" grpId="0" animBg="1"/>
      <p:bldP spid="1736714" grpId="0" animBg="1"/>
      <p:bldP spid="1736715" grpId="0" animBg="1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058144"/>
            <a:ext cx="7162800" cy="1117600"/>
          </a:xfrm>
          <a:prstGeom prst="rect">
            <a:avLst/>
          </a:prstGeom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Step 2: </a:t>
            </a:r>
            <a:br>
              <a:rPr lang="en-US" altLang="zh-CN" sz="3200" dirty="0" smtClean="0">
                <a:ea typeface="宋体" pitchFamily="2" charset="-122"/>
              </a:rPr>
            </a:br>
            <a:r>
              <a:rPr lang="en-US" altLang="zh-CN" sz="2800" dirty="0" smtClean="0">
                <a:ea typeface="宋体" pitchFamily="2" charset="-122"/>
              </a:rPr>
              <a:t>Cutting-Plane Method for Solving Dual (1)</a:t>
            </a:r>
            <a:endParaRPr lang="en-US" altLang="zh-CN" sz="3200" dirty="0" smtClean="0">
              <a:ea typeface="宋体" pitchFamily="2" charset="-122"/>
            </a:endParaRPr>
          </a:p>
        </p:txBody>
      </p:sp>
      <p:sp>
        <p:nvSpPr>
          <p:cNvPr id="175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676400"/>
            <a:ext cx="8001000" cy="2971800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Basic idea:</a:t>
            </a:r>
            <a:r>
              <a:rPr lang="en-US" altLang="zh-CN" sz="2400" dirty="0" smtClean="0">
                <a:ea typeface="宋体" pitchFamily="2" charset="-122"/>
              </a:rPr>
              <a:t> Using cutting-planes to construct a relaxation of the original problem</a:t>
            </a:r>
          </a:p>
          <a:p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Rewrite the </a:t>
            </a:r>
            <a:r>
              <a:rPr lang="en-US" altLang="zh-CN" sz="2400" dirty="0" err="1" smtClean="0">
                <a:solidFill>
                  <a:srgbClr val="3333FF"/>
                </a:solidFill>
                <a:ea typeface="宋体" pitchFamily="2" charset="-122"/>
              </a:rPr>
              <a:t>Lagrangian</a:t>
            </a:r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 dual as</a:t>
            </a:r>
          </a:p>
          <a:p>
            <a:endParaRPr lang="en-US" altLang="zh-CN" sz="2400" dirty="0">
              <a:solidFill>
                <a:srgbClr val="3333FF"/>
              </a:solidFill>
              <a:ea typeface="宋体" pitchFamily="2" charset="-122"/>
            </a:endParaRPr>
          </a:p>
          <a:p>
            <a:endParaRPr lang="en-US" altLang="zh-CN" sz="2400" dirty="0" smtClean="0">
              <a:solidFill>
                <a:srgbClr val="3333FF"/>
              </a:solidFill>
              <a:ea typeface="宋体" pitchFamily="2" charset="-122"/>
            </a:endParaRPr>
          </a:p>
          <a:p>
            <a:endParaRPr lang="en-US" altLang="zh-CN" sz="2400" dirty="0">
              <a:solidFill>
                <a:srgbClr val="3333FF"/>
              </a:solidFill>
              <a:ea typeface="宋体" pitchFamily="2" charset="-122"/>
            </a:endParaRPr>
          </a:p>
          <a:p>
            <a:pPr lvl="1"/>
            <a:endParaRPr lang="en-US" altLang="zh-CN" sz="2000" dirty="0">
              <a:solidFill>
                <a:srgbClr val="3333FF"/>
              </a:solidFill>
              <a:ea typeface="宋体" pitchFamily="2" charset="-122"/>
            </a:endParaRP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Each given point                           corresponds to a constraint</a:t>
            </a:r>
          </a:p>
          <a:p>
            <a:pPr lvl="2"/>
            <a:r>
              <a:rPr lang="en-US" altLang="zh-CN" sz="1700" dirty="0" smtClean="0">
                <a:ea typeface="宋体" pitchFamily="2" charset="-122"/>
              </a:rPr>
              <a:t>Infinite number of points 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LP with infinite number of constraints  </a:t>
            </a:r>
          </a:p>
        </p:txBody>
      </p:sp>
      <p:sp>
        <p:nvSpPr>
          <p:cNvPr id="1750024" name="Rectangle 8"/>
          <p:cNvSpPr>
            <a:spLocks noChangeArrowheads="1"/>
          </p:cNvSpPr>
          <p:nvPr/>
        </p:nvSpPr>
        <p:spPr bwMode="auto">
          <a:xfrm>
            <a:off x="838200" y="3048000"/>
            <a:ext cx="73914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1754" name="Oval 17"/>
          <p:cNvSpPr>
            <a:spLocks noChangeArrowheads="1"/>
          </p:cNvSpPr>
          <p:nvPr/>
        </p:nvSpPr>
        <p:spPr bwMode="auto">
          <a:xfrm>
            <a:off x="4572000" y="3505200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7540" y="4648200"/>
            <a:ext cx="2293660" cy="33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849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00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Step 2: </a:t>
            </a:r>
            <a:r>
              <a:rPr lang="en-US" altLang="zh-CN" sz="3200" dirty="0" smtClean="0">
                <a:ea typeface="宋体" pitchFamily="2" charset="-122"/>
              </a:rPr>
              <a:t/>
            </a:r>
            <a:br>
              <a:rPr lang="en-US" altLang="zh-CN" sz="3200" dirty="0" smtClean="0">
                <a:ea typeface="宋体" pitchFamily="2" charset="-122"/>
              </a:rPr>
            </a:br>
            <a:r>
              <a:rPr lang="en-US" altLang="zh-CN" sz="2800" dirty="0" smtClean="0">
                <a:ea typeface="宋体" pitchFamily="2" charset="-122"/>
              </a:rPr>
              <a:t>Cutting-Plane </a:t>
            </a:r>
            <a:r>
              <a:rPr lang="en-US" altLang="zh-CN" sz="2800" dirty="0">
                <a:ea typeface="宋体" pitchFamily="2" charset="-122"/>
              </a:rPr>
              <a:t>Method for Solving Dual </a:t>
            </a:r>
            <a:r>
              <a:rPr lang="en-US" altLang="zh-CN" sz="2800" dirty="0" smtClean="0">
                <a:ea typeface="宋体" pitchFamily="2" charset="-122"/>
              </a:rPr>
              <a:t>(2)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1943100" y="2514600"/>
            <a:ext cx="5372100" cy="46990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marL="288925" indent="-288925">
              <a:buFont typeface="Wingdings" pitchFamily="2" charset="2"/>
              <a:buNone/>
            </a:pPr>
            <a:r>
              <a:rPr lang="en-US" altLang="zh-CN" sz="26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                        j=0,….k-1</a:t>
            </a:r>
            <a:endParaRPr lang="en-US" altLang="zh-CN" sz="2600" i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" y="3238488"/>
            <a:ext cx="8048625" cy="1053042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200" y="3200387"/>
            <a:ext cx="80772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0724" y="2547310"/>
            <a:ext cx="3673475" cy="404480"/>
          </a:xfrm>
          <a:prstGeom prst="rect">
            <a:avLst/>
          </a:prstGeom>
        </p:spPr>
      </p:pic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304800" y="1700150"/>
            <a:ext cx="8191500" cy="23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400" dirty="0" smtClean="0">
                <a:ea typeface="宋体" pitchFamily="2" charset="-122"/>
              </a:rPr>
              <a:t>A relaxed problem can be obtained by finite number of points </a:t>
            </a:r>
          </a:p>
          <a:p>
            <a:endParaRPr lang="en-US" altLang="zh-CN" sz="2400" dirty="0">
              <a:ea typeface="宋体" pitchFamily="2" charset="-122"/>
            </a:endParaRPr>
          </a:p>
          <a:p>
            <a:endParaRPr lang="en-US" altLang="zh-CN" sz="2400" dirty="0" smtClean="0">
              <a:ea typeface="宋体" pitchFamily="2" charset="-122"/>
            </a:endParaRPr>
          </a:p>
          <a:p>
            <a:endParaRPr lang="en-US" altLang="zh-CN" sz="2400" dirty="0">
              <a:ea typeface="宋体" pitchFamily="2" charset="-122"/>
            </a:endParaRPr>
          </a:p>
          <a:p>
            <a:endParaRPr lang="en-US" altLang="zh-CN" sz="2400" dirty="0" smtClean="0">
              <a:ea typeface="宋体" pitchFamily="2" charset="-122"/>
            </a:endParaRPr>
          </a:p>
          <a:p>
            <a:pPr marL="0" indent="0">
              <a:buNone/>
            </a:pPr>
            <a:endParaRPr lang="en-US" altLang="zh-CN" sz="2400" dirty="0" smtClean="0">
              <a:ea typeface="宋体" pitchFamily="2" charset="-122"/>
            </a:endParaRP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             is the optimal solution to the relaxed problem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      is a lower bound of the </a:t>
            </a:r>
            <a:r>
              <a:rPr lang="en-US" altLang="zh-CN" sz="2000" dirty="0" err="1">
                <a:ea typeface="宋体" pitchFamily="2" charset="-122"/>
              </a:rPr>
              <a:t>Lagrangian</a:t>
            </a:r>
            <a:r>
              <a:rPr lang="en-US" altLang="zh-CN" sz="2000" dirty="0">
                <a:ea typeface="宋体" pitchFamily="2" charset="-122"/>
              </a:rPr>
              <a:t> </a:t>
            </a:r>
            <a:r>
              <a:rPr lang="en-US" altLang="zh-CN" sz="2000" dirty="0" smtClean="0">
                <a:ea typeface="宋体" pitchFamily="2" charset="-122"/>
              </a:rPr>
              <a:t>dual problem</a:t>
            </a:r>
          </a:p>
          <a:p>
            <a:pPr lvl="1"/>
            <a:r>
              <a:rPr lang="en-US" altLang="zh-CN" sz="2000" dirty="0" smtClean="0">
                <a:solidFill>
                  <a:srgbClr val="FF0000"/>
                </a:solidFill>
                <a:ea typeface="宋体" pitchFamily="2" charset="-122"/>
              </a:rPr>
              <a:t>It is optimal if feasible!</a:t>
            </a:r>
          </a:p>
          <a:p>
            <a:pPr marL="471487" lvl="1" indent="0">
              <a:buNone/>
            </a:pPr>
            <a:endParaRPr lang="en-US" altLang="zh-CN" sz="2000" dirty="0">
              <a:ea typeface="宋体" pitchFamily="2" charset="-122"/>
            </a:endParaRPr>
          </a:p>
          <a:p>
            <a:pPr lvl="1"/>
            <a:endParaRPr lang="en-US" altLang="zh-CN" sz="1600" dirty="0" smtClean="0">
              <a:ea typeface="宋体" pitchFamily="2" charset="-122"/>
            </a:endParaRPr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724400"/>
            <a:ext cx="1143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301" y="5116160"/>
            <a:ext cx="481529" cy="30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58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945" y="4067038"/>
            <a:ext cx="7019539" cy="783783"/>
          </a:xfrm>
          <a:prstGeom prst="rect">
            <a:avLst/>
          </a:prstGeom>
        </p:spPr>
      </p:pic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Step 2: </a:t>
            </a:r>
            <a:br>
              <a:rPr lang="en-US" altLang="zh-CN" sz="3200" dirty="0" smtClean="0">
                <a:ea typeface="宋体" pitchFamily="2" charset="-122"/>
              </a:rPr>
            </a:br>
            <a:r>
              <a:rPr lang="en-US" altLang="zh-CN" sz="2800" dirty="0" smtClean="0">
                <a:ea typeface="宋体" pitchFamily="2" charset="-122"/>
              </a:rPr>
              <a:t>Cutting-Plane Method for Solving Dual (3)</a:t>
            </a:r>
            <a:endParaRPr lang="zh-CN" altLang="en-US" sz="3200" dirty="0" smtClean="0">
              <a:ea typeface="宋体" pitchFamily="2" charset="-122"/>
            </a:endParaRPr>
          </a:p>
        </p:txBody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05800" cy="7620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Feasibility test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 smtClean="0">
                <a:ea typeface="宋体" pitchFamily="2" charset="-122"/>
              </a:rPr>
              <a:t>Check</a:t>
            </a:r>
          </a:p>
          <a:p>
            <a:pPr lvl="1">
              <a:spcBef>
                <a:spcPts val="600"/>
              </a:spcBef>
            </a:pPr>
            <a:endParaRPr lang="en-US" altLang="zh-CN" sz="2000" dirty="0">
              <a:ea typeface="宋体" pitchFamily="2" charset="-122"/>
            </a:endParaRPr>
          </a:p>
          <a:p>
            <a:pPr lvl="1">
              <a:spcBef>
                <a:spcPts val="600"/>
              </a:spcBef>
            </a:pPr>
            <a:endParaRPr lang="en-US" altLang="zh-CN" sz="2000" dirty="0" smtClean="0">
              <a:ea typeface="宋体" pitchFamily="2" charset="-122"/>
            </a:endParaRPr>
          </a:p>
          <a:p>
            <a:pPr lvl="1">
              <a:spcBef>
                <a:spcPts val="1800"/>
              </a:spcBef>
            </a:pPr>
            <a:r>
              <a:rPr lang="en-US" altLang="zh-CN" sz="2000" dirty="0" smtClean="0">
                <a:ea typeface="宋体" pitchFamily="2" charset="-122"/>
              </a:rPr>
              <a:t>Solve the following problem</a:t>
            </a:r>
          </a:p>
        </p:txBody>
      </p:sp>
      <p:sp>
        <p:nvSpPr>
          <p:cNvPr id="32789" name="Rectangle 19"/>
          <p:cNvSpPr>
            <a:spLocks noChangeArrowheads="1"/>
          </p:cNvSpPr>
          <p:nvPr/>
        </p:nvSpPr>
        <p:spPr bwMode="auto">
          <a:xfrm>
            <a:off x="928687" y="4013276"/>
            <a:ext cx="7048500" cy="901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069275" y="4914920"/>
            <a:ext cx="4810539" cy="1181155"/>
            <a:chOff x="384" y="3315"/>
            <a:chExt cx="2112" cy="775"/>
          </a:xfrm>
        </p:grpSpPr>
        <p:sp>
          <p:nvSpPr>
            <p:cNvPr id="32784" name="Rectangle 24"/>
            <p:cNvSpPr>
              <a:spLocks noChangeArrowheads="1"/>
            </p:cNvSpPr>
            <p:nvPr/>
          </p:nvSpPr>
          <p:spPr bwMode="auto">
            <a:xfrm>
              <a:off x="384" y="3504"/>
              <a:ext cx="2112" cy="58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288925" indent="-288925">
                <a:buFont typeface="Wingdings" pitchFamily="2" charset="2"/>
                <a:buNone/>
              </a:pPr>
              <a:r>
                <a:rPr lang="en-US" altLang="zh-CN" dirty="0" smtClean="0">
                  <a:ea typeface="宋体" pitchFamily="2" charset="-122"/>
                </a:rPr>
                <a:t>Optimal solution </a:t>
              </a:r>
            </a:p>
            <a:p>
              <a:pPr marL="288925" indent="-288925">
                <a:spcBef>
                  <a:spcPts val="1000"/>
                </a:spcBef>
                <a:buFont typeface="Wingdings" pitchFamily="2" charset="2"/>
                <a:buNone/>
              </a:pPr>
              <a:r>
                <a:rPr lang="en-US" altLang="zh-CN" dirty="0" smtClean="0">
                  <a:ea typeface="宋体" pitchFamily="2" charset="-122"/>
                </a:rPr>
                <a:t>Optimal </a:t>
              </a:r>
              <a:r>
                <a:rPr lang="en-US" altLang="zh-CN" dirty="0">
                  <a:ea typeface="宋体" pitchFamily="2" charset="-122"/>
                </a:rPr>
                <a:t>objective </a:t>
              </a:r>
              <a:r>
                <a:rPr lang="en-US" altLang="zh-CN" dirty="0" smtClean="0">
                  <a:ea typeface="宋体" pitchFamily="2" charset="-122"/>
                </a:rPr>
                <a:t>value  </a:t>
              </a:r>
              <a:endParaRPr lang="en-US" altLang="zh-CN" dirty="0">
                <a:ea typeface="宋体" pitchFamily="2" charset="-122"/>
              </a:endParaRPr>
            </a:p>
          </p:txBody>
        </p:sp>
        <p:sp>
          <p:nvSpPr>
            <p:cNvPr id="32787" name="Line 27"/>
            <p:cNvSpPr>
              <a:spLocks noChangeShapeType="1"/>
            </p:cNvSpPr>
            <p:nvPr/>
          </p:nvSpPr>
          <p:spPr bwMode="auto">
            <a:xfrm flipH="1">
              <a:off x="1344" y="3315"/>
              <a:ext cx="0" cy="1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3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0413" y="5278713"/>
            <a:ext cx="2686050" cy="364210"/>
          </a:xfrm>
          <a:prstGeom prst="rect">
            <a:avLst/>
          </a:prstGeom>
        </p:spPr>
      </p:pic>
      <p:pic>
        <p:nvPicPr>
          <p:cNvPr id="18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6375" y="5723884"/>
            <a:ext cx="902240" cy="29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413" y="2743200"/>
            <a:ext cx="7863787" cy="72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678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Step 2: </a:t>
            </a:r>
            <a:br>
              <a:rPr lang="en-US" altLang="zh-CN" sz="3200" dirty="0" smtClean="0">
                <a:ea typeface="宋体" pitchFamily="2" charset="-122"/>
              </a:rPr>
            </a:br>
            <a:r>
              <a:rPr lang="en-US" altLang="zh-CN" sz="2800" dirty="0" smtClean="0">
                <a:ea typeface="宋体" pitchFamily="2" charset="-122"/>
              </a:rPr>
              <a:t>Cutting-Plane Method for Solving Dual (4)</a:t>
            </a:r>
            <a:endParaRPr lang="en-US" altLang="zh-CN" sz="3200" dirty="0" smtClean="0">
              <a:ea typeface="宋体" pitchFamily="2" charset="-122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746552"/>
            <a:ext cx="8001000" cy="4267200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Feasibility test (cont’d)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066800" y="2438400"/>
            <a:ext cx="2895600" cy="1066800"/>
            <a:chOff x="624" y="1384"/>
            <a:chExt cx="1824" cy="672"/>
          </a:xfrm>
        </p:grpSpPr>
        <p:pic>
          <p:nvPicPr>
            <p:cNvPr id="3381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592"/>
              <a:ext cx="119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8" name="AutoShape 4"/>
            <p:cNvSpPr>
              <a:spLocks noChangeArrowheads="1"/>
            </p:cNvSpPr>
            <p:nvPr/>
          </p:nvSpPr>
          <p:spPr bwMode="auto">
            <a:xfrm>
              <a:off x="624" y="1384"/>
              <a:ext cx="1824" cy="672"/>
            </a:xfrm>
            <a:prstGeom prst="diamond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962400" y="2590800"/>
            <a:ext cx="3352800" cy="609600"/>
            <a:chOff x="2448" y="1480"/>
            <a:chExt cx="2112" cy="384"/>
          </a:xfrm>
        </p:grpSpPr>
        <p:sp>
          <p:nvSpPr>
            <p:cNvPr id="33813" name="Line 8"/>
            <p:cNvSpPr>
              <a:spLocks noChangeShapeType="1"/>
            </p:cNvSpPr>
            <p:nvPr/>
          </p:nvSpPr>
          <p:spPr bwMode="auto">
            <a:xfrm>
              <a:off x="2448" y="1720"/>
              <a:ext cx="38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33814" name="Rectangle 9"/>
            <p:cNvSpPr>
              <a:spLocks noChangeArrowheads="1"/>
            </p:cNvSpPr>
            <p:nvPr/>
          </p:nvSpPr>
          <p:spPr bwMode="auto">
            <a:xfrm>
              <a:off x="2832" y="1576"/>
              <a:ext cx="1728" cy="2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288925" indent="-288925" algn="l">
                <a:buFont typeface="Wingdings" pitchFamily="2" charset="2"/>
                <a:buNone/>
              </a:pPr>
              <a:r>
                <a:rPr lang="en-US" altLang="zh-CN" dirty="0">
                  <a:ea typeface="宋体" pitchFamily="2" charset="-122"/>
                </a:rPr>
                <a:t>         is optimal, done</a:t>
              </a:r>
            </a:p>
          </p:txBody>
        </p:sp>
        <p:pic>
          <p:nvPicPr>
            <p:cNvPr id="33815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" y="1600"/>
              <a:ext cx="30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6" name="Text Box 16"/>
            <p:cNvSpPr txBox="1">
              <a:spLocks noChangeArrowheads="1"/>
            </p:cNvSpPr>
            <p:nvPr/>
          </p:nvSpPr>
          <p:spPr bwMode="auto">
            <a:xfrm>
              <a:off x="2448" y="1480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zh-CN">
                  <a:ea typeface="宋体" pitchFamily="2" charset="-122"/>
                </a:rPr>
                <a:t>Y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066800" y="3505200"/>
            <a:ext cx="7086600" cy="1676400"/>
            <a:chOff x="624" y="2056"/>
            <a:chExt cx="4464" cy="1056"/>
          </a:xfrm>
        </p:grpSpPr>
        <p:sp>
          <p:nvSpPr>
            <p:cNvPr id="33808" name="Line 11"/>
            <p:cNvSpPr>
              <a:spLocks noChangeShapeType="1"/>
            </p:cNvSpPr>
            <p:nvPr/>
          </p:nvSpPr>
          <p:spPr bwMode="auto">
            <a:xfrm>
              <a:off x="1536" y="2056"/>
              <a:ext cx="0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624" y="2344"/>
              <a:ext cx="4464" cy="76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/>
            <a:lstStyle/>
            <a:p>
              <a:pPr marL="288925" indent="-288925" algn="l">
                <a:buFont typeface="Wingdings" pitchFamily="2" charset="2"/>
                <a:buNone/>
              </a:pPr>
              <a:r>
                <a:rPr lang="en-US" altLang="zh-CN" dirty="0" smtClean="0">
                  <a:ea typeface="宋体" pitchFamily="2" charset="-122"/>
                </a:rPr>
                <a:t>Add a </a:t>
              </a:r>
              <a:r>
                <a:rPr lang="en-US" altLang="zh-CN" dirty="0" smtClean="0">
                  <a:solidFill>
                    <a:srgbClr val="FF0000"/>
                  </a:solidFill>
                  <a:ea typeface="宋体" pitchFamily="2" charset="-122"/>
                </a:rPr>
                <a:t>new cutting-plane constraint (k=k+1)</a:t>
              </a:r>
              <a:r>
                <a:rPr lang="en-US" altLang="zh-CN" dirty="0" smtClean="0">
                  <a:ea typeface="宋体" pitchFamily="2" charset="-122"/>
                </a:rPr>
                <a:t>:</a:t>
              </a:r>
              <a:endParaRPr lang="en-US" altLang="zh-CN" dirty="0">
                <a:ea typeface="宋体" pitchFamily="2" charset="-122"/>
              </a:endParaRPr>
            </a:p>
          </p:txBody>
        </p:sp>
        <p:sp>
          <p:nvSpPr>
            <p:cNvPr id="33812" name="Text Box 17"/>
            <p:cNvSpPr txBox="1">
              <a:spLocks noChangeArrowheads="1"/>
            </p:cNvSpPr>
            <p:nvPr/>
          </p:nvSpPr>
          <p:spPr bwMode="auto">
            <a:xfrm>
              <a:off x="1579" y="2056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zh-CN">
                  <a:ea typeface="宋体" pitchFamily="2" charset="-122"/>
                </a:rPr>
                <a:t>N</a:t>
              </a:r>
            </a:p>
          </p:txBody>
        </p:sp>
      </p:grp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cxnSp>
        <p:nvCxnSpPr>
          <p:cNvPr id="9" name="Elbow Connector 8"/>
          <p:cNvCxnSpPr>
            <a:stCxn id="33809" idx="2"/>
            <a:endCxn id="33818" idx="1"/>
          </p:cNvCxnSpPr>
          <p:nvPr/>
        </p:nvCxnSpPr>
        <p:spPr bwMode="auto">
          <a:xfrm rot="5400000" flipH="1">
            <a:off x="1733550" y="2305050"/>
            <a:ext cx="2209800" cy="3543300"/>
          </a:xfrm>
          <a:prstGeom prst="bentConnector4">
            <a:avLst>
              <a:gd name="adj1" fmla="val -23780"/>
              <a:gd name="adj2" fmla="val 113490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040" y="4343400"/>
            <a:ext cx="7060602" cy="77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104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sz="3200" dirty="0">
                <a:ea typeface="宋体" pitchFamily="2" charset="-122"/>
              </a:rPr>
              <a:t>Step </a:t>
            </a:r>
            <a:r>
              <a:rPr lang="en-US" altLang="zh-CN" sz="3200" dirty="0" smtClean="0">
                <a:ea typeface="宋体" pitchFamily="2" charset="-122"/>
              </a:rPr>
              <a:t>3: </a:t>
            </a:r>
            <a:br>
              <a:rPr lang="en-US" altLang="zh-CN" sz="3200" dirty="0" smtClean="0">
                <a:ea typeface="宋体" pitchFamily="2" charset="-122"/>
              </a:rPr>
            </a:br>
            <a:r>
              <a:rPr lang="en-US" altLang="zh-CN" sz="2800" dirty="0" smtClean="0">
                <a:ea typeface="宋体" pitchFamily="2" charset="-122"/>
              </a:rPr>
              <a:t>Recover </a:t>
            </a:r>
            <a:r>
              <a:rPr lang="en-US" altLang="zh-CN" sz="2800" dirty="0">
                <a:ea typeface="宋体" pitchFamily="2" charset="-122"/>
              </a:rPr>
              <a:t>the </a:t>
            </a:r>
            <a:r>
              <a:rPr lang="en-US" altLang="zh-CN" sz="2800" dirty="0" smtClean="0">
                <a:ea typeface="宋体" pitchFamily="2" charset="-122"/>
              </a:rPr>
              <a:t>Primal Optimal Solution</a:t>
            </a:r>
            <a:endParaRPr lang="en-US" altLang="zh-CN" sz="3200" dirty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69025"/>
            <a:ext cx="1981200" cy="476250"/>
          </a:xfrm>
        </p:spPr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6100" y="1746552"/>
            <a:ext cx="7835900" cy="61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400" dirty="0" smtClean="0">
                <a:ea typeface="宋体" pitchFamily="2" charset="-122"/>
              </a:rPr>
              <a:t>Suppose that feasibility test succeeds at </a:t>
            </a:r>
            <a:r>
              <a:rPr lang="en-US" altLang="zh-CN" sz="24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</a:t>
            </a:r>
            <a:r>
              <a:rPr lang="en-US" altLang="zh-CN" sz="2400" dirty="0" smtClean="0">
                <a:ea typeface="宋体" pitchFamily="2" charset="-122"/>
              </a:rPr>
              <a:t>=</a:t>
            </a:r>
            <a:r>
              <a:rPr lang="en-US" altLang="zh-CN" sz="24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</a:t>
            </a:r>
          </a:p>
          <a:p>
            <a:pPr marL="471487" lvl="1" indent="0">
              <a:buNone/>
            </a:pPr>
            <a:r>
              <a:rPr lang="en-US" altLang="zh-CN" sz="2000" dirty="0" smtClean="0">
                <a:ea typeface="宋体" pitchFamily="2" charset="-122"/>
              </a:rPr>
              <a:t> 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267200" y="3832231"/>
            <a:ext cx="0" cy="45719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07999" y="2613030"/>
            <a:ext cx="8077200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90587" y="4303530"/>
            <a:ext cx="7312025" cy="224315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4" name="Rectangle 45"/>
          <p:cNvSpPr>
            <a:spLocks noChangeArrowheads="1"/>
          </p:cNvSpPr>
          <p:nvPr/>
        </p:nvSpPr>
        <p:spPr bwMode="auto">
          <a:xfrm>
            <a:off x="2057400" y="3867856"/>
            <a:ext cx="21336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marL="288925" indent="-288925">
              <a:buFont typeface="Wingdings" pitchFamily="2" charset="2"/>
              <a:buNone/>
            </a:pP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Dual problem</a:t>
            </a: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7" name="Rectangle 45"/>
          <p:cNvSpPr>
            <a:spLocks noChangeArrowheads="1"/>
          </p:cNvSpPr>
          <p:nvPr/>
        </p:nvSpPr>
        <p:spPr bwMode="auto">
          <a:xfrm>
            <a:off x="243424" y="2171700"/>
            <a:ext cx="3947576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marL="288925" indent="-288925">
              <a:buFont typeface="Wingdings" pitchFamily="2" charset="2"/>
              <a:buNone/>
            </a:pP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The last solved convex program</a:t>
            </a: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686" y="2743399"/>
            <a:ext cx="7995472" cy="9590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294" y="4346562"/>
            <a:ext cx="7276560" cy="215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119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11513" y="1727189"/>
            <a:ext cx="8140700" cy="334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CN" sz="2400" dirty="0" smtClean="0">
                <a:ea typeface="宋体" pitchFamily="2" charset="-122"/>
              </a:rPr>
              <a:t>Properties of dual problem</a:t>
            </a:r>
          </a:p>
          <a:p>
            <a:pPr lvl="1">
              <a:spcAft>
                <a:spcPts val="1200"/>
              </a:spcAft>
            </a:pPr>
            <a:r>
              <a:rPr lang="en-US" altLang="zh-CN" sz="2000" dirty="0">
                <a:ea typeface="宋体" pitchFamily="2" charset="-122"/>
              </a:rPr>
              <a:t>Immediately know the </a:t>
            </a:r>
            <a:r>
              <a:rPr lang="en-US" altLang="zh-CN" sz="2000" dirty="0" smtClean="0">
                <a:ea typeface="宋体" pitchFamily="2" charset="-122"/>
              </a:rPr>
              <a:t>optimal value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Note that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2400" dirty="0" smtClean="0"/>
              <a:t>                                       is a feasible solution to problem     if the coupling constraints                               				   are satisfied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dirty="0" smtClean="0">
                <a:ea typeface="宋体" pitchFamily="2" charset="-122"/>
              </a:rPr>
              <a:t>                                      is proved to be a </a:t>
            </a: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feasible and optimal</a:t>
            </a:r>
            <a:r>
              <a:rPr lang="en-US" altLang="zh-CN" sz="2400" dirty="0" smtClean="0">
                <a:ea typeface="宋体" pitchFamily="2" charset="-122"/>
              </a:rPr>
              <a:t> solution to problem </a:t>
            </a:r>
            <a:endParaRPr lang="en-US" sz="2400" dirty="0" smtClean="0"/>
          </a:p>
          <a:p>
            <a:endParaRPr lang="en-US" altLang="zh-CN" sz="2400" dirty="0">
              <a:ea typeface="宋体" pitchFamily="2" charset="-122"/>
            </a:endParaRPr>
          </a:p>
          <a:p>
            <a:pPr marL="471487" lvl="1" indent="0">
              <a:buNone/>
            </a:pPr>
            <a:endParaRPr lang="en-US" altLang="zh-CN" sz="2000" dirty="0" smtClean="0"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sz="3200" dirty="0">
                <a:ea typeface="宋体" pitchFamily="2" charset="-122"/>
              </a:rPr>
              <a:t>Step </a:t>
            </a:r>
            <a:r>
              <a:rPr lang="en-US" altLang="zh-CN" sz="3200" dirty="0" smtClean="0">
                <a:ea typeface="宋体" pitchFamily="2" charset="-122"/>
              </a:rPr>
              <a:t>3: </a:t>
            </a:r>
            <a:br>
              <a:rPr lang="en-US" altLang="zh-CN" sz="3200" dirty="0" smtClean="0">
                <a:ea typeface="宋体" pitchFamily="2" charset="-122"/>
              </a:rPr>
            </a:br>
            <a:r>
              <a:rPr lang="en-US" altLang="zh-CN" sz="2800" dirty="0" smtClean="0">
                <a:ea typeface="宋体" pitchFamily="2" charset="-122"/>
              </a:rPr>
              <a:t>Recover </a:t>
            </a:r>
            <a:r>
              <a:rPr lang="en-US" altLang="zh-CN" sz="2800" dirty="0">
                <a:ea typeface="宋体" pitchFamily="2" charset="-122"/>
              </a:rPr>
              <a:t>the </a:t>
            </a:r>
            <a:r>
              <a:rPr lang="en-US" altLang="zh-CN" sz="2800" dirty="0" smtClean="0">
                <a:ea typeface="宋体" pitchFamily="2" charset="-122"/>
              </a:rPr>
              <a:t>Primal Optimal Solution (2)</a:t>
            </a:r>
            <a:endParaRPr lang="en-US" altLang="zh-CN" sz="3200" dirty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4437" y="2368499"/>
            <a:ext cx="2367070" cy="338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7053" y="2840353"/>
            <a:ext cx="4412672" cy="402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3374978"/>
            <a:ext cx="4114800" cy="681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5324" y="4124529"/>
            <a:ext cx="290392" cy="304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668" y="4651029"/>
            <a:ext cx="3479131" cy="339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2828" y="5819637"/>
            <a:ext cx="290392" cy="3040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5111897"/>
            <a:ext cx="4013196" cy="6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854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612FCD6-6AD7-44AB-960F-1FD2808A396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Outline </a:t>
            </a:r>
            <a:r>
              <a:rPr lang="en-US" dirty="0" smtClean="0"/>
              <a:t>of Case Study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41488"/>
            <a:ext cx="8305800" cy="4267200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Network model and problem formulation</a:t>
            </a: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Approach</a:t>
            </a: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/>
              <a:t>Numerical results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874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Simulation Setting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5703265"/>
            <a:ext cx="3810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/>
              <a:t>Network topology of a 15-node network</a:t>
            </a:r>
            <a:endParaRPr lang="en-US" sz="14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343400" y="1851327"/>
            <a:ext cx="4343400" cy="382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dirty="0" smtClean="0">
                <a:ea typeface="宋体" pitchFamily="2" charset="-122"/>
              </a:rPr>
              <a:t>15 nodes</a:t>
            </a:r>
          </a:p>
          <a:p>
            <a:r>
              <a:rPr lang="en-US" altLang="zh-CN" sz="2000" dirty="0" smtClean="0">
                <a:ea typeface="宋体" pitchFamily="2" charset="-122"/>
              </a:rPr>
              <a:t>1200 m × 1200 m area</a:t>
            </a:r>
          </a:p>
          <a:p>
            <a:r>
              <a:rPr lang="en-US" altLang="zh-CN" sz="2000" dirty="0" smtClean="0">
                <a:ea typeface="宋体" pitchFamily="2" charset="-122"/>
              </a:rPr>
              <a:t>2 antennas at each node</a:t>
            </a:r>
          </a:p>
          <a:p>
            <a:r>
              <a:rPr lang="en-US" altLang="zh-CN" sz="2000" dirty="0" smtClean="0">
                <a:ea typeface="宋体" pitchFamily="2" charset="-122"/>
              </a:rPr>
              <a:t>20 </a:t>
            </a:r>
            <a:r>
              <a:rPr lang="en-US" altLang="zh-CN" sz="2000" dirty="0" err="1" smtClean="0">
                <a:ea typeface="宋体" pitchFamily="2" charset="-122"/>
              </a:rPr>
              <a:t>dBm</a:t>
            </a:r>
            <a:r>
              <a:rPr lang="en-US" altLang="zh-CN" sz="2000" dirty="0" smtClean="0">
                <a:ea typeface="宋体" pitchFamily="2" charset="-122"/>
              </a:rPr>
              <a:t> maximum transmit power</a:t>
            </a:r>
          </a:p>
          <a:p>
            <a:r>
              <a:rPr lang="en-US" altLang="zh-CN" sz="2000" dirty="0" smtClean="0">
                <a:ea typeface="宋体" pitchFamily="2" charset="-122"/>
              </a:rPr>
              <a:t>20 MHz bandwidth at each node</a:t>
            </a:r>
          </a:p>
          <a:p>
            <a:r>
              <a:rPr lang="en-US" altLang="zh-CN" sz="2000" dirty="0" smtClean="0">
                <a:ea typeface="宋体" pitchFamily="2" charset="-122"/>
              </a:rPr>
              <a:t>Three sessions</a:t>
            </a:r>
          </a:p>
          <a:p>
            <a:pPr lvl="1"/>
            <a:r>
              <a:rPr lang="en-US" altLang="zh-CN" sz="1800" dirty="0" smtClean="0">
                <a:ea typeface="宋体" pitchFamily="2" charset="-122"/>
              </a:rPr>
              <a:t>Node 14 → 1</a:t>
            </a:r>
          </a:p>
          <a:p>
            <a:pPr lvl="1"/>
            <a:r>
              <a:rPr lang="en-US" altLang="zh-CN" sz="1800" dirty="0" smtClean="0">
                <a:ea typeface="宋体" pitchFamily="2" charset="-122"/>
              </a:rPr>
              <a:t>Node 6 → 10</a:t>
            </a:r>
          </a:p>
          <a:p>
            <a:pPr lvl="1"/>
            <a:r>
              <a:rPr lang="en-US" altLang="zh-CN" sz="1800" dirty="0" smtClean="0">
                <a:ea typeface="宋体" pitchFamily="2" charset="-122"/>
              </a:rPr>
              <a:t>Node 5 →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26" y="1860181"/>
            <a:ext cx="4140699" cy="37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557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Routing Solution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27513" y="5820497"/>
            <a:ext cx="441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/>
              <a:t>Routing and flow rates of session 1 (in Mb/s)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3577" y="1841112"/>
            <a:ext cx="4012047" cy="394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59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Convex Function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196262" cy="24384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Convex</a:t>
            </a:r>
            <a:r>
              <a:rPr lang="en-US" sz="2400" dirty="0" smtClean="0"/>
              <a:t> function: A function </a:t>
            </a:r>
            <a:r>
              <a:rPr lang="en-US" sz="2400" i="1" dirty="0" smtClean="0"/>
              <a:t>f(x)</a:t>
            </a:r>
            <a:r>
              <a:rPr lang="en-US" sz="2400" dirty="0" smtClean="0"/>
              <a:t> is a convex function if for any two x</a:t>
            </a:r>
            <a:r>
              <a:rPr lang="en-US" sz="1600" dirty="0" smtClean="0"/>
              <a:t>1</a:t>
            </a:r>
            <a:r>
              <a:rPr lang="en-US" sz="2400" dirty="0" smtClean="0"/>
              <a:t> and x</a:t>
            </a:r>
            <a:r>
              <a:rPr lang="en-US" sz="1600" dirty="0" smtClean="0"/>
              <a:t>2</a:t>
            </a:r>
            <a:r>
              <a:rPr lang="en-US" sz="2400" dirty="0" smtClean="0"/>
              <a:t> and any 0</a:t>
            </a:r>
            <a:r>
              <a:rPr lang="en-US" sz="2400" dirty="0"/>
              <a:t> </a:t>
            </a:r>
            <a:r>
              <a:rPr lang="en-US" sz="2400" dirty="0" smtClean="0"/>
              <a:t>≤ </a:t>
            </a:r>
            <a:r>
              <a:rPr lang="el-GR" sz="2400" dirty="0" smtClean="0"/>
              <a:t>λ</a:t>
            </a:r>
            <a:r>
              <a:rPr lang="en-US" sz="2400" dirty="0" smtClean="0"/>
              <a:t> ≤ 1, f(</a:t>
            </a:r>
            <a:r>
              <a:rPr lang="el-GR" sz="2400" dirty="0" smtClean="0"/>
              <a:t>λ</a:t>
            </a:r>
            <a:r>
              <a:rPr lang="en-US" sz="2400" dirty="0" smtClean="0"/>
              <a:t>x</a:t>
            </a:r>
            <a:r>
              <a:rPr lang="en-US" sz="1600" dirty="0" smtClean="0"/>
              <a:t>1 </a:t>
            </a:r>
            <a:r>
              <a:rPr lang="en-US" sz="2400" dirty="0"/>
              <a:t>+</a:t>
            </a:r>
            <a:r>
              <a:rPr lang="en-US" sz="2400" dirty="0" smtClean="0"/>
              <a:t>(</a:t>
            </a:r>
            <a:r>
              <a:rPr lang="en-US" sz="2400" dirty="0"/>
              <a:t>1-</a:t>
            </a:r>
            <a:r>
              <a:rPr lang="el-GR" sz="2400" dirty="0"/>
              <a:t> λ</a:t>
            </a:r>
            <a:r>
              <a:rPr lang="en-US" sz="2400" dirty="0" smtClean="0"/>
              <a:t>)x</a:t>
            </a:r>
            <a:r>
              <a:rPr lang="en-US" sz="1600" dirty="0" smtClean="0"/>
              <a:t>2</a:t>
            </a:r>
            <a:r>
              <a:rPr lang="en-US" sz="2400" dirty="0" smtClean="0"/>
              <a:t>) ≤ </a:t>
            </a:r>
            <a:r>
              <a:rPr lang="el-GR" sz="2400" dirty="0" smtClean="0"/>
              <a:t>λ</a:t>
            </a:r>
            <a:r>
              <a:rPr lang="en-US" sz="2400" dirty="0" smtClean="0"/>
              <a:t>f(</a:t>
            </a:r>
            <a:r>
              <a:rPr lang="en-US" sz="2400" dirty="0"/>
              <a:t>x</a:t>
            </a:r>
            <a:r>
              <a:rPr lang="en-US" sz="1600" dirty="0"/>
              <a:t>1</a:t>
            </a:r>
            <a:r>
              <a:rPr lang="en-US" sz="2400" dirty="0" smtClean="0"/>
              <a:t>)+(1-</a:t>
            </a:r>
            <a:r>
              <a:rPr lang="el-GR" sz="2400" dirty="0" smtClean="0"/>
              <a:t>λ</a:t>
            </a:r>
            <a:r>
              <a:rPr lang="en-US" sz="2400" dirty="0" smtClean="0"/>
              <a:t>)f(x</a:t>
            </a:r>
            <a:r>
              <a:rPr lang="en-US" sz="1600" dirty="0" smtClean="0"/>
              <a:t>2</a:t>
            </a:r>
            <a:r>
              <a:rPr lang="en-US" sz="2400" dirty="0" smtClean="0"/>
              <a:t>)</a:t>
            </a:r>
          </a:p>
          <a:p>
            <a:pPr lvl="1"/>
            <a:endParaRPr lang="en-US" sz="2000" dirty="0" smtClean="0"/>
          </a:p>
          <a:p>
            <a:pPr marL="471487" lvl="1" indent="0">
              <a:buNone/>
            </a:pPr>
            <a:r>
              <a:rPr lang="en-US" sz="2000" dirty="0" smtClean="0"/>
              <a:t> 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C2DFE71-B890-4247-A974-CAE2CEFF771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357248" y="4332422"/>
            <a:ext cx="93644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>
                <a:solidFill>
                  <a:srgbClr val="FF0000"/>
                </a:solidFill>
              </a:rPr>
              <a:t>Convex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743200" y="4876800"/>
            <a:ext cx="3352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4305301" y="3505200"/>
            <a:ext cx="8604" cy="2362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Freeform 3"/>
          <p:cNvSpPr/>
          <p:nvPr/>
        </p:nvSpPr>
        <p:spPr>
          <a:xfrm>
            <a:off x="3352800" y="3772778"/>
            <a:ext cx="1552575" cy="1096901"/>
          </a:xfrm>
          <a:custGeom>
            <a:avLst/>
            <a:gdLst>
              <a:gd name="connsiteX0" fmla="*/ 0 w 1552575"/>
              <a:gd name="connsiteY0" fmla="*/ 828675 h 1096901"/>
              <a:gd name="connsiteX1" fmla="*/ 1104900 w 1552575"/>
              <a:gd name="connsiteY1" fmla="*/ 1047750 h 1096901"/>
              <a:gd name="connsiteX2" fmla="*/ 1552575 w 1552575"/>
              <a:gd name="connsiteY2" fmla="*/ 0 h 109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2575" h="1096901">
                <a:moveTo>
                  <a:pt x="0" y="828675"/>
                </a:moveTo>
                <a:cubicBezTo>
                  <a:pt x="423069" y="1007269"/>
                  <a:pt x="846138" y="1185863"/>
                  <a:pt x="1104900" y="1047750"/>
                </a:cubicBezTo>
                <a:cubicBezTo>
                  <a:pt x="1363663" y="909638"/>
                  <a:pt x="1458119" y="454819"/>
                  <a:pt x="1552575" y="0"/>
                </a:cubicBezTo>
              </a:path>
            </a:pathLst>
          </a:custGeom>
          <a:ln w="15875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613250" y="4869679"/>
            <a:ext cx="482638" cy="2452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246493" y="3776940"/>
            <a:ext cx="284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l-GR" sz="2000" dirty="0"/>
              <a:t>λ</a:t>
            </a:r>
            <a:r>
              <a:rPr lang="en-US" sz="2000" dirty="0"/>
              <a:t>f(x</a:t>
            </a:r>
            <a:r>
              <a:rPr lang="en-US" sz="1200" dirty="0"/>
              <a:t>1</a:t>
            </a:r>
            <a:r>
              <a:rPr lang="en-US" sz="2000" dirty="0"/>
              <a:t>)+(1-</a:t>
            </a:r>
            <a:r>
              <a:rPr lang="el-GR" sz="2000" dirty="0"/>
              <a:t>λ</a:t>
            </a:r>
            <a:r>
              <a:rPr lang="en-US" sz="2000" dirty="0"/>
              <a:t>)f(x</a:t>
            </a:r>
            <a:r>
              <a:rPr lang="en-US" sz="1200" dirty="0"/>
              <a:t>2</a:t>
            </a:r>
            <a:r>
              <a:rPr lang="en-US" sz="2000" dirty="0"/>
              <a:t>)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726973" y="4178343"/>
            <a:ext cx="38100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3602099" y="3966672"/>
            <a:ext cx="1263550" cy="73520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3204368" y="4542293"/>
            <a:ext cx="40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sz="1100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16397" y="36641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sz="1100" dirty="0" smtClean="0"/>
              <a:t>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4500" y="495671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f(</a:t>
            </a:r>
            <a:r>
              <a:rPr lang="el-GR" dirty="0"/>
              <a:t>λ</a:t>
            </a:r>
            <a:r>
              <a:rPr lang="en-US" dirty="0"/>
              <a:t>x</a:t>
            </a:r>
            <a:r>
              <a:rPr lang="en-US" sz="1100" dirty="0"/>
              <a:t>1 </a:t>
            </a:r>
            <a:r>
              <a:rPr lang="en-US" dirty="0"/>
              <a:t>+(1-</a:t>
            </a:r>
            <a:r>
              <a:rPr lang="el-GR" dirty="0"/>
              <a:t> λ</a:t>
            </a:r>
            <a:r>
              <a:rPr lang="en-US" dirty="0"/>
              <a:t>)x</a:t>
            </a:r>
            <a:r>
              <a:rPr lang="en-US" sz="1100" dirty="0"/>
              <a:t>2</a:t>
            </a:r>
            <a:r>
              <a:rPr lang="en-US" dirty="0"/>
              <a:t>)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095633" y="3772778"/>
            <a:ext cx="0" cy="12441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2651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Routing Solution (2)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4346" y="5884595"/>
            <a:ext cx="42231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/>
              <a:t>Routing and flow rates of session 2 (in Mb/s)</a:t>
            </a:r>
            <a:endParaRPr lang="en-US" sz="14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50276" y="5883939"/>
            <a:ext cx="441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/>
              <a:t>Routing and flow rates of session 3 (in Mb/s)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347" y="1752600"/>
            <a:ext cx="4323381" cy="4131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1" y="1752600"/>
            <a:ext cx="4180760" cy="41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03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Bandwidth Allocation (in MHz)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905000"/>
            <a:ext cx="7283947" cy="3886200"/>
          </a:xfrm>
        </p:spPr>
      </p:pic>
    </p:spTree>
    <p:extLst>
      <p:ext uri="{BB962C8B-B14F-4D97-AF65-F5344CB8AC3E}">
        <p14:creationId xmlns:p14="http://schemas.microsoft.com/office/powerpoint/2010/main" xmlns="" val="30909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1999" cy="1216025"/>
          </a:xfrm>
        </p:spPr>
        <p:txBody>
          <a:bodyPr/>
          <a:lstStyle/>
          <a:p>
            <a:r>
              <a:rPr lang="en-US" sz="3200" dirty="0" smtClean="0"/>
              <a:t>Convergence Behavior of Cutting-plane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842" y="1721220"/>
            <a:ext cx="5618939" cy="4409869"/>
          </a:xfrm>
        </p:spPr>
      </p:pic>
    </p:spTree>
    <p:extLst>
      <p:ext uri="{BB962C8B-B14F-4D97-AF65-F5344CB8AC3E}">
        <p14:creationId xmlns:p14="http://schemas.microsoft.com/office/powerpoint/2010/main" xmlns="" val="15155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Summary</a:t>
            </a:r>
          </a:p>
        </p:txBody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Concepts and key results </a:t>
            </a:r>
            <a:r>
              <a:rPr lang="en-US" sz="2400" dirty="0"/>
              <a:t>in </a:t>
            </a:r>
            <a:r>
              <a:rPr lang="en-US" sz="2400" dirty="0" smtClean="0"/>
              <a:t>convex </a:t>
            </a:r>
            <a:r>
              <a:rPr lang="en-US" sz="2400" dirty="0"/>
              <a:t>o</a:t>
            </a:r>
            <a:r>
              <a:rPr lang="en-US" sz="2400" dirty="0" smtClean="0"/>
              <a:t>ptimization</a:t>
            </a:r>
            <a:endParaRPr lang="en-US" sz="2400" dirty="0"/>
          </a:p>
          <a:p>
            <a:pPr eaLnBrk="1" hangingPunct="1"/>
            <a:r>
              <a:rPr lang="en-US" sz="2400" dirty="0"/>
              <a:t>A </a:t>
            </a:r>
            <a:r>
              <a:rPr lang="en-US" sz="2400" dirty="0" smtClean="0"/>
              <a:t>case study</a:t>
            </a:r>
            <a:endParaRPr lang="en-US" sz="2400" dirty="0"/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Cross-layer optimization </a:t>
            </a:r>
            <a:r>
              <a:rPr lang="en-US" sz="2400" dirty="0">
                <a:ea typeface="ＭＳ Ｐゴシック" pitchFamily="34" charset="-128"/>
              </a:rPr>
              <a:t>for </a:t>
            </a:r>
            <a:r>
              <a:rPr lang="en-US" sz="2400" dirty="0" smtClean="0">
                <a:ea typeface="ＭＳ Ｐゴシック" pitchFamily="34" charset="-128"/>
              </a:rPr>
              <a:t>multi-hop MIMO networks</a:t>
            </a:r>
            <a:endParaRPr lang="en-US" sz="2400" dirty="0">
              <a:ea typeface="ＭＳ Ｐゴシック" pitchFamily="34" charset="-128"/>
            </a:endParaRPr>
          </a:p>
          <a:p>
            <a:r>
              <a:rPr lang="en-US" altLang="zh-CN" sz="2400" dirty="0" smtClean="0">
                <a:solidFill>
                  <a:schemeClr val="tx2"/>
                </a:solidFill>
                <a:ea typeface="宋体" pitchFamily="2" charset="-122"/>
              </a:rPr>
              <a:t>Approach</a:t>
            </a:r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 </a:t>
            </a:r>
          </a:p>
          <a:p>
            <a:pPr lvl="1"/>
            <a:r>
              <a:rPr lang="en-US" altLang="zh-CN" sz="2000" dirty="0" err="1" smtClean="0">
                <a:ea typeface="宋体" pitchFamily="2" charset="-122"/>
              </a:rPr>
              <a:t>Lagrangian</a:t>
            </a:r>
            <a:r>
              <a:rPr lang="en-US" altLang="zh-CN" sz="2000" dirty="0" smtClean="0">
                <a:ea typeface="宋体" pitchFamily="2" charset="-122"/>
              </a:rPr>
              <a:t> dual decomposition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Cutting-plane algorithm for solving </a:t>
            </a:r>
            <a:r>
              <a:rPr lang="en-US" altLang="zh-CN" sz="2000" dirty="0" err="1" smtClean="0">
                <a:ea typeface="宋体" pitchFamily="2" charset="-122"/>
              </a:rPr>
              <a:t>Lagrangian</a:t>
            </a:r>
            <a:r>
              <a:rPr lang="en-US" altLang="zh-CN" sz="2000" dirty="0" smtClean="0">
                <a:ea typeface="宋体" pitchFamily="2" charset="-122"/>
              </a:rPr>
              <a:t> dual</a:t>
            </a:r>
          </a:p>
          <a:p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The presented approach provides optimal solution to multi-hop MIMO networks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685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Concave Function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196262" cy="1524000"/>
          </a:xfrm>
        </p:spPr>
        <p:txBody>
          <a:bodyPr/>
          <a:lstStyle/>
          <a:p>
            <a:r>
              <a:rPr lang="en-US" sz="2400" dirty="0" smtClean="0">
                <a:solidFill>
                  <a:srgbClr val="00B050"/>
                </a:solidFill>
              </a:rPr>
              <a:t>Concave </a:t>
            </a:r>
            <a:r>
              <a:rPr lang="en-US" sz="2400" dirty="0"/>
              <a:t>function: </a:t>
            </a:r>
            <a:r>
              <a:rPr lang="en-US" sz="2400" dirty="0" smtClean="0"/>
              <a:t>A </a:t>
            </a:r>
            <a:r>
              <a:rPr lang="en-US" sz="2400" dirty="0"/>
              <a:t>function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is a </a:t>
            </a:r>
            <a:r>
              <a:rPr lang="en-US" sz="2400" dirty="0" smtClean="0"/>
              <a:t>concave function </a:t>
            </a:r>
            <a:r>
              <a:rPr lang="en-US" sz="2400" dirty="0"/>
              <a:t>if for any two x</a:t>
            </a:r>
            <a:r>
              <a:rPr lang="en-US" sz="1600" dirty="0"/>
              <a:t>1</a:t>
            </a:r>
            <a:r>
              <a:rPr lang="en-US" sz="2400" dirty="0"/>
              <a:t> and x</a:t>
            </a:r>
            <a:r>
              <a:rPr lang="en-US" sz="1600" dirty="0"/>
              <a:t>2</a:t>
            </a:r>
            <a:r>
              <a:rPr lang="en-US" sz="2400" dirty="0"/>
              <a:t> and any 0 ≤ </a:t>
            </a:r>
            <a:r>
              <a:rPr lang="el-GR" sz="2400" dirty="0"/>
              <a:t>λ</a:t>
            </a:r>
            <a:r>
              <a:rPr lang="en-US" sz="2400" dirty="0"/>
              <a:t> ≤ 1, f(</a:t>
            </a:r>
            <a:r>
              <a:rPr lang="el-GR" sz="2400" dirty="0"/>
              <a:t>λ</a:t>
            </a:r>
            <a:r>
              <a:rPr lang="en-US" sz="2400" dirty="0"/>
              <a:t>x</a:t>
            </a:r>
            <a:r>
              <a:rPr lang="en-US" sz="1600" dirty="0"/>
              <a:t>1 </a:t>
            </a:r>
            <a:r>
              <a:rPr lang="en-US" sz="2400" dirty="0"/>
              <a:t>+(1-</a:t>
            </a:r>
            <a:r>
              <a:rPr lang="el-GR" sz="2400" dirty="0"/>
              <a:t> λ</a:t>
            </a:r>
            <a:r>
              <a:rPr lang="en-US" sz="2400" dirty="0"/>
              <a:t>)x</a:t>
            </a:r>
            <a:r>
              <a:rPr lang="en-US" sz="1600" dirty="0"/>
              <a:t>2</a:t>
            </a:r>
            <a:r>
              <a:rPr lang="en-US" sz="2400" dirty="0"/>
              <a:t>) </a:t>
            </a:r>
            <a:r>
              <a:rPr lang="en-US" sz="2400" dirty="0" smtClean="0"/>
              <a:t>≥ </a:t>
            </a:r>
            <a:r>
              <a:rPr lang="el-GR" sz="2400" dirty="0"/>
              <a:t>λ</a:t>
            </a:r>
            <a:r>
              <a:rPr lang="en-US" sz="2400" dirty="0"/>
              <a:t>f(x</a:t>
            </a:r>
            <a:r>
              <a:rPr lang="en-US" sz="1600" dirty="0"/>
              <a:t>1</a:t>
            </a:r>
            <a:r>
              <a:rPr lang="en-US" sz="2400" dirty="0"/>
              <a:t>)+(1-</a:t>
            </a:r>
            <a:r>
              <a:rPr lang="el-GR" sz="2400" dirty="0"/>
              <a:t>λ</a:t>
            </a:r>
            <a:r>
              <a:rPr lang="en-US" sz="2400" dirty="0"/>
              <a:t>)f(x</a:t>
            </a:r>
            <a:r>
              <a:rPr lang="en-US" sz="1600" dirty="0"/>
              <a:t>2</a:t>
            </a:r>
            <a:r>
              <a:rPr lang="en-US" sz="2400" dirty="0" smtClean="0"/>
              <a:t>)</a:t>
            </a:r>
          </a:p>
          <a:p>
            <a:pPr marL="471487" lvl="1" indent="0">
              <a:buNone/>
            </a:pPr>
            <a:r>
              <a:rPr lang="en-US" sz="2000" dirty="0" smtClean="0"/>
              <a:t> 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C2DFE71-B890-4247-A974-CAE2CEFF7712}" type="slidenum">
              <a:rPr lang="en-US" smtClean="0"/>
              <a:pPr/>
              <a:t>5</a:t>
            </a:fld>
            <a:endParaRPr lang="en-US" smtClean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743200" y="4876800"/>
            <a:ext cx="3352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4305301" y="3505200"/>
            <a:ext cx="8604" cy="2362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reeform 6"/>
          <p:cNvSpPr/>
          <p:nvPr/>
        </p:nvSpPr>
        <p:spPr>
          <a:xfrm>
            <a:off x="3752850" y="4063705"/>
            <a:ext cx="1123950" cy="1051220"/>
          </a:xfrm>
          <a:custGeom>
            <a:avLst/>
            <a:gdLst>
              <a:gd name="connsiteX0" fmla="*/ 0 w 1123950"/>
              <a:gd name="connsiteY0" fmla="*/ 1051220 h 1051220"/>
              <a:gd name="connsiteX1" fmla="*/ 552450 w 1123950"/>
              <a:gd name="connsiteY1" fmla="*/ 3470 h 1051220"/>
              <a:gd name="connsiteX2" fmla="*/ 1123950 w 1123950"/>
              <a:gd name="connsiteY2" fmla="*/ 689270 h 1051220"/>
              <a:gd name="connsiteX3" fmla="*/ 1123950 w 1123950"/>
              <a:gd name="connsiteY3" fmla="*/ 689270 h 105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950" h="1051220">
                <a:moveTo>
                  <a:pt x="0" y="1051220"/>
                </a:moveTo>
                <a:cubicBezTo>
                  <a:pt x="182562" y="557507"/>
                  <a:pt x="365125" y="63795"/>
                  <a:pt x="552450" y="3470"/>
                </a:cubicBezTo>
                <a:cubicBezTo>
                  <a:pt x="739775" y="-56855"/>
                  <a:pt x="1123950" y="689270"/>
                  <a:pt x="1123950" y="689270"/>
                </a:cubicBezTo>
                <a:lnTo>
                  <a:pt x="1123950" y="689270"/>
                </a:lnTo>
              </a:path>
            </a:pathLst>
          </a:custGeom>
          <a:ln w="15875">
            <a:solidFill>
              <a:srgbClr val="00B05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Verdana" pitchFamily="34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4377477" y="3694816"/>
            <a:ext cx="93644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>
                <a:solidFill>
                  <a:srgbClr val="00B050"/>
                </a:solidFill>
              </a:rPr>
              <a:t>Concave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2323" y="4906865"/>
            <a:ext cx="284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l-GR" sz="2000" dirty="0"/>
              <a:t>λ</a:t>
            </a:r>
            <a:r>
              <a:rPr lang="en-US" sz="2000" dirty="0"/>
              <a:t>f(x</a:t>
            </a:r>
            <a:r>
              <a:rPr lang="en-US" sz="1200" dirty="0"/>
              <a:t>1</a:t>
            </a:r>
            <a:r>
              <a:rPr lang="en-US" sz="2000" dirty="0"/>
              <a:t>)+(1-</a:t>
            </a:r>
            <a:r>
              <a:rPr lang="el-GR" sz="2000" dirty="0"/>
              <a:t>λ</a:t>
            </a:r>
            <a:r>
              <a:rPr lang="en-US" sz="2000" dirty="0"/>
              <a:t>)f(x</a:t>
            </a:r>
            <a:r>
              <a:rPr lang="en-US" sz="1200" dirty="0"/>
              <a:t>2</a:t>
            </a:r>
            <a:r>
              <a:rPr lang="en-US" sz="2000" dirty="0"/>
              <a:t>)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4460612" y="4640397"/>
            <a:ext cx="369978" cy="3163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3905197" y="4542293"/>
            <a:ext cx="842953" cy="19523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3483716" y="4577936"/>
            <a:ext cx="40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sz="1100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26329" y="436819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sz="1100" dirty="0" smtClean="0"/>
              <a:t>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927786" y="36253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f(</a:t>
            </a:r>
            <a:r>
              <a:rPr lang="el-GR" dirty="0"/>
              <a:t>λ</a:t>
            </a:r>
            <a:r>
              <a:rPr lang="en-US" dirty="0"/>
              <a:t>x</a:t>
            </a:r>
            <a:r>
              <a:rPr lang="en-US" sz="1100" dirty="0"/>
              <a:t>1 </a:t>
            </a:r>
            <a:r>
              <a:rPr lang="en-US" dirty="0"/>
              <a:t>+(1-</a:t>
            </a:r>
            <a:r>
              <a:rPr lang="el-GR" dirty="0"/>
              <a:t> λ</a:t>
            </a:r>
            <a:r>
              <a:rPr lang="en-US" dirty="0"/>
              <a:t>)x</a:t>
            </a:r>
            <a:r>
              <a:rPr lang="en-US" sz="1100" dirty="0"/>
              <a:t>2</a:t>
            </a:r>
            <a:r>
              <a:rPr lang="en-US" dirty="0"/>
              <a:t>)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3854569" y="3955521"/>
            <a:ext cx="583571" cy="1467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4444783" y="3810000"/>
            <a:ext cx="0" cy="12441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22829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Other Functions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C2DFE71-B890-4247-A974-CAE2CEFF771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916397" y="3666795"/>
            <a:ext cx="1541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>
                <a:solidFill>
                  <a:srgbClr val="0033CC"/>
                </a:solidFill>
              </a:rPr>
              <a:t>Neither convex nor concave</a:t>
            </a:r>
            <a:endParaRPr lang="en-US" sz="1400" dirty="0">
              <a:solidFill>
                <a:srgbClr val="0033CC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743200" y="4343400"/>
            <a:ext cx="3352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4305301" y="2971800"/>
            <a:ext cx="8604" cy="2362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urved Connector 20"/>
          <p:cNvCxnSpPr/>
          <p:nvPr/>
        </p:nvCxnSpPr>
        <p:spPr bwMode="auto">
          <a:xfrm flipV="1">
            <a:off x="3293692" y="3422121"/>
            <a:ext cx="2057400" cy="1861317"/>
          </a:xfrm>
          <a:prstGeom prst="curvedConnector3">
            <a:avLst/>
          </a:prstGeom>
          <a:solidFill>
            <a:schemeClr val="accent1"/>
          </a:solidFill>
          <a:ln w="158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196262" cy="1524000"/>
          </a:xfrm>
        </p:spPr>
        <p:txBody>
          <a:bodyPr/>
          <a:lstStyle/>
          <a:p>
            <a:r>
              <a:rPr lang="en-US" sz="2400" dirty="0" smtClean="0"/>
              <a:t>Some functions are neither convex nor concave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For example </a:t>
            </a:r>
          </a:p>
          <a:p>
            <a:pPr marL="471487" lvl="1" indent="0">
              <a:buNone/>
            </a:pP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829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Affine Function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196262" cy="2438400"/>
          </a:xfrm>
        </p:spPr>
        <p:txBody>
          <a:bodyPr/>
          <a:lstStyle/>
          <a:p>
            <a:r>
              <a:rPr lang="en-US" sz="2400" dirty="0" smtClean="0"/>
              <a:t>Basic definitions</a:t>
            </a:r>
          </a:p>
          <a:p>
            <a:pPr lvl="1"/>
            <a:r>
              <a:rPr lang="en-US" sz="2000" dirty="0" smtClean="0"/>
              <a:t>Affine function: A function </a:t>
            </a:r>
            <a:r>
              <a:rPr lang="en-US" sz="2000" i="1" dirty="0" smtClean="0"/>
              <a:t>f</a:t>
            </a:r>
            <a:r>
              <a:rPr lang="en-US" sz="2000" dirty="0" smtClean="0"/>
              <a:t>(</a:t>
            </a:r>
            <a:r>
              <a:rPr lang="en-US" sz="2000" i="1" dirty="0" smtClean="0"/>
              <a:t>x</a:t>
            </a:r>
            <a:r>
              <a:rPr lang="en-US" sz="2000" dirty="0" smtClean="0"/>
              <a:t>) is an affine function if it is a linear function</a:t>
            </a:r>
            <a:endParaRPr lang="en-US" sz="2000" dirty="0"/>
          </a:p>
          <a:p>
            <a:pPr lvl="1"/>
            <a:r>
              <a:rPr lang="en-US" sz="2000" dirty="0" smtClean="0"/>
              <a:t>An affine function is both convex and concave</a:t>
            </a:r>
          </a:p>
          <a:p>
            <a:pPr marL="471487" lvl="1" indent="0">
              <a:buNone/>
            </a:pPr>
            <a:r>
              <a:rPr lang="en-US" sz="2000" dirty="0" smtClean="0"/>
              <a:t> 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C2DFE71-B890-4247-A974-CAE2CEFF771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562600" y="4480377"/>
            <a:ext cx="16511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/>
              <a:t>Affine functions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743200" y="5105400"/>
            <a:ext cx="33528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4305301" y="3733800"/>
            <a:ext cx="8604" cy="2362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Freeform 47"/>
          <p:cNvSpPr/>
          <p:nvPr/>
        </p:nvSpPr>
        <p:spPr>
          <a:xfrm>
            <a:off x="2863248" y="4452343"/>
            <a:ext cx="3177812" cy="1583988"/>
          </a:xfrm>
          <a:custGeom>
            <a:avLst/>
            <a:gdLst>
              <a:gd name="connsiteX0" fmla="*/ 794352 w 3177812"/>
              <a:gd name="connsiteY0" fmla="*/ 1119515 h 1583988"/>
              <a:gd name="connsiteX1" fmla="*/ 1102001 w 3177812"/>
              <a:gd name="connsiteY1" fmla="*/ 384577 h 1583988"/>
              <a:gd name="connsiteX2" fmla="*/ 1965126 w 3177812"/>
              <a:gd name="connsiteY2" fmla="*/ 999874 h 1583988"/>
              <a:gd name="connsiteX3" fmla="*/ 1760027 w 3177812"/>
              <a:gd name="connsiteY3" fmla="*/ 1580988 h 1583988"/>
              <a:gd name="connsiteX4" fmla="*/ 3144445 w 3177812"/>
              <a:gd name="connsiteY4" fmla="*/ 743500 h 1583988"/>
              <a:gd name="connsiteX5" fmla="*/ 136326 w 3177812"/>
              <a:gd name="connsiteY5" fmla="*/ 16 h 1583988"/>
              <a:gd name="connsiteX6" fmla="*/ 794352 w 3177812"/>
              <a:gd name="connsiteY6" fmla="*/ 726408 h 158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7812" h="1583988">
                <a:moveTo>
                  <a:pt x="794352" y="1119515"/>
                </a:moveTo>
                <a:cubicBezTo>
                  <a:pt x="850612" y="762016"/>
                  <a:pt x="906872" y="404517"/>
                  <a:pt x="1102001" y="384577"/>
                </a:cubicBezTo>
                <a:cubicBezTo>
                  <a:pt x="1297130" y="364637"/>
                  <a:pt x="1855455" y="800472"/>
                  <a:pt x="1965126" y="999874"/>
                </a:cubicBezTo>
                <a:cubicBezTo>
                  <a:pt x="2074797" y="1199276"/>
                  <a:pt x="1563474" y="1623717"/>
                  <a:pt x="1760027" y="1580988"/>
                </a:cubicBezTo>
                <a:cubicBezTo>
                  <a:pt x="1956580" y="1538259"/>
                  <a:pt x="3415062" y="1006995"/>
                  <a:pt x="3144445" y="743500"/>
                </a:cubicBezTo>
                <a:cubicBezTo>
                  <a:pt x="2873828" y="480005"/>
                  <a:pt x="528008" y="2865"/>
                  <a:pt x="136326" y="16"/>
                </a:cubicBezTo>
                <a:cubicBezTo>
                  <a:pt x="-255356" y="-2833"/>
                  <a:pt x="269498" y="361787"/>
                  <a:pt x="794352" y="726408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2743200" y="4114800"/>
            <a:ext cx="2667000" cy="1371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3962400" y="3962400"/>
            <a:ext cx="1524000" cy="1905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stCxn id="10" idx="1"/>
          </p:cNvCxnSpPr>
          <p:nvPr/>
        </p:nvCxnSpPr>
        <p:spPr bwMode="auto">
          <a:xfrm flipH="1" flipV="1">
            <a:off x="5105400" y="4354359"/>
            <a:ext cx="457200" cy="2799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10" idx="1"/>
          </p:cNvCxnSpPr>
          <p:nvPr/>
        </p:nvCxnSpPr>
        <p:spPr bwMode="auto">
          <a:xfrm flipH="1">
            <a:off x="4876800" y="4634266"/>
            <a:ext cx="685800" cy="3296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3374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Convex Programming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196262" cy="434340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pPr lvl="1"/>
            <a:endParaRPr lang="en-US" sz="2000" dirty="0"/>
          </a:p>
          <a:p>
            <a:pPr lvl="1"/>
            <a:r>
              <a:rPr lang="en-US" sz="2000" b="1" i="1" dirty="0" smtClean="0"/>
              <a:t>x</a:t>
            </a:r>
            <a:r>
              <a:rPr lang="en-US" sz="2000" i="1" dirty="0" smtClean="0"/>
              <a:t> is a vector of continuous variables</a:t>
            </a:r>
          </a:p>
          <a:p>
            <a:pPr lvl="1"/>
            <a:r>
              <a:rPr lang="en-US" sz="2000" i="1" dirty="0" smtClean="0"/>
              <a:t>f</a:t>
            </a:r>
            <a:r>
              <a:rPr lang="en-US" sz="2000" dirty="0" smtClean="0"/>
              <a:t>(</a:t>
            </a:r>
            <a:r>
              <a:rPr lang="en-US" sz="2000" b="1" i="1" dirty="0" smtClean="0"/>
              <a:t>x</a:t>
            </a:r>
            <a:r>
              <a:rPr lang="en-US" sz="2000" dirty="0" smtClean="0"/>
              <a:t>) is a concave objective function</a:t>
            </a:r>
          </a:p>
          <a:p>
            <a:pPr lvl="1"/>
            <a:r>
              <a:rPr lang="en-US" sz="2000" i="1" dirty="0" smtClean="0"/>
              <a:t>g</a:t>
            </a:r>
            <a:r>
              <a:rPr lang="en-US" sz="2000" dirty="0" smtClean="0"/>
              <a:t>(</a:t>
            </a:r>
            <a:r>
              <a:rPr lang="en-US" sz="2000" b="1" i="1" dirty="0" smtClean="0"/>
              <a:t>x</a:t>
            </a:r>
            <a:r>
              <a:rPr lang="en-US" sz="2000" dirty="0" smtClean="0"/>
              <a:t>) are convex functions</a:t>
            </a:r>
          </a:p>
          <a:p>
            <a:pPr lvl="1"/>
            <a:r>
              <a:rPr lang="en-US" sz="2000" i="1" dirty="0" smtClean="0"/>
              <a:t>h</a:t>
            </a:r>
            <a:r>
              <a:rPr lang="en-US" sz="2000" dirty="0" smtClean="0"/>
              <a:t>(</a:t>
            </a:r>
            <a:r>
              <a:rPr lang="en-US" sz="2000" b="1" i="1" dirty="0" smtClean="0"/>
              <a:t>x</a:t>
            </a:r>
            <a:r>
              <a:rPr lang="en-US" sz="2000" dirty="0" smtClean="0"/>
              <a:t>) are affine functions</a:t>
            </a:r>
          </a:p>
          <a:p>
            <a:pPr lvl="1"/>
            <a:r>
              <a:rPr lang="en-US" sz="2000" b="1" dirty="0" smtClean="0"/>
              <a:t>X</a:t>
            </a:r>
            <a:r>
              <a:rPr lang="en-US" sz="2000" dirty="0" smtClean="0"/>
              <a:t> is a convex set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C2DFE71-B890-4247-A974-CAE2CEFF7712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2548" y="1851210"/>
            <a:ext cx="2784755" cy="19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21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264525" cy="1216025"/>
          </a:xfrm>
        </p:spPr>
        <p:txBody>
          <a:bodyPr/>
          <a:lstStyle/>
          <a:p>
            <a:r>
              <a:rPr lang="en-US" sz="3200" dirty="0" smtClean="0"/>
              <a:t>Key Results in Convex Optimization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272462" cy="42672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A nice property: 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A local optimal solution is also globally optimal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1700" dirty="0" smtClean="0"/>
              <a:t>A convex optimization problem can be solved by finding a local optimum</a:t>
            </a:r>
            <a:endParaRPr lang="en-US" sz="2000" dirty="0" smtClean="0"/>
          </a:p>
          <a:p>
            <a:pPr lvl="1">
              <a:spcBef>
                <a:spcPts val="1200"/>
              </a:spcBef>
              <a:defRPr/>
            </a:pPr>
            <a:r>
              <a:rPr lang="en-US" sz="2000" dirty="0" smtClean="0"/>
              <a:t>Efficient local optimization approaches: </a:t>
            </a:r>
            <a:r>
              <a:rPr lang="en-US" sz="2000" dirty="0" err="1" smtClean="0"/>
              <a:t>subgradient</a:t>
            </a:r>
            <a:r>
              <a:rPr lang="en-US" sz="2000" dirty="0" smtClean="0"/>
              <a:t> method, gradient projection method</a:t>
            </a:r>
            <a:endParaRPr lang="en-US" sz="1600" dirty="0" smtClean="0"/>
          </a:p>
          <a:p>
            <a:pPr lvl="2">
              <a:spcBef>
                <a:spcPts val="1200"/>
              </a:spcBef>
              <a:defRPr/>
            </a:pPr>
            <a:r>
              <a:rPr lang="en-US" sz="1600" dirty="0" smtClean="0"/>
              <a:t>Improve </a:t>
            </a:r>
            <a:r>
              <a:rPr lang="en-US" sz="1600" dirty="0"/>
              <a:t>the current </a:t>
            </a:r>
            <a:r>
              <a:rPr lang="en-US" sz="1600" dirty="0" smtClean="0"/>
              <a:t>solution and converge to an optimal solution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1600" dirty="0" smtClean="0"/>
              <a:t>Can terminate if the current solution is good enough</a:t>
            </a:r>
            <a:endParaRPr lang="en-US" sz="1600" dirty="0"/>
          </a:p>
          <a:p>
            <a:pPr marL="909637" lvl="2" indent="0">
              <a:buNone/>
              <a:defRPr/>
            </a:pPr>
            <a:endParaRPr lang="en-US" sz="1400" dirty="0" smtClean="0"/>
          </a:p>
          <a:p>
            <a:pPr lvl="2">
              <a:defRPr/>
            </a:pPr>
            <a:endParaRPr lang="en-US" sz="1700" dirty="0" smtClean="0"/>
          </a:p>
          <a:p>
            <a:pPr>
              <a:defRPr/>
            </a:pPr>
            <a:endParaRPr lang="en-US" sz="24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6BFE7D02-E548-4103-A25E-C83A9F867659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2345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0.2|2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0.2|2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9.7|1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9.7|14.5"/>
</p:tagLst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6368</TotalTime>
  <Words>1553</Words>
  <Application>Microsoft Office PowerPoint</Application>
  <PresentationFormat>On-screen Show (4:3)</PresentationFormat>
  <Paragraphs>400</Paragraphs>
  <Slides>43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Profile</vt:lpstr>
      <vt:lpstr>Chapter 3</vt:lpstr>
      <vt:lpstr>Outline</vt:lpstr>
      <vt:lpstr>Convex Set</vt:lpstr>
      <vt:lpstr>Convex Function</vt:lpstr>
      <vt:lpstr>Concave Function</vt:lpstr>
      <vt:lpstr>Other Functions</vt:lpstr>
      <vt:lpstr>Affine Function</vt:lpstr>
      <vt:lpstr>Convex Programming</vt:lpstr>
      <vt:lpstr>Key Results in Convex Optimization</vt:lpstr>
      <vt:lpstr>Key Results in Convex Optimization (2)</vt:lpstr>
      <vt:lpstr>Outline</vt:lpstr>
      <vt:lpstr> Multiple-Input Multiple–Output (MIMO)</vt:lpstr>
      <vt:lpstr> Multi-hop MIMO Networks</vt:lpstr>
      <vt:lpstr>Problem To Be Solved</vt:lpstr>
      <vt:lpstr>Outline of Case Study</vt:lpstr>
      <vt:lpstr>Network Configuration</vt:lpstr>
      <vt:lpstr>Utility Function</vt:lpstr>
      <vt:lpstr>Link Capacity</vt:lpstr>
      <vt:lpstr>Link/Physical Layer Constraints</vt:lpstr>
      <vt:lpstr> Transport Layer Constraints</vt:lpstr>
      <vt:lpstr> Network/Transport Layer Constraints (1)</vt:lpstr>
      <vt:lpstr> Network/Transport Layer Constraints (2)</vt:lpstr>
      <vt:lpstr>Coupling Constraints</vt:lpstr>
      <vt:lpstr>Problem Formulation</vt:lpstr>
      <vt:lpstr>Problem Formulation</vt:lpstr>
      <vt:lpstr>Outline of Case Study</vt:lpstr>
      <vt:lpstr>Highlight of Approach </vt:lpstr>
      <vt:lpstr>Step 1:  Lagrangian Dual Decomposition (1)</vt:lpstr>
      <vt:lpstr>Step 1:  Lagrangian Dual Decomposition (2)</vt:lpstr>
      <vt:lpstr>Step 1:  Lagrangian Dual Decomposition (3)</vt:lpstr>
      <vt:lpstr>Step 2:  Cutting-Plane Method for Solving Dual (1)</vt:lpstr>
      <vt:lpstr>Step 2:  Cutting-Plane Method for Solving Dual (2)</vt:lpstr>
      <vt:lpstr>Step 2:  Cutting-Plane Method for Solving Dual (3)</vt:lpstr>
      <vt:lpstr>Step 2:  Cutting-Plane Method for Solving Dual (4)</vt:lpstr>
      <vt:lpstr>Step 3:  Recover the Primal Optimal Solution</vt:lpstr>
      <vt:lpstr>Step 3:  Recover the Primal Optimal Solution (2)</vt:lpstr>
      <vt:lpstr>Outline of Case Study</vt:lpstr>
      <vt:lpstr>Simulation Setting</vt:lpstr>
      <vt:lpstr>Routing Solution</vt:lpstr>
      <vt:lpstr>Routing Solution (2)</vt:lpstr>
      <vt:lpstr>Bandwidth Allocation (in MHz)</vt:lpstr>
      <vt:lpstr>Convergence Behavior of Cutting-plane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Yi Shi</cp:lastModifiedBy>
  <cp:revision>398</cp:revision>
  <dcterms:created xsi:type="dcterms:W3CDTF">2010-09-26T03:36:45Z</dcterms:created>
  <dcterms:modified xsi:type="dcterms:W3CDTF">2014-01-27T15:30:14Z</dcterms:modified>
</cp:coreProperties>
</file>