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80" r:id="rId3"/>
    <p:sldId id="275" r:id="rId4"/>
    <p:sldId id="276" r:id="rId5"/>
    <p:sldId id="277" r:id="rId6"/>
    <p:sldId id="278" r:id="rId7"/>
    <p:sldId id="27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292929"/>
    <a:srgbClr val="969696"/>
    <a:srgbClr val="0000FF"/>
    <a:srgbClr val="00CC00"/>
    <a:srgbClr val="CCFFFF"/>
    <a:srgbClr val="FFFF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1416" y="-96"/>
      </p:cViewPr>
      <p:guideLst>
        <p:guide orient="horz" pos="2160"/>
        <p:guide pos="543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F3DB1-E28F-4303-AB89-A08B8B2F769E}" type="datetimeFigureOut">
              <a:rPr lang="en-CA" smtClean="0"/>
              <a:t>26/06/2015</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EB175-E2BF-41C0-BE4F-DE29300BE5DA}" type="slidenum">
              <a:rPr lang="en-CA" smtClean="0"/>
              <a:t>‹#›</a:t>
            </a:fld>
            <a:endParaRPr lang="en-CA" dirty="0"/>
          </a:p>
        </p:txBody>
      </p:sp>
    </p:spTree>
    <p:extLst>
      <p:ext uri="{BB962C8B-B14F-4D97-AF65-F5344CB8AC3E}">
        <p14:creationId xmlns:p14="http://schemas.microsoft.com/office/powerpoint/2010/main" val="343257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4</a:t>
            </a:fld>
            <a:endParaRPr lang="en-CA" dirty="0"/>
          </a:p>
        </p:txBody>
      </p:sp>
    </p:spTree>
    <p:extLst>
      <p:ext uri="{BB962C8B-B14F-4D97-AF65-F5344CB8AC3E}">
        <p14:creationId xmlns:p14="http://schemas.microsoft.com/office/powerpoint/2010/main" val="2288084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5</a:t>
            </a:fld>
            <a:endParaRPr lang="en-CA" dirty="0"/>
          </a:p>
        </p:txBody>
      </p:sp>
    </p:spTree>
    <p:extLst>
      <p:ext uri="{BB962C8B-B14F-4D97-AF65-F5344CB8AC3E}">
        <p14:creationId xmlns:p14="http://schemas.microsoft.com/office/powerpoint/2010/main" val="2288084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6</a:t>
            </a:fld>
            <a:endParaRPr lang="en-CA" dirty="0"/>
          </a:p>
        </p:txBody>
      </p:sp>
    </p:spTree>
    <p:extLst>
      <p:ext uri="{BB962C8B-B14F-4D97-AF65-F5344CB8AC3E}">
        <p14:creationId xmlns:p14="http://schemas.microsoft.com/office/powerpoint/2010/main" val="2288084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7</a:t>
            </a:fld>
            <a:endParaRPr lang="en-CA" dirty="0"/>
          </a:p>
        </p:txBody>
      </p:sp>
    </p:spTree>
    <p:extLst>
      <p:ext uri="{BB962C8B-B14F-4D97-AF65-F5344CB8AC3E}">
        <p14:creationId xmlns:p14="http://schemas.microsoft.com/office/powerpoint/2010/main" val="2288084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2803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404544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74638"/>
            <a:ext cx="2057400" cy="5961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274638"/>
            <a:ext cx="6553200" cy="5961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5616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41300" y="1542144"/>
            <a:ext cx="8732520" cy="47460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6549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2863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600200"/>
            <a:ext cx="4254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243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1300" y="1641943"/>
            <a:ext cx="4256088"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1300" y="2174875"/>
            <a:ext cx="42560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1943"/>
            <a:ext cx="4346575"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465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 Cambridge University Press 2015 – All Rights Reserved</a:t>
            </a:r>
            <a:endParaRPr lang="en-US" dirty="0"/>
          </a:p>
        </p:txBody>
      </p:sp>
      <p:sp>
        <p:nvSpPr>
          <p:cNvPr id="9" name="Slide Number Placeholder 8"/>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0391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 Cambridge University Press 2015 – All Rights Reserved</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59199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6136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5100" y="273050"/>
            <a:ext cx="33004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4165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65100" y="1435100"/>
            <a:ext cx="33004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834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3756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299" y="161925"/>
            <a:ext cx="7610929" cy="125571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41300" y="1600200"/>
            <a:ext cx="8732520" cy="4746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16000" y="6419850"/>
            <a:ext cx="721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p:txBody>
      </p:sp>
      <p:sp>
        <p:nvSpPr>
          <p:cNvPr id="6" name="Slide Number Placeholder 5"/>
          <p:cNvSpPr>
            <a:spLocks noGrp="1"/>
          </p:cNvSpPr>
          <p:nvPr>
            <p:ph type="sldNum" sz="quarter" idx="4"/>
          </p:nvPr>
        </p:nvSpPr>
        <p:spPr>
          <a:xfrm>
            <a:off x="8360228" y="6419850"/>
            <a:ext cx="6313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DB3BC-D9AA-C249-9E0B-FE3AE73EEB10}" type="slidenum">
              <a:rPr lang="en-US" smtClean="0"/>
              <a:t>‹#›</a:t>
            </a:fld>
            <a:endParaRPr lang="en-US"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74328" y="149225"/>
            <a:ext cx="1013459" cy="1333500"/>
          </a:xfrm>
          <a:prstGeom prst="rect">
            <a:avLst/>
          </a:prstGeom>
        </p:spPr>
      </p:pic>
    </p:spTree>
    <p:extLst>
      <p:ext uri="{BB962C8B-B14F-4D97-AF65-F5344CB8AC3E}">
        <p14:creationId xmlns:p14="http://schemas.microsoft.com/office/powerpoint/2010/main" val="7593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026" y="2130425"/>
            <a:ext cx="8037286" cy="2760889"/>
          </a:xfrm>
        </p:spPr>
        <p:txBody>
          <a:bodyPr>
            <a:normAutofit/>
          </a:bodyPr>
          <a:lstStyle/>
          <a:p>
            <a:r>
              <a:rPr lang="en-US" dirty="0" smtClean="0"/>
              <a:t>Supplement e11.1:</a:t>
            </a:r>
            <a:br>
              <a:rPr lang="en-US" dirty="0" smtClean="0"/>
            </a:br>
            <a:r>
              <a:rPr lang="en-US" dirty="0" smtClean="0"/>
              <a:t>Examples of refractivity measurements</a:t>
            </a:r>
            <a:endParaRPr lang="en-US" dirty="0"/>
          </a:p>
        </p:txBody>
      </p:sp>
      <p:sp>
        <p:nvSpPr>
          <p:cNvPr id="4" name="Footer Placeholder 3"/>
          <p:cNvSpPr>
            <a:spLocks noGrp="1"/>
          </p:cNvSpPr>
          <p:nvPr>
            <p:ph type="ftr" sz="quarter" idx="11"/>
          </p:nvPr>
        </p:nvSpPr>
        <p:spPr/>
        <p:txBody>
          <a:bodyPr/>
          <a:lstStyle/>
          <a:p>
            <a:r>
              <a:rPr lang="en-US" dirty="0" smtClean="0"/>
              <a:t>e11.1: Refractivity measurements</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1</a:t>
            </a:fld>
            <a:endParaRPr lang="en-US" dirty="0"/>
          </a:p>
        </p:txBody>
      </p:sp>
    </p:spTree>
    <p:extLst>
      <p:ext uri="{BB962C8B-B14F-4D97-AF65-F5344CB8AC3E}">
        <p14:creationId xmlns:p14="http://schemas.microsoft.com/office/powerpoint/2010/main" val="2005380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e11.1: Refractivity measurements</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2</a:t>
            </a:fld>
            <a:endParaRPr lang="en-US" dirty="0"/>
          </a:p>
        </p:txBody>
      </p:sp>
      <p:sp>
        <p:nvSpPr>
          <p:cNvPr id="6" name="Content Placeholder 6"/>
          <p:cNvSpPr txBox="1">
            <a:spLocks/>
          </p:cNvSpPr>
          <p:nvPr/>
        </p:nvSpPr>
        <p:spPr>
          <a:xfrm>
            <a:off x="4045527" y="1565564"/>
            <a:ext cx="5046724" cy="45411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refractivity </a:t>
            </a:r>
            <a:r>
              <a:rPr lang="en-US" sz="2400" i="1" dirty="0" smtClean="0"/>
              <a:t>N</a:t>
            </a:r>
            <a:r>
              <a:rPr lang="en-US" sz="2400" dirty="0" smtClean="0"/>
              <a:t> can be estimated by radar at short ranges using fixed ground targets. Though </a:t>
            </a:r>
            <a:r>
              <a:rPr lang="en-US" sz="2400" i="1" dirty="0" smtClean="0"/>
              <a:t>N</a:t>
            </a:r>
            <a:r>
              <a:rPr lang="en-US" sz="2400" dirty="0" smtClean="0"/>
              <a:t> depends on pressure, temperature, and humidity, most of the spatial variability of </a:t>
            </a:r>
            <a:r>
              <a:rPr lang="en-US" sz="2400" i="1" dirty="0" smtClean="0"/>
              <a:t>N</a:t>
            </a:r>
            <a:r>
              <a:rPr lang="en-US" sz="2400" dirty="0" smtClean="0"/>
              <a:t> observed by radar is due to humidity patterns.</a:t>
            </a:r>
          </a:p>
          <a:p>
            <a:pPr marL="0" indent="0">
              <a:buNone/>
            </a:pPr>
            <a:r>
              <a:rPr lang="en-US" sz="2400" dirty="0" smtClean="0"/>
              <a:t>With enough ground targets, maps like the one on the left can be obtained, revealing the </a:t>
            </a:r>
            <a:r>
              <a:rPr lang="en-US" sz="2400" dirty="0" err="1" smtClean="0"/>
              <a:t>finescale</a:t>
            </a:r>
            <a:r>
              <a:rPr lang="en-US" sz="2400" dirty="0" smtClean="0"/>
              <a:t> structure of humidity hard to resolve otherwise.</a:t>
            </a:r>
          </a:p>
          <a:p>
            <a:pPr marL="0" indent="0">
              <a:buNone/>
            </a:pPr>
            <a:endParaRPr lang="en-US" sz="2400" dirty="0"/>
          </a:p>
        </p:txBody>
      </p:sp>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 </a:t>
            </a:r>
            <a:r>
              <a:rPr lang="en-US" dirty="0" smtClean="0"/>
              <a:t>and the </a:t>
            </a:r>
            <a:r>
              <a:rPr lang="en-US" dirty="0" err="1" smtClean="0"/>
              <a:t>finescale</a:t>
            </a:r>
            <a:r>
              <a:rPr lang="en-US" dirty="0" smtClean="0"/>
              <a:t> structure of humidity</a:t>
            </a:r>
            <a:endParaRPr lang="en-C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113" y="1371600"/>
            <a:ext cx="3825240" cy="4038600"/>
          </a:xfrm>
          <a:prstGeom prst="rect">
            <a:avLst/>
          </a:prstGeom>
        </p:spPr>
      </p:pic>
      <p:sp>
        <p:nvSpPr>
          <p:cNvPr id="8" name="Content Placeholder 6"/>
          <p:cNvSpPr txBox="1">
            <a:spLocks/>
          </p:cNvSpPr>
          <p:nvPr/>
        </p:nvSpPr>
        <p:spPr>
          <a:xfrm>
            <a:off x="116113" y="5444835"/>
            <a:ext cx="3825240" cy="132366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t>Refractivity </a:t>
            </a:r>
            <a:r>
              <a:rPr lang="en-US" sz="1400" i="1" dirty="0" smtClean="0"/>
              <a:t>N</a:t>
            </a:r>
            <a:r>
              <a:rPr lang="en-US" sz="1400" dirty="0" smtClean="0"/>
              <a:t> near the surface retrieved as a dry line is gradually coalescing near the radar.  Temperatures, dew points, and winds from surface stations are indicated. The </a:t>
            </a:r>
            <a:r>
              <a:rPr lang="en-US" sz="1400" i="1" dirty="0" smtClean="0"/>
              <a:t>N</a:t>
            </a:r>
            <a:r>
              <a:rPr lang="en-US" sz="1400" dirty="0" smtClean="0"/>
              <a:t> scale was converted in equivalent </a:t>
            </a:r>
            <a:r>
              <a:rPr lang="en-US" sz="1400" i="1" dirty="0" smtClean="0"/>
              <a:t>T</a:t>
            </a:r>
            <a:r>
              <a:rPr lang="en-US" sz="1400" baseline="-25000" dirty="0" smtClean="0"/>
              <a:t>d</a:t>
            </a:r>
            <a:r>
              <a:rPr lang="en-US" sz="1400" dirty="0" smtClean="0"/>
              <a:t> assuming a fixed temperature and pressure.</a:t>
            </a:r>
            <a:endParaRPr lang="en-US" sz="1400" dirty="0"/>
          </a:p>
        </p:txBody>
      </p:sp>
    </p:spTree>
    <p:extLst>
      <p:ext uri="{BB962C8B-B14F-4D97-AF65-F5344CB8AC3E}">
        <p14:creationId xmlns:p14="http://schemas.microsoft.com/office/powerpoint/2010/main" val="899177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e11.1: Refractivity measurements</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3</a:t>
            </a:fld>
            <a:endParaRPr lang="en-US" dirty="0"/>
          </a:p>
        </p:txBody>
      </p:sp>
      <p:sp>
        <p:nvSpPr>
          <p:cNvPr id="6" name="Content Placeholder 6"/>
          <p:cNvSpPr txBox="1">
            <a:spLocks/>
          </p:cNvSpPr>
          <p:nvPr/>
        </p:nvSpPr>
        <p:spPr>
          <a:xfrm>
            <a:off x="116113" y="3823819"/>
            <a:ext cx="8976138" cy="190817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time-height section of reflectivity above was used in Fig. 5.5 to illustrate insect (1) and (2) and cumulus  echoes (3).  On (2), more insects are observed because of an old outflow that lifted them up.</a:t>
            </a:r>
          </a:p>
          <a:p>
            <a:pPr marL="0" indent="0">
              <a:buNone/>
            </a:pPr>
            <a:r>
              <a:rPr lang="en-US" sz="2400" dirty="0" smtClean="0"/>
              <a:t>These convergence lines also tend to concentrate over a small distance gradients of temperature and humidity, and hence of refractive index.</a:t>
            </a:r>
            <a:endParaRPr lang="en-US" sz="2400" dirty="0"/>
          </a:p>
        </p:txBody>
      </p:sp>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a:t>
            </a:r>
            <a:r>
              <a:rPr lang="en-US" dirty="0" smtClean="0"/>
              <a:t> as a revelator of convergence lines</a:t>
            </a:r>
            <a:endParaRPr lang="en-CA"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596" y="1626345"/>
            <a:ext cx="8772525" cy="1914525"/>
          </a:xfrm>
          <a:prstGeom prst="rect">
            <a:avLst/>
          </a:prstGeom>
        </p:spPr>
      </p:pic>
    </p:spTree>
    <p:extLst>
      <p:ext uri="{BB962C8B-B14F-4D97-AF65-F5344CB8AC3E}">
        <p14:creationId xmlns:p14="http://schemas.microsoft.com/office/powerpoint/2010/main" val="2885579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a:t>
            </a:r>
            <a:r>
              <a:rPr lang="en-US" dirty="0" smtClean="0"/>
              <a:t> as a revelator of convergence lines</a:t>
            </a:r>
            <a:endParaRPr lang="en-CA"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75518"/>
            <a:ext cx="7620000" cy="3810000"/>
          </a:xfrm>
          <a:prstGeom prst="rect">
            <a:avLst/>
          </a:prstGeom>
        </p:spPr>
      </p:pic>
      <p:sp>
        <p:nvSpPr>
          <p:cNvPr id="20" name="TextBox 19"/>
          <p:cNvSpPr txBox="1"/>
          <p:nvPr/>
        </p:nvSpPr>
        <p:spPr>
          <a:xfrm>
            <a:off x="3967163" y="2244408"/>
            <a:ext cx="306494" cy="246221"/>
          </a:xfrm>
          <a:prstGeom prst="rect">
            <a:avLst/>
          </a:prstGeom>
          <a:noFill/>
        </p:spPr>
        <p:txBody>
          <a:bodyPr wrap="none" rtlCol="0">
            <a:spAutoFit/>
          </a:bodyPr>
          <a:lstStyle/>
          <a:p>
            <a:r>
              <a:rPr lang="en-US" sz="1000" dirty="0" smtClean="0">
                <a:solidFill>
                  <a:srgbClr val="FFFFFF"/>
                </a:solidFill>
              </a:rPr>
              <a:t>60</a:t>
            </a:r>
            <a:endParaRPr lang="en-CA" sz="1000" dirty="0">
              <a:solidFill>
                <a:srgbClr val="FFFFFF"/>
              </a:solidFill>
            </a:endParaRPr>
          </a:p>
        </p:txBody>
      </p:sp>
      <p:sp>
        <p:nvSpPr>
          <p:cNvPr id="4" name="Footer Placeholder 3"/>
          <p:cNvSpPr>
            <a:spLocks noGrp="1"/>
          </p:cNvSpPr>
          <p:nvPr>
            <p:ph type="ftr" sz="quarter" idx="11"/>
          </p:nvPr>
        </p:nvSpPr>
        <p:spPr/>
        <p:txBody>
          <a:bodyPr/>
          <a:lstStyle/>
          <a:p>
            <a:r>
              <a:rPr lang="en-US" dirty="0"/>
              <a:t>e11.1: Refractivity measurements</a:t>
            </a:r>
          </a:p>
        </p:txBody>
      </p:sp>
      <p:sp>
        <p:nvSpPr>
          <p:cNvPr id="5" name="Slide Number Placeholder 4"/>
          <p:cNvSpPr>
            <a:spLocks noGrp="1"/>
          </p:cNvSpPr>
          <p:nvPr>
            <p:ph type="sldNum" sz="quarter" idx="12"/>
          </p:nvPr>
        </p:nvSpPr>
        <p:spPr>
          <a:xfrm>
            <a:off x="8346373" y="6419850"/>
            <a:ext cx="631371" cy="365125"/>
          </a:xfrm>
        </p:spPr>
        <p:txBody>
          <a:bodyPr/>
          <a:lstStyle/>
          <a:p>
            <a:fld id="{3FDDB3BC-D9AA-C249-9E0B-FE3AE73EEB10}" type="slidenum">
              <a:rPr lang="en-US" smtClean="0">
                <a:solidFill>
                  <a:srgbClr val="000000"/>
                </a:solidFill>
              </a:rPr>
              <a:t>4</a:t>
            </a:fld>
            <a:endParaRPr lang="en-US" dirty="0">
              <a:solidFill>
                <a:srgbClr val="000000"/>
              </a:solidFill>
            </a:endParaRPr>
          </a:p>
        </p:txBody>
      </p:sp>
      <p:sp>
        <p:nvSpPr>
          <p:cNvPr id="6" name="Content Placeholder 6"/>
          <p:cNvSpPr txBox="1">
            <a:spLocks/>
          </p:cNvSpPr>
          <p:nvPr/>
        </p:nvSpPr>
        <p:spPr>
          <a:xfrm>
            <a:off x="116113" y="5385519"/>
            <a:ext cx="8976138" cy="11500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At about the same time, while the refractivity CAPPI (left) does not reveal much, the refractivity map (right) shows that a gradient of </a:t>
            </a:r>
            <a:r>
              <a:rPr lang="en-US" sz="2400" i="1" dirty="0" smtClean="0"/>
              <a:t>N</a:t>
            </a:r>
            <a:r>
              <a:rPr lang="en-US" sz="2400" dirty="0" smtClean="0"/>
              <a:t> is passing (for </a:t>
            </a:r>
            <a:r>
              <a:rPr lang="en-US" sz="2400" i="1" dirty="0" smtClean="0"/>
              <a:t>N</a:t>
            </a:r>
            <a:r>
              <a:rPr lang="en-US" sz="2400" dirty="0" smtClean="0"/>
              <a:t> maps, focus on the colored field, not its contour).</a:t>
            </a:r>
            <a:endParaRPr lang="en-US" sz="2400" dirty="0"/>
          </a:p>
        </p:txBody>
      </p:sp>
      <p:pic>
        <p:nvPicPr>
          <p:cNvPr id="7" name="Picture 4" descr="sca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823" y="4829728"/>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789573"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10</a:t>
            </a:r>
          </a:p>
        </p:txBody>
      </p:sp>
      <p:sp>
        <p:nvSpPr>
          <p:cNvPr id="9" name="Text Box 6"/>
          <p:cNvSpPr txBox="1">
            <a:spLocks noChangeArrowheads="1"/>
          </p:cNvSpPr>
          <p:nvPr/>
        </p:nvSpPr>
        <p:spPr bwMode="auto">
          <a:xfrm>
            <a:off x="2302460"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30</a:t>
            </a:r>
          </a:p>
        </p:txBody>
      </p:sp>
      <p:sp>
        <p:nvSpPr>
          <p:cNvPr id="11" name="Text Box 7"/>
          <p:cNvSpPr txBox="1">
            <a:spLocks noChangeArrowheads="1"/>
          </p:cNvSpPr>
          <p:nvPr/>
        </p:nvSpPr>
        <p:spPr bwMode="auto">
          <a:xfrm>
            <a:off x="3742323" y="4977365"/>
            <a:ext cx="8563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50 dBZ</a:t>
            </a:r>
          </a:p>
        </p:txBody>
      </p:sp>
      <p:sp>
        <p:nvSpPr>
          <p:cNvPr id="12" name="Text Box 8"/>
          <p:cNvSpPr txBox="1">
            <a:spLocks noChangeArrowheads="1"/>
          </p:cNvSpPr>
          <p:nvPr/>
        </p:nvSpPr>
        <p:spPr bwMode="auto">
          <a:xfrm>
            <a:off x="2373898" y="442174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FFFFFF"/>
                </a:solidFill>
              </a:rPr>
              <a:t>Z</a:t>
            </a:r>
          </a:p>
        </p:txBody>
      </p:sp>
      <p:sp>
        <p:nvSpPr>
          <p:cNvPr id="13" name="Text Box 10"/>
          <p:cNvSpPr txBox="1">
            <a:spLocks noChangeArrowheads="1"/>
          </p:cNvSpPr>
          <p:nvPr/>
        </p:nvSpPr>
        <p:spPr bwMode="auto">
          <a:xfrm>
            <a:off x="48407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340</a:t>
            </a:r>
            <a:endParaRPr lang="en-US" altLang="en-US" b="0" dirty="0">
              <a:solidFill>
                <a:srgbClr val="FFFFFF"/>
              </a:solidFill>
            </a:endParaRPr>
          </a:p>
        </p:txBody>
      </p:sp>
      <p:sp>
        <p:nvSpPr>
          <p:cNvPr id="14" name="Text Box 11"/>
          <p:cNvSpPr txBox="1">
            <a:spLocks noChangeArrowheads="1"/>
          </p:cNvSpPr>
          <p:nvPr/>
        </p:nvSpPr>
        <p:spPr bwMode="auto">
          <a:xfrm>
            <a:off x="63520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355</a:t>
            </a:r>
            <a:endParaRPr lang="en-US" altLang="en-US" b="0" dirty="0">
              <a:solidFill>
                <a:srgbClr val="FFFFFF"/>
              </a:solidFill>
            </a:endParaRPr>
          </a:p>
        </p:txBody>
      </p:sp>
      <p:sp>
        <p:nvSpPr>
          <p:cNvPr id="15" name="Text Box 12"/>
          <p:cNvSpPr txBox="1">
            <a:spLocks noChangeArrowheads="1"/>
          </p:cNvSpPr>
          <p:nvPr/>
        </p:nvSpPr>
        <p:spPr bwMode="auto">
          <a:xfrm>
            <a:off x="7791873"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370</a:t>
            </a:r>
            <a:endParaRPr lang="en-US" altLang="en-US" b="0" dirty="0">
              <a:solidFill>
                <a:srgbClr val="FFFFFF"/>
              </a:solidFill>
            </a:endParaRPr>
          </a:p>
        </p:txBody>
      </p:sp>
      <p:sp>
        <p:nvSpPr>
          <p:cNvPr id="16" name="Text Box 13"/>
          <p:cNvSpPr txBox="1">
            <a:spLocks noChangeArrowheads="1"/>
          </p:cNvSpPr>
          <p:nvPr/>
        </p:nvSpPr>
        <p:spPr bwMode="auto">
          <a:xfrm>
            <a:off x="6402230" y="4421740"/>
            <a:ext cx="37542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smtClean="0">
                <a:solidFill>
                  <a:srgbClr val="FFFFFF"/>
                </a:solidFill>
              </a:rPr>
              <a:t>N</a:t>
            </a:r>
            <a:endParaRPr lang="en-US" altLang="en-US" sz="2000" b="1" i="1" dirty="0">
              <a:solidFill>
                <a:srgbClr val="FFFFFF"/>
              </a:solidFill>
            </a:endParaRPr>
          </a:p>
        </p:txBody>
      </p:sp>
      <p:sp>
        <p:nvSpPr>
          <p:cNvPr id="17" name="Text Box 14"/>
          <p:cNvSpPr txBox="1">
            <a:spLocks noChangeArrowheads="1"/>
          </p:cNvSpPr>
          <p:nvPr/>
        </p:nvSpPr>
        <p:spPr bwMode="auto">
          <a:xfrm>
            <a:off x="4618888" y="4480478"/>
            <a:ext cx="10084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a:t>
            </a:r>
            <a:r>
              <a:rPr lang="en-US" altLang="en-US" dirty="0">
                <a:solidFill>
                  <a:srgbClr val="FFFFFF"/>
                </a:solidFill>
              </a:rPr>
              <a:t>T</a:t>
            </a:r>
            <a:r>
              <a:rPr lang="en-US" altLang="en-US" baseline="-25000" dirty="0">
                <a:solidFill>
                  <a:srgbClr val="FFFFFF"/>
                </a:solidFill>
              </a:rPr>
              <a:t>d</a:t>
            </a:r>
            <a:r>
              <a:rPr lang="en-US" altLang="en-US" dirty="0">
                <a:solidFill>
                  <a:srgbClr val="FFFFFF"/>
                </a:solidFill>
              </a:rPr>
              <a:t> = 16</a:t>
            </a:r>
            <a:r>
              <a:rPr lang="en-US" altLang="en-US" b="0" dirty="0" smtClean="0">
                <a:solidFill>
                  <a:srgbClr val="FFFFFF"/>
                </a:solidFill>
              </a:rPr>
              <a:t>)</a:t>
            </a:r>
            <a:endParaRPr lang="en-US" altLang="en-US" b="0" dirty="0">
              <a:solidFill>
                <a:srgbClr val="FFFFFF"/>
              </a:solidFill>
            </a:endParaRPr>
          </a:p>
        </p:txBody>
      </p:sp>
      <p:sp>
        <p:nvSpPr>
          <p:cNvPr id="18" name="Text Box 15"/>
          <p:cNvSpPr txBox="1">
            <a:spLocks noChangeArrowheads="1"/>
          </p:cNvSpPr>
          <p:nvPr/>
        </p:nvSpPr>
        <p:spPr bwMode="auto">
          <a:xfrm>
            <a:off x="7488508" y="4466623"/>
            <a:ext cx="10084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a:t>
            </a:r>
            <a:r>
              <a:rPr lang="en-US" altLang="en-US" dirty="0">
                <a:solidFill>
                  <a:srgbClr val="FFFFFF"/>
                </a:solidFill>
              </a:rPr>
              <a:t>T</a:t>
            </a:r>
            <a:r>
              <a:rPr lang="en-US" altLang="en-US" baseline="-25000" dirty="0">
                <a:solidFill>
                  <a:srgbClr val="FFFFFF"/>
                </a:solidFill>
              </a:rPr>
              <a:t>d</a:t>
            </a:r>
            <a:r>
              <a:rPr lang="en-US" altLang="en-US" dirty="0">
                <a:solidFill>
                  <a:srgbClr val="FFFFFF"/>
                </a:solidFill>
              </a:rPr>
              <a:t> = </a:t>
            </a:r>
            <a:r>
              <a:rPr lang="en-US" altLang="en-US" dirty="0" smtClean="0">
                <a:solidFill>
                  <a:srgbClr val="FFFFFF"/>
                </a:solidFill>
              </a:rPr>
              <a:t>21</a:t>
            </a:r>
            <a:r>
              <a:rPr lang="en-US" altLang="en-US" b="0" dirty="0" smtClean="0">
                <a:solidFill>
                  <a:srgbClr val="FFFFFF"/>
                </a:solidFill>
              </a:rPr>
              <a:t>)</a:t>
            </a:r>
            <a:endParaRPr lang="en-US" altLang="en-US" b="0" dirty="0">
              <a:solidFill>
                <a:srgbClr val="FFFFFF"/>
              </a:solidFill>
            </a:endParaRPr>
          </a:p>
        </p:txBody>
      </p:sp>
      <p:pic>
        <p:nvPicPr>
          <p:cNvPr id="19" name="Picture 28" descr="scale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8523" y="4840840"/>
            <a:ext cx="2951162" cy="19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946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a:t>
            </a:r>
            <a:r>
              <a:rPr lang="en-US" dirty="0" smtClean="0"/>
              <a:t> as a revelator of convergence lines</a:t>
            </a:r>
            <a:endParaRPr lang="en-CA"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75518"/>
            <a:ext cx="7620000" cy="3810000"/>
          </a:xfrm>
          <a:prstGeom prst="rect">
            <a:avLst/>
          </a:prstGeom>
        </p:spPr>
      </p:pic>
      <p:sp>
        <p:nvSpPr>
          <p:cNvPr id="20" name="TextBox 19"/>
          <p:cNvSpPr txBox="1"/>
          <p:nvPr/>
        </p:nvSpPr>
        <p:spPr>
          <a:xfrm>
            <a:off x="3967163" y="2244408"/>
            <a:ext cx="306494" cy="246221"/>
          </a:xfrm>
          <a:prstGeom prst="rect">
            <a:avLst/>
          </a:prstGeom>
          <a:noFill/>
        </p:spPr>
        <p:txBody>
          <a:bodyPr wrap="none" rtlCol="0">
            <a:spAutoFit/>
          </a:bodyPr>
          <a:lstStyle/>
          <a:p>
            <a:r>
              <a:rPr lang="en-US" sz="1000" dirty="0" smtClean="0">
                <a:solidFill>
                  <a:srgbClr val="FFFFFF"/>
                </a:solidFill>
              </a:rPr>
              <a:t>60</a:t>
            </a:r>
            <a:endParaRPr lang="en-CA" sz="1000" dirty="0">
              <a:solidFill>
                <a:srgbClr val="FFFFFF"/>
              </a:solidFill>
            </a:endParaRPr>
          </a:p>
        </p:txBody>
      </p:sp>
      <p:sp>
        <p:nvSpPr>
          <p:cNvPr id="4" name="Footer Placeholder 3"/>
          <p:cNvSpPr>
            <a:spLocks noGrp="1"/>
          </p:cNvSpPr>
          <p:nvPr>
            <p:ph type="ftr" sz="quarter" idx="11"/>
          </p:nvPr>
        </p:nvSpPr>
        <p:spPr/>
        <p:txBody>
          <a:bodyPr/>
          <a:lstStyle/>
          <a:p>
            <a:r>
              <a:rPr lang="en-US" dirty="0"/>
              <a:t>e11.1: Refractivity measurements</a:t>
            </a:r>
          </a:p>
        </p:txBody>
      </p:sp>
      <p:sp>
        <p:nvSpPr>
          <p:cNvPr id="5" name="Slide Number Placeholder 4"/>
          <p:cNvSpPr>
            <a:spLocks noGrp="1"/>
          </p:cNvSpPr>
          <p:nvPr>
            <p:ph type="sldNum" sz="quarter" idx="12"/>
          </p:nvPr>
        </p:nvSpPr>
        <p:spPr/>
        <p:txBody>
          <a:bodyPr/>
          <a:lstStyle/>
          <a:p>
            <a:fld id="{3FDDB3BC-D9AA-C249-9E0B-FE3AE73EEB10}" type="slidenum">
              <a:rPr lang="en-US" smtClean="0">
                <a:solidFill>
                  <a:srgbClr val="000000"/>
                </a:solidFill>
              </a:rPr>
              <a:t>5</a:t>
            </a:fld>
            <a:endParaRPr lang="en-US" dirty="0">
              <a:solidFill>
                <a:srgbClr val="000000"/>
              </a:solidFill>
            </a:endParaRPr>
          </a:p>
        </p:txBody>
      </p:sp>
      <p:sp>
        <p:nvSpPr>
          <p:cNvPr id="6" name="Content Placeholder 6"/>
          <p:cNvSpPr txBox="1">
            <a:spLocks/>
          </p:cNvSpPr>
          <p:nvPr/>
        </p:nvSpPr>
        <p:spPr>
          <a:xfrm>
            <a:off x="116113" y="5385519"/>
            <a:ext cx="8976138" cy="11500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And of course, convergence lines are of great interest because convection often initiates on them, like it does here.</a:t>
            </a:r>
            <a:endParaRPr lang="en-US" sz="2400" dirty="0"/>
          </a:p>
        </p:txBody>
      </p:sp>
      <p:pic>
        <p:nvPicPr>
          <p:cNvPr id="7" name="Picture 4" descr="sca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823" y="4829728"/>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789573"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10</a:t>
            </a:r>
          </a:p>
        </p:txBody>
      </p:sp>
      <p:sp>
        <p:nvSpPr>
          <p:cNvPr id="9" name="Text Box 6"/>
          <p:cNvSpPr txBox="1">
            <a:spLocks noChangeArrowheads="1"/>
          </p:cNvSpPr>
          <p:nvPr/>
        </p:nvSpPr>
        <p:spPr bwMode="auto">
          <a:xfrm>
            <a:off x="2302460"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30</a:t>
            </a:r>
          </a:p>
        </p:txBody>
      </p:sp>
      <p:sp>
        <p:nvSpPr>
          <p:cNvPr id="11" name="Text Box 7"/>
          <p:cNvSpPr txBox="1">
            <a:spLocks noChangeArrowheads="1"/>
          </p:cNvSpPr>
          <p:nvPr/>
        </p:nvSpPr>
        <p:spPr bwMode="auto">
          <a:xfrm>
            <a:off x="3742323" y="4977365"/>
            <a:ext cx="8563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50 dBZ</a:t>
            </a:r>
          </a:p>
        </p:txBody>
      </p:sp>
      <p:sp>
        <p:nvSpPr>
          <p:cNvPr id="12" name="Text Box 8"/>
          <p:cNvSpPr txBox="1">
            <a:spLocks noChangeArrowheads="1"/>
          </p:cNvSpPr>
          <p:nvPr/>
        </p:nvSpPr>
        <p:spPr bwMode="auto">
          <a:xfrm>
            <a:off x="2373898" y="442174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FFFFFF"/>
                </a:solidFill>
              </a:rPr>
              <a:t>Z</a:t>
            </a:r>
          </a:p>
        </p:txBody>
      </p:sp>
      <p:sp>
        <p:nvSpPr>
          <p:cNvPr id="13" name="Text Box 10"/>
          <p:cNvSpPr txBox="1">
            <a:spLocks noChangeArrowheads="1"/>
          </p:cNvSpPr>
          <p:nvPr/>
        </p:nvSpPr>
        <p:spPr bwMode="auto">
          <a:xfrm>
            <a:off x="48407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340</a:t>
            </a:r>
            <a:endParaRPr lang="en-US" altLang="en-US" b="0" dirty="0">
              <a:solidFill>
                <a:srgbClr val="FFFFFF"/>
              </a:solidFill>
            </a:endParaRPr>
          </a:p>
        </p:txBody>
      </p:sp>
      <p:sp>
        <p:nvSpPr>
          <p:cNvPr id="14" name="Text Box 11"/>
          <p:cNvSpPr txBox="1">
            <a:spLocks noChangeArrowheads="1"/>
          </p:cNvSpPr>
          <p:nvPr/>
        </p:nvSpPr>
        <p:spPr bwMode="auto">
          <a:xfrm>
            <a:off x="63520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355</a:t>
            </a:r>
            <a:endParaRPr lang="en-US" altLang="en-US" b="0" dirty="0">
              <a:solidFill>
                <a:srgbClr val="FFFFFF"/>
              </a:solidFill>
            </a:endParaRPr>
          </a:p>
        </p:txBody>
      </p:sp>
      <p:sp>
        <p:nvSpPr>
          <p:cNvPr id="15" name="Text Box 12"/>
          <p:cNvSpPr txBox="1">
            <a:spLocks noChangeArrowheads="1"/>
          </p:cNvSpPr>
          <p:nvPr/>
        </p:nvSpPr>
        <p:spPr bwMode="auto">
          <a:xfrm>
            <a:off x="7791873"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370</a:t>
            </a:r>
            <a:endParaRPr lang="en-US" altLang="en-US" b="0" dirty="0">
              <a:solidFill>
                <a:srgbClr val="FFFFFF"/>
              </a:solidFill>
            </a:endParaRPr>
          </a:p>
        </p:txBody>
      </p:sp>
      <p:sp>
        <p:nvSpPr>
          <p:cNvPr id="16" name="Text Box 13"/>
          <p:cNvSpPr txBox="1">
            <a:spLocks noChangeArrowheads="1"/>
          </p:cNvSpPr>
          <p:nvPr/>
        </p:nvSpPr>
        <p:spPr bwMode="auto">
          <a:xfrm>
            <a:off x="6402230" y="4421740"/>
            <a:ext cx="37542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smtClean="0">
                <a:solidFill>
                  <a:srgbClr val="FFFFFF"/>
                </a:solidFill>
              </a:rPr>
              <a:t>N</a:t>
            </a:r>
            <a:endParaRPr lang="en-US" altLang="en-US" sz="2000" b="1" i="1" dirty="0">
              <a:solidFill>
                <a:srgbClr val="FFFFFF"/>
              </a:solidFill>
            </a:endParaRPr>
          </a:p>
        </p:txBody>
      </p:sp>
      <p:pic>
        <p:nvPicPr>
          <p:cNvPr id="19" name="Picture 28" descr="scale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8523" y="4840840"/>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14"/>
          <p:cNvSpPr txBox="1">
            <a:spLocks noChangeArrowheads="1"/>
          </p:cNvSpPr>
          <p:nvPr/>
        </p:nvSpPr>
        <p:spPr bwMode="auto">
          <a:xfrm>
            <a:off x="4618888" y="4480478"/>
            <a:ext cx="10084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a:t>
            </a:r>
            <a:r>
              <a:rPr lang="en-US" altLang="en-US" dirty="0">
                <a:solidFill>
                  <a:srgbClr val="FFFFFF"/>
                </a:solidFill>
              </a:rPr>
              <a:t>T</a:t>
            </a:r>
            <a:r>
              <a:rPr lang="en-US" altLang="en-US" baseline="-25000" dirty="0">
                <a:solidFill>
                  <a:srgbClr val="FFFFFF"/>
                </a:solidFill>
              </a:rPr>
              <a:t>d</a:t>
            </a:r>
            <a:r>
              <a:rPr lang="en-US" altLang="en-US" dirty="0">
                <a:solidFill>
                  <a:srgbClr val="FFFFFF"/>
                </a:solidFill>
              </a:rPr>
              <a:t> = 16</a:t>
            </a:r>
            <a:r>
              <a:rPr lang="en-US" altLang="en-US" b="0" dirty="0" smtClean="0">
                <a:solidFill>
                  <a:srgbClr val="FFFFFF"/>
                </a:solidFill>
              </a:rPr>
              <a:t>)</a:t>
            </a:r>
            <a:endParaRPr lang="en-US" altLang="en-US" b="0" dirty="0">
              <a:solidFill>
                <a:srgbClr val="FFFFFF"/>
              </a:solidFill>
            </a:endParaRPr>
          </a:p>
        </p:txBody>
      </p:sp>
      <p:sp>
        <p:nvSpPr>
          <p:cNvPr id="22" name="Text Box 15"/>
          <p:cNvSpPr txBox="1">
            <a:spLocks noChangeArrowheads="1"/>
          </p:cNvSpPr>
          <p:nvPr/>
        </p:nvSpPr>
        <p:spPr bwMode="auto">
          <a:xfrm>
            <a:off x="7488508" y="4466623"/>
            <a:ext cx="10084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a:t>
            </a:r>
            <a:r>
              <a:rPr lang="en-US" altLang="en-US" dirty="0">
                <a:solidFill>
                  <a:srgbClr val="FFFFFF"/>
                </a:solidFill>
              </a:rPr>
              <a:t>T</a:t>
            </a:r>
            <a:r>
              <a:rPr lang="en-US" altLang="en-US" baseline="-25000" dirty="0">
                <a:solidFill>
                  <a:srgbClr val="FFFFFF"/>
                </a:solidFill>
              </a:rPr>
              <a:t>d</a:t>
            </a:r>
            <a:r>
              <a:rPr lang="en-US" altLang="en-US" dirty="0">
                <a:solidFill>
                  <a:srgbClr val="FFFFFF"/>
                </a:solidFill>
              </a:rPr>
              <a:t> = </a:t>
            </a:r>
            <a:r>
              <a:rPr lang="en-US" altLang="en-US" dirty="0" smtClean="0">
                <a:solidFill>
                  <a:srgbClr val="FFFFFF"/>
                </a:solidFill>
              </a:rPr>
              <a:t>21</a:t>
            </a:r>
            <a:r>
              <a:rPr lang="en-US" altLang="en-US" b="0" dirty="0" smtClean="0">
                <a:solidFill>
                  <a:srgbClr val="FFFFFF"/>
                </a:solidFill>
              </a:rPr>
              <a:t>)</a:t>
            </a:r>
            <a:endParaRPr lang="en-US" altLang="en-US" b="0" dirty="0">
              <a:solidFill>
                <a:srgbClr val="FFFFFF"/>
              </a:solidFill>
            </a:endParaRPr>
          </a:p>
        </p:txBody>
      </p:sp>
    </p:spTree>
    <p:extLst>
      <p:ext uri="{BB962C8B-B14F-4D97-AF65-F5344CB8AC3E}">
        <p14:creationId xmlns:p14="http://schemas.microsoft.com/office/powerpoint/2010/main" val="822408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a:t>
            </a:r>
            <a:r>
              <a:rPr lang="en-US" dirty="0" smtClean="0"/>
              <a:t> as a revelator of humid areas</a:t>
            </a:r>
            <a:endParaRPr lang="en-CA"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75518"/>
            <a:ext cx="7620000" cy="3810000"/>
          </a:xfrm>
          <a:prstGeom prst="rect">
            <a:avLst/>
          </a:prstGeom>
        </p:spPr>
      </p:pic>
      <p:sp>
        <p:nvSpPr>
          <p:cNvPr id="20" name="TextBox 19"/>
          <p:cNvSpPr txBox="1"/>
          <p:nvPr/>
        </p:nvSpPr>
        <p:spPr>
          <a:xfrm>
            <a:off x="3967163" y="2244408"/>
            <a:ext cx="306494" cy="246221"/>
          </a:xfrm>
          <a:prstGeom prst="rect">
            <a:avLst/>
          </a:prstGeom>
          <a:noFill/>
        </p:spPr>
        <p:txBody>
          <a:bodyPr wrap="none" rtlCol="0">
            <a:spAutoFit/>
          </a:bodyPr>
          <a:lstStyle/>
          <a:p>
            <a:r>
              <a:rPr lang="en-US" sz="1000" dirty="0" smtClean="0">
                <a:solidFill>
                  <a:srgbClr val="FFFFFF"/>
                </a:solidFill>
              </a:rPr>
              <a:t>60</a:t>
            </a:r>
            <a:endParaRPr lang="en-CA" sz="1000" dirty="0">
              <a:solidFill>
                <a:srgbClr val="FFFFFF"/>
              </a:solidFill>
            </a:endParaRPr>
          </a:p>
        </p:txBody>
      </p:sp>
      <p:sp>
        <p:nvSpPr>
          <p:cNvPr id="4" name="Footer Placeholder 3"/>
          <p:cNvSpPr>
            <a:spLocks noGrp="1"/>
          </p:cNvSpPr>
          <p:nvPr>
            <p:ph type="ftr" sz="quarter" idx="11"/>
          </p:nvPr>
        </p:nvSpPr>
        <p:spPr/>
        <p:txBody>
          <a:bodyPr/>
          <a:lstStyle/>
          <a:p>
            <a:r>
              <a:rPr lang="en-US" dirty="0"/>
              <a:t>e11.1: Refractivity measurements</a:t>
            </a:r>
          </a:p>
        </p:txBody>
      </p:sp>
      <p:sp>
        <p:nvSpPr>
          <p:cNvPr id="5" name="Slide Number Placeholder 4"/>
          <p:cNvSpPr>
            <a:spLocks noGrp="1"/>
          </p:cNvSpPr>
          <p:nvPr>
            <p:ph type="sldNum" sz="quarter" idx="12"/>
          </p:nvPr>
        </p:nvSpPr>
        <p:spPr/>
        <p:txBody>
          <a:bodyPr/>
          <a:lstStyle/>
          <a:p>
            <a:fld id="{3FDDB3BC-D9AA-C249-9E0B-FE3AE73EEB10}" type="slidenum">
              <a:rPr lang="en-US" smtClean="0">
                <a:solidFill>
                  <a:srgbClr val="000000"/>
                </a:solidFill>
              </a:rPr>
              <a:t>6</a:t>
            </a:fld>
            <a:endParaRPr lang="en-US" dirty="0">
              <a:solidFill>
                <a:srgbClr val="000000"/>
              </a:solidFill>
            </a:endParaRPr>
          </a:p>
        </p:txBody>
      </p:sp>
      <p:sp>
        <p:nvSpPr>
          <p:cNvPr id="6" name="Content Placeholder 6"/>
          <p:cNvSpPr txBox="1">
            <a:spLocks/>
          </p:cNvSpPr>
          <p:nvPr/>
        </p:nvSpPr>
        <p:spPr>
          <a:xfrm>
            <a:off x="116113" y="5385519"/>
            <a:ext cx="8976138" cy="11500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In this event, cells coming from the north west intensify as they move into the near-stationary wetter area to the east.</a:t>
            </a:r>
            <a:endParaRPr lang="en-US" sz="2400" dirty="0"/>
          </a:p>
        </p:txBody>
      </p:sp>
      <p:pic>
        <p:nvPicPr>
          <p:cNvPr id="7" name="Picture 4" descr="sca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823" y="4829728"/>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789573"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10</a:t>
            </a:r>
          </a:p>
        </p:txBody>
      </p:sp>
      <p:sp>
        <p:nvSpPr>
          <p:cNvPr id="9" name="Text Box 6"/>
          <p:cNvSpPr txBox="1">
            <a:spLocks noChangeArrowheads="1"/>
          </p:cNvSpPr>
          <p:nvPr/>
        </p:nvSpPr>
        <p:spPr bwMode="auto">
          <a:xfrm>
            <a:off x="2302460"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30</a:t>
            </a:r>
          </a:p>
        </p:txBody>
      </p:sp>
      <p:sp>
        <p:nvSpPr>
          <p:cNvPr id="11" name="Text Box 7"/>
          <p:cNvSpPr txBox="1">
            <a:spLocks noChangeArrowheads="1"/>
          </p:cNvSpPr>
          <p:nvPr/>
        </p:nvSpPr>
        <p:spPr bwMode="auto">
          <a:xfrm>
            <a:off x="3742323" y="4977365"/>
            <a:ext cx="8563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50 dBZ</a:t>
            </a:r>
          </a:p>
        </p:txBody>
      </p:sp>
      <p:sp>
        <p:nvSpPr>
          <p:cNvPr id="12" name="Text Box 8"/>
          <p:cNvSpPr txBox="1">
            <a:spLocks noChangeArrowheads="1"/>
          </p:cNvSpPr>
          <p:nvPr/>
        </p:nvSpPr>
        <p:spPr bwMode="auto">
          <a:xfrm>
            <a:off x="2373898" y="442174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FFFFFF"/>
                </a:solidFill>
              </a:rPr>
              <a:t>Z</a:t>
            </a:r>
          </a:p>
        </p:txBody>
      </p:sp>
      <p:sp>
        <p:nvSpPr>
          <p:cNvPr id="13" name="Text Box 10"/>
          <p:cNvSpPr txBox="1">
            <a:spLocks noChangeArrowheads="1"/>
          </p:cNvSpPr>
          <p:nvPr/>
        </p:nvSpPr>
        <p:spPr bwMode="auto">
          <a:xfrm>
            <a:off x="48407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295</a:t>
            </a:r>
            <a:endParaRPr lang="en-US" altLang="en-US" b="0" dirty="0">
              <a:solidFill>
                <a:srgbClr val="FFFFFF"/>
              </a:solidFill>
            </a:endParaRPr>
          </a:p>
        </p:txBody>
      </p:sp>
      <p:sp>
        <p:nvSpPr>
          <p:cNvPr id="14" name="Text Box 11"/>
          <p:cNvSpPr txBox="1">
            <a:spLocks noChangeArrowheads="1"/>
          </p:cNvSpPr>
          <p:nvPr/>
        </p:nvSpPr>
        <p:spPr bwMode="auto">
          <a:xfrm>
            <a:off x="63520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310</a:t>
            </a:r>
            <a:endParaRPr lang="en-US" altLang="en-US" b="0" dirty="0">
              <a:solidFill>
                <a:srgbClr val="FFFFFF"/>
              </a:solidFill>
            </a:endParaRPr>
          </a:p>
        </p:txBody>
      </p:sp>
      <p:sp>
        <p:nvSpPr>
          <p:cNvPr id="15" name="Text Box 12"/>
          <p:cNvSpPr txBox="1">
            <a:spLocks noChangeArrowheads="1"/>
          </p:cNvSpPr>
          <p:nvPr/>
        </p:nvSpPr>
        <p:spPr bwMode="auto">
          <a:xfrm>
            <a:off x="7791873"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325</a:t>
            </a:r>
            <a:endParaRPr lang="en-US" altLang="en-US" b="0" dirty="0">
              <a:solidFill>
                <a:srgbClr val="FFFFFF"/>
              </a:solidFill>
            </a:endParaRPr>
          </a:p>
        </p:txBody>
      </p:sp>
      <p:sp>
        <p:nvSpPr>
          <p:cNvPr id="16" name="Text Box 13"/>
          <p:cNvSpPr txBox="1">
            <a:spLocks noChangeArrowheads="1"/>
          </p:cNvSpPr>
          <p:nvPr/>
        </p:nvSpPr>
        <p:spPr bwMode="auto">
          <a:xfrm>
            <a:off x="6402230" y="4421740"/>
            <a:ext cx="37542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smtClean="0">
                <a:solidFill>
                  <a:srgbClr val="FFFFFF"/>
                </a:solidFill>
              </a:rPr>
              <a:t>N</a:t>
            </a:r>
            <a:endParaRPr lang="en-US" altLang="en-US" sz="2000" b="1" i="1" dirty="0">
              <a:solidFill>
                <a:srgbClr val="FFFFFF"/>
              </a:solidFill>
            </a:endParaRPr>
          </a:p>
        </p:txBody>
      </p:sp>
      <p:pic>
        <p:nvPicPr>
          <p:cNvPr id="19" name="Picture 28" descr="scale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8523" y="4840840"/>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14"/>
          <p:cNvSpPr txBox="1">
            <a:spLocks noChangeArrowheads="1"/>
          </p:cNvSpPr>
          <p:nvPr/>
        </p:nvSpPr>
        <p:spPr bwMode="auto">
          <a:xfrm>
            <a:off x="4790987" y="4480478"/>
            <a:ext cx="6642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0" dirty="0" smtClean="0">
                <a:solidFill>
                  <a:srgbClr val="FFFFFF"/>
                </a:solidFill>
              </a:rPr>
              <a:t>(</a:t>
            </a:r>
            <a:r>
              <a:rPr lang="en-US" altLang="en-US" dirty="0" smtClean="0">
                <a:solidFill>
                  <a:srgbClr val="FFFFFF"/>
                </a:solidFill>
              </a:rPr>
              <a:t>dry</a:t>
            </a:r>
            <a:r>
              <a:rPr lang="en-US" altLang="en-US" b="0" dirty="0" smtClean="0">
                <a:solidFill>
                  <a:srgbClr val="FFFFFF"/>
                </a:solidFill>
              </a:rPr>
              <a:t>)</a:t>
            </a:r>
            <a:endParaRPr lang="en-US" altLang="en-US" b="0" dirty="0">
              <a:solidFill>
                <a:srgbClr val="FFFFFF"/>
              </a:solidFill>
            </a:endParaRPr>
          </a:p>
        </p:txBody>
      </p:sp>
      <p:sp>
        <p:nvSpPr>
          <p:cNvPr id="22" name="Text Box 15"/>
          <p:cNvSpPr txBox="1">
            <a:spLocks noChangeArrowheads="1"/>
          </p:cNvSpPr>
          <p:nvPr/>
        </p:nvSpPr>
        <p:spPr bwMode="auto">
          <a:xfrm>
            <a:off x="7685367" y="4466623"/>
            <a:ext cx="6701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0" dirty="0" smtClean="0">
                <a:solidFill>
                  <a:srgbClr val="FFFFFF"/>
                </a:solidFill>
              </a:rPr>
              <a:t>(</a:t>
            </a:r>
            <a:r>
              <a:rPr lang="en-US" altLang="en-US" dirty="0" smtClean="0">
                <a:solidFill>
                  <a:srgbClr val="FFFFFF"/>
                </a:solidFill>
              </a:rPr>
              <a:t>wet</a:t>
            </a:r>
            <a:r>
              <a:rPr lang="en-US" altLang="en-US" b="0" dirty="0" smtClean="0">
                <a:solidFill>
                  <a:srgbClr val="FFFFFF"/>
                </a:solidFill>
              </a:rPr>
              <a:t>)</a:t>
            </a:r>
            <a:endParaRPr lang="en-US" altLang="en-US" b="0" dirty="0">
              <a:solidFill>
                <a:srgbClr val="FFFFFF"/>
              </a:solidFill>
            </a:endParaRPr>
          </a:p>
        </p:txBody>
      </p:sp>
      <p:sp>
        <p:nvSpPr>
          <p:cNvPr id="10" name="Freeform 9"/>
          <p:cNvSpPr/>
          <p:nvPr/>
        </p:nvSpPr>
        <p:spPr>
          <a:xfrm>
            <a:off x="6774873" y="2341418"/>
            <a:ext cx="789709" cy="1593273"/>
          </a:xfrm>
          <a:custGeom>
            <a:avLst/>
            <a:gdLst>
              <a:gd name="connsiteX0" fmla="*/ 207818 w 789709"/>
              <a:gd name="connsiteY0" fmla="*/ 0 h 1593273"/>
              <a:gd name="connsiteX1" fmla="*/ 41563 w 789709"/>
              <a:gd name="connsiteY1" fmla="*/ 429491 h 1593273"/>
              <a:gd name="connsiteX2" fmla="*/ 0 w 789709"/>
              <a:gd name="connsiteY2" fmla="*/ 568037 h 1593273"/>
              <a:gd name="connsiteX3" fmla="*/ 0 w 789709"/>
              <a:gd name="connsiteY3" fmla="*/ 568037 h 1593273"/>
              <a:gd name="connsiteX4" fmla="*/ 55418 w 789709"/>
              <a:gd name="connsiteY4" fmla="*/ 720437 h 1593273"/>
              <a:gd name="connsiteX5" fmla="*/ 249382 w 789709"/>
              <a:gd name="connsiteY5" fmla="*/ 858982 h 1593273"/>
              <a:gd name="connsiteX6" fmla="*/ 346363 w 789709"/>
              <a:gd name="connsiteY6" fmla="*/ 955964 h 1593273"/>
              <a:gd name="connsiteX7" fmla="*/ 415636 w 789709"/>
              <a:gd name="connsiteY7" fmla="*/ 1136073 h 1593273"/>
              <a:gd name="connsiteX8" fmla="*/ 581891 w 789709"/>
              <a:gd name="connsiteY8" fmla="*/ 1205346 h 1593273"/>
              <a:gd name="connsiteX9" fmla="*/ 665018 w 789709"/>
              <a:gd name="connsiteY9" fmla="*/ 1399309 h 1593273"/>
              <a:gd name="connsiteX10" fmla="*/ 789709 w 789709"/>
              <a:gd name="connsiteY10" fmla="*/ 1593273 h 159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9709" h="1593273">
                <a:moveTo>
                  <a:pt x="207818" y="0"/>
                </a:moveTo>
                <a:lnTo>
                  <a:pt x="41563" y="429491"/>
                </a:lnTo>
                <a:lnTo>
                  <a:pt x="0" y="568037"/>
                </a:lnTo>
                <a:lnTo>
                  <a:pt x="0" y="568037"/>
                </a:lnTo>
                <a:lnTo>
                  <a:pt x="55418" y="720437"/>
                </a:lnTo>
                <a:lnTo>
                  <a:pt x="249382" y="858982"/>
                </a:lnTo>
                <a:lnTo>
                  <a:pt x="346363" y="955964"/>
                </a:lnTo>
                <a:lnTo>
                  <a:pt x="415636" y="1136073"/>
                </a:lnTo>
                <a:lnTo>
                  <a:pt x="581891" y="1205346"/>
                </a:lnTo>
                <a:lnTo>
                  <a:pt x="665018" y="1399309"/>
                </a:lnTo>
                <a:lnTo>
                  <a:pt x="789709" y="1593273"/>
                </a:lnTo>
              </a:path>
            </a:pathLst>
          </a:custGeom>
          <a:noFill/>
          <a:ln w="12700">
            <a:solidFill>
              <a:srgbClr val="FFFFFF"/>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Freeform 22"/>
          <p:cNvSpPr/>
          <p:nvPr/>
        </p:nvSpPr>
        <p:spPr>
          <a:xfrm>
            <a:off x="2950888" y="2341413"/>
            <a:ext cx="789709" cy="1593273"/>
          </a:xfrm>
          <a:custGeom>
            <a:avLst/>
            <a:gdLst>
              <a:gd name="connsiteX0" fmla="*/ 207818 w 789709"/>
              <a:gd name="connsiteY0" fmla="*/ 0 h 1593273"/>
              <a:gd name="connsiteX1" fmla="*/ 41563 w 789709"/>
              <a:gd name="connsiteY1" fmla="*/ 429491 h 1593273"/>
              <a:gd name="connsiteX2" fmla="*/ 0 w 789709"/>
              <a:gd name="connsiteY2" fmla="*/ 568037 h 1593273"/>
              <a:gd name="connsiteX3" fmla="*/ 0 w 789709"/>
              <a:gd name="connsiteY3" fmla="*/ 568037 h 1593273"/>
              <a:gd name="connsiteX4" fmla="*/ 55418 w 789709"/>
              <a:gd name="connsiteY4" fmla="*/ 720437 h 1593273"/>
              <a:gd name="connsiteX5" fmla="*/ 249382 w 789709"/>
              <a:gd name="connsiteY5" fmla="*/ 858982 h 1593273"/>
              <a:gd name="connsiteX6" fmla="*/ 346363 w 789709"/>
              <a:gd name="connsiteY6" fmla="*/ 955964 h 1593273"/>
              <a:gd name="connsiteX7" fmla="*/ 415636 w 789709"/>
              <a:gd name="connsiteY7" fmla="*/ 1136073 h 1593273"/>
              <a:gd name="connsiteX8" fmla="*/ 581891 w 789709"/>
              <a:gd name="connsiteY8" fmla="*/ 1205346 h 1593273"/>
              <a:gd name="connsiteX9" fmla="*/ 665018 w 789709"/>
              <a:gd name="connsiteY9" fmla="*/ 1399309 h 1593273"/>
              <a:gd name="connsiteX10" fmla="*/ 789709 w 789709"/>
              <a:gd name="connsiteY10" fmla="*/ 1593273 h 159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9709" h="1593273">
                <a:moveTo>
                  <a:pt x="207818" y="0"/>
                </a:moveTo>
                <a:lnTo>
                  <a:pt x="41563" y="429491"/>
                </a:lnTo>
                <a:lnTo>
                  <a:pt x="0" y="568037"/>
                </a:lnTo>
                <a:lnTo>
                  <a:pt x="0" y="568037"/>
                </a:lnTo>
                <a:lnTo>
                  <a:pt x="55418" y="720437"/>
                </a:lnTo>
                <a:lnTo>
                  <a:pt x="249382" y="858982"/>
                </a:lnTo>
                <a:lnTo>
                  <a:pt x="346363" y="955964"/>
                </a:lnTo>
                <a:lnTo>
                  <a:pt x="415636" y="1136073"/>
                </a:lnTo>
                <a:lnTo>
                  <a:pt x="581891" y="1205346"/>
                </a:lnTo>
                <a:lnTo>
                  <a:pt x="665018" y="1399309"/>
                </a:lnTo>
                <a:lnTo>
                  <a:pt x="789709" y="1593273"/>
                </a:lnTo>
              </a:path>
            </a:pathLst>
          </a:custGeom>
          <a:noFill/>
          <a:ln w="12700">
            <a:solidFill>
              <a:srgbClr val="FFFFFF"/>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793385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3" y="110835"/>
            <a:ext cx="7852228" cy="1260765"/>
          </a:xfrm>
        </p:spPr>
        <p:txBody>
          <a:bodyPr>
            <a:normAutofit fontScale="90000"/>
          </a:bodyPr>
          <a:lstStyle/>
          <a:p>
            <a:r>
              <a:rPr lang="en-US" dirty="0" smtClean="0"/>
              <a:t>Refractivity </a:t>
            </a:r>
            <a:r>
              <a:rPr lang="en-US" i="1" dirty="0" smtClean="0"/>
              <a:t>N</a:t>
            </a:r>
            <a:r>
              <a:rPr lang="en-US" dirty="0" smtClean="0"/>
              <a:t> as a revelator </a:t>
            </a:r>
            <a:r>
              <a:rPr lang="en-US" dirty="0"/>
              <a:t>of humid areas</a:t>
            </a:r>
            <a:endParaRPr lang="en-CA"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75518"/>
            <a:ext cx="7620000" cy="3810000"/>
          </a:xfrm>
          <a:prstGeom prst="rect">
            <a:avLst/>
          </a:prstGeom>
        </p:spPr>
      </p:pic>
      <p:sp>
        <p:nvSpPr>
          <p:cNvPr id="20" name="TextBox 19"/>
          <p:cNvSpPr txBox="1"/>
          <p:nvPr/>
        </p:nvSpPr>
        <p:spPr>
          <a:xfrm>
            <a:off x="3967163" y="2244408"/>
            <a:ext cx="306494" cy="246221"/>
          </a:xfrm>
          <a:prstGeom prst="rect">
            <a:avLst/>
          </a:prstGeom>
          <a:noFill/>
        </p:spPr>
        <p:txBody>
          <a:bodyPr wrap="none" rtlCol="0">
            <a:spAutoFit/>
          </a:bodyPr>
          <a:lstStyle/>
          <a:p>
            <a:r>
              <a:rPr lang="en-US" sz="1000" dirty="0" smtClean="0">
                <a:solidFill>
                  <a:srgbClr val="FFFFFF"/>
                </a:solidFill>
              </a:rPr>
              <a:t>60</a:t>
            </a:r>
            <a:endParaRPr lang="en-CA" sz="1000" dirty="0">
              <a:solidFill>
                <a:srgbClr val="FFFFFF"/>
              </a:solidFill>
            </a:endParaRPr>
          </a:p>
        </p:txBody>
      </p:sp>
      <p:sp>
        <p:nvSpPr>
          <p:cNvPr id="4" name="Footer Placeholder 3"/>
          <p:cNvSpPr>
            <a:spLocks noGrp="1"/>
          </p:cNvSpPr>
          <p:nvPr>
            <p:ph type="ftr" sz="quarter" idx="11"/>
          </p:nvPr>
        </p:nvSpPr>
        <p:spPr/>
        <p:txBody>
          <a:bodyPr/>
          <a:lstStyle/>
          <a:p>
            <a:r>
              <a:rPr lang="en-US" dirty="0"/>
              <a:t>e11.1: Refractivity measurements</a:t>
            </a:r>
          </a:p>
        </p:txBody>
      </p:sp>
      <p:sp>
        <p:nvSpPr>
          <p:cNvPr id="5" name="Slide Number Placeholder 4"/>
          <p:cNvSpPr>
            <a:spLocks noGrp="1"/>
          </p:cNvSpPr>
          <p:nvPr>
            <p:ph type="sldNum" sz="quarter" idx="12"/>
          </p:nvPr>
        </p:nvSpPr>
        <p:spPr/>
        <p:txBody>
          <a:bodyPr/>
          <a:lstStyle/>
          <a:p>
            <a:fld id="{3FDDB3BC-D9AA-C249-9E0B-FE3AE73EEB10}" type="slidenum">
              <a:rPr lang="en-US" smtClean="0">
                <a:solidFill>
                  <a:srgbClr val="000000"/>
                </a:solidFill>
              </a:rPr>
              <a:t>7</a:t>
            </a:fld>
            <a:endParaRPr lang="en-US" dirty="0">
              <a:solidFill>
                <a:srgbClr val="000000"/>
              </a:solidFill>
            </a:endParaRPr>
          </a:p>
        </p:txBody>
      </p:sp>
      <p:sp>
        <p:nvSpPr>
          <p:cNvPr id="6" name="Content Placeholder 6"/>
          <p:cNvSpPr txBox="1">
            <a:spLocks/>
          </p:cNvSpPr>
          <p:nvPr/>
        </p:nvSpPr>
        <p:spPr>
          <a:xfrm>
            <a:off x="116113" y="5385519"/>
            <a:ext cx="8976138" cy="11500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In this event, cells coming from the north west intensify as they move into the near-stationary wetter area to the east</a:t>
            </a:r>
            <a:r>
              <a:rPr lang="en-US" sz="2400" dirty="0" smtClean="0"/>
              <a:t>.</a:t>
            </a:r>
          </a:p>
          <a:p>
            <a:pPr marL="0" indent="0">
              <a:buNone/>
            </a:pPr>
            <a:r>
              <a:rPr lang="en-US" sz="2400" dirty="0" smtClean="0"/>
              <a:t>Two of the cells intensified enough to generate hail from 0:30 to 1:00.</a:t>
            </a:r>
            <a:endParaRPr lang="en-US" sz="2400" dirty="0"/>
          </a:p>
        </p:txBody>
      </p:sp>
      <p:pic>
        <p:nvPicPr>
          <p:cNvPr id="7" name="Picture 4" descr="sca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823" y="4829728"/>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789573"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10</a:t>
            </a:r>
          </a:p>
        </p:txBody>
      </p:sp>
      <p:sp>
        <p:nvSpPr>
          <p:cNvPr id="9" name="Text Box 6"/>
          <p:cNvSpPr txBox="1">
            <a:spLocks noChangeArrowheads="1"/>
          </p:cNvSpPr>
          <p:nvPr/>
        </p:nvSpPr>
        <p:spPr bwMode="auto">
          <a:xfrm>
            <a:off x="2302460" y="4977365"/>
            <a:ext cx="40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30</a:t>
            </a:r>
          </a:p>
        </p:txBody>
      </p:sp>
      <p:sp>
        <p:nvSpPr>
          <p:cNvPr id="11" name="Text Box 7"/>
          <p:cNvSpPr txBox="1">
            <a:spLocks noChangeArrowheads="1"/>
          </p:cNvSpPr>
          <p:nvPr/>
        </p:nvSpPr>
        <p:spPr bwMode="auto">
          <a:xfrm>
            <a:off x="3742323" y="4977365"/>
            <a:ext cx="8563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a:solidFill>
                  <a:srgbClr val="FFFFFF"/>
                </a:solidFill>
              </a:rPr>
              <a:t>50 dBZ</a:t>
            </a:r>
          </a:p>
        </p:txBody>
      </p:sp>
      <p:sp>
        <p:nvSpPr>
          <p:cNvPr id="12" name="Text Box 8"/>
          <p:cNvSpPr txBox="1">
            <a:spLocks noChangeArrowheads="1"/>
          </p:cNvSpPr>
          <p:nvPr/>
        </p:nvSpPr>
        <p:spPr bwMode="auto">
          <a:xfrm>
            <a:off x="2373898" y="442174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FFFFFF"/>
                </a:solidFill>
              </a:rPr>
              <a:t>Z</a:t>
            </a:r>
          </a:p>
        </p:txBody>
      </p:sp>
      <p:sp>
        <p:nvSpPr>
          <p:cNvPr id="13" name="Text Box 10"/>
          <p:cNvSpPr txBox="1">
            <a:spLocks noChangeArrowheads="1"/>
          </p:cNvSpPr>
          <p:nvPr/>
        </p:nvSpPr>
        <p:spPr bwMode="auto">
          <a:xfrm>
            <a:off x="48407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295</a:t>
            </a:r>
            <a:endParaRPr lang="en-US" altLang="en-US" b="0" dirty="0">
              <a:solidFill>
                <a:srgbClr val="FFFFFF"/>
              </a:solidFill>
            </a:endParaRPr>
          </a:p>
        </p:txBody>
      </p:sp>
      <p:sp>
        <p:nvSpPr>
          <p:cNvPr id="14" name="Text Box 11"/>
          <p:cNvSpPr txBox="1">
            <a:spLocks noChangeArrowheads="1"/>
          </p:cNvSpPr>
          <p:nvPr/>
        </p:nvSpPr>
        <p:spPr bwMode="auto">
          <a:xfrm>
            <a:off x="6352010"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310</a:t>
            </a:r>
            <a:endParaRPr lang="en-US" altLang="en-US" b="0" dirty="0">
              <a:solidFill>
                <a:srgbClr val="FFFFFF"/>
              </a:solidFill>
            </a:endParaRPr>
          </a:p>
        </p:txBody>
      </p:sp>
      <p:sp>
        <p:nvSpPr>
          <p:cNvPr id="15" name="Text Box 12"/>
          <p:cNvSpPr txBox="1">
            <a:spLocks noChangeArrowheads="1"/>
          </p:cNvSpPr>
          <p:nvPr/>
        </p:nvSpPr>
        <p:spPr bwMode="auto">
          <a:xfrm>
            <a:off x="7791873" y="4977365"/>
            <a:ext cx="516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rgbClr val="FFFFFF"/>
                </a:solidFill>
              </a:rPr>
              <a:t>325</a:t>
            </a:r>
            <a:endParaRPr lang="en-US" altLang="en-US" b="0" dirty="0">
              <a:solidFill>
                <a:srgbClr val="FFFFFF"/>
              </a:solidFill>
            </a:endParaRPr>
          </a:p>
        </p:txBody>
      </p:sp>
      <p:sp>
        <p:nvSpPr>
          <p:cNvPr id="16" name="Text Box 13"/>
          <p:cNvSpPr txBox="1">
            <a:spLocks noChangeArrowheads="1"/>
          </p:cNvSpPr>
          <p:nvPr/>
        </p:nvSpPr>
        <p:spPr bwMode="auto">
          <a:xfrm>
            <a:off x="6402230" y="4421740"/>
            <a:ext cx="37542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smtClean="0">
                <a:solidFill>
                  <a:srgbClr val="FFFFFF"/>
                </a:solidFill>
              </a:rPr>
              <a:t>N</a:t>
            </a:r>
            <a:endParaRPr lang="en-US" altLang="en-US" sz="2000" b="1" i="1" dirty="0">
              <a:solidFill>
                <a:srgbClr val="FFFFFF"/>
              </a:solidFill>
            </a:endParaRPr>
          </a:p>
        </p:txBody>
      </p:sp>
      <p:pic>
        <p:nvPicPr>
          <p:cNvPr id="19" name="Picture 28" descr="scale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8523" y="4840840"/>
            <a:ext cx="2951162" cy="193675"/>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14"/>
          <p:cNvSpPr txBox="1">
            <a:spLocks noChangeArrowheads="1"/>
          </p:cNvSpPr>
          <p:nvPr/>
        </p:nvSpPr>
        <p:spPr bwMode="auto">
          <a:xfrm>
            <a:off x="4790987" y="4480478"/>
            <a:ext cx="6642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0" dirty="0" smtClean="0">
                <a:solidFill>
                  <a:srgbClr val="FFFFFF"/>
                </a:solidFill>
              </a:rPr>
              <a:t>(</a:t>
            </a:r>
            <a:r>
              <a:rPr lang="en-US" altLang="en-US" dirty="0" smtClean="0">
                <a:solidFill>
                  <a:srgbClr val="FFFFFF"/>
                </a:solidFill>
              </a:rPr>
              <a:t>dry</a:t>
            </a:r>
            <a:r>
              <a:rPr lang="en-US" altLang="en-US" b="0" dirty="0" smtClean="0">
                <a:solidFill>
                  <a:srgbClr val="FFFFFF"/>
                </a:solidFill>
              </a:rPr>
              <a:t>)</a:t>
            </a:r>
            <a:endParaRPr lang="en-US" altLang="en-US" b="0" dirty="0">
              <a:solidFill>
                <a:srgbClr val="FFFFFF"/>
              </a:solidFill>
            </a:endParaRPr>
          </a:p>
        </p:txBody>
      </p:sp>
      <p:sp>
        <p:nvSpPr>
          <p:cNvPr id="22" name="Text Box 15"/>
          <p:cNvSpPr txBox="1">
            <a:spLocks noChangeArrowheads="1"/>
          </p:cNvSpPr>
          <p:nvPr/>
        </p:nvSpPr>
        <p:spPr bwMode="auto">
          <a:xfrm>
            <a:off x="7685367" y="4466623"/>
            <a:ext cx="6701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0" dirty="0" smtClean="0">
                <a:solidFill>
                  <a:srgbClr val="FFFFFF"/>
                </a:solidFill>
              </a:rPr>
              <a:t>(</a:t>
            </a:r>
            <a:r>
              <a:rPr lang="en-US" altLang="en-US" dirty="0" smtClean="0">
                <a:solidFill>
                  <a:srgbClr val="FFFFFF"/>
                </a:solidFill>
              </a:rPr>
              <a:t>wet</a:t>
            </a:r>
            <a:r>
              <a:rPr lang="en-US" altLang="en-US" b="0" dirty="0" smtClean="0">
                <a:solidFill>
                  <a:srgbClr val="FFFFFF"/>
                </a:solidFill>
              </a:rPr>
              <a:t>)</a:t>
            </a:r>
            <a:endParaRPr lang="en-US" altLang="en-US" b="0" dirty="0">
              <a:solidFill>
                <a:srgbClr val="FFFFFF"/>
              </a:solidFill>
            </a:endParaRPr>
          </a:p>
        </p:txBody>
      </p:sp>
      <p:sp>
        <p:nvSpPr>
          <p:cNvPr id="10" name="Freeform 9"/>
          <p:cNvSpPr/>
          <p:nvPr/>
        </p:nvSpPr>
        <p:spPr>
          <a:xfrm>
            <a:off x="6774873" y="2341418"/>
            <a:ext cx="789709" cy="1593273"/>
          </a:xfrm>
          <a:custGeom>
            <a:avLst/>
            <a:gdLst>
              <a:gd name="connsiteX0" fmla="*/ 207818 w 789709"/>
              <a:gd name="connsiteY0" fmla="*/ 0 h 1593273"/>
              <a:gd name="connsiteX1" fmla="*/ 41563 w 789709"/>
              <a:gd name="connsiteY1" fmla="*/ 429491 h 1593273"/>
              <a:gd name="connsiteX2" fmla="*/ 0 w 789709"/>
              <a:gd name="connsiteY2" fmla="*/ 568037 h 1593273"/>
              <a:gd name="connsiteX3" fmla="*/ 0 w 789709"/>
              <a:gd name="connsiteY3" fmla="*/ 568037 h 1593273"/>
              <a:gd name="connsiteX4" fmla="*/ 55418 w 789709"/>
              <a:gd name="connsiteY4" fmla="*/ 720437 h 1593273"/>
              <a:gd name="connsiteX5" fmla="*/ 249382 w 789709"/>
              <a:gd name="connsiteY5" fmla="*/ 858982 h 1593273"/>
              <a:gd name="connsiteX6" fmla="*/ 346363 w 789709"/>
              <a:gd name="connsiteY6" fmla="*/ 955964 h 1593273"/>
              <a:gd name="connsiteX7" fmla="*/ 415636 w 789709"/>
              <a:gd name="connsiteY7" fmla="*/ 1136073 h 1593273"/>
              <a:gd name="connsiteX8" fmla="*/ 581891 w 789709"/>
              <a:gd name="connsiteY8" fmla="*/ 1205346 h 1593273"/>
              <a:gd name="connsiteX9" fmla="*/ 665018 w 789709"/>
              <a:gd name="connsiteY9" fmla="*/ 1399309 h 1593273"/>
              <a:gd name="connsiteX10" fmla="*/ 789709 w 789709"/>
              <a:gd name="connsiteY10" fmla="*/ 1593273 h 159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9709" h="1593273">
                <a:moveTo>
                  <a:pt x="207818" y="0"/>
                </a:moveTo>
                <a:lnTo>
                  <a:pt x="41563" y="429491"/>
                </a:lnTo>
                <a:lnTo>
                  <a:pt x="0" y="568037"/>
                </a:lnTo>
                <a:lnTo>
                  <a:pt x="0" y="568037"/>
                </a:lnTo>
                <a:lnTo>
                  <a:pt x="55418" y="720437"/>
                </a:lnTo>
                <a:lnTo>
                  <a:pt x="249382" y="858982"/>
                </a:lnTo>
                <a:lnTo>
                  <a:pt x="346363" y="955964"/>
                </a:lnTo>
                <a:lnTo>
                  <a:pt x="415636" y="1136073"/>
                </a:lnTo>
                <a:lnTo>
                  <a:pt x="581891" y="1205346"/>
                </a:lnTo>
                <a:lnTo>
                  <a:pt x="665018" y="1399309"/>
                </a:lnTo>
                <a:lnTo>
                  <a:pt x="789709" y="1593273"/>
                </a:lnTo>
              </a:path>
            </a:pathLst>
          </a:custGeom>
          <a:noFill/>
          <a:ln w="12700">
            <a:solidFill>
              <a:srgbClr val="FFFFFF"/>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Freeform 22"/>
          <p:cNvSpPr/>
          <p:nvPr/>
        </p:nvSpPr>
        <p:spPr>
          <a:xfrm>
            <a:off x="2950888" y="2341413"/>
            <a:ext cx="789709" cy="1593273"/>
          </a:xfrm>
          <a:custGeom>
            <a:avLst/>
            <a:gdLst>
              <a:gd name="connsiteX0" fmla="*/ 207818 w 789709"/>
              <a:gd name="connsiteY0" fmla="*/ 0 h 1593273"/>
              <a:gd name="connsiteX1" fmla="*/ 41563 w 789709"/>
              <a:gd name="connsiteY1" fmla="*/ 429491 h 1593273"/>
              <a:gd name="connsiteX2" fmla="*/ 0 w 789709"/>
              <a:gd name="connsiteY2" fmla="*/ 568037 h 1593273"/>
              <a:gd name="connsiteX3" fmla="*/ 0 w 789709"/>
              <a:gd name="connsiteY3" fmla="*/ 568037 h 1593273"/>
              <a:gd name="connsiteX4" fmla="*/ 55418 w 789709"/>
              <a:gd name="connsiteY4" fmla="*/ 720437 h 1593273"/>
              <a:gd name="connsiteX5" fmla="*/ 249382 w 789709"/>
              <a:gd name="connsiteY5" fmla="*/ 858982 h 1593273"/>
              <a:gd name="connsiteX6" fmla="*/ 346363 w 789709"/>
              <a:gd name="connsiteY6" fmla="*/ 955964 h 1593273"/>
              <a:gd name="connsiteX7" fmla="*/ 415636 w 789709"/>
              <a:gd name="connsiteY7" fmla="*/ 1136073 h 1593273"/>
              <a:gd name="connsiteX8" fmla="*/ 581891 w 789709"/>
              <a:gd name="connsiteY8" fmla="*/ 1205346 h 1593273"/>
              <a:gd name="connsiteX9" fmla="*/ 665018 w 789709"/>
              <a:gd name="connsiteY9" fmla="*/ 1399309 h 1593273"/>
              <a:gd name="connsiteX10" fmla="*/ 789709 w 789709"/>
              <a:gd name="connsiteY10" fmla="*/ 1593273 h 159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9709" h="1593273">
                <a:moveTo>
                  <a:pt x="207818" y="0"/>
                </a:moveTo>
                <a:lnTo>
                  <a:pt x="41563" y="429491"/>
                </a:lnTo>
                <a:lnTo>
                  <a:pt x="0" y="568037"/>
                </a:lnTo>
                <a:lnTo>
                  <a:pt x="0" y="568037"/>
                </a:lnTo>
                <a:lnTo>
                  <a:pt x="55418" y="720437"/>
                </a:lnTo>
                <a:lnTo>
                  <a:pt x="249382" y="858982"/>
                </a:lnTo>
                <a:lnTo>
                  <a:pt x="346363" y="955964"/>
                </a:lnTo>
                <a:lnTo>
                  <a:pt x="415636" y="1136073"/>
                </a:lnTo>
                <a:lnTo>
                  <a:pt x="581891" y="1205346"/>
                </a:lnTo>
                <a:lnTo>
                  <a:pt x="665018" y="1399309"/>
                </a:lnTo>
                <a:lnTo>
                  <a:pt x="789709" y="1593273"/>
                </a:lnTo>
              </a:path>
            </a:pathLst>
          </a:custGeom>
          <a:noFill/>
          <a:ln w="12700">
            <a:solidFill>
              <a:srgbClr val="FFFFFF"/>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263547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patibleSerif">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6092</TotalTime>
  <Words>475</Words>
  <Application>Microsoft Office PowerPoint</Application>
  <PresentationFormat>On-screen Show (4:3)</PresentationFormat>
  <Paragraphs>79</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Template</vt:lpstr>
      <vt:lpstr>Supplement e11.1: Examples of refractivity measurements</vt:lpstr>
      <vt:lpstr>Refractivity N and the finescale structure of humidity</vt:lpstr>
      <vt:lpstr>Refractivity N as a revelator of convergence lines</vt:lpstr>
      <vt:lpstr>Refractivity N as a revelator of convergence lines</vt:lpstr>
      <vt:lpstr>Refractivity N as a revelator of convergence lines</vt:lpstr>
      <vt:lpstr>Refractivity N as a revelator of humid areas</vt:lpstr>
      <vt:lpstr>Refractivity N as a revelator of humid areas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e11.1:Refractivity measurements</dc:title>
  <dc:creator>Frederic Fabry</dc:creator>
  <cp:lastModifiedBy>Frederic Fabry</cp:lastModifiedBy>
  <cp:revision>309</cp:revision>
  <dcterms:created xsi:type="dcterms:W3CDTF">2014-10-20T18:29:00Z</dcterms:created>
  <dcterms:modified xsi:type="dcterms:W3CDTF">2015-06-26T14:30:03Z</dcterms:modified>
</cp:coreProperties>
</file>