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8" r:id="rId2"/>
    <p:sldId id="309" r:id="rId3"/>
    <p:sldId id="363" r:id="rId4"/>
    <p:sldId id="364" r:id="rId5"/>
    <p:sldId id="365" r:id="rId6"/>
    <p:sldId id="366" r:id="rId7"/>
    <p:sldId id="367" r:id="rId8"/>
    <p:sldId id="368" r:id="rId9"/>
    <p:sldId id="372" r:id="rId10"/>
    <p:sldId id="373" r:id="rId11"/>
    <p:sldId id="369" r:id="rId12"/>
    <p:sldId id="370" r:id="rId13"/>
    <p:sldId id="371" r:id="rId14"/>
    <p:sldId id="374" r:id="rId15"/>
    <p:sldId id="376" r:id="rId16"/>
    <p:sldId id="375" r:id="rId17"/>
    <p:sldId id="377" r:id="rId18"/>
    <p:sldId id="378" r:id="rId19"/>
    <p:sldId id="379" r:id="rId20"/>
    <p:sldId id="380" r:id="rId21"/>
    <p:sldId id="381" r:id="rId22"/>
    <p:sldId id="384" r:id="rId23"/>
    <p:sldId id="382" r:id="rId24"/>
    <p:sldId id="383" r:id="rId25"/>
    <p:sldId id="385" r:id="rId26"/>
    <p:sldId id="387" r:id="rId27"/>
    <p:sldId id="386" r:id="rId28"/>
    <p:sldId id="388" r:id="rId29"/>
    <p:sldId id="389" r:id="rId30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841E0B1-367D-4A25-AF77-BB6859569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7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3/10/2005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8" tIns="0" rIns="19348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B3B23CC-50E1-4C2B-B854-C685812C9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2" tIns="46757" rIns="91902" bIns="46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1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963528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A27857E-6AA6-4E17-97F6-C6D4E86D4CF9}" type="slidenum">
              <a:rPr lang="en-US" sz="1000">
                <a:latin typeface="Times New Roman" pitchFamily="18" charset="0"/>
              </a:rPr>
              <a:pPr/>
              <a:t>1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9DD79EC-A135-4829-940A-83BA1FF1E234}" type="slidenum">
              <a:rPr lang="en-US" sz="1000">
                <a:latin typeface="Times New Roman" pitchFamily="18" charset="0"/>
              </a:rPr>
              <a:pPr/>
              <a:t>12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B6C8042-FB8F-48E7-8F78-AB4BEB5E1A44}" type="slidenum">
              <a:rPr lang="en-US" sz="1000">
                <a:latin typeface="Times New Roman" pitchFamily="18" charset="0"/>
              </a:rPr>
              <a:pPr/>
              <a:t>13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07B2117-CBDE-4B08-997E-3856B2757968}" type="slidenum">
              <a:rPr lang="en-US" sz="1000">
                <a:latin typeface="Times New Roman" pitchFamily="18" charset="0"/>
              </a:rPr>
              <a:pPr/>
              <a:t>14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BED4899-F81D-4800-A590-F0EB51E09A90}" type="slidenum">
              <a:rPr lang="en-US" sz="1000">
                <a:latin typeface="Times New Roman" pitchFamily="18" charset="0"/>
              </a:rPr>
              <a:pPr/>
              <a:t>15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03DE3E36-9E20-4130-A1A7-DD459F568654}" type="slidenum">
              <a:rPr lang="en-US" sz="1000">
                <a:latin typeface="Times New Roman" pitchFamily="18" charset="0"/>
              </a:rPr>
              <a:pPr/>
              <a:t>16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34019A7-082F-4B19-85B0-F5A9A38AA792}" type="slidenum">
              <a:rPr lang="en-US" sz="1000">
                <a:latin typeface="Times New Roman" pitchFamily="18" charset="0"/>
              </a:rPr>
              <a:pPr/>
              <a:t>17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E53EEDE-52CD-4B60-8AA3-6C7E95C149F9}" type="slidenum">
              <a:rPr lang="en-US" sz="1000">
                <a:latin typeface="Times New Roman" pitchFamily="18" charset="0"/>
              </a:rPr>
              <a:pPr/>
              <a:t>18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62EE081-3685-4D6F-BE98-31FF4E0C0BF1}" type="slidenum">
              <a:rPr lang="en-US" sz="1000">
                <a:latin typeface="Times New Roman" pitchFamily="18" charset="0"/>
              </a:rPr>
              <a:pPr/>
              <a:t>19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1CAD24A-E00F-45CD-A3FB-A96C728B17AB}" type="slidenum">
              <a:rPr lang="en-US" sz="1000">
                <a:latin typeface="Times New Roman" pitchFamily="18" charset="0"/>
              </a:rPr>
              <a:pPr/>
              <a:t>20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1E1218A-BC3F-4FB5-8318-8ACEF16B9B09}" type="slidenum">
              <a:rPr lang="en-US" sz="1000">
                <a:latin typeface="Times New Roman" pitchFamily="18" charset="0"/>
              </a:rPr>
              <a:pPr/>
              <a:t>21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97FB4F8-2ADE-4581-9319-4BD0276D6CE6}" type="slidenum">
              <a:rPr lang="en-US" sz="1000">
                <a:latin typeface="Times New Roman" pitchFamily="18" charset="0"/>
              </a:rPr>
              <a:pPr/>
              <a:t>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393C997-A0B9-45BF-A745-5F4EECE11AFB}" type="slidenum">
              <a:rPr lang="en-US" sz="1000">
                <a:latin typeface="Times New Roman" pitchFamily="18" charset="0"/>
              </a:rPr>
              <a:pPr/>
              <a:t>23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5D025D3-942C-4D5D-96D4-ABF54F932606}" type="slidenum">
              <a:rPr lang="en-US" sz="1000">
                <a:latin typeface="Times New Roman" pitchFamily="18" charset="0"/>
              </a:rPr>
              <a:pPr/>
              <a:t>24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E7C3438-6B6D-4C8D-909F-A0D9DC176617}" type="slidenum">
              <a:rPr lang="en-US" sz="1000">
                <a:latin typeface="Times New Roman" pitchFamily="18" charset="0"/>
              </a:rPr>
              <a:pPr/>
              <a:t>25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F235481-29AF-4409-B4C0-FD16B8F67851}" type="slidenum">
              <a:rPr lang="en-US" sz="1000">
                <a:latin typeface="Times New Roman" pitchFamily="18" charset="0"/>
              </a:rPr>
              <a:pPr/>
              <a:t>26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8627992D-6656-4D69-A0C5-B430B336682F}" type="slidenum">
              <a:rPr lang="en-US" sz="1000">
                <a:latin typeface="Times New Roman" pitchFamily="18" charset="0"/>
              </a:rPr>
              <a:pPr/>
              <a:t>27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A89DEA7-4E82-4723-A1A4-6BAE2B18C426}" type="slidenum">
              <a:rPr lang="en-US" sz="1000">
                <a:latin typeface="Times New Roman" pitchFamily="18" charset="0"/>
              </a:rPr>
              <a:pPr/>
              <a:t>28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6C40EE9-1C73-456F-BD67-C8E095AFC952}" type="slidenum">
              <a:rPr lang="en-US" sz="1000">
                <a:latin typeface="Times New Roman" pitchFamily="18" charset="0"/>
              </a:rPr>
              <a:pPr/>
              <a:t>29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5535075-ED54-4E19-998E-C1C5976A1033}" type="slidenum">
              <a:rPr lang="en-US" sz="1000">
                <a:latin typeface="Times New Roman" pitchFamily="18" charset="0"/>
              </a:rPr>
              <a:pPr/>
              <a:t>5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EB61424-E8B8-41BC-B9C8-8A39B56CED62}" type="slidenum">
              <a:rPr lang="en-US" sz="1000">
                <a:latin typeface="Times New Roman" pitchFamily="18" charset="0"/>
              </a:rPr>
              <a:pPr/>
              <a:t>6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0A99504-A133-4F92-9543-A3FBB9B1F1B8}" type="slidenum">
              <a:rPr lang="en-US" sz="1000">
                <a:latin typeface="Times New Roman" pitchFamily="18" charset="0"/>
              </a:rPr>
              <a:pPr/>
              <a:t>7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10C62E6F-73C8-4770-81AB-4A9851C864B8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546AFF6F-7E94-4464-B224-233D00162EB2}" type="slidenum">
              <a:rPr lang="en-US" sz="1000">
                <a:latin typeface="Times New Roman" pitchFamily="18" charset="0"/>
              </a:rPr>
              <a:pPr/>
              <a:t>9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947F616-5723-4C15-B074-ECA50CFEF056}" type="slidenum">
              <a:rPr lang="en-US" sz="1000">
                <a:latin typeface="Times New Roman" pitchFamily="18" charset="0"/>
              </a:rPr>
              <a:pPr/>
              <a:t>10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 smtClean="0">
                <a:latin typeface="Times New Roman" pitchFamily="18" charset="0"/>
              </a:rPr>
              <a:t>3/10/2005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 defTabSz="915988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6920DBE-4DA2-4369-A955-6B9DA7B5D5B8}" type="slidenum">
              <a:rPr lang="en-US" sz="1000">
                <a:latin typeface="Times New Roman" pitchFamily="18" charset="0"/>
              </a:rPr>
              <a:pPr/>
              <a:t>11</a:t>
            </a:fld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99207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5692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88209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07873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4529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49467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69981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20067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343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3908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</p:spTree>
    <p:extLst>
      <p:ext uri="{BB962C8B-B14F-4D97-AF65-F5344CB8AC3E}">
        <p14:creationId xmlns:p14="http://schemas.microsoft.com/office/powerpoint/2010/main" val="15542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DD2FAF7-8B2B-476A-B7C4-F6F4DCA70D3C}" type="slidenum">
              <a:rPr lang="en-US" sz="10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1600" smtClean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pPr>
              <a:tabLst>
                <a:tab pos="1714500" algn="l"/>
              </a:tabLst>
            </a:pPr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15:  Interfaces, Interconnect, and Memory</a:t>
            </a: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Serialization with word granularity FC</a:t>
            </a:r>
          </a:p>
        </p:txBody>
      </p:sp>
      <p:pic>
        <p:nvPicPr>
          <p:cNvPr id="11267" name="Content Placeholder 4" descr="int_mem_s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r="3358"/>
          <a:stretch>
            <a:fillRect/>
          </a:stretch>
        </p:blipFill>
        <p:spPr>
          <a:xfrm>
            <a:off x="22225" y="896938"/>
            <a:ext cx="9048750" cy="4449762"/>
          </a:xfrm>
        </p:spPr>
      </p:pic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Interconnect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152400" y="4724400"/>
            <a:ext cx="8763000" cy="19954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Many clients need to communicate</a:t>
            </a:r>
          </a:p>
          <a:p>
            <a:r>
              <a:rPr lang="en-US" smtClean="0">
                <a:ea typeface="ＭＳ Ｐゴシック" pitchFamily="34" charset="-128"/>
              </a:rPr>
              <a:t>Ad-hoc point-to-point wiring or shared interconnect</a:t>
            </a:r>
          </a:p>
          <a:p>
            <a:r>
              <a:rPr lang="en-US" smtClean="0">
                <a:ea typeface="ＭＳ Ｐゴシック" pitchFamily="34" charset="-128"/>
              </a:rPr>
              <a:t>Like a telephone exchange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12293" name="Picture 4" descr="intc_abstra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84213"/>
            <a:ext cx="588327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Bus</a:t>
            </a:r>
          </a:p>
        </p:txBody>
      </p:sp>
      <p:pic>
        <p:nvPicPr>
          <p:cNvPr id="13315" name="Content Placeholder 4" descr="intc_bu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b="6685"/>
          <a:stretch>
            <a:fillRect/>
          </a:stretch>
        </p:blipFill>
        <p:spPr>
          <a:xfrm>
            <a:off x="963613" y="827088"/>
            <a:ext cx="7551737" cy="5165725"/>
          </a:xfrm>
        </p:spPr>
      </p:pic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Verilog for a simple bus interface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// Combinational Bus Interface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// t (transmit) and r (receive) in signal names are from the perspective of the bus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module BusInt(cr_valid, cr_ready, cr_addr, cr_data, // bus rx - to the bus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            ct_valid, ct_data,                    // bus tx - from the bus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            br_addr, br_data, br_valid,           // to the bus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            bt_addr, bt_data, bt_valid,           // from the bus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            arb_req, arb_grant,                   // the arbiter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            my_addr) ;                            // address of this interface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parameter aw = 2 ; // address width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parameter dw = 4 ; // data width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input cr_valid, arb_grant, bt_valid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output cr_ready, ct_valid, arb_req, br_valid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input [aw-1:0] cr_addr, bt_addr, my_addr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output [aw-1:0] br_addr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input [dw-1:0] cr_data , bt_data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output [dw-1:0] br_data, ct_data ;</a:t>
            </a:r>
          </a:p>
          <a:p>
            <a:pPr marL="0" indent="0">
              <a:buFontTx/>
              <a:buNone/>
            </a:pPr>
            <a:endParaRPr lang="en-US" sz="900" b="1" smtClean="0">
              <a:latin typeface="Courier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// arbitration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arb_req = cr_valid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cr_ready = arb_grant ;</a:t>
            </a:r>
          </a:p>
          <a:p>
            <a:pPr marL="0" indent="0">
              <a:buFontTx/>
              <a:buNone/>
            </a:pPr>
            <a:endParaRPr lang="en-US" sz="900" b="1" smtClean="0">
              <a:latin typeface="Courier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// bus drive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// assumes bus ORs these signals with those from other interfaces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br_valid = arb_grant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[aw-1:0] br_addr = arb_grant ? cr_addr : 0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[dw-1:0] br_data = arb_grant ? cr_data : 0 ;</a:t>
            </a:r>
          </a:p>
          <a:p>
            <a:pPr marL="0" indent="0">
              <a:buFontTx/>
              <a:buNone/>
            </a:pPr>
            <a:endParaRPr lang="en-US" sz="900" b="1" smtClean="0">
              <a:latin typeface="Courier" charset="0"/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// bus receive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ct_valid = bt_valid &amp; (bt_addr == my_addr) ;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  wire [dw-1:0] ct_data = bt_data ; </a:t>
            </a:r>
          </a:p>
          <a:p>
            <a:pPr marL="0" indent="0">
              <a:buFontTx/>
              <a:buNone/>
            </a:pPr>
            <a:r>
              <a:rPr lang="en-US" sz="900" b="1" smtClean="0">
                <a:latin typeface="Courier" charset="0"/>
                <a:ea typeface="ＭＳ Ｐゴシック" pitchFamily="34" charset="-128"/>
              </a:rPr>
              <a:t>endmodule</a:t>
            </a:r>
          </a:p>
          <a:p>
            <a:pPr marL="0" indent="0">
              <a:buFontTx/>
              <a:buNone/>
            </a:pPr>
            <a:endParaRPr lang="en-US" sz="900" b="1" smtClean="0">
              <a:latin typeface="Courier" charset="0"/>
              <a:ea typeface="ＭＳ Ｐゴシック" pitchFamily="34" charset="-128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Crossbar Switch</a:t>
            </a:r>
          </a:p>
        </p:txBody>
      </p:sp>
      <p:pic>
        <p:nvPicPr>
          <p:cNvPr id="15363" name="Content Placeholder 6" descr="intc_xb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t="16518" r="48187" b="50854"/>
          <a:stretch>
            <a:fillRect/>
          </a:stretch>
        </p:blipFill>
        <p:spPr>
          <a:xfrm>
            <a:off x="471488" y="889000"/>
            <a:ext cx="7027862" cy="5133975"/>
          </a:xfrm>
        </p:spPr>
      </p:pic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Interconnection Networks</a:t>
            </a:r>
          </a:p>
        </p:txBody>
      </p:sp>
      <p:pic>
        <p:nvPicPr>
          <p:cNvPr id="16387" name="Content Placeholder 4" descr="intc_ne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b="3496"/>
          <a:stretch>
            <a:fillRect/>
          </a:stretch>
        </p:blipFill>
        <p:spPr>
          <a:xfrm>
            <a:off x="1612900" y="998538"/>
            <a:ext cx="5732463" cy="4930775"/>
          </a:xfrm>
        </p:spPr>
      </p:pic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Interconnection Networks</a:t>
            </a:r>
          </a:p>
        </p:txBody>
      </p:sp>
      <p:pic>
        <p:nvPicPr>
          <p:cNvPr id="17411" name="Content Placeholder 4" descr="intc_fc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" b="2373"/>
          <a:stretch>
            <a:fillRect/>
          </a:stretch>
        </p:blipFill>
        <p:spPr/>
      </p:pic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factors determine which interconnect solution you pick?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Memory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17888" y="1520825"/>
            <a:ext cx="2211387" cy="20828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19461" name="Straight Arrow Connector 8"/>
          <p:cNvCxnSpPr>
            <a:cxnSpLocks noChangeShapeType="1"/>
          </p:cNvCxnSpPr>
          <p:nvPr/>
        </p:nvCxnSpPr>
        <p:spPr bwMode="auto">
          <a:xfrm flipV="1">
            <a:off x="2268538" y="1941513"/>
            <a:ext cx="1149350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Arrow Connector 9"/>
          <p:cNvCxnSpPr>
            <a:cxnSpLocks noChangeShapeType="1"/>
          </p:cNvCxnSpPr>
          <p:nvPr/>
        </p:nvCxnSpPr>
        <p:spPr bwMode="auto">
          <a:xfrm flipV="1">
            <a:off x="2268538" y="3106738"/>
            <a:ext cx="1149350" cy="79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3475038" y="17637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Address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3533775" y="292258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1336675" y="4198938"/>
            <a:ext cx="14414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Capacity</a:t>
            </a:r>
          </a:p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Bandwidth</a:t>
            </a:r>
          </a:p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Latency</a:t>
            </a:r>
          </a:p>
          <a:p>
            <a:pPr algn="l"/>
            <a:r>
              <a:rPr lang="en-US" sz="1800" b="1">
                <a:latin typeface="Arial" pitchFamily="34" charset="0"/>
                <a:cs typeface="Arial" pitchFamily="34" charset="0"/>
              </a:rPr>
              <a:t>Granularity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SRAM Primitive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0484" name="Picture 3" descr="mem_sram_tim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63625"/>
            <a:ext cx="88503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L15: Chapters 22, 24, &amp; 25</a:t>
            </a:r>
          </a:p>
          <a:p>
            <a:r>
              <a:rPr lang="en-US" smtClean="0">
                <a:ea typeface="ＭＳ Ｐゴシック" pitchFamily="34" charset="-128"/>
              </a:rPr>
              <a:t>L16: Course Review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DRAM Primitive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1508" name="Picture 3" descr="mem_dram_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806450"/>
            <a:ext cx="77200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49" y="4114800"/>
            <a:ext cx="58531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DRAM Operation</a:t>
            </a: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2532" name="Picture 3" descr="mem_dram_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35050"/>
            <a:ext cx="55657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if you need more memory or more bandwidth than one primitive?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Bit-Slicing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4580" name="Picture 3" descr="mem_sli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60202"/>
          <a:stretch>
            <a:fillRect/>
          </a:stretch>
        </p:blipFill>
        <p:spPr bwMode="auto">
          <a:xfrm>
            <a:off x="1285875" y="1198563"/>
            <a:ext cx="7170738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Banking</a:t>
            </a: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5604" name="Picture 3" descr="mem_sli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7" b="2702"/>
          <a:stretch>
            <a:fillRect/>
          </a:stretch>
        </p:blipFill>
        <p:spPr bwMode="auto">
          <a:xfrm>
            <a:off x="1352550" y="1104900"/>
            <a:ext cx="554831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Bit slicing &amp; banking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6628" name="Picture 3" descr="mem_t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93763"/>
            <a:ext cx="51657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Interleaving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7652" name="Picture 4" descr="mem_ileave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006475"/>
            <a:ext cx="90789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Avoid head-of-line blocking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/>
          <a:stretch>
            <a:fillRect/>
          </a:stretch>
        </p:blipFill>
        <p:spPr bwMode="auto">
          <a:xfrm>
            <a:off x="741363" y="893763"/>
            <a:ext cx="75215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Hierarchy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29700" name="Picture 3" descr="mem_h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98538"/>
            <a:ext cx="818673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>
                <a:ea typeface="ＭＳ Ｐゴシック" pitchFamily="34" charset="-128"/>
              </a:rPr>
              <a:t>Interface timing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Convention about when data is transferred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When valid, when accepted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Open loop – always valid or periodic</a:t>
            </a:r>
          </a:p>
          <a:p>
            <a:pPr lvl="2"/>
            <a:r>
              <a:rPr lang="en-US" sz="1600" smtClean="0">
                <a:ea typeface="ＭＳ Ｐゴシック" pitchFamily="34" charset="-128"/>
              </a:rPr>
              <a:t>Ready-valid flow-control, both ways, push, or pull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Serialization</a:t>
            </a:r>
          </a:p>
          <a:p>
            <a:endParaRPr lang="en-US" sz="18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Interconnect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Allow any pair of clients to communicate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Bus, Crossbar, Network</a:t>
            </a:r>
          </a:p>
          <a:p>
            <a:endParaRPr lang="en-US" sz="1800" smtClean="0">
              <a:ea typeface="ＭＳ Ｐゴシック" pitchFamily="34" charset="-128"/>
            </a:endParaRPr>
          </a:p>
          <a:p>
            <a:r>
              <a:rPr lang="en-US" sz="1800" smtClean="0">
                <a:ea typeface="ＭＳ Ｐゴシック" pitchFamily="34" charset="-128"/>
              </a:rPr>
              <a:t>Memory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Capacity, bandwidth, latency, and granularity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SRAM and DRAM primitives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Bit-slice bank, or interleave to combine primitives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Hierarchy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Interface Timing</a:t>
            </a:r>
          </a:p>
          <a:p>
            <a:r>
              <a:rPr lang="en-US" smtClean="0">
                <a:ea typeface="ＭＳ Ｐゴシック" pitchFamily="34" charset="-128"/>
              </a:rPr>
              <a:t>Interconnect</a:t>
            </a:r>
          </a:p>
          <a:p>
            <a:r>
              <a:rPr lang="en-US" smtClean="0">
                <a:ea typeface="ＭＳ Ｐゴシック" pitchFamily="34" charset="-128"/>
              </a:rPr>
              <a:t>Memory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Interface Timing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How do you pass data from one module to another?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Open loop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Flow control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Serialized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5125" name="Picture 4" descr="Screen shot 2011-11-27 at 9.3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67050"/>
            <a:ext cx="6311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Always Valid Timing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6148" name="Picture 4" descr="Screen shot 2011-11-27 at 9.3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63638"/>
            <a:ext cx="6311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creen shot 2011-11-27 at 9.40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Periodically Valid Timing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7172" name="Picture 4" descr="Screen shot 2011-11-27 at 9.3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63638"/>
            <a:ext cx="6311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creen shot 2011-11-27 at 9.41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95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Flow Control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8196" name="Picture 5" descr="Screen shot 2011-11-27 at 9.4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942975"/>
            <a:ext cx="3228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Screen shot 2011-11-27 at 9.44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660650"/>
            <a:ext cx="66246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Flow-control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Valid – Tx has data available</a:t>
            </a:r>
          </a:p>
          <a:p>
            <a:r>
              <a:rPr lang="en-US" smtClean="0">
                <a:ea typeface="ＭＳ Ｐゴシック" pitchFamily="34" charset="-128"/>
              </a:rPr>
              <a:t>Ready – Rx able to take data</a:t>
            </a:r>
          </a:p>
          <a:p>
            <a:r>
              <a:rPr lang="en-US" smtClean="0">
                <a:ea typeface="ＭＳ Ｐゴシック" pitchFamily="34" charset="-128"/>
              </a:rPr>
              <a:t>Push flow control – assume Rx always Ready</a:t>
            </a:r>
          </a:p>
          <a:p>
            <a:r>
              <a:rPr lang="en-US" smtClean="0">
                <a:ea typeface="ＭＳ Ｐゴシック" pitchFamily="34" charset="-128"/>
              </a:rPr>
              <a:t>Pull flow control – assume Tx always Valid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pic>
        <p:nvPicPr>
          <p:cNvPr id="9221" name="Picture 4" descr="Screen shot 2011-11-27 at 9.4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660650"/>
            <a:ext cx="66246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Serialization</a:t>
            </a:r>
          </a:p>
        </p:txBody>
      </p:sp>
      <p:pic>
        <p:nvPicPr>
          <p:cNvPr id="10243" name="Content Placeholder 4" descr="int_s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t="79" r="4112" b="-79"/>
          <a:stretch>
            <a:fillRect/>
          </a:stretch>
        </p:blipFill>
        <p:spPr>
          <a:xfrm>
            <a:off x="79375" y="896938"/>
            <a:ext cx="8948738" cy="3529012"/>
          </a:xfrm>
        </p:spPr>
      </p:pic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sz="1000">
                <a:latin typeface="Arial" pitchFamily="34" charset="0"/>
              </a:rPr>
              <a:t>(c) 2005-2012 W. J. Dally 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23888" y="4224338"/>
            <a:ext cx="7097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Frame signals start of new serial frame (in this case 4 words)</a:t>
            </a:r>
          </a:p>
          <a:p>
            <a:pPr algn="l"/>
            <a:r>
              <a:rPr lang="en-US">
                <a:latin typeface="Arial" pitchFamily="34" charset="0"/>
                <a:cs typeface="Arial" pitchFamily="34" charset="0"/>
              </a:rPr>
              <a:t>Flow control can be at frame granularity or word granularity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pitchFamily="-110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818</Words>
  <Application>Microsoft Office PowerPoint</Application>
  <PresentationFormat>On-screen Show (4:3)</PresentationFormat>
  <Paragraphs>181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Courier New</vt:lpstr>
      <vt:lpstr>ＭＳ Ｐゴシック</vt:lpstr>
      <vt:lpstr>Arial</vt:lpstr>
      <vt:lpstr>Times New Roman</vt:lpstr>
      <vt:lpstr>Courier</vt:lpstr>
      <vt:lpstr>lect</vt:lpstr>
      <vt:lpstr>Digital Design: A Systems Approach  Lecture 15:  Interfaces, Interconnect, and Memory</vt:lpstr>
      <vt:lpstr>Reading</vt:lpstr>
      <vt:lpstr>Today</vt:lpstr>
      <vt:lpstr>Interface Timing</vt:lpstr>
      <vt:lpstr>Always Valid Timing</vt:lpstr>
      <vt:lpstr>Periodically Valid Timing</vt:lpstr>
      <vt:lpstr>Flow Control</vt:lpstr>
      <vt:lpstr>Flow-control</vt:lpstr>
      <vt:lpstr>Serialization</vt:lpstr>
      <vt:lpstr>Serialization with word granularity FC</vt:lpstr>
      <vt:lpstr>Interconnect</vt:lpstr>
      <vt:lpstr>Bus</vt:lpstr>
      <vt:lpstr>Verilog for a simple bus interface</vt:lpstr>
      <vt:lpstr>Crossbar Switch</vt:lpstr>
      <vt:lpstr>Interconnection Networks</vt:lpstr>
      <vt:lpstr>Interconnection Networks</vt:lpstr>
      <vt:lpstr>What factors determine which interconnect solution you pick?</vt:lpstr>
      <vt:lpstr>Memory</vt:lpstr>
      <vt:lpstr>SRAM Primitive</vt:lpstr>
      <vt:lpstr>DRAM Primitive</vt:lpstr>
      <vt:lpstr>DRAM Operation</vt:lpstr>
      <vt:lpstr>What if you need more memory or more bandwidth than one primitive?</vt:lpstr>
      <vt:lpstr>Bit-Slicing</vt:lpstr>
      <vt:lpstr>Banking</vt:lpstr>
      <vt:lpstr>Bit slicing &amp; banking</vt:lpstr>
      <vt:lpstr>Interleaving</vt:lpstr>
      <vt:lpstr>Avoid head-of-line blocking</vt:lpstr>
      <vt:lpstr>Hierarchy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2012-11-30T22:53:01Z</dcterms:created>
  <dcterms:modified xsi:type="dcterms:W3CDTF">2012-11-30T22:54:46Z</dcterms:modified>
</cp:coreProperties>
</file>