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00A000"/>
    <a:srgbClr val="FFFFFE"/>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varScale="1">
        <p:scale>
          <a:sx n="69" d="100"/>
          <a:sy n="69" d="100"/>
        </p:scale>
        <p:origin x="-1416" y="-96"/>
      </p:cViewPr>
      <p:guideLst>
        <p:guide orient="horz" pos="2160"/>
        <p:guide pos="543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1F3DB1-E28F-4303-AB89-A08B8B2F769E}" type="datetimeFigureOut">
              <a:rPr lang="en-CA" smtClean="0"/>
              <a:t>25/06/2015</a:t>
            </a:fld>
            <a:endParaRPr lang="en-C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2EB175-E2BF-41C0-BE4F-DE29300BE5DA}" type="slidenum">
              <a:rPr lang="en-CA" smtClean="0"/>
              <a:t>‹#›</a:t>
            </a:fld>
            <a:endParaRPr lang="en-CA" dirty="0"/>
          </a:p>
        </p:txBody>
      </p:sp>
    </p:spTree>
    <p:extLst>
      <p:ext uri="{BB962C8B-B14F-4D97-AF65-F5344CB8AC3E}">
        <p14:creationId xmlns:p14="http://schemas.microsoft.com/office/powerpoint/2010/main" val="34325777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dirty="0" smtClean="0"/>
              <a:t>e04.1: Radar observations of birds</a:t>
            </a:r>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128034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4045445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100" y="274638"/>
            <a:ext cx="2057400" cy="59610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5100" y="274638"/>
            <a:ext cx="6553200" cy="59610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2056160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dirty="0" smtClean="0"/>
              <a:t>e04.1: Radar observations of birds</a:t>
            </a:r>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765498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286346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41300" y="1600200"/>
            <a:ext cx="4254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3434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p>
            <a:endParaRPr lang="en-US" dirty="0" smtClean="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724336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41300" y="1641943"/>
            <a:ext cx="4256088" cy="5329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41300" y="2174875"/>
            <a:ext cx="42560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641943"/>
            <a:ext cx="4346575" cy="5329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3465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2003918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p>
            <a:r>
              <a:rPr lang="en-US" dirty="0" smtClean="0"/>
              <a:t>e04.1: Radar observations of birds</a:t>
            </a:r>
          </a:p>
        </p:txBody>
      </p:sp>
      <p:sp>
        <p:nvSpPr>
          <p:cNvPr id="5" name="Slide Number Placeholder 4"/>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59199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61368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5100" y="273050"/>
            <a:ext cx="33004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4165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65100" y="1435100"/>
            <a:ext cx="33004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83443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137563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1300" y="161925"/>
            <a:ext cx="7378700" cy="125571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41300" y="1600200"/>
            <a:ext cx="8732520" cy="474604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030514" y="6419850"/>
            <a:ext cx="718457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e04.1: Radar observations of birds</a:t>
            </a:r>
          </a:p>
        </p:txBody>
      </p:sp>
      <p:sp>
        <p:nvSpPr>
          <p:cNvPr id="6" name="Slide Number Placeholder 5"/>
          <p:cNvSpPr>
            <a:spLocks noGrp="1"/>
          </p:cNvSpPr>
          <p:nvPr>
            <p:ph type="sldNum" sz="quarter" idx="4"/>
          </p:nvPr>
        </p:nvSpPr>
        <p:spPr>
          <a:xfrm>
            <a:off x="8379460" y="6419850"/>
            <a:ext cx="61214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DDB3BC-D9AA-C249-9E0B-FE3AE73EEB10}" type="slidenum">
              <a:rPr lang="en-US" smtClean="0"/>
              <a:t>‹#›</a:t>
            </a:fld>
            <a:endParaRPr lang="en-US" dirty="0"/>
          </a:p>
        </p:txBody>
      </p:sp>
      <p:pic>
        <p:nvPicPr>
          <p:cNvPr id="4" name="Picture 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785100" y="149225"/>
            <a:ext cx="1188720" cy="1333500"/>
          </a:xfrm>
          <a:prstGeom prst="rect">
            <a:avLst/>
          </a:prstGeom>
        </p:spPr>
      </p:pic>
    </p:spTree>
    <p:extLst>
      <p:ext uri="{BB962C8B-B14F-4D97-AF65-F5344CB8AC3E}">
        <p14:creationId xmlns:p14="http://schemas.microsoft.com/office/powerpoint/2010/main" val="7593805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10.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7026" y="2667443"/>
            <a:ext cx="8037286" cy="1470025"/>
          </a:xfrm>
        </p:spPr>
        <p:txBody>
          <a:bodyPr/>
          <a:lstStyle/>
          <a:p>
            <a:r>
              <a:rPr lang="en-US" dirty="0" smtClean="0"/>
              <a:t>Supplement e04.1:</a:t>
            </a:r>
            <a:br>
              <a:rPr lang="en-US" dirty="0" smtClean="0"/>
            </a:br>
            <a:r>
              <a:rPr lang="en-US" dirty="0" smtClean="0"/>
              <a:t>Radar observations of birds</a:t>
            </a:r>
            <a:endParaRPr lang="en-US" dirty="0"/>
          </a:p>
        </p:txBody>
      </p:sp>
      <p:sp>
        <p:nvSpPr>
          <p:cNvPr id="4" name="Footer Placeholder 3"/>
          <p:cNvSpPr>
            <a:spLocks noGrp="1"/>
          </p:cNvSpPr>
          <p:nvPr>
            <p:ph type="ftr" sz="quarter" idx="11"/>
          </p:nvPr>
        </p:nvSpPr>
        <p:spPr/>
        <p:txBody>
          <a:bodyPr/>
          <a:lstStyle/>
          <a:p>
            <a:r>
              <a:rPr lang="en-US" dirty="0" smtClean="0"/>
              <a:t>e04.1: Radar observations of birds</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1</a:t>
            </a:fld>
            <a:endParaRPr lang="en-US" dirty="0"/>
          </a:p>
        </p:txBody>
      </p:sp>
    </p:spTree>
    <p:extLst>
      <p:ext uri="{BB962C8B-B14F-4D97-AF65-F5344CB8AC3E}">
        <p14:creationId xmlns:p14="http://schemas.microsoft.com/office/powerpoint/2010/main" val="20053806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Migrations of song birds</a:t>
            </a:r>
            <a:br>
              <a:rPr lang="en-US" dirty="0" smtClean="0"/>
            </a:br>
            <a:r>
              <a:rPr lang="en-US" dirty="0" smtClean="0"/>
              <a:t>The weather connection</a:t>
            </a:r>
            <a:endParaRPr lang="en-CA" dirty="0"/>
          </a:p>
        </p:txBody>
      </p:sp>
      <p:sp>
        <p:nvSpPr>
          <p:cNvPr id="4" name="Footer Placeholder 3"/>
          <p:cNvSpPr>
            <a:spLocks noGrp="1"/>
          </p:cNvSpPr>
          <p:nvPr>
            <p:ph type="ftr" sz="quarter" idx="11"/>
          </p:nvPr>
        </p:nvSpPr>
        <p:spPr/>
        <p:txBody>
          <a:bodyPr/>
          <a:lstStyle/>
          <a:p>
            <a:r>
              <a:rPr lang="en-US" smtClean="0"/>
              <a:t>e04.1: Radar observations of birds</a:t>
            </a:r>
            <a:endParaRPr lang="en-US" dirty="0" smtClean="0"/>
          </a:p>
        </p:txBody>
      </p:sp>
      <p:sp>
        <p:nvSpPr>
          <p:cNvPr id="5" name="Slide Number Placeholder 4"/>
          <p:cNvSpPr>
            <a:spLocks noGrp="1"/>
          </p:cNvSpPr>
          <p:nvPr>
            <p:ph type="sldNum" sz="quarter" idx="12"/>
          </p:nvPr>
        </p:nvSpPr>
        <p:spPr/>
        <p:txBody>
          <a:bodyPr/>
          <a:lstStyle/>
          <a:p>
            <a:fld id="{3FDDB3BC-D9AA-C249-9E0B-FE3AE73EEB10}" type="slidenum">
              <a:rPr lang="en-US" smtClean="0"/>
              <a:t>10</a:t>
            </a:fld>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75" y="2263140"/>
            <a:ext cx="6797992" cy="4594860"/>
          </a:xfrm>
          <a:prstGeom prst="rect">
            <a:avLst/>
          </a:prstGeom>
        </p:spPr>
      </p:pic>
      <p:sp>
        <p:nvSpPr>
          <p:cNvPr id="3" name="Content Placeholder 2"/>
          <p:cNvSpPr>
            <a:spLocks noGrp="1"/>
          </p:cNvSpPr>
          <p:nvPr>
            <p:ph idx="1"/>
          </p:nvPr>
        </p:nvSpPr>
        <p:spPr>
          <a:xfrm>
            <a:off x="241301" y="1593272"/>
            <a:ext cx="8787940" cy="789709"/>
          </a:xfrm>
        </p:spPr>
        <p:txBody>
          <a:bodyPr>
            <a:normAutofit/>
          </a:bodyPr>
          <a:lstStyle/>
          <a:p>
            <a:pPr marL="0" indent="0">
              <a:buNone/>
            </a:pPr>
            <a:r>
              <a:rPr lang="en-US" sz="2200" dirty="0"/>
              <a:t>In fact, if one animates the radar composite day after </a:t>
            </a:r>
            <a:r>
              <a:rPr lang="en-US" sz="2200" dirty="0" smtClean="0"/>
              <a:t>day, </a:t>
            </a:r>
            <a:r>
              <a:rPr lang="en-US" sz="2200" dirty="0"/>
              <a:t>one can see how the regions where </a:t>
            </a:r>
            <a:r>
              <a:rPr lang="en-US" sz="2200" dirty="0" smtClean="0"/>
              <a:t>migrations occur change with the weather conditions.</a:t>
            </a:r>
          </a:p>
        </p:txBody>
      </p:sp>
    </p:spTree>
    <p:extLst>
      <p:ext uri="{BB962C8B-B14F-4D97-AF65-F5344CB8AC3E}">
        <p14:creationId xmlns:p14="http://schemas.microsoft.com/office/powerpoint/2010/main" val="25189899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misleading bird echoes</a:t>
            </a:r>
            <a:endParaRPr lang="en-CA" dirty="0"/>
          </a:p>
        </p:txBody>
      </p:sp>
      <p:sp>
        <p:nvSpPr>
          <p:cNvPr id="3" name="Content Placeholder 2"/>
          <p:cNvSpPr>
            <a:spLocks noGrp="1"/>
          </p:cNvSpPr>
          <p:nvPr>
            <p:ph idx="1"/>
          </p:nvPr>
        </p:nvSpPr>
        <p:spPr>
          <a:xfrm>
            <a:off x="241300" y="4496203"/>
            <a:ext cx="8732520" cy="1960885"/>
          </a:xfrm>
        </p:spPr>
        <p:txBody>
          <a:bodyPr>
            <a:normAutofit/>
          </a:bodyPr>
          <a:lstStyle/>
          <a:p>
            <a:pPr marL="0" indent="0">
              <a:buNone/>
            </a:pPr>
            <a:r>
              <a:rPr lang="en-US" sz="2400" dirty="0"/>
              <a:t>Bird echoes come in a few shapes and forms. If your mental image of a spectacular bird echo on radar is a large formation of ducks or geese as above, you could not be farther away from the truth. Though awesome in sight, they are surprisingly hard to spot and relatively unremarkable on radar compared to other examples to </a:t>
            </a:r>
            <a:r>
              <a:rPr lang="en-US" sz="2400" dirty="0" smtClean="0"/>
              <a:t>follow.</a:t>
            </a:r>
            <a:endParaRPr lang="en-CA" sz="2400" dirty="0"/>
          </a:p>
        </p:txBody>
      </p:sp>
      <p:sp>
        <p:nvSpPr>
          <p:cNvPr id="4" name="Footer Placeholder 3"/>
          <p:cNvSpPr>
            <a:spLocks noGrp="1"/>
          </p:cNvSpPr>
          <p:nvPr>
            <p:ph type="ftr" sz="quarter" idx="11"/>
          </p:nvPr>
        </p:nvSpPr>
        <p:spPr/>
        <p:txBody>
          <a:bodyPr/>
          <a:lstStyle/>
          <a:p>
            <a:r>
              <a:rPr lang="en-US" smtClean="0"/>
              <a:t>e04.1: Radar observations of birds</a:t>
            </a:r>
            <a:endParaRPr lang="en-US" dirty="0" smtClean="0"/>
          </a:p>
        </p:txBody>
      </p:sp>
      <p:sp>
        <p:nvSpPr>
          <p:cNvPr id="5" name="Slide Number Placeholder 4"/>
          <p:cNvSpPr>
            <a:spLocks noGrp="1"/>
          </p:cNvSpPr>
          <p:nvPr>
            <p:ph type="sldNum" sz="quarter" idx="12"/>
          </p:nvPr>
        </p:nvSpPr>
        <p:spPr/>
        <p:txBody>
          <a:bodyPr/>
          <a:lstStyle/>
          <a:p>
            <a:fld id="{3FDDB3BC-D9AA-C249-9E0B-FE3AE73EEB10}" type="slidenum">
              <a:rPr lang="en-US" smtClean="0"/>
              <a:t>2</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18340"/>
            <a:ext cx="9144000" cy="2922443"/>
          </a:xfrm>
          <a:prstGeom prst="rect">
            <a:avLst/>
          </a:prstGeom>
        </p:spPr>
      </p:pic>
    </p:spTree>
    <p:extLst>
      <p:ext uri="{BB962C8B-B14F-4D97-AF65-F5344CB8AC3E}">
        <p14:creationId xmlns:p14="http://schemas.microsoft.com/office/powerpoint/2010/main" val="36525463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Large bird formations on radar</a:t>
            </a:r>
            <a:endParaRPr lang="en-CA" dirty="0"/>
          </a:p>
        </p:txBody>
      </p:sp>
      <p:sp>
        <p:nvSpPr>
          <p:cNvPr id="3" name="Content Placeholder 2"/>
          <p:cNvSpPr>
            <a:spLocks noGrp="1"/>
          </p:cNvSpPr>
          <p:nvPr>
            <p:ph idx="1"/>
          </p:nvPr>
        </p:nvSpPr>
        <p:spPr>
          <a:xfrm>
            <a:off x="6913420" y="1551727"/>
            <a:ext cx="2115820" cy="5306273"/>
          </a:xfrm>
        </p:spPr>
        <p:txBody>
          <a:bodyPr>
            <a:normAutofit fontScale="92500" lnSpcReduction="10000"/>
          </a:bodyPr>
          <a:lstStyle/>
          <a:p>
            <a:pPr marL="0" indent="0">
              <a:buNone/>
            </a:pPr>
            <a:r>
              <a:rPr lang="en-US" sz="2400" dirty="0" smtClean="0"/>
              <a:t>This is the </a:t>
            </a:r>
            <a:r>
              <a:rPr lang="en-US" sz="2400" dirty="0"/>
              <a:t>best example </a:t>
            </a:r>
            <a:r>
              <a:rPr lang="en-US" sz="2400" dirty="0" smtClean="0"/>
              <a:t>I have found of daytime migrations, </a:t>
            </a:r>
            <a:r>
              <a:rPr lang="en-US" sz="2400" dirty="0"/>
              <a:t>on the day the </a:t>
            </a:r>
            <a:r>
              <a:rPr lang="en-US" sz="2400" dirty="0" smtClean="0"/>
              <a:t>previous picture was taken. </a:t>
            </a:r>
            <a:r>
              <a:rPr lang="en-US" sz="2400" dirty="0"/>
              <a:t>Strong </a:t>
            </a:r>
            <a:r>
              <a:rPr lang="en-US" sz="2400" dirty="0" smtClean="0"/>
              <a:t>textured echoes </a:t>
            </a:r>
            <a:r>
              <a:rPr lang="en-US" sz="2400" dirty="0"/>
              <a:t>are from the </a:t>
            </a:r>
            <a:r>
              <a:rPr lang="en-US" sz="2400" dirty="0" smtClean="0"/>
              <a:t>ground, speckles </a:t>
            </a:r>
            <a:r>
              <a:rPr lang="en-US" sz="2400" dirty="0"/>
              <a:t>moving north to south are flocks of </a:t>
            </a:r>
            <a:r>
              <a:rPr lang="en-US" sz="2400" dirty="0" smtClean="0"/>
              <a:t>birds, </a:t>
            </a:r>
            <a:r>
              <a:rPr lang="en-US" sz="2400" dirty="0"/>
              <a:t>while echoes moving from the WNW are from </a:t>
            </a:r>
            <a:r>
              <a:rPr lang="en-US" sz="2400" dirty="0" smtClean="0"/>
              <a:t>rain.</a:t>
            </a:r>
            <a:endParaRPr lang="en-CA" sz="2400" dirty="0"/>
          </a:p>
        </p:txBody>
      </p:sp>
      <p:sp>
        <p:nvSpPr>
          <p:cNvPr id="4" name="Footer Placeholder 3"/>
          <p:cNvSpPr>
            <a:spLocks noGrp="1"/>
          </p:cNvSpPr>
          <p:nvPr>
            <p:ph type="ftr" sz="quarter" idx="11"/>
          </p:nvPr>
        </p:nvSpPr>
        <p:spPr/>
        <p:txBody>
          <a:bodyPr/>
          <a:lstStyle/>
          <a:p>
            <a:r>
              <a:rPr lang="en-US" smtClean="0"/>
              <a:t>e04.1: Radar observations of birds</a:t>
            </a:r>
            <a:endParaRPr lang="en-US" dirty="0" smtClean="0"/>
          </a:p>
        </p:txBody>
      </p:sp>
      <p:sp>
        <p:nvSpPr>
          <p:cNvPr id="5" name="Slide Number Placeholder 4"/>
          <p:cNvSpPr>
            <a:spLocks noGrp="1"/>
          </p:cNvSpPr>
          <p:nvPr>
            <p:ph type="sldNum" sz="quarter" idx="12"/>
          </p:nvPr>
        </p:nvSpPr>
        <p:spPr/>
        <p:txBody>
          <a:bodyPr/>
          <a:lstStyle/>
          <a:p>
            <a:fld id="{3FDDB3BC-D9AA-C249-9E0B-FE3AE73EEB10}" type="slidenum">
              <a:rPr lang="en-US" smtClean="0"/>
              <a:t>3</a:t>
            </a:fld>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3" y="1508760"/>
            <a:ext cx="6853713" cy="5349240"/>
          </a:xfrm>
          <a:prstGeom prst="rect">
            <a:avLst/>
          </a:prstGeom>
        </p:spPr>
      </p:pic>
    </p:spTree>
    <p:extLst>
      <p:ext uri="{BB962C8B-B14F-4D97-AF65-F5344CB8AC3E}">
        <p14:creationId xmlns:p14="http://schemas.microsoft.com/office/powerpoint/2010/main" val="2612567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Bird rings in the morning</a:t>
            </a:r>
            <a:br>
              <a:rPr lang="en-US" dirty="0" smtClean="0"/>
            </a:br>
            <a:r>
              <a:rPr lang="en-US" dirty="0" smtClean="0"/>
              <a:t>Bat rings in the evening</a:t>
            </a:r>
            <a:endParaRPr lang="en-CA" dirty="0"/>
          </a:p>
        </p:txBody>
      </p:sp>
      <p:sp>
        <p:nvSpPr>
          <p:cNvPr id="3" name="Content Placeholder 2"/>
          <p:cNvSpPr>
            <a:spLocks noGrp="1"/>
          </p:cNvSpPr>
          <p:nvPr>
            <p:ph idx="1"/>
          </p:nvPr>
        </p:nvSpPr>
        <p:spPr>
          <a:xfrm>
            <a:off x="5694218" y="1620982"/>
            <a:ext cx="3335022" cy="5163993"/>
          </a:xfrm>
        </p:spPr>
        <p:txBody>
          <a:bodyPr>
            <a:normAutofit/>
          </a:bodyPr>
          <a:lstStyle/>
          <a:p>
            <a:pPr marL="0" indent="0">
              <a:buNone/>
            </a:pPr>
            <a:r>
              <a:rPr lang="en-US" sz="2200" dirty="0"/>
              <a:t>A more common </a:t>
            </a:r>
            <a:r>
              <a:rPr lang="en-US" sz="2200" dirty="0" smtClean="0"/>
              <a:t>bird echo sighting </a:t>
            </a:r>
            <a:r>
              <a:rPr lang="en-US" sz="2200" dirty="0"/>
              <a:t>is an expanding disk or ring out of a roosting area, </a:t>
            </a:r>
            <a:r>
              <a:rPr lang="en-US" sz="2200" dirty="0" smtClean="0"/>
              <a:t>occurring </a:t>
            </a:r>
            <a:r>
              <a:rPr lang="en-US" sz="2200" dirty="0"/>
              <a:t>just before sunrise (for </a:t>
            </a:r>
            <a:r>
              <a:rPr lang="en-US" sz="2200" dirty="0" smtClean="0"/>
              <a:t>many </a:t>
            </a:r>
            <a:r>
              <a:rPr lang="en-US" sz="2200" dirty="0"/>
              <a:t>birds) or after sunset (for bats). </a:t>
            </a:r>
            <a:r>
              <a:rPr lang="en-US" sz="2200" dirty="0" smtClean="0"/>
              <a:t>Here is </a:t>
            </a:r>
            <a:r>
              <a:rPr lang="en-US" sz="2200" dirty="0"/>
              <a:t>an example of one from Wisconsin, USA, the line appearing from the KGRB radar near the end of the animation being </a:t>
            </a:r>
            <a:r>
              <a:rPr lang="en-US" sz="2200" dirty="0" smtClean="0"/>
              <a:t>emissions </a:t>
            </a:r>
            <a:r>
              <a:rPr lang="en-US" sz="2200" dirty="0"/>
              <a:t>from the rising sun on this low-elevation PPI</a:t>
            </a:r>
            <a:r>
              <a:rPr lang="en-US" sz="2200" dirty="0" smtClean="0"/>
              <a:t>.</a:t>
            </a:r>
          </a:p>
        </p:txBody>
      </p:sp>
      <p:sp>
        <p:nvSpPr>
          <p:cNvPr id="4" name="Footer Placeholder 3"/>
          <p:cNvSpPr>
            <a:spLocks noGrp="1"/>
          </p:cNvSpPr>
          <p:nvPr>
            <p:ph type="ftr" sz="quarter" idx="11"/>
          </p:nvPr>
        </p:nvSpPr>
        <p:spPr/>
        <p:txBody>
          <a:bodyPr/>
          <a:lstStyle/>
          <a:p>
            <a:r>
              <a:rPr lang="en-US" smtClean="0"/>
              <a:t>e04.1: Radar observations of birds</a:t>
            </a:r>
            <a:endParaRPr lang="en-US" dirty="0" smtClean="0"/>
          </a:p>
        </p:txBody>
      </p:sp>
      <p:sp>
        <p:nvSpPr>
          <p:cNvPr id="5" name="Slide Number Placeholder 4"/>
          <p:cNvSpPr>
            <a:spLocks noGrp="1"/>
          </p:cNvSpPr>
          <p:nvPr>
            <p:ph type="sldNum" sz="quarter" idx="12"/>
          </p:nvPr>
        </p:nvSpPr>
        <p:spPr/>
        <p:txBody>
          <a:bodyPr/>
          <a:lstStyle/>
          <a:p>
            <a:fld id="{3FDDB3BC-D9AA-C249-9E0B-FE3AE73EEB10}" type="slidenum">
              <a:rPr lang="en-US" smtClean="0"/>
              <a:t>4</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300" y="1653540"/>
            <a:ext cx="5326380" cy="4766310"/>
          </a:xfrm>
          <a:prstGeom prst="rect">
            <a:avLst/>
          </a:prstGeom>
        </p:spPr>
      </p:pic>
      <p:sp>
        <p:nvSpPr>
          <p:cNvPr id="7" name="TextBox 6"/>
          <p:cNvSpPr txBox="1"/>
          <p:nvPr/>
        </p:nvSpPr>
        <p:spPr>
          <a:xfrm>
            <a:off x="0" y="6438600"/>
            <a:ext cx="8796528" cy="430887"/>
          </a:xfrm>
          <a:prstGeom prst="rect">
            <a:avLst/>
          </a:prstGeom>
          <a:solidFill>
            <a:schemeClr val="bg1">
              <a:alpha val="70000"/>
            </a:schemeClr>
          </a:solidFill>
        </p:spPr>
        <p:txBody>
          <a:bodyPr wrap="none" rtlCol="0">
            <a:spAutoFit/>
          </a:bodyPr>
          <a:lstStyle/>
          <a:p>
            <a:r>
              <a:rPr lang="en-US" sz="2200" dirty="0"/>
              <a:t>But the most spectacular observation is the nighttime migration of song </a:t>
            </a:r>
            <a:r>
              <a:rPr lang="en-US" sz="2200" dirty="0" smtClean="0"/>
              <a:t>birds.</a:t>
            </a:r>
            <a:endParaRPr lang="en-CA" sz="2200" dirty="0"/>
          </a:p>
        </p:txBody>
      </p:sp>
      <p:sp>
        <p:nvSpPr>
          <p:cNvPr id="8" name="TextBox 7"/>
          <p:cNvSpPr txBox="1"/>
          <p:nvPr/>
        </p:nvSpPr>
        <p:spPr>
          <a:xfrm>
            <a:off x="3172790" y="6092220"/>
            <a:ext cx="2405723" cy="307777"/>
          </a:xfrm>
          <a:prstGeom prst="rect">
            <a:avLst/>
          </a:prstGeom>
          <a:noFill/>
          <a:effectLst/>
        </p:spPr>
        <p:txBody>
          <a:bodyPr wrap="none" rtlCol="0">
            <a:spAutoFit/>
          </a:bodyPr>
          <a:lstStyle/>
          <a:p>
            <a:pPr algn="r"/>
            <a:r>
              <a:rPr lang="en-US" sz="1400" dirty="0" smtClean="0">
                <a:solidFill>
                  <a:srgbClr val="FFFFFF"/>
                </a:solidFill>
              </a:rPr>
              <a:t>Animation courtesy of NOAA</a:t>
            </a:r>
            <a:endParaRPr lang="en-CA" sz="1400" dirty="0">
              <a:solidFill>
                <a:srgbClr val="FFFFFF"/>
              </a:solidFill>
            </a:endParaRPr>
          </a:p>
        </p:txBody>
      </p:sp>
    </p:spTree>
    <p:extLst>
      <p:ext uri="{BB962C8B-B14F-4D97-AF65-F5344CB8AC3E}">
        <p14:creationId xmlns:p14="http://schemas.microsoft.com/office/powerpoint/2010/main" val="38667831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Migrations of song birds</a:t>
            </a:r>
            <a:br>
              <a:rPr lang="en-US" dirty="0" smtClean="0"/>
            </a:br>
            <a:r>
              <a:rPr lang="en-US" dirty="0" smtClean="0"/>
              <a:t>A time-height section</a:t>
            </a:r>
            <a:endParaRPr lang="en-CA" dirty="0"/>
          </a:p>
        </p:txBody>
      </p:sp>
      <p:sp>
        <p:nvSpPr>
          <p:cNvPr id="3" name="Content Placeholder 2"/>
          <p:cNvSpPr>
            <a:spLocks noGrp="1"/>
          </p:cNvSpPr>
          <p:nvPr>
            <p:ph idx="1"/>
          </p:nvPr>
        </p:nvSpPr>
        <p:spPr>
          <a:xfrm>
            <a:off x="241301" y="4918364"/>
            <a:ext cx="8787940" cy="1838901"/>
          </a:xfrm>
        </p:spPr>
        <p:txBody>
          <a:bodyPr>
            <a:normAutofit/>
          </a:bodyPr>
          <a:lstStyle/>
          <a:p>
            <a:pPr marL="0" indent="0">
              <a:buNone/>
            </a:pPr>
            <a:r>
              <a:rPr lang="en-US" sz="2200" dirty="0"/>
              <a:t>Song birds migrate at night individually or </a:t>
            </a:r>
            <a:r>
              <a:rPr lang="en-US" sz="2200" dirty="0" smtClean="0"/>
              <a:t>maybe </a:t>
            </a:r>
            <a:r>
              <a:rPr lang="en-US" sz="2200" dirty="0"/>
              <a:t>in small </a:t>
            </a:r>
            <a:r>
              <a:rPr lang="en-US" sz="2200" dirty="0" smtClean="0"/>
              <a:t>groups and </a:t>
            </a:r>
            <a:r>
              <a:rPr lang="en-US" sz="2200" dirty="0"/>
              <a:t>are much harder to see visually as a result. But a few birds per cubic kilometer is enough to fill radar displays </a:t>
            </a:r>
            <a:r>
              <a:rPr lang="en-US" sz="2200" dirty="0" smtClean="0"/>
              <a:t>in a way </a:t>
            </a:r>
            <a:r>
              <a:rPr lang="en-US" sz="2200" dirty="0"/>
              <a:t>that is at first somewhat counter-intuitive. And on good </a:t>
            </a:r>
            <a:r>
              <a:rPr lang="en-US" sz="2200" dirty="0" smtClean="0"/>
              <a:t>nights, like on the example above from Montreal, Canada, there </a:t>
            </a:r>
            <a:r>
              <a:rPr lang="en-US" sz="2200" dirty="0"/>
              <a:t>can be many more.</a:t>
            </a:r>
            <a:endParaRPr lang="en-US" sz="2200" dirty="0" smtClean="0"/>
          </a:p>
        </p:txBody>
      </p:sp>
      <p:sp>
        <p:nvSpPr>
          <p:cNvPr id="4" name="Footer Placeholder 3"/>
          <p:cNvSpPr>
            <a:spLocks noGrp="1"/>
          </p:cNvSpPr>
          <p:nvPr>
            <p:ph type="ftr" sz="quarter" idx="11"/>
          </p:nvPr>
        </p:nvSpPr>
        <p:spPr/>
        <p:txBody>
          <a:bodyPr/>
          <a:lstStyle/>
          <a:p>
            <a:r>
              <a:rPr lang="en-US" smtClean="0"/>
              <a:t>e04.1: Radar observations of birds</a:t>
            </a:r>
            <a:endParaRPr lang="en-US" dirty="0" smtClean="0"/>
          </a:p>
        </p:txBody>
      </p:sp>
      <p:sp>
        <p:nvSpPr>
          <p:cNvPr id="5" name="Slide Number Placeholder 4"/>
          <p:cNvSpPr>
            <a:spLocks noGrp="1"/>
          </p:cNvSpPr>
          <p:nvPr>
            <p:ph type="sldNum" sz="quarter" idx="12"/>
          </p:nvPr>
        </p:nvSpPr>
        <p:spPr/>
        <p:txBody>
          <a:bodyPr/>
          <a:lstStyle/>
          <a:p>
            <a:fld id="{3FDDB3BC-D9AA-C249-9E0B-FE3AE73EEB10}" type="slidenum">
              <a:rPr lang="en-US" smtClean="0"/>
              <a:t>5</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26" y="1951355"/>
            <a:ext cx="8748713" cy="163449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4025" y="3809598"/>
            <a:ext cx="5314950" cy="657225"/>
          </a:xfrm>
          <a:prstGeom prst="rect">
            <a:avLst/>
          </a:prstGeom>
        </p:spPr>
      </p:pic>
    </p:spTree>
    <p:extLst>
      <p:ext uri="{BB962C8B-B14F-4D97-AF65-F5344CB8AC3E}">
        <p14:creationId xmlns:p14="http://schemas.microsoft.com/office/powerpoint/2010/main" val="10579196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Migrations of song birds</a:t>
            </a:r>
            <a:br>
              <a:rPr lang="en-US" dirty="0" smtClean="0"/>
            </a:br>
            <a:r>
              <a:rPr lang="en-US" dirty="0" smtClean="0"/>
              <a:t>Single radar views</a:t>
            </a:r>
            <a:endParaRPr lang="en-CA" dirty="0"/>
          </a:p>
        </p:txBody>
      </p:sp>
      <p:sp>
        <p:nvSpPr>
          <p:cNvPr id="3" name="Content Placeholder 2"/>
          <p:cNvSpPr>
            <a:spLocks noGrp="1"/>
          </p:cNvSpPr>
          <p:nvPr>
            <p:ph idx="1"/>
          </p:nvPr>
        </p:nvSpPr>
        <p:spPr>
          <a:xfrm>
            <a:off x="6858000" y="1593272"/>
            <a:ext cx="2171240" cy="5237018"/>
          </a:xfrm>
        </p:spPr>
        <p:txBody>
          <a:bodyPr>
            <a:normAutofit fontScale="92500" lnSpcReduction="10000"/>
          </a:bodyPr>
          <a:lstStyle/>
          <a:p>
            <a:pPr marL="0" indent="0">
              <a:buNone/>
            </a:pPr>
            <a:r>
              <a:rPr lang="en-US" sz="2400" dirty="0"/>
              <a:t>Bird migrations cover most of the radar display on low-level PPIs or CAPPIs. On reflectivity imagery, echoes are weak, and may be a bit </a:t>
            </a:r>
            <a:r>
              <a:rPr lang="en-US" sz="2400" dirty="0" smtClean="0"/>
              <a:t>speckled </a:t>
            </a:r>
            <a:r>
              <a:rPr lang="en-US" sz="2400" dirty="0"/>
              <a:t>if the image is not smoothed. Bird echoes are more visible on longer-wavelength radars such as S-band systems.</a:t>
            </a:r>
            <a:endParaRPr lang="en-US" sz="2200" dirty="0" smtClean="0"/>
          </a:p>
        </p:txBody>
      </p:sp>
      <p:sp>
        <p:nvSpPr>
          <p:cNvPr id="4" name="Footer Placeholder 3"/>
          <p:cNvSpPr>
            <a:spLocks noGrp="1"/>
          </p:cNvSpPr>
          <p:nvPr>
            <p:ph type="ftr" sz="quarter" idx="11"/>
          </p:nvPr>
        </p:nvSpPr>
        <p:spPr/>
        <p:txBody>
          <a:bodyPr/>
          <a:lstStyle/>
          <a:p>
            <a:r>
              <a:rPr lang="en-US" smtClean="0"/>
              <a:t>e04.1: Radar observations of birds</a:t>
            </a:r>
            <a:endParaRPr lang="en-US" dirty="0" smtClean="0"/>
          </a:p>
        </p:txBody>
      </p:sp>
      <p:sp>
        <p:nvSpPr>
          <p:cNvPr id="5" name="Slide Number Placeholder 4"/>
          <p:cNvSpPr>
            <a:spLocks noGrp="1"/>
          </p:cNvSpPr>
          <p:nvPr>
            <p:ph type="sldNum" sz="quarter" idx="12"/>
          </p:nvPr>
        </p:nvSpPr>
        <p:spPr/>
        <p:txBody>
          <a:bodyPr/>
          <a:lstStyle/>
          <a:p>
            <a:fld id="{3FDDB3BC-D9AA-C249-9E0B-FE3AE73EEB10}" type="slidenum">
              <a:rPr lang="en-US" smtClean="0"/>
              <a:t>6</a:t>
            </a:fld>
            <a:endParaRPr lang="en-US" dirty="0"/>
          </a:p>
        </p:txBody>
      </p:sp>
      <p:pic>
        <p:nvPicPr>
          <p:cNvPr id="9" name="Picture 8" descr="_WMNRf_CAPPI__1.5_km__03_59_39_Z_29-APR-2013.png"/>
          <p:cNvPicPr>
            <a:picLocks/>
          </p:cNvPicPr>
          <p:nvPr/>
        </p:nvPicPr>
        <p:blipFill>
          <a:blip r:embed="rId2" cstate="print"/>
          <a:stretch>
            <a:fillRect/>
          </a:stretch>
        </p:blipFill>
        <p:spPr>
          <a:xfrm>
            <a:off x="-1" y="1508760"/>
            <a:ext cx="6858000" cy="5349240"/>
          </a:xfrm>
          <a:prstGeom prst="rect">
            <a:avLst/>
          </a:prstGeom>
        </p:spPr>
      </p:pic>
    </p:spTree>
    <p:extLst>
      <p:ext uri="{BB962C8B-B14F-4D97-AF65-F5344CB8AC3E}">
        <p14:creationId xmlns:p14="http://schemas.microsoft.com/office/powerpoint/2010/main" val="38009656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Migrations of song birds</a:t>
            </a:r>
            <a:br>
              <a:rPr lang="en-US" dirty="0" smtClean="0"/>
            </a:br>
            <a:r>
              <a:rPr lang="en-US" dirty="0" smtClean="0"/>
              <a:t>Single radar views</a:t>
            </a:r>
            <a:endParaRPr lang="en-CA" dirty="0"/>
          </a:p>
        </p:txBody>
      </p:sp>
      <p:sp>
        <p:nvSpPr>
          <p:cNvPr id="3" name="Content Placeholder 2"/>
          <p:cNvSpPr>
            <a:spLocks noGrp="1"/>
          </p:cNvSpPr>
          <p:nvPr>
            <p:ph idx="1"/>
          </p:nvPr>
        </p:nvSpPr>
        <p:spPr>
          <a:xfrm>
            <a:off x="5472545" y="1593272"/>
            <a:ext cx="3556695" cy="5237018"/>
          </a:xfrm>
        </p:spPr>
        <p:txBody>
          <a:bodyPr>
            <a:normAutofit/>
          </a:bodyPr>
          <a:lstStyle/>
          <a:p>
            <a:pPr marL="0" indent="0">
              <a:buNone/>
            </a:pPr>
            <a:r>
              <a:rPr lang="en-US" sz="2200" dirty="0"/>
              <a:t>In general, bird echoes appear everywhere just after sunset, and gradually disappear before sunrise. Unlike for weather, one does not see movement clearly from these. Only with radars near the coast may one have the chance to see moving echoes</a:t>
            </a:r>
            <a:r>
              <a:rPr lang="en-US" sz="2200" dirty="0" smtClean="0"/>
              <a:t>.</a:t>
            </a:r>
          </a:p>
          <a:p>
            <a:pPr marL="0" indent="0">
              <a:buNone/>
            </a:pPr>
            <a:r>
              <a:rPr lang="en-US" sz="2200" dirty="0" smtClean="0"/>
              <a:t>On this example, we see birds taking off from land and attempting the crossing of a portion of the Gulf of Mexico, many stopping when they spot an island.</a:t>
            </a:r>
          </a:p>
        </p:txBody>
      </p:sp>
      <p:sp>
        <p:nvSpPr>
          <p:cNvPr id="4" name="Footer Placeholder 3"/>
          <p:cNvSpPr>
            <a:spLocks noGrp="1"/>
          </p:cNvSpPr>
          <p:nvPr>
            <p:ph type="ftr" sz="quarter" idx="11"/>
          </p:nvPr>
        </p:nvSpPr>
        <p:spPr/>
        <p:txBody>
          <a:bodyPr/>
          <a:lstStyle/>
          <a:p>
            <a:r>
              <a:rPr lang="en-US" smtClean="0"/>
              <a:t>e04.1: Radar observations of birds</a:t>
            </a:r>
            <a:endParaRPr lang="en-US" dirty="0" smtClean="0"/>
          </a:p>
        </p:txBody>
      </p:sp>
      <p:sp>
        <p:nvSpPr>
          <p:cNvPr id="5" name="Slide Number Placeholder 4"/>
          <p:cNvSpPr>
            <a:spLocks noGrp="1"/>
          </p:cNvSpPr>
          <p:nvPr>
            <p:ph type="sldNum" sz="quarter" idx="12"/>
          </p:nvPr>
        </p:nvSpPr>
        <p:spPr/>
        <p:txBody>
          <a:bodyPr/>
          <a:lstStyle/>
          <a:p>
            <a:fld id="{3FDDB3BC-D9AA-C249-9E0B-FE3AE73EEB10}" type="slidenum">
              <a:rPr lang="en-US" smtClean="0"/>
              <a:t>7</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76400"/>
            <a:ext cx="5181600" cy="5181600"/>
          </a:xfrm>
          <a:prstGeom prst="rect">
            <a:avLst/>
          </a:prstGeom>
        </p:spPr>
      </p:pic>
    </p:spTree>
    <p:extLst>
      <p:ext uri="{BB962C8B-B14F-4D97-AF65-F5344CB8AC3E}">
        <p14:creationId xmlns:p14="http://schemas.microsoft.com/office/powerpoint/2010/main" val="32170513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20" y="3741475"/>
            <a:ext cx="4286250" cy="3211830"/>
          </a:xfrm>
          <a:prstGeom prst="rect">
            <a:avLst/>
          </a:prstGeom>
        </p:spPr>
      </p:pic>
      <p:sp>
        <p:nvSpPr>
          <p:cNvPr id="2" name="Title 1"/>
          <p:cNvSpPr>
            <a:spLocks noGrp="1"/>
          </p:cNvSpPr>
          <p:nvPr>
            <p:ph type="title"/>
          </p:nvPr>
        </p:nvSpPr>
        <p:spPr/>
        <p:txBody>
          <a:bodyPr>
            <a:normAutofit fontScale="90000"/>
          </a:bodyPr>
          <a:lstStyle/>
          <a:p>
            <a:r>
              <a:rPr lang="en-US" dirty="0" smtClean="0"/>
              <a:t>Migrations of song birds</a:t>
            </a:r>
            <a:br>
              <a:rPr lang="en-US" dirty="0" smtClean="0"/>
            </a:br>
            <a:r>
              <a:rPr lang="en-US" dirty="0" smtClean="0"/>
              <a:t>The bigger picture</a:t>
            </a:r>
            <a:endParaRPr lang="en-CA" dirty="0"/>
          </a:p>
        </p:txBody>
      </p:sp>
      <p:sp>
        <p:nvSpPr>
          <p:cNvPr id="3" name="Content Placeholder 2"/>
          <p:cNvSpPr>
            <a:spLocks noGrp="1"/>
          </p:cNvSpPr>
          <p:nvPr>
            <p:ph idx="1"/>
          </p:nvPr>
        </p:nvSpPr>
        <p:spPr>
          <a:xfrm>
            <a:off x="241301" y="1593272"/>
            <a:ext cx="8787940" cy="2334203"/>
          </a:xfrm>
        </p:spPr>
        <p:txBody>
          <a:bodyPr>
            <a:normAutofit lnSpcReduction="10000"/>
          </a:bodyPr>
          <a:lstStyle/>
          <a:p>
            <a:pPr marL="0" indent="0">
              <a:buNone/>
            </a:pPr>
            <a:r>
              <a:rPr lang="en-US" sz="2200" dirty="0"/>
              <a:t>What the previous examples above do not </a:t>
            </a:r>
            <a:r>
              <a:rPr lang="en-US" sz="2200" dirty="0" smtClean="0"/>
              <a:t>fully convey </a:t>
            </a:r>
            <a:r>
              <a:rPr lang="en-US" sz="2200" dirty="0"/>
              <a:t>is the spatial and temporal extent of bird migrations as observed by radar. </a:t>
            </a:r>
            <a:r>
              <a:rPr lang="en-US" sz="2200" dirty="0" smtClean="0"/>
              <a:t>Shown below is a surface </a:t>
            </a:r>
            <a:r>
              <a:rPr lang="en-US" sz="2200" dirty="0"/>
              <a:t>weather map for the US. A low-pressure system in the middle of the continent is bringing south winds to its east and north winds to its west. </a:t>
            </a:r>
            <a:r>
              <a:rPr lang="en-US" sz="2200" dirty="0" smtClean="0"/>
              <a:t>Also shown is </a:t>
            </a:r>
            <a:r>
              <a:rPr lang="en-US" sz="2200" dirty="0"/>
              <a:t>an animation of the US radar composite </a:t>
            </a:r>
            <a:r>
              <a:rPr lang="en-US" sz="2200" dirty="0" smtClean="0"/>
              <a:t>that </a:t>
            </a:r>
            <a:r>
              <a:rPr lang="en-US" sz="2200" dirty="0"/>
              <a:t>night. On it, we see both the </a:t>
            </a:r>
            <a:r>
              <a:rPr lang="en-US" sz="2200" dirty="0" smtClean="0"/>
              <a:t>rain </a:t>
            </a:r>
            <a:r>
              <a:rPr lang="en-US" sz="2200" dirty="0"/>
              <a:t>associated with the </a:t>
            </a:r>
            <a:r>
              <a:rPr lang="en-US" sz="2200" dirty="0" smtClean="0"/>
              <a:t>weather </a:t>
            </a:r>
            <a:r>
              <a:rPr lang="en-US" sz="2200" dirty="0"/>
              <a:t>system (in blue, green, yellow, and orange) and </a:t>
            </a:r>
            <a:r>
              <a:rPr lang="en-US" sz="2200" dirty="0" smtClean="0"/>
              <a:t>echoes </a:t>
            </a:r>
            <a:r>
              <a:rPr lang="en-US" sz="2200" dirty="0"/>
              <a:t>plotted in brown, cyan and blue from migrating birds.</a:t>
            </a:r>
            <a:endParaRPr lang="en-US" sz="2200" dirty="0" smtClean="0"/>
          </a:p>
        </p:txBody>
      </p:sp>
      <p:sp>
        <p:nvSpPr>
          <p:cNvPr id="4" name="Footer Placeholder 3"/>
          <p:cNvSpPr>
            <a:spLocks noGrp="1"/>
          </p:cNvSpPr>
          <p:nvPr>
            <p:ph type="ftr" sz="quarter" idx="11"/>
          </p:nvPr>
        </p:nvSpPr>
        <p:spPr/>
        <p:txBody>
          <a:bodyPr/>
          <a:lstStyle/>
          <a:p>
            <a:r>
              <a:rPr lang="en-US" smtClean="0"/>
              <a:t>e04.1: Radar observations of birds</a:t>
            </a:r>
            <a:endParaRPr lang="en-US" dirty="0" smtClean="0"/>
          </a:p>
        </p:txBody>
      </p:sp>
      <p:sp>
        <p:nvSpPr>
          <p:cNvPr id="5" name="Slide Number Placeholder 4"/>
          <p:cNvSpPr>
            <a:spLocks noGrp="1"/>
          </p:cNvSpPr>
          <p:nvPr>
            <p:ph type="sldNum" sz="quarter" idx="12"/>
          </p:nvPr>
        </p:nvSpPr>
        <p:spPr/>
        <p:txBody>
          <a:bodyPr/>
          <a:lstStyle/>
          <a:p>
            <a:fld id="{3FDDB3BC-D9AA-C249-9E0B-FE3AE73EEB10}" type="slidenum">
              <a:rPr lang="en-US" smtClean="0"/>
              <a:t>8</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2005" y="3824605"/>
            <a:ext cx="4531995" cy="3063240"/>
          </a:xfrm>
          <a:prstGeom prst="rect">
            <a:avLst/>
          </a:prstGeom>
        </p:spPr>
      </p:pic>
    </p:spTree>
    <p:extLst>
      <p:ext uri="{BB962C8B-B14F-4D97-AF65-F5344CB8AC3E}">
        <p14:creationId xmlns:p14="http://schemas.microsoft.com/office/powerpoint/2010/main" val="26921951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Migrations of song birds</a:t>
            </a:r>
            <a:br>
              <a:rPr lang="en-US" dirty="0" smtClean="0"/>
            </a:br>
            <a:r>
              <a:rPr lang="en-US" dirty="0" smtClean="0"/>
              <a:t>The weather connection</a:t>
            </a:r>
            <a:endParaRPr lang="en-CA" dirty="0"/>
          </a:p>
        </p:txBody>
      </p:sp>
      <p:sp>
        <p:nvSpPr>
          <p:cNvPr id="4" name="Footer Placeholder 3"/>
          <p:cNvSpPr>
            <a:spLocks noGrp="1"/>
          </p:cNvSpPr>
          <p:nvPr>
            <p:ph type="ftr" sz="quarter" idx="11"/>
          </p:nvPr>
        </p:nvSpPr>
        <p:spPr/>
        <p:txBody>
          <a:bodyPr/>
          <a:lstStyle/>
          <a:p>
            <a:r>
              <a:rPr lang="en-US" smtClean="0"/>
              <a:t>e04.1: Radar observations of birds</a:t>
            </a:r>
            <a:endParaRPr lang="en-US" dirty="0" smtClean="0"/>
          </a:p>
        </p:txBody>
      </p:sp>
      <p:sp>
        <p:nvSpPr>
          <p:cNvPr id="5" name="Slide Number Placeholder 4"/>
          <p:cNvSpPr>
            <a:spLocks noGrp="1"/>
          </p:cNvSpPr>
          <p:nvPr>
            <p:ph type="sldNum" sz="quarter" idx="12"/>
          </p:nvPr>
        </p:nvSpPr>
        <p:spPr/>
        <p:txBody>
          <a:bodyPr/>
          <a:lstStyle/>
          <a:p>
            <a:fld id="{3FDDB3BC-D9AA-C249-9E0B-FE3AE73EEB10}" type="slidenum">
              <a:rPr lang="en-US" smtClean="0"/>
              <a:t>9</a:t>
            </a:fld>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75" y="0"/>
            <a:ext cx="10146258" cy="6858000"/>
          </a:xfrm>
          <a:prstGeom prst="rect">
            <a:avLst/>
          </a:prstGeom>
        </p:spPr>
      </p:pic>
      <p:sp>
        <p:nvSpPr>
          <p:cNvPr id="6" name="TextBox 5"/>
          <p:cNvSpPr txBox="1"/>
          <p:nvPr/>
        </p:nvSpPr>
        <p:spPr>
          <a:xfrm>
            <a:off x="6864668" y="955912"/>
            <a:ext cx="2164573" cy="1785104"/>
          </a:xfrm>
          <a:prstGeom prst="rect">
            <a:avLst/>
          </a:prstGeom>
          <a:noFill/>
        </p:spPr>
        <p:txBody>
          <a:bodyPr wrap="square" rtlCol="0">
            <a:spAutoFit/>
          </a:bodyPr>
          <a:lstStyle/>
          <a:p>
            <a:r>
              <a:rPr lang="en-US" sz="2200" dirty="0"/>
              <a:t>a</a:t>
            </a:r>
            <a:r>
              <a:rPr lang="en-US" sz="2200" dirty="0" smtClean="0"/>
              <a:t>nd </a:t>
            </a:r>
            <a:r>
              <a:rPr lang="en-US" sz="2200" dirty="0"/>
              <a:t>2) how they are "limited" to regions of favorable winds.</a:t>
            </a:r>
          </a:p>
          <a:p>
            <a:endParaRPr lang="en-CA" sz="2200" dirty="0"/>
          </a:p>
        </p:txBody>
      </p:sp>
      <p:sp>
        <p:nvSpPr>
          <p:cNvPr id="3" name="Content Placeholder 2"/>
          <p:cNvSpPr>
            <a:spLocks noGrp="1"/>
          </p:cNvSpPr>
          <p:nvPr>
            <p:ph idx="1"/>
          </p:nvPr>
        </p:nvSpPr>
        <p:spPr>
          <a:xfrm>
            <a:off x="241301" y="290902"/>
            <a:ext cx="8787940" cy="789709"/>
          </a:xfrm>
        </p:spPr>
        <p:txBody>
          <a:bodyPr>
            <a:normAutofit/>
          </a:bodyPr>
          <a:lstStyle/>
          <a:p>
            <a:pPr marL="0" indent="0">
              <a:buNone/>
            </a:pPr>
            <a:r>
              <a:rPr lang="en-US" sz="2200" dirty="0"/>
              <a:t>Note how 1) the echoes pop up around sunset between 00UTC in the east and 03UTC in the west, and come down around sunrise about 10 hours </a:t>
            </a:r>
            <a:r>
              <a:rPr lang="en-US" sz="2200" dirty="0" smtClean="0"/>
              <a:t>later</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4100" y="4716780"/>
            <a:ext cx="2857500" cy="2141220"/>
          </a:xfrm>
          <a:prstGeom prst="rect">
            <a:avLst/>
          </a:prstGeom>
        </p:spPr>
      </p:pic>
    </p:spTree>
    <p:extLst>
      <p:ext uri="{BB962C8B-B14F-4D97-AF65-F5344CB8AC3E}">
        <p14:creationId xmlns:p14="http://schemas.microsoft.com/office/powerpoint/2010/main" val="772929728"/>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mpatibleSerif">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2147</TotalTime>
  <Words>683</Words>
  <Application>Microsoft Office PowerPoint</Application>
  <PresentationFormat>On-screen Show (4:3)</PresentationFormat>
  <Paragraphs>43</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Template</vt:lpstr>
      <vt:lpstr>Supplement e04.1: Radar observations of birds</vt:lpstr>
      <vt:lpstr>The misleading bird echoes</vt:lpstr>
      <vt:lpstr>Large bird formations on radar</vt:lpstr>
      <vt:lpstr>Bird rings in the morning Bat rings in the evening</vt:lpstr>
      <vt:lpstr>Migrations of song birds A time-height section</vt:lpstr>
      <vt:lpstr>Migrations of song birds Single radar views</vt:lpstr>
      <vt:lpstr>Migrations of song birds Single radar views</vt:lpstr>
      <vt:lpstr>Migrations of song birds The bigger picture</vt:lpstr>
      <vt:lpstr>Migrations of song birds The weather connection</vt:lpstr>
      <vt:lpstr>Migrations of song birds The weather connection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e04.1: Birds on radar</dc:title>
  <dc:creator>Frederic Fabry</dc:creator>
  <cp:lastModifiedBy>Frederic Fabry</cp:lastModifiedBy>
  <cp:revision>92</cp:revision>
  <dcterms:created xsi:type="dcterms:W3CDTF">2014-10-20T18:29:00Z</dcterms:created>
  <dcterms:modified xsi:type="dcterms:W3CDTF">2015-06-25T20:02:51Z</dcterms:modified>
</cp:coreProperties>
</file>