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85" r:id="rId3"/>
    <p:sldId id="286" r:id="rId4"/>
    <p:sldId id="287" r:id="rId5"/>
    <p:sldId id="290" r:id="rId6"/>
    <p:sldId id="279" r:id="rId7"/>
    <p:sldId id="266" r:id="rId8"/>
    <p:sldId id="267" r:id="rId9"/>
    <p:sldId id="275" r:id="rId10"/>
    <p:sldId id="269" r:id="rId11"/>
    <p:sldId id="270" r:id="rId12"/>
    <p:sldId id="273" r:id="rId13"/>
    <p:sldId id="280" r:id="rId14"/>
    <p:sldId id="281" r:id="rId15"/>
    <p:sldId id="282" r:id="rId16"/>
    <p:sldId id="283" r:id="rId17"/>
    <p:sldId id="284" r:id="rId18"/>
    <p:sldId id="271" r:id="rId19"/>
    <p:sldId id="277" r:id="rId20"/>
    <p:sldId id="274" r:id="rId21"/>
    <p:sldId id="272" r:id="rId22"/>
    <p:sldId id="303" r:id="rId23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CC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5506" autoAdjust="0"/>
    <p:restoredTop sz="90929"/>
  </p:normalViewPr>
  <p:slideViewPr>
    <p:cSldViewPr snapToGrid="0" showGuides="1">
      <p:cViewPr>
        <p:scale>
          <a:sx n="75" d="100"/>
          <a:sy n="75" d="100"/>
        </p:scale>
        <p:origin x="-1392" y="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3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6C1269BA-2D87-4CE8-B63B-0BB94AFDBF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D61C353-D782-48E1-ACB4-540DAD4791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4900BF-5922-4B63-9C21-77735F424D59}" type="slidenum">
              <a:rPr lang="en-US"/>
              <a:pPr/>
              <a:t>1</a:t>
            </a:fld>
            <a:endParaRPr lang="en-US"/>
          </a:p>
        </p:txBody>
      </p:sp>
      <p:sp>
        <p:nvSpPr>
          <p:cNvPr id="2560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74D51D-41FE-4594-A84D-D19A98DE8B4E}" type="slidenum">
              <a:rPr lang="en-US"/>
              <a:pPr/>
              <a:t>10</a:t>
            </a:fld>
            <a:endParaRPr lang="en-US"/>
          </a:p>
        </p:txBody>
      </p:sp>
      <p:sp>
        <p:nvSpPr>
          <p:cNvPr id="3481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937559-03E7-483A-92DB-A88491BD4172}" type="slidenum">
              <a:rPr lang="en-US"/>
              <a:pPr/>
              <a:t>11</a:t>
            </a:fld>
            <a:endParaRPr lang="en-US"/>
          </a:p>
        </p:txBody>
      </p:sp>
      <p:sp>
        <p:nvSpPr>
          <p:cNvPr id="3584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649619-C71D-4D09-9C64-F8BB8159A244}" type="slidenum">
              <a:rPr lang="en-US"/>
              <a:pPr/>
              <a:t>12</a:t>
            </a:fld>
            <a:endParaRPr lang="en-US"/>
          </a:p>
        </p:txBody>
      </p:sp>
      <p:sp>
        <p:nvSpPr>
          <p:cNvPr id="3686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5A3B77-6751-4A26-BE90-7C9A26ACB3C7}" type="slidenum">
              <a:rPr lang="en-US"/>
              <a:pPr/>
              <a:t>13</a:t>
            </a:fld>
            <a:endParaRPr lang="en-US"/>
          </a:p>
        </p:txBody>
      </p:sp>
      <p:sp>
        <p:nvSpPr>
          <p:cNvPr id="3789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0149D1-283E-4C41-9009-0C6E687EBE0F}" type="slidenum">
              <a:rPr lang="en-US"/>
              <a:pPr/>
              <a:t>14</a:t>
            </a:fld>
            <a:endParaRPr lang="en-US"/>
          </a:p>
        </p:txBody>
      </p:sp>
      <p:sp>
        <p:nvSpPr>
          <p:cNvPr id="3891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FB53C0-6D83-4852-B890-9B3B5DE4D0BE}" type="slidenum">
              <a:rPr lang="en-US"/>
              <a:pPr/>
              <a:t>15</a:t>
            </a:fld>
            <a:endParaRPr lang="en-US"/>
          </a:p>
        </p:txBody>
      </p:sp>
      <p:sp>
        <p:nvSpPr>
          <p:cNvPr id="3993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C71EBE-80D6-498A-B3EC-2294A076F18F}" type="slidenum">
              <a:rPr lang="en-US"/>
              <a:pPr/>
              <a:t>16</a:t>
            </a:fld>
            <a:endParaRPr lang="en-US"/>
          </a:p>
        </p:txBody>
      </p:sp>
      <p:sp>
        <p:nvSpPr>
          <p:cNvPr id="4096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BEA515-F820-42F2-BC7F-070F2BE26424}" type="slidenum">
              <a:rPr lang="en-US"/>
              <a:pPr/>
              <a:t>17</a:t>
            </a:fld>
            <a:endParaRPr lang="en-US"/>
          </a:p>
        </p:txBody>
      </p:sp>
      <p:sp>
        <p:nvSpPr>
          <p:cNvPr id="4198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007E07-00A0-43D6-8199-1E0FE3FC93D5}" type="slidenum">
              <a:rPr lang="en-US"/>
              <a:pPr/>
              <a:t>18</a:t>
            </a:fld>
            <a:endParaRPr lang="en-US"/>
          </a:p>
        </p:txBody>
      </p:sp>
      <p:sp>
        <p:nvSpPr>
          <p:cNvPr id="4301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2ACA43-413B-41AD-A9EC-36311DDA28FD}" type="slidenum">
              <a:rPr lang="en-US"/>
              <a:pPr/>
              <a:t>19</a:t>
            </a:fld>
            <a:endParaRPr lang="en-US"/>
          </a:p>
        </p:txBody>
      </p:sp>
      <p:sp>
        <p:nvSpPr>
          <p:cNvPr id="4403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43E1CB-C183-4954-95FB-60395718159B}" type="slidenum">
              <a:rPr lang="en-US"/>
              <a:pPr/>
              <a:t>2</a:t>
            </a:fld>
            <a:endParaRPr lang="en-US"/>
          </a:p>
        </p:txBody>
      </p:sp>
      <p:sp>
        <p:nvSpPr>
          <p:cNvPr id="2662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558CAA-25B8-45A7-A487-A7D109E6DF6B}" type="slidenum">
              <a:rPr lang="en-US"/>
              <a:pPr/>
              <a:t>20</a:t>
            </a:fld>
            <a:endParaRPr lang="en-US"/>
          </a:p>
        </p:txBody>
      </p:sp>
      <p:sp>
        <p:nvSpPr>
          <p:cNvPr id="4505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5541FD-E79C-42DD-A8D9-3341F45597E1}" type="slidenum">
              <a:rPr lang="en-US"/>
              <a:pPr/>
              <a:t>21</a:t>
            </a:fld>
            <a:endParaRPr lang="en-US"/>
          </a:p>
        </p:txBody>
      </p:sp>
      <p:sp>
        <p:nvSpPr>
          <p:cNvPr id="4608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This was a talk presented at a workshop in the geophysics department at MIT in 2006. It reviews the use of distorted wave inversion methods.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C90B90-3727-4F21-9E62-732C459DCF8C}" type="slidenum">
              <a:rPr lang="en-US"/>
              <a:pPr/>
              <a:t>22</a:t>
            </a:fld>
            <a:endParaRPr lang="en-US"/>
          </a:p>
        </p:txBody>
      </p:sp>
      <p:sp>
        <p:nvSpPr>
          <p:cNvPr id="471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53EFEA-4398-4382-A747-0C0441EB7356}" type="slidenum">
              <a:rPr lang="en-US"/>
              <a:pPr/>
              <a:t>3</a:t>
            </a:fld>
            <a:endParaRPr lang="en-US"/>
          </a:p>
        </p:txBody>
      </p:sp>
      <p:sp>
        <p:nvSpPr>
          <p:cNvPr id="2765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6D7CEA-4C5D-4BA8-870F-458E8DF73B34}" type="slidenum">
              <a:rPr lang="en-US"/>
              <a:pPr/>
              <a:t>4</a:t>
            </a:fld>
            <a:endParaRPr lang="en-US"/>
          </a:p>
        </p:txBody>
      </p:sp>
      <p:sp>
        <p:nvSpPr>
          <p:cNvPr id="286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E6381A-013C-41D7-A6D4-76D5E9967167}" type="slidenum">
              <a:rPr lang="en-US"/>
              <a:pPr/>
              <a:t>5</a:t>
            </a:fld>
            <a:endParaRPr lang="en-US"/>
          </a:p>
        </p:txBody>
      </p:sp>
      <p:sp>
        <p:nvSpPr>
          <p:cNvPr id="296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826AF1-A5E4-41B1-9AB7-6C62584EE767}" type="slidenum">
              <a:rPr lang="en-US"/>
              <a:pPr/>
              <a:t>6</a:t>
            </a:fld>
            <a:endParaRPr lang="en-US"/>
          </a:p>
        </p:txBody>
      </p:sp>
      <p:sp>
        <p:nvSpPr>
          <p:cNvPr id="3072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805924-77BB-4217-B9AA-C1B55D6BC2BE}" type="slidenum">
              <a:rPr lang="en-US"/>
              <a:pPr/>
              <a:t>7</a:t>
            </a:fld>
            <a:endParaRPr lang="en-US"/>
          </a:p>
        </p:txBody>
      </p:sp>
      <p:sp>
        <p:nvSpPr>
          <p:cNvPr id="3174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8DA27B-E09B-48A2-A452-1615162D27BE}" type="slidenum">
              <a:rPr lang="en-US"/>
              <a:pPr/>
              <a:t>8</a:t>
            </a:fld>
            <a:endParaRPr lang="en-US"/>
          </a:p>
        </p:txBody>
      </p:sp>
      <p:sp>
        <p:nvSpPr>
          <p:cNvPr id="3277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506C8F-67C7-4361-AC86-A2C62549DF23}" type="slidenum">
              <a:rPr lang="en-US"/>
              <a:pPr/>
              <a:t>9</a:t>
            </a:fld>
            <a:endParaRPr lang="en-US"/>
          </a:p>
        </p:txBody>
      </p:sp>
      <p:sp>
        <p:nvSpPr>
          <p:cNvPr id="3379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06/11/2006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MIT Talk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EE699F-7563-485B-B554-9D47F3DEDE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06/11/2006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MIT Talk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8E082-55AF-4EE2-8D60-BDA9BFA1E2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06/11/2006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MIT Talk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744CB3-D1F1-400F-AAD4-91D7CAD15E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06/11/2006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MIT Talk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971A61-DFFD-4FBD-B06F-5E3FCF22AA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06/11/2006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MIT Talk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2A4B-897F-4543-B8C7-36EE3942E6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06/11/2006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MIT Talk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1D431-7F72-49C9-AFDF-64886067BB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06/11/2006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MIT Talk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A649B1-64B7-47BF-BA3B-0C787ABC37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06/11/2006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MIT Talk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D9558-13DC-4197-9D22-8DDFDD712B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06/11/2006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MIT Talk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79EF8-03C7-4E0B-A94B-0C1BBB1BC7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06/11/2006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MIT Talk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E6EB0-B0C7-4E56-BC1B-7C301915D9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06/11/2006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MIT Talk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BC32A-4A2B-41CA-8226-5E79449BB6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r>
              <a:rPr lang="en-US"/>
              <a:t>06/11/2006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r>
              <a:rPr lang="en-US"/>
              <a:t>MIT Talk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40B4497A-6F89-468E-9BC0-B3B41EA0AC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0" Type="http://schemas.openxmlformats.org/officeDocument/2006/relationships/image" Target="../media/image49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1.png"/><Relationship Id="rId5" Type="http://schemas.openxmlformats.org/officeDocument/2006/relationships/image" Target="../media/image48.png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3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png"/><Relationship Id="rId5" Type="http://schemas.openxmlformats.org/officeDocument/2006/relationships/image" Target="../media/image55.png"/><Relationship Id="rId10" Type="http://schemas.openxmlformats.org/officeDocument/2006/relationships/image" Target="../media/image47.png"/><Relationship Id="rId4" Type="http://schemas.openxmlformats.org/officeDocument/2006/relationships/image" Target="../media/image54.png"/><Relationship Id="rId9" Type="http://schemas.openxmlformats.org/officeDocument/2006/relationships/image" Target="../media/image5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png"/><Relationship Id="rId5" Type="http://schemas.openxmlformats.org/officeDocument/2006/relationships/image" Target="../media/image57.png"/><Relationship Id="rId4" Type="http://schemas.openxmlformats.org/officeDocument/2006/relationships/image" Target="../media/image5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6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06/11/2006</a:t>
            </a:r>
          </a:p>
        </p:txBody>
      </p:sp>
      <p:sp>
        <p:nvSpPr>
          <p:cNvPr id="2051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MIT Talk</a:t>
            </a:r>
          </a:p>
        </p:txBody>
      </p:sp>
      <p:sp>
        <p:nvSpPr>
          <p:cNvPr id="205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066B492-2BDD-4348-971A-79BF8DE01000}" type="slidenum">
              <a:rPr lang="en-US"/>
              <a:pPr/>
              <a:t>1</a:t>
            </a:fld>
            <a:endParaRPr lang="en-US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Tomography in Inhomogeneous Backgrounds</a:t>
            </a:r>
          </a:p>
        </p:txBody>
      </p:sp>
      <p:sp>
        <p:nvSpPr>
          <p:cNvPr id="2054" name="Text Box 3"/>
          <p:cNvSpPr txBox="1">
            <a:spLocks noChangeArrowheads="1"/>
          </p:cNvSpPr>
          <p:nvPr/>
        </p:nvSpPr>
        <p:spPr bwMode="auto">
          <a:xfrm>
            <a:off x="1477963" y="1516063"/>
            <a:ext cx="591502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</a:rPr>
              <a:t>A.J. Devaney</a:t>
            </a:r>
          </a:p>
          <a:p>
            <a:pPr algn="ctr"/>
            <a:r>
              <a:rPr lang="en-US" b="1">
                <a:solidFill>
                  <a:schemeClr val="bg2"/>
                </a:solidFill>
              </a:rPr>
              <a:t>Department of Electrical and Computer Engineering</a:t>
            </a:r>
          </a:p>
          <a:p>
            <a:pPr algn="ctr"/>
            <a:r>
              <a:rPr lang="en-US" b="1">
                <a:solidFill>
                  <a:schemeClr val="bg2"/>
                </a:solidFill>
              </a:rPr>
              <a:t>Northeastern University </a:t>
            </a:r>
          </a:p>
          <a:p>
            <a:pPr algn="ctr"/>
            <a:r>
              <a:rPr lang="en-US" b="1">
                <a:solidFill>
                  <a:schemeClr val="bg2"/>
                </a:solidFill>
              </a:rPr>
              <a:t>Boston, MA 02116</a:t>
            </a:r>
          </a:p>
          <a:p>
            <a:pPr algn="ctr"/>
            <a:r>
              <a:rPr lang="en-US" b="1">
                <a:solidFill>
                  <a:schemeClr val="bg2"/>
                </a:solidFill>
              </a:rPr>
              <a:t>Email:devaney@ece.neu.edu</a:t>
            </a:r>
          </a:p>
          <a:p>
            <a:pPr algn="ctr" eaLnBrk="0" hangingPunct="0"/>
            <a:r>
              <a:rPr lang="en-US" b="1">
                <a:solidFill>
                  <a:schemeClr val="accent2"/>
                </a:solidFill>
              </a:rPr>
              <a:t>Web Site:</a:t>
            </a:r>
            <a:r>
              <a:rPr lang="en-US" b="1">
                <a:solidFill>
                  <a:srgbClr val="A50021"/>
                </a:solidFill>
              </a:rPr>
              <a:t> www.ece.neu.edu/faculty/devaney</a:t>
            </a:r>
          </a:p>
        </p:txBody>
      </p:sp>
      <p:sp>
        <p:nvSpPr>
          <p:cNvPr id="2055" name="Text Box 4"/>
          <p:cNvSpPr txBox="1">
            <a:spLocks noChangeArrowheads="1"/>
          </p:cNvSpPr>
          <p:nvPr/>
        </p:nvSpPr>
        <p:spPr bwMode="auto">
          <a:xfrm>
            <a:off x="1998663" y="3441700"/>
            <a:ext cx="4197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Darpa (Carey Schwartz), AFOSR (Arje</a:t>
            </a:r>
          </a:p>
        </p:txBody>
      </p:sp>
      <p:sp>
        <p:nvSpPr>
          <p:cNvPr id="2056" name="Text Box 7"/>
          <p:cNvSpPr txBox="1">
            <a:spLocks noChangeArrowheads="1"/>
          </p:cNvSpPr>
          <p:nvPr/>
        </p:nvSpPr>
        <p:spPr bwMode="auto">
          <a:xfrm>
            <a:off x="1428750" y="4121150"/>
            <a:ext cx="5794375" cy="1016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chemeClr val="accent2"/>
                </a:solidFill>
              </a:rPr>
              <a:t>Work in frequency domain</a:t>
            </a:r>
          </a:p>
          <a:p>
            <a:pPr algn="ctr"/>
            <a:r>
              <a:rPr lang="en-US" b="1">
                <a:solidFill>
                  <a:srgbClr val="CC6600"/>
                </a:solidFill>
              </a:rPr>
              <a:t>Results completely general apply to both dispersive </a:t>
            </a:r>
          </a:p>
          <a:p>
            <a:pPr algn="ctr"/>
            <a:r>
              <a:rPr lang="en-US" b="1">
                <a:solidFill>
                  <a:srgbClr val="CC6600"/>
                </a:solidFill>
              </a:rPr>
              <a:t>as well as non-dispersive media</a:t>
            </a:r>
          </a:p>
        </p:txBody>
      </p:sp>
      <p:sp>
        <p:nvSpPr>
          <p:cNvPr id="2057" name="Text Box 8"/>
          <p:cNvSpPr txBox="1">
            <a:spLocks noChangeArrowheads="1"/>
          </p:cNvSpPr>
          <p:nvPr/>
        </p:nvSpPr>
        <p:spPr bwMode="auto">
          <a:xfrm>
            <a:off x="1749425" y="5500688"/>
            <a:ext cx="50911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Reprints: Inverse Problems, IEEE, JOSA, JASA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06/11/2006</a:t>
            </a:r>
          </a:p>
        </p:txBody>
      </p:sp>
      <p:sp>
        <p:nvSpPr>
          <p:cNvPr id="11267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MIT Talk</a:t>
            </a:r>
          </a:p>
        </p:txBody>
      </p:sp>
      <p:sp>
        <p:nvSpPr>
          <p:cNvPr id="1126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8B87534-A83B-4A88-A53B-0D78FDDC62ED}" type="slidenum">
              <a:rPr lang="en-US"/>
              <a:pPr/>
              <a:t>10</a:t>
            </a:fld>
            <a:endParaRPr lang="en-US"/>
          </a:p>
        </p:txBody>
      </p:sp>
      <p:sp>
        <p:nvSpPr>
          <p:cNvPr id="112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Inverse Problem Formulation</a:t>
            </a:r>
          </a:p>
        </p:txBody>
      </p:sp>
      <p:pic>
        <p:nvPicPr>
          <p:cNvPr id="11270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6388" y="1279525"/>
            <a:ext cx="5895975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85950" y="2544763"/>
            <a:ext cx="51339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86075" y="5551488"/>
            <a:ext cx="3476625" cy="57308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11273" name="Picture 1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76413" y="3513138"/>
            <a:ext cx="5565775" cy="884237"/>
          </a:xfrm>
          <a:prstGeom prst="rect">
            <a:avLst/>
          </a:prstGeom>
          <a:noFill/>
          <a:ln w="9525">
            <a:solidFill>
              <a:srgbClr val="CC6600"/>
            </a:solidFill>
            <a:miter lim="800000"/>
            <a:headEnd/>
            <a:tailEnd/>
          </a:ln>
        </p:spPr>
      </p:pic>
      <p:pic>
        <p:nvPicPr>
          <p:cNvPr id="11274" name="Picture 1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27263" y="4556125"/>
            <a:ext cx="4456112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06/11/2006</a:t>
            </a:r>
          </a:p>
        </p:txBody>
      </p:sp>
      <p:sp>
        <p:nvSpPr>
          <p:cNvPr id="12291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MIT Talk</a:t>
            </a:r>
          </a:p>
        </p:txBody>
      </p:sp>
      <p:sp>
        <p:nvSpPr>
          <p:cNvPr id="1229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81E4FBF-678A-442B-9676-C2D054FA2DFB}" type="slidenum">
              <a:rPr lang="en-US"/>
              <a:pPr/>
              <a:t>11</a:t>
            </a:fld>
            <a:endParaRPr lang="en-US"/>
          </a:p>
        </p:txBody>
      </p:sp>
      <p:pic>
        <p:nvPicPr>
          <p:cNvPr id="12293" name="Picture 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3675" y="3754438"/>
            <a:ext cx="1484313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Inversion</a:t>
            </a:r>
          </a:p>
        </p:txBody>
      </p:sp>
      <p:sp>
        <p:nvSpPr>
          <p:cNvPr id="12295" name="Oval 4"/>
          <p:cNvSpPr>
            <a:spLocks noChangeArrowheads="1"/>
          </p:cNvSpPr>
          <p:nvPr/>
        </p:nvSpPr>
        <p:spPr bwMode="auto">
          <a:xfrm>
            <a:off x="977900" y="4198938"/>
            <a:ext cx="3889375" cy="18034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229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49438" y="3260725"/>
            <a:ext cx="4260850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7" name="Oval 7"/>
          <p:cNvSpPr>
            <a:spLocks noChangeArrowheads="1"/>
          </p:cNvSpPr>
          <p:nvPr/>
        </p:nvSpPr>
        <p:spPr bwMode="auto">
          <a:xfrm>
            <a:off x="2833688" y="4818063"/>
            <a:ext cx="1222375" cy="86201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2298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59413" y="3854450"/>
            <a:ext cx="2660650" cy="1016000"/>
          </a:xfrm>
          <a:prstGeom prst="rect">
            <a:avLst/>
          </a:prstGeom>
          <a:noFill/>
          <a:ln w="9525">
            <a:solidFill>
              <a:srgbClr val="CC6600"/>
            </a:solidFill>
            <a:miter lim="800000"/>
            <a:headEnd/>
            <a:tailEnd/>
          </a:ln>
        </p:spPr>
      </p:pic>
      <p:pic>
        <p:nvPicPr>
          <p:cNvPr id="12299" name="Picture 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21263" y="5118100"/>
            <a:ext cx="3502025" cy="103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0" name="Picture 1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311275" y="1323975"/>
            <a:ext cx="679450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01" name="Line 14"/>
          <p:cNvSpPr>
            <a:spLocks noChangeShapeType="1"/>
          </p:cNvSpPr>
          <p:nvPr/>
        </p:nvSpPr>
        <p:spPr bwMode="auto">
          <a:xfrm>
            <a:off x="2243138" y="3670300"/>
            <a:ext cx="1363662" cy="1544638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2302" name="Line 15"/>
          <p:cNvSpPr>
            <a:spLocks noChangeShapeType="1"/>
          </p:cNvSpPr>
          <p:nvPr/>
        </p:nvSpPr>
        <p:spPr bwMode="auto">
          <a:xfrm>
            <a:off x="695325" y="4313238"/>
            <a:ext cx="1173163" cy="8509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06/11/2006</a:t>
            </a:r>
          </a:p>
        </p:txBody>
      </p:sp>
      <p:sp>
        <p:nvSpPr>
          <p:cNvPr id="13315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MIT Talk</a:t>
            </a:r>
          </a:p>
        </p:txBody>
      </p:sp>
      <p:sp>
        <p:nvSpPr>
          <p:cNvPr id="1331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161ADB3-4939-40F9-B12C-19D57BBC252A}" type="slidenum">
              <a:rPr lang="en-US"/>
              <a:pPr/>
              <a:t>12</a:t>
            </a:fld>
            <a:endParaRPr lang="en-US"/>
          </a:p>
        </p:txBody>
      </p:sp>
      <p:sp>
        <p:nvSpPr>
          <p:cNvPr id="1331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Details</a:t>
            </a:r>
          </a:p>
        </p:txBody>
      </p:sp>
      <p:pic>
        <p:nvPicPr>
          <p:cNvPr id="13318" name="Picture 10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2750" y="2500313"/>
            <a:ext cx="8432800" cy="233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102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84325" y="1306513"/>
            <a:ext cx="6042025" cy="9429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13320" name="Picture 103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59063" y="5356225"/>
            <a:ext cx="3905250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1" name="Text Box 1032"/>
          <p:cNvSpPr txBox="1">
            <a:spLocks noChangeArrowheads="1"/>
          </p:cNvSpPr>
          <p:nvPr/>
        </p:nvSpPr>
        <p:spPr bwMode="auto">
          <a:xfrm>
            <a:off x="501650" y="5065713"/>
            <a:ext cx="2349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Computed once off line</a:t>
            </a:r>
          </a:p>
        </p:txBody>
      </p:sp>
      <p:sp>
        <p:nvSpPr>
          <p:cNvPr id="13322" name="Line 1033"/>
          <p:cNvSpPr>
            <a:spLocks noChangeShapeType="1"/>
          </p:cNvSpPr>
          <p:nvPr/>
        </p:nvSpPr>
        <p:spPr bwMode="auto">
          <a:xfrm>
            <a:off x="1919288" y="5459413"/>
            <a:ext cx="758825" cy="168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323" name="Text Box 1034"/>
          <p:cNvSpPr txBox="1">
            <a:spLocks noChangeArrowheads="1"/>
          </p:cNvSpPr>
          <p:nvPr/>
        </p:nvSpPr>
        <p:spPr bwMode="auto">
          <a:xfrm>
            <a:off x="6953250" y="5067300"/>
            <a:ext cx="663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Data</a:t>
            </a:r>
          </a:p>
        </p:txBody>
      </p:sp>
      <p:sp>
        <p:nvSpPr>
          <p:cNvPr id="13324" name="Line 1035"/>
          <p:cNvSpPr>
            <a:spLocks noChangeShapeType="1"/>
          </p:cNvSpPr>
          <p:nvPr/>
        </p:nvSpPr>
        <p:spPr bwMode="auto">
          <a:xfrm flipH="1">
            <a:off x="6529388" y="5408613"/>
            <a:ext cx="438150" cy="180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06/11/2006</a:t>
            </a:r>
          </a:p>
        </p:txBody>
      </p:sp>
      <p:sp>
        <p:nvSpPr>
          <p:cNvPr id="14339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MIT Talk</a:t>
            </a:r>
          </a:p>
        </p:txBody>
      </p:sp>
      <p:sp>
        <p:nvSpPr>
          <p:cNvPr id="1434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2242608-608F-4C20-9BFF-068FF567D421}" type="slidenum">
              <a:rPr lang="en-US"/>
              <a:pPr/>
              <a:t>13</a:t>
            </a:fld>
            <a:endParaRPr lang="en-US"/>
          </a:p>
        </p:txBody>
      </p:sp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Simulation</a:t>
            </a:r>
          </a:p>
        </p:txBody>
      </p:sp>
      <p:sp>
        <p:nvSpPr>
          <p:cNvPr id="14342" name="Line 3"/>
          <p:cNvSpPr>
            <a:spLocks noChangeShapeType="1"/>
          </p:cNvSpPr>
          <p:nvPr/>
        </p:nvSpPr>
        <p:spPr bwMode="auto">
          <a:xfrm>
            <a:off x="495300" y="17653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4343" name="Group 4"/>
          <p:cNvGrpSpPr>
            <a:grpSpLocks/>
          </p:cNvGrpSpPr>
          <p:nvPr/>
        </p:nvGrpSpPr>
        <p:grpSpPr bwMode="auto">
          <a:xfrm>
            <a:off x="1663700" y="1727200"/>
            <a:ext cx="152400" cy="1092200"/>
            <a:chOff x="1024" y="1064"/>
            <a:chExt cx="80" cy="896"/>
          </a:xfrm>
        </p:grpSpPr>
        <p:sp>
          <p:nvSpPr>
            <p:cNvPr id="14380" name="Oval 5"/>
            <p:cNvSpPr>
              <a:spLocks noChangeArrowheads="1"/>
            </p:cNvSpPr>
            <p:nvPr/>
          </p:nvSpPr>
          <p:spPr bwMode="auto">
            <a:xfrm>
              <a:off x="1024" y="1064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81" name="Oval 6"/>
            <p:cNvSpPr>
              <a:spLocks noChangeArrowheads="1"/>
            </p:cNvSpPr>
            <p:nvPr/>
          </p:nvSpPr>
          <p:spPr bwMode="auto">
            <a:xfrm>
              <a:off x="1024" y="12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82" name="Line 7"/>
            <p:cNvSpPr>
              <a:spLocks noChangeShapeType="1"/>
            </p:cNvSpPr>
            <p:nvPr/>
          </p:nvSpPr>
          <p:spPr bwMode="auto">
            <a:xfrm>
              <a:off x="1064" y="1104"/>
              <a:ext cx="0" cy="8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83" name="Oval 8"/>
            <p:cNvSpPr>
              <a:spLocks noChangeArrowheads="1"/>
            </p:cNvSpPr>
            <p:nvPr/>
          </p:nvSpPr>
          <p:spPr bwMode="auto">
            <a:xfrm>
              <a:off x="1024" y="1376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84" name="Oval 9"/>
            <p:cNvSpPr>
              <a:spLocks noChangeArrowheads="1"/>
            </p:cNvSpPr>
            <p:nvPr/>
          </p:nvSpPr>
          <p:spPr bwMode="auto">
            <a:xfrm>
              <a:off x="1024" y="1544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85" name="Oval 10"/>
            <p:cNvSpPr>
              <a:spLocks noChangeArrowheads="1"/>
            </p:cNvSpPr>
            <p:nvPr/>
          </p:nvSpPr>
          <p:spPr bwMode="auto">
            <a:xfrm>
              <a:off x="1024" y="171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86" name="Oval 11"/>
            <p:cNvSpPr>
              <a:spLocks noChangeArrowheads="1"/>
            </p:cNvSpPr>
            <p:nvPr/>
          </p:nvSpPr>
          <p:spPr bwMode="auto">
            <a:xfrm>
              <a:off x="1024" y="188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344" name="Oval 12"/>
          <p:cNvSpPr>
            <a:spLocks noChangeArrowheads="1"/>
          </p:cNvSpPr>
          <p:nvPr/>
        </p:nvSpPr>
        <p:spPr bwMode="auto">
          <a:xfrm>
            <a:off x="5308600" y="1720850"/>
            <a:ext cx="101600" cy="101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Oval 13"/>
          <p:cNvSpPr>
            <a:spLocks noChangeArrowheads="1"/>
          </p:cNvSpPr>
          <p:nvPr/>
        </p:nvSpPr>
        <p:spPr bwMode="auto">
          <a:xfrm>
            <a:off x="6070600" y="1720850"/>
            <a:ext cx="101600" cy="101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6" name="Oval 14"/>
          <p:cNvSpPr>
            <a:spLocks noChangeArrowheads="1"/>
          </p:cNvSpPr>
          <p:nvPr/>
        </p:nvSpPr>
        <p:spPr bwMode="auto">
          <a:xfrm>
            <a:off x="6832600" y="1720850"/>
            <a:ext cx="101600" cy="101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7" name="Oval 15"/>
          <p:cNvSpPr>
            <a:spLocks noChangeArrowheads="1"/>
          </p:cNvSpPr>
          <p:nvPr/>
        </p:nvSpPr>
        <p:spPr bwMode="auto">
          <a:xfrm>
            <a:off x="7213600" y="1720850"/>
            <a:ext cx="101600" cy="101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8" name="Oval 16"/>
          <p:cNvSpPr>
            <a:spLocks noChangeArrowheads="1"/>
          </p:cNvSpPr>
          <p:nvPr/>
        </p:nvSpPr>
        <p:spPr bwMode="auto">
          <a:xfrm>
            <a:off x="8499475" y="1720850"/>
            <a:ext cx="101600" cy="101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9" name="Line 17"/>
          <p:cNvSpPr>
            <a:spLocks noChangeShapeType="1"/>
          </p:cNvSpPr>
          <p:nvPr/>
        </p:nvSpPr>
        <p:spPr bwMode="auto">
          <a:xfrm>
            <a:off x="628650" y="3638550"/>
            <a:ext cx="81915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0" name="Text Box 18"/>
          <p:cNvSpPr txBox="1">
            <a:spLocks noChangeArrowheads="1"/>
          </p:cNvSpPr>
          <p:nvPr/>
        </p:nvSpPr>
        <p:spPr bwMode="auto">
          <a:xfrm>
            <a:off x="3759200" y="3265488"/>
            <a:ext cx="14922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Reflecting layer</a:t>
            </a:r>
          </a:p>
        </p:txBody>
      </p:sp>
      <p:sp>
        <p:nvSpPr>
          <p:cNvPr id="14351" name="Text Box 19"/>
          <p:cNvSpPr txBox="1">
            <a:spLocks noChangeArrowheads="1"/>
          </p:cNvSpPr>
          <p:nvPr/>
        </p:nvSpPr>
        <p:spPr bwMode="auto">
          <a:xfrm>
            <a:off x="5994400" y="2535238"/>
            <a:ext cx="23701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Homogeneous background</a:t>
            </a:r>
          </a:p>
        </p:txBody>
      </p:sp>
      <p:sp>
        <p:nvSpPr>
          <p:cNvPr id="14352" name="Text Box 20"/>
          <p:cNvSpPr txBox="1">
            <a:spLocks noChangeArrowheads="1"/>
          </p:cNvSpPr>
          <p:nvPr/>
        </p:nvSpPr>
        <p:spPr bwMode="auto">
          <a:xfrm>
            <a:off x="6207125" y="990600"/>
            <a:ext cx="191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Ideal point sources</a:t>
            </a:r>
          </a:p>
        </p:txBody>
      </p:sp>
      <p:sp>
        <p:nvSpPr>
          <p:cNvPr id="14353" name="Text Box 21"/>
          <p:cNvSpPr txBox="1">
            <a:spLocks noChangeArrowheads="1"/>
          </p:cNvSpPr>
          <p:nvPr/>
        </p:nvSpPr>
        <p:spPr bwMode="auto">
          <a:xfrm>
            <a:off x="746125" y="1244600"/>
            <a:ext cx="2051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Ideal point receivers</a:t>
            </a:r>
          </a:p>
        </p:txBody>
      </p:sp>
      <p:grpSp>
        <p:nvGrpSpPr>
          <p:cNvPr id="14354" name="Group 22"/>
          <p:cNvGrpSpPr>
            <a:grpSpLocks/>
          </p:cNvGrpSpPr>
          <p:nvPr/>
        </p:nvGrpSpPr>
        <p:grpSpPr bwMode="auto">
          <a:xfrm>
            <a:off x="5397500" y="1778000"/>
            <a:ext cx="1333500" cy="660400"/>
            <a:chOff x="2920" y="1104"/>
            <a:chExt cx="840" cy="416"/>
          </a:xfrm>
        </p:grpSpPr>
        <p:sp>
          <p:nvSpPr>
            <p:cNvPr id="14376" name="Arc 23"/>
            <p:cNvSpPr>
              <a:spLocks/>
            </p:cNvSpPr>
            <p:nvPr/>
          </p:nvSpPr>
          <p:spPr bwMode="auto">
            <a:xfrm flipV="1">
              <a:off x="3041" y="1104"/>
              <a:ext cx="672" cy="336"/>
            </a:xfrm>
            <a:custGeom>
              <a:avLst/>
              <a:gdLst>
                <a:gd name="T0" fmla="*/ 0 w 43195"/>
                <a:gd name="T1" fmla="*/ 329 h 21600"/>
                <a:gd name="T2" fmla="*/ 672 w 43195"/>
                <a:gd name="T3" fmla="*/ 336 h 21600"/>
                <a:gd name="T4" fmla="*/ 336 w 43195"/>
                <a:gd name="T5" fmla="*/ 336 h 21600"/>
                <a:gd name="T6" fmla="*/ 0 60000 65536"/>
                <a:gd name="T7" fmla="*/ 0 60000 65536"/>
                <a:gd name="T8" fmla="*/ 0 60000 65536"/>
                <a:gd name="T9" fmla="*/ 0 w 43195"/>
                <a:gd name="T10" fmla="*/ 0 h 21600"/>
                <a:gd name="T11" fmla="*/ 43195 w 43195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95" h="21600" fill="none" extrusionOk="0">
                  <a:moveTo>
                    <a:pt x="0" y="21130"/>
                  </a:moveTo>
                  <a:cubicBezTo>
                    <a:pt x="255" y="9386"/>
                    <a:pt x="9848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</a:path>
                <a:path w="43195" h="21600" stroke="0" extrusionOk="0">
                  <a:moveTo>
                    <a:pt x="0" y="21130"/>
                  </a:moveTo>
                  <a:cubicBezTo>
                    <a:pt x="255" y="9386"/>
                    <a:pt x="9848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77" name="Line 24"/>
            <p:cNvSpPr>
              <a:spLocks noChangeShapeType="1"/>
            </p:cNvSpPr>
            <p:nvPr/>
          </p:nvSpPr>
          <p:spPr bwMode="auto">
            <a:xfrm flipH="1">
              <a:off x="2920" y="1176"/>
              <a:ext cx="360" cy="3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78" name="Line 25"/>
            <p:cNvSpPr>
              <a:spLocks noChangeShapeType="1"/>
            </p:cNvSpPr>
            <p:nvPr/>
          </p:nvSpPr>
          <p:spPr bwMode="auto">
            <a:xfrm>
              <a:off x="3376" y="1208"/>
              <a:ext cx="0" cy="3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79" name="Line 26"/>
            <p:cNvSpPr>
              <a:spLocks noChangeShapeType="1"/>
            </p:cNvSpPr>
            <p:nvPr/>
          </p:nvSpPr>
          <p:spPr bwMode="auto">
            <a:xfrm>
              <a:off x="3464" y="1200"/>
              <a:ext cx="296" cy="2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355" name="Line 27"/>
          <p:cNvSpPr>
            <a:spLocks noChangeShapeType="1"/>
          </p:cNvSpPr>
          <p:nvPr/>
        </p:nvSpPr>
        <p:spPr bwMode="auto">
          <a:xfrm>
            <a:off x="1981200" y="1917700"/>
            <a:ext cx="317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56" name="Text Box 28"/>
          <p:cNvSpPr txBox="1">
            <a:spLocks noChangeArrowheads="1"/>
          </p:cNvSpPr>
          <p:nvPr/>
        </p:nvSpPr>
        <p:spPr bwMode="auto">
          <a:xfrm>
            <a:off x="2981325" y="1912938"/>
            <a:ext cx="5953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20 </a:t>
            </a:r>
            <a:r>
              <a:rPr lang="en-US" sz="1800">
                <a:sym typeface="Symbol" pitchFamily="18" charset="2"/>
              </a:rPr>
              <a:t></a:t>
            </a:r>
            <a:endParaRPr lang="en-US" sz="1800"/>
          </a:p>
        </p:txBody>
      </p:sp>
      <p:sp>
        <p:nvSpPr>
          <p:cNvPr id="14357" name="Line 29"/>
          <p:cNvSpPr>
            <a:spLocks noChangeShapeType="1"/>
          </p:cNvSpPr>
          <p:nvPr/>
        </p:nvSpPr>
        <p:spPr bwMode="auto">
          <a:xfrm>
            <a:off x="1422400" y="1828800"/>
            <a:ext cx="0" cy="927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58" name="Text Box 30"/>
          <p:cNvSpPr txBox="1">
            <a:spLocks noChangeArrowheads="1"/>
          </p:cNvSpPr>
          <p:nvPr/>
        </p:nvSpPr>
        <p:spPr bwMode="auto">
          <a:xfrm>
            <a:off x="873125" y="2103438"/>
            <a:ext cx="4810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5 </a:t>
            </a:r>
            <a:r>
              <a:rPr lang="en-US" sz="1800">
                <a:sym typeface="Symbol" pitchFamily="18" charset="2"/>
              </a:rPr>
              <a:t></a:t>
            </a:r>
            <a:endParaRPr lang="en-US" sz="1800"/>
          </a:p>
        </p:txBody>
      </p:sp>
      <p:sp>
        <p:nvSpPr>
          <p:cNvPr id="14359" name="Line 31"/>
          <p:cNvSpPr>
            <a:spLocks noChangeShapeType="1"/>
          </p:cNvSpPr>
          <p:nvPr/>
        </p:nvSpPr>
        <p:spPr bwMode="auto">
          <a:xfrm>
            <a:off x="825500" y="1778000"/>
            <a:ext cx="0" cy="1866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60" name="Text Box 32"/>
          <p:cNvSpPr txBox="1">
            <a:spLocks noChangeArrowheads="1"/>
          </p:cNvSpPr>
          <p:nvPr/>
        </p:nvSpPr>
        <p:spPr bwMode="auto">
          <a:xfrm>
            <a:off x="276225" y="2459038"/>
            <a:ext cx="5953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20 </a:t>
            </a:r>
            <a:r>
              <a:rPr lang="en-US" sz="1800">
                <a:sym typeface="Symbol" pitchFamily="18" charset="2"/>
              </a:rPr>
              <a:t></a:t>
            </a:r>
            <a:endParaRPr lang="en-US" sz="1800"/>
          </a:p>
        </p:txBody>
      </p:sp>
      <p:sp>
        <p:nvSpPr>
          <p:cNvPr id="14361" name="Text Box 33"/>
          <p:cNvSpPr txBox="1">
            <a:spLocks noChangeArrowheads="1"/>
          </p:cNvSpPr>
          <p:nvPr/>
        </p:nvSpPr>
        <p:spPr bwMode="auto">
          <a:xfrm>
            <a:off x="5546725" y="1404938"/>
            <a:ext cx="4810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5 </a:t>
            </a:r>
            <a:r>
              <a:rPr lang="en-US" sz="1800">
                <a:sym typeface="Symbol" pitchFamily="18" charset="2"/>
              </a:rPr>
              <a:t></a:t>
            </a:r>
            <a:endParaRPr lang="en-US" sz="1800"/>
          </a:p>
        </p:txBody>
      </p:sp>
      <p:sp>
        <p:nvSpPr>
          <p:cNvPr id="14362" name="Text Box 34"/>
          <p:cNvSpPr txBox="1">
            <a:spLocks noChangeArrowheads="1"/>
          </p:cNvSpPr>
          <p:nvPr/>
        </p:nvSpPr>
        <p:spPr bwMode="auto">
          <a:xfrm>
            <a:off x="6308725" y="1404938"/>
            <a:ext cx="4810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5 </a:t>
            </a:r>
            <a:r>
              <a:rPr lang="en-US" sz="1800">
                <a:sym typeface="Symbol" pitchFamily="18" charset="2"/>
              </a:rPr>
              <a:t></a:t>
            </a:r>
            <a:endParaRPr lang="en-US" sz="1800"/>
          </a:p>
        </p:txBody>
      </p:sp>
      <p:sp>
        <p:nvSpPr>
          <p:cNvPr id="14363" name="Text Box 35"/>
          <p:cNvSpPr txBox="1">
            <a:spLocks noChangeArrowheads="1"/>
          </p:cNvSpPr>
          <p:nvPr/>
        </p:nvSpPr>
        <p:spPr bwMode="auto">
          <a:xfrm>
            <a:off x="6931025" y="1417638"/>
            <a:ext cx="3095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ym typeface="Symbol" pitchFamily="18" charset="2"/>
              </a:rPr>
              <a:t></a:t>
            </a:r>
            <a:endParaRPr lang="en-US" sz="1800"/>
          </a:p>
        </p:txBody>
      </p:sp>
      <p:sp>
        <p:nvSpPr>
          <p:cNvPr id="14364" name="Text Box 36"/>
          <p:cNvSpPr txBox="1">
            <a:spLocks noChangeArrowheads="1"/>
          </p:cNvSpPr>
          <p:nvPr/>
        </p:nvSpPr>
        <p:spPr bwMode="auto">
          <a:xfrm>
            <a:off x="7705725" y="1404938"/>
            <a:ext cx="5381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ym typeface="Symbol" pitchFamily="18" charset="2"/>
              </a:rPr>
              <a:t>10</a:t>
            </a:r>
            <a:endParaRPr lang="en-US" sz="1800"/>
          </a:p>
        </p:txBody>
      </p:sp>
      <p:sp>
        <p:nvSpPr>
          <p:cNvPr id="14365" name="Line 37"/>
          <p:cNvSpPr>
            <a:spLocks noChangeShapeType="1"/>
          </p:cNvSpPr>
          <p:nvPr/>
        </p:nvSpPr>
        <p:spPr bwMode="auto">
          <a:xfrm>
            <a:off x="4445000" y="1765300"/>
            <a:ext cx="0" cy="977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66" name="Text Box 38"/>
          <p:cNvSpPr txBox="1">
            <a:spLocks noChangeArrowheads="1"/>
          </p:cNvSpPr>
          <p:nvPr/>
        </p:nvSpPr>
        <p:spPr bwMode="auto">
          <a:xfrm>
            <a:off x="3933825" y="2154238"/>
            <a:ext cx="4810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5 </a:t>
            </a:r>
            <a:r>
              <a:rPr lang="en-US" sz="1800">
                <a:sym typeface="Symbol" pitchFamily="18" charset="2"/>
              </a:rPr>
              <a:t></a:t>
            </a:r>
            <a:endParaRPr lang="en-US" sz="1800"/>
          </a:p>
        </p:txBody>
      </p:sp>
      <p:sp>
        <p:nvSpPr>
          <p:cNvPr id="14367" name="Text Box 39"/>
          <p:cNvSpPr txBox="1">
            <a:spLocks noChangeArrowheads="1"/>
          </p:cNvSpPr>
          <p:nvPr/>
        </p:nvSpPr>
        <p:spPr bwMode="auto">
          <a:xfrm>
            <a:off x="2816225" y="2789238"/>
            <a:ext cx="5953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15 </a:t>
            </a:r>
            <a:r>
              <a:rPr lang="en-US" sz="1800">
                <a:sym typeface="Symbol" pitchFamily="18" charset="2"/>
              </a:rPr>
              <a:t></a:t>
            </a:r>
            <a:endParaRPr lang="en-US" sz="1800"/>
          </a:p>
        </p:txBody>
      </p:sp>
      <p:sp>
        <p:nvSpPr>
          <p:cNvPr id="14368" name="Line 40"/>
          <p:cNvSpPr>
            <a:spLocks noChangeShapeType="1"/>
          </p:cNvSpPr>
          <p:nvPr/>
        </p:nvSpPr>
        <p:spPr bwMode="auto">
          <a:xfrm>
            <a:off x="2032000" y="27813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69" name="Rectangle 41"/>
          <p:cNvSpPr>
            <a:spLocks noChangeArrowheads="1"/>
          </p:cNvSpPr>
          <p:nvPr/>
        </p:nvSpPr>
        <p:spPr bwMode="auto">
          <a:xfrm>
            <a:off x="4254500" y="2743200"/>
            <a:ext cx="393700" cy="88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70" name="Text Box 42"/>
          <p:cNvSpPr txBox="1">
            <a:spLocks noChangeArrowheads="1"/>
          </p:cNvSpPr>
          <p:nvPr/>
        </p:nvSpPr>
        <p:spPr bwMode="auto">
          <a:xfrm>
            <a:off x="4289425" y="2801938"/>
            <a:ext cx="3095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ym typeface="Symbol" pitchFamily="18" charset="2"/>
              </a:rPr>
              <a:t></a:t>
            </a:r>
            <a:endParaRPr lang="en-US" sz="1800"/>
          </a:p>
        </p:txBody>
      </p:sp>
      <p:sp>
        <p:nvSpPr>
          <p:cNvPr id="14371" name="Text Box 43"/>
          <p:cNvSpPr txBox="1">
            <a:spLocks noChangeArrowheads="1"/>
          </p:cNvSpPr>
          <p:nvPr/>
        </p:nvSpPr>
        <p:spPr bwMode="auto">
          <a:xfrm>
            <a:off x="4733925" y="2611438"/>
            <a:ext cx="4873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ym typeface="Symbol" pitchFamily="18" charset="2"/>
              </a:rPr>
              <a:t>/2</a:t>
            </a:r>
            <a:endParaRPr lang="en-US" sz="1800"/>
          </a:p>
        </p:txBody>
      </p:sp>
      <p:sp>
        <p:nvSpPr>
          <p:cNvPr id="14372" name="Text Box 44"/>
          <p:cNvSpPr txBox="1">
            <a:spLocks noChangeArrowheads="1"/>
          </p:cNvSpPr>
          <p:nvPr/>
        </p:nvSpPr>
        <p:spPr bwMode="auto">
          <a:xfrm>
            <a:off x="539750" y="3794125"/>
            <a:ext cx="8307388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75000"/>
              </a:lnSpc>
            </a:pPr>
            <a:r>
              <a:rPr lang="en-US" b="1">
                <a:solidFill>
                  <a:srgbClr val="FF0000"/>
                </a:solidFill>
              </a:rPr>
              <a:t>Five surface sources and six borehole receivers</a:t>
            </a:r>
          </a:p>
          <a:p>
            <a:pPr algn="ctr">
              <a:lnSpc>
                <a:spcPct val="75000"/>
              </a:lnSpc>
            </a:pPr>
            <a:r>
              <a:rPr lang="en-US" b="1">
                <a:solidFill>
                  <a:srgbClr val="FF0000"/>
                </a:solidFill>
              </a:rPr>
              <a:t>Simulation performed at single frequency with and without reflecting layer</a:t>
            </a:r>
          </a:p>
          <a:p>
            <a:pPr algn="ctr">
              <a:lnSpc>
                <a:spcPct val="75000"/>
              </a:lnSpc>
            </a:pPr>
            <a:r>
              <a:rPr lang="en-US" b="1">
                <a:solidFill>
                  <a:srgbClr val="FF0000"/>
                </a:solidFill>
              </a:rPr>
              <a:t>and with and without additive receiver noise</a:t>
            </a:r>
          </a:p>
        </p:txBody>
      </p:sp>
      <p:pic>
        <p:nvPicPr>
          <p:cNvPr id="14373" name="Picture 4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60575" y="4556125"/>
            <a:ext cx="48482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74" name="Picture 4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5963" y="5240338"/>
            <a:ext cx="5110162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75" name="Line 47"/>
          <p:cNvSpPr>
            <a:spLocks noChangeShapeType="1"/>
          </p:cNvSpPr>
          <p:nvPr/>
        </p:nvSpPr>
        <p:spPr bwMode="auto">
          <a:xfrm>
            <a:off x="1143000" y="5216525"/>
            <a:ext cx="7264400" cy="0"/>
          </a:xfrm>
          <a:prstGeom prst="line">
            <a:avLst/>
          </a:prstGeom>
          <a:noFill/>
          <a:ln w="76200" cmpd="tri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06/11/2006</a:t>
            </a:r>
          </a:p>
        </p:txBody>
      </p:sp>
      <p:sp>
        <p:nvSpPr>
          <p:cNvPr id="15363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MIT Talk</a:t>
            </a:r>
          </a:p>
        </p:txBody>
      </p:sp>
      <p:sp>
        <p:nvSpPr>
          <p:cNvPr id="153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9DD3D29-A76F-4561-9219-49414B0CECCC}" type="slidenum">
              <a:rPr lang="en-US"/>
              <a:pPr/>
              <a:t>14</a:t>
            </a:fld>
            <a:endParaRPr lang="en-US"/>
          </a:p>
        </p:txBody>
      </p:sp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Simulation: no bottom no noise</a:t>
            </a:r>
          </a:p>
        </p:txBody>
      </p:sp>
      <p:pic>
        <p:nvPicPr>
          <p:cNvPr id="15366" name="Picture 3" descr="oceansim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7100" y="1371600"/>
            <a:ext cx="7315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06/11/2006</a:t>
            </a:r>
          </a:p>
        </p:txBody>
      </p:sp>
      <p:sp>
        <p:nvSpPr>
          <p:cNvPr id="16387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MIT Talk</a:t>
            </a:r>
          </a:p>
        </p:txBody>
      </p:sp>
      <p:sp>
        <p:nvSpPr>
          <p:cNvPr id="1638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A1215B1-A3CF-4B3B-B6EA-8ABE82736B21}" type="slidenum">
              <a:rPr lang="en-US"/>
              <a:pPr/>
              <a:t>15</a:t>
            </a:fld>
            <a:endParaRPr lang="en-US"/>
          </a:p>
        </p:txBody>
      </p:sp>
      <p:sp>
        <p:nvSpPr>
          <p:cNvPr id="163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Simulation: no bottom with noise</a:t>
            </a:r>
          </a:p>
        </p:txBody>
      </p:sp>
      <p:pic>
        <p:nvPicPr>
          <p:cNvPr id="16390" name="Picture 3" descr="oceansim1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9800" y="1219200"/>
            <a:ext cx="7315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06/11/2006</a:t>
            </a:r>
          </a:p>
        </p:txBody>
      </p:sp>
      <p:sp>
        <p:nvSpPr>
          <p:cNvPr id="17411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MIT Talk</a:t>
            </a:r>
          </a:p>
        </p:txBody>
      </p:sp>
      <p:sp>
        <p:nvSpPr>
          <p:cNvPr id="1741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8976737-11F6-41B2-A35D-DE98D87791E3}" type="slidenum">
              <a:rPr lang="en-US"/>
              <a:pPr/>
              <a:t>16</a:t>
            </a:fld>
            <a:endParaRPr lang="en-US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Simulation: bottom no noise</a:t>
            </a:r>
          </a:p>
        </p:txBody>
      </p:sp>
      <p:pic>
        <p:nvPicPr>
          <p:cNvPr id="17414" name="Picture 3" descr="oceansim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9800" y="1168400"/>
            <a:ext cx="7315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06/11/2006</a:t>
            </a:r>
          </a:p>
        </p:txBody>
      </p:sp>
      <p:sp>
        <p:nvSpPr>
          <p:cNvPr id="18435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MIT Talk</a:t>
            </a:r>
          </a:p>
        </p:txBody>
      </p:sp>
      <p:sp>
        <p:nvSpPr>
          <p:cNvPr id="1843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184CFC0-BE19-434D-9987-F17E5809DE81}" type="slidenum">
              <a:rPr lang="en-US"/>
              <a:pPr/>
              <a:t>17</a:t>
            </a:fld>
            <a:endParaRPr lang="en-US"/>
          </a:p>
        </p:txBody>
      </p:sp>
      <p:sp>
        <p:nvSpPr>
          <p:cNvPr id="184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Simulation bottom+noise</a:t>
            </a:r>
          </a:p>
        </p:txBody>
      </p:sp>
      <p:pic>
        <p:nvPicPr>
          <p:cNvPr id="18438" name="Picture 3" descr="oceansim2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0" y="1219200"/>
            <a:ext cx="7315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06/11/2006</a:t>
            </a:r>
          </a:p>
        </p:txBody>
      </p:sp>
      <p:sp>
        <p:nvSpPr>
          <p:cNvPr id="19459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MIT Talk</a:t>
            </a:r>
          </a:p>
        </p:txBody>
      </p:sp>
      <p:sp>
        <p:nvSpPr>
          <p:cNvPr id="1946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808D5BE-5910-45F3-B23E-616EC06E9A4B}" type="slidenum">
              <a:rPr lang="en-US"/>
              <a:pPr/>
              <a:t>18</a:t>
            </a:fld>
            <a:endParaRPr lang="en-US"/>
          </a:p>
        </p:txBody>
      </p:sp>
      <p:pic>
        <p:nvPicPr>
          <p:cNvPr id="19461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33525" y="4652963"/>
            <a:ext cx="6181725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SVD Formulation</a:t>
            </a:r>
          </a:p>
        </p:txBody>
      </p:sp>
      <p:pic>
        <p:nvPicPr>
          <p:cNvPr id="19463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90788" y="1670050"/>
            <a:ext cx="4008437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4" name="Oval 5"/>
          <p:cNvSpPr>
            <a:spLocks noChangeArrowheads="1"/>
          </p:cNvSpPr>
          <p:nvPr/>
        </p:nvSpPr>
        <p:spPr bwMode="auto">
          <a:xfrm>
            <a:off x="1716088" y="2963863"/>
            <a:ext cx="2317750" cy="1262062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5" name="Oval 8"/>
          <p:cNvSpPr>
            <a:spLocks noChangeArrowheads="1"/>
          </p:cNvSpPr>
          <p:nvPr/>
        </p:nvSpPr>
        <p:spPr bwMode="auto">
          <a:xfrm>
            <a:off x="4613275" y="3040063"/>
            <a:ext cx="2368550" cy="12096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6" name="Arc 7"/>
          <p:cNvSpPr>
            <a:spLocks/>
          </p:cNvSpPr>
          <p:nvPr/>
        </p:nvSpPr>
        <p:spPr bwMode="auto">
          <a:xfrm rot="-2622615">
            <a:off x="3995738" y="2743200"/>
            <a:ext cx="1196975" cy="1196975"/>
          </a:xfrm>
          <a:custGeom>
            <a:avLst/>
            <a:gdLst>
              <a:gd name="T0" fmla="*/ 0 w 21600"/>
              <a:gd name="T1" fmla="*/ 0 h 21600"/>
              <a:gd name="T2" fmla="*/ 1196975 w 21600"/>
              <a:gd name="T3" fmla="*/ 1196975 h 21600"/>
              <a:gd name="T4" fmla="*/ 0 w 21600"/>
              <a:gd name="T5" fmla="*/ 119697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9467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25925" y="2601913"/>
            <a:ext cx="298450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8" name="Picture 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03688" y="3584575"/>
            <a:ext cx="469900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9" name="Text Box 16"/>
          <p:cNvSpPr txBox="1">
            <a:spLocks noChangeArrowheads="1"/>
          </p:cNvSpPr>
          <p:nvPr/>
        </p:nvSpPr>
        <p:spPr bwMode="auto">
          <a:xfrm>
            <a:off x="1738313" y="1133475"/>
            <a:ext cx="56721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CC6600"/>
                </a:solidFill>
              </a:rPr>
              <a:t>Replace </a:t>
            </a:r>
            <a:r>
              <a:rPr lang="en-US" sz="2400" b="1">
                <a:solidFill>
                  <a:srgbClr val="CC6600"/>
                </a:solidFill>
                <a:sym typeface="Symbol" pitchFamily="18" charset="2"/>
              </a:rPr>
              <a:t></a:t>
            </a:r>
            <a:r>
              <a:rPr lang="en-US" sz="2400" b="1" baseline="-25000">
                <a:solidFill>
                  <a:srgbClr val="CC6600"/>
                </a:solidFill>
                <a:sym typeface="Symbol" pitchFamily="18" charset="2"/>
              </a:rPr>
              <a:t>n</a:t>
            </a:r>
            <a:r>
              <a:rPr lang="en-US" sz="2400" b="1">
                <a:solidFill>
                  <a:srgbClr val="CC6600"/>
                </a:solidFill>
                <a:sym typeface="Symbol" pitchFamily="18" charset="2"/>
              </a:rPr>
              <a:t> with set of O.N. basis functions</a:t>
            </a:r>
            <a:endParaRPr lang="en-US" sz="2400" b="1">
              <a:solidFill>
                <a:srgbClr val="CC6600"/>
              </a:solidFill>
            </a:endParaRPr>
          </a:p>
        </p:txBody>
      </p:sp>
      <p:sp>
        <p:nvSpPr>
          <p:cNvPr id="19470" name="Oval 21"/>
          <p:cNvSpPr>
            <a:spLocks noChangeArrowheads="1"/>
          </p:cNvSpPr>
          <p:nvPr/>
        </p:nvSpPr>
        <p:spPr bwMode="auto">
          <a:xfrm>
            <a:off x="2795588" y="3194050"/>
            <a:ext cx="901700" cy="9525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1" name="Arc 10"/>
          <p:cNvSpPr>
            <a:spLocks/>
          </p:cNvSpPr>
          <p:nvPr/>
        </p:nvSpPr>
        <p:spPr bwMode="auto">
          <a:xfrm rot="2622615" flipV="1">
            <a:off x="3548063" y="3195638"/>
            <a:ext cx="1241425" cy="1196975"/>
          </a:xfrm>
          <a:custGeom>
            <a:avLst/>
            <a:gdLst>
              <a:gd name="T0" fmla="*/ 0 w 21600"/>
              <a:gd name="T1" fmla="*/ 0 h 21600"/>
              <a:gd name="T2" fmla="*/ 1241425 w 21600"/>
              <a:gd name="T3" fmla="*/ 1196975 h 21600"/>
              <a:gd name="T4" fmla="*/ 0 w 21600"/>
              <a:gd name="T5" fmla="*/ 119697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9472" name="Picture 2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87325" y="2644775"/>
            <a:ext cx="1785938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73" name="Line 26"/>
          <p:cNvSpPr>
            <a:spLocks noChangeShapeType="1"/>
          </p:cNvSpPr>
          <p:nvPr/>
        </p:nvSpPr>
        <p:spPr bwMode="auto">
          <a:xfrm>
            <a:off x="746125" y="3090863"/>
            <a:ext cx="1404938" cy="47625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pic>
        <p:nvPicPr>
          <p:cNvPr id="19474" name="Picture 2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88950" y="4270375"/>
            <a:ext cx="4557713" cy="57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75" name="Line 28"/>
          <p:cNvSpPr>
            <a:spLocks noChangeShapeType="1"/>
          </p:cNvSpPr>
          <p:nvPr/>
        </p:nvSpPr>
        <p:spPr bwMode="auto">
          <a:xfrm flipV="1">
            <a:off x="1017588" y="3670300"/>
            <a:ext cx="2163762" cy="669925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pic>
        <p:nvPicPr>
          <p:cNvPr id="19476" name="Picture 2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985000" y="2978150"/>
            <a:ext cx="19939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7" name="Picture 3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11150" y="2246313"/>
            <a:ext cx="5715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78" name="Text Box 32"/>
          <p:cNvSpPr txBox="1">
            <a:spLocks noChangeArrowheads="1"/>
          </p:cNvSpPr>
          <p:nvPr/>
        </p:nvSpPr>
        <p:spPr bwMode="auto">
          <a:xfrm>
            <a:off x="962025" y="2227263"/>
            <a:ext cx="123031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75000"/>
              </a:lnSpc>
            </a:pPr>
            <a:r>
              <a:rPr lang="en-US" sz="1600" b="1">
                <a:solidFill>
                  <a:schemeClr val="accent2"/>
                </a:solidFill>
              </a:rPr>
              <a:t>Completely </a:t>
            </a:r>
          </a:p>
          <a:p>
            <a:pPr algn="ctr">
              <a:lnSpc>
                <a:spcPct val="75000"/>
              </a:lnSpc>
            </a:pPr>
            <a:r>
              <a:rPr lang="en-US" sz="1600" b="1">
                <a:solidFill>
                  <a:schemeClr val="accent2"/>
                </a:solidFill>
              </a:rPr>
              <a:t>continuous</a:t>
            </a:r>
          </a:p>
        </p:txBody>
      </p:sp>
      <p:pic>
        <p:nvPicPr>
          <p:cNvPr id="19479" name="Picture 3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104063" y="2238375"/>
            <a:ext cx="1125537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80" name="Text Box 34"/>
          <p:cNvSpPr txBox="1">
            <a:spLocks noChangeArrowheads="1"/>
          </p:cNvSpPr>
          <p:nvPr/>
        </p:nvSpPr>
        <p:spPr bwMode="auto">
          <a:xfrm>
            <a:off x="6737350" y="2522538"/>
            <a:ext cx="20447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75000"/>
              </a:lnSpc>
            </a:pPr>
            <a:r>
              <a:rPr lang="en-US" sz="1600" b="1">
                <a:solidFill>
                  <a:schemeClr val="accent2"/>
                </a:solidFill>
              </a:rPr>
              <a:t>Hermitian</a:t>
            </a:r>
          </a:p>
          <a:p>
            <a:pPr algn="ctr">
              <a:lnSpc>
                <a:spcPct val="75000"/>
              </a:lnSpc>
            </a:pPr>
            <a:r>
              <a:rPr lang="en-US" sz="1600" b="1">
                <a:solidFill>
                  <a:schemeClr val="accent2"/>
                </a:solidFill>
              </a:rPr>
              <a:t>Non-negative definite</a:t>
            </a:r>
          </a:p>
        </p:txBody>
      </p:sp>
      <p:sp>
        <p:nvSpPr>
          <p:cNvPr id="19481" name="Text Box 35"/>
          <p:cNvSpPr txBox="1">
            <a:spLocks noChangeArrowheads="1"/>
          </p:cNvSpPr>
          <p:nvPr/>
        </p:nvSpPr>
        <p:spPr bwMode="auto">
          <a:xfrm>
            <a:off x="1479550" y="5710238"/>
            <a:ext cx="5810250" cy="406400"/>
          </a:xfrm>
          <a:prstGeom prst="rect">
            <a:avLst/>
          </a:prstGeom>
          <a:noFill/>
          <a:ln w="9525">
            <a:solidFill>
              <a:srgbClr val="CC66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</a:rPr>
              <a:t>Expand object profile O into O.N. basis functions o</a:t>
            </a:r>
            <a:r>
              <a:rPr lang="en-US" b="1" baseline="-25000">
                <a:solidFill>
                  <a:schemeClr val="accent2"/>
                </a:solidFill>
              </a:rPr>
              <a:t>p</a:t>
            </a:r>
            <a:endParaRPr lang="en-US" b="1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06/11/2006</a:t>
            </a:r>
          </a:p>
        </p:txBody>
      </p:sp>
      <p:sp>
        <p:nvSpPr>
          <p:cNvPr id="20483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MIT Talk</a:t>
            </a:r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91BF93A-DB12-4912-82E5-BE8E65A18F11}" type="slidenum">
              <a:rPr lang="en-US"/>
              <a:pPr/>
              <a:t>19</a:t>
            </a:fld>
            <a:endParaRPr lang="en-US"/>
          </a:p>
        </p:txBody>
      </p:sp>
      <p:sp>
        <p:nvSpPr>
          <p:cNvPr id="204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SVD Based Inversion</a:t>
            </a:r>
          </a:p>
        </p:txBody>
      </p:sp>
      <p:pic>
        <p:nvPicPr>
          <p:cNvPr id="2048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52688" y="1231900"/>
            <a:ext cx="4008437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487" name="Group 22"/>
          <p:cNvGrpSpPr>
            <a:grpSpLocks/>
          </p:cNvGrpSpPr>
          <p:nvPr/>
        </p:nvGrpSpPr>
        <p:grpSpPr bwMode="auto">
          <a:xfrm>
            <a:off x="779463" y="2457450"/>
            <a:ext cx="7077075" cy="542925"/>
            <a:chOff x="597" y="1434"/>
            <a:chExt cx="4458" cy="342"/>
          </a:xfrm>
        </p:grpSpPr>
        <p:pic>
          <p:nvPicPr>
            <p:cNvPr id="20490" name="Picture 1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97" y="1445"/>
              <a:ext cx="1125" cy="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91" name="Picture 1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768" y="1434"/>
              <a:ext cx="1287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92" name="Picture 2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979" y="1475"/>
              <a:ext cx="1649" cy="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488" name="Picture 2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73113" y="3175000"/>
            <a:ext cx="7537450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9" name="Rectangle 25"/>
          <p:cNvSpPr>
            <a:spLocks noChangeArrowheads="1"/>
          </p:cNvSpPr>
          <p:nvPr/>
        </p:nvSpPr>
        <p:spPr bwMode="auto">
          <a:xfrm>
            <a:off x="1563688" y="4916488"/>
            <a:ext cx="6122987" cy="1060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06/11/2006</a:t>
            </a:r>
          </a:p>
        </p:txBody>
      </p:sp>
      <p:sp>
        <p:nvSpPr>
          <p:cNvPr id="3075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MIT Talk</a:t>
            </a:r>
          </a:p>
        </p:txBody>
      </p:sp>
      <p:sp>
        <p:nvSpPr>
          <p:cNvPr id="307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94C88B0-3A7F-43B9-B1DB-B5098B17693E}" type="slidenum">
              <a:rPr lang="en-US"/>
              <a:pPr/>
              <a:t>2</a:t>
            </a:fld>
            <a:endParaRPr lang="en-US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Computed Tomography</a:t>
            </a:r>
          </a:p>
        </p:txBody>
      </p:sp>
      <p:sp>
        <p:nvSpPr>
          <p:cNvPr id="3078" name="Oval 3"/>
          <p:cNvSpPr>
            <a:spLocks noChangeArrowheads="1"/>
          </p:cNvSpPr>
          <p:nvPr/>
        </p:nvSpPr>
        <p:spPr bwMode="auto">
          <a:xfrm>
            <a:off x="1435100" y="2628900"/>
            <a:ext cx="1231900" cy="812800"/>
          </a:xfrm>
          <a:prstGeom prst="ellipse">
            <a:avLst/>
          </a:prstGeom>
          <a:gradFill rotWithShape="0">
            <a:gsLst>
              <a:gs pos="0">
                <a:srgbClr val="FFCCFF"/>
              </a:gs>
              <a:gs pos="50000">
                <a:srgbClr val="765E76"/>
              </a:gs>
              <a:gs pos="100000">
                <a:srgbClr val="FFC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Oval 4"/>
          <p:cNvSpPr>
            <a:spLocks noChangeArrowheads="1"/>
          </p:cNvSpPr>
          <p:nvPr/>
        </p:nvSpPr>
        <p:spPr bwMode="auto">
          <a:xfrm>
            <a:off x="6261100" y="2489200"/>
            <a:ext cx="1231900" cy="812800"/>
          </a:xfrm>
          <a:prstGeom prst="ellipse">
            <a:avLst/>
          </a:prstGeom>
          <a:gradFill rotWithShape="0">
            <a:gsLst>
              <a:gs pos="0">
                <a:srgbClr val="FFCCFF"/>
              </a:gs>
              <a:gs pos="50000">
                <a:srgbClr val="765E76"/>
              </a:gs>
              <a:gs pos="100000">
                <a:srgbClr val="FFC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Line 5"/>
          <p:cNvSpPr>
            <a:spLocks noChangeShapeType="1"/>
          </p:cNvSpPr>
          <p:nvPr/>
        </p:nvSpPr>
        <p:spPr bwMode="auto">
          <a:xfrm>
            <a:off x="736600" y="2806700"/>
            <a:ext cx="749300" cy="1155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1" name="Line 6"/>
          <p:cNvSpPr>
            <a:spLocks noChangeShapeType="1"/>
          </p:cNvSpPr>
          <p:nvPr/>
        </p:nvSpPr>
        <p:spPr bwMode="auto">
          <a:xfrm>
            <a:off x="2514600" y="2159000"/>
            <a:ext cx="749300" cy="1155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2" name="Line 7"/>
          <p:cNvSpPr>
            <a:spLocks noChangeShapeType="1"/>
          </p:cNvSpPr>
          <p:nvPr/>
        </p:nvSpPr>
        <p:spPr bwMode="auto">
          <a:xfrm flipV="1">
            <a:off x="876300" y="2298700"/>
            <a:ext cx="2336800" cy="124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83" name="Line 8"/>
          <p:cNvSpPr>
            <a:spLocks noChangeShapeType="1"/>
          </p:cNvSpPr>
          <p:nvPr/>
        </p:nvSpPr>
        <p:spPr bwMode="auto">
          <a:xfrm flipV="1">
            <a:off x="1003300" y="2451100"/>
            <a:ext cx="2336800" cy="124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84" name="Line 9"/>
          <p:cNvSpPr>
            <a:spLocks noChangeShapeType="1"/>
          </p:cNvSpPr>
          <p:nvPr/>
        </p:nvSpPr>
        <p:spPr bwMode="auto">
          <a:xfrm flipV="1">
            <a:off x="1130300" y="2578100"/>
            <a:ext cx="2336800" cy="124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85" name="Line 10"/>
          <p:cNvSpPr>
            <a:spLocks noChangeShapeType="1"/>
          </p:cNvSpPr>
          <p:nvPr/>
        </p:nvSpPr>
        <p:spPr bwMode="auto">
          <a:xfrm flipV="1">
            <a:off x="723900" y="2133600"/>
            <a:ext cx="2336800" cy="124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86" name="Line 11"/>
          <p:cNvSpPr>
            <a:spLocks noChangeShapeType="1"/>
          </p:cNvSpPr>
          <p:nvPr/>
        </p:nvSpPr>
        <p:spPr bwMode="auto">
          <a:xfrm flipV="1">
            <a:off x="1219200" y="2730500"/>
            <a:ext cx="2336800" cy="124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87" name="Freeform 12"/>
          <p:cNvSpPr>
            <a:spLocks/>
          </p:cNvSpPr>
          <p:nvPr/>
        </p:nvSpPr>
        <p:spPr bwMode="auto">
          <a:xfrm>
            <a:off x="2692400" y="2324100"/>
            <a:ext cx="579438" cy="622300"/>
          </a:xfrm>
          <a:custGeom>
            <a:avLst/>
            <a:gdLst>
              <a:gd name="T0" fmla="*/ 0 w 365"/>
              <a:gd name="T1" fmla="*/ 0 h 392"/>
              <a:gd name="T2" fmla="*/ 128 w 365"/>
              <a:gd name="T3" fmla="*/ 16 h 392"/>
              <a:gd name="T4" fmla="*/ 128 w 365"/>
              <a:gd name="T5" fmla="*/ 64 h 392"/>
              <a:gd name="T6" fmla="*/ 192 w 365"/>
              <a:gd name="T7" fmla="*/ 136 h 392"/>
              <a:gd name="T8" fmla="*/ 304 w 365"/>
              <a:gd name="T9" fmla="*/ 136 h 392"/>
              <a:gd name="T10" fmla="*/ 360 w 365"/>
              <a:gd name="T11" fmla="*/ 264 h 392"/>
              <a:gd name="T12" fmla="*/ 336 w 365"/>
              <a:gd name="T13" fmla="*/ 392 h 3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65"/>
              <a:gd name="T22" fmla="*/ 0 h 392"/>
              <a:gd name="T23" fmla="*/ 365 w 365"/>
              <a:gd name="T24" fmla="*/ 392 h 39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65" h="392">
                <a:moveTo>
                  <a:pt x="0" y="0"/>
                </a:moveTo>
                <a:cubicBezTo>
                  <a:pt x="53" y="2"/>
                  <a:pt x="107" y="5"/>
                  <a:pt x="128" y="16"/>
                </a:cubicBezTo>
                <a:cubicBezTo>
                  <a:pt x="149" y="27"/>
                  <a:pt x="117" y="44"/>
                  <a:pt x="128" y="64"/>
                </a:cubicBezTo>
                <a:cubicBezTo>
                  <a:pt x="139" y="84"/>
                  <a:pt x="163" y="124"/>
                  <a:pt x="192" y="136"/>
                </a:cubicBezTo>
                <a:cubicBezTo>
                  <a:pt x="221" y="148"/>
                  <a:pt x="276" y="115"/>
                  <a:pt x="304" y="136"/>
                </a:cubicBezTo>
                <a:cubicBezTo>
                  <a:pt x="332" y="157"/>
                  <a:pt x="355" y="221"/>
                  <a:pt x="360" y="264"/>
                </a:cubicBezTo>
                <a:cubicBezTo>
                  <a:pt x="365" y="307"/>
                  <a:pt x="350" y="349"/>
                  <a:pt x="336" y="39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8" name="Text Box 13"/>
          <p:cNvSpPr txBox="1">
            <a:spLocks noChangeArrowheads="1"/>
          </p:cNvSpPr>
          <p:nvPr/>
        </p:nvSpPr>
        <p:spPr bwMode="auto">
          <a:xfrm>
            <a:off x="2066925" y="1727200"/>
            <a:ext cx="1123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Projection</a:t>
            </a:r>
          </a:p>
        </p:txBody>
      </p:sp>
      <p:sp>
        <p:nvSpPr>
          <p:cNvPr id="3089" name="Line 14"/>
          <p:cNvSpPr>
            <a:spLocks noChangeShapeType="1"/>
          </p:cNvSpPr>
          <p:nvPr/>
        </p:nvSpPr>
        <p:spPr bwMode="auto">
          <a:xfrm>
            <a:off x="1498600" y="3987800"/>
            <a:ext cx="1841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3090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01850" y="3538538"/>
            <a:ext cx="4349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91" name="Arc 16"/>
          <p:cNvSpPr>
            <a:spLocks/>
          </p:cNvSpPr>
          <p:nvPr/>
        </p:nvSpPr>
        <p:spPr bwMode="auto">
          <a:xfrm rot="858017">
            <a:off x="2578100" y="3365500"/>
            <a:ext cx="584200" cy="584200"/>
          </a:xfrm>
          <a:custGeom>
            <a:avLst/>
            <a:gdLst>
              <a:gd name="T0" fmla="*/ 0 w 21600"/>
              <a:gd name="T1" fmla="*/ 0 h 21600"/>
              <a:gd name="T2" fmla="*/ 584200 w 21600"/>
              <a:gd name="T3" fmla="*/ 584200 h 21600"/>
              <a:gd name="T4" fmla="*/ 0 w 21600"/>
              <a:gd name="T5" fmla="*/ 5842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2" name="Text Box 17"/>
          <p:cNvSpPr txBox="1">
            <a:spLocks noChangeArrowheads="1"/>
          </p:cNvSpPr>
          <p:nvPr/>
        </p:nvSpPr>
        <p:spPr bwMode="auto">
          <a:xfrm>
            <a:off x="860425" y="1270000"/>
            <a:ext cx="288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</a:rPr>
              <a:t>Parallel Beam Tomography</a:t>
            </a:r>
          </a:p>
        </p:txBody>
      </p:sp>
      <p:sp>
        <p:nvSpPr>
          <p:cNvPr id="3093" name="Line 18"/>
          <p:cNvSpPr>
            <a:spLocks noChangeShapeType="1"/>
          </p:cNvSpPr>
          <p:nvPr/>
        </p:nvSpPr>
        <p:spPr bwMode="auto">
          <a:xfrm flipV="1">
            <a:off x="5702300" y="2057400"/>
            <a:ext cx="1384300" cy="1460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94" name="Line 19"/>
          <p:cNvSpPr>
            <a:spLocks noChangeShapeType="1"/>
          </p:cNvSpPr>
          <p:nvPr/>
        </p:nvSpPr>
        <p:spPr bwMode="auto">
          <a:xfrm flipV="1">
            <a:off x="5740400" y="2146300"/>
            <a:ext cx="17653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95" name="Line 20"/>
          <p:cNvSpPr>
            <a:spLocks noChangeShapeType="1"/>
          </p:cNvSpPr>
          <p:nvPr/>
        </p:nvSpPr>
        <p:spPr bwMode="auto">
          <a:xfrm flipV="1">
            <a:off x="5753100" y="2476500"/>
            <a:ext cx="2006600" cy="1054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96" name="Line 21"/>
          <p:cNvSpPr>
            <a:spLocks noChangeShapeType="1"/>
          </p:cNvSpPr>
          <p:nvPr/>
        </p:nvSpPr>
        <p:spPr bwMode="auto">
          <a:xfrm flipV="1">
            <a:off x="5765800" y="2832100"/>
            <a:ext cx="2120900" cy="71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97" name="Text Box 22"/>
          <p:cNvSpPr txBox="1">
            <a:spLocks noChangeArrowheads="1"/>
          </p:cNvSpPr>
          <p:nvPr/>
        </p:nvSpPr>
        <p:spPr bwMode="auto">
          <a:xfrm>
            <a:off x="5737225" y="1308100"/>
            <a:ext cx="2508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</a:rPr>
              <a:t>Fan Beam Tomography</a:t>
            </a:r>
          </a:p>
        </p:txBody>
      </p:sp>
      <p:pic>
        <p:nvPicPr>
          <p:cNvPr id="3098" name="Picture 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0825" y="3413125"/>
            <a:ext cx="495300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99" name="Text Box 24"/>
          <p:cNvSpPr txBox="1">
            <a:spLocks noChangeArrowheads="1"/>
          </p:cNvSpPr>
          <p:nvPr/>
        </p:nvSpPr>
        <p:spPr bwMode="auto">
          <a:xfrm>
            <a:off x="7654925" y="2247900"/>
            <a:ext cx="1123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Projection</a:t>
            </a:r>
          </a:p>
        </p:txBody>
      </p:sp>
      <p:sp>
        <p:nvSpPr>
          <p:cNvPr id="3100" name="Text Box 25"/>
          <p:cNvSpPr txBox="1">
            <a:spLocks noChangeArrowheads="1"/>
          </p:cNvSpPr>
          <p:nvPr/>
        </p:nvSpPr>
        <p:spPr bwMode="auto">
          <a:xfrm>
            <a:off x="1762125" y="4802188"/>
            <a:ext cx="57896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6666"/>
                </a:solidFill>
              </a:rPr>
              <a:t>Infinite set of projections uniquely determine object</a:t>
            </a:r>
          </a:p>
        </p:txBody>
      </p:sp>
      <p:sp>
        <p:nvSpPr>
          <p:cNvPr id="3101" name="Text Box 26"/>
          <p:cNvSpPr txBox="1">
            <a:spLocks noChangeArrowheads="1"/>
          </p:cNvSpPr>
          <p:nvPr/>
        </p:nvSpPr>
        <p:spPr bwMode="auto">
          <a:xfrm>
            <a:off x="2701925" y="5386388"/>
            <a:ext cx="4048125" cy="711200"/>
          </a:xfrm>
          <a:prstGeom prst="rect">
            <a:avLst/>
          </a:prstGeom>
          <a:noFill/>
          <a:ln w="9525">
            <a:solidFill>
              <a:srgbClr val="006666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F0000"/>
                </a:solidFill>
              </a:rPr>
              <a:t>Filtered Back Projection Algorithm</a:t>
            </a:r>
          </a:p>
          <a:p>
            <a:pPr algn="ctr"/>
            <a:r>
              <a:rPr lang="en-US" b="1">
                <a:solidFill>
                  <a:schemeClr val="accent2"/>
                </a:solidFill>
              </a:rPr>
              <a:t>ART Algorithm</a:t>
            </a:r>
          </a:p>
        </p:txBody>
      </p:sp>
      <p:pic>
        <p:nvPicPr>
          <p:cNvPr id="3102" name="Picture 2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06775" y="1855788"/>
            <a:ext cx="2781300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03" name="Text Box 28"/>
          <p:cNvSpPr txBox="1">
            <a:spLocks noChangeArrowheads="1"/>
          </p:cNvSpPr>
          <p:nvPr/>
        </p:nvSpPr>
        <p:spPr bwMode="auto">
          <a:xfrm>
            <a:off x="2117725" y="4191000"/>
            <a:ext cx="5378450" cy="366713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</a:rPr>
              <a:t>Sets of straightline integrals through unknown object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06/11/2006</a:t>
            </a:r>
          </a:p>
        </p:txBody>
      </p:sp>
      <p:sp>
        <p:nvSpPr>
          <p:cNvPr id="21507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MIT Talk</a:t>
            </a:r>
          </a:p>
        </p:txBody>
      </p:sp>
      <p:sp>
        <p:nvSpPr>
          <p:cNvPr id="2150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F7C20DB-6863-4D59-8AC8-DB74869CC06B}" type="slidenum">
              <a:rPr lang="en-US"/>
              <a:pPr/>
              <a:t>20</a:t>
            </a:fld>
            <a:endParaRPr lang="en-US"/>
          </a:p>
        </p:txBody>
      </p:sp>
      <p:pic>
        <p:nvPicPr>
          <p:cNvPr id="21509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14575" y="4725988"/>
            <a:ext cx="438308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Filtered Back Propagation Algorithm</a:t>
            </a:r>
          </a:p>
        </p:txBody>
      </p:sp>
      <p:sp>
        <p:nvSpPr>
          <p:cNvPr id="21511" name="Oval 3"/>
          <p:cNvSpPr>
            <a:spLocks noChangeArrowheads="1"/>
          </p:cNvSpPr>
          <p:nvPr/>
        </p:nvSpPr>
        <p:spPr bwMode="auto">
          <a:xfrm>
            <a:off x="1804988" y="1611313"/>
            <a:ext cx="2317750" cy="1262062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151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62063" y="1433513"/>
            <a:ext cx="515937" cy="45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3" name="Oval 5"/>
          <p:cNvSpPr>
            <a:spLocks noChangeArrowheads="1"/>
          </p:cNvSpPr>
          <p:nvPr/>
        </p:nvSpPr>
        <p:spPr bwMode="auto">
          <a:xfrm>
            <a:off x="4702175" y="1687513"/>
            <a:ext cx="2368550" cy="12096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151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58063" y="1463675"/>
            <a:ext cx="684212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5" name="Arc 7"/>
          <p:cNvSpPr>
            <a:spLocks/>
          </p:cNvSpPr>
          <p:nvPr/>
        </p:nvSpPr>
        <p:spPr bwMode="auto">
          <a:xfrm rot="-2622615">
            <a:off x="4017963" y="1327150"/>
            <a:ext cx="1196975" cy="1196975"/>
          </a:xfrm>
          <a:custGeom>
            <a:avLst/>
            <a:gdLst>
              <a:gd name="T0" fmla="*/ 0 w 21600"/>
              <a:gd name="T1" fmla="*/ 0 h 21600"/>
              <a:gd name="T2" fmla="*/ 1196975 w 21600"/>
              <a:gd name="T3" fmla="*/ 1196975 h 21600"/>
              <a:gd name="T4" fmla="*/ 0 w 21600"/>
              <a:gd name="T5" fmla="*/ 119697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1516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54513" y="1662113"/>
            <a:ext cx="298450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7" name="Picture 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44975" y="2246313"/>
            <a:ext cx="469900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8" name="Text Box 11"/>
          <p:cNvSpPr txBox="1">
            <a:spLocks noChangeArrowheads="1"/>
          </p:cNvSpPr>
          <p:nvPr/>
        </p:nvSpPr>
        <p:spPr bwMode="auto">
          <a:xfrm>
            <a:off x="3605213" y="1227138"/>
            <a:ext cx="1778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“Propagation”</a:t>
            </a:r>
          </a:p>
        </p:txBody>
      </p:sp>
      <p:sp>
        <p:nvSpPr>
          <p:cNvPr id="21519" name="Text Box 12"/>
          <p:cNvSpPr txBox="1">
            <a:spLocks noChangeArrowheads="1"/>
          </p:cNvSpPr>
          <p:nvPr/>
        </p:nvSpPr>
        <p:spPr bwMode="auto">
          <a:xfrm>
            <a:off x="3333750" y="2865438"/>
            <a:ext cx="2314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“Backpropagation”</a:t>
            </a:r>
          </a:p>
        </p:txBody>
      </p:sp>
      <p:sp>
        <p:nvSpPr>
          <p:cNvPr id="21520" name="Text Box 14"/>
          <p:cNvSpPr txBox="1">
            <a:spLocks noChangeArrowheads="1"/>
          </p:cNvSpPr>
          <p:nvPr/>
        </p:nvSpPr>
        <p:spPr bwMode="auto">
          <a:xfrm>
            <a:off x="1981200" y="4037013"/>
            <a:ext cx="20986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</a:rPr>
              <a:t>Basis image fields</a:t>
            </a:r>
          </a:p>
        </p:txBody>
      </p:sp>
      <p:pic>
        <p:nvPicPr>
          <p:cNvPr id="21521" name="Picture 1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16400" y="3698875"/>
            <a:ext cx="261302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22" name="Oval 16"/>
          <p:cNvSpPr>
            <a:spLocks noChangeArrowheads="1"/>
          </p:cNvSpPr>
          <p:nvPr/>
        </p:nvSpPr>
        <p:spPr bwMode="auto">
          <a:xfrm>
            <a:off x="3038475" y="1919288"/>
            <a:ext cx="838200" cy="84931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1523" name="Picture 17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066925" y="1114425"/>
            <a:ext cx="5794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24" name="Arc 8"/>
          <p:cNvSpPr>
            <a:spLocks/>
          </p:cNvSpPr>
          <p:nvPr/>
        </p:nvSpPr>
        <p:spPr bwMode="auto">
          <a:xfrm rot="2622615" flipV="1">
            <a:off x="3706813" y="1841500"/>
            <a:ext cx="1196975" cy="1196975"/>
          </a:xfrm>
          <a:custGeom>
            <a:avLst/>
            <a:gdLst>
              <a:gd name="T0" fmla="*/ 0 w 21600"/>
              <a:gd name="T1" fmla="*/ 0 h 21600"/>
              <a:gd name="T2" fmla="*/ 1196975 w 21600"/>
              <a:gd name="T3" fmla="*/ 1196975 h 21600"/>
              <a:gd name="T4" fmla="*/ 0 w 21600"/>
              <a:gd name="T5" fmla="*/ 119697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1525" name="Picture 18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397125" y="3292475"/>
            <a:ext cx="4557713" cy="57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26" name="Line 19"/>
          <p:cNvSpPr>
            <a:spLocks noChangeShapeType="1"/>
          </p:cNvSpPr>
          <p:nvPr/>
        </p:nvSpPr>
        <p:spPr bwMode="auto">
          <a:xfrm>
            <a:off x="1455738" y="1931988"/>
            <a:ext cx="965200" cy="347662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27" name="Line 20"/>
          <p:cNvSpPr>
            <a:spLocks noChangeShapeType="1"/>
          </p:cNvSpPr>
          <p:nvPr/>
        </p:nvSpPr>
        <p:spPr bwMode="auto">
          <a:xfrm>
            <a:off x="2370138" y="1533525"/>
            <a:ext cx="1055687" cy="631825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28" name="Line 21"/>
          <p:cNvSpPr>
            <a:spLocks noChangeShapeType="1"/>
          </p:cNvSpPr>
          <p:nvPr/>
        </p:nvSpPr>
        <p:spPr bwMode="auto">
          <a:xfrm flipH="1">
            <a:off x="6143625" y="1803400"/>
            <a:ext cx="1093788" cy="45085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06/11/2006</a:t>
            </a:r>
          </a:p>
        </p:txBody>
      </p:sp>
      <p:sp>
        <p:nvSpPr>
          <p:cNvPr id="22531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MIT Talk</a:t>
            </a:r>
          </a:p>
        </p:txBody>
      </p:sp>
      <p:sp>
        <p:nvSpPr>
          <p:cNvPr id="2253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EB42264-49D5-4E79-880E-DC0EAE32FD39}" type="slidenum">
              <a:rPr lang="en-US"/>
              <a:pPr/>
              <a:t>21</a:t>
            </a:fld>
            <a:endParaRPr lang="en-US"/>
          </a:p>
        </p:txBody>
      </p:sp>
      <p:sp>
        <p:nvSpPr>
          <p:cNvPr id="225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Algorithm Point Spread Function</a:t>
            </a:r>
          </a:p>
        </p:txBody>
      </p:sp>
      <p:pic>
        <p:nvPicPr>
          <p:cNvPr id="2253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5" y="4259263"/>
            <a:ext cx="7477125" cy="90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Oval 4"/>
          <p:cNvSpPr>
            <a:spLocks noChangeArrowheads="1"/>
          </p:cNvSpPr>
          <p:nvPr/>
        </p:nvSpPr>
        <p:spPr bwMode="auto">
          <a:xfrm>
            <a:off x="2343150" y="1893888"/>
            <a:ext cx="3889375" cy="18034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6" name="Oval 5"/>
          <p:cNvSpPr>
            <a:spLocks noChangeArrowheads="1"/>
          </p:cNvSpPr>
          <p:nvPr/>
        </p:nvSpPr>
        <p:spPr bwMode="auto">
          <a:xfrm>
            <a:off x="4508500" y="2409825"/>
            <a:ext cx="1222375" cy="86201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2537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65300" y="1973263"/>
            <a:ext cx="515938" cy="45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57950" y="2032000"/>
            <a:ext cx="5794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9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71625" y="1166813"/>
            <a:ext cx="5846763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0" name="Text Box 9"/>
          <p:cNvSpPr txBox="1">
            <a:spLocks noChangeArrowheads="1"/>
          </p:cNvSpPr>
          <p:nvPr/>
        </p:nvSpPr>
        <p:spPr bwMode="auto">
          <a:xfrm>
            <a:off x="1903413" y="3794125"/>
            <a:ext cx="5237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accent2"/>
                </a:solidFill>
              </a:rPr>
              <a:t>Projection Operator=PSF of algorithm</a:t>
            </a:r>
          </a:p>
        </p:txBody>
      </p:sp>
      <p:pic>
        <p:nvPicPr>
          <p:cNvPr id="22541" name="Picture 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73325" y="5181600"/>
            <a:ext cx="3487738" cy="985838"/>
          </a:xfrm>
          <a:prstGeom prst="rect">
            <a:avLst/>
          </a:prstGeom>
          <a:noFill/>
          <a:ln w="9525">
            <a:solidFill>
              <a:srgbClr val="CC6600"/>
            </a:solidFill>
            <a:miter lim="800000"/>
            <a:headEnd/>
            <a:tailEnd/>
          </a:ln>
        </p:spPr>
      </p:pic>
      <p:sp>
        <p:nvSpPr>
          <p:cNvPr id="22542" name="Line 11"/>
          <p:cNvSpPr>
            <a:spLocks noChangeShapeType="1"/>
          </p:cNvSpPr>
          <p:nvPr/>
        </p:nvSpPr>
        <p:spPr bwMode="auto">
          <a:xfrm flipH="1">
            <a:off x="5294313" y="2265363"/>
            <a:ext cx="1108075" cy="617537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543" name="Line 12"/>
          <p:cNvSpPr>
            <a:spLocks noChangeShapeType="1"/>
          </p:cNvSpPr>
          <p:nvPr/>
        </p:nvSpPr>
        <p:spPr bwMode="auto">
          <a:xfrm>
            <a:off x="2344738" y="2265363"/>
            <a:ext cx="1300162" cy="41275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06/11/2006</a:t>
            </a:r>
          </a:p>
        </p:txBody>
      </p:sp>
      <p:sp>
        <p:nvSpPr>
          <p:cNvPr id="23555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MIT Talk</a:t>
            </a:r>
          </a:p>
        </p:txBody>
      </p:sp>
      <p:sp>
        <p:nvSpPr>
          <p:cNvPr id="2355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9A7D482-DC46-403D-835D-71C245CA1760}" type="slidenum">
              <a:rPr lang="en-US"/>
              <a:pPr/>
              <a:t>22</a:t>
            </a:fld>
            <a:endParaRPr lang="en-US"/>
          </a:p>
        </p:txBody>
      </p:sp>
      <p:sp>
        <p:nvSpPr>
          <p:cNvPr id="235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Advantage of Beam Formulation</a:t>
            </a:r>
          </a:p>
        </p:txBody>
      </p:sp>
      <p:sp>
        <p:nvSpPr>
          <p:cNvPr id="23558" name="Text Box 3"/>
          <p:cNvSpPr txBox="1">
            <a:spLocks noChangeArrowheads="1"/>
          </p:cNvSpPr>
          <p:nvPr/>
        </p:nvSpPr>
        <p:spPr bwMode="auto">
          <a:xfrm>
            <a:off x="1063625" y="2262188"/>
            <a:ext cx="7132638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>
              <a:buFontTx/>
              <a:buChar char="•"/>
            </a:pPr>
            <a:r>
              <a:rPr lang="en-US" b="1"/>
              <a:t> No analysis necessary—totally computational</a:t>
            </a:r>
          </a:p>
          <a:p>
            <a:pPr marL="457200" indent="-457200">
              <a:buFontTx/>
              <a:buChar char="•"/>
            </a:pPr>
            <a:r>
              <a:rPr lang="en-US" b="1"/>
              <a:t> Applies to arbitrary geometries and arbitrary backgrounds</a:t>
            </a:r>
          </a:p>
          <a:p>
            <a:pPr marL="457200" indent="-457200">
              <a:buFontTx/>
              <a:buChar char="•"/>
            </a:pPr>
            <a:r>
              <a:rPr lang="en-US" b="1"/>
              <a:t> Is ideally suited for sensor data fusion</a:t>
            </a:r>
          </a:p>
          <a:p>
            <a:pPr marL="457200" indent="-457200">
              <a:buFontTx/>
              <a:buChar char="•"/>
            </a:pPr>
            <a:r>
              <a:rPr lang="en-US" b="1"/>
              <a:t> Constraints easily incorporated</a:t>
            </a:r>
          </a:p>
          <a:p>
            <a:pPr marL="457200" indent="-457200">
              <a:buFontTx/>
              <a:buChar char="•"/>
            </a:pPr>
            <a:r>
              <a:rPr lang="en-US" b="1"/>
              <a:t> Computationally efficient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06/11/2006</a:t>
            </a:r>
          </a:p>
        </p:txBody>
      </p:sp>
      <p:sp>
        <p:nvSpPr>
          <p:cNvPr id="4099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MIT Talk</a:t>
            </a:r>
          </a:p>
        </p:txBody>
      </p:sp>
      <p:sp>
        <p:nvSpPr>
          <p:cNvPr id="410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8AD7B3D-38CC-426F-A229-F8D418EF0974}" type="slidenum">
              <a:rPr lang="en-US"/>
              <a:pPr/>
              <a:t>3</a:t>
            </a:fld>
            <a:endParaRPr lang="en-US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Filtered Back Projection Algorithm</a:t>
            </a:r>
          </a:p>
        </p:txBody>
      </p:sp>
      <p:grpSp>
        <p:nvGrpSpPr>
          <p:cNvPr id="4102" name="Group 3"/>
          <p:cNvGrpSpPr>
            <a:grpSpLocks/>
          </p:cNvGrpSpPr>
          <p:nvPr/>
        </p:nvGrpSpPr>
        <p:grpSpPr bwMode="auto">
          <a:xfrm>
            <a:off x="4667250" y="2162175"/>
            <a:ext cx="3759200" cy="2355850"/>
            <a:chOff x="1620" y="2602"/>
            <a:chExt cx="2368" cy="1484"/>
          </a:xfrm>
        </p:grpSpPr>
        <p:sp>
          <p:nvSpPr>
            <p:cNvPr id="4124" name="Freeform 4"/>
            <p:cNvSpPr>
              <a:spLocks/>
            </p:cNvSpPr>
            <p:nvPr/>
          </p:nvSpPr>
          <p:spPr bwMode="auto">
            <a:xfrm>
              <a:off x="2417" y="2850"/>
              <a:ext cx="1202" cy="800"/>
            </a:xfrm>
            <a:custGeom>
              <a:avLst/>
              <a:gdLst>
                <a:gd name="T0" fmla="*/ 163 w 1202"/>
                <a:gd name="T1" fmla="*/ 32 h 800"/>
                <a:gd name="T2" fmla="*/ 19 w 1202"/>
                <a:gd name="T3" fmla="*/ 168 h 800"/>
                <a:gd name="T4" fmla="*/ 51 w 1202"/>
                <a:gd name="T5" fmla="*/ 320 h 800"/>
                <a:gd name="T6" fmla="*/ 243 w 1202"/>
                <a:gd name="T7" fmla="*/ 448 h 800"/>
                <a:gd name="T8" fmla="*/ 147 w 1202"/>
                <a:gd name="T9" fmla="*/ 608 h 800"/>
                <a:gd name="T10" fmla="*/ 315 w 1202"/>
                <a:gd name="T11" fmla="*/ 712 h 800"/>
                <a:gd name="T12" fmla="*/ 771 w 1202"/>
                <a:gd name="T13" fmla="*/ 768 h 800"/>
                <a:gd name="T14" fmla="*/ 891 w 1202"/>
                <a:gd name="T15" fmla="*/ 520 h 800"/>
                <a:gd name="T16" fmla="*/ 1179 w 1202"/>
                <a:gd name="T17" fmla="*/ 352 h 800"/>
                <a:gd name="T18" fmla="*/ 1027 w 1202"/>
                <a:gd name="T19" fmla="*/ 224 h 800"/>
                <a:gd name="T20" fmla="*/ 515 w 1202"/>
                <a:gd name="T21" fmla="*/ 32 h 800"/>
                <a:gd name="T22" fmla="*/ 163 w 1202"/>
                <a:gd name="T23" fmla="*/ 32 h 8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02"/>
                <a:gd name="T37" fmla="*/ 0 h 800"/>
                <a:gd name="T38" fmla="*/ 1202 w 1202"/>
                <a:gd name="T39" fmla="*/ 800 h 80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02" h="800">
                  <a:moveTo>
                    <a:pt x="163" y="32"/>
                  </a:moveTo>
                  <a:cubicBezTo>
                    <a:pt x="80" y="55"/>
                    <a:pt x="38" y="120"/>
                    <a:pt x="19" y="168"/>
                  </a:cubicBezTo>
                  <a:cubicBezTo>
                    <a:pt x="0" y="216"/>
                    <a:pt x="14" y="273"/>
                    <a:pt x="51" y="320"/>
                  </a:cubicBezTo>
                  <a:cubicBezTo>
                    <a:pt x="88" y="367"/>
                    <a:pt x="227" y="400"/>
                    <a:pt x="243" y="448"/>
                  </a:cubicBezTo>
                  <a:cubicBezTo>
                    <a:pt x="259" y="496"/>
                    <a:pt x="135" y="564"/>
                    <a:pt x="147" y="608"/>
                  </a:cubicBezTo>
                  <a:cubicBezTo>
                    <a:pt x="159" y="652"/>
                    <a:pt x="211" y="685"/>
                    <a:pt x="315" y="712"/>
                  </a:cubicBezTo>
                  <a:cubicBezTo>
                    <a:pt x="419" y="739"/>
                    <a:pt x="675" y="800"/>
                    <a:pt x="771" y="768"/>
                  </a:cubicBezTo>
                  <a:cubicBezTo>
                    <a:pt x="867" y="736"/>
                    <a:pt x="823" y="589"/>
                    <a:pt x="891" y="520"/>
                  </a:cubicBezTo>
                  <a:cubicBezTo>
                    <a:pt x="959" y="451"/>
                    <a:pt x="1156" y="401"/>
                    <a:pt x="1179" y="352"/>
                  </a:cubicBezTo>
                  <a:cubicBezTo>
                    <a:pt x="1202" y="303"/>
                    <a:pt x="1138" y="277"/>
                    <a:pt x="1027" y="224"/>
                  </a:cubicBezTo>
                  <a:cubicBezTo>
                    <a:pt x="916" y="171"/>
                    <a:pt x="656" y="64"/>
                    <a:pt x="515" y="32"/>
                  </a:cubicBezTo>
                  <a:cubicBezTo>
                    <a:pt x="374" y="0"/>
                    <a:pt x="246" y="9"/>
                    <a:pt x="163" y="32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5" name="Freeform 5"/>
            <p:cNvSpPr>
              <a:spLocks/>
            </p:cNvSpPr>
            <p:nvPr/>
          </p:nvSpPr>
          <p:spPr bwMode="auto">
            <a:xfrm>
              <a:off x="2771" y="2993"/>
              <a:ext cx="516" cy="488"/>
            </a:xfrm>
            <a:custGeom>
              <a:avLst/>
              <a:gdLst>
                <a:gd name="T0" fmla="*/ 321 w 516"/>
                <a:gd name="T1" fmla="*/ 41 h 488"/>
                <a:gd name="T2" fmla="*/ 145 w 516"/>
                <a:gd name="T3" fmla="*/ 9 h 488"/>
                <a:gd name="T4" fmla="*/ 137 w 516"/>
                <a:gd name="T5" fmla="*/ 97 h 488"/>
                <a:gd name="T6" fmla="*/ 25 w 516"/>
                <a:gd name="T7" fmla="*/ 201 h 488"/>
                <a:gd name="T8" fmla="*/ 49 w 516"/>
                <a:gd name="T9" fmla="*/ 385 h 488"/>
                <a:gd name="T10" fmla="*/ 321 w 516"/>
                <a:gd name="T11" fmla="*/ 457 h 488"/>
                <a:gd name="T12" fmla="*/ 513 w 516"/>
                <a:gd name="T13" fmla="*/ 201 h 488"/>
                <a:gd name="T14" fmla="*/ 321 w 516"/>
                <a:gd name="T15" fmla="*/ 41 h 48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16"/>
                <a:gd name="T25" fmla="*/ 0 h 488"/>
                <a:gd name="T26" fmla="*/ 516 w 516"/>
                <a:gd name="T27" fmla="*/ 488 h 48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16" h="488">
                  <a:moveTo>
                    <a:pt x="321" y="41"/>
                  </a:moveTo>
                  <a:cubicBezTo>
                    <a:pt x="260" y="9"/>
                    <a:pt x="176" y="0"/>
                    <a:pt x="145" y="9"/>
                  </a:cubicBezTo>
                  <a:cubicBezTo>
                    <a:pt x="114" y="18"/>
                    <a:pt x="157" y="65"/>
                    <a:pt x="137" y="97"/>
                  </a:cubicBezTo>
                  <a:cubicBezTo>
                    <a:pt x="117" y="129"/>
                    <a:pt x="40" y="153"/>
                    <a:pt x="25" y="201"/>
                  </a:cubicBezTo>
                  <a:cubicBezTo>
                    <a:pt x="10" y="249"/>
                    <a:pt x="0" y="342"/>
                    <a:pt x="49" y="385"/>
                  </a:cubicBezTo>
                  <a:cubicBezTo>
                    <a:pt x="98" y="428"/>
                    <a:pt x="244" y="488"/>
                    <a:pt x="321" y="457"/>
                  </a:cubicBezTo>
                  <a:cubicBezTo>
                    <a:pt x="398" y="426"/>
                    <a:pt x="516" y="266"/>
                    <a:pt x="513" y="201"/>
                  </a:cubicBezTo>
                  <a:cubicBezTo>
                    <a:pt x="510" y="136"/>
                    <a:pt x="382" y="73"/>
                    <a:pt x="321" y="4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6" name="Line 6"/>
            <p:cNvSpPr>
              <a:spLocks noChangeShapeType="1"/>
            </p:cNvSpPr>
            <p:nvPr/>
          </p:nvSpPr>
          <p:spPr bwMode="auto">
            <a:xfrm flipV="1">
              <a:off x="3012" y="2602"/>
              <a:ext cx="0" cy="13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7" name="Line 7"/>
            <p:cNvSpPr>
              <a:spLocks noChangeShapeType="1"/>
            </p:cNvSpPr>
            <p:nvPr/>
          </p:nvSpPr>
          <p:spPr bwMode="auto">
            <a:xfrm>
              <a:off x="1620" y="3250"/>
              <a:ext cx="23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8" name="Text Box 8"/>
            <p:cNvSpPr txBox="1">
              <a:spLocks noChangeArrowheads="1"/>
            </p:cNvSpPr>
            <p:nvPr/>
          </p:nvSpPr>
          <p:spPr bwMode="auto">
            <a:xfrm>
              <a:off x="3330" y="2634"/>
              <a:ext cx="6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/>
                <a:t>K Space</a:t>
              </a:r>
            </a:p>
          </p:txBody>
        </p:sp>
        <p:grpSp>
          <p:nvGrpSpPr>
            <p:cNvPr id="4129" name="Group 9"/>
            <p:cNvGrpSpPr>
              <a:grpSpLocks/>
            </p:cNvGrpSpPr>
            <p:nvPr/>
          </p:nvGrpSpPr>
          <p:grpSpPr bwMode="auto">
            <a:xfrm>
              <a:off x="2160" y="2622"/>
              <a:ext cx="1481" cy="1464"/>
              <a:chOff x="2160" y="2622"/>
              <a:chExt cx="1481" cy="1464"/>
            </a:xfrm>
          </p:grpSpPr>
          <p:sp>
            <p:nvSpPr>
              <p:cNvPr id="4130" name="AutoShape 10"/>
              <p:cNvSpPr>
                <a:spLocks noChangeArrowheads="1"/>
              </p:cNvSpPr>
              <p:nvPr/>
            </p:nvSpPr>
            <p:spPr bwMode="auto">
              <a:xfrm rot="7960868">
                <a:off x="2356" y="2426"/>
                <a:ext cx="584" cy="97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31" name="AutoShape 11"/>
              <p:cNvSpPr>
                <a:spLocks noChangeArrowheads="1"/>
              </p:cNvSpPr>
              <p:nvPr/>
            </p:nvSpPr>
            <p:spPr bwMode="auto">
              <a:xfrm rot="-2649034">
                <a:off x="3057" y="3110"/>
                <a:ext cx="584" cy="97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4103" name="Oval 12"/>
          <p:cNvSpPr>
            <a:spLocks noChangeArrowheads="1"/>
          </p:cNvSpPr>
          <p:nvPr/>
        </p:nvSpPr>
        <p:spPr bwMode="auto">
          <a:xfrm>
            <a:off x="1905000" y="2578100"/>
            <a:ext cx="1231900" cy="812800"/>
          </a:xfrm>
          <a:prstGeom prst="ellipse">
            <a:avLst/>
          </a:prstGeom>
          <a:gradFill rotWithShape="0">
            <a:gsLst>
              <a:gs pos="0">
                <a:srgbClr val="FFCCFF"/>
              </a:gs>
              <a:gs pos="50000">
                <a:srgbClr val="765E76"/>
              </a:gs>
              <a:gs pos="100000">
                <a:srgbClr val="FFC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4" name="Line 13"/>
          <p:cNvSpPr>
            <a:spLocks noChangeShapeType="1"/>
          </p:cNvSpPr>
          <p:nvPr/>
        </p:nvSpPr>
        <p:spPr bwMode="auto">
          <a:xfrm>
            <a:off x="1231900" y="2743200"/>
            <a:ext cx="749300" cy="1155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5" name="Line 14"/>
          <p:cNvSpPr>
            <a:spLocks noChangeShapeType="1"/>
          </p:cNvSpPr>
          <p:nvPr/>
        </p:nvSpPr>
        <p:spPr bwMode="auto">
          <a:xfrm>
            <a:off x="3009900" y="2095500"/>
            <a:ext cx="749300" cy="1155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6" name="Line 15"/>
          <p:cNvSpPr>
            <a:spLocks noChangeShapeType="1"/>
          </p:cNvSpPr>
          <p:nvPr/>
        </p:nvSpPr>
        <p:spPr bwMode="auto">
          <a:xfrm flipV="1">
            <a:off x="1371600" y="2235200"/>
            <a:ext cx="2336800" cy="124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07" name="Line 16"/>
          <p:cNvSpPr>
            <a:spLocks noChangeShapeType="1"/>
          </p:cNvSpPr>
          <p:nvPr/>
        </p:nvSpPr>
        <p:spPr bwMode="auto">
          <a:xfrm flipV="1">
            <a:off x="1498600" y="2387600"/>
            <a:ext cx="2336800" cy="124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08" name="Line 17"/>
          <p:cNvSpPr>
            <a:spLocks noChangeShapeType="1"/>
          </p:cNvSpPr>
          <p:nvPr/>
        </p:nvSpPr>
        <p:spPr bwMode="auto">
          <a:xfrm flipV="1">
            <a:off x="1625600" y="2514600"/>
            <a:ext cx="2336800" cy="124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09" name="Line 18"/>
          <p:cNvSpPr>
            <a:spLocks noChangeShapeType="1"/>
          </p:cNvSpPr>
          <p:nvPr/>
        </p:nvSpPr>
        <p:spPr bwMode="auto">
          <a:xfrm flipV="1">
            <a:off x="1219200" y="2070100"/>
            <a:ext cx="2336800" cy="124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10" name="Line 19"/>
          <p:cNvSpPr>
            <a:spLocks noChangeShapeType="1"/>
          </p:cNvSpPr>
          <p:nvPr/>
        </p:nvSpPr>
        <p:spPr bwMode="auto">
          <a:xfrm flipV="1">
            <a:off x="1714500" y="2667000"/>
            <a:ext cx="2336800" cy="124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11" name="Freeform 20"/>
          <p:cNvSpPr>
            <a:spLocks/>
          </p:cNvSpPr>
          <p:nvPr/>
        </p:nvSpPr>
        <p:spPr bwMode="auto">
          <a:xfrm>
            <a:off x="3187700" y="2260600"/>
            <a:ext cx="579438" cy="622300"/>
          </a:xfrm>
          <a:custGeom>
            <a:avLst/>
            <a:gdLst>
              <a:gd name="T0" fmla="*/ 0 w 365"/>
              <a:gd name="T1" fmla="*/ 0 h 392"/>
              <a:gd name="T2" fmla="*/ 128 w 365"/>
              <a:gd name="T3" fmla="*/ 16 h 392"/>
              <a:gd name="T4" fmla="*/ 128 w 365"/>
              <a:gd name="T5" fmla="*/ 64 h 392"/>
              <a:gd name="T6" fmla="*/ 192 w 365"/>
              <a:gd name="T7" fmla="*/ 136 h 392"/>
              <a:gd name="T8" fmla="*/ 304 w 365"/>
              <a:gd name="T9" fmla="*/ 136 h 392"/>
              <a:gd name="T10" fmla="*/ 360 w 365"/>
              <a:gd name="T11" fmla="*/ 264 h 392"/>
              <a:gd name="T12" fmla="*/ 336 w 365"/>
              <a:gd name="T13" fmla="*/ 392 h 3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65"/>
              <a:gd name="T22" fmla="*/ 0 h 392"/>
              <a:gd name="T23" fmla="*/ 365 w 365"/>
              <a:gd name="T24" fmla="*/ 392 h 39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65" h="392">
                <a:moveTo>
                  <a:pt x="0" y="0"/>
                </a:moveTo>
                <a:cubicBezTo>
                  <a:pt x="53" y="2"/>
                  <a:pt x="107" y="5"/>
                  <a:pt x="128" y="16"/>
                </a:cubicBezTo>
                <a:cubicBezTo>
                  <a:pt x="149" y="27"/>
                  <a:pt x="117" y="44"/>
                  <a:pt x="128" y="64"/>
                </a:cubicBezTo>
                <a:cubicBezTo>
                  <a:pt x="139" y="84"/>
                  <a:pt x="163" y="124"/>
                  <a:pt x="192" y="136"/>
                </a:cubicBezTo>
                <a:cubicBezTo>
                  <a:pt x="221" y="148"/>
                  <a:pt x="276" y="115"/>
                  <a:pt x="304" y="136"/>
                </a:cubicBezTo>
                <a:cubicBezTo>
                  <a:pt x="332" y="157"/>
                  <a:pt x="355" y="221"/>
                  <a:pt x="360" y="264"/>
                </a:cubicBezTo>
                <a:cubicBezTo>
                  <a:pt x="365" y="307"/>
                  <a:pt x="350" y="349"/>
                  <a:pt x="336" y="39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112" name="Group 21"/>
          <p:cNvGrpSpPr>
            <a:grpSpLocks/>
          </p:cNvGrpSpPr>
          <p:nvPr/>
        </p:nvGrpSpPr>
        <p:grpSpPr bwMode="auto">
          <a:xfrm rot="-1808000">
            <a:off x="1117600" y="2044700"/>
            <a:ext cx="2832100" cy="1841500"/>
            <a:chOff x="3032" y="1160"/>
            <a:chExt cx="1784" cy="1160"/>
          </a:xfrm>
        </p:grpSpPr>
        <p:sp>
          <p:nvSpPr>
            <p:cNvPr id="4116" name="Line 22"/>
            <p:cNvSpPr>
              <a:spLocks noChangeShapeType="1"/>
            </p:cNvSpPr>
            <p:nvPr/>
          </p:nvSpPr>
          <p:spPr bwMode="auto">
            <a:xfrm>
              <a:off x="3040" y="1584"/>
              <a:ext cx="472" cy="7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7" name="Line 23"/>
            <p:cNvSpPr>
              <a:spLocks noChangeShapeType="1"/>
            </p:cNvSpPr>
            <p:nvPr/>
          </p:nvSpPr>
          <p:spPr bwMode="auto">
            <a:xfrm>
              <a:off x="4160" y="1176"/>
              <a:ext cx="472" cy="7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8" name="Line 24"/>
            <p:cNvSpPr>
              <a:spLocks noChangeShapeType="1"/>
            </p:cNvSpPr>
            <p:nvPr/>
          </p:nvSpPr>
          <p:spPr bwMode="auto">
            <a:xfrm flipV="1">
              <a:off x="3128" y="1264"/>
              <a:ext cx="1472" cy="7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9" name="Line 25"/>
            <p:cNvSpPr>
              <a:spLocks noChangeShapeType="1"/>
            </p:cNvSpPr>
            <p:nvPr/>
          </p:nvSpPr>
          <p:spPr bwMode="auto">
            <a:xfrm flipV="1">
              <a:off x="3208" y="1360"/>
              <a:ext cx="1472" cy="7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0" name="Line 26"/>
            <p:cNvSpPr>
              <a:spLocks noChangeShapeType="1"/>
            </p:cNvSpPr>
            <p:nvPr/>
          </p:nvSpPr>
          <p:spPr bwMode="auto">
            <a:xfrm flipV="1">
              <a:off x="3288" y="1440"/>
              <a:ext cx="1472" cy="7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1" name="Line 27"/>
            <p:cNvSpPr>
              <a:spLocks noChangeShapeType="1"/>
            </p:cNvSpPr>
            <p:nvPr/>
          </p:nvSpPr>
          <p:spPr bwMode="auto">
            <a:xfrm flipV="1">
              <a:off x="3032" y="1160"/>
              <a:ext cx="1472" cy="7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2" name="Line 28"/>
            <p:cNvSpPr>
              <a:spLocks noChangeShapeType="1"/>
            </p:cNvSpPr>
            <p:nvPr/>
          </p:nvSpPr>
          <p:spPr bwMode="auto">
            <a:xfrm flipV="1">
              <a:off x="3344" y="1536"/>
              <a:ext cx="1472" cy="7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3" name="Freeform 29"/>
            <p:cNvSpPr>
              <a:spLocks/>
            </p:cNvSpPr>
            <p:nvPr/>
          </p:nvSpPr>
          <p:spPr bwMode="auto">
            <a:xfrm>
              <a:off x="4272" y="1280"/>
              <a:ext cx="365" cy="392"/>
            </a:xfrm>
            <a:custGeom>
              <a:avLst/>
              <a:gdLst>
                <a:gd name="T0" fmla="*/ 0 w 365"/>
                <a:gd name="T1" fmla="*/ 0 h 392"/>
                <a:gd name="T2" fmla="*/ 128 w 365"/>
                <a:gd name="T3" fmla="*/ 16 h 392"/>
                <a:gd name="T4" fmla="*/ 128 w 365"/>
                <a:gd name="T5" fmla="*/ 64 h 392"/>
                <a:gd name="T6" fmla="*/ 192 w 365"/>
                <a:gd name="T7" fmla="*/ 136 h 392"/>
                <a:gd name="T8" fmla="*/ 304 w 365"/>
                <a:gd name="T9" fmla="*/ 136 h 392"/>
                <a:gd name="T10" fmla="*/ 360 w 365"/>
                <a:gd name="T11" fmla="*/ 264 h 392"/>
                <a:gd name="T12" fmla="*/ 336 w 365"/>
                <a:gd name="T13" fmla="*/ 392 h 3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5"/>
                <a:gd name="T22" fmla="*/ 0 h 392"/>
                <a:gd name="T23" fmla="*/ 365 w 365"/>
                <a:gd name="T24" fmla="*/ 392 h 3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5" h="392">
                  <a:moveTo>
                    <a:pt x="0" y="0"/>
                  </a:moveTo>
                  <a:cubicBezTo>
                    <a:pt x="53" y="2"/>
                    <a:pt x="107" y="5"/>
                    <a:pt x="128" y="16"/>
                  </a:cubicBezTo>
                  <a:cubicBezTo>
                    <a:pt x="149" y="27"/>
                    <a:pt x="117" y="44"/>
                    <a:pt x="128" y="64"/>
                  </a:cubicBezTo>
                  <a:cubicBezTo>
                    <a:pt x="139" y="84"/>
                    <a:pt x="163" y="124"/>
                    <a:pt x="192" y="136"/>
                  </a:cubicBezTo>
                  <a:cubicBezTo>
                    <a:pt x="221" y="148"/>
                    <a:pt x="276" y="115"/>
                    <a:pt x="304" y="136"/>
                  </a:cubicBezTo>
                  <a:cubicBezTo>
                    <a:pt x="332" y="157"/>
                    <a:pt x="355" y="221"/>
                    <a:pt x="360" y="264"/>
                  </a:cubicBezTo>
                  <a:cubicBezTo>
                    <a:pt x="365" y="307"/>
                    <a:pt x="350" y="349"/>
                    <a:pt x="336" y="39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4113" name="Picture 3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8975" y="4668838"/>
            <a:ext cx="7896225" cy="10001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4114" name="Text Box 31"/>
          <p:cNvSpPr txBox="1">
            <a:spLocks noChangeArrowheads="1"/>
          </p:cNvSpPr>
          <p:nvPr/>
        </p:nvSpPr>
        <p:spPr bwMode="auto">
          <a:xfrm>
            <a:off x="3463925" y="4079875"/>
            <a:ext cx="2147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Pseudo-inverse</a:t>
            </a:r>
          </a:p>
        </p:txBody>
      </p:sp>
      <p:sp>
        <p:nvSpPr>
          <p:cNvPr id="4115" name="Text Box 32"/>
          <p:cNvSpPr txBox="1">
            <a:spLocks noChangeArrowheads="1"/>
          </p:cNvSpPr>
          <p:nvPr/>
        </p:nvSpPr>
        <p:spPr bwMode="auto">
          <a:xfrm>
            <a:off x="3235325" y="5843588"/>
            <a:ext cx="2325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Minimizes L2 norm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06/11/2006</a:t>
            </a:r>
          </a:p>
        </p:txBody>
      </p:sp>
      <p:sp>
        <p:nvSpPr>
          <p:cNvPr id="5123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MIT Talk</a:t>
            </a:r>
          </a:p>
        </p:txBody>
      </p:sp>
      <p:sp>
        <p:nvSpPr>
          <p:cNvPr id="512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6765983-F010-450A-A2C7-736C6C1A7F45}" type="slidenum">
              <a:rPr lang="en-US"/>
              <a:pPr/>
              <a:t>4</a:t>
            </a:fld>
            <a:endParaRPr lang="en-US"/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Beam Tomography</a:t>
            </a:r>
          </a:p>
        </p:txBody>
      </p:sp>
      <p:grpSp>
        <p:nvGrpSpPr>
          <p:cNvPr id="5126" name="Group 3"/>
          <p:cNvGrpSpPr>
            <a:grpSpLocks/>
          </p:cNvGrpSpPr>
          <p:nvPr/>
        </p:nvGrpSpPr>
        <p:grpSpPr bwMode="auto">
          <a:xfrm>
            <a:off x="2492375" y="1292225"/>
            <a:ext cx="2901950" cy="2095500"/>
            <a:chOff x="1556" y="1186"/>
            <a:chExt cx="1828" cy="1320"/>
          </a:xfrm>
        </p:grpSpPr>
        <p:sp>
          <p:nvSpPr>
            <p:cNvPr id="69636" name="Freeform 4"/>
            <p:cNvSpPr>
              <a:spLocks/>
            </p:cNvSpPr>
            <p:nvPr/>
          </p:nvSpPr>
          <p:spPr bwMode="auto">
            <a:xfrm>
              <a:off x="2016" y="1296"/>
              <a:ext cx="1368" cy="960"/>
            </a:xfrm>
            <a:custGeom>
              <a:avLst/>
              <a:gdLst/>
              <a:ahLst/>
              <a:cxnLst>
                <a:cxn ang="0">
                  <a:pos x="1016" y="136"/>
                </a:cxn>
                <a:cxn ang="0">
                  <a:pos x="392" y="40"/>
                </a:cxn>
                <a:cxn ang="0">
                  <a:pos x="248" y="376"/>
                </a:cxn>
                <a:cxn ang="0">
                  <a:pos x="8" y="520"/>
                </a:cxn>
                <a:cxn ang="0">
                  <a:pos x="200" y="712"/>
                </a:cxn>
                <a:cxn ang="0">
                  <a:pos x="680" y="616"/>
                </a:cxn>
                <a:cxn ang="0">
                  <a:pos x="776" y="376"/>
                </a:cxn>
                <a:cxn ang="0">
                  <a:pos x="1016" y="136"/>
                </a:cxn>
              </a:cxnLst>
              <a:rect l="0" t="0" r="r" b="b"/>
              <a:pathLst>
                <a:path w="1080" h="728">
                  <a:moveTo>
                    <a:pt x="1016" y="136"/>
                  </a:moveTo>
                  <a:cubicBezTo>
                    <a:pt x="952" y="80"/>
                    <a:pt x="520" y="0"/>
                    <a:pt x="392" y="40"/>
                  </a:cubicBezTo>
                  <a:cubicBezTo>
                    <a:pt x="264" y="80"/>
                    <a:pt x="312" y="296"/>
                    <a:pt x="248" y="376"/>
                  </a:cubicBezTo>
                  <a:cubicBezTo>
                    <a:pt x="184" y="456"/>
                    <a:pt x="16" y="464"/>
                    <a:pt x="8" y="520"/>
                  </a:cubicBezTo>
                  <a:cubicBezTo>
                    <a:pt x="0" y="576"/>
                    <a:pt x="88" y="696"/>
                    <a:pt x="200" y="712"/>
                  </a:cubicBezTo>
                  <a:cubicBezTo>
                    <a:pt x="312" y="728"/>
                    <a:pt x="584" y="672"/>
                    <a:pt x="680" y="616"/>
                  </a:cubicBezTo>
                  <a:cubicBezTo>
                    <a:pt x="776" y="560"/>
                    <a:pt x="720" y="456"/>
                    <a:pt x="776" y="376"/>
                  </a:cubicBezTo>
                  <a:cubicBezTo>
                    <a:pt x="832" y="296"/>
                    <a:pt x="1080" y="192"/>
                    <a:pt x="1016" y="13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hlink"/>
                </a:gs>
                <a:gs pos="50000">
                  <a:schemeClr val="hlink">
                    <a:gamma/>
                    <a:shade val="46275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5140" name="Group 5"/>
            <p:cNvGrpSpPr>
              <a:grpSpLocks/>
            </p:cNvGrpSpPr>
            <p:nvPr/>
          </p:nvGrpSpPr>
          <p:grpSpPr bwMode="auto">
            <a:xfrm>
              <a:off x="1556" y="1482"/>
              <a:ext cx="1584" cy="1024"/>
              <a:chOff x="576" y="1398"/>
              <a:chExt cx="1584" cy="1024"/>
            </a:xfrm>
          </p:grpSpPr>
          <p:sp>
            <p:nvSpPr>
              <p:cNvPr id="5147" name="AutoShape 6"/>
              <p:cNvSpPr>
                <a:spLocks noChangeArrowheads="1"/>
              </p:cNvSpPr>
              <p:nvPr/>
            </p:nvSpPr>
            <p:spPr bwMode="auto">
              <a:xfrm rot="-3161601">
                <a:off x="1296" y="1084"/>
                <a:ext cx="144" cy="1584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48" name="Line 7"/>
              <p:cNvSpPr>
                <a:spLocks noChangeShapeType="1"/>
              </p:cNvSpPr>
              <p:nvPr/>
            </p:nvSpPr>
            <p:spPr bwMode="auto">
              <a:xfrm>
                <a:off x="748" y="1398"/>
                <a:ext cx="1340" cy="102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141" name="Group 8"/>
            <p:cNvGrpSpPr>
              <a:grpSpLocks/>
            </p:cNvGrpSpPr>
            <p:nvPr/>
          </p:nvGrpSpPr>
          <p:grpSpPr bwMode="auto">
            <a:xfrm rot="-1434517">
              <a:off x="1716" y="1186"/>
              <a:ext cx="1584" cy="1024"/>
              <a:chOff x="576" y="1398"/>
              <a:chExt cx="1584" cy="1024"/>
            </a:xfrm>
          </p:grpSpPr>
          <p:sp>
            <p:nvSpPr>
              <p:cNvPr id="5145" name="AutoShape 9"/>
              <p:cNvSpPr>
                <a:spLocks noChangeArrowheads="1"/>
              </p:cNvSpPr>
              <p:nvPr/>
            </p:nvSpPr>
            <p:spPr bwMode="auto">
              <a:xfrm rot="-3161601">
                <a:off x="1296" y="1084"/>
                <a:ext cx="144" cy="1584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46" name="Line 10"/>
              <p:cNvSpPr>
                <a:spLocks noChangeShapeType="1"/>
              </p:cNvSpPr>
              <p:nvPr/>
            </p:nvSpPr>
            <p:spPr bwMode="auto">
              <a:xfrm>
                <a:off x="748" y="1398"/>
                <a:ext cx="1340" cy="102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142" name="Group 11"/>
            <p:cNvGrpSpPr>
              <a:grpSpLocks/>
            </p:cNvGrpSpPr>
            <p:nvPr/>
          </p:nvGrpSpPr>
          <p:grpSpPr bwMode="auto">
            <a:xfrm rot="-681041">
              <a:off x="1676" y="1362"/>
              <a:ext cx="1584" cy="1024"/>
              <a:chOff x="576" y="1398"/>
              <a:chExt cx="1584" cy="1024"/>
            </a:xfrm>
          </p:grpSpPr>
          <p:sp>
            <p:nvSpPr>
              <p:cNvPr id="5143" name="AutoShape 12"/>
              <p:cNvSpPr>
                <a:spLocks noChangeArrowheads="1"/>
              </p:cNvSpPr>
              <p:nvPr/>
            </p:nvSpPr>
            <p:spPr bwMode="auto">
              <a:xfrm rot="-3161601">
                <a:off x="1296" y="1084"/>
                <a:ext cx="144" cy="1584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44" name="Line 13"/>
              <p:cNvSpPr>
                <a:spLocks noChangeShapeType="1"/>
              </p:cNvSpPr>
              <p:nvPr/>
            </p:nvSpPr>
            <p:spPr bwMode="auto">
              <a:xfrm>
                <a:off x="748" y="1398"/>
                <a:ext cx="1340" cy="102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5127" name="Text Box 14"/>
          <p:cNvSpPr txBox="1">
            <a:spLocks noChangeArrowheads="1"/>
          </p:cNvSpPr>
          <p:nvPr/>
        </p:nvSpPr>
        <p:spPr bwMode="auto">
          <a:xfrm>
            <a:off x="5861050" y="1220788"/>
            <a:ext cx="18811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6666"/>
                </a:solidFill>
              </a:rPr>
              <a:t>Object function</a:t>
            </a:r>
          </a:p>
        </p:txBody>
      </p:sp>
      <p:sp>
        <p:nvSpPr>
          <p:cNvPr id="5128" name="Line 15"/>
          <p:cNvSpPr>
            <a:spLocks noChangeShapeType="1"/>
          </p:cNvSpPr>
          <p:nvPr/>
        </p:nvSpPr>
        <p:spPr bwMode="auto">
          <a:xfrm flipH="1">
            <a:off x="5334000" y="1473200"/>
            <a:ext cx="466725" cy="238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129" name="Text Box 16"/>
          <p:cNvSpPr txBox="1">
            <a:spLocks noChangeArrowheads="1"/>
          </p:cNvSpPr>
          <p:nvPr/>
        </p:nvSpPr>
        <p:spPr bwMode="auto">
          <a:xfrm>
            <a:off x="1584325" y="1201738"/>
            <a:ext cx="16176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Transmitter Point</a:t>
            </a:r>
          </a:p>
        </p:txBody>
      </p:sp>
      <p:sp>
        <p:nvSpPr>
          <p:cNvPr id="5130" name="Text Box 17"/>
          <p:cNvSpPr txBox="1">
            <a:spLocks noChangeArrowheads="1"/>
          </p:cNvSpPr>
          <p:nvPr/>
        </p:nvSpPr>
        <p:spPr bwMode="auto">
          <a:xfrm>
            <a:off x="5654675" y="3103563"/>
            <a:ext cx="15351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/>
              <a:t>Receiver Points</a:t>
            </a:r>
          </a:p>
        </p:txBody>
      </p:sp>
      <p:pic>
        <p:nvPicPr>
          <p:cNvPr id="5131" name="Picture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57425" y="1558925"/>
            <a:ext cx="495300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2" name="Picture 1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95900" y="2897188"/>
            <a:ext cx="3286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3" name="Picture 2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38" y="1592263"/>
            <a:ext cx="771525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4" name="Line 21"/>
          <p:cNvSpPr>
            <a:spLocks noChangeShapeType="1"/>
          </p:cNvSpPr>
          <p:nvPr/>
        </p:nvSpPr>
        <p:spPr bwMode="auto">
          <a:xfrm flipH="1">
            <a:off x="5054600" y="2527300"/>
            <a:ext cx="736600" cy="17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135" name="Text Box 22"/>
          <p:cNvSpPr txBox="1">
            <a:spLocks noChangeArrowheads="1"/>
          </p:cNvSpPr>
          <p:nvPr/>
        </p:nvSpPr>
        <p:spPr bwMode="auto">
          <a:xfrm>
            <a:off x="295275" y="5273675"/>
            <a:ext cx="84216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 b="1">
                <a:solidFill>
                  <a:schemeClr val="accent2"/>
                </a:solidFill>
              </a:rPr>
              <a:t>Inverse Problem:</a:t>
            </a:r>
            <a:r>
              <a:rPr lang="en-US" sz="2400" b="1"/>
              <a:t> </a:t>
            </a:r>
          </a:p>
          <a:p>
            <a:pPr algn="ctr"/>
            <a:r>
              <a:rPr lang="en-US" sz="2400" b="1"/>
              <a:t>Estimate object function from set of generalized projections d</a:t>
            </a:r>
            <a:r>
              <a:rPr lang="en-US" sz="2400" b="1" baseline="-25000"/>
              <a:t>j,k</a:t>
            </a:r>
            <a:endParaRPr lang="en-US" sz="2400" b="1"/>
          </a:p>
        </p:txBody>
      </p:sp>
      <p:pic>
        <p:nvPicPr>
          <p:cNvPr id="5136" name="Picture 2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28875" y="3617913"/>
            <a:ext cx="4311650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7" name="Picture 2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37250" y="2185988"/>
            <a:ext cx="102870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8" name="Text Box 25"/>
          <p:cNvSpPr txBox="1">
            <a:spLocks noChangeArrowheads="1"/>
          </p:cNvSpPr>
          <p:nvPr/>
        </p:nvSpPr>
        <p:spPr bwMode="auto">
          <a:xfrm>
            <a:off x="1863725" y="4675188"/>
            <a:ext cx="5327650" cy="406400"/>
          </a:xfrm>
          <a:prstGeom prst="rect">
            <a:avLst/>
          </a:prstGeom>
          <a:noFill/>
          <a:ln w="9525">
            <a:solidFill>
              <a:srgbClr val="006666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Generalized projections no longer line integrals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06/11/2006</a:t>
            </a:r>
          </a:p>
        </p:txBody>
      </p:sp>
      <p:sp>
        <p:nvSpPr>
          <p:cNvPr id="6147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MIT Talk</a:t>
            </a:r>
          </a:p>
        </p:txBody>
      </p:sp>
      <p:sp>
        <p:nvSpPr>
          <p:cNvPr id="614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3C6AAB2-6707-4828-8723-778369E405FD}" type="slidenum">
              <a:rPr lang="en-US"/>
              <a:pPr/>
              <a:t>5</a:t>
            </a:fld>
            <a:endParaRPr lang="en-US"/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Diffraction Tomography</a:t>
            </a:r>
          </a:p>
        </p:txBody>
      </p:sp>
      <p:sp>
        <p:nvSpPr>
          <p:cNvPr id="6150" name="Text Box 3"/>
          <p:cNvSpPr txBox="1">
            <a:spLocks noChangeArrowheads="1"/>
          </p:cNvSpPr>
          <p:nvPr/>
        </p:nvSpPr>
        <p:spPr bwMode="auto">
          <a:xfrm>
            <a:off x="365125" y="1866900"/>
            <a:ext cx="4025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</a:rPr>
              <a:t>Parallel Beam Diffraction Tomography</a:t>
            </a:r>
          </a:p>
        </p:txBody>
      </p:sp>
      <p:sp>
        <p:nvSpPr>
          <p:cNvPr id="6151" name="Text Box 4"/>
          <p:cNvSpPr txBox="1">
            <a:spLocks noChangeArrowheads="1"/>
          </p:cNvSpPr>
          <p:nvPr/>
        </p:nvSpPr>
        <p:spPr bwMode="auto">
          <a:xfrm>
            <a:off x="5178425" y="1854200"/>
            <a:ext cx="3587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</a:rPr>
              <a:t>Fan Beam DiffractionTomography</a:t>
            </a:r>
          </a:p>
        </p:txBody>
      </p:sp>
      <p:sp>
        <p:nvSpPr>
          <p:cNvPr id="6152" name="Text Box 5"/>
          <p:cNvSpPr txBox="1">
            <a:spLocks noChangeArrowheads="1"/>
          </p:cNvSpPr>
          <p:nvPr/>
        </p:nvSpPr>
        <p:spPr bwMode="auto">
          <a:xfrm>
            <a:off x="2079625" y="1247775"/>
            <a:ext cx="5516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Generalized projection = diffracted wave</a:t>
            </a:r>
          </a:p>
        </p:txBody>
      </p:sp>
      <p:grpSp>
        <p:nvGrpSpPr>
          <p:cNvPr id="6153" name="Group 6"/>
          <p:cNvGrpSpPr>
            <a:grpSpLocks/>
          </p:cNvGrpSpPr>
          <p:nvPr/>
        </p:nvGrpSpPr>
        <p:grpSpPr bwMode="auto">
          <a:xfrm>
            <a:off x="5368925" y="2449513"/>
            <a:ext cx="2624138" cy="1641475"/>
            <a:chOff x="3390" y="1759"/>
            <a:chExt cx="1653" cy="1034"/>
          </a:xfrm>
        </p:grpSpPr>
        <p:sp>
          <p:nvSpPr>
            <p:cNvPr id="6170" name="Oval 7"/>
            <p:cNvSpPr>
              <a:spLocks noChangeArrowheads="1"/>
            </p:cNvSpPr>
            <p:nvPr/>
          </p:nvSpPr>
          <p:spPr bwMode="auto">
            <a:xfrm>
              <a:off x="4064" y="1960"/>
              <a:ext cx="776" cy="512"/>
            </a:xfrm>
            <a:prstGeom prst="ellipse">
              <a:avLst/>
            </a:prstGeom>
            <a:gradFill rotWithShape="0">
              <a:gsLst>
                <a:gs pos="0">
                  <a:srgbClr val="FFCCFF"/>
                </a:gs>
                <a:gs pos="50000">
                  <a:srgbClr val="765E76"/>
                </a:gs>
                <a:gs pos="100000">
                  <a:srgbClr val="FFCC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171" name="Picture 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390" y="2542"/>
              <a:ext cx="312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72" name="Freeform 9"/>
            <p:cNvSpPr>
              <a:spLocks/>
            </p:cNvSpPr>
            <p:nvPr/>
          </p:nvSpPr>
          <p:spPr bwMode="auto">
            <a:xfrm rot="820097">
              <a:off x="4440" y="1816"/>
              <a:ext cx="565" cy="456"/>
            </a:xfrm>
            <a:custGeom>
              <a:avLst/>
              <a:gdLst>
                <a:gd name="T0" fmla="*/ 0 w 365"/>
                <a:gd name="T1" fmla="*/ 0 h 392"/>
                <a:gd name="T2" fmla="*/ 128 w 365"/>
                <a:gd name="T3" fmla="*/ 16 h 392"/>
                <a:gd name="T4" fmla="*/ 128 w 365"/>
                <a:gd name="T5" fmla="*/ 64 h 392"/>
                <a:gd name="T6" fmla="*/ 192 w 365"/>
                <a:gd name="T7" fmla="*/ 136 h 392"/>
                <a:gd name="T8" fmla="*/ 304 w 365"/>
                <a:gd name="T9" fmla="*/ 136 h 392"/>
                <a:gd name="T10" fmla="*/ 360 w 365"/>
                <a:gd name="T11" fmla="*/ 264 h 392"/>
                <a:gd name="T12" fmla="*/ 336 w 365"/>
                <a:gd name="T13" fmla="*/ 392 h 3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5"/>
                <a:gd name="T22" fmla="*/ 0 h 392"/>
                <a:gd name="T23" fmla="*/ 365 w 365"/>
                <a:gd name="T24" fmla="*/ 392 h 3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5" h="392">
                  <a:moveTo>
                    <a:pt x="0" y="0"/>
                  </a:moveTo>
                  <a:cubicBezTo>
                    <a:pt x="53" y="2"/>
                    <a:pt x="107" y="5"/>
                    <a:pt x="128" y="16"/>
                  </a:cubicBezTo>
                  <a:cubicBezTo>
                    <a:pt x="149" y="27"/>
                    <a:pt x="117" y="44"/>
                    <a:pt x="128" y="64"/>
                  </a:cubicBezTo>
                  <a:cubicBezTo>
                    <a:pt x="139" y="84"/>
                    <a:pt x="163" y="124"/>
                    <a:pt x="192" y="136"/>
                  </a:cubicBezTo>
                  <a:cubicBezTo>
                    <a:pt x="221" y="148"/>
                    <a:pt x="276" y="115"/>
                    <a:pt x="304" y="136"/>
                  </a:cubicBezTo>
                  <a:cubicBezTo>
                    <a:pt x="332" y="157"/>
                    <a:pt x="355" y="221"/>
                    <a:pt x="360" y="264"/>
                  </a:cubicBezTo>
                  <a:cubicBezTo>
                    <a:pt x="365" y="307"/>
                    <a:pt x="350" y="349"/>
                    <a:pt x="336" y="39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73" name="Freeform 10"/>
            <p:cNvSpPr>
              <a:spLocks/>
            </p:cNvSpPr>
            <p:nvPr/>
          </p:nvSpPr>
          <p:spPr bwMode="auto">
            <a:xfrm>
              <a:off x="3656" y="1759"/>
              <a:ext cx="1144" cy="833"/>
            </a:xfrm>
            <a:custGeom>
              <a:avLst/>
              <a:gdLst>
                <a:gd name="T0" fmla="*/ 0 w 1144"/>
                <a:gd name="T1" fmla="*/ 833 h 833"/>
                <a:gd name="T2" fmla="*/ 416 w 1144"/>
                <a:gd name="T3" fmla="*/ 417 h 833"/>
                <a:gd name="T4" fmla="*/ 592 w 1144"/>
                <a:gd name="T5" fmla="*/ 409 h 833"/>
                <a:gd name="T6" fmla="*/ 712 w 1144"/>
                <a:gd name="T7" fmla="*/ 249 h 833"/>
                <a:gd name="T8" fmla="*/ 1144 w 1144"/>
                <a:gd name="T9" fmla="*/ 0 h 8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4"/>
                <a:gd name="T16" fmla="*/ 0 h 833"/>
                <a:gd name="T17" fmla="*/ 1144 w 1144"/>
                <a:gd name="T18" fmla="*/ 833 h 8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4" h="833">
                  <a:moveTo>
                    <a:pt x="0" y="833"/>
                  </a:moveTo>
                  <a:cubicBezTo>
                    <a:pt x="158" y="660"/>
                    <a:pt x="317" y="488"/>
                    <a:pt x="416" y="417"/>
                  </a:cubicBezTo>
                  <a:cubicBezTo>
                    <a:pt x="515" y="346"/>
                    <a:pt x="543" y="437"/>
                    <a:pt x="592" y="409"/>
                  </a:cubicBezTo>
                  <a:cubicBezTo>
                    <a:pt x="641" y="381"/>
                    <a:pt x="620" y="317"/>
                    <a:pt x="712" y="249"/>
                  </a:cubicBezTo>
                  <a:cubicBezTo>
                    <a:pt x="804" y="181"/>
                    <a:pt x="974" y="90"/>
                    <a:pt x="1144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74" name="Freeform 11"/>
            <p:cNvSpPr>
              <a:spLocks/>
            </p:cNvSpPr>
            <p:nvPr/>
          </p:nvSpPr>
          <p:spPr bwMode="auto">
            <a:xfrm>
              <a:off x="3664" y="1925"/>
              <a:ext cx="1304" cy="675"/>
            </a:xfrm>
            <a:custGeom>
              <a:avLst/>
              <a:gdLst>
                <a:gd name="T0" fmla="*/ 0 w 1304"/>
                <a:gd name="T1" fmla="*/ 675 h 675"/>
                <a:gd name="T2" fmla="*/ 458 w 1304"/>
                <a:gd name="T3" fmla="*/ 411 h 675"/>
                <a:gd name="T4" fmla="*/ 608 w 1304"/>
                <a:gd name="T5" fmla="*/ 435 h 675"/>
                <a:gd name="T6" fmla="*/ 808 w 1304"/>
                <a:gd name="T7" fmla="*/ 179 h 675"/>
                <a:gd name="T8" fmla="*/ 1064 w 1304"/>
                <a:gd name="T9" fmla="*/ 139 h 675"/>
                <a:gd name="T10" fmla="*/ 1304 w 1304"/>
                <a:gd name="T11" fmla="*/ 0 h 67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04"/>
                <a:gd name="T19" fmla="*/ 0 h 675"/>
                <a:gd name="T20" fmla="*/ 1304 w 1304"/>
                <a:gd name="T21" fmla="*/ 675 h 67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04" h="675">
                  <a:moveTo>
                    <a:pt x="0" y="675"/>
                  </a:moveTo>
                  <a:cubicBezTo>
                    <a:pt x="178" y="563"/>
                    <a:pt x="357" y="451"/>
                    <a:pt x="458" y="411"/>
                  </a:cubicBezTo>
                  <a:cubicBezTo>
                    <a:pt x="559" y="371"/>
                    <a:pt x="550" y="474"/>
                    <a:pt x="608" y="435"/>
                  </a:cubicBezTo>
                  <a:cubicBezTo>
                    <a:pt x="666" y="396"/>
                    <a:pt x="732" y="228"/>
                    <a:pt x="808" y="179"/>
                  </a:cubicBezTo>
                  <a:cubicBezTo>
                    <a:pt x="884" y="130"/>
                    <a:pt x="981" y="169"/>
                    <a:pt x="1064" y="139"/>
                  </a:cubicBezTo>
                  <a:cubicBezTo>
                    <a:pt x="1147" y="109"/>
                    <a:pt x="1225" y="54"/>
                    <a:pt x="1304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75" name="Freeform 12"/>
            <p:cNvSpPr>
              <a:spLocks/>
            </p:cNvSpPr>
            <p:nvPr/>
          </p:nvSpPr>
          <p:spPr bwMode="auto">
            <a:xfrm>
              <a:off x="3680" y="2176"/>
              <a:ext cx="1363" cy="424"/>
            </a:xfrm>
            <a:custGeom>
              <a:avLst/>
              <a:gdLst>
                <a:gd name="T0" fmla="*/ 0 w 1363"/>
                <a:gd name="T1" fmla="*/ 424 h 424"/>
                <a:gd name="T2" fmla="*/ 507 w 1363"/>
                <a:gd name="T3" fmla="*/ 288 h 424"/>
                <a:gd name="T4" fmla="*/ 784 w 1363"/>
                <a:gd name="T5" fmla="*/ 168 h 424"/>
                <a:gd name="T6" fmla="*/ 1072 w 1363"/>
                <a:gd name="T7" fmla="*/ 168 h 424"/>
                <a:gd name="T8" fmla="*/ 1363 w 1363"/>
                <a:gd name="T9" fmla="*/ 0 h 4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63"/>
                <a:gd name="T16" fmla="*/ 0 h 424"/>
                <a:gd name="T17" fmla="*/ 1363 w 1363"/>
                <a:gd name="T18" fmla="*/ 424 h 4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63" h="424">
                  <a:moveTo>
                    <a:pt x="0" y="424"/>
                  </a:moveTo>
                  <a:cubicBezTo>
                    <a:pt x="188" y="377"/>
                    <a:pt x="376" y="331"/>
                    <a:pt x="507" y="288"/>
                  </a:cubicBezTo>
                  <a:cubicBezTo>
                    <a:pt x="638" y="245"/>
                    <a:pt x="690" y="188"/>
                    <a:pt x="784" y="168"/>
                  </a:cubicBezTo>
                  <a:cubicBezTo>
                    <a:pt x="878" y="148"/>
                    <a:pt x="976" y="196"/>
                    <a:pt x="1072" y="168"/>
                  </a:cubicBezTo>
                  <a:cubicBezTo>
                    <a:pt x="1168" y="140"/>
                    <a:pt x="1265" y="70"/>
                    <a:pt x="1363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154" name="Group 13"/>
          <p:cNvGrpSpPr>
            <a:grpSpLocks/>
          </p:cNvGrpSpPr>
          <p:nvPr/>
        </p:nvGrpSpPr>
        <p:grpSpPr bwMode="auto">
          <a:xfrm>
            <a:off x="825500" y="2387600"/>
            <a:ext cx="2735263" cy="1828800"/>
            <a:chOff x="440" y="1760"/>
            <a:chExt cx="1723" cy="1152"/>
          </a:xfrm>
        </p:grpSpPr>
        <p:sp>
          <p:nvSpPr>
            <p:cNvPr id="6158" name="Oval 14"/>
            <p:cNvSpPr>
              <a:spLocks noChangeArrowheads="1"/>
            </p:cNvSpPr>
            <p:nvPr/>
          </p:nvSpPr>
          <p:spPr bwMode="auto">
            <a:xfrm>
              <a:off x="880" y="2056"/>
              <a:ext cx="776" cy="512"/>
            </a:xfrm>
            <a:prstGeom prst="ellipse">
              <a:avLst/>
            </a:prstGeom>
            <a:gradFill rotWithShape="0">
              <a:gsLst>
                <a:gs pos="0">
                  <a:srgbClr val="FFCCFF"/>
                </a:gs>
                <a:gs pos="50000">
                  <a:srgbClr val="765E76"/>
                </a:gs>
                <a:gs pos="100000">
                  <a:srgbClr val="FFCC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9" name="Line 15"/>
            <p:cNvSpPr>
              <a:spLocks noChangeShapeType="1"/>
            </p:cNvSpPr>
            <p:nvPr/>
          </p:nvSpPr>
          <p:spPr bwMode="auto">
            <a:xfrm>
              <a:off x="440" y="2168"/>
              <a:ext cx="472" cy="7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0" name="Line 16"/>
            <p:cNvSpPr>
              <a:spLocks noChangeShapeType="1"/>
            </p:cNvSpPr>
            <p:nvPr/>
          </p:nvSpPr>
          <p:spPr bwMode="auto">
            <a:xfrm>
              <a:off x="1560" y="1760"/>
              <a:ext cx="472" cy="7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1" name="Line 17"/>
            <p:cNvSpPr>
              <a:spLocks noChangeShapeType="1"/>
            </p:cNvSpPr>
            <p:nvPr/>
          </p:nvSpPr>
          <p:spPr bwMode="auto">
            <a:xfrm>
              <a:off x="920" y="2912"/>
              <a:ext cx="11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6162" name="Picture 1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300" y="2629"/>
              <a:ext cx="274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63" name="Arc 19"/>
            <p:cNvSpPr>
              <a:spLocks/>
            </p:cNvSpPr>
            <p:nvPr/>
          </p:nvSpPr>
          <p:spPr bwMode="auto">
            <a:xfrm rot="858017">
              <a:off x="1600" y="2520"/>
              <a:ext cx="368" cy="368"/>
            </a:xfrm>
            <a:custGeom>
              <a:avLst/>
              <a:gdLst>
                <a:gd name="T0" fmla="*/ 0 w 21600"/>
                <a:gd name="T1" fmla="*/ 0 h 21600"/>
                <a:gd name="T2" fmla="*/ 368 w 21600"/>
                <a:gd name="T3" fmla="*/ 368 h 21600"/>
                <a:gd name="T4" fmla="*/ 0 w 21600"/>
                <a:gd name="T5" fmla="*/ 368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4" name="Freeform 20"/>
            <p:cNvSpPr>
              <a:spLocks/>
            </p:cNvSpPr>
            <p:nvPr/>
          </p:nvSpPr>
          <p:spPr bwMode="auto">
            <a:xfrm>
              <a:off x="776" y="2176"/>
              <a:ext cx="1387" cy="712"/>
            </a:xfrm>
            <a:custGeom>
              <a:avLst/>
              <a:gdLst>
                <a:gd name="T0" fmla="*/ 0 w 1387"/>
                <a:gd name="T1" fmla="*/ 712 h 712"/>
                <a:gd name="T2" fmla="*/ 609 w 1387"/>
                <a:gd name="T3" fmla="*/ 360 h 712"/>
                <a:gd name="T4" fmla="*/ 849 w 1387"/>
                <a:gd name="T5" fmla="*/ 296 h 712"/>
                <a:gd name="T6" fmla="*/ 1096 w 1387"/>
                <a:gd name="T7" fmla="*/ 168 h 712"/>
                <a:gd name="T8" fmla="*/ 1387 w 1387"/>
                <a:gd name="T9" fmla="*/ 0 h 7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87"/>
                <a:gd name="T16" fmla="*/ 0 h 712"/>
                <a:gd name="T17" fmla="*/ 1387 w 1387"/>
                <a:gd name="T18" fmla="*/ 712 h 7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87" h="712">
                  <a:moveTo>
                    <a:pt x="0" y="712"/>
                  </a:moveTo>
                  <a:cubicBezTo>
                    <a:pt x="234" y="570"/>
                    <a:pt x="468" y="429"/>
                    <a:pt x="609" y="360"/>
                  </a:cubicBezTo>
                  <a:cubicBezTo>
                    <a:pt x="750" y="291"/>
                    <a:pt x="768" y="328"/>
                    <a:pt x="849" y="296"/>
                  </a:cubicBezTo>
                  <a:cubicBezTo>
                    <a:pt x="930" y="264"/>
                    <a:pt x="1006" y="217"/>
                    <a:pt x="1096" y="168"/>
                  </a:cubicBezTo>
                  <a:cubicBezTo>
                    <a:pt x="1186" y="119"/>
                    <a:pt x="1336" y="25"/>
                    <a:pt x="1387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5" name="Freeform 21"/>
            <p:cNvSpPr>
              <a:spLocks/>
            </p:cNvSpPr>
            <p:nvPr/>
          </p:nvSpPr>
          <p:spPr bwMode="auto">
            <a:xfrm>
              <a:off x="712" y="2032"/>
              <a:ext cx="1381" cy="752"/>
            </a:xfrm>
            <a:custGeom>
              <a:avLst/>
              <a:gdLst>
                <a:gd name="T0" fmla="*/ 0 w 1381"/>
                <a:gd name="T1" fmla="*/ 752 h 752"/>
                <a:gd name="T2" fmla="*/ 402 w 1381"/>
                <a:gd name="T3" fmla="*/ 520 h 752"/>
                <a:gd name="T4" fmla="*/ 504 w 1381"/>
                <a:gd name="T5" fmla="*/ 408 h 752"/>
                <a:gd name="T6" fmla="*/ 800 w 1381"/>
                <a:gd name="T7" fmla="*/ 336 h 752"/>
                <a:gd name="T8" fmla="*/ 1381 w 1381"/>
                <a:gd name="T9" fmla="*/ 0 h 7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81"/>
                <a:gd name="T16" fmla="*/ 0 h 752"/>
                <a:gd name="T17" fmla="*/ 1381 w 1381"/>
                <a:gd name="T18" fmla="*/ 752 h 7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81" h="752">
                  <a:moveTo>
                    <a:pt x="0" y="752"/>
                  </a:moveTo>
                  <a:cubicBezTo>
                    <a:pt x="159" y="664"/>
                    <a:pt x="318" y="577"/>
                    <a:pt x="402" y="520"/>
                  </a:cubicBezTo>
                  <a:cubicBezTo>
                    <a:pt x="486" y="463"/>
                    <a:pt x="438" y="439"/>
                    <a:pt x="504" y="408"/>
                  </a:cubicBezTo>
                  <a:cubicBezTo>
                    <a:pt x="570" y="377"/>
                    <a:pt x="654" y="404"/>
                    <a:pt x="800" y="336"/>
                  </a:cubicBezTo>
                  <a:cubicBezTo>
                    <a:pt x="946" y="268"/>
                    <a:pt x="1282" y="57"/>
                    <a:pt x="1381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6" name="Freeform 22"/>
            <p:cNvSpPr>
              <a:spLocks/>
            </p:cNvSpPr>
            <p:nvPr/>
          </p:nvSpPr>
          <p:spPr bwMode="auto">
            <a:xfrm>
              <a:off x="664" y="1890"/>
              <a:ext cx="1480" cy="782"/>
            </a:xfrm>
            <a:custGeom>
              <a:avLst/>
              <a:gdLst>
                <a:gd name="T0" fmla="*/ 0 w 1344"/>
                <a:gd name="T1" fmla="*/ 710 h 710"/>
                <a:gd name="T2" fmla="*/ 402 w 1344"/>
                <a:gd name="T3" fmla="*/ 478 h 710"/>
                <a:gd name="T4" fmla="*/ 536 w 1344"/>
                <a:gd name="T5" fmla="*/ 478 h 710"/>
                <a:gd name="T6" fmla="*/ 752 w 1344"/>
                <a:gd name="T7" fmla="*/ 342 h 710"/>
                <a:gd name="T8" fmla="*/ 1344 w 1344"/>
                <a:gd name="T9" fmla="*/ 0 h 7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44"/>
                <a:gd name="T16" fmla="*/ 0 h 710"/>
                <a:gd name="T17" fmla="*/ 1344 w 1344"/>
                <a:gd name="T18" fmla="*/ 710 h 7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44" h="710">
                  <a:moveTo>
                    <a:pt x="0" y="710"/>
                  </a:moveTo>
                  <a:cubicBezTo>
                    <a:pt x="156" y="613"/>
                    <a:pt x="313" y="517"/>
                    <a:pt x="402" y="478"/>
                  </a:cubicBezTo>
                  <a:lnTo>
                    <a:pt x="536" y="478"/>
                  </a:lnTo>
                  <a:cubicBezTo>
                    <a:pt x="594" y="455"/>
                    <a:pt x="617" y="422"/>
                    <a:pt x="752" y="342"/>
                  </a:cubicBezTo>
                  <a:cubicBezTo>
                    <a:pt x="887" y="262"/>
                    <a:pt x="1115" y="131"/>
                    <a:pt x="1344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7" name="Freeform 23"/>
            <p:cNvSpPr>
              <a:spLocks/>
            </p:cNvSpPr>
            <p:nvPr/>
          </p:nvSpPr>
          <p:spPr bwMode="auto">
            <a:xfrm>
              <a:off x="600" y="1832"/>
              <a:ext cx="1454" cy="728"/>
            </a:xfrm>
            <a:custGeom>
              <a:avLst/>
              <a:gdLst>
                <a:gd name="T0" fmla="*/ 0 w 1310"/>
                <a:gd name="T1" fmla="*/ 656 h 656"/>
                <a:gd name="T2" fmla="*/ 360 w 1310"/>
                <a:gd name="T3" fmla="*/ 448 h 656"/>
                <a:gd name="T4" fmla="*/ 624 w 1310"/>
                <a:gd name="T5" fmla="*/ 408 h 656"/>
                <a:gd name="T6" fmla="*/ 720 w 1310"/>
                <a:gd name="T7" fmla="*/ 272 h 656"/>
                <a:gd name="T8" fmla="*/ 880 w 1310"/>
                <a:gd name="T9" fmla="*/ 248 h 656"/>
                <a:gd name="T10" fmla="*/ 1310 w 1310"/>
                <a:gd name="T11" fmla="*/ 0 h 6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10"/>
                <a:gd name="T19" fmla="*/ 0 h 656"/>
                <a:gd name="T20" fmla="*/ 1310 w 1310"/>
                <a:gd name="T21" fmla="*/ 656 h 6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10" h="656">
                  <a:moveTo>
                    <a:pt x="0" y="656"/>
                  </a:moveTo>
                  <a:cubicBezTo>
                    <a:pt x="128" y="572"/>
                    <a:pt x="256" y="489"/>
                    <a:pt x="360" y="448"/>
                  </a:cubicBezTo>
                  <a:cubicBezTo>
                    <a:pt x="464" y="407"/>
                    <a:pt x="564" y="437"/>
                    <a:pt x="624" y="408"/>
                  </a:cubicBezTo>
                  <a:cubicBezTo>
                    <a:pt x="684" y="379"/>
                    <a:pt x="677" y="299"/>
                    <a:pt x="720" y="272"/>
                  </a:cubicBezTo>
                  <a:cubicBezTo>
                    <a:pt x="763" y="245"/>
                    <a:pt x="782" y="293"/>
                    <a:pt x="880" y="248"/>
                  </a:cubicBezTo>
                  <a:cubicBezTo>
                    <a:pt x="978" y="203"/>
                    <a:pt x="1144" y="101"/>
                    <a:pt x="1310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8" name="Freeform 24"/>
            <p:cNvSpPr>
              <a:spLocks/>
            </p:cNvSpPr>
            <p:nvPr/>
          </p:nvSpPr>
          <p:spPr bwMode="auto">
            <a:xfrm>
              <a:off x="568" y="1824"/>
              <a:ext cx="1328" cy="608"/>
            </a:xfrm>
            <a:custGeom>
              <a:avLst/>
              <a:gdLst>
                <a:gd name="T0" fmla="*/ 0 w 1328"/>
                <a:gd name="T1" fmla="*/ 608 h 608"/>
                <a:gd name="T2" fmla="*/ 592 w 1328"/>
                <a:gd name="T3" fmla="*/ 288 h 608"/>
                <a:gd name="T4" fmla="*/ 816 w 1328"/>
                <a:gd name="T5" fmla="*/ 288 h 608"/>
                <a:gd name="T6" fmla="*/ 1328 w 1328"/>
                <a:gd name="T7" fmla="*/ 0 h 60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28"/>
                <a:gd name="T13" fmla="*/ 0 h 608"/>
                <a:gd name="T14" fmla="*/ 1328 w 1328"/>
                <a:gd name="T15" fmla="*/ 608 h 60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28" h="608">
                  <a:moveTo>
                    <a:pt x="0" y="608"/>
                  </a:moveTo>
                  <a:cubicBezTo>
                    <a:pt x="228" y="474"/>
                    <a:pt x="456" y="341"/>
                    <a:pt x="592" y="288"/>
                  </a:cubicBezTo>
                  <a:cubicBezTo>
                    <a:pt x="728" y="235"/>
                    <a:pt x="693" y="336"/>
                    <a:pt x="816" y="288"/>
                  </a:cubicBezTo>
                  <a:cubicBezTo>
                    <a:pt x="939" y="240"/>
                    <a:pt x="1133" y="120"/>
                    <a:pt x="1328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9" name="Freeform 25"/>
            <p:cNvSpPr>
              <a:spLocks/>
            </p:cNvSpPr>
            <p:nvPr/>
          </p:nvSpPr>
          <p:spPr bwMode="auto">
            <a:xfrm rot="820097">
              <a:off x="1520" y="1904"/>
              <a:ext cx="565" cy="456"/>
            </a:xfrm>
            <a:custGeom>
              <a:avLst/>
              <a:gdLst>
                <a:gd name="T0" fmla="*/ 0 w 365"/>
                <a:gd name="T1" fmla="*/ 0 h 392"/>
                <a:gd name="T2" fmla="*/ 128 w 365"/>
                <a:gd name="T3" fmla="*/ 16 h 392"/>
                <a:gd name="T4" fmla="*/ 128 w 365"/>
                <a:gd name="T5" fmla="*/ 64 h 392"/>
                <a:gd name="T6" fmla="*/ 192 w 365"/>
                <a:gd name="T7" fmla="*/ 136 h 392"/>
                <a:gd name="T8" fmla="*/ 304 w 365"/>
                <a:gd name="T9" fmla="*/ 136 h 392"/>
                <a:gd name="T10" fmla="*/ 360 w 365"/>
                <a:gd name="T11" fmla="*/ 264 h 392"/>
                <a:gd name="T12" fmla="*/ 336 w 365"/>
                <a:gd name="T13" fmla="*/ 392 h 3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5"/>
                <a:gd name="T22" fmla="*/ 0 h 392"/>
                <a:gd name="T23" fmla="*/ 365 w 365"/>
                <a:gd name="T24" fmla="*/ 392 h 3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5" h="392">
                  <a:moveTo>
                    <a:pt x="0" y="0"/>
                  </a:moveTo>
                  <a:cubicBezTo>
                    <a:pt x="53" y="2"/>
                    <a:pt x="107" y="5"/>
                    <a:pt x="128" y="16"/>
                  </a:cubicBezTo>
                  <a:cubicBezTo>
                    <a:pt x="149" y="27"/>
                    <a:pt x="117" y="44"/>
                    <a:pt x="128" y="64"/>
                  </a:cubicBezTo>
                  <a:cubicBezTo>
                    <a:pt x="139" y="84"/>
                    <a:pt x="163" y="124"/>
                    <a:pt x="192" y="136"/>
                  </a:cubicBezTo>
                  <a:cubicBezTo>
                    <a:pt x="221" y="148"/>
                    <a:pt x="276" y="115"/>
                    <a:pt x="304" y="136"/>
                  </a:cubicBezTo>
                  <a:cubicBezTo>
                    <a:pt x="332" y="157"/>
                    <a:pt x="355" y="221"/>
                    <a:pt x="360" y="264"/>
                  </a:cubicBezTo>
                  <a:cubicBezTo>
                    <a:pt x="365" y="307"/>
                    <a:pt x="350" y="349"/>
                    <a:pt x="336" y="39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6155" name="Picture 2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68575" y="4278313"/>
            <a:ext cx="4311650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6" name="Text Box 27"/>
          <p:cNvSpPr txBox="1">
            <a:spLocks noChangeArrowheads="1"/>
          </p:cNvSpPr>
          <p:nvPr/>
        </p:nvSpPr>
        <p:spPr bwMode="auto">
          <a:xfrm>
            <a:off x="2486025" y="5197475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Physics allows us to determine F</a:t>
            </a:r>
            <a:r>
              <a:rPr lang="en-US" sz="2400" b="1" baseline="-25000">
                <a:solidFill>
                  <a:srgbClr val="FF0000"/>
                </a:solidFill>
              </a:rPr>
              <a:t>jk</a:t>
            </a:r>
            <a:endParaRPr lang="en-US" sz="2400" b="1">
              <a:solidFill>
                <a:srgbClr val="FF0000"/>
              </a:solidFill>
            </a:endParaRPr>
          </a:p>
        </p:txBody>
      </p:sp>
      <p:sp>
        <p:nvSpPr>
          <p:cNvPr id="6157" name="Text Box 28"/>
          <p:cNvSpPr txBox="1">
            <a:spLocks noChangeArrowheads="1"/>
          </p:cNvSpPr>
          <p:nvPr/>
        </p:nvSpPr>
        <p:spPr bwMode="auto">
          <a:xfrm>
            <a:off x="655638" y="5754688"/>
            <a:ext cx="7970837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</a:rPr>
              <a:t>Filtered back </a:t>
            </a:r>
            <a:r>
              <a:rPr lang="en-US" b="1" i="1">
                <a:solidFill>
                  <a:schemeClr val="accent2"/>
                </a:solidFill>
              </a:rPr>
              <a:t>propagation</a:t>
            </a:r>
            <a:r>
              <a:rPr lang="en-US" b="1">
                <a:solidFill>
                  <a:schemeClr val="accent2"/>
                </a:solidFill>
              </a:rPr>
              <a:t> algorithm applies for plane wave illumination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06/11/2006</a:t>
            </a:r>
          </a:p>
        </p:txBody>
      </p:sp>
      <p:sp>
        <p:nvSpPr>
          <p:cNvPr id="7171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MIT Talk</a:t>
            </a:r>
          </a:p>
        </p:txBody>
      </p:sp>
      <p:sp>
        <p:nvSpPr>
          <p:cNvPr id="717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23FEAFE-E9ED-474B-A680-1DB5420DCC98}" type="slidenum">
              <a:rPr lang="en-US"/>
              <a:pPr/>
              <a:t>6</a:t>
            </a:fld>
            <a:endParaRPr lang="en-US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Genesis of the Theory</a:t>
            </a:r>
          </a:p>
        </p:txBody>
      </p:sp>
      <p:sp>
        <p:nvSpPr>
          <p:cNvPr id="7174" name="Freeform 3"/>
          <p:cNvSpPr>
            <a:spLocks/>
          </p:cNvSpPr>
          <p:nvPr/>
        </p:nvSpPr>
        <p:spPr bwMode="auto">
          <a:xfrm>
            <a:off x="2273300" y="3657600"/>
            <a:ext cx="4495800" cy="1447800"/>
          </a:xfrm>
          <a:custGeom>
            <a:avLst/>
            <a:gdLst>
              <a:gd name="T0" fmla="*/ 848 w 5280"/>
              <a:gd name="T1" fmla="*/ 264 h 984"/>
              <a:gd name="T2" fmla="*/ 1472 w 5280"/>
              <a:gd name="T3" fmla="*/ 168 h 984"/>
              <a:gd name="T4" fmla="*/ 2336 w 5280"/>
              <a:gd name="T5" fmla="*/ 216 h 984"/>
              <a:gd name="T6" fmla="*/ 2576 w 5280"/>
              <a:gd name="T7" fmla="*/ 168 h 984"/>
              <a:gd name="T8" fmla="*/ 3296 w 5280"/>
              <a:gd name="T9" fmla="*/ 72 h 984"/>
              <a:gd name="T10" fmla="*/ 4352 w 5280"/>
              <a:gd name="T11" fmla="*/ 24 h 984"/>
              <a:gd name="T12" fmla="*/ 5024 w 5280"/>
              <a:gd name="T13" fmla="*/ 120 h 984"/>
              <a:gd name="T14" fmla="*/ 5168 w 5280"/>
              <a:gd name="T15" fmla="*/ 744 h 984"/>
              <a:gd name="T16" fmla="*/ 4352 w 5280"/>
              <a:gd name="T17" fmla="*/ 888 h 984"/>
              <a:gd name="T18" fmla="*/ 1616 w 5280"/>
              <a:gd name="T19" fmla="*/ 936 h 984"/>
              <a:gd name="T20" fmla="*/ 128 w 5280"/>
              <a:gd name="T21" fmla="*/ 600 h 984"/>
              <a:gd name="T22" fmla="*/ 848 w 5280"/>
              <a:gd name="T23" fmla="*/ 264 h 98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280"/>
              <a:gd name="T37" fmla="*/ 0 h 984"/>
              <a:gd name="T38" fmla="*/ 5280 w 5280"/>
              <a:gd name="T39" fmla="*/ 984 h 98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280" h="984">
                <a:moveTo>
                  <a:pt x="848" y="264"/>
                </a:moveTo>
                <a:cubicBezTo>
                  <a:pt x="1072" y="192"/>
                  <a:pt x="1224" y="176"/>
                  <a:pt x="1472" y="168"/>
                </a:cubicBezTo>
                <a:cubicBezTo>
                  <a:pt x="1720" y="160"/>
                  <a:pt x="2152" y="216"/>
                  <a:pt x="2336" y="216"/>
                </a:cubicBezTo>
                <a:cubicBezTo>
                  <a:pt x="2520" y="216"/>
                  <a:pt x="2416" y="192"/>
                  <a:pt x="2576" y="168"/>
                </a:cubicBezTo>
                <a:cubicBezTo>
                  <a:pt x="2736" y="144"/>
                  <a:pt x="3000" y="96"/>
                  <a:pt x="3296" y="72"/>
                </a:cubicBezTo>
                <a:cubicBezTo>
                  <a:pt x="3592" y="48"/>
                  <a:pt x="4064" y="16"/>
                  <a:pt x="4352" y="24"/>
                </a:cubicBezTo>
                <a:cubicBezTo>
                  <a:pt x="4640" y="32"/>
                  <a:pt x="4888" y="0"/>
                  <a:pt x="5024" y="120"/>
                </a:cubicBezTo>
                <a:cubicBezTo>
                  <a:pt x="5160" y="240"/>
                  <a:pt x="5280" y="616"/>
                  <a:pt x="5168" y="744"/>
                </a:cubicBezTo>
                <a:cubicBezTo>
                  <a:pt x="5056" y="872"/>
                  <a:pt x="4944" y="856"/>
                  <a:pt x="4352" y="888"/>
                </a:cubicBezTo>
                <a:cubicBezTo>
                  <a:pt x="3760" y="920"/>
                  <a:pt x="2320" y="984"/>
                  <a:pt x="1616" y="936"/>
                </a:cubicBezTo>
                <a:cubicBezTo>
                  <a:pt x="912" y="888"/>
                  <a:pt x="256" y="712"/>
                  <a:pt x="128" y="600"/>
                </a:cubicBezTo>
                <a:cubicBezTo>
                  <a:pt x="0" y="488"/>
                  <a:pt x="624" y="336"/>
                  <a:pt x="848" y="264"/>
                </a:cubicBezTo>
                <a:close/>
              </a:path>
            </a:pathLst>
          </a:cu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5" name="Oval 4"/>
          <p:cNvSpPr>
            <a:spLocks noChangeArrowheads="1"/>
          </p:cNvSpPr>
          <p:nvPr/>
        </p:nvSpPr>
        <p:spPr bwMode="auto">
          <a:xfrm>
            <a:off x="3949700" y="4495800"/>
            <a:ext cx="639763" cy="76200"/>
          </a:xfrm>
          <a:prstGeom prst="ellipse">
            <a:avLst/>
          </a:prstGeom>
          <a:solidFill>
            <a:srgbClr val="A5002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6" name="Line 5"/>
          <p:cNvSpPr>
            <a:spLocks noChangeShapeType="1"/>
          </p:cNvSpPr>
          <p:nvPr/>
        </p:nvSpPr>
        <p:spPr bwMode="auto">
          <a:xfrm>
            <a:off x="2606675" y="2354263"/>
            <a:ext cx="815975" cy="1447800"/>
          </a:xfrm>
          <a:prstGeom prst="line">
            <a:avLst/>
          </a:prstGeom>
          <a:noFill/>
          <a:ln w="9525">
            <a:solidFill>
              <a:srgbClr val="00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177" name="Line 6"/>
          <p:cNvSpPr>
            <a:spLocks noChangeShapeType="1"/>
          </p:cNvSpPr>
          <p:nvPr/>
        </p:nvSpPr>
        <p:spPr bwMode="auto">
          <a:xfrm>
            <a:off x="2660650" y="2354263"/>
            <a:ext cx="1143000" cy="1219200"/>
          </a:xfrm>
          <a:prstGeom prst="line">
            <a:avLst/>
          </a:prstGeom>
          <a:noFill/>
          <a:ln w="9525">
            <a:solidFill>
              <a:srgbClr val="00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178" name="Freeform 7"/>
          <p:cNvSpPr>
            <a:spLocks/>
          </p:cNvSpPr>
          <p:nvPr/>
        </p:nvSpPr>
        <p:spPr bwMode="auto">
          <a:xfrm>
            <a:off x="2584450" y="2430463"/>
            <a:ext cx="760413" cy="609600"/>
          </a:xfrm>
          <a:custGeom>
            <a:avLst/>
            <a:gdLst>
              <a:gd name="T0" fmla="*/ 0 w 1104"/>
              <a:gd name="T1" fmla="*/ 336 h 512"/>
              <a:gd name="T2" fmla="*/ 384 w 1104"/>
              <a:gd name="T3" fmla="*/ 480 h 512"/>
              <a:gd name="T4" fmla="*/ 768 w 1104"/>
              <a:gd name="T5" fmla="*/ 432 h 512"/>
              <a:gd name="T6" fmla="*/ 1104 w 1104"/>
              <a:gd name="T7" fmla="*/ 0 h 512"/>
              <a:gd name="T8" fmla="*/ 0 60000 65536"/>
              <a:gd name="T9" fmla="*/ 0 60000 65536"/>
              <a:gd name="T10" fmla="*/ 0 60000 65536"/>
              <a:gd name="T11" fmla="*/ 0 60000 65536"/>
              <a:gd name="T12" fmla="*/ 0 w 1104"/>
              <a:gd name="T13" fmla="*/ 0 h 512"/>
              <a:gd name="T14" fmla="*/ 1104 w 1104"/>
              <a:gd name="T15" fmla="*/ 512 h 51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04" h="512">
                <a:moveTo>
                  <a:pt x="0" y="336"/>
                </a:moveTo>
                <a:cubicBezTo>
                  <a:pt x="128" y="400"/>
                  <a:pt x="256" y="464"/>
                  <a:pt x="384" y="480"/>
                </a:cubicBezTo>
                <a:cubicBezTo>
                  <a:pt x="512" y="496"/>
                  <a:pt x="648" y="512"/>
                  <a:pt x="768" y="432"/>
                </a:cubicBezTo>
                <a:cubicBezTo>
                  <a:pt x="888" y="352"/>
                  <a:pt x="996" y="176"/>
                  <a:pt x="1104" y="0"/>
                </a:cubicBezTo>
              </a:path>
            </a:pathLst>
          </a:custGeom>
          <a:noFill/>
          <a:ln w="9525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9" name="Rectangle 8"/>
          <p:cNvSpPr>
            <a:spLocks noChangeArrowheads="1"/>
          </p:cNvSpPr>
          <p:nvPr/>
        </p:nvSpPr>
        <p:spPr bwMode="auto">
          <a:xfrm rot="-1404882">
            <a:off x="2446338" y="2239963"/>
            <a:ext cx="255587" cy="746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0" name="Line 9"/>
          <p:cNvSpPr>
            <a:spLocks noChangeShapeType="1"/>
          </p:cNvSpPr>
          <p:nvPr/>
        </p:nvSpPr>
        <p:spPr bwMode="auto">
          <a:xfrm flipV="1">
            <a:off x="4330700" y="2971800"/>
            <a:ext cx="685800" cy="1371600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181" name="Freeform 10"/>
          <p:cNvSpPr>
            <a:spLocks/>
          </p:cNvSpPr>
          <p:nvPr/>
        </p:nvSpPr>
        <p:spPr bwMode="auto">
          <a:xfrm>
            <a:off x="4254500" y="3810000"/>
            <a:ext cx="787400" cy="431800"/>
          </a:xfrm>
          <a:custGeom>
            <a:avLst/>
            <a:gdLst>
              <a:gd name="T0" fmla="*/ 0 w 768"/>
              <a:gd name="T1" fmla="*/ 80 h 272"/>
              <a:gd name="T2" fmla="*/ 288 w 768"/>
              <a:gd name="T3" fmla="*/ 32 h 272"/>
              <a:gd name="T4" fmla="*/ 768 w 768"/>
              <a:gd name="T5" fmla="*/ 272 h 272"/>
              <a:gd name="T6" fmla="*/ 0 60000 65536"/>
              <a:gd name="T7" fmla="*/ 0 60000 65536"/>
              <a:gd name="T8" fmla="*/ 0 60000 65536"/>
              <a:gd name="T9" fmla="*/ 0 w 768"/>
              <a:gd name="T10" fmla="*/ 0 h 272"/>
              <a:gd name="T11" fmla="*/ 768 w 768"/>
              <a:gd name="T12" fmla="*/ 272 h 2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68" h="272">
                <a:moveTo>
                  <a:pt x="0" y="80"/>
                </a:moveTo>
                <a:cubicBezTo>
                  <a:pt x="80" y="40"/>
                  <a:pt x="160" y="0"/>
                  <a:pt x="288" y="32"/>
                </a:cubicBezTo>
                <a:cubicBezTo>
                  <a:pt x="416" y="64"/>
                  <a:pt x="592" y="168"/>
                  <a:pt x="768" y="272"/>
                </a:cubicBezTo>
              </a:path>
            </a:pathLst>
          </a:custGeom>
          <a:noFill/>
          <a:ln w="9525">
            <a:solidFill>
              <a:srgbClr val="A5002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82" name="Rectangle 11"/>
          <p:cNvSpPr>
            <a:spLocks noChangeArrowheads="1"/>
          </p:cNvSpPr>
          <p:nvPr/>
        </p:nvSpPr>
        <p:spPr bwMode="auto">
          <a:xfrm rot="2218079">
            <a:off x="5643563" y="2266950"/>
            <a:ext cx="514350" cy="746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3" name="Text Box 12"/>
          <p:cNvSpPr txBox="1">
            <a:spLocks noChangeArrowheads="1"/>
          </p:cNvSpPr>
          <p:nvPr/>
        </p:nvSpPr>
        <p:spPr bwMode="auto">
          <a:xfrm>
            <a:off x="2776538" y="1936750"/>
            <a:ext cx="1181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/>
              <a:t>transmitter</a:t>
            </a:r>
          </a:p>
        </p:txBody>
      </p:sp>
      <p:sp>
        <p:nvSpPr>
          <p:cNvPr id="7184" name="Text Box 13"/>
          <p:cNvSpPr txBox="1">
            <a:spLocks noChangeArrowheads="1"/>
          </p:cNvSpPr>
          <p:nvPr/>
        </p:nvSpPr>
        <p:spPr bwMode="auto">
          <a:xfrm>
            <a:off x="6405563" y="2043113"/>
            <a:ext cx="885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/>
              <a:t>receiver</a:t>
            </a:r>
          </a:p>
        </p:txBody>
      </p:sp>
      <p:sp>
        <p:nvSpPr>
          <p:cNvPr id="7185" name="Text Box 14"/>
          <p:cNvSpPr txBox="1">
            <a:spLocks noChangeArrowheads="1"/>
          </p:cNvSpPr>
          <p:nvPr/>
        </p:nvSpPr>
        <p:spPr bwMode="auto">
          <a:xfrm>
            <a:off x="5016500" y="4343400"/>
            <a:ext cx="155098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600" b="1"/>
              <a:t>Inhomogeneous</a:t>
            </a:r>
          </a:p>
          <a:p>
            <a:pPr algn="ctr">
              <a:lnSpc>
                <a:spcPct val="80000"/>
              </a:lnSpc>
            </a:pPr>
            <a:r>
              <a:rPr lang="en-US" sz="1600" b="1"/>
              <a:t> background</a:t>
            </a:r>
          </a:p>
        </p:txBody>
      </p:sp>
      <p:sp>
        <p:nvSpPr>
          <p:cNvPr id="7186" name="Line 15"/>
          <p:cNvSpPr>
            <a:spLocks noChangeShapeType="1"/>
          </p:cNvSpPr>
          <p:nvPr/>
        </p:nvSpPr>
        <p:spPr bwMode="auto">
          <a:xfrm flipV="1">
            <a:off x="4483100" y="3276600"/>
            <a:ext cx="914400" cy="1066800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187" name="Text Box 16"/>
          <p:cNvSpPr txBox="1">
            <a:spLocks noChangeArrowheads="1"/>
          </p:cNvSpPr>
          <p:nvPr/>
        </p:nvSpPr>
        <p:spPr bwMode="auto">
          <a:xfrm>
            <a:off x="3797300" y="4572000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A50021"/>
                </a:solidFill>
              </a:rPr>
              <a:t>target</a:t>
            </a:r>
          </a:p>
        </p:txBody>
      </p:sp>
      <p:pic>
        <p:nvPicPr>
          <p:cNvPr id="7188" name="Picture 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38838" y="1971675"/>
            <a:ext cx="3048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9" name="Picture 1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66950" y="1960563"/>
            <a:ext cx="295275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90" name="Line 19"/>
          <p:cNvSpPr>
            <a:spLocks noChangeShapeType="1"/>
          </p:cNvSpPr>
          <p:nvPr/>
        </p:nvSpPr>
        <p:spPr bwMode="auto">
          <a:xfrm>
            <a:off x="2627313" y="2368550"/>
            <a:ext cx="1377950" cy="1944688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7191" name="Line 20"/>
          <p:cNvSpPr>
            <a:spLocks noChangeShapeType="1"/>
          </p:cNvSpPr>
          <p:nvPr/>
        </p:nvSpPr>
        <p:spPr bwMode="auto">
          <a:xfrm flipV="1">
            <a:off x="4430713" y="2433638"/>
            <a:ext cx="1365250" cy="18669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7192" name="Text Box 21"/>
          <p:cNvSpPr txBox="1">
            <a:spLocks noChangeArrowheads="1"/>
          </p:cNvSpPr>
          <p:nvPr/>
        </p:nvSpPr>
        <p:spPr bwMode="auto">
          <a:xfrm>
            <a:off x="3398838" y="3832225"/>
            <a:ext cx="404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s</a:t>
            </a:r>
            <a:r>
              <a:rPr lang="en-US" sz="2400" baseline="-25000"/>
              <a:t>0</a:t>
            </a:r>
            <a:endParaRPr lang="en-US" sz="2400"/>
          </a:p>
        </p:txBody>
      </p:sp>
      <p:sp>
        <p:nvSpPr>
          <p:cNvPr id="7193" name="Text Box 22"/>
          <p:cNvSpPr txBox="1">
            <a:spLocks noChangeArrowheads="1"/>
          </p:cNvSpPr>
          <p:nvPr/>
        </p:nvSpPr>
        <p:spPr bwMode="auto">
          <a:xfrm>
            <a:off x="5521325" y="2798763"/>
            <a:ext cx="303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s</a:t>
            </a:r>
            <a:endParaRPr lang="en-US" sz="2400"/>
          </a:p>
        </p:txBody>
      </p:sp>
      <p:pic>
        <p:nvPicPr>
          <p:cNvPr id="7194" name="Picture 2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8450" y="1289050"/>
            <a:ext cx="8613775" cy="59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95" name="Text Box 24"/>
          <p:cNvSpPr txBox="1">
            <a:spLocks noChangeArrowheads="1"/>
          </p:cNvSpPr>
          <p:nvPr/>
        </p:nvSpPr>
        <p:spPr bwMode="auto">
          <a:xfrm>
            <a:off x="1681163" y="5275263"/>
            <a:ext cx="60610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b="1">
                <a:solidFill>
                  <a:schemeClr val="accent2"/>
                </a:solidFill>
              </a:rPr>
              <a:t> Far field measurements (scattering amplitude)</a:t>
            </a:r>
          </a:p>
          <a:p>
            <a:pPr>
              <a:buFontTx/>
              <a:buChar char="•"/>
            </a:pPr>
            <a:r>
              <a:rPr lang="en-US" b="1">
                <a:solidFill>
                  <a:schemeClr val="accent2"/>
                </a:solidFill>
              </a:rPr>
              <a:t> Full data suite (all incident and scattering directions)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06/11/2006</a:t>
            </a:r>
          </a:p>
        </p:txBody>
      </p:sp>
      <p:sp>
        <p:nvSpPr>
          <p:cNvPr id="8195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MIT Talk</a:t>
            </a:r>
          </a:p>
        </p:txBody>
      </p:sp>
      <p:sp>
        <p:nvSpPr>
          <p:cNvPr id="819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DC4DAB0-617D-436D-8F63-777262F3DCCE}" type="slidenum">
              <a:rPr lang="en-US"/>
              <a:pPr/>
              <a:t>7</a:t>
            </a:fld>
            <a:endParaRPr lang="en-US"/>
          </a:p>
        </p:txBody>
      </p:sp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Scattering Theory Formulation</a:t>
            </a:r>
          </a:p>
        </p:txBody>
      </p:sp>
      <p:grpSp>
        <p:nvGrpSpPr>
          <p:cNvPr id="8198" name="Group 38"/>
          <p:cNvGrpSpPr>
            <a:grpSpLocks/>
          </p:cNvGrpSpPr>
          <p:nvPr/>
        </p:nvGrpSpPr>
        <p:grpSpPr bwMode="auto">
          <a:xfrm>
            <a:off x="476250" y="2641600"/>
            <a:ext cx="8340725" cy="1524000"/>
            <a:chOff x="306" y="1290"/>
            <a:chExt cx="5254" cy="960"/>
          </a:xfrm>
        </p:grpSpPr>
        <p:grpSp>
          <p:nvGrpSpPr>
            <p:cNvPr id="8221" name="Group 39"/>
            <p:cNvGrpSpPr>
              <a:grpSpLocks/>
            </p:cNvGrpSpPr>
            <p:nvPr/>
          </p:nvGrpSpPr>
          <p:grpSpPr bwMode="auto">
            <a:xfrm>
              <a:off x="306" y="1290"/>
              <a:ext cx="1686" cy="944"/>
              <a:chOff x="510" y="1290"/>
              <a:chExt cx="1974" cy="1152"/>
            </a:xfrm>
          </p:grpSpPr>
          <p:sp>
            <p:nvSpPr>
              <p:cNvPr id="12328" name="Oval 40"/>
              <p:cNvSpPr>
                <a:spLocks noChangeArrowheads="1"/>
              </p:cNvSpPr>
              <p:nvPr/>
            </p:nvSpPr>
            <p:spPr bwMode="auto">
              <a:xfrm>
                <a:off x="510" y="1290"/>
                <a:ext cx="1974" cy="1152"/>
              </a:xfrm>
              <a:prstGeom prst="ellipse">
                <a:avLst/>
              </a:prstGeom>
              <a:gradFill rotWithShape="0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227" name="Freeform 41"/>
              <p:cNvSpPr>
                <a:spLocks/>
              </p:cNvSpPr>
              <p:nvPr/>
            </p:nvSpPr>
            <p:spPr bwMode="auto">
              <a:xfrm>
                <a:off x="1134" y="1616"/>
                <a:ext cx="854" cy="516"/>
              </a:xfrm>
              <a:custGeom>
                <a:avLst/>
                <a:gdLst>
                  <a:gd name="T0" fmla="*/ 534 w 854"/>
                  <a:gd name="T1" fmla="*/ 112 h 516"/>
                  <a:gd name="T2" fmla="*/ 378 w 854"/>
                  <a:gd name="T3" fmla="*/ 4 h 516"/>
                  <a:gd name="T4" fmla="*/ 264 w 854"/>
                  <a:gd name="T5" fmla="*/ 88 h 516"/>
                  <a:gd name="T6" fmla="*/ 138 w 854"/>
                  <a:gd name="T7" fmla="*/ 142 h 516"/>
                  <a:gd name="T8" fmla="*/ 48 w 854"/>
                  <a:gd name="T9" fmla="*/ 472 h 516"/>
                  <a:gd name="T10" fmla="*/ 426 w 854"/>
                  <a:gd name="T11" fmla="*/ 406 h 516"/>
                  <a:gd name="T12" fmla="*/ 834 w 854"/>
                  <a:gd name="T13" fmla="*/ 316 h 516"/>
                  <a:gd name="T14" fmla="*/ 534 w 854"/>
                  <a:gd name="T15" fmla="*/ 112 h 51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54"/>
                  <a:gd name="T25" fmla="*/ 0 h 516"/>
                  <a:gd name="T26" fmla="*/ 854 w 854"/>
                  <a:gd name="T27" fmla="*/ 516 h 51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54" h="516">
                    <a:moveTo>
                      <a:pt x="534" y="112"/>
                    </a:moveTo>
                    <a:cubicBezTo>
                      <a:pt x="458" y="60"/>
                      <a:pt x="423" y="8"/>
                      <a:pt x="378" y="4"/>
                    </a:cubicBezTo>
                    <a:cubicBezTo>
                      <a:pt x="333" y="0"/>
                      <a:pt x="304" y="65"/>
                      <a:pt x="264" y="88"/>
                    </a:cubicBezTo>
                    <a:cubicBezTo>
                      <a:pt x="224" y="111"/>
                      <a:pt x="174" y="78"/>
                      <a:pt x="138" y="142"/>
                    </a:cubicBezTo>
                    <a:cubicBezTo>
                      <a:pt x="102" y="206"/>
                      <a:pt x="0" y="428"/>
                      <a:pt x="48" y="472"/>
                    </a:cubicBezTo>
                    <a:cubicBezTo>
                      <a:pt x="96" y="516"/>
                      <a:pt x="295" y="432"/>
                      <a:pt x="426" y="406"/>
                    </a:cubicBezTo>
                    <a:cubicBezTo>
                      <a:pt x="557" y="380"/>
                      <a:pt x="814" y="361"/>
                      <a:pt x="834" y="316"/>
                    </a:cubicBezTo>
                    <a:cubicBezTo>
                      <a:pt x="854" y="271"/>
                      <a:pt x="610" y="164"/>
                      <a:pt x="534" y="112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FFCCFF"/>
                  </a:gs>
                  <a:gs pos="50000">
                    <a:srgbClr val="765E76"/>
                  </a:gs>
                  <a:gs pos="100000">
                    <a:srgbClr val="FFCC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222" name="Text Box 42"/>
            <p:cNvSpPr txBox="1">
              <a:spLocks noChangeArrowheads="1"/>
            </p:cNvSpPr>
            <p:nvPr/>
          </p:nvSpPr>
          <p:spPr bwMode="auto">
            <a:xfrm>
              <a:off x="2138" y="1590"/>
              <a:ext cx="26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b="1"/>
                <a:t>=</a:t>
              </a:r>
            </a:p>
          </p:txBody>
        </p:sp>
        <p:sp>
          <p:nvSpPr>
            <p:cNvPr id="12331" name="Oval 43"/>
            <p:cNvSpPr>
              <a:spLocks noChangeArrowheads="1"/>
            </p:cNvSpPr>
            <p:nvPr/>
          </p:nvSpPr>
          <p:spPr bwMode="auto">
            <a:xfrm>
              <a:off x="2602" y="1306"/>
              <a:ext cx="1686" cy="944"/>
            </a:xfrm>
            <a:prstGeom prst="ellipse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224" name="Freeform 44"/>
            <p:cNvSpPr>
              <a:spLocks/>
            </p:cNvSpPr>
            <p:nvPr/>
          </p:nvSpPr>
          <p:spPr bwMode="auto">
            <a:xfrm>
              <a:off x="4831" y="1541"/>
              <a:ext cx="729" cy="423"/>
            </a:xfrm>
            <a:custGeom>
              <a:avLst/>
              <a:gdLst>
                <a:gd name="T0" fmla="*/ 534 w 854"/>
                <a:gd name="T1" fmla="*/ 112 h 516"/>
                <a:gd name="T2" fmla="*/ 378 w 854"/>
                <a:gd name="T3" fmla="*/ 4 h 516"/>
                <a:gd name="T4" fmla="*/ 264 w 854"/>
                <a:gd name="T5" fmla="*/ 88 h 516"/>
                <a:gd name="T6" fmla="*/ 138 w 854"/>
                <a:gd name="T7" fmla="*/ 142 h 516"/>
                <a:gd name="T8" fmla="*/ 48 w 854"/>
                <a:gd name="T9" fmla="*/ 472 h 516"/>
                <a:gd name="T10" fmla="*/ 426 w 854"/>
                <a:gd name="T11" fmla="*/ 406 h 516"/>
                <a:gd name="T12" fmla="*/ 834 w 854"/>
                <a:gd name="T13" fmla="*/ 316 h 516"/>
                <a:gd name="T14" fmla="*/ 534 w 854"/>
                <a:gd name="T15" fmla="*/ 112 h 5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54"/>
                <a:gd name="T25" fmla="*/ 0 h 516"/>
                <a:gd name="T26" fmla="*/ 854 w 854"/>
                <a:gd name="T27" fmla="*/ 516 h 51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54" h="516">
                  <a:moveTo>
                    <a:pt x="534" y="112"/>
                  </a:moveTo>
                  <a:cubicBezTo>
                    <a:pt x="458" y="60"/>
                    <a:pt x="423" y="8"/>
                    <a:pt x="378" y="4"/>
                  </a:cubicBezTo>
                  <a:cubicBezTo>
                    <a:pt x="333" y="0"/>
                    <a:pt x="304" y="65"/>
                    <a:pt x="264" y="88"/>
                  </a:cubicBezTo>
                  <a:cubicBezTo>
                    <a:pt x="224" y="111"/>
                    <a:pt x="174" y="78"/>
                    <a:pt x="138" y="142"/>
                  </a:cubicBezTo>
                  <a:cubicBezTo>
                    <a:pt x="102" y="206"/>
                    <a:pt x="0" y="428"/>
                    <a:pt x="48" y="472"/>
                  </a:cubicBezTo>
                  <a:cubicBezTo>
                    <a:pt x="96" y="516"/>
                    <a:pt x="295" y="432"/>
                    <a:pt x="426" y="406"/>
                  </a:cubicBezTo>
                  <a:cubicBezTo>
                    <a:pt x="557" y="380"/>
                    <a:pt x="814" y="361"/>
                    <a:pt x="834" y="316"/>
                  </a:cubicBezTo>
                  <a:cubicBezTo>
                    <a:pt x="854" y="271"/>
                    <a:pt x="610" y="164"/>
                    <a:pt x="534" y="112"/>
                  </a:cubicBezTo>
                  <a:close/>
                </a:path>
              </a:pathLst>
            </a:custGeom>
            <a:gradFill rotWithShape="0">
              <a:gsLst>
                <a:gs pos="0">
                  <a:srgbClr val="FFCCFF"/>
                </a:gs>
                <a:gs pos="50000">
                  <a:srgbClr val="765E76"/>
                </a:gs>
                <a:gs pos="100000">
                  <a:srgbClr val="FFCC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25" name="Text Box 45"/>
            <p:cNvSpPr txBox="1">
              <a:spLocks noChangeArrowheads="1"/>
            </p:cNvSpPr>
            <p:nvPr/>
          </p:nvSpPr>
          <p:spPr bwMode="auto">
            <a:xfrm>
              <a:off x="4486" y="1578"/>
              <a:ext cx="24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b="1"/>
                <a:t>+</a:t>
              </a:r>
            </a:p>
          </p:txBody>
        </p:sp>
      </p:grpSp>
      <p:sp>
        <p:nvSpPr>
          <p:cNvPr id="8199" name="Text Box 47"/>
          <p:cNvSpPr txBox="1">
            <a:spLocks noChangeArrowheads="1"/>
          </p:cNvSpPr>
          <p:nvPr/>
        </p:nvSpPr>
        <p:spPr bwMode="auto">
          <a:xfrm>
            <a:off x="4813300" y="3197225"/>
            <a:ext cx="1390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</a:rPr>
              <a:t>Background</a:t>
            </a:r>
          </a:p>
        </p:txBody>
      </p:sp>
      <p:sp>
        <p:nvSpPr>
          <p:cNvPr id="8200" name="Text Box 48"/>
          <p:cNvSpPr txBox="1">
            <a:spLocks noChangeArrowheads="1"/>
          </p:cNvSpPr>
          <p:nvPr/>
        </p:nvSpPr>
        <p:spPr bwMode="auto">
          <a:xfrm>
            <a:off x="7505700" y="2549525"/>
            <a:ext cx="1301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0000"/>
                </a:solidFill>
              </a:rPr>
              <a:t>perturbation</a:t>
            </a:r>
          </a:p>
        </p:txBody>
      </p:sp>
      <p:sp>
        <p:nvSpPr>
          <p:cNvPr id="8201" name="Line 49"/>
          <p:cNvSpPr>
            <a:spLocks noChangeShapeType="1"/>
          </p:cNvSpPr>
          <p:nvPr/>
        </p:nvSpPr>
        <p:spPr bwMode="auto">
          <a:xfrm>
            <a:off x="904875" y="2574925"/>
            <a:ext cx="342900" cy="1104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02" name="Line 50"/>
          <p:cNvSpPr>
            <a:spLocks noChangeShapeType="1"/>
          </p:cNvSpPr>
          <p:nvPr/>
        </p:nvSpPr>
        <p:spPr bwMode="auto">
          <a:xfrm>
            <a:off x="968375" y="2574925"/>
            <a:ext cx="9779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03" name="Line 51"/>
          <p:cNvSpPr>
            <a:spLocks noChangeShapeType="1"/>
          </p:cNvSpPr>
          <p:nvPr/>
        </p:nvSpPr>
        <p:spPr bwMode="auto">
          <a:xfrm>
            <a:off x="930275" y="2574925"/>
            <a:ext cx="508000" cy="520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04" name="Freeform 52"/>
          <p:cNvSpPr>
            <a:spLocks/>
          </p:cNvSpPr>
          <p:nvPr/>
        </p:nvSpPr>
        <p:spPr bwMode="auto">
          <a:xfrm>
            <a:off x="866775" y="2536825"/>
            <a:ext cx="406400" cy="252413"/>
          </a:xfrm>
          <a:custGeom>
            <a:avLst/>
            <a:gdLst>
              <a:gd name="T0" fmla="*/ 0 w 256"/>
              <a:gd name="T1" fmla="*/ 144 h 159"/>
              <a:gd name="T2" fmla="*/ 112 w 256"/>
              <a:gd name="T3" fmla="*/ 152 h 159"/>
              <a:gd name="T4" fmla="*/ 176 w 256"/>
              <a:gd name="T5" fmla="*/ 104 h 159"/>
              <a:gd name="T6" fmla="*/ 256 w 256"/>
              <a:gd name="T7" fmla="*/ 0 h 159"/>
              <a:gd name="T8" fmla="*/ 0 60000 65536"/>
              <a:gd name="T9" fmla="*/ 0 60000 65536"/>
              <a:gd name="T10" fmla="*/ 0 60000 65536"/>
              <a:gd name="T11" fmla="*/ 0 60000 65536"/>
              <a:gd name="T12" fmla="*/ 0 w 256"/>
              <a:gd name="T13" fmla="*/ 0 h 159"/>
              <a:gd name="T14" fmla="*/ 256 w 256"/>
              <a:gd name="T15" fmla="*/ 159 h 15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6" h="159">
                <a:moveTo>
                  <a:pt x="0" y="144"/>
                </a:moveTo>
                <a:cubicBezTo>
                  <a:pt x="41" y="151"/>
                  <a:pt x="83" y="159"/>
                  <a:pt x="112" y="152"/>
                </a:cubicBezTo>
                <a:cubicBezTo>
                  <a:pt x="141" y="145"/>
                  <a:pt x="152" y="129"/>
                  <a:pt x="176" y="104"/>
                </a:cubicBezTo>
                <a:cubicBezTo>
                  <a:pt x="200" y="79"/>
                  <a:pt x="228" y="39"/>
                  <a:pt x="256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05" name="Line 53"/>
          <p:cNvSpPr>
            <a:spLocks noChangeShapeType="1"/>
          </p:cNvSpPr>
          <p:nvPr/>
        </p:nvSpPr>
        <p:spPr bwMode="auto">
          <a:xfrm>
            <a:off x="4206875" y="2651125"/>
            <a:ext cx="342900" cy="1104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06" name="Line 54"/>
          <p:cNvSpPr>
            <a:spLocks noChangeShapeType="1"/>
          </p:cNvSpPr>
          <p:nvPr/>
        </p:nvSpPr>
        <p:spPr bwMode="auto">
          <a:xfrm>
            <a:off x="4270375" y="2651125"/>
            <a:ext cx="9779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07" name="Line 55"/>
          <p:cNvSpPr>
            <a:spLocks noChangeShapeType="1"/>
          </p:cNvSpPr>
          <p:nvPr/>
        </p:nvSpPr>
        <p:spPr bwMode="auto">
          <a:xfrm>
            <a:off x="4232275" y="2651125"/>
            <a:ext cx="508000" cy="520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08" name="Freeform 56"/>
          <p:cNvSpPr>
            <a:spLocks/>
          </p:cNvSpPr>
          <p:nvPr/>
        </p:nvSpPr>
        <p:spPr bwMode="auto">
          <a:xfrm>
            <a:off x="4168775" y="2613025"/>
            <a:ext cx="406400" cy="252413"/>
          </a:xfrm>
          <a:custGeom>
            <a:avLst/>
            <a:gdLst>
              <a:gd name="T0" fmla="*/ 0 w 256"/>
              <a:gd name="T1" fmla="*/ 144 h 159"/>
              <a:gd name="T2" fmla="*/ 112 w 256"/>
              <a:gd name="T3" fmla="*/ 152 h 159"/>
              <a:gd name="T4" fmla="*/ 176 w 256"/>
              <a:gd name="T5" fmla="*/ 104 h 159"/>
              <a:gd name="T6" fmla="*/ 256 w 256"/>
              <a:gd name="T7" fmla="*/ 0 h 159"/>
              <a:gd name="T8" fmla="*/ 0 60000 65536"/>
              <a:gd name="T9" fmla="*/ 0 60000 65536"/>
              <a:gd name="T10" fmla="*/ 0 60000 65536"/>
              <a:gd name="T11" fmla="*/ 0 60000 65536"/>
              <a:gd name="T12" fmla="*/ 0 w 256"/>
              <a:gd name="T13" fmla="*/ 0 h 159"/>
              <a:gd name="T14" fmla="*/ 256 w 256"/>
              <a:gd name="T15" fmla="*/ 159 h 15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6" h="159">
                <a:moveTo>
                  <a:pt x="0" y="144"/>
                </a:moveTo>
                <a:cubicBezTo>
                  <a:pt x="41" y="151"/>
                  <a:pt x="83" y="159"/>
                  <a:pt x="112" y="152"/>
                </a:cubicBezTo>
                <a:cubicBezTo>
                  <a:pt x="141" y="145"/>
                  <a:pt x="152" y="129"/>
                  <a:pt x="176" y="104"/>
                </a:cubicBezTo>
                <a:cubicBezTo>
                  <a:pt x="200" y="79"/>
                  <a:pt x="228" y="39"/>
                  <a:pt x="256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09" name="Line 57"/>
          <p:cNvSpPr>
            <a:spLocks noChangeShapeType="1"/>
          </p:cNvSpPr>
          <p:nvPr/>
        </p:nvSpPr>
        <p:spPr bwMode="auto">
          <a:xfrm flipV="1">
            <a:off x="2149475" y="2905125"/>
            <a:ext cx="203200" cy="25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10" name="Line 58"/>
          <p:cNvSpPr>
            <a:spLocks noChangeShapeType="1"/>
          </p:cNvSpPr>
          <p:nvPr/>
        </p:nvSpPr>
        <p:spPr bwMode="auto">
          <a:xfrm>
            <a:off x="1908175" y="3692525"/>
            <a:ext cx="101600" cy="35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11" name="Line 59"/>
          <p:cNvSpPr>
            <a:spLocks noChangeShapeType="1"/>
          </p:cNvSpPr>
          <p:nvPr/>
        </p:nvSpPr>
        <p:spPr bwMode="auto">
          <a:xfrm>
            <a:off x="8270875" y="3603625"/>
            <a:ext cx="114300" cy="342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12" name="Line 60"/>
          <p:cNvSpPr>
            <a:spLocks noChangeShapeType="1"/>
          </p:cNvSpPr>
          <p:nvPr/>
        </p:nvSpPr>
        <p:spPr bwMode="auto">
          <a:xfrm flipV="1">
            <a:off x="8435975" y="2943225"/>
            <a:ext cx="1905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8213" name="Picture 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3550" y="1350963"/>
            <a:ext cx="8326438" cy="72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4" name="Picture 7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2588" y="2519363"/>
            <a:ext cx="461962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5" name="Picture 7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63950" y="2608263"/>
            <a:ext cx="461963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6" name="Picture 7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4988" y="2111375"/>
            <a:ext cx="8001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7" name="Picture 7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71888" y="2174875"/>
            <a:ext cx="8001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8" name="Picture 7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7325" y="4221163"/>
            <a:ext cx="8956675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9" name="Picture 8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52513" y="5316538"/>
            <a:ext cx="6856412" cy="89693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8220" name="Text Box 81"/>
          <p:cNvSpPr txBox="1">
            <a:spLocks noChangeArrowheads="1"/>
          </p:cNvSpPr>
          <p:nvPr/>
        </p:nvSpPr>
        <p:spPr bwMode="auto">
          <a:xfrm>
            <a:off x="2647950" y="4822825"/>
            <a:ext cx="3598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</a:rPr>
              <a:t>Lippmann Schwinger Equation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06/11/2006</a:t>
            </a:r>
          </a:p>
        </p:txBody>
      </p:sp>
      <p:sp>
        <p:nvSpPr>
          <p:cNvPr id="9219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MIT Talk</a:t>
            </a:r>
          </a:p>
        </p:txBody>
      </p:sp>
      <p:sp>
        <p:nvSpPr>
          <p:cNvPr id="922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D5001B-1CFD-49A9-A51D-0526A3A357A3}" type="slidenum">
              <a:rPr lang="en-US"/>
              <a:pPr/>
              <a:t>8</a:t>
            </a:fld>
            <a:endParaRPr lang="en-US"/>
          </a:p>
        </p:txBody>
      </p:sp>
      <p:sp>
        <p:nvSpPr>
          <p:cNvPr id="92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Multistatic Data Matrix</a:t>
            </a:r>
          </a:p>
        </p:txBody>
      </p:sp>
      <p:grpSp>
        <p:nvGrpSpPr>
          <p:cNvPr id="9222" name="Group 4"/>
          <p:cNvGrpSpPr>
            <a:grpSpLocks/>
          </p:cNvGrpSpPr>
          <p:nvPr/>
        </p:nvGrpSpPr>
        <p:grpSpPr bwMode="auto">
          <a:xfrm>
            <a:off x="2881313" y="2451100"/>
            <a:ext cx="2676525" cy="1498600"/>
            <a:chOff x="510" y="1290"/>
            <a:chExt cx="1974" cy="1152"/>
          </a:xfrm>
        </p:grpSpPr>
        <p:sp>
          <p:nvSpPr>
            <p:cNvPr id="13317" name="Oval 5"/>
            <p:cNvSpPr>
              <a:spLocks noChangeArrowheads="1"/>
            </p:cNvSpPr>
            <p:nvPr/>
          </p:nvSpPr>
          <p:spPr bwMode="auto">
            <a:xfrm>
              <a:off x="510" y="1290"/>
              <a:ext cx="1974" cy="1152"/>
            </a:xfrm>
            <a:prstGeom prst="ellipse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36" name="Freeform 6"/>
            <p:cNvSpPr>
              <a:spLocks/>
            </p:cNvSpPr>
            <p:nvPr/>
          </p:nvSpPr>
          <p:spPr bwMode="auto">
            <a:xfrm>
              <a:off x="1134" y="1616"/>
              <a:ext cx="854" cy="516"/>
            </a:xfrm>
            <a:custGeom>
              <a:avLst/>
              <a:gdLst>
                <a:gd name="T0" fmla="*/ 534 w 854"/>
                <a:gd name="T1" fmla="*/ 112 h 516"/>
                <a:gd name="T2" fmla="*/ 378 w 854"/>
                <a:gd name="T3" fmla="*/ 4 h 516"/>
                <a:gd name="T4" fmla="*/ 264 w 854"/>
                <a:gd name="T5" fmla="*/ 88 h 516"/>
                <a:gd name="T6" fmla="*/ 138 w 854"/>
                <a:gd name="T7" fmla="*/ 142 h 516"/>
                <a:gd name="T8" fmla="*/ 48 w 854"/>
                <a:gd name="T9" fmla="*/ 472 h 516"/>
                <a:gd name="T10" fmla="*/ 426 w 854"/>
                <a:gd name="T11" fmla="*/ 406 h 516"/>
                <a:gd name="T12" fmla="*/ 834 w 854"/>
                <a:gd name="T13" fmla="*/ 316 h 516"/>
                <a:gd name="T14" fmla="*/ 534 w 854"/>
                <a:gd name="T15" fmla="*/ 112 h 5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54"/>
                <a:gd name="T25" fmla="*/ 0 h 516"/>
                <a:gd name="T26" fmla="*/ 854 w 854"/>
                <a:gd name="T27" fmla="*/ 516 h 51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54" h="516">
                  <a:moveTo>
                    <a:pt x="534" y="112"/>
                  </a:moveTo>
                  <a:cubicBezTo>
                    <a:pt x="458" y="60"/>
                    <a:pt x="423" y="8"/>
                    <a:pt x="378" y="4"/>
                  </a:cubicBezTo>
                  <a:cubicBezTo>
                    <a:pt x="333" y="0"/>
                    <a:pt x="304" y="65"/>
                    <a:pt x="264" y="88"/>
                  </a:cubicBezTo>
                  <a:cubicBezTo>
                    <a:pt x="224" y="111"/>
                    <a:pt x="174" y="78"/>
                    <a:pt x="138" y="142"/>
                  </a:cubicBezTo>
                  <a:cubicBezTo>
                    <a:pt x="102" y="206"/>
                    <a:pt x="0" y="428"/>
                    <a:pt x="48" y="472"/>
                  </a:cubicBezTo>
                  <a:cubicBezTo>
                    <a:pt x="96" y="516"/>
                    <a:pt x="295" y="432"/>
                    <a:pt x="426" y="406"/>
                  </a:cubicBezTo>
                  <a:cubicBezTo>
                    <a:pt x="557" y="380"/>
                    <a:pt x="814" y="361"/>
                    <a:pt x="834" y="316"/>
                  </a:cubicBezTo>
                  <a:cubicBezTo>
                    <a:pt x="854" y="271"/>
                    <a:pt x="610" y="164"/>
                    <a:pt x="534" y="112"/>
                  </a:cubicBezTo>
                  <a:close/>
                </a:path>
              </a:pathLst>
            </a:custGeom>
            <a:gradFill rotWithShape="0">
              <a:gsLst>
                <a:gs pos="0">
                  <a:srgbClr val="FFCCFF"/>
                </a:gs>
                <a:gs pos="50000">
                  <a:srgbClr val="765E76"/>
                </a:gs>
                <a:gs pos="100000">
                  <a:srgbClr val="FFCC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223" name="Line 16"/>
          <p:cNvSpPr>
            <a:spLocks noChangeShapeType="1"/>
          </p:cNvSpPr>
          <p:nvPr/>
        </p:nvSpPr>
        <p:spPr bwMode="auto">
          <a:xfrm>
            <a:off x="3309938" y="2384425"/>
            <a:ext cx="342900" cy="1104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24" name="Line 17"/>
          <p:cNvSpPr>
            <a:spLocks noChangeShapeType="1"/>
          </p:cNvSpPr>
          <p:nvPr/>
        </p:nvSpPr>
        <p:spPr bwMode="auto">
          <a:xfrm>
            <a:off x="3373438" y="2384425"/>
            <a:ext cx="9779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25" name="Line 18"/>
          <p:cNvSpPr>
            <a:spLocks noChangeShapeType="1"/>
          </p:cNvSpPr>
          <p:nvPr/>
        </p:nvSpPr>
        <p:spPr bwMode="auto">
          <a:xfrm>
            <a:off x="3335338" y="2384425"/>
            <a:ext cx="508000" cy="520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26" name="Freeform 19"/>
          <p:cNvSpPr>
            <a:spLocks/>
          </p:cNvSpPr>
          <p:nvPr/>
        </p:nvSpPr>
        <p:spPr bwMode="auto">
          <a:xfrm>
            <a:off x="3271838" y="2346325"/>
            <a:ext cx="406400" cy="252413"/>
          </a:xfrm>
          <a:custGeom>
            <a:avLst/>
            <a:gdLst>
              <a:gd name="T0" fmla="*/ 0 w 256"/>
              <a:gd name="T1" fmla="*/ 144 h 159"/>
              <a:gd name="T2" fmla="*/ 112 w 256"/>
              <a:gd name="T3" fmla="*/ 152 h 159"/>
              <a:gd name="T4" fmla="*/ 176 w 256"/>
              <a:gd name="T5" fmla="*/ 104 h 159"/>
              <a:gd name="T6" fmla="*/ 256 w 256"/>
              <a:gd name="T7" fmla="*/ 0 h 159"/>
              <a:gd name="T8" fmla="*/ 0 60000 65536"/>
              <a:gd name="T9" fmla="*/ 0 60000 65536"/>
              <a:gd name="T10" fmla="*/ 0 60000 65536"/>
              <a:gd name="T11" fmla="*/ 0 60000 65536"/>
              <a:gd name="T12" fmla="*/ 0 w 256"/>
              <a:gd name="T13" fmla="*/ 0 h 159"/>
              <a:gd name="T14" fmla="*/ 256 w 256"/>
              <a:gd name="T15" fmla="*/ 159 h 15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6" h="159">
                <a:moveTo>
                  <a:pt x="0" y="144"/>
                </a:moveTo>
                <a:cubicBezTo>
                  <a:pt x="41" y="151"/>
                  <a:pt x="83" y="159"/>
                  <a:pt x="112" y="152"/>
                </a:cubicBezTo>
                <a:cubicBezTo>
                  <a:pt x="141" y="145"/>
                  <a:pt x="152" y="129"/>
                  <a:pt x="176" y="104"/>
                </a:cubicBezTo>
                <a:cubicBezTo>
                  <a:pt x="200" y="79"/>
                  <a:pt x="228" y="39"/>
                  <a:pt x="256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9227" name="Picture 3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36850" y="2195513"/>
            <a:ext cx="461963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8" name="Picture 3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62600" y="2535238"/>
            <a:ext cx="34607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9" name="Line 40"/>
          <p:cNvSpPr>
            <a:spLocks noChangeShapeType="1"/>
          </p:cNvSpPr>
          <p:nvPr/>
        </p:nvSpPr>
        <p:spPr bwMode="auto">
          <a:xfrm flipV="1">
            <a:off x="4468813" y="2757488"/>
            <a:ext cx="1060450" cy="158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30" name="Line 41"/>
          <p:cNvSpPr>
            <a:spLocks noChangeShapeType="1"/>
          </p:cNvSpPr>
          <p:nvPr/>
        </p:nvSpPr>
        <p:spPr bwMode="auto">
          <a:xfrm flipV="1">
            <a:off x="4906963" y="2824163"/>
            <a:ext cx="661987" cy="384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9231" name="Picture 4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96938" y="1222375"/>
            <a:ext cx="7551737" cy="98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2" name="Text Box 44"/>
          <p:cNvSpPr txBox="1">
            <a:spLocks noChangeArrowheads="1"/>
          </p:cNvSpPr>
          <p:nvPr/>
        </p:nvSpPr>
        <p:spPr bwMode="auto">
          <a:xfrm>
            <a:off x="444500" y="4846638"/>
            <a:ext cx="84026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accent2"/>
                </a:solidFill>
              </a:rPr>
              <a:t>Multi-static Data Matrix</a:t>
            </a:r>
            <a:r>
              <a:rPr lang="en-US" sz="2400" b="1">
                <a:solidFill>
                  <a:srgbClr val="CC6600"/>
                </a:solidFill>
              </a:rPr>
              <a:t>=“Generalized Scattering Amplitude” </a:t>
            </a:r>
          </a:p>
        </p:txBody>
      </p:sp>
      <p:pic>
        <p:nvPicPr>
          <p:cNvPr id="9233" name="Picture 4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0900" y="4014788"/>
            <a:ext cx="7186613" cy="82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4" name="Picture 5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74863" y="5430838"/>
            <a:ext cx="4410075" cy="69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06/11/2006</a:t>
            </a:r>
          </a:p>
        </p:txBody>
      </p:sp>
      <p:sp>
        <p:nvSpPr>
          <p:cNvPr id="10243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MIT Talk</a:t>
            </a:r>
          </a:p>
        </p:txBody>
      </p:sp>
      <p:sp>
        <p:nvSpPr>
          <p:cNvPr id="1024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F5194E4-E46F-4696-8D42-55787A661F64}" type="slidenum">
              <a:rPr lang="en-US"/>
              <a:pPr/>
              <a:t>9</a:t>
            </a:fld>
            <a:endParaRPr lang="en-US"/>
          </a:p>
        </p:txBody>
      </p:sp>
      <p:sp>
        <p:nvSpPr>
          <p:cNvPr id="102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Distorted Wave Born Approximation</a:t>
            </a:r>
          </a:p>
        </p:txBody>
      </p:sp>
      <p:pic>
        <p:nvPicPr>
          <p:cNvPr id="1024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9138" y="2249488"/>
            <a:ext cx="4567237" cy="8731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10247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50" y="1309688"/>
            <a:ext cx="72628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Text Box 5"/>
          <p:cNvSpPr txBox="1">
            <a:spLocks noChangeArrowheads="1"/>
          </p:cNvSpPr>
          <p:nvPr/>
        </p:nvSpPr>
        <p:spPr bwMode="auto">
          <a:xfrm>
            <a:off x="3114675" y="3321050"/>
            <a:ext cx="2325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accent2"/>
                </a:solidFill>
              </a:rPr>
              <a:t>Linear Mapping</a:t>
            </a:r>
          </a:p>
        </p:txBody>
      </p:sp>
      <p:grpSp>
        <p:nvGrpSpPr>
          <p:cNvPr id="10249" name="Group 9"/>
          <p:cNvGrpSpPr>
            <a:grpSpLocks/>
          </p:cNvGrpSpPr>
          <p:nvPr/>
        </p:nvGrpSpPr>
        <p:grpSpPr bwMode="auto">
          <a:xfrm>
            <a:off x="1414463" y="3975100"/>
            <a:ext cx="5773737" cy="701675"/>
            <a:chOff x="1564" y="2933"/>
            <a:chExt cx="3637" cy="442"/>
          </a:xfrm>
        </p:grpSpPr>
        <p:sp>
          <p:nvSpPr>
            <p:cNvPr id="10251" name="Text Box 6"/>
            <p:cNvSpPr txBox="1">
              <a:spLocks noChangeArrowheads="1"/>
            </p:cNvSpPr>
            <p:nvPr/>
          </p:nvSpPr>
          <p:spPr bwMode="auto">
            <a:xfrm>
              <a:off x="1564" y="2933"/>
              <a:ext cx="3637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457200" indent="-457200">
                <a:buFontTx/>
                <a:buAutoNum type="arabicPeriod"/>
              </a:pPr>
              <a:r>
                <a:rPr lang="en-US"/>
                <a:t>Vector space          to vector space</a:t>
              </a:r>
            </a:p>
            <a:p>
              <a:pPr marL="457200" indent="-457200">
                <a:buFontTx/>
                <a:buAutoNum type="arabicPeriod"/>
              </a:pPr>
              <a:r>
                <a:rPr lang="en-US"/>
                <a:t> Hilbert Space H</a:t>
              </a:r>
              <a:r>
                <a:rPr lang="en-US" i="1" baseline="-25000"/>
                <a:t>V  </a:t>
              </a:r>
              <a:r>
                <a:rPr lang="en-US" i="1"/>
                <a:t> </a:t>
              </a:r>
              <a:r>
                <a:rPr lang="en-US"/>
                <a:t>to vector space  C</a:t>
              </a:r>
              <a:r>
                <a:rPr lang="en-US" baseline="30000"/>
                <a:t>N</a:t>
              </a:r>
              <a:r>
                <a:rPr lang="en-US"/>
                <a:t>, N=N</a:t>
              </a:r>
              <a:r>
                <a:rPr lang="en-US" baseline="-25000">
                  <a:sym typeface="Symbol" pitchFamily="18" charset="2"/>
                </a:rPr>
                <a:t> </a:t>
              </a:r>
              <a:r>
                <a:rPr lang="en-US">
                  <a:sym typeface="Symbol" pitchFamily="18" charset="2"/>
                </a:rPr>
                <a:t>x </a:t>
              </a:r>
              <a:r>
                <a:rPr lang="en-US"/>
                <a:t>N</a:t>
              </a:r>
              <a:r>
                <a:rPr lang="en-US" baseline="-25000">
                  <a:sym typeface="Symbol" pitchFamily="18" charset="2"/>
                </a:rPr>
                <a:t></a:t>
              </a:r>
              <a:endParaRPr lang="en-US" i="1"/>
            </a:p>
          </p:txBody>
        </p:sp>
        <p:pic>
          <p:nvPicPr>
            <p:cNvPr id="10252" name="Picture 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780" y="2950"/>
              <a:ext cx="333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53" name="Picture 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144" y="2941"/>
              <a:ext cx="293" cy="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0" y="4902200"/>
            <a:ext cx="89217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chemeClr val="accent2"/>
                </a:solidFill>
              </a:rPr>
              <a:t>1 yields standard time-reversal processing useful for small sets of discrete targets</a:t>
            </a:r>
          </a:p>
          <a:p>
            <a:pPr algn="ctr"/>
            <a:r>
              <a:rPr lang="en-US" b="1">
                <a:solidFill>
                  <a:srgbClr val="CC6600"/>
                </a:solidFill>
              </a:rPr>
              <a:t>2 yields inverse scattering useful for large sets of discrete targets </a:t>
            </a:r>
          </a:p>
          <a:p>
            <a:pPr algn="ctr"/>
            <a:r>
              <a:rPr lang="en-US" b="1">
                <a:solidFill>
                  <a:srgbClr val="CC6600"/>
                </a:solidFill>
              </a:rPr>
              <a:t>and distributed targets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Designs\Straight Edge.pot</Template>
  <TotalTime>728</TotalTime>
  <Words>561</Words>
  <Application>Microsoft PowerPoint</Application>
  <PresentationFormat>On-screen Show (4:3)</PresentationFormat>
  <Paragraphs>200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Times New Roman</vt:lpstr>
      <vt:lpstr>Arial</vt:lpstr>
      <vt:lpstr>Symbol</vt:lpstr>
      <vt:lpstr>Default Design</vt:lpstr>
      <vt:lpstr>Tomography in Inhomogeneous Backgrounds</vt:lpstr>
      <vt:lpstr>Computed Tomography</vt:lpstr>
      <vt:lpstr>Filtered Back Projection Algorithm</vt:lpstr>
      <vt:lpstr>Beam Tomography</vt:lpstr>
      <vt:lpstr>Diffraction Tomography</vt:lpstr>
      <vt:lpstr>Genesis of the Theory</vt:lpstr>
      <vt:lpstr>Scattering Theory Formulation</vt:lpstr>
      <vt:lpstr>Multistatic Data Matrix</vt:lpstr>
      <vt:lpstr>Distorted Wave Born Approximation</vt:lpstr>
      <vt:lpstr>Inverse Problem Formulation</vt:lpstr>
      <vt:lpstr>Inversion</vt:lpstr>
      <vt:lpstr>Details</vt:lpstr>
      <vt:lpstr>Simulation</vt:lpstr>
      <vt:lpstr>Simulation: no bottom no noise</vt:lpstr>
      <vt:lpstr>Simulation: no bottom with noise</vt:lpstr>
      <vt:lpstr>Simulation: bottom no noise</vt:lpstr>
      <vt:lpstr>Simulation bottom+noise</vt:lpstr>
      <vt:lpstr>SVD Formulation</vt:lpstr>
      <vt:lpstr>SVD Based Inversion</vt:lpstr>
      <vt:lpstr>Filtered Back Propagation Algorithm</vt:lpstr>
      <vt:lpstr>Algorithm Point Spread Function</vt:lpstr>
      <vt:lpstr>Advantage of Beam Formulation</vt:lpstr>
    </vt:vector>
  </TitlesOfParts>
  <Company>northeastern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anthony devaney</dc:creator>
  <cp:lastModifiedBy>tony devaney</cp:lastModifiedBy>
  <cp:revision>29</cp:revision>
  <dcterms:created xsi:type="dcterms:W3CDTF">2003-01-06T14:17:17Z</dcterms:created>
  <dcterms:modified xsi:type="dcterms:W3CDTF">2012-09-25T16:18:23Z</dcterms:modified>
</cp:coreProperties>
</file>