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308" r:id="rId3"/>
    <p:sldId id="285" r:id="rId4"/>
    <p:sldId id="286" r:id="rId5"/>
    <p:sldId id="287" r:id="rId6"/>
    <p:sldId id="290" r:id="rId7"/>
    <p:sldId id="279" r:id="rId8"/>
    <p:sldId id="266" r:id="rId9"/>
    <p:sldId id="267" r:id="rId10"/>
    <p:sldId id="313" r:id="rId11"/>
    <p:sldId id="314" r:id="rId12"/>
    <p:sldId id="315" r:id="rId13"/>
    <p:sldId id="316" r:id="rId14"/>
    <p:sldId id="326" r:id="rId15"/>
    <p:sldId id="327" r:id="rId16"/>
    <p:sldId id="328" r:id="rId17"/>
    <p:sldId id="329" r:id="rId18"/>
    <p:sldId id="317" r:id="rId19"/>
    <p:sldId id="318" r:id="rId20"/>
    <p:sldId id="319" r:id="rId21"/>
    <p:sldId id="320" r:id="rId22"/>
    <p:sldId id="280" r:id="rId23"/>
    <p:sldId id="281" r:id="rId24"/>
    <p:sldId id="282" r:id="rId25"/>
    <p:sldId id="283" r:id="rId26"/>
    <p:sldId id="284" r:id="rId27"/>
    <p:sldId id="350" r:id="rId28"/>
    <p:sldId id="304" r:id="rId29"/>
    <p:sldId id="335" r:id="rId30"/>
    <p:sldId id="336" r:id="rId31"/>
    <p:sldId id="337" r:id="rId32"/>
    <p:sldId id="341" r:id="rId33"/>
    <p:sldId id="342" r:id="rId34"/>
    <p:sldId id="330" r:id="rId35"/>
    <p:sldId id="331" r:id="rId36"/>
    <p:sldId id="332" r:id="rId37"/>
    <p:sldId id="333" r:id="rId38"/>
    <p:sldId id="334" r:id="rId39"/>
    <p:sldId id="311" r:id="rId40"/>
    <p:sldId id="349" r:id="rId41"/>
    <p:sldId id="312" r:id="rId42"/>
    <p:sldId id="343" r:id="rId43"/>
    <p:sldId id="346" r:id="rId44"/>
    <p:sldId id="347" r:id="rId45"/>
    <p:sldId id="348" r:id="rId4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5506" autoAdjust="0"/>
    <p:restoredTop sz="90929"/>
  </p:normalViewPr>
  <p:slideViewPr>
    <p:cSldViewPr snapToGrid="0" showGuides="1">
      <p:cViewPr>
        <p:scale>
          <a:sx n="75" d="100"/>
          <a:sy n="75" d="100"/>
        </p:scale>
        <p:origin x="-1392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D02B2A5-036B-4F84-921A-84DC952ED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6A4A982-1AEE-4499-834B-D27B61EB3E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40B3D7-7EBE-4C50-949F-144936802631}" type="slidenum">
              <a:rPr lang="en-US"/>
              <a:pPr/>
              <a:t>1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723FE3-CFBE-4B41-ABA3-FBF80BF639ED}" type="slidenum">
              <a:rPr lang="en-US"/>
              <a:pPr/>
              <a:t>23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54464E-D9F6-4C4A-8C1E-FF336898BA86}" type="slidenum">
              <a:rPr lang="en-US"/>
              <a:pPr/>
              <a:t>24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DA1B83-742B-4F21-A4D4-B1ED31E99271}" type="slidenum">
              <a:rPr lang="en-US"/>
              <a:pPr/>
              <a:t>25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137C0D-56C3-495B-B2E8-2F491B4A7437}" type="slidenum">
              <a:rPr lang="en-US"/>
              <a:pPr/>
              <a:t>26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218075-205F-49B8-95C3-F8C642C87692}" type="slidenum">
              <a:rPr lang="en-US"/>
              <a:pPr/>
              <a:t>27</a:t>
            </a:fld>
            <a:endParaRPr lang="en-US"/>
          </a:p>
        </p:txBody>
      </p:sp>
      <p:sp>
        <p:nvSpPr>
          <p:cNvPr id="178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2A28EC-D0BD-45DA-BE7A-2124F1E851FD}" type="slidenum">
              <a:rPr lang="en-US"/>
              <a:pPr/>
              <a:t>29</a:t>
            </a:fld>
            <a:endParaRPr lang="en-US"/>
          </a:p>
        </p:txBody>
      </p:sp>
      <p:sp>
        <p:nvSpPr>
          <p:cNvPr id="563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9863B8-6884-4275-9FDC-DE4F4FEB9FF8}" type="slidenum">
              <a:rPr lang="en-US"/>
              <a:pPr/>
              <a:t>30</a:t>
            </a:fld>
            <a:endParaRPr lang="en-US"/>
          </a:p>
        </p:txBody>
      </p:sp>
      <p:sp>
        <p:nvSpPr>
          <p:cNvPr id="573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48B988-43F8-4CDA-9E4F-4C87C9B7AAB8}" type="slidenum">
              <a:rPr lang="en-US"/>
              <a:pPr/>
              <a:t>31</a:t>
            </a:fld>
            <a:endParaRPr lang="en-US"/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7B7A33-C865-47AB-9F4D-938E509868B4}" type="slidenum">
              <a:rPr lang="en-US"/>
              <a:pPr/>
              <a:t>32</a:t>
            </a:fld>
            <a:endParaRPr lang="en-US"/>
          </a:p>
        </p:txBody>
      </p:sp>
      <p:sp>
        <p:nvSpPr>
          <p:cNvPr id="624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A42C4D-EB0B-417C-821F-77C68BBB016B}" type="slidenum">
              <a:rPr lang="en-US"/>
              <a:pPr/>
              <a:t>33</a:t>
            </a:fld>
            <a:endParaRPr lang="en-US"/>
          </a:p>
        </p:txBody>
      </p:sp>
      <p:sp>
        <p:nvSpPr>
          <p:cNvPr id="634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2378BF-0CAC-4A87-894C-9ED6CEB14ADB}" type="slidenum">
              <a:rPr lang="en-US"/>
              <a:pPr/>
              <a:t>3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9C08FC-AF07-4214-A1B1-0DDECF6F2F12}" type="slidenum">
              <a:rPr lang="en-US"/>
              <a:pPr/>
              <a:t>34</a:t>
            </a:fld>
            <a:endParaRPr lang="en-US"/>
          </a:p>
        </p:txBody>
      </p:sp>
      <p:sp>
        <p:nvSpPr>
          <p:cNvPr id="23859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2838" y="696913"/>
            <a:ext cx="4648200" cy="3486150"/>
          </a:xfrm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9018"/>
            <a:ext cx="5029200" cy="4180152"/>
          </a:xfrm>
        </p:spPr>
        <p:txBody>
          <a:bodyPr lIns="94366" tIns="47183" rIns="94366" bIns="4718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8A6DD3-8D67-414E-95D7-0AD905F3631E}" type="slidenum">
              <a:rPr lang="en-US"/>
              <a:pPr/>
              <a:t>35</a:t>
            </a:fld>
            <a:endParaRPr lang="en-US"/>
          </a:p>
        </p:txBody>
      </p:sp>
      <p:sp>
        <p:nvSpPr>
          <p:cNvPr id="2406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BC08E0-F347-419F-8764-3B291F911BB8}" type="slidenum">
              <a:rPr lang="en-US"/>
              <a:pPr/>
              <a:t>36</a:t>
            </a:fld>
            <a:endParaRPr lang="en-US"/>
          </a:p>
        </p:txBody>
      </p:sp>
      <p:sp>
        <p:nvSpPr>
          <p:cNvPr id="2426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5BEA47-DC79-4C3F-B70E-817F1483DFAB}" type="slidenum">
              <a:rPr lang="en-US"/>
              <a:pPr/>
              <a:t>37</a:t>
            </a:fld>
            <a:endParaRPr lang="en-US"/>
          </a:p>
        </p:txBody>
      </p:sp>
      <p:sp>
        <p:nvSpPr>
          <p:cNvPr id="244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4547CC-C948-4C73-9F41-C5A8492F5624}" type="slidenum">
              <a:rPr lang="en-US"/>
              <a:pPr/>
              <a:t>38</a:t>
            </a:fld>
            <a:endParaRPr lang="en-US"/>
          </a:p>
        </p:txBody>
      </p:sp>
      <p:sp>
        <p:nvSpPr>
          <p:cNvPr id="248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CC01D3-D43F-4423-B372-3E0C7DBDA69B}" type="slidenum">
              <a:rPr lang="en-US"/>
              <a:pPr/>
              <a:t>40</a:t>
            </a:fld>
            <a:endParaRPr lang="en-US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7305F3-949D-4F2F-9E23-6B5AE8A73399}" type="slidenum">
              <a:rPr lang="en-US"/>
              <a:pPr/>
              <a:t>42</a:t>
            </a:fld>
            <a:endParaRPr lang="en-US"/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CD0B9B-9C7D-4796-AA4E-0C161048015B}" type="slidenum">
              <a:rPr lang="en-US"/>
              <a:pPr/>
              <a:t>43</a:t>
            </a:fld>
            <a:endParaRPr lang="en-US"/>
          </a:p>
        </p:txBody>
      </p:sp>
      <p:sp>
        <p:nvSpPr>
          <p:cNvPr id="573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DC5BEA-043D-4397-AC25-A72C23D43FA6}" type="slidenum">
              <a:rPr lang="en-US"/>
              <a:pPr/>
              <a:t>44</a:t>
            </a:fld>
            <a:endParaRPr lang="en-US"/>
          </a:p>
        </p:txBody>
      </p:sp>
      <p:sp>
        <p:nvSpPr>
          <p:cNvPr id="634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3E39A5-B0AB-40A1-9701-C937B7455D97}" type="slidenum">
              <a:rPr lang="en-US"/>
              <a:pPr/>
              <a:t>45</a:t>
            </a:fld>
            <a:endParaRPr lang="en-US"/>
          </a:p>
        </p:txBody>
      </p:sp>
      <p:sp>
        <p:nvSpPr>
          <p:cNvPr id="163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2F4823-D203-4BAE-9BEC-7640E6A2C9EB}" type="slidenum">
              <a:rPr lang="en-US"/>
              <a:pPr/>
              <a:t>4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7177C0-2059-4F73-B00C-931FE686E266}" type="slidenum">
              <a:rPr lang="en-US"/>
              <a:pPr/>
              <a:t>5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7A334B-33D8-4CA9-8AA4-97F6D9203F2D}" type="slidenum">
              <a:rPr lang="en-US"/>
              <a:pPr/>
              <a:t>6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0FC703-1004-47F6-BAA3-96F16721C28B}" type="slidenum">
              <a:rPr lang="en-US"/>
              <a:pPr/>
              <a:t>7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4A0C15-0F28-4999-9A19-4735EF8B0ECD}" type="slidenum">
              <a:rPr lang="en-US"/>
              <a:pPr/>
              <a:t>8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591DE3-09B7-4FAF-B2A7-59CC48AAEE03}" type="slidenum">
              <a:rPr lang="en-US"/>
              <a:pPr/>
              <a:t>9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98A8AA-1188-4CD8-8970-F08C273FD8E6}" type="slidenum">
              <a:rPr lang="en-US"/>
              <a:pPr/>
              <a:t>22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B82DE-012F-4A41-BF82-D8C94A023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4EF6C-847A-4998-9FB2-1FC6FA991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525DB-3370-4DF4-81B4-EEAD0B6F5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29 03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ASA Nashville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25983-56D8-493A-9E06-CD4C673D3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29 03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ASA Nashville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CA4BA-E256-45A9-B3C8-12A78DFC8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CD51E-66F2-4601-99D8-B51B75CF71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ACA94-0024-4D6C-9FDB-779144051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B90F9-5262-4837-B557-5A9E57C8EC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06/11/2006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MIT Talk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F4AE8-3205-4CDE-A07E-AF0534A9D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 dirty="0"/>
              <a:t>06/11/2006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 dirty="0" smtClean="0"/>
              <a:t>NU Talk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42FBB16-6C86-4C50-A90F-9DB2D1261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4.png"/><Relationship Id="rId7" Type="http://schemas.openxmlformats.org/officeDocument/2006/relationships/image" Target="../media/image3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11" Type="http://schemas.openxmlformats.org/officeDocument/2006/relationships/image" Target="../media/image38.png"/><Relationship Id="rId5" Type="http://schemas.openxmlformats.org/officeDocument/2006/relationships/image" Target="../media/image36.png"/><Relationship Id="rId10" Type="http://schemas.openxmlformats.org/officeDocument/2006/relationships/image" Target="../media/image37.png"/><Relationship Id="rId4" Type="http://schemas.openxmlformats.org/officeDocument/2006/relationships/image" Target="../media/image35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5.png"/><Relationship Id="rId7" Type="http://schemas.openxmlformats.org/officeDocument/2006/relationships/image" Target="../media/image3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8.png"/><Relationship Id="rId4" Type="http://schemas.openxmlformats.org/officeDocument/2006/relationships/image" Target="../media/image36.png"/><Relationship Id="rId9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7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2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115300" cy="1257300"/>
          </a:xfrm>
        </p:spPr>
        <p:txBody>
          <a:bodyPr/>
          <a:lstStyle/>
          <a:p>
            <a:pPr eaLnBrk="1" hangingPunct="1"/>
            <a:r>
              <a:rPr lang="en-US" dirty="0" smtClean="0"/>
              <a:t>Theory and Practice of Imaging, Tomography, and </a:t>
            </a:r>
            <a:r>
              <a:rPr lang="en-US" dirty="0" err="1" smtClean="0"/>
              <a:t>Wavefield</a:t>
            </a:r>
            <a:r>
              <a:rPr lang="en-US" dirty="0" smtClean="0"/>
              <a:t> Inversion</a:t>
            </a: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1436687" y="1770063"/>
            <a:ext cx="59150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A.J. </a:t>
            </a:r>
            <a:r>
              <a:rPr lang="en-US" b="1" dirty="0" err="1">
                <a:solidFill>
                  <a:schemeClr val="bg2"/>
                </a:solidFill>
              </a:rPr>
              <a:t>Devaney</a:t>
            </a:r>
            <a:endParaRPr lang="en-US" b="1" dirty="0">
              <a:solidFill>
                <a:schemeClr val="bg2"/>
              </a:solidFill>
            </a:endParaRPr>
          </a:p>
          <a:p>
            <a:pPr algn="ctr"/>
            <a:r>
              <a:rPr lang="en-US" b="1" dirty="0">
                <a:solidFill>
                  <a:schemeClr val="bg2"/>
                </a:solidFill>
              </a:rPr>
              <a:t>Department of Electrical and Computer Engineering</a:t>
            </a:r>
          </a:p>
          <a:p>
            <a:pPr algn="ctr"/>
            <a:r>
              <a:rPr lang="en-US" b="1" dirty="0">
                <a:solidFill>
                  <a:schemeClr val="bg2"/>
                </a:solidFill>
              </a:rPr>
              <a:t>Northeastern University </a:t>
            </a:r>
          </a:p>
          <a:p>
            <a:pPr algn="ctr"/>
            <a:r>
              <a:rPr lang="en-US" b="1" dirty="0">
                <a:solidFill>
                  <a:schemeClr val="bg2"/>
                </a:solidFill>
              </a:rPr>
              <a:t>Boston, MA 02116</a:t>
            </a:r>
          </a:p>
          <a:p>
            <a:pPr algn="ctr"/>
            <a:r>
              <a:rPr lang="en-US" b="1" dirty="0" err="1">
                <a:solidFill>
                  <a:schemeClr val="bg2"/>
                </a:solidFill>
              </a:rPr>
              <a:t>Email:devaney@ece.neu.edu</a:t>
            </a:r>
            <a:endParaRPr lang="en-US" b="1" dirty="0">
              <a:solidFill>
                <a:schemeClr val="bg2"/>
              </a:solidFill>
            </a:endParaRPr>
          </a:p>
          <a:p>
            <a:pPr algn="ctr" eaLnBrk="0" hangingPunct="0"/>
            <a:r>
              <a:rPr lang="en-US" b="1" dirty="0">
                <a:solidFill>
                  <a:schemeClr val="accent2"/>
                </a:solidFill>
              </a:rPr>
              <a:t>Web Site:</a:t>
            </a:r>
            <a:r>
              <a:rPr lang="en-US" b="1" dirty="0">
                <a:solidFill>
                  <a:srgbClr val="A50021"/>
                </a:solidFill>
              </a:rPr>
              <a:t> www.ece.neu.edu/faculty/devaney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74975" y="3848100"/>
            <a:ext cx="59940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/>
                </a:solidFill>
              </a:rPr>
              <a:t> Present </a:t>
            </a:r>
            <a:r>
              <a:rPr lang="en-US" dirty="0" smtClean="0">
                <a:solidFill>
                  <a:schemeClr val="accent6"/>
                </a:solidFill>
              </a:rPr>
              <a:t>mathematical formulation of inverse problem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err="1" smtClean="0">
                <a:solidFill>
                  <a:schemeClr val="accent6"/>
                </a:solidFill>
              </a:rPr>
              <a:t>Linearize</a:t>
            </a:r>
            <a:r>
              <a:rPr lang="en-US" dirty="0" smtClean="0">
                <a:solidFill>
                  <a:schemeClr val="accent6"/>
                </a:solidFill>
              </a:rPr>
              <a:t> formulations using SVD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Give some examples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Future Directions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Distorted Wave Born Approximation</a:t>
            </a:r>
          </a:p>
        </p:txBody>
      </p:sp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9138" y="2249488"/>
            <a:ext cx="4567237" cy="8731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309688"/>
            <a:ext cx="7262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5"/>
          <p:cNvSpPr txBox="1">
            <a:spLocks noChangeArrowheads="1"/>
          </p:cNvSpPr>
          <p:nvPr/>
        </p:nvSpPr>
        <p:spPr bwMode="auto">
          <a:xfrm>
            <a:off x="3114675" y="3321050"/>
            <a:ext cx="2325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</a:rPr>
              <a:t>Linear Mapping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414463" y="3975100"/>
            <a:ext cx="5773737" cy="701675"/>
            <a:chOff x="1564" y="2933"/>
            <a:chExt cx="3637" cy="442"/>
          </a:xfrm>
        </p:grpSpPr>
        <p:sp>
          <p:nvSpPr>
            <p:cNvPr id="10251" name="Text Box 6"/>
            <p:cNvSpPr txBox="1">
              <a:spLocks noChangeArrowheads="1"/>
            </p:cNvSpPr>
            <p:nvPr/>
          </p:nvSpPr>
          <p:spPr bwMode="auto">
            <a:xfrm>
              <a:off x="1564" y="2933"/>
              <a:ext cx="363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457200" indent="-457200">
                <a:buFontTx/>
                <a:buAutoNum type="arabicPeriod"/>
              </a:pPr>
              <a:r>
                <a:rPr lang="en-US"/>
                <a:t>Vector space          to vector space</a:t>
              </a:r>
            </a:p>
            <a:p>
              <a:pPr marL="457200" indent="-457200">
                <a:buFontTx/>
                <a:buAutoNum type="arabicPeriod"/>
              </a:pPr>
              <a:r>
                <a:rPr lang="en-US"/>
                <a:t> Hilbert Space H</a:t>
              </a:r>
              <a:r>
                <a:rPr lang="en-US" i="1" baseline="-25000"/>
                <a:t>V  </a:t>
              </a:r>
              <a:r>
                <a:rPr lang="en-US" i="1"/>
                <a:t> </a:t>
              </a:r>
              <a:r>
                <a:rPr lang="en-US"/>
                <a:t>to vector space  C</a:t>
              </a:r>
              <a:r>
                <a:rPr lang="en-US" baseline="30000"/>
                <a:t>N</a:t>
              </a:r>
              <a:r>
                <a:rPr lang="en-US"/>
                <a:t>, N=N</a:t>
              </a:r>
              <a:r>
                <a:rPr lang="en-US" baseline="-25000">
                  <a:sym typeface="Symbol" pitchFamily="18" charset="2"/>
                </a:rPr>
                <a:t> </a:t>
              </a:r>
              <a:r>
                <a:rPr lang="en-US">
                  <a:sym typeface="Symbol" pitchFamily="18" charset="2"/>
                </a:rPr>
                <a:t>x </a:t>
              </a:r>
              <a:r>
                <a:rPr lang="en-US"/>
                <a:t>N</a:t>
              </a:r>
              <a:r>
                <a:rPr lang="en-US" baseline="-25000">
                  <a:sym typeface="Symbol" pitchFamily="18" charset="2"/>
                </a:rPr>
                <a:t></a:t>
              </a:r>
              <a:endParaRPr lang="en-US" i="1"/>
            </a:p>
          </p:txBody>
        </p:sp>
        <p:pic>
          <p:nvPicPr>
            <p:cNvPr id="10252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80" y="2950"/>
              <a:ext cx="333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3" name="Picture 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44" y="2941"/>
              <a:ext cx="293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0" y="4902200"/>
            <a:ext cx="89217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</a:rPr>
              <a:t>1 yields standard time-reversal processing useful for small sets of discrete targets</a:t>
            </a:r>
          </a:p>
          <a:p>
            <a:pPr algn="ctr"/>
            <a:r>
              <a:rPr lang="en-US" b="1">
                <a:solidFill>
                  <a:srgbClr val="CC6600"/>
                </a:solidFill>
              </a:rPr>
              <a:t>2 yields inverse scattering useful for large sets of discrete targets </a:t>
            </a:r>
          </a:p>
          <a:p>
            <a:pPr algn="ctr"/>
            <a:r>
              <a:rPr lang="en-US" b="1">
                <a:solidFill>
                  <a:srgbClr val="CC6600"/>
                </a:solidFill>
              </a:rPr>
              <a:t>and distributed targets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Collection of Point Targets</a:t>
            </a:r>
          </a:p>
        </p:txBody>
      </p:sp>
      <p:pic>
        <p:nvPicPr>
          <p:cNvPr id="1127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2263" y="1362075"/>
            <a:ext cx="5856287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47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" y="2324100"/>
            <a:ext cx="7905750" cy="1054100"/>
          </a:xfrm>
          <a:noFill/>
        </p:spPr>
      </p:pic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317500" y="3397250"/>
            <a:ext cx="8531225" cy="2782888"/>
            <a:chOff x="200" y="2140"/>
            <a:chExt cx="5374" cy="1753"/>
          </a:xfrm>
        </p:grpSpPr>
        <p:pic>
          <p:nvPicPr>
            <p:cNvPr id="11273" name="Picture 2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0" y="3587"/>
              <a:ext cx="1024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1"/>
            <p:cNvGrpSpPr>
              <a:grpSpLocks/>
            </p:cNvGrpSpPr>
            <p:nvPr/>
          </p:nvGrpSpPr>
          <p:grpSpPr bwMode="auto">
            <a:xfrm>
              <a:off x="680" y="2140"/>
              <a:ext cx="4894" cy="1420"/>
              <a:chOff x="680" y="2140"/>
              <a:chExt cx="4894" cy="1420"/>
            </a:xfrm>
          </p:grpSpPr>
          <p:pic>
            <p:nvPicPr>
              <p:cNvPr id="11275" name="Picture 3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661" y="2140"/>
                <a:ext cx="958" cy="2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76" name="Picture 4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990" y="2792"/>
                <a:ext cx="263" cy="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77" name="Picture 22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769" y="2266"/>
                <a:ext cx="401" cy="3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78" name="Oval 10"/>
              <p:cNvSpPr>
                <a:spLocks noChangeArrowheads="1"/>
              </p:cNvSpPr>
              <p:nvPr/>
            </p:nvSpPr>
            <p:spPr bwMode="auto">
              <a:xfrm>
                <a:off x="704" y="2496"/>
                <a:ext cx="1864" cy="1064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79" name="Oval 26"/>
              <p:cNvSpPr>
                <a:spLocks noChangeArrowheads="1"/>
              </p:cNvSpPr>
              <p:nvPr/>
            </p:nvSpPr>
            <p:spPr bwMode="auto">
              <a:xfrm>
                <a:off x="1184" y="3064"/>
                <a:ext cx="736" cy="22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80" name="Oval 11"/>
              <p:cNvSpPr>
                <a:spLocks noChangeArrowheads="1"/>
              </p:cNvSpPr>
              <p:nvPr/>
            </p:nvSpPr>
            <p:spPr bwMode="auto">
              <a:xfrm>
                <a:off x="4170" y="2491"/>
                <a:ext cx="1404" cy="818"/>
              </a:xfrm>
              <a:prstGeom prst="ellipse">
                <a:avLst/>
              </a:prstGeom>
              <a:solidFill>
                <a:srgbClr val="CC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1281" name="Picture 24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5123" y="2233"/>
                <a:ext cx="412" cy="2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82" name="Oval 27"/>
              <p:cNvSpPr>
                <a:spLocks noChangeArrowheads="1"/>
              </p:cNvSpPr>
              <p:nvPr/>
            </p:nvSpPr>
            <p:spPr bwMode="auto">
              <a:xfrm>
                <a:off x="4735" y="2609"/>
                <a:ext cx="305" cy="181"/>
              </a:xfrm>
              <a:prstGeom prst="ellipse">
                <a:avLst/>
              </a:prstGeom>
              <a:solidFill>
                <a:srgbClr val="CC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83" name="Line 35"/>
              <p:cNvSpPr>
                <a:spLocks noChangeShapeType="1"/>
              </p:cNvSpPr>
              <p:nvPr/>
            </p:nvSpPr>
            <p:spPr bwMode="auto">
              <a:xfrm flipV="1">
                <a:off x="1824" y="2696"/>
                <a:ext cx="3048" cy="12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miter lim="800000"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pic>
            <p:nvPicPr>
              <p:cNvPr id="11284" name="Picture 40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3137" y="2434"/>
                <a:ext cx="235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85" name="Line 41"/>
              <p:cNvSpPr>
                <a:spLocks noChangeShapeType="1"/>
              </p:cNvSpPr>
              <p:nvPr/>
            </p:nvSpPr>
            <p:spPr bwMode="auto">
              <a:xfrm flipH="1">
                <a:off x="1648" y="2968"/>
                <a:ext cx="2928" cy="192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miter lim="800000"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1286" name="Line 50"/>
              <p:cNvSpPr>
                <a:spLocks noChangeShapeType="1"/>
              </p:cNvSpPr>
              <p:nvPr/>
            </p:nvSpPr>
            <p:spPr bwMode="auto">
              <a:xfrm>
                <a:off x="4160" y="2416"/>
                <a:ext cx="704" cy="2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1287" name="Line 31"/>
              <p:cNvSpPr>
                <a:spLocks noChangeShapeType="1"/>
              </p:cNvSpPr>
              <p:nvPr/>
            </p:nvSpPr>
            <p:spPr bwMode="auto">
              <a:xfrm flipV="1">
                <a:off x="680" y="3200"/>
                <a:ext cx="824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8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SVD of K Matrix</a:t>
            </a:r>
          </a:p>
        </p:txBody>
      </p:sp>
      <p:pic>
        <p:nvPicPr>
          <p:cNvPr id="12294" name="Picture 4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4588" y="1338263"/>
            <a:ext cx="6761162" cy="1425575"/>
          </a:xfrm>
          <a:noFill/>
        </p:spPr>
      </p:pic>
      <p:pic>
        <p:nvPicPr>
          <p:cNvPr id="12295" name="Picture 7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679700" y="2927350"/>
            <a:ext cx="3810000" cy="925513"/>
          </a:xfrm>
          <a:noFill/>
          <a:ln cap="flat">
            <a:solidFill>
              <a:srgbClr val="CC6600"/>
            </a:solidFill>
            <a:headEnd type="none" w="med" len="med"/>
            <a:tailEnd type="none" w="med" len="med"/>
          </a:ln>
        </p:spPr>
      </p:pic>
      <p:pic>
        <p:nvPicPr>
          <p:cNvPr id="12296" name="Picture 24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406400" y="5673725"/>
            <a:ext cx="3351213" cy="595313"/>
          </a:xfrm>
          <a:noFill/>
        </p:spPr>
      </p:pic>
      <p:pic>
        <p:nvPicPr>
          <p:cNvPr id="12297" name="Picture 27"/>
          <p:cNvPicPr>
            <a:picLocks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5683250" y="5640388"/>
            <a:ext cx="3460750" cy="503237"/>
          </a:xfrm>
          <a:noFill/>
        </p:spPr>
      </p:pic>
      <p:pic>
        <p:nvPicPr>
          <p:cNvPr id="12298" name="Picture 3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99013" y="4556125"/>
            <a:ext cx="358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35"/>
          <p:cNvPicPr>
            <a:picLocks noChangeAspect="1" noChangeArrowheads="1"/>
          </p:cNvPicPr>
          <p:nvPr>
            <p:ph sz="quarter" idx="3"/>
          </p:nvPr>
        </p:nvPicPr>
        <p:blipFill>
          <a:blip r:embed="rId7"/>
          <a:srcRect/>
          <a:stretch>
            <a:fillRect/>
          </a:stretch>
        </p:blipFill>
        <p:spPr>
          <a:xfrm>
            <a:off x="1776413" y="3840163"/>
            <a:ext cx="546100" cy="419100"/>
          </a:xfrm>
          <a:noFill/>
        </p:spPr>
      </p:pic>
      <p:sp>
        <p:nvSpPr>
          <p:cNvPr id="12300" name="Oval 36"/>
          <p:cNvSpPr>
            <a:spLocks noChangeArrowheads="1"/>
          </p:cNvSpPr>
          <p:nvPr/>
        </p:nvSpPr>
        <p:spPr bwMode="auto">
          <a:xfrm>
            <a:off x="1689100" y="4152900"/>
            <a:ext cx="2535238" cy="1447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1" name="Oval 37"/>
          <p:cNvSpPr>
            <a:spLocks noChangeArrowheads="1"/>
          </p:cNvSpPr>
          <p:nvPr/>
        </p:nvSpPr>
        <p:spPr bwMode="auto">
          <a:xfrm>
            <a:off x="2341563" y="4926013"/>
            <a:ext cx="1001712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2" name="Oval 38"/>
          <p:cNvSpPr>
            <a:spLocks noChangeArrowheads="1"/>
          </p:cNvSpPr>
          <p:nvPr/>
        </p:nvSpPr>
        <p:spPr bwMode="auto">
          <a:xfrm>
            <a:off x="6405563" y="4146550"/>
            <a:ext cx="1909762" cy="1112838"/>
          </a:xfrm>
          <a:prstGeom prst="ellipse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2303" name="Picture 39"/>
          <p:cNvPicPr>
            <a:picLocks noChangeAspect="1" noChangeArrowheads="1"/>
          </p:cNvPicPr>
          <p:nvPr>
            <p:ph sz="half" idx="1"/>
          </p:nvPr>
        </p:nvPicPr>
        <p:blipFill>
          <a:blip r:embed="rId8"/>
          <a:srcRect/>
          <a:stretch>
            <a:fillRect/>
          </a:stretch>
        </p:blipFill>
        <p:spPr>
          <a:xfrm>
            <a:off x="7700963" y="3795713"/>
            <a:ext cx="561975" cy="396875"/>
          </a:xfrm>
          <a:noFill/>
        </p:spPr>
      </p:pic>
      <p:sp>
        <p:nvSpPr>
          <p:cNvPr id="12304" name="Oval 40"/>
          <p:cNvSpPr>
            <a:spLocks noChangeArrowheads="1"/>
          </p:cNvSpPr>
          <p:nvPr/>
        </p:nvSpPr>
        <p:spPr bwMode="auto">
          <a:xfrm>
            <a:off x="7173913" y="4306888"/>
            <a:ext cx="414337" cy="246062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5" name="Line 41"/>
          <p:cNvSpPr>
            <a:spLocks noChangeShapeType="1"/>
          </p:cNvSpPr>
          <p:nvPr/>
        </p:nvSpPr>
        <p:spPr bwMode="auto">
          <a:xfrm flipV="1">
            <a:off x="3213100" y="4425950"/>
            <a:ext cx="4146550" cy="161925"/>
          </a:xfrm>
          <a:prstGeom prst="line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12306" name="Picture 4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99038" y="4068763"/>
            <a:ext cx="3206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7" name="Line 43"/>
          <p:cNvSpPr>
            <a:spLocks noChangeShapeType="1"/>
          </p:cNvSpPr>
          <p:nvPr/>
        </p:nvSpPr>
        <p:spPr bwMode="auto">
          <a:xfrm flipH="1">
            <a:off x="2973388" y="4795838"/>
            <a:ext cx="3984625" cy="260350"/>
          </a:xfrm>
          <a:prstGeom prst="line">
            <a:avLst/>
          </a:prstGeom>
          <a:noFill/>
          <a:ln w="28575">
            <a:solidFill>
              <a:schemeClr val="accent2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2308" name="Line 44"/>
          <p:cNvSpPr>
            <a:spLocks noChangeShapeType="1"/>
          </p:cNvSpPr>
          <p:nvPr/>
        </p:nvSpPr>
        <p:spPr bwMode="auto">
          <a:xfrm flipV="1">
            <a:off x="7343775" y="4403725"/>
            <a:ext cx="30163" cy="12414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2309" name="Line 45"/>
          <p:cNvSpPr>
            <a:spLocks noChangeShapeType="1"/>
          </p:cNvSpPr>
          <p:nvPr/>
        </p:nvSpPr>
        <p:spPr bwMode="auto">
          <a:xfrm flipV="1">
            <a:off x="1947863" y="5110163"/>
            <a:ext cx="828675" cy="685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12310" name="Picture 4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4192588"/>
            <a:ext cx="17240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1" name="Line 48"/>
          <p:cNvSpPr>
            <a:spLocks noChangeShapeType="1"/>
          </p:cNvSpPr>
          <p:nvPr/>
        </p:nvSpPr>
        <p:spPr bwMode="auto">
          <a:xfrm>
            <a:off x="1155700" y="4622800"/>
            <a:ext cx="1143000" cy="889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12312" name="Picture 4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603750" y="5232400"/>
            <a:ext cx="18383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3" name="Line 50"/>
          <p:cNvSpPr>
            <a:spLocks noChangeShapeType="1"/>
          </p:cNvSpPr>
          <p:nvPr/>
        </p:nvSpPr>
        <p:spPr bwMode="auto">
          <a:xfrm flipV="1">
            <a:off x="5842000" y="4953000"/>
            <a:ext cx="977900" cy="3175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MUSIC</a:t>
            </a:r>
          </a:p>
        </p:txBody>
      </p:sp>
      <p:pic>
        <p:nvPicPr>
          <p:cNvPr id="13318" name="Picture 5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74700" y="4083050"/>
            <a:ext cx="7772400" cy="1739900"/>
          </a:xfrm>
          <a:noFill/>
        </p:spPr>
      </p:pic>
      <p:pic>
        <p:nvPicPr>
          <p:cNvPr id="13319" name="Picture 9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298825"/>
            <a:ext cx="3351213" cy="595313"/>
          </a:xfrm>
          <a:noFill/>
        </p:spPr>
      </p:pic>
      <p:pic>
        <p:nvPicPr>
          <p:cNvPr id="13320" name="Picture 10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5086350" y="3151188"/>
            <a:ext cx="3460750" cy="503237"/>
          </a:xfrm>
          <a:noFill/>
        </p:spPr>
      </p:pic>
      <p:pic>
        <p:nvPicPr>
          <p:cNvPr id="13321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92613" y="2181225"/>
            <a:ext cx="358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2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2347913" y="1274763"/>
            <a:ext cx="546100" cy="419100"/>
          </a:xfrm>
          <a:noFill/>
        </p:spPr>
      </p:pic>
      <p:sp>
        <p:nvSpPr>
          <p:cNvPr id="13323" name="Oval 13"/>
          <p:cNvSpPr>
            <a:spLocks noChangeArrowheads="1"/>
          </p:cNvSpPr>
          <p:nvPr/>
        </p:nvSpPr>
        <p:spPr bwMode="auto">
          <a:xfrm>
            <a:off x="1282700" y="1778000"/>
            <a:ext cx="2535238" cy="1447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4" name="Oval 14"/>
          <p:cNvSpPr>
            <a:spLocks noChangeArrowheads="1"/>
          </p:cNvSpPr>
          <p:nvPr/>
        </p:nvSpPr>
        <p:spPr bwMode="auto">
          <a:xfrm>
            <a:off x="1935163" y="2551113"/>
            <a:ext cx="1001712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5" name="Oval 15"/>
          <p:cNvSpPr>
            <a:spLocks noChangeArrowheads="1"/>
          </p:cNvSpPr>
          <p:nvPr/>
        </p:nvSpPr>
        <p:spPr bwMode="auto">
          <a:xfrm>
            <a:off x="5999163" y="1771650"/>
            <a:ext cx="1909762" cy="1112838"/>
          </a:xfrm>
          <a:prstGeom prst="ellipse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3326" name="Picture 16"/>
          <p:cNvPicPr>
            <a:picLocks noChangeAspect="1" noChangeArrowheads="1"/>
          </p:cNvPicPr>
          <p:nvPr>
            <p:ph sz="half" idx="1"/>
          </p:nvPr>
        </p:nvPicPr>
        <p:blipFill>
          <a:blip r:embed="rId7"/>
          <a:srcRect/>
          <a:stretch>
            <a:fillRect/>
          </a:stretch>
        </p:blipFill>
        <p:spPr>
          <a:xfrm>
            <a:off x="5795963" y="1357313"/>
            <a:ext cx="561975" cy="396875"/>
          </a:xfrm>
          <a:noFill/>
        </p:spPr>
      </p:pic>
      <p:sp>
        <p:nvSpPr>
          <p:cNvPr id="13327" name="Oval 17"/>
          <p:cNvSpPr>
            <a:spLocks noChangeArrowheads="1"/>
          </p:cNvSpPr>
          <p:nvPr/>
        </p:nvSpPr>
        <p:spPr bwMode="auto">
          <a:xfrm>
            <a:off x="6767513" y="1931988"/>
            <a:ext cx="414337" cy="246062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Line 18"/>
          <p:cNvSpPr>
            <a:spLocks noChangeShapeType="1"/>
          </p:cNvSpPr>
          <p:nvPr/>
        </p:nvSpPr>
        <p:spPr bwMode="auto">
          <a:xfrm flipV="1">
            <a:off x="2806700" y="2051050"/>
            <a:ext cx="4146550" cy="161925"/>
          </a:xfrm>
          <a:prstGeom prst="line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13329" name="Picture 1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92638" y="1693863"/>
            <a:ext cx="3206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0" name="Line 20"/>
          <p:cNvSpPr>
            <a:spLocks noChangeShapeType="1"/>
          </p:cNvSpPr>
          <p:nvPr/>
        </p:nvSpPr>
        <p:spPr bwMode="auto">
          <a:xfrm flipH="1">
            <a:off x="2566988" y="2420938"/>
            <a:ext cx="3984625" cy="260350"/>
          </a:xfrm>
          <a:prstGeom prst="line">
            <a:avLst/>
          </a:prstGeom>
          <a:noFill/>
          <a:ln w="28575">
            <a:solidFill>
              <a:schemeClr val="accent2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3331" name="Line 21"/>
          <p:cNvSpPr>
            <a:spLocks noChangeShapeType="1"/>
          </p:cNvSpPr>
          <p:nvPr/>
        </p:nvSpPr>
        <p:spPr bwMode="auto">
          <a:xfrm flipV="1">
            <a:off x="6708775" y="2028825"/>
            <a:ext cx="195263" cy="11779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3332" name="Line 22"/>
          <p:cNvSpPr>
            <a:spLocks noChangeShapeType="1"/>
          </p:cNvSpPr>
          <p:nvPr/>
        </p:nvSpPr>
        <p:spPr bwMode="auto">
          <a:xfrm flipV="1">
            <a:off x="1541463" y="2735263"/>
            <a:ext cx="828675" cy="685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13333" name="Picture 2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65100" y="1423988"/>
            <a:ext cx="17240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4" name="Line 24"/>
          <p:cNvSpPr>
            <a:spLocks noChangeShapeType="1"/>
          </p:cNvSpPr>
          <p:nvPr/>
        </p:nvSpPr>
        <p:spPr bwMode="auto">
          <a:xfrm>
            <a:off x="787400" y="1879600"/>
            <a:ext cx="1320800" cy="482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13335" name="Picture 2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78650" y="1244600"/>
            <a:ext cx="18383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6" name="Line 26"/>
          <p:cNvSpPr>
            <a:spLocks noChangeShapeType="1"/>
          </p:cNvSpPr>
          <p:nvPr/>
        </p:nvSpPr>
        <p:spPr bwMode="auto">
          <a:xfrm flipH="1">
            <a:off x="7366000" y="1701800"/>
            <a:ext cx="444500" cy="7747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5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Cargese Workshop, July 2005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A1D88-0BFB-44B1-B79B-283B677664A7}" type="slidenum">
              <a:rPr lang="en-US"/>
              <a:pPr/>
              <a:t>14</a:t>
            </a:fld>
            <a:endParaRPr lang="en-US"/>
          </a:p>
        </p:txBody>
      </p:sp>
      <p:pic>
        <p:nvPicPr>
          <p:cNvPr id="177156" name="Picture 4" descr="fig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5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Cargese Workshop, July 2005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CA007-34B8-4756-969F-C2EDBB31D0EB}" type="slidenum">
              <a:rPr lang="en-US"/>
              <a:pPr/>
              <a:t>15</a:t>
            </a:fld>
            <a:endParaRPr lang="en-US"/>
          </a:p>
        </p:txBody>
      </p:sp>
      <p:pic>
        <p:nvPicPr>
          <p:cNvPr id="176132" name="Picture 4" descr="fig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4" name="Picture 4" descr="fig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363538"/>
            <a:ext cx="7626350" cy="5719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2" name="Picture 4" descr="fi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73152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Large M and Extended Targets</a:t>
            </a:r>
          </a:p>
        </p:txBody>
      </p:sp>
      <p:pic>
        <p:nvPicPr>
          <p:cNvPr id="1434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" y="1454150"/>
            <a:ext cx="79168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 Box 4"/>
          <p:cNvSpPr txBox="1">
            <a:spLocks noChangeArrowheads="1"/>
          </p:cNvSpPr>
          <p:nvPr/>
        </p:nvSpPr>
        <p:spPr bwMode="auto">
          <a:xfrm>
            <a:off x="1603375" y="2541588"/>
            <a:ext cx="5983288" cy="711200"/>
          </a:xfrm>
          <a:prstGeom prst="rect">
            <a:avLst/>
          </a:prstGeom>
          <a:noFill/>
          <a:ln w="9525">
            <a:solidFill>
              <a:srgbClr val="CC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</a:rPr>
              <a:t>If M&gt;Rank{K} or if target is continuously distributed</a:t>
            </a:r>
          </a:p>
          <a:p>
            <a:pPr algn="ctr"/>
            <a:r>
              <a:rPr lang="en-US" b="1">
                <a:solidFill>
                  <a:schemeClr val="accent2"/>
                </a:solidFill>
              </a:rPr>
              <a:t>then all singular values </a:t>
            </a:r>
            <a:r>
              <a:rPr lang="en-US" b="1">
                <a:solidFill>
                  <a:schemeClr val="accent2"/>
                </a:solidFill>
                <a:sym typeface="Symbol" pitchFamily="18" charset="2"/>
              </a:rPr>
              <a:t></a:t>
            </a:r>
            <a:r>
              <a:rPr lang="en-US" b="1" baseline="-25000">
                <a:solidFill>
                  <a:schemeClr val="accent2"/>
                </a:solidFill>
                <a:sym typeface="Symbol" pitchFamily="18" charset="2"/>
              </a:rPr>
              <a:t>p</a:t>
            </a:r>
            <a:r>
              <a:rPr lang="en-US" b="1">
                <a:solidFill>
                  <a:schemeClr val="accent2"/>
                </a:solidFill>
                <a:sym typeface="Symbol" pitchFamily="18" charset="2"/>
              </a:rPr>
              <a:t>&gt;0 and time-reversal fails</a:t>
            </a:r>
            <a:endParaRPr lang="en-US" b="1">
              <a:solidFill>
                <a:schemeClr val="accent2"/>
              </a:solidFill>
            </a:endParaRPr>
          </a:p>
        </p:txBody>
      </p:sp>
      <p:sp>
        <p:nvSpPr>
          <p:cNvPr id="14344" name="Text Box 5"/>
          <p:cNvSpPr txBox="1">
            <a:spLocks noChangeArrowheads="1"/>
          </p:cNvSpPr>
          <p:nvPr/>
        </p:nvSpPr>
        <p:spPr bwMode="auto">
          <a:xfrm>
            <a:off x="1552575" y="3763963"/>
            <a:ext cx="5872163" cy="711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CC6600"/>
                </a:solidFill>
              </a:rPr>
              <a:t>Standard time reversal imaging uses signal subspace</a:t>
            </a:r>
          </a:p>
          <a:p>
            <a:pPr algn="ctr"/>
            <a:r>
              <a:rPr lang="en-US" b="1">
                <a:solidFill>
                  <a:srgbClr val="CC6600"/>
                </a:solidFill>
              </a:rPr>
              <a:t>MUSIC uses noise subspace</a:t>
            </a:r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881063" y="4914900"/>
            <a:ext cx="7327900" cy="831850"/>
          </a:xfrm>
          <a:prstGeom prst="rect">
            <a:avLst/>
          </a:prstGeom>
          <a:noFill/>
          <a:ln w="9525">
            <a:solidFill>
              <a:srgbClr val="CC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chemeClr val="accent2"/>
                </a:solidFill>
              </a:rPr>
              <a:t>Treat problem as one of inverse scattering rather than </a:t>
            </a:r>
          </a:p>
          <a:p>
            <a:pPr algn="ctr"/>
            <a:r>
              <a:rPr lang="en-US" sz="2400" b="1">
                <a:solidFill>
                  <a:schemeClr val="accent2"/>
                </a:solidFill>
              </a:rPr>
              <a:t>one of parameter estimation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Reformulation</a:t>
            </a:r>
          </a:p>
        </p:txBody>
      </p:sp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8525" y="1203325"/>
            <a:ext cx="4567238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7850" y="2138363"/>
            <a:ext cx="51339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4475" y="5437188"/>
            <a:ext cx="3476625" cy="5730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5369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3713" y="3094038"/>
            <a:ext cx="5565775" cy="884237"/>
          </a:xfrm>
          <a:prstGeom prst="rect">
            <a:avLst/>
          </a:prstGeom>
          <a:noFill/>
          <a:ln w="9525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15370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39963" y="4327525"/>
            <a:ext cx="445611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990600" y="1203325"/>
            <a:ext cx="6864350" cy="3708400"/>
            <a:chOff x="336" y="816"/>
            <a:chExt cx="4908" cy="2616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36" y="816"/>
              <a:ext cx="4908" cy="2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2880" y="2304"/>
              <a:ext cx="1008" cy="1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/>
                <a:t>target</a:t>
              </a: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1920" y="1104"/>
              <a:ext cx="2448" cy="1280"/>
            </a:xfrm>
            <a:custGeom>
              <a:avLst/>
              <a:gdLst>
                <a:gd name="T0" fmla="*/ 2448 w 2448"/>
                <a:gd name="T1" fmla="*/ 0 h 1280"/>
                <a:gd name="T2" fmla="*/ 2160 w 2448"/>
                <a:gd name="T3" fmla="*/ 624 h 1280"/>
                <a:gd name="T4" fmla="*/ 1680 w 2448"/>
                <a:gd name="T5" fmla="*/ 1248 h 1280"/>
                <a:gd name="T6" fmla="*/ 1152 w 2448"/>
                <a:gd name="T7" fmla="*/ 816 h 1280"/>
                <a:gd name="T8" fmla="*/ 480 w 2448"/>
                <a:gd name="T9" fmla="*/ 192 h 1280"/>
                <a:gd name="T10" fmla="*/ 0 w 2448"/>
                <a:gd name="T11" fmla="*/ 48 h 12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48"/>
                <a:gd name="T19" fmla="*/ 0 h 1280"/>
                <a:gd name="T20" fmla="*/ 2448 w 2448"/>
                <a:gd name="T21" fmla="*/ 1280 h 12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48" h="1280">
                  <a:moveTo>
                    <a:pt x="2448" y="0"/>
                  </a:moveTo>
                  <a:cubicBezTo>
                    <a:pt x="2368" y="208"/>
                    <a:pt x="2288" y="416"/>
                    <a:pt x="2160" y="624"/>
                  </a:cubicBezTo>
                  <a:cubicBezTo>
                    <a:pt x="2032" y="832"/>
                    <a:pt x="1848" y="1216"/>
                    <a:pt x="1680" y="1248"/>
                  </a:cubicBezTo>
                  <a:cubicBezTo>
                    <a:pt x="1512" y="1280"/>
                    <a:pt x="1352" y="992"/>
                    <a:pt x="1152" y="816"/>
                  </a:cubicBezTo>
                  <a:cubicBezTo>
                    <a:pt x="952" y="640"/>
                    <a:pt x="672" y="320"/>
                    <a:pt x="480" y="192"/>
                  </a:cubicBezTo>
                  <a:cubicBezTo>
                    <a:pt x="288" y="64"/>
                    <a:pt x="88" y="80"/>
                    <a:pt x="0" y="48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09600" y="4824413"/>
            <a:ext cx="7929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3399"/>
                </a:solidFill>
              </a:rPr>
              <a:t>Goal is to detect and locate isolated targets in known ocean background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444750" y="5472113"/>
            <a:ext cx="3887788" cy="877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b="1">
                <a:solidFill>
                  <a:srgbClr val="FF0000"/>
                </a:solidFill>
              </a:rPr>
              <a:t>Long wavelength</a:t>
            </a:r>
          </a:p>
          <a:p>
            <a:pPr algn="ctr">
              <a:lnSpc>
                <a:spcPct val="85000"/>
              </a:lnSpc>
            </a:pPr>
            <a:r>
              <a:rPr lang="en-US" b="1">
                <a:solidFill>
                  <a:srgbClr val="FF0000"/>
                </a:solidFill>
              </a:rPr>
              <a:t>Sparse unstructured array</a:t>
            </a:r>
          </a:p>
          <a:p>
            <a:pPr algn="ctr">
              <a:lnSpc>
                <a:spcPct val="85000"/>
              </a:lnSpc>
            </a:pPr>
            <a:r>
              <a:rPr lang="en-US" b="1">
                <a:solidFill>
                  <a:srgbClr val="FF0000"/>
                </a:solidFill>
              </a:rPr>
              <a:t>Non-uniform background velocity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Ocean Tomography</a:t>
            </a: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675" y="3754438"/>
            <a:ext cx="148431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Extended Target Inversion</a:t>
            </a:r>
          </a:p>
        </p:txBody>
      </p:sp>
      <p:sp>
        <p:nvSpPr>
          <p:cNvPr id="16391" name="Oval 4"/>
          <p:cNvSpPr>
            <a:spLocks noChangeArrowheads="1"/>
          </p:cNvSpPr>
          <p:nvPr/>
        </p:nvSpPr>
        <p:spPr bwMode="auto">
          <a:xfrm>
            <a:off x="977900" y="4198938"/>
            <a:ext cx="3889375" cy="1803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639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9438" y="3260725"/>
            <a:ext cx="426085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Oval 7"/>
          <p:cNvSpPr>
            <a:spLocks noChangeArrowheads="1"/>
          </p:cNvSpPr>
          <p:nvPr/>
        </p:nvSpPr>
        <p:spPr bwMode="auto">
          <a:xfrm>
            <a:off x="2833688" y="4818063"/>
            <a:ext cx="1222375" cy="8620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6394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51513" y="4133850"/>
            <a:ext cx="2660650" cy="1016000"/>
          </a:xfrm>
          <a:prstGeom prst="rect">
            <a:avLst/>
          </a:prstGeom>
          <a:noFill/>
          <a:ln w="9525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16395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1263" y="5257800"/>
            <a:ext cx="3502025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11275" y="1323975"/>
            <a:ext cx="67945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7" name="Line 14"/>
          <p:cNvSpPr>
            <a:spLocks noChangeShapeType="1"/>
          </p:cNvSpPr>
          <p:nvPr/>
        </p:nvSpPr>
        <p:spPr bwMode="auto">
          <a:xfrm>
            <a:off x="2243138" y="3670300"/>
            <a:ext cx="1363662" cy="154463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398" name="Line 15"/>
          <p:cNvSpPr>
            <a:spLocks noChangeShapeType="1"/>
          </p:cNvSpPr>
          <p:nvPr/>
        </p:nvSpPr>
        <p:spPr bwMode="auto">
          <a:xfrm>
            <a:off x="695325" y="4313238"/>
            <a:ext cx="1173163" cy="8509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399" name="Text Box 18"/>
          <p:cNvSpPr txBox="1">
            <a:spLocks noChangeArrowheads="1"/>
          </p:cNvSpPr>
          <p:nvPr/>
        </p:nvSpPr>
        <p:spPr bwMode="auto">
          <a:xfrm>
            <a:off x="5584825" y="3709988"/>
            <a:ext cx="3059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Minimum Norm Inversion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Details</a:t>
            </a:r>
          </a:p>
        </p:txBody>
      </p:sp>
      <p:pic>
        <p:nvPicPr>
          <p:cNvPr id="17414" name="Picture 10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750" y="2500313"/>
            <a:ext cx="8432800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0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4325" y="1306513"/>
            <a:ext cx="6042025" cy="9429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7416" name="Picture 10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59063" y="5356225"/>
            <a:ext cx="390525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Text Box 1032"/>
          <p:cNvSpPr txBox="1">
            <a:spLocks noChangeArrowheads="1"/>
          </p:cNvSpPr>
          <p:nvPr/>
        </p:nvSpPr>
        <p:spPr bwMode="auto">
          <a:xfrm>
            <a:off x="501650" y="5065713"/>
            <a:ext cx="234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Computed once off line</a:t>
            </a:r>
          </a:p>
        </p:txBody>
      </p:sp>
      <p:sp>
        <p:nvSpPr>
          <p:cNvPr id="17418" name="Line 1033"/>
          <p:cNvSpPr>
            <a:spLocks noChangeShapeType="1"/>
          </p:cNvSpPr>
          <p:nvPr/>
        </p:nvSpPr>
        <p:spPr bwMode="auto">
          <a:xfrm>
            <a:off x="1919288" y="5459413"/>
            <a:ext cx="758825" cy="168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Text Box 1034"/>
          <p:cNvSpPr txBox="1">
            <a:spLocks noChangeArrowheads="1"/>
          </p:cNvSpPr>
          <p:nvPr/>
        </p:nvSpPr>
        <p:spPr bwMode="auto">
          <a:xfrm>
            <a:off x="6953250" y="5067300"/>
            <a:ext cx="663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17420" name="Line 1035"/>
          <p:cNvSpPr>
            <a:spLocks noChangeShapeType="1"/>
          </p:cNvSpPr>
          <p:nvPr/>
        </p:nvSpPr>
        <p:spPr bwMode="auto">
          <a:xfrm flipH="1">
            <a:off x="6529388" y="5408613"/>
            <a:ext cx="438150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Simulation</a:t>
            </a:r>
          </a:p>
        </p:txBody>
      </p:sp>
      <p:sp>
        <p:nvSpPr>
          <p:cNvPr id="14342" name="Line 3"/>
          <p:cNvSpPr>
            <a:spLocks noChangeShapeType="1"/>
          </p:cNvSpPr>
          <p:nvPr/>
        </p:nvSpPr>
        <p:spPr bwMode="auto">
          <a:xfrm>
            <a:off x="495300" y="17653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343" name="Group 4"/>
          <p:cNvGrpSpPr>
            <a:grpSpLocks/>
          </p:cNvGrpSpPr>
          <p:nvPr/>
        </p:nvGrpSpPr>
        <p:grpSpPr bwMode="auto">
          <a:xfrm>
            <a:off x="1663700" y="1727200"/>
            <a:ext cx="152400" cy="1092200"/>
            <a:chOff x="1024" y="1064"/>
            <a:chExt cx="80" cy="896"/>
          </a:xfrm>
        </p:grpSpPr>
        <p:sp>
          <p:nvSpPr>
            <p:cNvPr id="14380" name="Oval 5"/>
            <p:cNvSpPr>
              <a:spLocks noChangeArrowheads="1"/>
            </p:cNvSpPr>
            <p:nvPr/>
          </p:nvSpPr>
          <p:spPr bwMode="auto">
            <a:xfrm>
              <a:off x="1024" y="106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1" name="Oval 6"/>
            <p:cNvSpPr>
              <a:spLocks noChangeArrowheads="1"/>
            </p:cNvSpPr>
            <p:nvPr/>
          </p:nvSpPr>
          <p:spPr bwMode="auto">
            <a:xfrm>
              <a:off x="1024" y="12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2" name="Line 7"/>
            <p:cNvSpPr>
              <a:spLocks noChangeShapeType="1"/>
            </p:cNvSpPr>
            <p:nvPr/>
          </p:nvSpPr>
          <p:spPr bwMode="auto">
            <a:xfrm>
              <a:off x="1064" y="1104"/>
              <a:ext cx="0" cy="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3" name="Oval 8"/>
            <p:cNvSpPr>
              <a:spLocks noChangeArrowheads="1"/>
            </p:cNvSpPr>
            <p:nvPr/>
          </p:nvSpPr>
          <p:spPr bwMode="auto">
            <a:xfrm>
              <a:off x="1024" y="137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4" name="Oval 9"/>
            <p:cNvSpPr>
              <a:spLocks noChangeArrowheads="1"/>
            </p:cNvSpPr>
            <p:nvPr/>
          </p:nvSpPr>
          <p:spPr bwMode="auto">
            <a:xfrm>
              <a:off x="1024" y="154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5" name="Oval 10"/>
            <p:cNvSpPr>
              <a:spLocks noChangeArrowheads="1"/>
            </p:cNvSpPr>
            <p:nvPr/>
          </p:nvSpPr>
          <p:spPr bwMode="auto">
            <a:xfrm>
              <a:off x="1024" y="171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6" name="Oval 11"/>
            <p:cNvSpPr>
              <a:spLocks noChangeArrowheads="1"/>
            </p:cNvSpPr>
            <p:nvPr/>
          </p:nvSpPr>
          <p:spPr bwMode="auto">
            <a:xfrm>
              <a:off x="1024" y="188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44" name="Oval 12"/>
          <p:cNvSpPr>
            <a:spLocks noChangeArrowheads="1"/>
          </p:cNvSpPr>
          <p:nvPr/>
        </p:nvSpPr>
        <p:spPr bwMode="auto">
          <a:xfrm>
            <a:off x="5308600" y="1720850"/>
            <a:ext cx="101600" cy="10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Oval 13"/>
          <p:cNvSpPr>
            <a:spLocks noChangeArrowheads="1"/>
          </p:cNvSpPr>
          <p:nvPr/>
        </p:nvSpPr>
        <p:spPr bwMode="auto">
          <a:xfrm>
            <a:off x="6070600" y="1720850"/>
            <a:ext cx="101600" cy="10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Oval 14"/>
          <p:cNvSpPr>
            <a:spLocks noChangeArrowheads="1"/>
          </p:cNvSpPr>
          <p:nvPr/>
        </p:nvSpPr>
        <p:spPr bwMode="auto">
          <a:xfrm>
            <a:off x="6832600" y="1720850"/>
            <a:ext cx="101600" cy="10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Oval 15"/>
          <p:cNvSpPr>
            <a:spLocks noChangeArrowheads="1"/>
          </p:cNvSpPr>
          <p:nvPr/>
        </p:nvSpPr>
        <p:spPr bwMode="auto">
          <a:xfrm>
            <a:off x="7213600" y="1720850"/>
            <a:ext cx="101600" cy="10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Oval 16"/>
          <p:cNvSpPr>
            <a:spLocks noChangeArrowheads="1"/>
          </p:cNvSpPr>
          <p:nvPr/>
        </p:nvSpPr>
        <p:spPr bwMode="auto">
          <a:xfrm>
            <a:off x="8499475" y="1720850"/>
            <a:ext cx="101600" cy="10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Line 17"/>
          <p:cNvSpPr>
            <a:spLocks noChangeShapeType="1"/>
          </p:cNvSpPr>
          <p:nvPr/>
        </p:nvSpPr>
        <p:spPr bwMode="auto">
          <a:xfrm>
            <a:off x="628650" y="3638550"/>
            <a:ext cx="8191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0" name="Text Box 18"/>
          <p:cNvSpPr txBox="1">
            <a:spLocks noChangeArrowheads="1"/>
          </p:cNvSpPr>
          <p:nvPr/>
        </p:nvSpPr>
        <p:spPr bwMode="auto">
          <a:xfrm>
            <a:off x="3759200" y="3265488"/>
            <a:ext cx="1492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Reflecting layer</a:t>
            </a:r>
          </a:p>
        </p:txBody>
      </p:sp>
      <p:sp>
        <p:nvSpPr>
          <p:cNvPr id="14351" name="Text Box 19"/>
          <p:cNvSpPr txBox="1">
            <a:spLocks noChangeArrowheads="1"/>
          </p:cNvSpPr>
          <p:nvPr/>
        </p:nvSpPr>
        <p:spPr bwMode="auto">
          <a:xfrm>
            <a:off x="5994400" y="2535238"/>
            <a:ext cx="23701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Homogeneous background</a:t>
            </a:r>
          </a:p>
        </p:txBody>
      </p:sp>
      <p:sp>
        <p:nvSpPr>
          <p:cNvPr id="14352" name="Text Box 20"/>
          <p:cNvSpPr txBox="1">
            <a:spLocks noChangeArrowheads="1"/>
          </p:cNvSpPr>
          <p:nvPr/>
        </p:nvSpPr>
        <p:spPr bwMode="auto">
          <a:xfrm>
            <a:off x="6207125" y="990600"/>
            <a:ext cx="191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Ideal point sources</a:t>
            </a:r>
          </a:p>
        </p:txBody>
      </p:sp>
      <p:sp>
        <p:nvSpPr>
          <p:cNvPr id="14353" name="Text Box 21"/>
          <p:cNvSpPr txBox="1">
            <a:spLocks noChangeArrowheads="1"/>
          </p:cNvSpPr>
          <p:nvPr/>
        </p:nvSpPr>
        <p:spPr bwMode="auto">
          <a:xfrm>
            <a:off x="746125" y="1244600"/>
            <a:ext cx="205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Ideal point receivers</a:t>
            </a:r>
          </a:p>
        </p:txBody>
      </p:sp>
      <p:grpSp>
        <p:nvGrpSpPr>
          <p:cNvPr id="14354" name="Group 22"/>
          <p:cNvGrpSpPr>
            <a:grpSpLocks/>
          </p:cNvGrpSpPr>
          <p:nvPr/>
        </p:nvGrpSpPr>
        <p:grpSpPr bwMode="auto">
          <a:xfrm>
            <a:off x="5397500" y="1778000"/>
            <a:ext cx="1333500" cy="660400"/>
            <a:chOff x="2920" y="1104"/>
            <a:chExt cx="840" cy="416"/>
          </a:xfrm>
        </p:grpSpPr>
        <p:sp>
          <p:nvSpPr>
            <p:cNvPr id="14376" name="Arc 23"/>
            <p:cNvSpPr>
              <a:spLocks/>
            </p:cNvSpPr>
            <p:nvPr/>
          </p:nvSpPr>
          <p:spPr bwMode="auto">
            <a:xfrm flipV="1">
              <a:off x="3041" y="1104"/>
              <a:ext cx="672" cy="336"/>
            </a:xfrm>
            <a:custGeom>
              <a:avLst/>
              <a:gdLst>
                <a:gd name="T0" fmla="*/ 0 w 43195"/>
                <a:gd name="T1" fmla="*/ 329 h 21600"/>
                <a:gd name="T2" fmla="*/ 672 w 43195"/>
                <a:gd name="T3" fmla="*/ 336 h 21600"/>
                <a:gd name="T4" fmla="*/ 336 w 43195"/>
                <a:gd name="T5" fmla="*/ 336 h 21600"/>
                <a:gd name="T6" fmla="*/ 0 60000 65536"/>
                <a:gd name="T7" fmla="*/ 0 60000 65536"/>
                <a:gd name="T8" fmla="*/ 0 60000 65536"/>
                <a:gd name="T9" fmla="*/ 0 w 43195"/>
                <a:gd name="T10" fmla="*/ 0 h 21600"/>
                <a:gd name="T11" fmla="*/ 43195 w 43195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1600" fill="none" extrusionOk="0">
                  <a:moveTo>
                    <a:pt x="0" y="21130"/>
                  </a:moveTo>
                  <a:cubicBezTo>
                    <a:pt x="255" y="9386"/>
                    <a:pt x="9848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</a:path>
                <a:path w="43195" h="21600" stroke="0" extrusionOk="0">
                  <a:moveTo>
                    <a:pt x="0" y="21130"/>
                  </a:moveTo>
                  <a:cubicBezTo>
                    <a:pt x="255" y="9386"/>
                    <a:pt x="9848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7" name="Line 24"/>
            <p:cNvSpPr>
              <a:spLocks noChangeShapeType="1"/>
            </p:cNvSpPr>
            <p:nvPr/>
          </p:nvSpPr>
          <p:spPr bwMode="auto">
            <a:xfrm flipH="1">
              <a:off x="2920" y="1176"/>
              <a:ext cx="360" cy="3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8" name="Line 25"/>
            <p:cNvSpPr>
              <a:spLocks noChangeShapeType="1"/>
            </p:cNvSpPr>
            <p:nvPr/>
          </p:nvSpPr>
          <p:spPr bwMode="auto">
            <a:xfrm>
              <a:off x="3376" y="1208"/>
              <a:ext cx="0" cy="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9" name="Line 26"/>
            <p:cNvSpPr>
              <a:spLocks noChangeShapeType="1"/>
            </p:cNvSpPr>
            <p:nvPr/>
          </p:nvSpPr>
          <p:spPr bwMode="auto">
            <a:xfrm>
              <a:off x="3464" y="1200"/>
              <a:ext cx="296" cy="2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55" name="Line 27"/>
          <p:cNvSpPr>
            <a:spLocks noChangeShapeType="1"/>
          </p:cNvSpPr>
          <p:nvPr/>
        </p:nvSpPr>
        <p:spPr bwMode="auto">
          <a:xfrm>
            <a:off x="1981200" y="1917700"/>
            <a:ext cx="317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6" name="Text Box 28"/>
          <p:cNvSpPr txBox="1">
            <a:spLocks noChangeArrowheads="1"/>
          </p:cNvSpPr>
          <p:nvPr/>
        </p:nvSpPr>
        <p:spPr bwMode="auto">
          <a:xfrm>
            <a:off x="2981325" y="1912938"/>
            <a:ext cx="595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20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57" name="Line 29"/>
          <p:cNvSpPr>
            <a:spLocks noChangeShapeType="1"/>
          </p:cNvSpPr>
          <p:nvPr/>
        </p:nvSpPr>
        <p:spPr bwMode="auto">
          <a:xfrm>
            <a:off x="1422400" y="1828800"/>
            <a:ext cx="0" cy="927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8" name="Text Box 30"/>
          <p:cNvSpPr txBox="1">
            <a:spLocks noChangeArrowheads="1"/>
          </p:cNvSpPr>
          <p:nvPr/>
        </p:nvSpPr>
        <p:spPr bwMode="auto">
          <a:xfrm>
            <a:off x="873125" y="2103438"/>
            <a:ext cx="481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5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59" name="Line 31"/>
          <p:cNvSpPr>
            <a:spLocks noChangeShapeType="1"/>
          </p:cNvSpPr>
          <p:nvPr/>
        </p:nvSpPr>
        <p:spPr bwMode="auto">
          <a:xfrm>
            <a:off x="825500" y="1778000"/>
            <a:ext cx="0" cy="1866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0" name="Text Box 32"/>
          <p:cNvSpPr txBox="1">
            <a:spLocks noChangeArrowheads="1"/>
          </p:cNvSpPr>
          <p:nvPr/>
        </p:nvSpPr>
        <p:spPr bwMode="auto">
          <a:xfrm>
            <a:off x="276225" y="2459038"/>
            <a:ext cx="595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20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61" name="Text Box 33"/>
          <p:cNvSpPr txBox="1">
            <a:spLocks noChangeArrowheads="1"/>
          </p:cNvSpPr>
          <p:nvPr/>
        </p:nvSpPr>
        <p:spPr bwMode="auto">
          <a:xfrm>
            <a:off x="5546725" y="1404938"/>
            <a:ext cx="481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5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62" name="Text Box 34"/>
          <p:cNvSpPr txBox="1">
            <a:spLocks noChangeArrowheads="1"/>
          </p:cNvSpPr>
          <p:nvPr/>
        </p:nvSpPr>
        <p:spPr bwMode="auto">
          <a:xfrm>
            <a:off x="6308725" y="1404938"/>
            <a:ext cx="481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5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63" name="Text Box 35"/>
          <p:cNvSpPr txBox="1">
            <a:spLocks noChangeArrowheads="1"/>
          </p:cNvSpPr>
          <p:nvPr/>
        </p:nvSpPr>
        <p:spPr bwMode="auto">
          <a:xfrm>
            <a:off x="6931025" y="1417638"/>
            <a:ext cx="309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64" name="Text Box 36"/>
          <p:cNvSpPr txBox="1">
            <a:spLocks noChangeArrowheads="1"/>
          </p:cNvSpPr>
          <p:nvPr/>
        </p:nvSpPr>
        <p:spPr bwMode="auto">
          <a:xfrm>
            <a:off x="7705725" y="1404938"/>
            <a:ext cx="538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ym typeface="Symbol" pitchFamily="18" charset="2"/>
              </a:rPr>
              <a:t>10</a:t>
            </a:r>
            <a:endParaRPr lang="en-US" sz="1800"/>
          </a:p>
        </p:txBody>
      </p:sp>
      <p:sp>
        <p:nvSpPr>
          <p:cNvPr id="14365" name="Line 37"/>
          <p:cNvSpPr>
            <a:spLocks noChangeShapeType="1"/>
          </p:cNvSpPr>
          <p:nvPr/>
        </p:nvSpPr>
        <p:spPr bwMode="auto">
          <a:xfrm>
            <a:off x="4445000" y="1765300"/>
            <a:ext cx="0" cy="977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6" name="Text Box 38"/>
          <p:cNvSpPr txBox="1">
            <a:spLocks noChangeArrowheads="1"/>
          </p:cNvSpPr>
          <p:nvPr/>
        </p:nvSpPr>
        <p:spPr bwMode="auto">
          <a:xfrm>
            <a:off x="3933825" y="2154238"/>
            <a:ext cx="481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5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67" name="Text Box 39"/>
          <p:cNvSpPr txBox="1">
            <a:spLocks noChangeArrowheads="1"/>
          </p:cNvSpPr>
          <p:nvPr/>
        </p:nvSpPr>
        <p:spPr bwMode="auto">
          <a:xfrm>
            <a:off x="2816225" y="2789238"/>
            <a:ext cx="595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15 </a:t>
            </a:r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68" name="Line 40"/>
          <p:cNvSpPr>
            <a:spLocks noChangeShapeType="1"/>
          </p:cNvSpPr>
          <p:nvPr/>
        </p:nvSpPr>
        <p:spPr bwMode="auto">
          <a:xfrm>
            <a:off x="2032000" y="27813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9" name="Rectangle 41"/>
          <p:cNvSpPr>
            <a:spLocks noChangeArrowheads="1"/>
          </p:cNvSpPr>
          <p:nvPr/>
        </p:nvSpPr>
        <p:spPr bwMode="auto">
          <a:xfrm>
            <a:off x="4254500" y="2743200"/>
            <a:ext cx="393700" cy="88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0" name="Text Box 42"/>
          <p:cNvSpPr txBox="1">
            <a:spLocks noChangeArrowheads="1"/>
          </p:cNvSpPr>
          <p:nvPr/>
        </p:nvSpPr>
        <p:spPr bwMode="auto">
          <a:xfrm>
            <a:off x="4289425" y="2801938"/>
            <a:ext cx="309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ym typeface="Symbol" pitchFamily="18" charset="2"/>
              </a:rPr>
              <a:t></a:t>
            </a:r>
            <a:endParaRPr lang="en-US" sz="1800"/>
          </a:p>
        </p:txBody>
      </p:sp>
      <p:sp>
        <p:nvSpPr>
          <p:cNvPr id="14371" name="Text Box 43"/>
          <p:cNvSpPr txBox="1">
            <a:spLocks noChangeArrowheads="1"/>
          </p:cNvSpPr>
          <p:nvPr/>
        </p:nvSpPr>
        <p:spPr bwMode="auto">
          <a:xfrm>
            <a:off x="4733925" y="2611438"/>
            <a:ext cx="487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ym typeface="Symbol" pitchFamily="18" charset="2"/>
              </a:rPr>
              <a:t>/2</a:t>
            </a:r>
            <a:endParaRPr lang="en-US" sz="1800"/>
          </a:p>
        </p:txBody>
      </p:sp>
      <p:sp>
        <p:nvSpPr>
          <p:cNvPr id="14372" name="Text Box 44"/>
          <p:cNvSpPr txBox="1">
            <a:spLocks noChangeArrowheads="1"/>
          </p:cNvSpPr>
          <p:nvPr/>
        </p:nvSpPr>
        <p:spPr bwMode="auto">
          <a:xfrm>
            <a:off x="539750" y="3794125"/>
            <a:ext cx="830738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b="1">
                <a:solidFill>
                  <a:srgbClr val="FF0000"/>
                </a:solidFill>
              </a:rPr>
              <a:t>Five surface sources and six borehole receivers</a:t>
            </a:r>
          </a:p>
          <a:p>
            <a:pPr algn="ctr">
              <a:lnSpc>
                <a:spcPct val="75000"/>
              </a:lnSpc>
            </a:pPr>
            <a:r>
              <a:rPr lang="en-US" b="1">
                <a:solidFill>
                  <a:srgbClr val="FF0000"/>
                </a:solidFill>
              </a:rPr>
              <a:t>Simulation performed at single frequency with and without reflecting layer</a:t>
            </a:r>
          </a:p>
          <a:p>
            <a:pPr algn="ctr">
              <a:lnSpc>
                <a:spcPct val="75000"/>
              </a:lnSpc>
            </a:pPr>
            <a:r>
              <a:rPr lang="en-US" b="1">
                <a:solidFill>
                  <a:srgbClr val="FF0000"/>
                </a:solidFill>
              </a:rPr>
              <a:t>and with and without additive receiver noise</a:t>
            </a:r>
          </a:p>
        </p:txBody>
      </p:sp>
      <p:pic>
        <p:nvPicPr>
          <p:cNvPr id="14373" name="Picture 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0575" y="4556125"/>
            <a:ext cx="4848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74" name="Picture 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5963" y="5240338"/>
            <a:ext cx="5110162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75" name="Line 47"/>
          <p:cNvSpPr>
            <a:spLocks noChangeShapeType="1"/>
          </p:cNvSpPr>
          <p:nvPr/>
        </p:nvSpPr>
        <p:spPr bwMode="auto">
          <a:xfrm>
            <a:off x="1143000" y="5216525"/>
            <a:ext cx="7264400" cy="0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Simulation: no bottom no noise</a:t>
            </a:r>
          </a:p>
        </p:txBody>
      </p:sp>
      <p:pic>
        <p:nvPicPr>
          <p:cNvPr id="15366" name="Picture 3" descr="oceansim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0400" y="11557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2"/>
          <p:cNvSpPr>
            <a:spLocks noGrp="1"/>
          </p:cNvSpPr>
          <p:nvPr>
            <p:ph type="dt" sz="quarter" idx="4294967295"/>
          </p:nvPr>
        </p:nvSpPr>
        <p:spPr>
          <a:xfrm>
            <a:off x="685800" y="6248400"/>
            <a:ext cx="1905000" cy="457200"/>
          </a:xfrm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248400"/>
            <a:ext cx="2895600" cy="457200"/>
          </a:xfrm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CF5FF3E1-8E12-4117-9857-DDC38CB5BC33}" type="slidenum">
              <a:rPr lang="en-US"/>
              <a:pPr/>
              <a:t>24</a:t>
            </a:fld>
            <a:endParaRPr lang="en-US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Simulation: no bottom with noise</a:t>
            </a:r>
          </a:p>
        </p:txBody>
      </p:sp>
      <p:pic>
        <p:nvPicPr>
          <p:cNvPr id="16390" name="Picture 3" descr="oceansim1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9800" y="12192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4294967295"/>
          </p:nvPr>
        </p:nvSpPr>
        <p:spPr>
          <a:xfrm>
            <a:off x="685800" y="6248400"/>
            <a:ext cx="1905000" cy="457200"/>
          </a:xfrm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248400"/>
            <a:ext cx="2895600" cy="457200"/>
          </a:xfrm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C7D5CAB8-F162-417A-818D-54942BD6234B}" type="slidenum">
              <a:rPr lang="en-US"/>
              <a:pPr/>
              <a:t>25</a:t>
            </a:fld>
            <a:endParaRPr lang="en-US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Simulation: bottom no noise</a:t>
            </a:r>
          </a:p>
        </p:txBody>
      </p:sp>
      <p:pic>
        <p:nvPicPr>
          <p:cNvPr id="17414" name="Picture 3" descr="oceansim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9800" y="11684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2"/>
          <p:cNvSpPr>
            <a:spLocks noGrp="1"/>
          </p:cNvSpPr>
          <p:nvPr>
            <p:ph type="dt" sz="quarter" idx="4294967295"/>
          </p:nvPr>
        </p:nvSpPr>
        <p:spPr>
          <a:xfrm>
            <a:off x="685800" y="6248400"/>
            <a:ext cx="1905000" cy="457200"/>
          </a:xfrm>
          <a:noFill/>
        </p:spPr>
        <p:txBody>
          <a:bodyPr/>
          <a:lstStyle/>
          <a:p>
            <a:r>
              <a:rPr lang="en-US"/>
              <a:t>06/11/2006</a:t>
            </a:r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248400"/>
            <a:ext cx="2895600" cy="457200"/>
          </a:xfrm>
          <a:noFill/>
        </p:spPr>
        <p:txBody>
          <a:bodyPr/>
          <a:lstStyle/>
          <a:p>
            <a:r>
              <a:rPr lang="en-US"/>
              <a:t>MIT Talk</a:t>
            </a: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1EC4F1B5-A757-410E-984A-1AD59080768B}" type="slidenum">
              <a:rPr lang="en-US"/>
              <a:pPr/>
              <a:t>26</a:t>
            </a:fld>
            <a:endParaRPr lang="en-US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Simulation bottom+noise</a:t>
            </a:r>
          </a:p>
        </p:txBody>
      </p:sp>
      <p:pic>
        <p:nvPicPr>
          <p:cNvPr id="18438" name="Picture 3" descr="oceansim2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" y="12192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Resolution Enhancement</a:t>
            </a:r>
          </a:p>
        </p:txBody>
      </p:sp>
      <p:pic>
        <p:nvPicPr>
          <p:cNvPr id="1740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5575" y="1357313"/>
            <a:ext cx="6181725" cy="491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086" name="Text Box 6"/>
          <p:cNvSpPr txBox="1">
            <a:spLocks noChangeArrowheads="1"/>
          </p:cNvSpPr>
          <p:nvPr/>
        </p:nvSpPr>
        <p:spPr bwMode="auto">
          <a:xfrm>
            <a:off x="365125" y="1919288"/>
            <a:ext cx="2305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Born with no bottom</a:t>
            </a:r>
          </a:p>
        </p:txBody>
      </p:sp>
      <p:sp>
        <p:nvSpPr>
          <p:cNvPr id="174087" name="Text Box 7"/>
          <p:cNvSpPr txBox="1">
            <a:spLocks noChangeArrowheads="1"/>
          </p:cNvSpPr>
          <p:nvPr/>
        </p:nvSpPr>
        <p:spPr bwMode="auto">
          <a:xfrm>
            <a:off x="263525" y="3621088"/>
            <a:ext cx="2300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DWBA with Bottom</a:t>
            </a:r>
          </a:p>
        </p:txBody>
      </p:sp>
      <p:sp>
        <p:nvSpPr>
          <p:cNvPr id="174088" name="Text Box 8"/>
          <p:cNvSpPr txBox="1">
            <a:spLocks noChangeArrowheads="1"/>
          </p:cNvSpPr>
          <p:nvPr/>
        </p:nvSpPr>
        <p:spPr bwMode="auto">
          <a:xfrm>
            <a:off x="377825" y="5284788"/>
            <a:ext cx="2030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Born with Bottom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06/11/2006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MIT Talk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BACA94-0024-4D6C-9FDB-7791440510B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5" name="Picture 25" descr="antenna_convention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Image</a:t>
            </a:r>
          </a:p>
        </p:txBody>
      </p:sp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371600"/>
            <a:ext cx="5943600" cy="9207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2819400"/>
            <a:ext cx="5715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7"/>
          <p:cNvSpPr txBox="1">
            <a:spLocks noChangeArrowheads="1"/>
          </p:cNvSpPr>
          <p:nvPr/>
        </p:nvSpPr>
        <p:spPr bwMode="auto">
          <a:xfrm>
            <a:off x="2590800" y="2362200"/>
            <a:ext cx="417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Relationship between image and object</a:t>
            </a:r>
          </a:p>
        </p:txBody>
      </p:sp>
      <p:sp>
        <p:nvSpPr>
          <p:cNvPr id="27654" name="Text Box 8"/>
          <p:cNvSpPr txBox="1">
            <a:spLocks noChangeArrowheads="1"/>
          </p:cNvSpPr>
          <p:nvPr/>
        </p:nvSpPr>
        <p:spPr bwMode="auto">
          <a:xfrm>
            <a:off x="2514600" y="3810000"/>
            <a:ext cx="399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Algorithm point spread function (PSF)</a:t>
            </a:r>
          </a:p>
        </p:txBody>
      </p:sp>
      <p:pic>
        <p:nvPicPr>
          <p:cNvPr id="2765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4267200"/>
            <a:ext cx="76200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2600" y="5715000"/>
            <a:ext cx="5562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Text Box 11"/>
          <p:cNvSpPr txBox="1">
            <a:spLocks noChangeArrowheads="1"/>
          </p:cNvSpPr>
          <p:nvPr/>
        </p:nvSpPr>
        <p:spPr bwMode="auto">
          <a:xfrm>
            <a:off x="3429000" y="5105400"/>
            <a:ext cx="218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Perfect Image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Computed Tomography</a:t>
            </a:r>
          </a:p>
        </p:txBody>
      </p:sp>
      <p:sp>
        <p:nvSpPr>
          <p:cNvPr id="3078" name="Oval 3"/>
          <p:cNvSpPr>
            <a:spLocks noChangeArrowheads="1"/>
          </p:cNvSpPr>
          <p:nvPr/>
        </p:nvSpPr>
        <p:spPr bwMode="auto">
          <a:xfrm>
            <a:off x="1435100" y="2628900"/>
            <a:ext cx="1231900" cy="812800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50000">
                <a:srgbClr val="765E76"/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Oval 4"/>
          <p:cNvSpPr>
            <a:spLocks noChangeArrowheads="1"/>
          </p:cNvSpPr>
          <p:nvPr/>
        </p:nvSpPr>
        <p:spPr bwMode="auto">
          <a:xfrm>
            <a:off x="6261100" y="2489200"/>
            <a:ext cx="1231900" cy="812800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50000">
                <a:srgbClr val="765E76"/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Line 5"/>
          <p:cNvSpPr>
            <a:spLocks noChangeShapeType="1"/>
          </p:cNvSpPr>
          <p:nvPr/>
        </p:nvSpPr>
        <p:spPr bwMode="auto">
          <a:xfrm>
            <a:off x="736600" y="2806700"/>
            <a:ext cx="749300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1" name="Line 6"/>
          <p:cNvSpPr>
            <a:spLocks noChangeShapeType="1"/>
          </p:cNvSpPr>
          <p:nvPr/>
        </p:nvSpPr>
        <p:spPr bwMode="auto">
          <a:xfrm>
            <a:off x="2514600" y="2159000"/>
            <a:ext cx="749300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2" name="Line 7"/>
          <p:cNvSpPr>
            <a:spLocks noChangeShapeType="1"/>
          </p:cNvSpPr>
          <p:nvPr/>
        </p:nvSpPr>
        <p:spPr bwMode="auto">
          <a:xfrm flipV="1">
            <a:off x="876300" y="22987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3" name="Line 8"/>
          <p:cNvSpPr>
            <a:spLocks noChangeShapeType="1"/>
          </p:cNvSpPr>
          <p:nvPr/>
        </p:nvSpPr>
        <p:spPr bwMode="auto">
          <a:xfrm flipV="1">
            <a:off x="1003300" y="24511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4" name="Line 9"/>
          <p:cNvSpPr>
            <a:spLocks noChangeShapeType="1"/>
          </p:cNvSpPr>
          <p:nvPr/>
        </p:nvSpPr>
        <p:spPr bwMode="auto">
          <a:xfrm flipV="1">
            <a:off x="1130300" y="25781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5" name="Line 10"/>
          <p:cNvSpPr>
            <a:spLocks noChangeShapeType="1"/>
          </p:cNvSpPr>
          <p:nvPr/>
        </p:nvSpPr>
        <p:spPr bwMode="auto">
          <a:xfrm flipV="1">
            <a:off x="723900" y="21336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6" name="Line 11"/>
          <p:cNvSpPr>
            <a:spLocks noChangeShapeType="1"/>
          </p:cNvSpPr>
          <p:nvPr/>
        </p:nvSpPr>
        <p:spPr bwMode="auto">
          <a:xfrm flipV="1">
            <a:off x="1219200" y="27305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7" name="Freeform 12"/>
          <p:cNvSpPr>
            <a:spLocks/>
          </p:cNvSpPr>
          <p:nvPr/>
        </p:nvSpPr>
        <p:spPr bwMode="auto">
          <a:xfrm>
            <a:off x="2692400" y="2324100"/>
            <a:ext cx="579438" cy="622300"/>
          </a:xfrm>
          <a:custGeom>
            <a:avLst/>
            <a:gdLst>
              <a:gd name="T0" fmla="*/ 0 w 365"/>
              <a:gd name="T1" fmla="*/ 0 h 392"/>
              <a:gd name="T2" fmla="*/ 128 w 365"/>
              <a:gd name="T3" fmla="*/ 16 h 392"/>
              <a:gd name="T4" fmla="*/ 128 w 365"/>
              <a:gd name="T5" fmla="*/ 64 h 392"/>
              <a:gd name="T6" fmla="*/ 192 w 365"/>
              <a:gd name="T7" fmla="*/ 136 h 392"/>
              <a:gd name="T8" fmla="*/ 304 w 365"/>
              <a:gd name="T9" fmla="*/ 136 h 392"/>
              <a:gd name="T10" fmla="*/ 360 w 365"/>
              <a:gd name="T11" fmla="*/ 264 h 392"/>
              <a:gd name="T12" fmla="*/ 336 w 365"/>
              <a:gd name="T13" fmla="*/ 392 h 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5"/>
              <a:gd name="T22" fmla="*/ 0 h 392"/>
              <a:gd name="T23" fmla="*/ 365 w 365"/>
              <a:gd name="T24" fmla="*/ 392 h 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5" h="392">
                <a:moveTo>
                  <a:pt x="0" y="0"/>
                </a:moveTo>
                <a:cubicBezTo>
                  <a:pt x="53" y="2"/>
                  <a:pt x="107" y="5"/>
                  <a:pt x="128" y="16"/>
                </a:cubicBezTo>
                <a:cubicBezTo>
                  <a:pt x="149" y="27"/>
                  <a:pt x="117" y="44"/>
                  <a:pt x="128" y="64"/>
                </a:cubicBezTo>
                <a:cubicBezTo>
                  <a:pt x="139" y="84"/>
                  <a:pt x="163" y="124"/>
                  <a:pt x="192" y="136"/>
                </a:cubicBezTo>
                <a:cubicBezTo>
                  <a:pt x="221" y="148"/>
                  <a:pt x="276" y="115"/>
                  <a:pt x="304" y="136"/>
                </a:cubicBezTo>
                <a:cubicBezTo>
                  <a:pt x="332" y="157"/>
                  <a:pt x="355" y="221"/>
                  <a:pt x="360" y="264"/>
                </a:cubicBezTo>
                <a:cubicBezTo>
                  <a:pt x="365" y="307"/>
                  <a:pt x="350" y="349"/>
                  <a:pt x="336" y="39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8" name="Text Box 13"/>
          <p:cNvSpPr txBox="1">
            <a:spLocks noChangeArrowheads="1"/>
          </p:cNvSpPr>
          <p:nvPr/>
        </p:nvSpPr>
        <p:spPr bwMode="auto">
          <a:xfrm>
            <a:off x="2066925" y="17272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Projection</a:t>
            </a:r>
          </a:p>
        </p:txBody>
      </p:sp>
      <p:sp>
        <p:nvSpPr>
          <p:cNvPr id="3089" name="Line 14"/>
          <p:cNvSpPr>
            <a:spLocks noChangeShapeType="1"/>
          </p:cNvSpPr>
          <p:nvPr/>
        </p:nvSpPr>
        <p:spPr bwMode="auto">
          <a:xfrm>
            <a:off x="1498600" y="3987800"/>
            <a:ext cx="1841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3090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1850" y="3538538"/>
            <a:ext cx="4349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1" name="Arc 16"/>
          <p:cNvSpPr>
            <a:spLocks/>
          </p:cNvSpPr>
          <p:nvPr/>
        </p:nvSpPr>
        <p:spPr bwMode="auto">
          <a:xfrm rot="858017">
            <a:off x="2578100" y="3365500"/>
            <a:ext cx="584200" cy="584200"/>
          </a:xfrm>
          <a:custGeom>
            <a:avLst/>
            <a:gdLst>
              <a:gd name="T0" fmla="*/ 0 w 21600"/>
              <a:gd name="T1" fmla="*/ 0 h 21600"/>
              <a:gd name="T2" fmla="*/ 584200 w 21600"/>
              <a:gd name="T3" fmla="*/ 584200 h 21600"/>
              <a:gd name="T4" fmla="*/ 0 w 21600"/>
              <a:gd name="T5" fmla="*/ 584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Text Box 17"/>
          <p:cNvSpPr txBox="1">
            <a:spLocks noChangeArrowheads="1"/>
          </p:cNvSpPr>
          <p:nvPr/>
        </p:nvSpPr>
        <p:spPr bwMode="auto">
          <a:xfrm>
            <a:off x="860425" y="1270000"/>
            <a:ext cx="288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Parallel Beam Tomography</a:t>
            </a:r>
          </a:p>
        </p:txBody>
      </p:sp>
      <p:sp>
        <p:nvSpPr>
          <p:cNvPr id="3093" name="Line 18"/>
          <p:cNvSpPr>
            <a:spLocks noChangeShapeType="1"/>
          </p:cNvSpPr>
          <p:nvPr/>
        </p:nvSpPr>
        <p:spPr bwMode="auto">
          <a:xfrm flipV="1">
            <a:off x="5702300" y="2057400"/>
            <a:ext cx="1384300" cy="146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4" name="Line 19"/>
          <p:cNvSpPr>
            <a:spLocks noChangeShapeType="1"/>
          </p:cNvSpPr>
          <p:nvPr/>
        </p:nvSpPr>
        <p:spPr bwMode="auto">
          <a:xfrm flipV="1">
            <a:off x="5740400" y="2146300"/>
            <a:ext cx="17653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5" name="Line 20"/>
          <p:cNvSpPr>
            <a:spLocks noChangeShapeType="1"/>
          </p:cNvSpPr>
          <p:nvPr/>
        </p:nvSpPr>
        <p:spPr bwMode="auto">
          <a:xfrm flipV="1">
            <a:off x="5753100" y="2476500"/>
            <a:ext cx="2006600" cy="1054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6" name="Line 21"/>
          <p:cNvSpPr>
            <a:spLocks noChangeShapeType="1"/>
          </p:cNvSpPr>
          <p:nvPr/>
        </p:nvSpPr>
        <p:spPr bwMode="auto">
          <a:xfrm flipV="1">
            <a:off x="5765800" y="2832100"/>
            <a:ext cx="2120900" cy="71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7" name="Text Box 22"/>
          <p:cNvSpPr txBox="1">
            <a:spLocks noChangeArrowheads="1"/>
          </p:cNvSpPr>
          <p:nvPr/>
        </p:nvSpPr>
        <p:spPr bwMode="auto">
          <a:xfrm>
            <a:off x="5737225" y="1308100"/>
            <a:ext cx="250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</a:rPr>
              <a:t>Fan Beam Tomography</a:t>
            </a:r>
          </a:p>
        </p:txBody>
      </p:sp>
      <p:pic>
        <p:nvPicPr>
          <p:cNvPr id="3098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0825" y="3413125"/>
            <a:ext cx="495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9" name="Text Box 24"/>
          <p:cNvSpPr txBox="1">
            <a:spLocks noChangeArrowheads="1"/>
          </p:cNvSpPr>
          <p:nvPr/>
        </p:nvSpPr>
        <p:spPr bwMode="auto">
          <a:xfrm>
            <a:off x="7654925" y="22479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Projection</a:t>
            </a:r>
          </a:p>
        </p:txBody>
      </p:sp>
      <p:sp>
        <p:nvSpPr>
          <p:cNvPr id="3100" name="Text Box 25"/>
          <p:cNvSpPr txBox="1">
            <a:spLocks noChangeArrowheads="1"/>
          </p:cNvSpPr>
          <p:nvPr/>
        </p:nvSpPr>
        <p:spPr bwMode="auto">
          <a:xfrm>
            <a:off x="1762125" y="4802188"/>
            <a:ext cx="5789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Infinite set of projections uniquely determine object</a:t>
            </a:r>
          </a:p>
        </p:txBody>
      </p:sp>
      <p:sp>
        <p:nvSpPr>
          <p:cNvPr id="3101" name="Text Box 26"/>
          <p:cNvSpPr txBox="1">
            <a:spLocks noChangeArrowheads="1"/>
          </p:cNvSpPr>
          <p:nvPr/>
        </p:nvSpPr>
        <p:spPr bwMode="auto">
          <a:xfrm>
            <a:off x="2701925" y="5386388"/>
            <a:ext cx="4048125" cy="711200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Filtered Back Projection Algorithm</a:t>
            </a:r>
          </a:p>
          <a:p>
            <a:pPr algn="ctr"/>
            <a:r>
              <a:rPr lang="en-US" b="1">
                <a:solidFill>
                  <a:schemeClr val="accent2"/>
                </a:solidFill>
              </a:rPr>
              <a:t>ART Algorithm</a:t>
            </a:r>
          </a:p>
        </p:txBody>
      </p:sp>
      <p:pic>
        <p:nvPicPr>
          <p:cNvPr id="3102" name="Picture 2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06775" y="1855788"/>
            <a:ext cx="27813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3" name="Text Box 28"/>
          <p:cNvSpPr txBox="1">
            <a:spLocks noChangeArrowheads="1"/>
          </p:cNvSpPr>
          <p:nvPr/>
        </p:nvSpPr>
        <p:spPr bwMode="auto">
          <a:xfrm>
            <a:off x="2117725" y="4191000"/>
            <a:ext cx="5378450" cy="36671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Sets of straightline integrals through unknown object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Cargo scan array</a:t>
            </a:r>
          </a:p>
        </p:txBody>
      </p:sp>
      <p:pic>
        <p:nvPicPr>
          <p:cNvPr id="28675" name="Picture 5" descr="antenn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295400"/>
            <a:ext cx="70866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Cable Lengths</a:t>
            </a: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 rot="-5400000">
            <a:off x="4724400" y="2286000"/>
            <a:ext cx="1524000" cy="457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914400" y="2514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914400" y="25146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715000" y="2057400"/>
            <a:ext cx="762000" cy="914400"/>
            <a:chOff x="1968" y="1296"/>
            <a:chExt cx="480" cy="576"/>
          </a:xfrm>
        </p:grpSpPr>
        <p:sp>
          <p:nvSpPr>
            <p:cNvPr id="29739" name="Line 7"/>
            <p:cNvSpPr>
              <a:spLocks noChangeShapeType="1"/>
            </p:cNvSpPr>
            <p:nvPr/>
          </p:nvSpPr>
          <p:spPr bwMode="auto">
            <a:xfrm>
              <a:off x="1968" y="158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0" name="Line 8"/>
            <p:cNvSpPr>
              <a:spLocks noChangeShapeType="1"/>
            </p:cNvSpPr>
            <p:nvPr/>
          </p:nvSpPr>
          <p:spPr bwMode="auto">
            <a:xfrm flipV="1">
              <a:off x="1968" y="1296"/>
              <a:ext cx="4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1" name="Line 9"/>
            <p:cNvSpPr>
              <a:spLocks noChangeShapeType="1"/>
            </p:cNvSpPr>
            <p:nvPr/>
          </p:nvSpPr>
          <p:spPr bwMode="auto">
            <a:xfrm>
              <a:off x="1968" y="1584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703" name="Line 10"/>
          <p:cNvSpPr>
            <a:spLocks noChangeShapeType="1"/>
          </p:cNvSpPr>
          <p:nvPr/>
        </p:nvSpPr>
        <p:spPr bwMode="auto">
          <a:xfrm>
            <a:off x="876300" y="3733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685800" y="4191000"/>
            <a:ext cx="381000" cy="304800"/>
            <a:chOff x="672" y="3120"/>
            <a:chExt cx="240" cy="192"/>
          </a:xfrm>
        </p:grpSpPr>
        <p:sp>
          <p:nvSpPr>
            <p:cNvPr id="29736" name="Line 12"/>
            <p:cNvSpPr>
              <a:spLocks noChangeShapeType="1"/>
            </p:cNvSpPr>
            <p:nvPr/>
          </p:nvSpPr>
          <p:spPr bwMode="auto">
            <a:xfrm>
              <a:off x="672" y="312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7" name="Line 13"/>
            <p:cNvSpPr>
              <a:spLocks noChangeShapeType="1"/>
            </p:cNvSpPr>
            <p:nvPr/>
          </p:nvSpPr>
          <p:spPr bwMode="auto">
            <a:xfrm>
              <a:off x="744" y="321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8" name="Line 14"/>
            <p:cNvSpPr>
              <a:spLocks noChangeShapeType="1"/>
            </p:cNvSpPr>
            <p:nvPr/>
          </p:nvSpPr>
          <p:spPr bwMode="auto">
            <a:xfrm>
              <a:off x="768" y="331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705" name="Text Box 15"/>
          <p:cNvSpPr txBox="1">
            <a:spLocks noChangeArrowheads="1"/>
          </p:cNvSpPr>
          <p:nvPr/>
        </p:nvSpPr>
        <p:spPr bwMode="auto">
          <a:xfrm>
            <a:off x="2422525" y="3541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9706" name="Line 16"/>
          <p:cNvSpPr>
            <a:spLocks noChangeShapeType="1"/>
          </p:cNvSpPr>
          <p:nvPr/>
        </p:nvSpPr>
        <p:spPr bwMode="auto">
          <a:xfrm>
            <a:off x="2133600" y="2514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7" name="AutoShape 17"/>
          <p:cNvSpPr>
            <a:spLocks noChangeArrowheads="1"/>
          </p:cNvSpPr>
          <p:nvPr/>
        </p:nvSpPr>
        <p:spPr bwMode="auto">
          <a:xfrm rot="5400000" flipH="1">
            <a:off x="2440782" y="3579018"/>
            <a:ext cx="1320800" cy="4111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Line 18"/>
          <p:cNvSpPr>
            <a:spLocks noChangeShapeType="1"/>
          </p:cNvSpPr>
          <p:nvPr/>
        </p:nvSpPr>
        <p:spPr bwMode="auto">
          <a:xfrm>
            <a:off x="3306763" y="3784600"/>
            <a:ext cx="41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9" name="Line 19"/>
          <p:cNvSpPr>
            <a:spLocks noChangeShapeType="1"/>
          </p:cNvSpPr>
          <p:nvPr/>
        </p:nvSpPr>
        <p:spPr bwMode="auto">
          <a:xfrm flipH="1">
            <a:off x="7239000" y="3810000"/>
            <a:ext cx="0" cy="593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7086600" y="5105400"/>
            <a:ext cx="342900" cy="660400"/>
            <a:chOff x="1973" y="3475"/>
            <a:chExt cx="216" cy="416"/>
          </a:xfrm>
        </p:grpSpPr>
        <p:sp>
          <p:nvSpPr>
            <p:cNvPr id="29731" name="Line 21"/>
            <p:cNvSpPr>
              <a:spLocks noChangeShapeType="1"/>
            </p:cNvSpPr>
            <p:nvPr/>
          </p:nvSpPr>
          <p:spPr bwMode="auto">
            <a:xfrm flipH="1">
              <a:off x="2081" y="3475"/>
              <a:ext cx="0" cy="2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22"/>
            <p:cNvGrpSpPr>
              <a:grpSpLocks/>
            </p:cNvGrpSpPr>
            <p:nvPr/>
          </p:nvGrpSpPr>
          <p:grpSpPr bwMode="auto">
            <a:xfrm flipH="1">
              <a:off x="1973" y="3724"/>
              <a:ext cx="216" cy="167"/>
              <a:chOff x="672" y="3120"/>
              <a:chExt cx="240" cy="192"/>
            </a:xfrm>
          </p:grpSpPr>
          <p:sp>
            <p:nvSpPr>
              <p:cNvPr id="29733" name="Line 23"/>
              <p:cNvSpPr>
                <a:spLocks noChangeShapeType="1"/>
              </p:cNvSpPr>
              <p:nvPr/>
            </p:nvSpPr>
            <p:spPr bwMode="auto">
              <a:xfrm>
                <a:off x="672" y="3120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4" name="Line 24"/>
              <p:cNvSpPr>
                <a:spLocks noChangeShapeType="1"/>
              </p:cNvSpPr>
              <p:nvPr/>
            </p:nvSpPr>
            <p:spPr bwMode="auto">
              <a:xfrm>
                <a:off x="744" y="321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5" name="Line 25"/>
              <p:cNvSpPr>
                <a:spLocks noChangeShapeType="1"/>
              </p:cNvSpPr>
              <p:nvPr/>
            </p:nvSpPr>
            <p:spPr bwMode="auto">
              <a:xfrm>
                <a:off x="768" y="3312"/>
                <a:ext cx="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2051050" y="3336925"/>
            <a:ext cx="762000" cy="914400"/>
            <a:chOff x="1968" y="1296"/>
            <a:chExt cx="480" cy="576"/>
          </a:xfrm>
        </p:grpSpPr>
        <p:sp>
          <p:nvSpPr>
            <p:cNvPr id="29728" name="Line 27"/>
            <p:cNvSpPr>
              <a:spLocks noChangeShapeType="1"/>
            </p:cNvSpPr>
            <p:nvPr/>
          </p:nvSpPr>
          <p:spPr bwMode="auto">
            <a:xfrm>
              <a:off x="1968" y="158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9" name="Line 28"/>
            <p:cNvSpPr>
              <a:spLocks noChangeShapeType="1"/>
            </p:cNvSpPr>
            <p:nvPr/>
          </p:nvSpPr>
          <p:spPr bwMode="auto">
            <a:xfrm flipV="1">
              <a:off x="1968" y="1296"/>
              <a:ext cx="4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0" name="Line 29"/>
            <p:cNvSpPr>
              <a:spLocks noChangeShapeType="1"/>
            </p:cNvSpPr>
            <p:nvPr/>
          </p:nvSpPr>
          <p:spPr bwMode="auto">
            <a:xfrm>
              <a:off x="1968" y="1584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712" name="Line 30"/>
          <p:cNvSpPr>
            <a:spLocks noChangeShapeType="1"/>
          </p:cNvSpPr>
          <p:nvPr/>
        </p:nvSpPr>
        <p:spPr bwMode="auto">
          <a:xfrm flipH="1">
            <a:off x="2895600" y="18288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13" name="Text Box 31"/>
          <p:cNvSpPr txBox="1">
            <a:spLocks noChangeArrowheads="1"/>
          </p:cNvSpPr>
          <p:nvPr/>
        </p:nvSpPr>
        <p:spPr bwMode="auto">
          <a:xfrm>
            <a:off x="3048000" y="1447800"/>
            <a:ext cx="1263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Not known</a:t>
            </a:r>
          </a:p>
        </p:txBody>
      </p:sp>
      <p:pic>
        <p:nvPicPr>
          <p:cNvPr id="29714" name="Picture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276600"/>
            <a:ext cx="1143000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5" name="Line 33"/>
          <p:cNvSpPr>
            <a:spLocks noChangeShapeType="1"/>
          </p:cNvSpPr>
          <p:nvPr/>
        </p:nvSpPr>
        <p:spPr bwMode="auto">
          <a:xfrm>
            <a:off x="4724400" y="2514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9716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133600"/>
            <a:ext cx="2952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7" name="Picture 3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3352800"/>
            <a:ext cx="25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8" name="Picture 3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0" y="3581400"/>
            <a:ext cx="14478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9" name="Line 37"/>
          <p:cNvSpPr>
            <a:spLocks noChangeShapeType="1"/>
          </p:cNvSpPr>
          <p:nvPr/>
        </p:nvSpPr>
        <p:spPr bwMode="auto">
          <a:xfrm>
            <a:off x="5257800" y="3810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20" name="Line 38"/>
          <p:cNvSpPr>
            <a:spLocks noChangeShapeType="1"/>
          </p:cNvSpPr>
          <p:nvPr/>
        </p:nvSpPr>
        <p:spPr bwMode="auto">
          <a:xfrm>
            <a:off x="6629400" y="3810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21" name="Text Box 39"/>
          <p:cNvSpPr txBox="1">
            <a:spLocks noChangeArrowheads="1"/>
          </p:cNvSpPr>
          <p:nvPr/>
        </p:nvSpPr>
        <p:spPr bwMode="auto">
          <a:xfrm>
            <a:off x="4724400" y="5105400"/>
            <a:ext cx="1263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Not known</a:t>
            </a:r>
          </a:p>
        </p:txBody>
      </p:sp>
      <p:sp>
        <p:nvSpPr>
          <p:cNvPr id="29722" name="Line 40"/>
          <p:cNvSpPr>
            <a:spLocks noChangeShapeType="1"/>
          </p:cNvSpPr>
          <p:nvPr/>
        </p:nvSpPr>
        <p:spPr bwMode="auto">
          <a:xfrm flipV="1">
            <a:off x="5562600" y="47244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9723" name="Picture 4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47800" y="2362200"/>
            <a:ext cx="685800" cy="361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9724" name="Picture 4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43200" y="2286000"/>
            <a:ext cx="1905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5" name="Picture 4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91200" y="3581400"/>
            <a:ext cx="762000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9726" name="Picture 4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48400" y="4419600"/>
            <a:ext cx="21336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7" name="Picture 4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38200" y="5943600"/>
            <a:ext cx="7315200" cy="5635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pipes36X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38200" y="457200"/>
            <a:ext cx="11811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fig2_nov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219200"/>
            <a:ext cx="89916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900">
                <a:latin typeface="Trebuchet MS" pitchFamily="34" charset="0"/>
              </a:rPr>
              <a:t>A Sustained DOE Partnership:</a:t>
            </a:r>
            <a:br>
              <a:rPr lang="en-US" sz="2900">
                <a:latin typeface="Trebuchet MS" pitchFamily="34" charset="0"/>
              </a:rPr>
            </a:br>
            <a:r>
              <a:rPr lang="en-US" sz="2900">
                <a:latin typeface="Trebuchet MS" pitchFamily="34" charset="0"/>
              </a:rPr>
              <a:t>Buried Pollutant Assessment (S5)</a:t>
            </a:r>
          </a:p>
        </p:txBody>
      </p:sp>
      <p:sp>
        <p:nvSpPr>
          <p:cNvPr id="237571" name="Text Box 3"/>
          <p:cNvSpPr txBox="1">
            <a:spLocks noChangeArrowheads="1"/>
          </p:cNvSpPr>
          <p:nvPr/>
        </p:nvSpPr>
        <p:spPr bwMode="gray">
          <a:xfrm>
            <a:off x="0" y="1817688"/>
            <a:ext cx="2471738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>
                <a:solidFill>
                  <a:schemeClr val="bg1"/>
                </a:solidFill>
                <a:latin typeface="Trebuchet MS" pitchFamily="34" charset="0"/>
              </a:rPr>
              <a:t>Electric Resistance</a:t>
            </a:r>
          </a:p>
          <a:p>
            <a:pPr algn="ctr">
              <a:lnSpc>
                <a:spcPct val="80000"/>
              </a:lnSpc>
            </a:pPr>
            <a:r>
              <a:rPr lang="en-US" sz="2800" b="1">
                <a:solidFill>
                  <a:schemeClr val="bg1"/>
                </a:solidFill>
                <a:latin typeface="Trebuchet MS" pitchFamily="34" charset="0"/>
              </a:rPr>
              <a:t>Tomography (ERT)</a:t>
            </a:r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gray">
          <a:xfrm>
            <a:off x="158750" y="1346200"/>
            <a:ext cx="23637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>
                <a:solidFill>
                  <a:schemeClr val="bg1"/>
                </a:solidFill>
                <a:latin typeface="Trebuchet MS" pitchFamily="34" charset="0"/>
              </a:rPr>
              <a:t>GPR  Images</a:t>
            </a:r>
          </a:p>
        </p:txBody>
      </p:sp>
      <p:sp>
        <p:nvSpPr>
          <p:cNvPr id="237573" name="Text Box 5"/>
          <p:cNvSpPr txBox="1">
            <a:spLocks noChangeArrowheads="1"/>
          </p:cNvSpPr>
          <p:nvPr/>
        </p:nvSpPr>
        <p:spPr bwMode="gray">
          <a:xfrm>
            <a:off x="0" y="3394075"/>
            <a:ext cx="2393950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>
                <a:solidFill>
                  <a:schemeClr val="bg1"/>
                </a:solidFill>
                <a:latin typeface="Trebuchet MS" pitchFamily="34" charset="0"/>
              </a:rPr>
              <a:t>Acoustic Diffraction Tomography</a:t>
            </a:r>
          </a:p>
        </p:txBody>
      </p:sp>
      <p:sp>
        <p:nvSpPr>
          <p:cNvPr id="237574" name="Text Box 6"/>
          <p:cNvSpPr txBox="1">
            <a:spLocks noChangeArrowheads="1"/>
          </p:cNvSpPr>
          <p:nvPr/>
        </p:nvSpPr>
        <p:spPr bwMode="gray">
          <a:xfrm>
            <a:off x="0" y="4695825"/>
            <a:ext cx="30400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>
                <a:solidFill>
                  <a:schemeClr val="bg1"/>
                </a:solidFill>
                <a:latin typeface="Trebuchet MS" pitchFamily="34" charset="0"/>
              </a:rPr>
              <a:t>Electromagnetic induction</a:t>
            </a:r>
          </a:p>
        </p:txBody>
      </p:sp>
      <p:sp>
        <p:nvSpPr>
          <p:cNvPr id="237575" name="Rectangle 7"/>
          <p:cNvSpPr>
            <a:spLocks noChangeArrowheads="1"/>
          </p:cNvSpPr>
          <p:nvPr/>
        </p:nvSpPr>
        <p:spPr bwMode="gray">
          <a:xfrm>
            <a:off x="3417888" y="3170238"/>
            <a:ext cx="5199062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endParaRPr lang="en-US" sz="2900" b="1" i="1">
              <a:solidFill>
                <a:srgbClr val="114FFB"/>
              </a:solidFill>
              <a:latin typeface="Trebuchet MS" pitchFamily="34" charset="0"/>
            </a:endParaRPr>
          </a:p>
        </p:txBody>
      </p:sp>
      <p:sp>
        <p:nvSpPr>
          <p:cNvPr id="237576" name="Rectangle 8"/>
          <p:cNvSpPr>
            <a:spLocks noChangeArrowheads="1"/>
          </p:cNvSpPr>
          <p:nvPr/>
        </p:nvSpPr>
        <p:spPr bwMode="gray">
          <a:xfrm>
            <a:off x="3381375" y="1695450"/>
            <a:ext cx="5434013" cy="750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lIns="90487" tIns="44450" rIns="90487" bIns="44450" anchor="ctr"/>
          <a:lstStyle/>
          <a:p>
            <a:pPr algn="ctr"/>
            <a:endParaRPr lang="en-US" sz="2400" b="1">
              <a:solidFill>
                <a:srgbClr val="CC0000"/>
              </a:solidFill>
              <a:latin typeface="Trebuchet MS" pitchFamily="34" charset="0"/>
            </a:endParaRPr>
          </a:p>
        </p:txBody>
      </p:sp>
      <p:pic>
        <p:nvPicPr>
          <p:cNvPr id="237577" name="Picture 9" descr="INEL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5050" y="5116513"/>
            <a:ext cx="2041525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7578" name="Picture 10" descr="03-GA50161-14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25800" y="1498600"/>
            <a:ext cx="5486400" cy="3419475"/>
          </a:xfrm>
          <a:prstGeom prst="rect">
            <a:avLst/>
          </a:prstGeom>
          <a:solidFill>
            <a:srgbClr val="000000"/>
          </a:solidFill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Pit 9</a:t>
            </a:r>
          </a:p>
        </p:txBody>
      </p:sp>
      <p:graphicFrame>
        <p:nvGraphicFramePr>
          <p:cNvPr id="239619" name="Object 3"/>
          <p:cNvGraphicFramePr>
            <a:graphicFrameLocks noChangeAspect="1"/>
          </p:cNvGraphicFramePr>
          <p:nvPr/>
        </p:nvGraphicFramePr>
        <p:xfrm>
          <a:off x="533400" y="1295400"/>
          <a:ext cx="2478088" cy="2212975"/>
        </p:xfrm>
        <a:graphic>
          <a:graphicData uri="http://schemas.openxmlformats.org/presentationml/2006/ole">
            <p:oleObj spid="_x0000_s1026" name="CorelDRAW!" r:id="rId4" imgW="2477880" imgH="2213640" progId="CDraw4">
              <p:embed/>
            </p:oleObj>
          </a:graphicData>
        </a:graphic>
      </p:graphicFrame>
      <p:graphicFrame>
        <p:nvGraphicFramePr>
          <p:cNvPr id="239620" name="Object 4"/>
          <p:cNvGraphicFramePr>
            <a:graphicFrameLocks noChangeAspect="1"/>
          </p:cNvGraphicFramePr>
          <p:nvPr/>
        </p:nvGraphicFramePr>
        <p:xfrm>
          <a:off x="3200400" y="1295400"/>
          <a:ext cx="2478088" cy="2212975"/>
        </p:xfrm>
        <a:graphic>
          <a:graphicData uri="http://schemas.openxmlformats.org/presentationml/2006/ole">
            <p:oleObj spid="_x0000_s1027" name="CorelDRAW!" r:id="rId5" imgW="2477880" imgH="2213640" progId="CDraw4">
              <p:embed/>
            </p:oleObj>
          </a:graphicData>
        </a:graphic>
      </p:graphicFrame>
      <p:graphicFrame>
        <p:nvGraphicFramePr>
          <p:cNvPr id="239621" name="Object 5"/>
          <p:cNvGraphicFramePr>
            <a:graphicFrameLocks noChangeAspect="1"/>
          </p:cNvGraphicFramePr>
          <p:nvPr/>
        </p:nvGraphicFramePr>
        <p:xfrm>
          <a:off x="533400" y="3873500"/>
          <a:ext cx="2381250" cy="2325688"/>
        </p:xfrm>
        <a:graphic>
          <a:graphicData uri="http://schemas.openxmlformats.org/presentationml/2006/ole">
            <p:oleObj spid="_x0000_s1028" name="CorelDRAW!" r:id="rId6" imgW="2381040" imgH="2325240" progId="CDraw4">
              <p:embed/>
            </p:oleObj>
          </a:graphicData>
        </a:graphic>
      </p:graphicFrame>
      <p:sp>
        <p:nvSpPr>
          <p:cNvPr id="239622" name="Text Box 6"/>
          <p:cNvSpPr txBox="1">
            <a:spLocks noChangeArrowheads="1"/>
          </p:cNvSpPr>
          <p:nvPr/>
        </p:nvSpPr>
        <p:spPr bwMode="auto">
          <a:xfrm>
            <a:off x="6019800" y="1752600"/>
            <a:ext cx="26670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A string of 24 hydrophones, spaced 8 in apart, are placed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in a borehole. Source lines are established from each borehole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where the source ( a hammer and plate) is sequentially moved 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and fired..</a:t>
            </a:r>
          </a:p>
        </p:txBody>
      </p:sp>
      <p:sp>
        <p:nvSpPr>
          <p:cNvPr id="239623" name="Text Box 7"/>
          <p:cNvSpPr txBox="1">
            <a:spLocks noChangeArrowheads="1"/>
          </p:cNvSpPr>
          <p:nvPr/>
        </p:nvSpPr>
        <p:spPr bwMode="auto">
          <a:xfrm>
            <a:off x="3251200" y="3810000"/>
            <a:ext cx="5635625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The four deepest  boreholes in the Pit 9 area were used in last survey. The figure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 to the left shows the borehole (yellow) locations as well as the source lines from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 each borehole. Source lines are spokes radiating horizontally outward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from each borehole. Seven source lines were used for each of the four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boreholes. For each borehole, source lines spanned a horizontal angle of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either 90</a:t>
            </a:r>
            <a:r>
              <a:rPr lang="en-US" sz="1200" baseline="30000">
                <a:solidFill>
                  <a:srgbClr val="003399"/>
                </a:solidFill>
                <a:latin typeface="Arial Rounded MT Bold" pitchFamily="34" charset="0"/>
              </a:rPr>
              <a:t>0</a:t>
            </a:r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 or 180</a:t>
            </a:r>
            <a:r>
              <a:rPr lang="en-US" sz="1200" baseline="30000">
                <a:solidFill>
                  <a:srgbClr val="003399"/>
                </a:solidFill>
                <a:latin typeface="Arial Rounded MT Bold" pitchFamily="34" charset="0"/>
              </a:rPr>
              <a:t>0</a:t>
            </a:r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 and the radial source lines were oriented at uniform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angles over the total angle spanned.</a:t>
            </a:r>
          </a:p>
        </p:txBody>
      </p:sp>
      <p:sp>
        <p:nvSpPr>
          <p:cNvPr id="239624" name="Text Box 8"/>
          <p:cNvSpPr txBox="1">
            <a:spLocks noChangeArrowheads="1"/>
          </p:cNvSpPr>
          <p:nvPr/>
        </p:nvSpPr>
        <p:spPr bwMode="auto">
          <a:xfrm>
            <a:off x="3438525" y="5235575"/>
            <a:ext cx="5094288" cy="822325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6600FF"/>
                </a:solidFill>
              </a:rPr>
              <a:t>Alan Witten: University of Oklahoma</a:t>
            </a:r>
          </a:p>
          <a:p>
            <a:r>
              <a:rPr lang="en-US" sz="2400" b="1">
                <a:solidFill>
                  <a:srgbClr val="6600FF"/>
                </a:solidFill>
              </a:rPr>
              <a:t>Sean Lehman: Lawrence Livermore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Cold Pit Crew</a:t>
            </a:r>
          </a:p>
        </p:txBody>
      </p:sp>
      <p:pic>
        <p:nvPicPr>
          <p:cNvPr id="241667" name="Picture 3" descr="DSCN03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8100" y="1301750"/>
            <a:ext cx="6434138" cy="482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Acqusition</a:t>
            </a:r>
          </a:p>
        </p:txBody>
      </p:sp>
      <p:pic>
        <p:nvPicPr>
          <p:cNvPr id="243715" name="Picture 3" descr="DSCN02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0813" y="1200150"/>
            <a:ext cx="6430962" cy="482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810" name="Picture 2" descr="fig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9163" y="977900"/>
            <a:ext cx="7091362" cy="5318125"/>
          </a:xfrm>
          <a:prstGeom prst="rect">
            <a:avLst/>
          </a:prstGeom>
          <a:noFill/>
        </p:spPr>
      </p:pic>
      <p:sp>
        <p:nvSpPr>
          <p:cNvPr id="247811" name="Rectangle 3"/>
          <p:cNvSpPr>
            <a:spLocks noChangeArrowheads="1"/>
          </p:cNvSpPr>
          <p:nvPr/>
        </p:nvSpPr>
        <p:spPr bwMode="auto">
          <a:xfrm>
            <a:off x="492125" y="176213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kumimoji="1" lang="en-US" sz="3600">
                <a:solidFill>
                  <a:srgbClr val="003399"/>
                </a:solidFill>
              </a:rPr>
              <a:t>Full 3D Validation Image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2"/>
          <p:cNvGrpSpPr>
            <a:grpSpLocks/>
          </p:cNvGrpSpPr>
          <p:nvPr/>
        </p:nvGrpSpPr>
        <p:grpSpPr bwMode="auto">
          <a:xfrm>
            <a:off x="1333500" y="1300163"/>
            <a:ext cx="7150100" cy="3722687"/>
            <a:chOff x="840" y="819"/>
            <a:chExt cx="4504" cy="2345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840" y="1387"/>
              <a:ext cx="672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656" y="1195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704" y="1435"/>
              <a:ext cx="192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 rot="5400000">
              <a:off x="1908" y="1423"/>
              <a:ext cx="48" cy="72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2328" y="1147"/>
              <a:ext cx="96" cy="62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2616" y="1291"/>
              <a:ext cx="28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3292" y="1284"/>
              <a:ext cx="0" cy="432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3879" y="1249"/>
              <a:ext cx="38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2493" y="2236"/>
              <a:ext cx="507" cy="4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3897" y="2215"/>
              <a:ext cx="384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1512" y="1465"/>
              <a:ext cx="19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711" y="2417"/>
              <a:ext cx="45" cy="117"/>
            </a:xfrm>
            <a:custGeom>
              <a:avLst/>
              <a:gdLst>
                <a:gd name="T0" fmla="*/ 0 w 54"/>
                <a:gd name="T1" fmla="*/ 0 h 261"/>
                <a:gd name="T2" fmla="*/ 9 w 54"/>
                <a:gd name="T3" fmla="*/ 63 h 261"/>
                <a:gd name="T4" fmla="*/ 27 w 54"/>
                <a:gd name="T5" fmla="*/ 153 h 261"/>
                <a:gd name="T6" fmla="*/ 36 w 54"/>
                <a:gd name="T7" fmla="*/ 189 h 261"/>
                <a:gd name="T8" fmla="*/ 54 w 54"/>
                <a:gd name="T9" fmla="*/ 234 h 261"/>
                <a:gd name="T10" fmla="*/ 36 w 54"/>
                <a:gd name="T11" fmla="*/ 261 h 2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261"/>
                <a:gd name="T20" fmla="*/ 54 w 54"/>
                <a:gd name="T21" fmla="*/ 261 h 2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261">
                  <a:moveTo>
                    <a:pt x="0" y="0"/>
                  </a:moveTo>
                  <a:cubicBezTo>
                    <a:pt x="40" y="26"/>
                    <a:pt x="54" y="33"/>
                    <a:pt x="9" y="63"/>
                  </a:cubicBezTo>
                  <a:cubicBezTo>
                    <a:pt x="25" y="110"/>
                    <a:pt x="40" y="100"/>
                    <a:pt x="27" y="153"/>
                  </a:cubicBezTo>
                  <a:cubicBezTo>
                    <a:pt x="30" y="165"/>
                    <a:pt x="36" y="177"/>
                    <a:pt x="36" y="189"/>
                  </a:cubicBezTo>
                  <a:cubicBezTo>
                    <a:pt x="36" y="235"/>
                    <a:pt x="5" y="201"/>
                    <a:pt x="54" y="234"/>
                  </a:cubicBezTo>
                  <a:cubicBezTo>
                    <a:pt x="48" y="243"/>
                    <a:pt x="36" y="261"/>
                    <a:pt x="36" y="261"/>
                  </a:cubicBezTo>
                </a:path>
              </a:pathLst>
            </a:cu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1968" y="1465"/>
              <a:ext cx="360" cy="18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V="1">
              <a:off x="1968" y="1435"/>
              <a:ext cx="360" cy="39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2424" y="1456"/>
              <a:ext cx="164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H="1">
              <a:off x="2748" y="1474"/>
              <a:ext cx="0" cy="1002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2748" y="2476"/>
              <a:ext cx="1596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3738" y="2534"/>
              <a:ext cx="0" cy="2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V="1">
              <a:off x="3738" y="2098"/>
              <a:ext cx="0" cy="3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2529" y="2260"/>
              <a:ext cx="0" cy="1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2616" y="2347"/>
              <a:ext cx="0" cy="1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>
              <a:off x="2712" y="2443"/>
              <a:ext cx="0" cy="1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>
              <a:off x="2799" y="2530"/>
              <a:ext cx="0" cy="1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2895" y="2608"/>
              <a:ext cx="0" cy="1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V="1">
              <a:off x="3960" y="1195"/>
              <a:ext cx="0" cy="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 flipV="1">
              <a:off x="4056" y="1291"/>
              <a:ext cx="0" cy="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V="1">
              <a:off x="4143" y="1396"/>
              <a:ext cx="0" cy="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 flipV="1">
              <a:off x="4221" y="1492"/>
              <a:ext cx="0" cy="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auto">
            <a:xfrm>
              <a:off x="4083" y="1456"/>
              <a:ext cx="0" cy="102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4389" y="2373"/>
              <a:ext cx="447" cy="1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333" y="2434"/>
              <a:ext cx="56" cy="8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945" y="1166"/>
              <a:ext cx="47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/>
                <a:t>Laser</a:t>
              </a:r>
            </a:p>
          </p:txBody>
        </p:sp>
        <p:sp>
          <p:nvSpPr>
            <p:cNvPr id="38" name="Text Box 36"/>
            <p:cNvSpPr txBox="1">
              <a:spLocks noChangeArrowheads="1"/>
            </p:cNvSpPr>
            <p:nvPr/>
          </p:nvSpPr>
          <p:spPr bwMode="auto">
            <a:xfrm>
              <a:off x="1362" y="1771"/>
              <a:ext cx="68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/>
                <a:t>polarizer</a:t>
              </a:r>
            </a:p>
          </p:txBody>
        </p:sp>
        <p:sp>
          <p:nvSpPr>
            <p:cNvPr id="39" name="Text Box 37"/>
            <p:cNvSpPr txBox="1">
              <a:spLocks noChangeArrowheads="1"/>
            </p:cNvSpPr>
            <p:nvPr/>
          </p:nvSpPr>
          <p:spPr bwMode="auto">
            <a:xfrm>
              <a:off x="1666" y="954"/>
              <a:ext cx="7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/>
                <a:t>Spatial filter</a:t>
              </a:r>
            </a:p>
          </p:txBody>
        </p:sp>
        <p:sp>
          <p:nvSpPr>
            <p:cNvPr id="40" name="Line 38"/>
            <p:cNvSpPr>
              <a:spLocks noChangeShapeType="1"/>
            </p:cNvSpPr>
            <p:nvPr/>
          </p:nvSpPr>
          <p:spPr bwMode="auto">
            <a:xfrm flipH="1">
              <a:off x="1896" y="1147"/>
              <a:ext cx="7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 Box 39"/>
            <p:cNvSpPr txBox="1">
              <a:spLocks noChangeArrowheads="1"/>
            </p:cNvSpPr>
            <p:nvPr/>
          </p:nvSpPr>
          <p:spPr bwMode="auto">
            <a:xfrm>
              <a:off x="2191" y="1771"/>
              <a:ext cx="4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2400"/>
                <a:t>lens</a:t>
              </a:r>
            </a:p>
          </p:txBody>
        </p:sp>
        <p:sp>
          <p:nvSpPr>
            <p:cNvPr id="42" name="Text Box 40"/>
            <p:cNvSpPr txBox="1">
              <a:spLocks noChangeArrowheads="1"/>
            </p:cNvSpPr>
            <p:nvPr/>
          </p:nvSpPr>
          <p:spPr bwMode="auto">
            <a:xfrm>
              <a:off x="2191" y="2613"/>
              <a:ext cx="60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2400"/>
                <a:t>mirror</a:t>
              </a:r>
            </a:p>
          </p:txBody>
        </p:sp>
        <p:sp>
          <p:nvSpPr>
            <p:cNvPr id="43" name="Text Box 41"/>
            <p:cNvSpPr txBox="1">
              <a:spLocks noChangeArrowheads="1"/>
            </p:cNvSpPr>
            <p:nvPr/>
          </p:nvSpPr>
          <p:spPr bwMode="auto">
            <a:xfrm>
              <a:off x="4143" y="1099"/>
              <a:ext cx="60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2400"/>
                <a:t>mirror</a:t>
              </a:r>
            </a:p>
          </p:txBody>
        </p:sp>
        <p:sp>
          <p:nvSpPr>
            <p:cNvPr id="44" name="Text Box 42"/>
            <p:cNvSpPr txBox="1">
              <a:spLocks noChangeArrowheads="1"/>
            </p:cNvSpPr>
            <p:nvPr/>
          </p:nvSpPr>
          <p:spPr bwMode="auto">
            <a:xfrm>
              <a:off x="3041" y="996"/>
              <a:ext cx="69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2400"/>
                <a:t>¼</a:t>
              </a:r>
              <a:r>
                <a:rPr lang="en-US" sz="1800"/>
                <a:t> </a:t>
              </a:r>
              <a:r>
                <a:rPr lang="en-US" sz="1800">
                  <a:sym typeface="Symbol" pitchFamily="18" charset="2"/>
                </a:rPr>
                <a:t> plate</a:t>
              </a:r>
            </a:p>
          </p:txBody>
        </p:sp>
        <p:sp>
          <p:nvSpPr>
            <p:cNvPr id="45" name="Text Box 43"/>
            <p:cNvSpPr txBox="1">
              <a:spLocks noChangeArrowheads="1"/>
            </p:cNvSpPr>
            <p:nvPr/>
          </p:nvSpPr>
          <p:spPr bwMode="auto">
            <a:xfrm>
              <a:off x="3837" y="2711"/>
              <a:ext cx="8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800"/>
                <a:t>Beam splitter</a:t>
              </a:r>
            </a:p>
          </p:txBody>
        </p:sp>
        <p:sp>
          <p:nvSpPr>
            <p:cNvPr id="46" name="Text Box 44"/>
            <p:cNvSpPr txBox="1">
              <a:spLocks noChangeArrowheads="1"/>
            </p:cNvSpPr>
            <p:nvPr/>
          </p:nvSpPr>
          <p:spPr bwMode="auto">
            <a:xfrm>
              <a:off x="4833" y="2300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2400"/>
                <a:t>CCD</a:t>
              </a:r>
            </a:p>
          </p:txBody>
        </p:sp>
        <p:sp>
          <p:nvSpPr>
            <p:cNvPr id="47" name="Text Box 45"/>
            <p:cNvSpPr txBox="1">
              <a:spLocks noChangeArrowheads="1"/>
            </p:cNvSpPr>
            <p:nvPr/>
          </p:nvSpPr>
          <p:spPr bwMode="auto">
            <a:xfrm>
              <a:off x="3123" y="2914"/>
              <a:ext cx="56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/>
                <a:t>sample</a:t>
              </a:r>
            </a:p>
          </p:txBody>
        </p:sp>
        <p:sp>
          <p:nvSpPr>
            <p:cNvPr id="48" name="Line 46"/>
            <p:cNvSpPr>
              <a:spLocks noChangeShapeType="1"/>
            </p:cNvSpPr>
            <p:nvPr/>
          </p:nvSpPr>
          <p:spPr bwMode="auto">
            <a:xfrm flipV="1">
              <a:off x="3404" y="2513"/>
              <a:ext cx="294" cy="4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 Box 47"/>
            <p:cNvSpPr txBox="1">
              <a:spLocks noChangeArrowheads="1"/>
            </p:cNvSpPr>
            <p:nvPr/>
          </p:nvSpPr>
          <p:spPr bwMode="auto">
            <a:xfrm>
              <a:off x="2472" y="819"/>
              <a:ext cx="8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800"/>
                <a:t>Beam splitter</a:t>
              </a:r>
            </a:p>
          </p:txBody>
        </p:sp>
        <p:sp>
          <p:nvSpPr>
            <p:cNvPr id="50" name="Line 48"/>
            <p:cNvSpPr>
              <a:spLocks noChangeShapeType="1"/>
            </p:cNvSpPr>
            <p:nvPr/>
          </p:nvSpPr>
          <p:spPr bwMode="auto">
            <a:xfrm flipH="1">
              <a:off x="2748" y="1050"/>
              <a:ext cx="147" cy="2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" name="Rectangle 49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Optical Microscopy</a:t>
            </a:r>
          </a:p>
        </p:txBody>
      </p:sp>
      <p:sp>
        <p:nvSpPr>
          <p:cNvPr id="52" name="Text Box 51"/>
          <p:cNvSpPr txBox="1">
            <a:spLocks noChangeArrowheads="1"/>
          </p:cNvSpPr>
          <p:nvPr/>
        </p:nvSpPr>
        <p:spPr bwMode="auto">
          <a:xfrm>
            <a:off x="466725" y="5159375"/>
            <a:ext cx="82677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chemeClr val="accent2"/>
                </a:solidFill>
              </a:rPr>
              <a:t>Two holograms acquired which yield complex field over CCD </a:t>
            </a:r>
          </a:p>
          <a:p>
            <a:pPr algn="ctr"/>
            <a:r>
              <a:rPr lang="en-US" sz="2400" b="1">
                <a:solidFill>
                  <a:srgbClr val="FF3300"/>
                </a:solidFill>
              </a:rPr>
              <a:t>Back Propagate to obtain image of sample</a:t>
            </a:r>
          </a:p>
        </p:txBody>
      </p:sp>
      <p:sp>
        <p:nvSpPr>
          <p:cNvPr id="53" name="Text Box 53"/>
          <p:cNvSpPr txBox="1">
            <a:spLocks noChangeArrowheads="1"/>
          </p:cNvSpPr>
          <p:nvPr/>
        </p:nvSpPr>
        <p:spPr bwMode="auto">
          <a:xfrm>
            <a:off x="7007225" y="2578100"/>
            <a:ext cx="1687513" cy="925513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1024X1024</a:t>
            </a:r>
          </a:p>
          <a:p>
            <a:r>
              <a:rPr lang="en-US" sz="1800" b="1"/>
              <a:t>10 bits/pixel</a:t>
            </a:r>
          </a:p>
          <a:p>
            <a:r>
              <a:rPr lang="en-US" sz="1800" b="1"/>
              <a:t>Pixel size=10 </a:t>
            </a:r>
            <a:r>
              <a:rPr lang="en-US" sz="1800" b="1">
                <a:sym typeface="Symbol" pitchFamily="18" charset="2"/>
              </a:rPr>
              <a:t></a:t>
            </a:r>
            <a:r>
              <a:rPr lang="en-US" sz="18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3A80EB9B-2577-42E4-B337-1CDBBD34EA8E}" type="slidenum">
              <a:rPr lang="en-US"/>
              <a:pPr/>
              <a:t>4</a:t>
            </a:fld>
            <a:endParaRPr lang="en-US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Filtered Back Projection Algorithm</a:t>
            </a:r>
          </a:p>
        </p:txBody>
      </p:sp>
      <p:grpSp>
        <p:nvGrpSpPr>
          <p:cNvPr id="4102" name="Group 3"/>
          <p:cNvGrpSpPr>
            <a:grpSpLocks/>
          </p:cNvGrpSpPr>
          <p:nvPr/>
        </p:nvGrpSpPr>
        <p:grpSpPr bwMode="auto">
          <a:xfrm>
            <a:off x="4667250" y="2162175"/>
            <a:ext cx="3759200" cy="2355850"/>
            <a:chOff x="1620" y="2602"/>
            <a:chExt cx="2368" cy="1484"/>
          </a:xfrm>
        </p:grpSpPr>
        <p:sp>
          <p:nvSpPr>
            <p:cNvPr id="4124" name="Freeform 4"/>
            <p:cNvSpPr>
              <a:spLocks/>
            </p:cNvSpPr>
            <p:nvPr/>
          </p:nvSpPr>
          <p:spPr bwMode="auto">
            <a:xfrm>
              <a:off x="2417" y="2850"/>
              <a:ext cx="1202" cy="800"/>
            </a:xfrm>
            <a:custGeom>
              <a:avLst/>
              <a:gdLst>
                <a:gd name="T0" fmla="*/ 163 w 1202"/>
                <a:gd name="T1" fmla="*/ 32 h 800"/>
                <a:gd name="T2" fmla="*/ 19 w 1202"/>
                <a:gd name="T3" fmla="*/ 168 h 800"/>
                <a:gd name="T4" fmla="*/ 51 w 1202"/>
                <a:gd name="T5" fmla="*/ 320 h 800"/>
                <a:gd name="T6" fmla="*/ 243 w 1202"/>
                <a:gd name="T7" fmla="*/ 448 h 800"/>
                <a:gd name="T8" fmla="*/ 147 w 1202"/>
                <a:gd name="T9" fmla="*/ 608 h 800"/>
                <a:gd name="T10" fmla="*/ 315 w 1202"/>
                <a:gd name="T11" fmla="*/ 712 h 800"/>
                <a:gd name="T12" fmla="*/ 771 w 1202"/>
                <a:gd name="T13" fmla="*/ 768 h 800"/>
                <a:gd name="T14" fmla="*/ 891 w 1202"/>
                <a:gd name="T15" fmla="*/ 520 h 800"/>
                <a:gd name="T16" fmla="*/ 1179 w 1202"/>
                <a:gd name="T17" fmla="*/ 352 h 800"/>
                <a:gd name="T18" fmla="*/ 1027 w 1202"/>
                <a:gd name="T19" fmla="*/ 224 h 800"/>
                <a:gd name="T20" fmla="*/ 515 w 1202"/>
                <a:gd name="T21" fmla="*/ 32 h 800"/>
                <a:gd name="T22" fmla="*/ 163 w 1202"/>
                <a:gd name="T23" fmla="*/ 32 h 8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02"/>
                <a:gd name="T37" fmla="*/ 0 h 800"/>
                <a:gd name="T38" fmla="*/ 1202 w 1202"/>
                <a:gd name="T39" fmla="*/ 800 h 8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02" h="800">
                  <a:moveTo>
                    <a:pt x="163" y="32"/>
                  </a:moveTo>
                  <a:cubicBezTo>
                    <a:pt x="80" y="55"/>
                    <a:pt x="38" y="120"/>
                    <a:pt x="19" y="168"/>
                  </a:cubicBezTo>
                  <a:cubicBezTo>
                    <a:pt x="0" y="216"/>
                    <a:pt x="14" y="273"/>
                    <a:pt x="51" y="320"/>
                  </a:cubicBezTo>
                  <a:cubicBezTo>
                    <a:pt x="88" y="367"/>
                    <a:pt x="227" y="400"/>
                    <a:pt x="243" y="448"/>
                  </a:cubicBezTo>
                  <a:cubicBezTo>
                    <a:pt x="259" y="496"/>
                    <a:pt x="135" y="564"/>
                    <a:pt x="147" y="608"/>
                  </a:cubicBezTo>
                  <a:cubicBezTo>
                    <a:pt x="159" y="652"/>
                    <a:pt x="211" y="685"/>
                    <a:pt x="315" y="712"/>
                  </a:cubicBezTo>
                  <a:cubicBezTo>
                    <a:pt x="419" y="739"/>
                    <a:pt x="675" y="800"/>
                    <a:pt x="771" y="768"/>
                  </a:cubicBezTo>
                  <a:cubicBezTo>
                    <a:pt x="867" y="736"/>
                    <a:pt x="823" y="589"/>
                    <a:pt x="891" y="520"/>
                  </a:cubicBezTo>
                  <a:cubicBezTo>
                    <a:pt x="959" y="451"/>
                    <a:pt x="1156" y="401"/>
                    <a:pt x="1179" y="352"/>
                  </a:cubicBezTo>
                  <a:cubicBezTo>
                    <a:pt x="1202" y="303"/>
                    <a:pt x="1138" y="277"/>
                    <a:pt x="1027" y="224"/>
                  </a:cubicBezTo>
                  <a:cubicBezTo>
                    <a:pt x="916" y="171"/>
                    <a:pt x="656" y="64"/>
                    <a:pt x="515" y="32"/>
                  </a:cubicBezTo>
                  <a:cubicBezTo>
                    <a:pt x="374" y="0"/>
                    <a:pt x="246" y="9"/>
                    <a:pt x="163" y="32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5" name="Freeform 5"/>
            <p:cNvSpPr>
              <a:spLocks/>
            </p:cNvSpPr>
            <p:nvPr/>
          </p:nvSpPr>
          <p:spPr bwMode="auto">
            <a:xfrm>
              <a:off x="2771" y="2993"/>
              <a:ext cx="516" cy="488"/>
            </a:xfrm>
            <a:custGeom>
              <a:avLst/>
              <a:gdLst>
                <a:gd name="T0" fmla="*/ 321 w 516"/>
                <a:gd name="T1" fmla="*/ 41 h 488"/>
                <a:gd name="T2" fmla="*/ 145 w 516"/>
                <a:gd name="T3" fmla="*/ 9 h 488"/>
                <a:gd name="T4" fmla="*/ 137 w 516"/>
                <a:gd name="T5" fmla="*/ 97 h 488"/>
                <a:gd name="T6" fmla="*/ 25 w 516"/>
                <a:gd name="T7" fmla="*/ 201 h 488"/>
                <a:gd name="T8" fmla="*/ 49 w 516"/>
                <a:gd name="T9" fmla="*/ 385 h 488"/>
                <a:gd name="T10" fmla="*/ 321 w 516"/>
                <a:gd name="T11" fmla="*/ 457 h 488"/>
                <a:gd name="T12" fmla="*/ 513 w 516"/>
                <a:gd name="T13" fmla="*/ 201 h 488"/>
                <a:gd name="T14" fmla="*/ 321 w 516"/>
                <a:gd name="T15" fmla="*/ 41 h 4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6"/>
                <a:gd name="T25" fmla="*/ 0 h 488"/>
                <a:gd name="T26" fmla="*/ 516 w 516"/>
                <a:gd name="T27" fmla="*/ 488 h 4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6" h="488">
                  <a:moveTo>
                    <a:pt x="321" y="41"/>
                  </a:moveTo>
                  <a:cubicBezTo>
                    <a:pt x="260" y="9"/>
                    <a:pt x="176" y="0"/>
                    <a:pt x="145" y="9"/>
                  </a:cubicBezTo>
                  <a:cubicBezTo>
                    <a:pt x="114" y="18"/>
                    <a:pt x="157" y="65"/>
                    <a:pt x="137" y="97"/>
                  </a:cubicBezTo>
                  <a:cubicBezTo>
                    <a:pt x="117" y="129"/>
                    <a:pt x="40" y="153"/>
                    <a:pt x="25" y="201"/>
                  </a:cubicBezTo>
                  <a:cubicBezTo>
                    <a:pt x="10" y="249"/>
                    <a:pt x="0" y="342"/>
                    <a:pt x="49" y="385"/>
                  </a:cubicBezTo>
                  <a:cubicBezTo>
                    <a:pt x="98" y="428"/>
                    <a:pt x="244" y="488"/>
                    <a:pt x="321" y="457"/>
                  </a:cubicBezTo>
                  <a:cubicBezTo>
                    <a:pt x="398" y="426"/>
                    <a:pt x="516" y="266"/>
                    <a:pt x="513" y="201"/>
                  </a:cubicBezTo>
                  <a:cubicBezTo>
                    <a:pt x="510" y="136"/>
                    <a:pt x="382" y="73"/>
                    <a:pt x="321" y="4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6" name="Line 6"/>
            <p:cNvSpPr>
              <a:spLocks noChangeShapeType="1"/>
            </p:cNvSpPr>
            <p:nvPr/>
          </p:nvSpPr>
          <p:spPr bwMode="auto">
            <a:xfrm flipV="1">
              <a:off x="3012" y="2602"/>
              <a:ext cx="0" cy="1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7" name="Line 7"/>
            <p:cNvSpPr>
              <a:spLocks noChangeShapeType="1"/>
            </p:cNvSpPr>
            <p:nvPr/>
          </p:nvSpPr>
          <p:spPr bwMode="auto">
            <a:xfrm>
              <a:off x="1620" y="3250"/>
              <a:ext cx="2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8" name="Text Box 8"/>
            <p:cNvSpPr txBox="1">
              <a:spLocks noChangeArrowheads="1"/>
            </p:cNvSpPr>
            <p:nvPr/>
          </p:nvSpPr>
          <p:spPr bwMode="auto">
            <a:xfrm>
              <a:off x="3330" y="2634"/>
              <a:ext cx="6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K Space</a:t>
              </a:r>
            </a:p>
          </p:txBody>
        </p:sp>
        <p:grpSp>
          <p:nvGrpSpPr>
            <p:cNvPr id="4129" name="Group 9"/>
            <p:cNvGrpSpPr>
              <a:grpSpLocks/>
            </p:cNvGrpSpPr>
            <p:nvPr/>
          </p:nvGrpSpPr>
          <p:grpSpPr bwMode="auto">
            <a:xfrm>
              <a:off x="2160" y="2622"/>
              <a:ext cx="1481" cy="1464"/>
              <a:chOff x="2160" y="2622"/>
              <a:chExt cx="1481" cy="1464"/>
            </a:xfrm>
          </p:grpSpPr>
          <p:sp>
            <p:nvSpPr>
              <p:cNvPr id="4130" name="AutoShape 10"/>
              <p:cNvSpPr>
                <a:spLocks noChangeArrowheads="1"/>
              </p:cNvSpPr>
              <p:nvPr/>
            </p:nvSpPr>
            <p:spPr bwMode="auto">
              <a:xfrm rot="7960868">
                <a:off x="2356" y="2426"/>
                <a:ext cx="584" cy="97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31" name="AutoShape 11"/>
              <p:cNvSpPr>
                <a:spLocks noChangeArrowheads="1"/>
              </p:cNvSpPr>
              <p:nvPr/>
            </p:nvSpPr>
            <p:spPr bwMode="auto">
              <a:xfrm rot="-2649034">
                <a:off x="3057" y="3110"/>
                <a:ext cx="584" cy="97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03" name="Oval 12"/>
          <p:cNvSpPr>
            <a:spLocks noChangeArrowheads="1"/>
          </p:cNvSpPr>
          <p:nvPr/>
        </p:nvSpPr>
        <p:spPr bwMode="auto">
          <a:xfrm>
            <a:off x="1905000" y="2578100"/>
            <a:ext cx="1231900" cy="812800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50000">
                <a:srgbClr val="765E76"/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Line 13"/>
          <p:cNvSpPr>
            <a:spLocks noChangeShapeType="1"/>
          </p:cNvSpPr>
          <p:nvPr/>
        </p:nvSpPr>
        <p:spPr bwMode="auto">
          <a:xfrm>
            <a:off x="1231900" y="2743200"/>
            <a:ext cx="749300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5" name="Line 14"/>
          <p:cNvSpPr>
            <a:spLocks noChangeShapeType="1"/>
          </p:cNvSpPr>
          <p:nvPr/>
        </p:nvSpPr>
        <p:spPr bwMode="auto">
          <a:xfrm>
            <a:off x="3009900" y="2095500"/>
            <a:ext cx="749300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6" name="Line 15"/>
          <p:cNvSpPr>
            <a:spLocks noChangeShapeType="1"/>
          </p:cNvSpPr>
          <p:nvPr/>
        </p:nvSpPr>
        <p:spPr bwMode="auto">
          <a:xfrm flipV="1">
            <a:off x="1371600" y="22352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7" name="Line 16"/>
          <p:cNvSpPr>
            <a:spLocks noChangeShapeType="1"/>
          </p:cNvSpPr>
          <p:nvPr/>
        </p:nvSpPr>
        <p:spPr bwMode="auto">
          <a:xfrm flipV="1">
            <a:off x="1498600" y="23876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8" name="Line 17"/>
          <p:cNvSpPr>
            <a:spLocks noChangeShapeType="1"/>
          </p:cNvSpPr>
          <p:nvPr/>
        </p:nvSpPr>
        <p:spPr bwMode="auto">
          <a:xfrm flipV="1">
            <a:off x="1625600" y="25146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9" name="Line 18"/>
          <p:cNvSpPr>
            <a:spLocks noChangeShapeType="1"/>
          </p:cNvSpPr>
          <p:nvPr/>
        </p:nvSpPr>
        <p:spPr bwMode="auto">
          <a:xfrm flipV="1">
            <a:off x="1219200" y="20701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10" name="Line 19"/>
          <p:cNvSpPr>
            <a:spLocks noChangeShapeType="1"/>
          </p:cNvSpPr>
          <p:nvPr/>
        </p:nvSpPr>
        <p:spPr bwMode="auto">
          <a:xfrm flipV="1">
            <a:off x="1714500" y="2667000"/>
            <a:ext cx="2336800" cy="124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11" name="Freeform 20"/>
          <p:cNvSpPr>
            <a:spLocks/>
          </p:cNvSpPr>
          <p:nvPr/>
        </p:nvSpPr>
        <p:spPr bwMode="auto">
          <a:xfrm>
            <a:off x="3187700" y="2260600"/>
            <a:ext cx="579438" cy="622300"/>
          </a:xfrm>
          <a:custGeom>
            <a:avLst/>
            <a:gdLst>
              <a:gd name="T0" fmla="*/ 0 w 365"/>
              <a:gd name="T1" fmla="*/ 0 h 392"/>
              <a:gd name="T2" fmla="*/ 128 w 365"/>
              <a:gd name="T3" fmla="*/ 16 h 392"/>
              <a:gd name="T4" fmla="*/ 128 w 365"/>
              <a:gd name="T5" fmla="*/ 64 h 392"/>
              <a:gd name="T6" fmla="*/ 192 w 365"/>
              <a:gd name="T7" fmla="*/ 136 h 392"/>
              <a:gd name="T8" fmla="*/ 304 w 365"/>
              <a:gd name="T9" fmla="*/ 136 h 392"/>
              <a:gd name="T10" fmla="*/ 360 w 365"/>
              <a:gd name="T11" fmla="*/ 264 h 392"/>
              <a:gd name="T12" fmla="*/ 336 w 365"/>
              <a:gd name="T13" fmla="*/ 392 h 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5"/>
              <a:gd name="T22" fmla="*/ 0 h 392"/>
              <a:gd name="T23" fmla="*/ 365 w 365"/>
              <a:gd name="T24" fmla="*/ 392 h 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5" h="392">
                <a:moveTo>
                  <a:pt x="0" y="0"/>
                </a:moveTo>
                <a:cubicBezTo>
                  <a:pt x="53" y="2"/>
                  <a:pt x="107" y="5"/>
                  <a:pt x="128" y="16"/>
                </a:cubicBezTo>
                <a:cubicBezTo>
                  <a:pt x="149" y="27"/>
                  <a:pt x="117" y="44"/>
                  <a:pt x="128" y="64"/>
                </a:cubicBezTo>
                <a:cubicBezTo>
                  <a:pt x="139" y="84"/>
                  <a:pt x="163" y="124"/>
                  <a:pt x="192" y="136"/>
                </a:cubicBezTo>
                <a:cubicBezTo>
                  <a:pt x="221" y="148"/>
                  <a:pt x="276" y="115"/>
                  <a:pt x="304" y="136"/>
                </a:cubicBezTo>
                <a:cubicBezTo>
                  <a:pt x="332" y="157"/>
                  <a:pt x="355" y="221"/>
                  <a:pt x="360" y="264"/>
                </a:cubicBezTo>
                <a:cubicBezTo>
                  <a:pt x="365" y="307"/>
                  <a:pt x="350" y="349"/>
                  <a:pt x="336" y="39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12" name="Group 21"/>
          <p:cNvGrpSpPr>
            <a:grpSpLocks/>
          </p:cNvGrpSpPr>
          <p:nvPr/>
        </p:nvGrpSpPr>
        <p:grpSpPr bwMode="auto">
          <a:xfrm rot="-1808000">
            <a:off x="1117600" y="2044700"/>
            <a:ext cx="2832100" cy="1841500"/>
            <a:chOff x="3032" y="1160"/>
            <a:chExt cx="1784" cy="1160"/>
          </a:xfrm>
        </p:grpSpPr>
        <p:sp>
          <p:nvSpPr>
            <p:cNvPr id="4116" name="Line 22"/>
            <p:cNvSpPr>
              <a:spLocks noChangeShapeType="1"/>
            </p:cNvSpPr>
            <p:nvPr/>
          </p:nvSpPr>
          <p:spPr bwMode="auto">
            <a:xfrm>
              <a:off x="3040" y="1584"/>
              <a:ext cx="472" cy="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Line 23"/>
            <p:cNvSpPr>
              <a:spLocks noChangeShapeType="1"/>
            </p:cNvSpPr>
            <p:nvPr/>
          </p:nvSpPr>
          <p:spPr bwMode="auto">
            <a:xfrm>
              <a:off x="4160" y="1176"/>
              <a:ext cx="472" cy="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8" name="Line 24"/>
            <p:cNvSpPr>
              <a:spLocks noChangeShapeType="1"/>
            </p:cNvSpPr>
            <p:nvPr/>
          </p:nvSpPr>
          <p:spPr bwMode="auto">
            <a:xfrm flipV="1">
              <a:off x="3128" y="1264"/>
              <a:ext cx="1472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9" name="Line 25"/>
            <p:cNvSpPr>
              <a:spLocks noChangeShapeType="1"/>
            </p:cNvSpPr>
            <p:nvPr/>
          </p:nvSpPr>
          <p:spPr bwMode="auto">
            <a:xfrm flipV="1">
              <a:off x="3208" y="1360"/>
              <a:ext cx="1472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0" name="Line 26"/>
            <p:cNvSpPr>
              <a:spLocks noChangeShapeType="1"/>
            </p:cNvSpPr>
            <p:nvPr/>
          </p:nvSpPr>
          <p:spPr bwMode="auto">
            <a:xfrm flipV="1">
              <a:off x="3288" y="1440"/>
              <a:ext cx="1472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1" name="Line 27"/>
            <p:cNvSpPr>
              <a:spLocks noChangeShapeType="1"/>
            </p:cNvSpPr>
            <p:nvPr/>
          </p:nvSpPr>
          <p:spPr bwMode="auto">
            <a:xfrm flipV="1">
              <a:off x="3032" y="1160"/>
              <a:ext cx="1472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2" name="Line 28"/>
            <p:cNvSpPr>
              <a:spLocks noChangeShapeType="1"/>
            </p:cNvSpPr>
            <p:nvPr/>
          </p:nvSpPr>
          <p:spPr bwMode="auto">
            <a:xfrm flipV="1">
              <a:off x="3344" y="1536"/>
              <a:ext cx="1472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3" name="Freeform 29"/>
            <p:cNvSpPr>
              <a:spLocks/>
            </p:cNvSpPr>
            <p:nvPr/>
          </p:nvSpPr>
          <p:spPr bwMode="auto">
            <a:xfrm>
              <a:off x="4272" y="1280"/>
              <a:ext cx="365" cy="392"/>
            </a:xfrm>
            <a:custGeom>
              <a:avLst/>
              <a:gdLst>
                <a:gd name="T0" fmla="*/ 0 w 365"/>
                <a:gd name="T1" fmla="*/ 0 h 392"/>
                <a:gd name="T2" fmla="*/ 128 w 365"/>
                <a:gd name="T3" fmla="*/ 16 h 392"/>
                <a:gd name="T4" fmla="*/ 128 w 365"/>
                <a:gd name="T5" fmla="*/ 64 h 392"/>
                <a:gd name="T6" fmla="*/ 192 w 365"/>
                <a:gd name="T7" fmla="*/ 136 h 392"/>
                <a:gd name="T8" fmla="*/ 304 w 365"/>
                <a:gd name="T9" fmla="*/ 136 h 392"/>
                <a:gd name="T10" fmla="*/ 360 w 365"/>
                <a:gd name="T11" fmla="*/ 264 h 392"/>
                <a:gd name="T12" fmla="*/ 336 w 365"/>
                <a:gd name="T13" fmla="*/ 392 h 3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5"/>
                <a:gd name="T22" fmla="*/ 0 h 392"/>
                <a:gd name="T23" fmla="*/ 365 w 365"/>
                <a:gd name="T24" fmla="*/ 392 h 3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5" h="392">
                  <a:moveTo>
                    <a:pt x="0" y="0"/>
                  </a:moveTo>
                  <a:cubicBezTo>
                    <a:pt x="53" y="2"/>
                    <a:pt x="107" y="5"/>
                    <a:pt x="128" y="16"/>
                  </a:cubicBezTo>
                  <a:cubicBezTo>
                    <a:pt x="149" y="27"/>
                    <a:pt x="117" y="44"/>
                    <a:pt x="128" y="64"/>
                  </a:cubicBezTo>
                  <a:cubicBezTo>
                    <a:pt x="139" y="84"/>
                    <a:pt x="163" y="124"/>
                    <a:pt x="192" y="136"/>
                  </a:cubicBezTo>
                  <a:cubicBezTo>
                    <a:pt x="221" y="148"/>
                    <a:pt x="276" y="115"/>
                    <a:pt x="304" y="136"/>
                  </a:cubicBezTo>
                  <a:cubicBezTo>
                    <a:pt x="332" y="157"/>
                    <a:pt x="355" y="221"/>
                    <a:pt x="360" y="264"/>
                  </a:cubicBezTo>
                  <a:cubicBezTo>
                    <a:pt x="365" y="307"/>
                    <a:pt x="350" y="349"/>
                    <a:pt x="336" y="39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113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975" y="4668838"/>
            <a:ext cx="7896225" cy="10001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114" name="Text Box 31"/>
          <p:cNvSpPr txBox="1">
            <a:spLocks noChangeArrowheads="1"/>
          </p:cNvSpPr>
          <p:nvPr/>
        </p:nvSpPr>
        <p:spPr bwMode="auto">
          <a:xfrm>
            <a:off x="3463925" y="4079875"/>
            <a:ext cx="2147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Pseudo-inverse</a:t>
            </a:r>
          </a:p>
        </p:txBody>
      </p:sp>
      <p:sp>
        <p:nvSpPr>
          <p:cNvPr id="4115" name="Text Box 32"/>
          <p:cNvSpPr txBox="1">
            <a:spLocks noChangeArrowheads="1"/>
          </p:cNvSpPr>
          <p:nvPr/>
        </p:nvSpPr>
        <p:spPr bwMode="auto">
          <a:xfrm>
            <a:off x="3235325" y="5843588"/>
            <a:ext cx="2325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Minimizes L2 norm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April 30 07</a:t>
            </a:r>
          </a:p>
        </p:txBody>
      </p:sp>
      <p:sp>
        <p:nvSpPr>
          <p:cNvPr id="512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A.J. Devaney Holographic Workshop 07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16B8B4-2E95-4343-8DA9-F2A2AACFAE44}" type="slidenum">
              <a:rPr lang="en-US"/>
              <a:pPr/>
              <a:t>40</a:t>
            </a:fld>
            <a:endParaRPr lang="en-US"/>
          </a:p>
        </p:txBody>
      </p:sp>
      <p:pic>
        <p:nvPicPr>
          <p:cNvPr id="5125" name="Picture 4" descr="fi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Penyi and Capstone Team</a:t>
            </a:r>
          </a:p>
        </p:txBody>
      </p:sp>
      <p:pic>
        <p:nvPicPr>
          <p:cNvPr id="6" name="Picture 8" descr="DSCN00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49400" y="1327150"/>
            <a:ext cx="6375400" cy="4781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Reconstruction of slit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011363" y="1425575"/>
            <a:ext cx="5003800" cy="4186238"/>
            <a:chOff x="1355" y="1294"/>
            <a:chExt cx="2833" cy="2370"/>
          </a:xfrm>
        </p:grpSpPr>
        <p:sp>
          <p:nvSpPr>
            <p:cNvPr id="15368" name="Rectangle 4"/>
            <p:cNvSpPr>
              <a:spLocks noChangeArrowheads="1"/>
            </p:cNvSpPr>
            <p:nvPr/>
          </p:nvSpPr>
          <p:spPr bwMode="auto">
            <a:xfrm>
              <a:off x="1467" y="1498"/>
              <a:ext cx="2291" cy="7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9" name="Rectangle 5"/>
            <p:cNvSpPr>
              <a:spLocks noChangeArrowheads="1"/>
            </p:cNvSpPr>
            <p:nvPr/>
          </p:nvSpPr>
          <p:spPr bwMode="auto">
            <a:xfrm>
              <a:off x="1467" y="1498"/>
              <a:ext cx="2291" cy="77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1537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67" y="1503"/>
              <a:ext cx="2291" cy="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1" name="Rectangle 7"/>
            <p:cNvSpPr>
              <a:spLocks noChangeArrowheads="1"/>
            </p:cNvSpPr>
            <p:nvPr/>
          </p:nvSpPr>
          <p:spPr bwMode="auto">
            <a:xfrm>
              <a:off x="1646" y="1294"/>
              <a:ext cx="1819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400">
                  <a:solidFill>
                    <a:srgbClr val="000000"/>
                  </a:solidFill>
                  <a:latin typeface="Helvetica" charset="0"/>
                </a:rPr>
                <a:t>Reconstructed intensity image from CDH</a:t>
              </a:r>
              <a:endParaRPr lang="en-US" sz="1400">
                <a:latin typeface="Arial" pitchFamily="34" charset="0"/>
              </a:endParaRPr>
            </a:p>
          </p:txBody>
        </p:sp>
        <p:sp>
          <p:nvSpPr>
            <p:cNvPr id="15372" name="Rectangle 8"/>
            <p:cNvSpPr>
              <a:spLocks noChangeArrowheads="1"/>
            </p:cNvSpPr>
            <p:nvPr/>
          </p:nvSpPr>
          <p:spPr bwMode="auto">
            <a:xfrm>
              <a:off x="2570" y="2358"/>
              <a:ext cx="62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(a)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373" name="Line 9"/>
            <p:cNvSpPr>
              <a:spLocks noChangeShapeType="1"/>
            </p:cNvSpPr>
            <p:nvPr/>
          </p:nvSpPr>
          <p:spPr bwMode="auto">
            <a:xfrm>
              <a:off x="1467" y="2268"/>
              <a:ext cx="229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4" name="Freeform 10"/>
            <p:cNvSpPr>
              <a:spLocks/>
            </p:cNvSpPr>
            <p:nvPr/>
          </p:nvSpPr>
          <p:spPr bwMode="auto">
            <a:xfrm>
              <a:off x="1467" y="1498"/>
              <a:ext cx="2291" cy="770"/>
            </a:xfrm>
            <a:custGeom>
              <a:avLst/>
              <a:gdLst>
                <a:gd name="T0" fmla="*/ 0 w 509"/>
                <a:gd name="T1" fmla="*/ 0 h 171"/>
                <a:gd name="T2" fmla="*/ 509 w 509"/>
                <a:gd name="T3" fmla="*/ 0 h 171"/>
                <a:gd name="T4" fmla="*/ 509 w 509"/>
                <a:gd name="T5" fmla="*/ 171 h 171"/>
                <a:gd name="T6" fmla="*/ 0 60000 65536"/>
                <a:gd name="T7" fmla="*/ 0 60000 65536"/>
                <a:gd name="T8" fmla="*/ 0 60000 65536"/>
                <a:gd name="T9" fmla="*/ 0 w 509"/>
                <a:gd name="T10" fmla="*/ 0 h 171"/>
                <a:gd name="T11" fmla="*/ 509 w 509"/>
                <a:gd name="T12" fmla="*/ 171 h 1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9" h="171">
                  <a:moveTo>
                    <a:pt x="0" y="0"/>
                  </a:moveTo>
                  <a:lnTo>
                    <a:pt x="509" y="0"/>
                  </a:lnTo>
                  <a:lnTo>
                    <a:pt x="509" y="171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5" name="Freeform 11"/>
            <p:cNvSpPr>
              <a:spLocks/>
            </p:cNvSpPr>
            <p:nvPr/>
          </p:nvSpPr>
          <p:spPr bwMode="auto">
            <a:xfrm>
              <a:off x="1467" y="1498"/>
              <a:ext cx="2291" cy="770"/>
            </a:xfrm>
            <a:custGeom>
              <a:avLst/>
              <a:gdLst>
                <a:gd name="T0" fmla="*/ 0 w 509"/>
                <a:gd name="T1" fmla="*/ 0 h 171"/>
                <a:gd name="T2" fmla="*/ 0 w 509"/>
                <a:gd name="T3" fmla="*/ 171 h 171"/>
                <a:gd name="T4" fmla="*/ 509 w 509"/>
                <a:gd name="T5" fmla="*/ 171 h 171"/>
                <a:gd name="T6" fmla="*/ 0 60000 65536"/>
                <a:gd name="T7" fmla="*/ 0 60000 65536"/>
                <a:gd name="T8" fmla="*/ 0 60000 65536"/>
                <a:gd name="T9" fmla="*/ 0 w 509"/>
                <a:gd name="T10" fmla="*/ 0 h 171"/>
                <a:gd name="T11" fmla="*/ 509 w 509"/>
                <a:gd name="T12" fmla="*/ 171 h 1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9" h="171">
                  <a:moveTo>
                    <a:pt x="0" y="0"/>
                  </a:moveTo>
                  <a:lnTo>
                    <a:pt x="0" y="171"/>
                  </a:lnTo>
                  <a:lnTo>
                    <a:pt x="509" y="171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6" name="Line 12"/>
            <p:cNvSpPr>
              <a:spLocks noChangeShapeType="1"/>
            </p:cNvSpPr>
            <p:nvPr/>
          </p:nvSpPr>
          <p:spPr bwMode="auto">
            <a:xfrm>
              <a:off x="1467" y="1498"/>
              <a:ext cx="1" cy="7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7" name="Line 13"/>
            <p:cNvSpPr>
              <a:spLocks noChangeShapeType="1"/>
            </p:cNvSpPr>
            <p:nvPr/>
          </p:nvSpPr>
          <p:spPr bwMode="auto">
            <a:xfrm flipV="1">
              <a:off x="1845" y="2245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8" name="Line 14"/>
            <p:cNvSpPr>
              <a:spLocks noChangeShapeType="1"/>
            </p:cNvSpPr>
            <p:nvPr/>
          </p:nvSpPr>
          <p:spPr bwMode="auto">
            <a:xfrm>
              <a:off x="1845" y="1498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9" name="Rectangle 15"/>
            <p:cNvSpPr>
              <a:spLocks noChangeArrowheads="1"/>
            </p:cNvSpPr>
            <p:nvPr/>
          </p:nvSpPr>
          <p:spPr bwMode="auto">
            <a:xfrm>
              <a:off x="1800" y="2281"/>
              <a:ext cx="83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100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380" name="Line 16"/>
            <p:cNvSpPr>
              <a:spLocks noChangeShapeType="1"/>
            </p:cNvSpPr>
            <p:nvPr/>
          </p:nvSpPr>
          <p:spPr bwMode="auto">
            <a:xfrm flipV="1">
              <a:off x="2223" y="2245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1" name="Line 17"/>
            <p:cNvSpPr>
              <a:spLocks noChangeShapeType="1"/>
            </p:cNvSpPr>
            <p:nvPr/>
          </p:nvSpPr>
          <p:spPr bwMode="auto">
            <a:xfrm>
              <a:off x="2223" y="1498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2" name="Rectangle 18"/>
            <p:cNvSpPr>
              <a:spLocks noChangeArrowheads="1"/>
            </p:cNvSpPr>
            <p:nvPr/>
          </p:nvSpPr>
          <p:spPr bwMode="auto">
            <a:xfrm>
              <a:off x="2178" y="2281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200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383" name="Line 19"/>
            <p:cNvSpPr>
              <a:spLocks noChangeShapeType="1"/>
            </p:cNvSpPr>
            <p:nvPr/>
          </p:nvSpPr>
          <p:spPr bwMode="auto">
            <a:xfrm flipV="1">
              <a:off x="2606" y="2245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4" name="Line 20"/>
            <p:cNvSpPr>
              <a:spLocks noChangeShapeType="1"/>
            </p:cNvSpPr>
            <p:nvPr/>
          </p:nvSpPr>
          <p:spPr bwMode="auto">
            <a:xfrm>
              <a:off x="2606" y="1498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5" name="Rectangle 21"/>
            <p:cNvSpPr>
              <a:spLocks noChangeArrowheads="1"/>
            </p:cNvSpPr>
            <p:nvPr/>
          </p:nvSpPr>
          <p:spPr bwMode="auto">
            <a:xfrm>
              <a:off x="2561" y="2281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300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386" name="Line 22"/>
            <p:cNvSpPr>
              <a:spLocks noChangeShapeType="1"/>
            </p:cNvSpPr>
            <p:nvPr/>
          </p:nvSpPr>
          <p:spPr bwMode="auto">
            <a:xfrm flipV="1">
              <a:off x="2988" y="2245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7" name="Line 23"/>
            <p:cNvSpPr>
              <a:spLocks noChangeShapeType="1"/>
            </p:cNvSpPr>
            <p:nvPr/>
          </p:nvSpPr>
          <p:spPr bwMode="auto">
            <a:xfrm>
              <a:off x="2988" y="1498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8" name="Rectangle 24"/>
            <p:cNvSpPr>
              <a:spLocks noChangeArrowheads="1"/>
            </p:cNvSpPr>
            <p:nvPr/>
          </p:nvSpPr>
          <p:spPr bwMode="auto">
            <a:xfrm>
              <a:off x="2943" y="2281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400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389" name="Line 25"/>
            <p:cNvSpPr>
              <a:spLocks noChangeShapeType="1"/>
            </p:cNvSpPr>
            <p:nvPr/>
          </p:nvSpPr>
          <p:spPr bwMode="auto">
            <a:xfrm flipV="1">
              <a:off x="3371" y="2245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0" name="Line 26"/>
            <p:cNvSpPr>
              <a:spLocks noChangeShapeType="1"/>
            </p:cNvSpPr>
            <p:nvPr/>
          </p:nvSpPr>
          <p:spPr bwMode="auto">
            <a:xfrm>
              <a:off x="3371" y="1498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1" name="Rectangle 27"/>
            <p:cNvSpPr>
              <a:spLocks noChangeArrowheads="1"/>
            </p:cNvSpPr>
            <p:nvPr/>
          </p:nvSpPr>
          <p:spPr bwMode="auto">
            <a:xfrm>
              <a:off x="3326" y="2281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500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392" name="Line 28"/>
            <p:cNvSpPr>
              <a:spLocks noChangeShapeType="1"/>
            </p:cNvSpPr>
            <p:nvPr/>
          </p:nvSpPr>
          <p:spPr bwMode="auto">
            <a:xfrm flipV="1">
              <a:off x="3749" y="2245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3" name="Line 29"/>
            <p:cNvSpPr>
              <a:spLocks noChangeShapeType="1"/>
            </p:cNvSpPr>
            <p:nvPr/>
          </p:nvSpPr>
          <p:spPr bwMode="auto">
            <a:xfrm>
              <a:off x="3749" y="1498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4" name="Rectangle 30"/>
            <p:cNvSpPr>
              <a:spLocks noChangeArrowheads="1"/>
            </p:cNvSpPr>
            <p:nvPr/>
          </p:nvSpPr>
          <p:spPr bwMode="auto">
            <a:xfrm>
              <a:off x="3704" y="2281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600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395" name="Line 31"/>
            <p:cNvSpPr>
              <a:spLocks noChangeShapeType="1"/>
            </p:cNvSpPr>
            <p:nvPr/>
          </p:nvSpPr>
          <p:spPr bwMode="auto">
            <a:xfrm>
              <a:off x="1467" y="1687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6" name="Line 32"/>
            <p:cNvSpPr>
              <a:spLocks noChangeShapeType="1"/>
            </p:cNvSpPr>
            <p:nvPr/>
          </p:nvSpPr>
          <p:spPr bwMode="auto">
            <a:xfrm flipH="1">
              <a:off x="3731" y="1687"/>
              <a:ext cx="2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7" name="Rectangle 33"/>
            <p:cNvSpPr>
              <a:spLocks noChangeArrowheads="1"/>
            </p:cNvSpPr>
            <p:nvPr/>
          </p:nvSpPr>
          <p:spPr bwMode="auto">
            <a:xfrm>
              <a:off x="1386" y="1651"/>
              <a:ext cx="55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50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398" name="Line 34"/>
            <p:cNvSpPr>
              <a:spLocks noChangeShapeType="1"/>
            </p:cNvSpPr>
            <p:nvPr/>
          </p:nvSpPr>
          <p:spPr bwMode="auto">
            <a:xfrm>
              <a:off x="1467" y="188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9" name="Line 35"/>
            <p:cNvSpPr>
              <a:spLocks noChangeShapeType="1"/>
            </p:cNvSpPr>
            <p:nvPr/>
          </p:nvSpPr>
          <p:spPr bwMode="auto">
            <a:xfrm flipH="1">
              <a:off x="3731" y="1881"/>
              <a:ext cx="2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0" name="Rectangle 36"/>
            <p:cNvSpPr>
              <a:spLocks noChangeArrowheads="1"/>
            </p:cNvSpPr>
            <p:nvPr/>
          </p:nvSpPr>
          <p:spPr bwMode="auto">
            <a:xfrm>
              <a:off x="1355" y="1845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100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01" name="Line 37"/>
            <p:cNvSpPr>
              <a:spLocks noChangeShapeType="1"/>
            </p:cNvSpPr>
            <p:nvPr/>
          </p:nvSpPr>
          <p:spPr bwMode="auto">
            <a:xfrm>
              <a:off x="1467" y="2070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2" name="Line 38"/>
            <p:cNvSpPr>
              <a:spLocks noChangeShapeType="1"/>
            </p:cNvSpPr>
            <p:nvPr/>
          </p:nvSpPr>
          <p:spPr bwMode="auto">
            <a:xfrm flipH="1">
              <a:off x="3731" y="2070"/>
              <a:ext cx="2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3" name="Rectangle 39"/>
            <p:cNvSpPr>
              <a:spLocks noChangeArrowheads="1"/>
            </p:cNvSpPr>
            <p:nvPr/>
          </p:nvSpPr>
          <p:spPr bwMode="auto">
            <a:xfrm>
              <a:off x="1355" y="2034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150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04" name="Line 40"/>
            <p:cNvSpPr>
              <a:spLocks noChangeShapeType="1"/>
            </p:cNvSpPr>
            <p:nvPr/>
          </p:nvSpPr>
          <p:spPr bwMode="auto">
            <a:xfrm>
              <a:off x="1467" y="2259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5" name="Line 41"/>
            <p:cNvSpPr>
              <a:spLocks noChangeShapeType="1"/>
            </p:cNvSpPr>
            <p:nvPr/>
          </p:nvSpPr>
          <p:spPr bwMode="auto">
            <a:xfrm flipH="1">
              <a:off x="3731" y="2259"/>
              <a:ext cx="2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6" name="Rectangle 42"/>
            <p:cNvSpPr>
              <a:spLocks noChangeArrowheads="1"/>
            </p:cNvSpPr>
            <p:nvPr/>
          </p:nvSpPr>
          <p:spPr bwMode="auto">
            <a:xfrm>
              <a:off x="1355" y="2223"/>
              <a:ext cx="84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200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07" name="Line 43"/>
            <p:cNvSpPr>
              <a:spLocks noChangeShapeType="1"/>
            </p:cNvSpPr>
            <p:nvPr/>
          </p:nvSpPr>
          <p:spPr bwMode="auto">
            <a:xfrm>
              <a:off x="1467" y="2268"/>
              <a:ext cx="229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8" name="Freeform 44"/>
            <p:cNvSpPr>
              <a:spLocks/>
            </p:cNvSpPr>
            <p:nvPr/>
          </p:nvSpPr>
          <p:spPr bwMode="auto">
            <a:xfrm>
              <a:off x="1467" y="1498"/>
              <a:ext cx="2291" cy="770"/>
            </a:xfrm>
            <a:custGeom>
              <a:avLst/>
              <a:gdLst>
                <a:gd name="T0" fmla="*/ 0 w 509"/>
                <a:gd name="T1" fmla="*/ 0 h 171"/>
                <a:gd name="T2" fmla="*/ 509 w 509"/>
                <a:gd name="T3" fmla="*/ 0 h 171"/>
                <a:gd name="T4" fmla="*/ 509 w 509"/>
                <a:gd name="T5" fmla="*/ 171 h 171"/>
                <a:gd name="T6" fmla="*/ 0 60000 65536"/>
                <a:gd name="T7" fmla="*/ 0 60000 65536"/>
                <a:gd name="T8" fmla="*/ 0 60000 65536"/>
                <a:gd name="T9" fmla="*/ 0 w 509"/>
                <a:gd name="T10" fmla="*/ 0 h 171"/>
                <a:gd name="T11" fmla="*/ 509 w 509"/>
                <a:gd name="T12" fmla="*/ 171 h 1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9" h="171">
                  <a:moveTo>
                    <a:pt x="0" y="0"/>
                  </a:moveTo>
                  <a:lnTo>
                    <a:pt x="509" y="0"/>
                  </a:lnTo>
                  <a:lnTo>
                    <a:pt x="509" y="171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9" name="Line 45"/>
            <p:cNvSpPr>
              <a:spLocks noChangeShapeType="1"/>
            </p:cNvSpPr>
            <p:nvPr/>
          </p:nvSpPr>
          <p:spPr bwMode="auto">
            <a:xfrm>
              <a:off x="1467" y="1498"/>
              <a:ext cx="1" cy="7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0" name="Rectangle 46"/>
            <p:cNvSpPr>
              <a:spLocks noChangeArrowheads="1"/>
            </p:cNvSpPr>
            <p:nvPr/>
          </p:nvSpPr>
          <p:spPr bwMode="auto">
            <a:xfrm>
              <a:off x="1467" y="2722"/>
              <a:ext cx="2291" cy="7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1" name="Rectangle 47"/>
            <p:cNvSpPr>
              <a:spLocks noChangeArrowheads="1"/>
            </p:cNvSpPr>
            <p:nvPr/>
          </p:nvSpPr>
          <p:spPr bwMode="auto">
            <a:xfrm>
              <a:off x="1467" y="2722"/>
              <a:ext cx="2291" cy="77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15412" name="Picture 4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67" y="2727"/>
              <a:ext cx="2291" cy="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13" name="Rectangle 49"/>
            <p:cNvSpPr>
              <a:spLocks noChangeArrowheads="1"/>
            </p:cNvSpPr>
            <p:nvPr/>
          </p:nvSpPr>
          <p:spPr bwMode="auto">
            <a:xfrm>
              <a:off x="2570" y="3604"/>
              <a:ext cx="62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(b)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14" name="Rectangle 50"/>
            <p:cNvSpPr>
              <a:spLocks noChangeArrowheads="1"/>
            </p:cNvSpPr>
            <p:nvPr/>
          </p:nvSpPr>
          <p:spPr bwMode="auto">
            <a:xfrm>
              <a:off x="1622" y="2504"/>
              <a:ext cx="1881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400">
                  <a:solidFill>
                    <a:srgbClr val="000000"/>
                  </a:solidFill>
                  <a:latin typeface="Helvetica" charset="0"/>
                </a:rPr>
                <a:t>Reconstructed intensity image from PSDH</a:t>
              </a:r>
              <a:endParaRPr lang="en-US" sz="1400">
                <a:latin typeface="Arial" pitchFamily="34" charset="0"/>
              </a:endParaRPr>
            </a:p>
          </p:txBody>
        </p:sp>
        <p:sp>
          <p:nvSpPr>
            <p:cNvPr id="15415" name="Line 51"/>
            <p:cNvSpPr>
              <a:spLocks noChangeShapeType="1"/>
            </p:cNvSpPr>
            <p:nvPr/>
          </p:nvSpPr>
          <p:spPr bwMode="auto">
            <a:xfrm>
              <a:off x="1467" y="3492"/>
              <a:ext cx="229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6" name="Freeform 52"/>
            <p:cNvSpPr>
              <a:spLocks/>
            </p:cNvSpPr>
            <p:nvPr/>
          </p:nvSpPr>
          <p:spPr bwMode="auto">
            <a:xfrm>
              <a:off x="1467" y="2722"/>
              <a:ext cx="2291" cy="770"/>
            </a:xfrm>
            <a:custGeom>
              <a:avLst/>
              <a:gdLst>
                <a:gd name="T0" fmla="*/ 0 w 509"/>
                <a:gd name="T1" fmla="*/ 0 h 171"/>
                <a:gd name="T2" fmla="*/ 509 w 509"/>
                <a:gd name="T3" fmla="*/ 0 h 171"/>
                <a:gd name="T4" fmla="*/ 509 w 509"/>
                <a:gd name="T5" fmla="*/ 171 h 171"/>
                <a:gd name="T6" fmla="*/ 0 60000 65536"/>
                <a:gd name="T7" fmla="*/ 0 60000 65536"/>
                <a:gd name="T8" fmla="*/ 0 60000 65536"/>
                <a:gd name="T9" fmla="*/ 0 w 509"/>
                <a:gd name="T10" fmla="*/ 0 h 171"/>
                <a:gd name="T11" fmla="*/ 509 w 509"/>
                <a:gd name="T12" fmla="*/ 171 h 1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9" h="171">
                  <a:moveTo>
                    <a:pt x="0" y="0"/>
                  </a:moveTo>
                  <a:lnTo>
                    <a:pt x="509" y="0"/>
                  </a:lnTo>
                  <a:lnTo>
                    <a:pt x="509" y="171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7" name="Freeform 53"/>
            <p:cNvSpPr>
              <a:spLocks/>
            </p:cNvSpPr>
            <p:nvPr/>
          </p:nvSpPr>
          <p:spPr bwMode="auto">
            <a:xfrm>
              <a:off x="1467" y="2722"/>
              <a:ext cx="2291" cy="770"/>
            </a:xfrm>
            <a:custGeom>
              <a:avLst/>
              <a:gdLst>
                <a:gd name="T0" fmla="*/ 0 w 509"/>
                <a:gd name="T1" fmla="*/ 0 h 171"/>
                <a:gd name="T2" fmla="*/ 0 w 509"/>
                <a:gd name="T3" fmla="*/ 171 h 171"/>
                <a:gd name="T4" fmla="*/ 509 w 509"/>
                <a:gd name="T5" fmla="*/ 171 h 171"/>
                <a:gd name="T6" fmla="*/ 0 60000 65536"/>
                <a:gd name="T7" fmla="*/ 0 60000 65536"/>
                <a:gd name="T8" fmla="*/ 0 60000 65536"/>
                <a:gd name="T9" fmla="*/ 0 w 509"/>
                <a:gd name="T10" fmla="*/ 0 h 171"/>
                <a:gd name="T11" fmla="*/ 509 w 509"/>
                <a:gd name="T12" fmla="*/ 171 h 1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9" h="171">
                  <a:moveTo>
                    <a:pt x="0" y="0"/>
                  </a:moveTo>
                  <a:lnTo>
                    <a:pt x="0" y="171"/>
                  </a:lnTo>
                  <a:lnTo>
                    <a:pt x="509" y="171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8" name="Line 54"/>
            <p:cNvSpPr>
              <a:spLocks noChangeShapeType="1"/>
            </p:cNvSpPr>
            <p:nvPr/>
          </p:nvSpPr>
          <p:spPr bwMode="auto">
            <a:xfrm>
              <a:off x="1467" y="2722"/>
              <a:ext cx="1" cy="7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9" name="Line 55"/>
            <p:cNvSpPr>
              <a:spLocks noChangeShapeType="1"/>
            </p:cNvSpPr>
            <p:nvPr/>
          </p:nvSpPr>
          <p:spPr bwMode="auto">
            <a:xfrm flipV="1">
              <a:off x="1845" y="346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0" name="Line 56"/>
            <p:cNvSpPr>
              <a:spLocks noChangeShapeType="1"/>
            </p:cNvSpPr>
            <p:nvPr/>
          </p:nvSpPr>
          <p:spPr bwMode="auto">
            <a:xfrm>
              <a:off x="1845" y="2722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1" name="Rectangle 57"/>
            <p:cNvSpPr>
              <a:spLocks noChangeArrowheads="1"/>
            </p:cNvSpPr>
            <p:nvPr/>
          </p:nvSpPr>
          <p:spPr bwMode="auto">
            <a:xfrm>
              <a:off x="1800" y="3505"/>
              <a:ext cx="83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100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22" name="Line 58"/>
            <p:cNvSpPr>
              <a:spLocks noChangeShapeType="1"/>
            </p:cNvSpPr>
            <p:nvPr/>
          </p:nvSpPr>
          <p:spPr bwMode="auto">
            <a:xfrm flipV="1">
              <a:off x="2223" y="346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3" name="Line 59"/>
            <p:cNvSpPr>
              <a:spLocks noChangeShapeType="1"/>
            </p:cNvSpPr>
            <p:nvPr/>
          </p:nvSpPr>
          <p:spPr bwMode="auto">
            <a:xfrm>
              <a:off x="2223" y="2722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4" name="Rectangle 60"/>
            <p:cNvSpPr>
              <a:spLocks noChangeArrowheads="1"/>
            </p:cNvSpPr>
            <p:nvPr/>
          </p:nvSpPr>
          <p:spPr bwMode="auto">
            <a:xfrm>
              <a:off x="2178" y="3505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200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25" name="Line 61"/>
            <p:cNvSpPr>
              <a:spLocks noChangeShapeType="1"/>
            </p:cNvSpPr>
            <p:nvPr/>
          </p:nvSpPr>
          <p:spPr bwMode="auto">
            <a:xfrm flipV="1">
              <a:off x="2606" y="346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6" name="Line 62"/>
            <p:cNvSpPr>
              <a:spLocks noChangeShapeType="1"/>
            </p:cNvSpPr>
            <p:nvPr/>
          </p:nvSpPr>
          <p:spPr bwMode="auto">
            <a:xfrm>
              <a:off x="2606" y="2722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7" name="Rectangle 63"/>
            <p:cNvSpPr>
              <a:spLocks noChangeArrowheads="1"/>
            </p:cNvSpPr>
            <p:nvPr/>
          </p:nvSpPr>
          <p:spPr bwMode="auto">
            <a:xfrm>
              <a:off x="2561" y="3505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300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28" name="Line 64"/>
            <p:cNvSpPr>
              <a:spLocks noChangeShapeType="1"/>
            </p:cNvSpPr>
            <p:nvPr/>
          </p:nvSpPr>
          <p:spPr bwMode="auto">
            <a:xfrm flipV="1">
              <a:off x="2988" y="346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9" name="Line 65"/>
            <p:cNvSpPr>
              <a:spLocks noChangeShapeType="1"/>
            </p:cNvSpPr>
            <p:nvPr/>
          </p:nvSpPr>
          <p:spPr bwMode="auto">
            <a:xfrm>
              <a:off x="2988" y="2722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0" name="Rectangle 66"/>
            <p:cNvSpPr>
              <a:spLocks noChangeArrowheads="1"/>
            </p:cNvSpPr>
            <p:nvPr/>
          </p:nvSpPr>
          <p:spPr bwMode="auto">
            <a:xfrm>
              <a:off x="2943" y="3505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400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31" name="Line 67"/>
            <p:cNvSpPr>
              <a:spLocks noChangeShapeType="1"/>
            </p:cNvSpPr>
            <p:nvPr/>
          </p:nvSpPr>
          <p:spPr bwMode="auto">
            <a:xfrm flipV="1">
              <a:off x="3371" y="346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2" name="Line 68"/>
            <p:cNvSpPr>
              <a:spLocks noChangeShapeType="1"/>
            </p:cNvSpPr>
            <p:nvPr/>
          </p:nvSpPr>
          <p:spPr bwMode="auto">
            <a:xfrm>
              <a:off x="3371" y="2722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3" name="Rectangle 69"/>
            <p:cNvSpPr>
              <a:spLocks noChangeArrowheads="1"/>
            </p:cNvSpPr>
            <p:nvPr/>
          </p:nvSpPr>
          <p:spPr bwMode="auto">
            <a:xfrm>
              <a:off x="3326" y="3505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500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34" name="Line 70"/>
            <p:cNvSpPr>
              <a:spLocks noChangeShapeType="1"/>
            </p:cNvSpPr>
            <p:nvPr/>
          </p:nvSpPr>
          <p:spPr bwMode="auto">
            <a:xfrm flipV="1">
              <a:off x="3749" y="346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5" name="Line 71"/>
            <p:cNvSpPr>
              <a:spLocks noChangeShapeType="1"/>
            </p:cNvSpPr>
            <p:nvPr/>
          </p:nvSpPr>
          <p:spPr bwMode="auto">
            <a:xfrm>
              <a:off x="3749" y="2722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6" name="Rectangle 72"/>
            <p:cNvSpPr>
              <a:spLocks noChangeArrowheads="1"/>
            </p:cNvSpPr>
            <p:nvPr/>
          </p:nvSpPr>
          <p:spPr bwMode="auto">
            <a:xfrm>
              <a:off x="3704" y="3505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600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37" name="Line 73"/>
            <p:cNvSpPr>
              <a:spLocks noChangeShapeType="1"/>
            </p:cNvSpPr>
            <p:nvPr/>
          </p:nvSpPr>
          <p:spPr bwMode="auto">
            <a:xfrm>
              <a:off x="1467" y="291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8" name="Line 74"/>
            <p:cNvSpPr>
              <a:spLocks noChangeShapeType="1"/>
            </p:cNvSpPr>
            <p:nvPr/>
          </p:nvSpPr>
          <p:spPr bwMode="auto">
            <a:xfrm flipH="1">
              <a:off x="3731" y="2911"/>
              <a:ext cx="2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9" name="Rectangle 75"/>
            <p:cNvSpPr>
              <a:spLocks noChangeArrowheads="1"/>
            </p:cNvSpPr>
            <p:nvPr/>
          </p:nvSpPr>
          <p:spPr bwMode="auto">
            <a:xfrm>
              <a:off x="1386" y="2875"/>
              <a:ext cx="55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50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40" name="Line 76"/>
            <p:cNvSpPr>
              <a:spLocks noChangeShapeType="1"/>
            </p:cNvSpPr>
            <p:nvPr/>
          </p:nvSpPr>
          <p:spPr bwMode="auto">
            <a:xfrm>
              <a:off x="1467" y="3105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1" name="Line 77"/>
            <p:cNvSpPr>
              <a:spLocks noChangeShapeType="1"/>
            </p:cNvSpPr>
            <p:nvPr/>
          </p:nvSpPr>
          <p:spPr bwMode="auto">
            <a:xfrm flipH="1">
              <a:off x="3731" y="3105"/>
              <a:ext cx="2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2" name="Rectangle 78"/>
            <p:cNvSpPr>
              <a:spLocks noChangeArrowheads="1"/>
            </p:cNvSpPr>
            <p:nvPr/>
          </p:nvSpPr>
          <p:spPr bwMode="auto">
            <a:xfrm>
              <a:off x="1355" y="3069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100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43" name="Line 79"/>
            <p:cNvSpPr>
              <a:spLocks noChangeShapeType="1"/>
            </p:cNvSpPr>
            <p:nvPr/>
          </p:nvSpPr>
          <p:spPr bwMode="auto">
            <a:xfrm>
              <a:off x="1467" y="3294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4" name="Line 80"/>
            <p:cNvSpPr>
              <a:spLocks noChangeShapeType="1"/>
            </p:cNvSpPr>
            <p:nvPr/>
          </p:nvSpPr>
          <p:spPr bwMode="auto">
            <a:xfrm flipH="1">
              <a:off x="3731" y="3294"/>
              <a:ext cx="2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5" name="Rectangle 81"/>
            <p:cNvSpPr>
              <a:spLocks noChangeArrowheads="1"/>
            </p:cNvSpPr>
            <p:nvPr/>
          </p:nvSpPr>
          <p:spPr bwMode="auto">
            <a:xfrm>
              <a:off x="1355" y="3258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150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46" name="Line 82"/>
            <p:cNvSpPr>
              <a:spLocks noChangeShapeType="1"/>
            </p:cNvSpPr>
            <p:nvPr/>
          </p:nvSpPr>
          <p:spPr bwMode="auto">
            <a:xfrm>
              <a:off x="1467" y="3483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7" name="Line 83"/>
            <p:cNvSpPr>
              <a:spLocks noChangeShapeType="1"/>
            </p:cNvSpPr>
            <p:nvPr/>
          </p:nvSpPr>
          <p:spPr bwMode="auto">
            <a:xfrm flipH="1">
              <a:off x="3731" y="3483"/>
              <a:ext cx="2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8" name="Rectangle 84"/>
            <p:cNvSpPr>
              <a:spLocks noChangeArrowheads="1"/>
            </p:cNvSpPr>
            <p:nvPr/>
          </p:nvSpPr>
          <p:spPr bwMode="auto">
            <a:xfrm>
              <a:off x="1355" y="3447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200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49" name="Line 85"/>
            <p:cNvSpPr>
              <a:spLocks noChangeShapeType="1"/>
            </p:cNvSpPr>
            <p:nvPr/>
          </p:nvSpPr>
          <p:spPr bwMode="auto">
            <a:xfrm>
              <a:off x="1467" y="3492"/>
              <a:ext cx="229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0" name="Freeform 86"/>
            <p:cNvSpPr>
              <a:spLocks/>
            </p:cNvSpPr>
            <p:nvPr/>
          </p:nvSpPr>
          <p:spPr bwMode="auto">
            <a:xfrm>
              <a:off x="1467" y="2722"/>
              <a:ext cx="2291" cy="770"/>
            </a:xfrm>
            <a:custGeom>
              <a:avLst/>
              <a:gdLst>
                <a:gd name="T0" fmla="*/ 0 w 509"/>
                <a:gd name="T1" fmla="*/ 0 h 171"/>
                <a:gd name="T2" fmla="*/ 509 w 509"/>
                <a:gd name="T3" fmla="*/ 0 h 171"/>
                <a:gd name="T4" fmla="*/ 509 w 509"/>
                <a:gd name="T5" fmla="*/ 171 h 171"/>
                <a:gd name="T6" fmla="*/ 0 60000 65536"/>
                <a:gd name="T7" fmla="*/ 0 60000 65536"/>
                <a:gd name="T8" fmla="*/ 0 60000 65536"/>
                <a:gd name="T9" fmla="*/ 0 w 509"/>
                <a:gd name="T10" fmla="*/ 0 h 171"/>
                <a:gd name="T11" fmla="*/ 509 w 509"/>
                <a:gd name="T12" fmla="*/ 171 h 1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9" h="171">
                  <a:moveTo>
                    <a:pt x="0" y="0"/>
                  </a:moveTo>
                  <a:lnTo>
                    <a:pt x="509" y="0"/>
                  </a:lnTo>
                  <a:lnTo>
                    <a:pt x="509" y="171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1" name="Line 87"/>
            <p:cNvSpPr>
              <a:spLocks noChangeShapeType="1"/>
            </p:cNvSpPr>
            <p:nvPr/>
          </p:nvSpPr>
          <p:spPr bwMode="auto">
            <a:xfrm>
              <a:off x="1467" y="2722"/>
              <a:ext cx="1" cy="7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2" name="Rectangle 88"/>
            <p:cNvSpPr>
              <a:spLocks noChangeArrowheads="1"/>
            </p:cNvSpPr>
            <p:nvPr/>
          </p:nvSpPr>
          <p:spPr bwMode="auto">
            <a:xfrm>
              <a:off x="3888" y="2664"/>
              <a:ext cx="203" cy="89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3" name="Rectangle 89"/>
            <p:cNvSpPr>
              <a:spLocks noChangeArrowheads="1"/>
            </p:cNvSpPr>
            <p:nvPr/>
          </p:nvSpPr>
          <p:spPr bwMode="auto">
            <a:xfrm>
              <a:off x="3888" y="2664"/>
              <a:ext cx="203" cy="891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15454" name="Picture 9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88" y="2664"/>
              <a:ext cx="203" cy="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55" name="Line 91"/>
            <p:cNvSpPr>
              <a:spLocks noChangeShapeType="1"/>
            </p:cNvSpPr>
            <p:nvPr/>
          </p:nvSpPr>
          <p:spPr bwMode="auto">
            <a:xfrm>
              <a:off x="3888" y="2664"/>
              <a:ext cx="2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6" name="Freeform 92"/>
            <p:cNvSpPr>
              <a:spLocks/>
            </p:cNvSpPr>
            <p:nvPr/>
          </p:nvSpPr>
          <p:spPr bwMode="auto">
            <a:xfrm>
              <a:off x="3888" y="2664"/>
              <a:ext cx="203" cy="891"/>
            </a:xfrm>
            <a:custGeom>
              <a:avLst/>
              <a:gdLst>
                <a:gd name="T0" fmla="*/ 0 w 45"/>
                <a:gd name="T1" fmla="*/ 198 h 198"/>
                <a:gd name="T2" fmla="*/ 45 w 45"/>
                <a:gd name="T3" fmla="*/ 198 h 198"/>
                <a:gd name="T4" fmla="*/ 45 w 45"/>
                <a:gd name="T5" fmla="*/ 0 h 198"/>
                <a:gd name="T6" fmla="*/ 0 60000 65536"/>
                <a:gd name="T7" fmla="*/ 0 60000 65536"/>
                <a:gd name="T8" fmla="*/ 0 60000 65536"/>
                <a:gd name="T9" fmla="*/ 0 w 45"/>
                <a:gd name="T10" fmla="*/ 0 h 198"/>
                <a:gd name="T11" fmla="*/ 45 w 45"/>
                <a:gd name="T12" fmla="*/ 198 h 1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198">
                  <a:moveTo>
                    <a:pt x="0" y="198"/>
                  </a:moveTo>
                  <a:lnTo>
                    <a:pt x="45" y="198"/>
                  </a:lnTo>
                  <a:lnTo>
                    <a:pt x="4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7" name="Line 93"/>
            <p:cNvSpPr>
              <a:spLocks noChangeShapeType="1"/>
            </p:cNvSpPr>
            <p:nvPr/>
          </p:nvSpPr>
          <p:spPr bwMode="auto">
            <a:xfrm flipV="1">
              <a:off x="3888" y="2664"/>
              <a:ext cx="1" cy="89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8" name="Freeform 94"/>
            <p:cNvSpPr>
              <a:spLocks/>
            </p:cNvSpPr>
            <p:nvPr/>
          </p:nvSpPr>
          <p:spPr bwMode="auto">
            <a:xfrm>
              <a:off x="3888" y="2664"/>
              <a:ext cx="203" cy="891"/>
            </a:xfrm>
            <a:custGeom>
              <a:avLst/>
              <a:gdLst>
                <a:gd name="T0" fmla="*/ 0 w 45"/>
                <a:gd name="T1" fmla="*/ 198 h 198"/>
                <a:gd name="T2" fmla="*/ 45 w 45"/>
                <a:gd name="T3" fmla="*/ 198 h 198"/>
                <a:gd name="T4" fmla="*/ 45 w 45"/>
                <a:gd name="T5" fmla="*/ 0 h 198"/>
                <a:gd name="T6" fmla="*/ 0 60000 65536"/>
                <a:gd name="T7" fmla="*/ 0 60000 65536"/>
                <a:gd name="T8" fmla="*/ 0 60000 65536"/>
                <a:gd name="T9" fmla="*/ 0 w 45"/>
                <a:gd name="T10" fmla="*/ 0 h 198"/>
                <a:gd name="T11" fmla="*/ 45 w 45"/>
                <a:gd name="T12" fmla="*/ 198 h 1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198">
                  <a:moveTo>
                    <a:pt x="0" y="198"/>
                  </a:moveTo>
                  <a:lnTo>
                    <a:pt x="45" y="198"/>
                  </a:lnTo>
                  <a:lnTo>
                    <a:pt x="4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9" name="Line 95"/>
            <p:cNvSpPr>
              <a:spLocks noChangeShapeType="1"/>
            </p:cNvSpPr>
            <p:nvPr/>
          </p:nvSpPr>
          <p:spPr bwMode="auto">
            <a:xfrm flipH="1">
              <a:off x="4082" y="3415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60" name="Line 96"/>
            <p:cNvSpPr>
              <a:spLocks noChangeShapeType="1"/>
            </p:cNvSpPr>
            <p:nvPr/>
          </p:nvSpPr>
          <p:spPr bwMode="auto">
            <a:xfrm>
              <a:off x="3888" y="3415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61" name="Rectangle 97"/>
            <p:cNvSpPr>
              <a:spLocks noChangeArrowheads="1"/>
            </p:cNvSpPr>
            <p:nvPr/>
          </p:nvSpPr>
          <p:spPr bwMode="auto">
            <a:xfrm>
              <a:off x="4104" y="3379"/>
              <a:ext cx="28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5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62" name="Line 98"/>
            <p:cNvSpPr>
              <a:spLocks noChangeShapeType="1"/>
            </p:cNvSpPr>
            <p:nvPr/>
          </p:nvSpPr>
          <p:spPr bwMode="auto">
            <a:xfrm flipH="1">
              <a:off x="4082" y="3280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63" name="Line 99"/>
            <p:cNvSpPr>
              <a:spLocks noChangeShapeType="1"/>
            </p:cNvSpPr>
            <p:nvPr/>
          </p:nvSpPr>
          <p:spPr bwMode="auto">
            <a:xfrm>
              <a:off x="3888" y="3280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64" name="Rectangle 100"/>
            <p:cNvSpPr>
              <a:spLocks noChangeArrowheads="1"/>
            </p:cNvSpPr>
            <p:nvPr/>
          </p:nvSpPr>
          <p:spPr bwMode="auto">
            <a:xfrm>
              <a:off x="4104" y="3244"/>
              <a:ext cx="56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65" name="Line 101"/>
            <p:cNvSpPr>
              <a:spLocks noChangeShapeType="1"/>
            </p:cNvSpPr>
            <p:nvPr/>
          </p:nvSpPr>
          <p:spPr bwMode="auto">
            <a:xfrm flipH="1">
              <a:off x="4082" y="3145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66" name="Line 102"/>
            <p:cNvSpPr>
              <a:spLocks noChangeShapeType="1"/>
            </p:cNvSpPr>
            <p:nvPr/>
          </p:nvSpPr>
          <p:spPr bwMode="auto">
            <a:xfrm>
              <a:off x="3888" y="3145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67" name="Rectangle 103"/>
            <p:cNvSpPr>
              <a:spLocks noChangeArrowheads="1"/>
            </p:cNvSpPr>
            <p:nvPr/>
          </p:nvSpPr>
          <p:spPr bwMode="auto">
            <a:xfrm>
              <a:off x="4104" y="3109"/>
              <a:ext cx="56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15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68" name="Line 104"/>
            <p:cNvSpPr>
              <a:spLocks noChangeShapeType="1"/>
            </p:cNvSpPr>
            <p:nvPr/>
          </p:nvSpPr>
          <p:spPr bwMode="auto">
            <a:xfrm flipH="1">
              <a:off x="4082" y="3006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69" name="Line 105"/>
            <p:cNvSpPr>
              <a:spLocks noChangeShapeType="1"/>
            </p:cNvSpPr>
            <p:nvPr/>
          </p:nvSpPr>
          <p:spPr bwMode="auto">
            <a:xfrm>
              <a:off x="3888" y="3006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70" name="Rectangle 106"/>
            <p:cNvSpPr>
              <a:spLocks noChangeArrowheads="1"/>
            </p:cNvSpPr>
            <p:nvPr/>
          </p:nvSpPr>
          <p:spPr bwMode="auto">
            <a:xfrm>
              <a:off x="4104" y="2970"/>
              <a:ext cx="56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20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71" name="Line 107"/>
            <p:cNvSpPr>
              <a:spLocks noChangeShapeType="1"/>
            </p:cNvSpPr>
            <p:nvPr/>
          </p:nvSpPr>
          <p:spPr bwMode="auto">
            <a:xfrm flipH="1">
              <a:off x="4082" y="2871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72" name="Line 108"/>
            <p:cNvSpPr>
              <a:spLocks noChangeShapeType="1"/>
            </p:cNvSpPr>
            <p:nvPr/>
          </p:nvSpPr>
          <p:spPr bwMode="auto">
            <a:xfrm>
              <a:off x="3888" y="2871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73" name="Rectangle 109"/>
            <p:cNvSpPr>
              <a:spLocks noChangeArrowheads="1"/>
            </p:cNvSpPr>
            <p:nvPr/>
          </p:nvSpPr>
          <p:spPr bwMode="auto">
            <a:xfrm>
              <a:off x="4104" y="2835"/>
              <a:ext cx="56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25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74" name="Line 110"/>
            <p:cNvSpPr>
              <a:spLocks noChangeShapeType="1"/>
            </p:cNvSpPr>
            <p:nvPr/>
          </p:nvSpPr>
          <p:spPr bwMode="auto">
            <a:xfrm flipH="1">
              <a:off x="4082" y="2736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75" name="Line 111"/>
            <p:cNvSpPr>
              <a:spLocks noChangeShapeType="1"/>
            </p:cNvSpPr>
            <p:nvPr/>
          </p:nvSpPr>
          <p:spPr bwMode="auto">
            <a:xfrm>
              <a:off x="3888" y="2736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76" name="Rectangle 112"/>
            <p:cNvSpPr>
              <a:spLocks noChangeArrowheads="1"/>
            </p:cNvSpPr>
            <p:nvPr/>
          </p:nvSpPr>
          <p:spPr bwMode="auto">
            <a:xfrm>
              <a:off x="4104" y="2700"/>
              <a:ext cx="56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30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77" name="Line 113"/>
            <p:cNvSpPr>
              <a:spLocks noChangeShapeType="1"/>
            </p:cNvSpPr>
            <p:nvPr/>
          </p:nvSpPr>
          <p:spPr bwMode="auto">
            <a:xfrm>
              <a:off x="3888" y="2664"/>
              <a:ext cx="2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78" name="Freeform 114"/>
            <p:cNvSpPr>
              <a:spLocks/>
            </p:cNvSpPr>
            <p:nvPr/>
          </p:nvSpPr>
          <p:spPr bwMode="auto">
            <a:xfrm>
              <a:off x="3888" y="2664"/>
              <a:ext cx="203" cy="891"/>
            </a:xfrm>
            <a:custGeom>
              <a:avLst/>
              <a:gdLst>
                <a:gd name="T0" fmla="*/ 0 w 45"/>
                <a:gd name="T1" fmla="*/ 198 h 198"/>
                <a:gd name="T2" fmla="*/ 45 w 45"/>
                <a:gd name="T3" fmla="*/ 198 h 198"/>
                <a:gd name="T4" fmla="*/ 45 w 45"/>
                <a:gd name="T5" fmla="*/ 0 h 198"/>
                <a:gd name="T6" fmla="*/ 0 60000 65536"/>
                <a:gd name="T7" fmla="*/ 0 60000 65536"/>
                <a:gd name="T8" fmla="*/ 0 60000 65536"/>
                <a:gd name="T9" fmla="*/ 0 w 45"/>
                <a:gd name="T10" fmla="*/ 0 h 198"/>
                <a:gd name="T11" fmla="*/ 45 w 45"/>
                <a:gd name="T12" fmla="*/ 198 h 1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198">
                  <a:moveTo>
                    <a:pt x="0" y="198"/>
                  </a:moveTo>
                  <a:lnTo>
                    <a:pt x="45" y="198"/>
                  </a:lnTo>
                  <a:lnTo>
                    <a:pt x="4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79" name="Line 115"/>
            <p:cNvSpPr>
              <a:spLocks noChangeShapeType="1"/>
            </p:cNvSpPr>
            <p:nvPr/>
          </p:nvSpPr>
          <p:spPr bwMode="auto">
            <a:xfrm flipV="1">
              <a:off x="3888" y="2664"/>
              <a:ext cx="1" cy="89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80" name="Rectangle 116"/>
            <p:cNvSpPr>
              <a:spLocks noChangeArrowheads="1"/>
            </p:cNvSpPr>
            <p:nvPr/>
          </p:nvSpPr>
          <p:spPr bwMode="auto">
            <a:xfrm>
              <a:off x="3888" y="1435"/>
              <a:ext cx="203" cy="89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81" name="Rectangle 117"/>
            <p:cNvSpPr>
              <a:spLocks noChangeArrowheads="1"/>
            </p:cNvSpPr>
            <p:nvPr/>
          </p:nvSpPr>
          <p:spPr bwMode="auto">
            <a:xfrm>
              <a:off x="3888" y="1435"/>
              <a:ext cx="203" cy="891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15482" name="Picture 11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888" y="1440"/>
              <a:ext cx="203" cy="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83" name="Line 119"/>
            <p:cNvSpPr>
              <a:spLocks noChangeShapeType="1"/>
            </p:cNvSpPr>
            <p:nvPr/>
          </p:nvSpPr>
          <p:spPr bwMode="auto">
            <a:xfrm>
              <a:off x="3888" y="1435"/>
              <a:ext cx="2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84" name="Freeform 120"/>
            <p:cNvSpPr>
              <a:spLocks/>
            </p:cNvSpPr>
            <p:nvPr/>
          </p:nvSpPr>
          <p:spPr bwMode="auto">
            <a:xfrm>
              <a:off x="3888" y="1435"/>
              <a:ext cx="203" cy="891"/>
            </a:xfrm>
            <a:custGeom>
              <a:avLst/>
              <a:gdLst>
                <a:gd name="T0" fmla="*/ 0 w 45"/>
                <a:gd name="T1" fmla="*/ 198 h 198"/>
                <a:gd name="T2" fmla="*/ 45 w 45"/>
                <a:gd name="T3" fmla="*/ 198 h 198"/>
                <a:gd name="T4" fmla="*/ 45 w 45"/>
                <a:gd name="T5" fmla="*/ 0 h 198"/>
                <a:gd name="T6" fmla="*/ 0 60000 65536"/>
                <a:gd name="T7" fmla="*/ 0 60000 65536"/>
                <a:gd name="T8" fmla="*/ 0 60000 65536"/>
                <a:gd name="T9" fmla="*/ 0 w 45"/>
                <a:gd name="T10" fmla="*/ 0 h 198"/>
                <a:gd name="T11" fmla="*/ 45 w 45"/>
                <a:gd name="T12" fmla="*/ 198 h 1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198">
                  <a:moveTo>
                    <a:pt x="0" y="198"/>
                  </a:moveTo>
                  <a:lnTo>
                    <a:pt x="45" y="198"/>
                  </a:lnTo>
                  <a:lnTo>
                    <a:pt x="4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85" name="Line 121"/>
            <p:cNvSpPr>
              <a:spLocks noChangeShapeType="1"/>
            </p:cNvSpPr>
            <p:nvPr/>
          </p:nvSpPr>
          <p:spPr bwMode="auto">
            <a:xfrm flipV="1">
              <a:off x="3888" y="1435"/>
              <a:ext cx="1" cy="89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86" name="Freeform 122"/>
            <p:cNvSpPr>
              <a:spLocks/>
            </p:cNvSpPr>
            <p:nvPr/>
          </p:nvSpPr>
          <p:spPr bwMode="auto">
            <a:xfrm>
              <a:off x="3888" y="1435"/>
              <a:ext cx="203" cy="891"/>
            </a:xfrm>
            <a:custGeom>
              <a:avLst/>
              <a:gdLst>
                <a:gd name="T0" fmla="*/ 0 w 45"/>
                <a:gd name="T1" fmla="*/ 198 h 198"/>
                <a:gd name="T2" fmla="*/ 45 w 45"/>
                <a:gd name="T3" fmla="*/ 198 h 198"/>
                <a:gd name="T4" fmla="*/ 45 w 45"/>
                <a:gd name="T5" fmla="*/ 0 h 198"/>
                <a:gd name="T6" fmla="*/ 0 60000 65536"/>
                <a:gd name="T7" fmla="*/ 0 60000 65536"/>
                <a:gd name="T8" fmla="*/ 0 60000 65536"/>
                <a:gd name="T9" fmla="*/ 0 w 45"/>
                <a:gd name="T10" fmla="*/ 0 h 198"/>
                <a:gd name="T11" fmla="*/ 45 w 45"/>
                <a:gd name="T12" fmla="*/ 198 h 1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198">
                  <a:moveTo>
                    <a:pt x="0" y="198"/>
                  </a:moveTo>
                  <a:lnTo>
                    <a:pt x="45" y="198"/>
                  </a:lnTo>
                  <a:lnTo>
                    <a:pt x="4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87" name="Line 123"/>
            <p:cNvSpPr>
              <a:spLocks noChangeShapeType="1"/>
            </p:cNvSpPr>
            <p:nvPr/>
          </p:nvSpPr>
          <p:spPr bwMode="auto">
            <a:xfrm flipH="1">
              <a:off x="4082" y="2299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88" name="Line 124"/>
            <p:cNvSpPr>
              <a:spLocks noChangeShapeType="1"/>
            </p:cNvSpPr>
            <p:nvPr/>
          </p:nvSpPr>
          <p:spPr bwMode="auto">
            <a:xfrm>
              <a:off x="3888" y="2299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89" name="Rectangle 125"/>
            <p:cNvSpPr>
              <a:spLocks noChangeArrowheads="1"/>
            </p:cNvSpPr>
            <p:nvPr/>
          </p:nvSpPr>
          <p:spPr bwMode="auto">
            <a:xfrm>
              <a:off x="4104" y="2263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100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90" name="Line 126"/>
            <p:cNvSpPr>
              <a:spLocks noChangeShapeType="1"/>
            </p:cNvSpPr>
            <p:nvPr/>
          </p:nvSpPr>
          <p:spPr bwMode="auto">
            <a:xfrm flipH="1">
              <a:off x="4082" y="2128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91" name="Line 127"/>
            <p:cNvSpPr>
              <a:spLocks noChangeShapeType="1"/>
            </p:cNvSpPr>
            <p:nvPr/>
          </p:nvSpPr>
          <p:spPr bwMode="auto">
            <a:xfrm>
              <a:off x="3888" y="2128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92" name="Rectangle 128"/>
            <p:cNvSpPr>
              <a:spLocks noChangeArrowheads="1"/>
            </p:cNvSpPr>
            <p:nvPr/>
          </p:nvSpPr>
          <p:spPr bwMode="auto">
            <a:xfrm>
              <a:off x="4104" y="2092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200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93" name="Line 129"/>
            <p:cNvSpPr>
              <a:spLocks noChangeShapeType="1"/>
            </p:cNvSpPr>
            <p:nvPr/>
          </p:nvSpPr>
          <p:spPr bwMode="auto">
            <a:xfrm flipH="1">
              <a:off x="4082" y="1953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94" name="Line 130"/>
            <p:cNvSpPr>
              <a:spLocks noChangeShapeType="1"/>
            </p:cNvSpPr>
            <p:nvPr/>
          </p:nvSpPr>
          <p:spPr bwMode="auto">
            <a:xfrm>
              <a:off x="3888" y="1953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95" name="Rectangle 131"/>
            <p:cNvSpPr>
              <a:spLocks noChangeArrowheads="1"/>
            </p:cNvSpPr>
            <p:nvPr/>
          </p:nvSpPr>
          <p:spPr bwMode="auto">
            <a:xfrm>
              <a:off x="4104" y="1917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300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96" name="Line 132"/>
            <p:cNvSpPr>
              <a:spLocks noChangeShapeType="1"/>
            </p:cNvSpPr>
            <p:nvPr/>
          </p:nvSpPr>
          <p:spPr bwMode="auto">
            <a:xfrm flipH="1">
              <a:off x="4082" y="1782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97" name="Line 133"/>
            <p:cNvSpPr>
              <a:spLocks noChangeShapeType="1"/>
            </p:cNvSpPr>
            <p:nvPr/>
          </p:nvSpPr>
          <p:spPr bwMode="auto">
            <a:xfrm>
              <a:off x="3888" y="1782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98" name="Rectangle 134"/>
            <p:cNvSpPr>
              <a:spLocks noChangeArrowheads="1"/>
            </p:cNvSpPr>
            <p:nvPr/>
          </p:nvSpPr>
          <p:spPr bwMode="auto">
            <a:xfrm>
              <a:off x="4104" y="1746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400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499" name="Line 135"/>
            <p:cNvSpPr>
              <a:spLocks noChangeShapeType="1"/>
            </p:cNvSpPr>
            <p:nvPr/>
          </p:nvSpPr>
          <p:spPr bwMode="auto">
            <a:xfrm flipH="1">
              <a:off x="4082" y="1611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00" name="Line 136"/>
            <p:cNvSpPr>
              <a:spLocks noChangeShapeType="1"/>
            </p:cNvSpPr>
            <p:nvPr/>
          </p:nvSpPr>
          <p:spPr bwMode="auto">
            <a:xfrm>
              <a:off x="3888" y="1611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01" name="Rectangle 137"/>
            <p:cNvSpPr>
              <a:spLocks noChangeArrowheads="1"/>
            </p:cNvSpPr>
            <p:nvPr/>
          </p:nvSpPr>
          <p:spPr bwMode="auto">
            <a:xfrm>
              <a:off x="4104" y="1575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500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502" name="Line 138"/>
            <p:cNvSpPr>
              <a:spLocks noChangeShapeType="1"/>
            </p:cNvSpPr>
            <p:nvPr/>
          </p:nvSpPr>
          <p:spPr bwMode="auto">
            <a:xfrm flipH="1">
              <a:off x="4082" y="1440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03" name="Line 139"/>
            <p:cNvSpPr>
              <a:spLocks noChangeShapeType="1"/>
            </p:cNvSpPr>
            <p:nvPr/>
          </p:nvSpPr>
          <p:spPr bwMode="auto">
            <a:xfrm>
              <a:off x="3888" y="1440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04" name="Rectangle 140"/>
            <p:cNvSpPr>
              <a:spLocks noChangeArrowheads="1"/>
            </p:cNvSpPr>
            <p:nvPr/>
          </p:nvSpPr>
          <p:spPr bwMode="auto">
            <a:xfrm>
              <a:off x="4104" y="1404"/>
              <a:ext cx="84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charset="0"/>
                </a:rPr>
                <a:t>600</a:t>
              </a:r>
              <a:endParaRPr lang="en-US" sz="1800">
                <a:latin typeface="Arial" pitchFamily="34" charset="0"/>
              </a:endParaRPr>
            </a:p>
          </p:txBody>
        </p:sp>
        <p:sp>
          <p:nvSpPr>
            <p:cNvPr id="15505" name="Line 141"/>
            <p:cNvSpPr>
              <a:spLocks noChangeShapeType="1"/>
            </p:cNvSpPr>
            <p:nvPr/>
          </p:nvSpPr>
          <p:spPr bwMode="auto">
            <a:xfrm>
              <a:off x="3888" y="1435"/>
              <a:ext cx="2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06" name="Freeform 142"/>
            <p:cNvSpPr>
              <a:spLocks/>
            </p:cNvSpPr>
            <p:nvPr/>
          </p:nvSpPr>
          <p:spPr bwMode="auto">
            <a:xfrm>
              <a:off x="3888" y="1435"/>
              <a:ext cx="203" cy="891"/>
            </a:xfrm>
            <a:custGeom>
              <a:avLst/>
              <a:gdLst>
                <a:gd name="T0" fmla="*/ 0 w 45"/>
                <a:gd name="T1" fmla="*/ 198 h 198"/>
                <a:gd name="T2" fmla="*/ 45 w 45"/>
                <a:gd name="T3" fmla="*/ 198 h 198"/>
                <a:gd name="T4" fmla="*/ 45 w 45"/>
                <a:gd name="T5" fmla="*/ 0 h 198"/>
                <a:gd name="T6" fmla="*/ 0 60000 65536"/>
                <a:gd name="T7" fmla="*/ 0 60000 65536"/>
                <a:gd name="T8" fmla="*/ 0 60000 65536"/>
                <a:gd name="T9" fmla="*/ 0 w 45"/>
                <a:gd name="T10" fmla="*/ 0 h 198"/>
                <a:gd name="T11" fmla="*/ 45 w 45"/>
                <a:gd name="T12" fmla="*/ 198 h 1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198">
                  <a:moveTo>
                    <a:pt x="0" y="198"/>
                  </a:moveTo>
                  <a:lnTo>
                    <a:pt x="45" y="198"/>
                  </a:lnTo>
                  <a:lnTo>
                    <a:pt x="4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07" name="Line 143"/>
            <p:cNvSpPr>
              <a:spLocks noChangeShapeType="1"/>
            </p:cNvSpPr>
            <p:nvPr/>
          </p:nvSpPr>
          <p:spPr bwMode="auto">
            <a:xfrm flipV="1">
              <a:off x="3888" y="1435"/>
              <a:ext cx="1" cy="89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5367" name="Picture 144"/>
          <p:cNvPicPr>
            <a:picLocks noChangeAspect="1" noChangeArrowheads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>
          <a:xfrm>
            <a:off x="3621088" y="5900738"/>
            <a:ext cx="1477962" cy="1873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90500" y="1306513"/>
            <a:ext cx="8953500" cy="4954587"/>
            <a:chOff x="0" y="847"/>
            <a:chExt cx="5344" cy="3121"/>
          </a:xfrm>
        </p:grpSpPr>
        <p:pic>
          <p:nvPicPr>
            <p:cNvPr id="18439" name="Picture 3" descr="fig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847"/>
              <a:ext cx="2834" cy="3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0" name="Picture 4" descr="fig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22" y="847"/>
              <a:ext cx="2922" cy="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43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Conventional Versus Back-Propagated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Reconstruction of mouse embryo</a:t>
            </a:r>
          </a:p>
        </p:txBody>
      </p:sp>
      <p:sp>
        <p:nvSpPr>
          <p:cNvPr id="24582" name="Rectangle 3"/>
          <p:cNvSpPr>
            <a:spLocks noChangeArrowheads="1"/>
          </p:cNvSpPr>
          <p:nvPr/>
        </p:nvSpPr>
        <p:spPr bwMode="auto">
          <a:xfrm>
            <a:off x="2124075" y="1589088"/>
            <a:ext cx="1716088" cy="15890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3" name="Rectangle 4"/>
          <p:cNvSpPr>
            <a:spLocks noChangeArrowheads="1"/>
          </p:cNvSpPr>
          <p:nvPr/>
        </p:nvSpPr>
        <p:spPr bwMode="auto">
          <a:xfrm>
            <a:off x="2124075" y="1589088"/>
            <a:ext cx="1716088" cy="1589087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458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563688"/>
            <a:ext cx="1724025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Rectangle 6"/>
          <p:cNvSpPr>
            <a:spLocks noChangeArrowheads="1"/>
          </p:cNvSpPr>
          <p:nvPr/>
        </p:nvSpPr>
        <p:spPr bwMode="auto">
          <a:xfrm>
            <a:off x="2909888" y="3338513"/>
            <a:ext cx="1238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(a)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586" name="Rectangle 7"/>
          <p:cNvSpPr>
            <a:spLocks noChangeArrowheads="1"/>
          </p:cNvSpPr>
          <p:nvPr/>
        </p:nvSpPr>
        <p:spPr bwMode="auto">
          <a:xfrm>
            <a:off x="2166938" y="1300163"/>
            <a:ext cx="1973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>
                <a:solidFill>
                  <a:srgbClr val="000000"/>
                </a:solidFill>
                <a:latin typeface="Helvetica" charset="0"/>
              </a:rPr>
              <a:t>Intensity image by PSDH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24587" name="Line 8"/>
          <p:cNvSpPr>
            <a:spLocks noChangeShapeType="1"/>
          </p:cNvSpPr>
          <p:nvPr/>
        </p:nvSpPr>
        <p:spPr bwMode="auto">
          <a:xfrm>
            <a:off x="2124075" y="3178175"/>
            <a:ext cx="17160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8" name="Freeform 9"/>
          <p:cNvSpPr>
            <a:spLocks/>
          </p:cNvSpPr>
          <p:nvPr/>
        </p:nvSpPr>
        <p:spPr bwMode="auto">
          <a:xfrm>
            <a:off x="2124075" y="1589088"/>
            <a:ext cx="1716088" cy="1589087"/>
          </a:xfrm>
          <a:custGeom>
            <a:avLst/>
            <a:gdLst>
              <a:gd name="T0" fmla="*/ 0 w 214"/>
              <a:gd name="T1" fmla="*/ 0 h 198"/>
              <a:gd name="T2" fmla="*/ 214 w 214"/>
              <a:gd name="T3" fmla="*/ 0 h 198"/>
              <a:gd name="T4" fmla="*/ 214 w 214"/>
              <a:gd name="T5" fmla="*/ 198 h 198"/>
              <a:gd name="T6" fmla="*/ 0 60000 65536"/>
              <a:gd name="T7" fmla="*/ 0 60000 65536"/>
              <a:gd name="T8" fmla="*/ 0 60000 65536"/>
              <a:gd name="T9" fmla="*/ 0 w 214"/>
              <a:gd name="T10" fmla="*/ 0 h 198"/>
              <a:gd name="T11" fmla="*/ 214 w 214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4" h="198">
                <a:moveTo>
                  <a:pt x="0" y="0"/>
                </a:moveTo>
                <a:lnTo>
                  <a:pt x="214" y="0"/>
                </a:lnTo>
                <a:lnTo>
                  <a:pt x="214" y="198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9" name="Freeform 10"/>
          <p:cNvSpPr>
            <a:spLocks/>
          </p:cNvSpPr>
          <p:nvPr/>
        </p:nvSpPr>
        <p:spPr bwMode="auto">
          <a:xfrm>
            <a:off x="2124075" y="1589088"/>
            <a:ext cx="1716088" cy="1589087"/>
          </a:xfrm>
          <a:custGeom>
            <a:avLst/>
            <a:gdLst>
              <a:gd name="T0" fmla="*/ 0 w 214"/>
              <a:gd name="T1" fmla="*/ 0 h 198"/>
              <a:gd name="T2" fmla="*/ 0 w 214"/>
              <a:gd name="T3" fmla="*/ 198 h 198"/>
              <a:gd name="T4" fmla="*/ 214 w 214"/>
              <a:gd name="T5" fmla="*/ 198 h 198"/>
              <a:gd name="T6" fmla="*/ 0 60000 65536"/>
              <a:gd name="T7" fmla="*/ 0 60000 65536"/>
              <a:gd name="T8" fmla="*/ 0 60000 65536"/>
              <a:gd name="T9" fmla="*/ 0 w 214"/>
              <a:gd name="T10" fmla="*/ 0 h 198"/>
              <a:gd name="T11" fmla="*/ 214 w 214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4" h="198">
                <a:moveTo>
                  <a:pt x="0" y="0"/>
                </a:moveTo>
                <a:lnTo>
                  <a:pt x="0" y="198"/>
                </a:lnTo>
                <a:lnTo>
                  <a:pt x="214" y="198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0" name="Line 11"/>
          <p:cNvSpPr>
            <a:spLocks noChangeShapeType="1"/>
          </p:cNvSpPr>
          <p:nvPr/>
        </p:nvSpPr>
        <p:spPr bwMode="auto">
          <a:xfrm>
            <a:off x="2124075" y="1589088"/>
            <a:ext cx="1588" cy="15890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1" name="Line 12"/>
          <p:cNvSpPr>
            <a:spLocks noChangeShapeType="1"/>
          </p:cNvSpPr>
          <p:nvPr/>
        </p:nvSpPr>
        <p:spPr bwMode="auto">
          <a:xfrm flipV="1">
            <a:off x="2381250" y="3152775"/>
            <a:ext cx="1588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2" name="Line 13"/>
          <p:cNvSpPr>
            <a:spLocks noChangeShapeType="1"/>
          </p:cNvSpPr>
          <p:nvPr/>
        </p:nvSpPr>
        <p:spPr bwMode="auto">
          <a:xfrm>
            <a:off x="2381250" y="1589088"/>
            <a:ext cx="1588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3" name="Rectangle 14"/>
          <p:cNvSpPr>
            <a:spLocks noChangeArrowheads="1"/>
          </p:cNvSpPr>
          <p:nvPr/>
        </p:nvSpPr>
        <p:spPr bwMode="auto">
          <a:xfrm>
            <a:off x="2325688" y="3201988"/>
            <a:ext cx="114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20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594" name="Line 15"/>
          <p:cNvSpPr>
            <a:spLocks noChangeShapeType="1"/>
          </p:cNvSpPr>
          <p:nvPr/>
        </p:nvSpPr>
        <p:spPr bwMode="auto">
          <a:xfrm flipV="1">
            <a:off x="2638425" y="3152775"/>
            <a:ext cx="1588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5" name="Line 16"/>
          <p:cNvSpPr>
            <a:spLocks noChangeShapeType="1"/>
          </p:cNvSpPr>
          <p:nvPr/>
        </p:nvSpPr>
        <p:spPr bwMode="auto">
          <a:xfrm>
            <a:off x="2638425" y="1589088"/>
            <a:ext cx="1588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6" name="Rectangle 17"/>
          <p:cNvSpPr>
            <a:spLocks noChangeArrowheads="1"/>
          </p:cNvSpPr>
          <p:nvPr/>
        </p:nvSpPr>
        <p:spPr bwMode="auto">
          <a:xfrm>
            <a:off x="2581275" y="3201988"/>
            <a:ext cx="114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40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597" name="Line 18"/>
          <p:cNvSpPr>
            <a:spLocks noChangeShapeType="1"/>
          </p:cNvSpPr>
          <p:nvPr/>
        </p:nvSpPr>
        <p:spPr bwMode="auto">
          <a:xfrm flipV="1">
            <a:off x="2901950" y="3152775"/>
            <a:ext cx="1588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8" name="Line 19"/>
          <p:cNvSpPr>
            <a:spLocks noChangeShapeType="1"/>
          </p:cNvSpPr>
          <p:nvPr/>
        </p:nvSpPr>
        <p:spPr bwMode="auto">
          <a:xfrm>
            <a:off x="2901950" y="1589088"/>
            <a:ext cx="1588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9" name="Rectangle 20"/>
          <p:cNvSpPr>
            <a:spLocks noChangeArrowheads="1"/>
          </p:cNvSpPr>
          <p:nvPr/>
        </p:nvSpPr>
        <p:spPr bwMode="auto">
          <a:xfrm>
            <a:off x="2846388" y="3201988"/>
            <a:ext cx="114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60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00" name="Line 21"/>
          <p:cNvSpPr>
            <a:spLocks noChangeShapeType="1"/>
          </p:cNvSpPr>
          <p:nvPr/>
        </p:nvSpPr>
        <p:spPr bwMode="auto">
          <a:xfrm flipV="1">
            <a:off x="3167063" y="3152775"/>
            <a:ext cx="1587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01" name="Line 22"/>
          <p:cNvSpPr>
            <a:spLocks noChangeShapeType="1"/>
          </p:cNvSpPr>
          <p:nvPr/>
        </p:nvSpPr>
        <p:spPr bwMode="auto">
          <a:xfrm>
            <a:off x="3167063" y="1589088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02" name="Rectangle 23"/>
          <p:cNvSpPr>
            <a:spLocks noChangeArrowheads="1"/>
          </p:cNvSpPr>
          <p:nvPr/>
        </p:nvSpPr>
        <p:spPr bwMode="auto">
          <a:xfrm>
            <a:off x="3111500" y="3201988"/>
            <a:ext cx="114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80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03" name="Line 24"/>
          <p:cNvSpPr>
            <a:spLocks noChangeShapeType="1"/>
          </p:cNvSpPr>
          <p:nvPr/>
        </p:nvSpPr>
        <p:spPr bwMode="auto">
          <a:xfrm flipV="1">
            <a:off x="3432175" y="3152775"/>
            <a:ext cx="1588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04" name="Line 25"/>
          <p:cNvSpPr>
            <a:spLocks noChangeShapeType="1"/>
          </p:cNvSpPr>
          <p:nvPr/>
        </p:nvSpPr>
        <p:spPr bwMode="auto">
          <a:xfrm>
            <a:off x="3432175" y="1589088"/>
            <a:ext cx="1588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05" name="Rectangle 26"/>
          <p:cNvSpPr>
            <a:spLocks noChangeArrowheads="1"/>
          </p:cNvSpPr>
          <p:nvPr/>
        </p:nvSpPr>
        <p:spPr bwMode="auto">
          <a:xfrm>
            <a:off x="3351213" y="3201988"/>
            <a:ext cx="1714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100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06" name="Line 27"/>
          <p:cNvSpPr>
            <a:spLocks noChangeShapeType="1"/>
          </p:cNvSpPr>
          <p:nvPr/>
        </p:nvSpPr>
        <p:spPr bwMode="auto">
          <a:xfrm flipV="1">
            <a:off x="3687763" y="3152775"/>
            <a:ext cx="1587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07" name="Line 28"/>
          <p:cNvSpPr>
            <a:spLocks noChangeShapeType="1"/>
          </p:cNvSpPr>
          <p:nvPr/>
        </p:nvSpPr>
        <p:spPr bwMode="auto">
          <a:xfrm>
            <a:off x="3687763" y="1589088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08" name="Rectangle 29"/>
          <p:cNvSpPr>
            <a:spLocks noChangeArrowheads="1"/>
          </p:cNvSpPr>
          <p:nvPr/>
        </p:nvSpPr>
        <p:spPr bwMode="auto">
          <a:xfrm>
            <a:off x="3608388" y="3201988"/>
            <a:ext cx="1714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120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09" name="Line 30"/>
          <p:cNvSpPr>
            <a:spLocks noChangeShapeType="1"/>
          </p:cNvSpPr>
          <p:nvPr/>
        </p:nvSpPr>
        <p:spPr bwMode="auto">
          <a:xfrm>
            <a:off x="2124075" y="183832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10" name="Line 31"/>
          <p:cNvSpPr>
            <a:spLocks noChangeShapeType="1"/>
          </p:cNvSpPr>
          <p:nvPr/>
        </p:nvSpPr>
        <p:spPr bwMode="auto">
          <a:xfrm flipH="1">
            <a:off x="3824288" y="183832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11" name="Rectangle 32"/>
          <p:cNvSpPr>
            <a:spLocks noChangeArrowheads="1"/>
          </p:cNvSpPr>
          <p:nvPr/>
        </p:nvSpPr>
        <p:spPr bwMode="auto">
          <a:xfrm>
            <a:off x="1979613" y="1773238"/>
            <a:ext cx="114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20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12" name="Line 33"/>
          <p:cNvSpPr>
            <a:spLocks noChangeShapeType="1"/>
          </p:cNvSpPr>
          <p:nvPr/>
        </p:nvSpPr>
        <p:spPr bwMode="auto">
          <a:xfrm>
            <a:off x="2124075" y="2103438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13" name="Line 34"/>
          <p:cNvSpPr>
            <a:spLocks noChangeShapeType="1"/>
          </p:cNvSpPr>
          <p:nvPr/>
        </p:nvSpPr>
        <p:spPr bwMode="auto">
          <a:xfrm flipH="1">
            <a:off x="3824288" y="2103438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14" name="Rectangle 35"/>
          <p:cNvSpPr>
            <a:spLocks noChangeArrowheads="1"/>
          </p:cNvSpPr>
          <p:nvPr/>
        </p:nvSpPr>
        <p:spPr bwMode="auto">
          <a:xfrm>
            <a:off x="1979613" y="2038350"/>
            <a:ext cx="1143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40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15" name="Line 36"/>
          <p:cNvSpPr>
            <a:spLocks noChangeShapeType="1"/>
          </p:cNvSpPr>
          <p:nvPr/>
        </p:nvSpPr>
        <p:spPr bwMode="auto">
          <a:xfrm>
            <a:off x="2124075" y="2366963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16" name="Line 37"/>
          <p:cNvSpPr>
            <a:spLocks noChangeShapeType="1"/>
          </p:cNvSpPr>
          <p:nvPr/>
        </p:nvSpPr>
        <p:spPr bwMode="auto">
          <a:xfrm flipH="1">
            <a:off x="3824288" y="2366963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17" name="Rectangle 38"/>
          <p:cNvSpPr>
            <a:spLocks noChangeArrowheads="1"/>
          </p:cNvSpPr>
          <p:nvPr/>
        </p:nvSpPr>
        <p:spPr bwMode="auto">
          <a:xfrm>
            <a:off x="1979613" y="2303463"/>
            <a:ext cx="114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60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18" name="Line 39"/>
          <p:cNvSpPr>
            <a:spLocks noChangeShapeType="1"/>
          </p:cNvSpPr>
          <p:nvPr/>
        </p:nvSpPr>
        <p:spPr bwMode="auto">
          <a:xfrm>
            <a:off x="2124075" y="263207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19" name="Line 40"/>
          <p:cNvSpPr>
            <a:spLocks noChangeShapeType="1"/>
          </p:cNvSpPr>
          <p:nvPr/>
        </p:nvSpPr>
        <p:spPr bwMode="auto">
          <a:xfrm flipH="1">
            <a:off x="3824288" y="263207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20" name="Rectangle 41"/>
          <p:cNvSpPr>
            <a:spLocks noChangeArrowheads="1"/>
          </p:cNvSpPr>
          <p:nvPr/>
        </p:nvSpPr>
        <p:spPr bwMode="auto">
          <a:xfrm>
            <a:off x="1979613" y="2568575"/>
            <a:ext cx="1143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80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21" name="Line 42"/>
          <p:cNvSpPr>
            <a:spLocks noChangeShapeType="1"/>
          </p:cNvSpPr>
          <p:nvPr/>
        </p:nvSpPr>
        <p:spPr bwMode="auto">
          <a:xfrm>
            <a:off x="2124075" y="2889250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22" name="Line 43"/>
          <p:cNvSpPr>
            <a:spLocks noChangeShapeType="1"/>
          </p:cNvSpPr>
          <p:nvPr/>
        </p:nvSpPr>
        <p:spPr bwMode="auto">
          <a:xfrm flipH="1">
            <a:off x="3824288" y="2889250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23" name="Rectangle 44"/>
          <p:cNvSpPr>
            <a:spLocks noChangeArrowheads="1"/>
          </p:cNvSpPr>
          <p:nvPr/>
        </p:nvSpPr>
        <p:spPr bwMode="auto">
          <a:xfrm>
            <a:off x="1924050" y="2824163"/>
            <a:ext cx="1714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100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24" name="Line 45"/>
          <p:cNvSpPr>
            <a:spLocks noChangeShapeType="1"/>
          </p:cNvSpPr>
          <p:nvPr/>
        </p:nvSpPr>
        <p:spPr bwMode="auto">
          <a:xfrm>
            <a:off x="2124075" y="315277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25" name="Line 46"/>
          <p:cNvSpPr>
            <a:spLocks noChangeShapeType="1"/>
          </p:cNvSpPr>
          <p:nvPr/>
        </p:nvSpPr>
        <p:spPr bwMode="auto">
          <a:xfrm flipH="1">
            <a:off x="3824288" y="315277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26" name="Rectangle 47"/>
          <p:cNvSpPr>
            <a:spLocks noChangeArrowheads="1"/>
          </p:cNvSpPr>
          <p:nvPr/>
        </p:nvSpPr>
        <p:spPr bwMode="auto">
          <a:xfrm>
            <a:off x="1924050" y="3089275"/>
            <a:ext cx="171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120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27" name="Line 48"/>
          <p:cNvSpPr>
            <a:spLocks noChangeShapeType="1"/>
          </p:cNvSpPr>
          <p:nvPr/>
        </p:nvSpPr>
        <p:spPr bwMode="auto">
          <a:xfrm>
            <a:off x="2124075" y="3178175"/>
            <a:ext cx="17160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28" name="Freeform 49"/>
          <p:cNvSpPr>
            <a:spLocks/>
          </p:cNvSpPr>
          <p:nvPr/>
        </p:nvSpPr>
        <p:spPr bwMode="auto">
          <a:xfrm>
            <a:off x="2124075" y="1589088"/>
            <a:ext cx="1716088" cy="1589087"/>
          </a:xfrm>
          <a:custGeom>
            <a:avLst/>
            <a:gdLst>
              <a:gd name="T0" fmla="*/ 0 w 214"/>
              <a:gd name="T1" fmla="*/ 0 h 198"/>
              <a:gd name="T2" fmla="*/ 214 w 214"/>
              <a:gd name="T3" fmla="*/ 0 h 198"/>
              <a:gd name="T4" fmla="*/ 214 w 214"/>
              <a:gd name="T5" fmla="*/ 198 h 198"/>
              <a:gd name="T6" fmla="*/ 0 60000 65536"/>
              <a:gd name="T7" fmla="*/ 0 60000 65536"/>
              <a:gd name="T8" fmla="*/ 0 60000 65536"/>
              <a:gd name="T9" fmla="*/ 0 w 214"/>
              <a:gd name="T10" fmla="*/ 0 h 198"/>
              <a:gd name="T11" fmla="*/ 214 w 214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4" h="198">
                <a:moveTo>
                  <a:pt x="0" y="0"/>
                </a:moveTo>
                <a:lnTo>
                  <a:pt x="214" y="0"/>
                </a:lnTo>
                <a:lnTo>
                  <a:pt x="214" y="198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29" name="Line 50"/>
          <p:cNvSpPr>
            <a:spLocks noChangeShapeType="1"/>
          </p:cNvSpPr>
          <p:nvPr/>
        </p:nvSpPr>
        <p:spPr bwMode="auto">
          <a:xfrm>
            <a:off x="2124075" y="1589088"/>
            <a:ext cx="1588" cy="15890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30" name="Rectangle 51"/>
          <p:cNvSpPr>
            <a:spLocks noChangeArrowheads="1"/>
          </p:cNvSpPr>
          <p:nvPr/>
        </p:nvSpPr>
        <p:spPr bwMode="auto">
          <a:xfrm>
            <a:off x="3944938" y="1589088"/>
            <a:ext cx="152400" cy="15890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31" name="Rectangle 52"/>
          <p:cNvSpPr>
            <a:spLocks noChangeArrowheads="1"/>
          </p:cNvSpPr>
          <p:nvPr/>
        </p:nvSpPr>
        <p:spPr bwMode="auto">
          <a:xfrm>
            <a:off x="3944938" y="1589088"/>
            <a:ext cx="152400" cy="1589087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4632" name="Picture 5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44938" y="1589088"/>
            <a:ext cx="152400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33" name="Line 54"/>
          <p:cNvSpPr>
            <a:spLocks noChangeShapeType="1"/>
          </p:cNvSpPr>
          <p:nvPr/>
        </p:nvSpPr>
        <p:spPr bwMode="auto">
          <a:xfrm>
            <a:off x="3944938" y="1589088"/>
            <a:ext cx="1524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34" name="Freeform 55"/>
          <p:cNvSpPr>
            <a:spLocks/>
          </p:cNvSpPr>
          <p:nvPr/>
        </p:nvSpPr>
        <p:spPr bwMode="auto">
          <a:xfrm>
            <a:off x="3944938" y="1589088"/>
            <a:ext cx="152400" cy="1589087"/>
          </a:xfrm>
          <a:custGeom>
            <a:avLst/>
            <a:gdLst>
              <a:gd name="T0" fmla="*/ 0 w 19"/>
              <a:gd name="T1" fmla="*/ 198 h 198"/>
              <a:gd name="T2" fmla="*/ 19 w 19"/>
              <a:gd name="T3" fmla="*/ 198 h 198"/>
              <a:gd name="T4" fmla="*/ 19 w 19"/>
              <a:gd name="T5" fmla="*/ 0 h 198"/>
              <a:gd name="T6" fmla="*/ 0 60000 65536"/>
              <a:gd name="T7" fmla="*/ 0 60000 65536"/>
              <a:gd name="T8" fmla="*/ 0 60000 65536"/>
              <a:gd name="T9" fmla="*/ 0 w 19"/>
              <a:gd name="T10" fmla="*/ 0 h 198"/>
              <a:gd name="T11" fmla="*/ 19 w 19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" h="198">
                <a:moveTo>
                  <a:pt x="0" y="198"/>
                </a:moveTo>
                <a:lnTo>
                  <a:pt x="19" y="198"/>
                </a:lnTo>
                <a:lnTo>
                  <a:pt x="19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35" name="Line 56"/>
          <p:cNvSpPr>
            <a:spLocks noChangeShapeType="1"/>
          </p:cNvSpPr>
          <p:nvPr/>
        </p:nvSpPr>
        <p:spPr bwMode="auto">
          <a:xfrm flipV="1">
            <a:off x="3944938" y="1589088"/>
            <a:ext cx="1587" cy="15890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36" name="Freeform 57"/>
          <p:cNvSpPr>
            <a:spLocks/>
          </p:cNvSpPr>
          <p:nvPr/>
        </p:nvSpPr>
        <p:spPr bwMode="auto">
          <a:xfrm>
            <a:off x="3944938" y="1589088"/>
            <a:ext cx="152400" cy="1589087"/>
          </a:xfrm>
          <a:custGeom>
            <a:avLst/>
            <a:gdLst>
              <a:gd name="T0" fmla="*/ 0 w 19"/>
              <a:gd name="T1" fmla="*/ 198 h 198"/>
              <a:gd name="T2" fmla="*/ 19 w 19"/>
              <a:gd name="T3" fmla="*/ 198 h 198"/>
              <a:gd name="T4" fmla="*/ 19 w 19"/>
              <a:gd name="T5" fmla="*/ 0 h 198"/>
              <a:gd name="T6" fmla="*/ 0 60000 65536"/>
              <a:gd name="T7" fmla="*/ 0 60000 65536"/>
              <a:gd name="T8" fmla="*/ 0 60000 65536"/>
              <a:gd name="T9" fmla="*/ 0 w 19"/>
              <a:gd name="T10" fmla="*/ 0 h 198"/>
              <a:gd name="T11" fmla="*/ 19 w 19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" h="198">
                <a:moveTo>
                  <a:pt x="0" y="198"/>
                </a:moveTo>
                <a:lnTo>
                  <a:pt x="19" y="198"/>
                </a:lnTo>
                <a:lnTo>
                  <a:pt x="19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37" name="Line 58"/>
          <p:cNvSpPr>
            <a:spLocks noChangeShapeType="1"/>
          </p:cNvSpPr>
          <p:nvPr/>
        </p:nvSpPr>
        <p:spPr bwMode="auto">
          <a:xfrm flipH="1">
            <a:off x="4081463" y="3041650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38" name="Line 59"/>
          <p:cNvSpPr>
            <a:spLocks noChangeShapeType="1"/>
          </p:cNvSpPr>
          <p:nvPr/>
        </p:nvSpPr>
        <p:spPr bwMode="auto">
          <a:xfrm>
            <a:off x="3944938" y="3041650"/>
            <a:ext cx="79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39" name="Rectangle 60"/>
          <p:cNvSpPr>
            <a:spLocks noChangeArrowheads="1"/>
          </p:cNvSpPr>
          <p:nvPr/>
        </p:nvSpPr>
        <p:spPr bwMode="auto">
          <a:xfrm>
            <a:off x="4121150" y="2976563"/>
            <a:ext cx="57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2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40" name="Line 61"/>
          <p:cNvSpPr>
            <a:spLocks noChangeShapeType="1"/>
          </p:cNvSpPr>
          <p:nvPr/>
        </p:nvSpPr>
        <p:spPr bwMode="auto">
          <a:xfrm flipH="1">
            <a:off x="4081463" y="2768600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41" name="Line 62"/>
          <p:cNvSpPr>
            <a:spLocks noChangeShapeType="1"/>
          </p:cNvSpPr>
          <p:nvPr/>
        </p:nvSpPr>
        <p:spPr bwMode="auto">
          <a:xfrm>
            <a:off x="3944938" y="2768600"/>
            <a:ext cx="79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42" name="Rectangle 63"/>
          <p:cNvSpPr>
            <a:spLocks noChangeArrowheads="1"/>
          </p:cNvSpPr>
          <p:nvPr/>
        </p:nvSpPr>
        <p:spPr bwMode="auto">
          <a:xfrm>
            <a:off x="4121150" y="2703513"/>
            <a:ext cx="57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4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43" name="Line 64"/>
          <p:cNvSpPr>
            <a:spLocks noChangeShapeType="1"/>
          </p:cNvSpPr>
          <p:nvPr/>
        </p:nvSpPr>
        <p:spPr bwMode="auto">
          <a:xfrm flipH="1">
            <a:off x="4081463" y="2487613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44" name="Line 65"/>
          <p:cNvSpPr>
            <a:spLocks noChangeShapeType="1"/>
          </p:cNvSpPr>
          <p:nvPr/>
        </p:nvSpPr>
        <p:spPr bwMode="auto">
          <a:xfrm>
            <a:off x="3944938" y="2487613"/>
            <a:ext cx="79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45" name="Rectangle 66"/>
          <p:cNvSpPr>
            <a:spLocks noChangeArrowheads="1"/>
          </p:cNvSpPr>
          <p:nvPr/>
        </p:nvSpPr>
        <p:spPr bwMode="auto">
          <a:xfrm>
            <a:off x="4121150" y="2424113"/>
            <a:ext cx="57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6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46" name="Line 67"/>
          <p:cNvSpPr>
            <a:spLocks noChangeShapeType="1"/>
          </p:cNvSpPr>
          <p:nvPr/>
        </p:nvSpPr>
        <p:spPr bwMode="auto">
          <a:xfrm flipH="1">
            <a:off x="4081463" y="220662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47" name="Line 68"/>
          <p:cNvSpPr>
            <a:spLocks noChangeShapeType="1"/>
          </p:cNvSpPr>
          <p:nvPr/>
        </p:nvSpPr>
        <p:spPr bwMode="auto">
          <a:xfrm>
            <a:off x="3944938" y="2206625"/>
            <a:ext cx="79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48" name="Rectangle 69"/>
          <p:cNvSpPr>
            <a:spLocks noChangeArrowheads="1"/>
          </p:cNvSpPr>
          <p:nvPr/>
        </p:nvSpPr>
        <p:spPr bwMode="auto">
          <a:xfrm>
            <a:off x="4121150" y="2143125"/>
            <a:ext cx="57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8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49" name="Line 70"/>
          <p:cNvSpPr>
            <a:spLocks noChangeShapeType="1"/>
          </p:cNvSpPr>
          <p:nvPr/>
        </p:nvSpPr>
        <p:spPr bwMode="auto">
          <a:xfrm flipH="1">
            <a:off x="4081463" y="193357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50" name="Line 71"/>
          <p:cNvSpPr>
            <a:spLocks noChangeShapeType="1"/>
          </p:cNvSpPr>
          <p:nvPr/>
        </p:nvSpPr>
        <p:spPr bwMode="auto">
          <a:xfrm>
            <a:off x="3944938" y="1933575"/>
            <a:ext cx="79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51" name="Rectangle 72"/>
          <p:cNvSpPr>
            <a:spLocks noChangeArrowheads="1"/>
          </p:cNvSpPr>
          <p:nvPr/>
        </p:nvSpPr>
        <p:spPr bwMode="auto">
          <a:xfrm>
            <a:off x="4121150" y="1870075"/>
            <a:ext cx="1143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52" name="Line 73"/>
          <p:cNvSpPr>
            <a:spLocks noChangeShapeType="1"/>
          </p:cNvSpPr>
          <p:nvPr/>
        </p:nvSpPr>
        <p:spPr bwMode="auto">
          <a:xfrm flipH="1">
            <a:off x="4081463" y="165417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53" name="Line 74"/>
          <p:cNvSpPr>
            <a:spLocks noChangeShapeType="1"/>
          </p:cNvSpPr>
          <p:nvPr/>
        </p:nvSpPr>
        <p:spPr bwMode="auto">
          <a:xfrm>
            <a:off x="3944938" y="1654175"/>
            <a:ext cx="79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54" name="Rectangle 75"/>
          <p:cNvSpPr>
            <a:spLocks noChangeArrowheads="1"/>
          </p:cNvSpPr>
          <p:nvPr/>
        </p:nvSpPr>
        <p:spPr bwMode="auto">
          <a:xfrm>
            <a:off x="4121150" y="1589088"/>
            <a:ext cx="114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12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55" name="Line 76"/>
          <p:cNvSpPr>
            <a:spLocks noChangeShapeType="1"/>
          </p:cNvSpPr>
          <p:nvPr/>
        </p:nvSpPr>
        <p:spPr bwMode="auto">
          <a:xfrm>
            <a:off x="3944938" y="1589088"/>
            <a:ext cx="1524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56" name="Freeform 77"/>
          <p:cNvSpPr>
            <a:spLocks/>
          </p:cNvSpPr>
          <p:nvPr/>
        </p:nvSpPr>
        <p:spPr bwMode="auto">
          <a:xfrm>
            <a:off x="3944938" y="1589088"/>
            <a:ext cx="152400" cy="1589087"/>
          </a:xfrm>
          <a:custGeom>
            <a:avLst/>
            <a:gdLst>
              <a:gd name="T0" fmla="*/ 0 w 19"/>
              <a:gd name="T1" fmla="*/ 198 h 198"/>
              <a:gd name="T2" fmla="*/ 19 w 19"/>
              <a:gd name="T3" fmla="*/ 198 h 198"/>
              <a:gd name="T4" fmla="*/ 19 w 19"/>
              <a:gd name="T5" fmla="*/ 0 h 198"/>
              <a:gd name="T6" fmla="*/ 0 60000 65536"/>
              <a:gd name="T7" fmla="*/ 0 60000 65536"/>
              <a:gd name="T8" fmla="*/ 0 60000 65536"/>
              <a:gd name="T9" fmla="*/ 0 w 19"/>
              <a:gd name="T10" fmla="*/ 0 h 198"/>
              <a:gd name="T11" fmla="*/ 19 w 19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" h="198">
                <a:moveTo>
                  <a:pt x="0" y="198"/>
                </a:moveTo>
                <a:lnTo>
                  <a:pt x="19" y="198"/>
                </a:lnTo>
                <a:lnTo>
                  <a:pt x="19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57" name="Line 78"/>
          <p:cNvSpPr>
            <a:spLocks noChangeShapeType="1"/>
          </p:cNvSpPr>
          <p:nvPr/>
        </p:nvSpPr>
        <p:spPr bwMode="auto">
          <a:xfrm flipV="1">
            <a:off x="3944938" y="1589088"/>
            <a:ext cx="1587" cy="15890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58" name="Rectangle 79"/>
          <p:cNvSpPr>
            <a:spLocks noChangeArrowheads="1"/>
          </p:cNvSpPr>
          <p:nvPr/>
        </p:nvSpPr>
        <p:spPr bwMode="auto">
          <a:xfrm>
            <a:off x="4883150" y="1589088"/>
            <a:ext cx="1716088" cy="15890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59" name="Rectangle 80"/>
          <p:cNvSpPr>
            <a:spLocks noChangeArrowheads="1"/>
          </p:cNvSpPr>
          <p:nvPr/>
        </p:nvSpPr>
        <p:spPr bwMode="auto">
          <a:xfrm>
            <a:off x="4883150" y="1589088"/>
            <a:ext cx="1716088" cy="1589087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4660" name="Picture 8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83150" y="1589088"/>
            <a:ext cx="1724025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61" name="Rectangle 82"/>
          <p:cNvSpPr>
            <a:spLocks noChangeArrowheads="1"/>
          </p:cNvSpPr>
          <p:nvPr/>
        </p:nvSpPr>
        <p:spPr bwMode="auto">
          <a:xfrm>
            <a:off x="5668963" y="3338513"/>
            <a:ext cx="1238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(b)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62" name="Rectangle 83"/>
          <p:cNvSpPr>
            <a:spLocks noChangeArrowheads="1"/>
          </p:cNvSpPr>
          <p:nvPr/>
        </p:nvSpPr>
        <p:spPr bwMode="auto">
          <a:xfrm>
            <a:off x="4932363" y="1320800"/>
            <a:ext cx="1816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>
                <a:solidFill>
                  <a:srgbClr val="000000"/>
                </a:solidFill>
                <a:latin typeface="Helvetica" charset="0"/>
              </a:rPr>
              <a:t>Phase image by PSDH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24663" name="Line 84"/>
          <p:cNvSpPr>
            <a:spLocks noChangeShapeType="1"/>
          </p:cNvSpPr>
          <p:nvPr/>
        </p:nvSpPr>
        <p:spPr bwMode="auto">
          <a:xfrm>
            <a:off x="4883150" y="3178175"/>
            <a:ext cx="17160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64" name="Freeform 85"/>
          <p:cNvSpPr>
            <a:spLocks/>
          </p:cNvSpPr>
          <p:nvPr/>
        </p:nvSpPr>
        <p:spPr bwMode="auto">
          <a:xfrm>
            <a:off x="4883150" y="1589088"/>
            <a:ext cx="1716088" cy="1589087"/>
          </a:xfrm>
          <a:custGeom>
            <a:avLst/>
            <a:gdLst>
              <a:gd name="T0" fmla="*/ 0 w 214"/>
              <a:gd name="T1" fmla="*/ 0 h 198"/>
              <a:gd name="T2" fmla="*/ 214 w 214"/>
              <a:gd name="T3" fmla="*/ 0 h 198"/>
              <a:gd name="T4" fmla="*/ 214 w 214"/>
              <a:gd name="T5" fmla="*/ 198 h 198"/>
              <a:gd name="T6" fmla="*/ 0 60000 65536"/>
              <a:gd name="T7" fmla="*/ 0 60000 65536"/>
              <a:gd name="T8" fmla="*/ 0 60000 65536"/>
              <a:gd name="T9" fmla="*/ 0 w 214"/>
              <a:gd name="T10" fmla="*/ 0 h 198"/>
              <a:gd name="T11" fmla="*/ 214 w 214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4" h="198">
                <a:moveTo>
                  <a:pt x="0" y="0"/>
                </a:moveTo>
                <a:lnTo>
                  <a:pt x="214" y="0"/>
                </a:lnTo>
                <a:lnTo>
                  <a:pt x="214" y="198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65" name="Freeform 86"/>
          <p:cNvSpPr>
            <a:spLocks/>
          </p:cNvSpPr>
          <p:nvPr/>
        </p:nvSpPr>
        <p:spPr bwMode="auto">
          <a:xfrm>
            <a:off x="4883150" y="1589088"/>
            <a:ext cx="1716088" cy="1589087"/>
          </a:xfrm>
          <a:custGeom>
            <a:avLst/>
            <a:gdLst>
              <a:gd name="T0" fmla="*/ 0 w 214"/>
              <a:gd name="T1" fmla="*/ 0 h 198"/>
              <a:gd name="T2" fmla="*/ 0 w 214"/>
              <a:gd name="T3" fmla="*/ 198 h 198"/>
              <a:gd name="T4" fmla="*/ 214 w 214"/>
              <a:gd name="T5" fmla="*/ 198 h 198"/>
              <a:gd name="T6" fmla="*/ 0 60000 65536"/>
              <a:gd name="T7" fmla="*/ 0 60000 65536"/>
              <a:gd name="T8" fmla="*/ 0 60000 65536"/>
              <a:gd name="T9" fmla="*/ 0 w 214"/>
              <a:gd name="T10" fmla="*/ 0 h 198"/>
              <a:gd name="T11" fmla="*/ 214 w 214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4" h="198">
                <a:moveTo>
                  <a:pt x="0" y="0"/>
                </a:moveTo>
                <a:lnTo>
                  <a:pt x="0" y="198"/>
                </a:lnTo>
                <a:lnTo>
                  <a:pt x="214" y="198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66" name="Line 87"/>
          <p:cNvSpPr>
            <a:spLocks noChangeShapeType="1"/>
          </p:cNvSpPr>
          <p:nvPr/>
        </p:nvSpPr>
        <p:spPr bwMode="auto">
          <a:xfrm>
            <a:off x="4883150" y="1589088"/>
            <a:ext cx="1588" cy="15890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67" name="Line 88"/>
          <p:cNvSpPr>
            <a:spLocks noChangeShapeType="1"/>
          </p:cNvSpPr>
          <p:nvPr/>
        </p:nvSpPr>
        <p:spPr bwMode="auto">
          <a:xfrm flipV="1">
            <a:off x="5140325" y="3152775"/>
            <a:ext cx="1588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68" name="Line 89"/>
          <p:cNvSpPr>
            <a:spLocks noChangeShapeType="1"/>
          </p:cNvSpPr>
          <p:nvPr/>
        </p:nvSpPr>
        <p:spPr bwMode="auto">
          <a:xfrm>
            <a:off x="5140325" y="1589088"/>
            <a:ext cx="1588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69" name="Rectangle 90"/>
          <p:cNvSpPr>
            <a:spLocks noChangeArrowheads="1"/>
          </p:cNvSpPr>
          <p:nvPr/>
        </p:nvSpPr>
        <p:spPr bwMode="auto">
          <a:xfrm>
            <a:off x="5083175" y="3201988"/>
            <a:ext cx="114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20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70" name="Line 91"/>
          <p:cNvSpPr>
            <a:spLocks noChangeShapeType="1"/>
          </p:cNvSpPr>
          <p:nvPr/>
        </p:nvSpPr>
        <p:spPr bwMode="auto">
          <a:xfrm flipV="1">
            <a:off x="5395913" y="3152775"/>
            <a:ext cx="1587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71" name="Line 92"/>
          <p:cNvSpPr>
            <a:spLocks noChangeShapeType="1"/>
          </p:cNvSpPr>
          <p:nvPr/>
        </p:nvSpPr>
        <p:spPr bwMode="auto">
          <a:xfrm>
            <a:off x="5395913" y="1589088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72" name="Rectangle 93"/>
          <p:cNvSpPr>
            <a:spLocks noChangeArrowheads="1"/>
          </p:cNvSpPr>
          <p:nvPr/>
        </p:nvSpPr>
        <p:spPr bwMode="auto">
          <a:xfrm>
            <a:off x="5340350" y="3201988"/>
            <a:ext cx="114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40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73" name="Line 94"/>
          <p:cNvSpPr>
            <a:spLocks noChangeShapeType="1"/>
          </p:cNvSpPr>
          <p:nvPr/>
        </p:nvSpPr>
        <p:spPr bwMode="auto">
          <a:xfrm flipV="1">
            <a:off x="5661025" y="3152775"/>
            <a:ext cx="1588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74" name="Line 95"/>
          <p:cNvSpPr>
            <a:spLocks noChangeShapeType="1"/>
          </p:cNvSpPr>
          <p:nvPr/>
        </p:nvSpPr>
        <p:spPr bwMode="auto">
          <a:xfrm>
            <a:off x="5661025" y="1589088"/>
            <a:ext cx="1588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75" name="Rectangle 96"/>
          <p:cNvSpPr>
            <a:spLocks noChangeArrowheads="1"/>
          </p:cNvSpPr>
          <p:nvPr/>
        </p:nvSpPr>
        <p:spPr bwMode="auto">
          <a:xfrm>
            <a:off x="5605463" y="3201988"/>
            <a:ext cx="114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60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76" name="Line 97"/>
          <p:cNvSpPr>
            <a:spLocks noChangeShapeType="1"/>
          </p:cNvSpPr>
          <p:nvPr/>
        </p:nvSpPr>
        <p:spPr bwMode="auto">
          <a:xfrm flipV="1">
            <a:off x="5926138" y="3152775"/>
            <a:ext cx="1587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77" name="Line 98"/>
          <p:cNvSpPr>
            <a:spLocks noChangeShapeType="1"/>
          </p:cNvSpPr>
          <p:nvPr/>
        </p:nvSpPr>
        <p:spPr bwMode="auto">
          <a:xfrm>
            <a:off x="5926138" y="1589088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78" name="Rectangle 99"/>
          <p:cNvSpPr>
            <a:spLocks noChangeArrowheads="1"/>
          </p:cNvSpPr>
          <p:nvPr/>
        </p:nvSpPr>
        <p:spPr bwMode="auto">
          <a:xfrm>
            <a:off x="5870575" y="3201988"/>
            <a:ext cx="114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80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79" name="Line 100"/>
          <p:cNvSpPr>
            <a:spLocks noChangeShapeType="1"/>
          </p:cNvSpPr>
          <p:nvPr/>
        </p:nvSpPr>
        <p:spPr bwMode="auto">
          <a:xfrm flipV="1">
            <a:off x="6191250" y="3152775"/>
            <a:ext cx="1588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80" name="Line 101"/>
          <p:cNvSpPr>
            <a:spLocks noChangeShapeType="1"/>
          </p:cNvSpPr>
          <p:nvPr/>
        </p:nvSpPr>
        <p:spPr bwMode="auto">
          <a:xfrm>
            <a:off x="6191250" y="1589088"/>
            <a:ext cx="1588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81" name="Rectangle 102"/>
          <p:cNvSpPr>
            <a:spLocks noChangeArrowheads="1"/>
          </p:cNvSpPr>
          <p:nvPr/>
        </p:nvSpPr>
        <p:spPr bwMode="auto">
          <a:xfrm>
            <a:off x="6110288" y="3201988"/>
            <a:ext cx="1714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100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82" name="Line 103"/>
          <p:cNvSpPr>
            <a:spLocks noChangeShapeType="1"/>
          </p:cNvSpPr>
          <p:nvPr/>
        </p:nvSpPr>
        <p:spPr bwMode="auto">
          <a:xfrm flipV="1">
            <a:off x="6446838" y="3152775"/>
            <a:ext cx="1587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83" name="Line 104"/>
          <p:cNvSpPr>
            <a:spLocks noChangeShapeType="1"/>
          </p:cNvSpPr>
          <p:nvPr/>
        </p:nvSpPr>
        <p:spPr bwMode="auto">
          <a:xfrm>
            <a:off x="6446838" y="1589088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84" name="Rectangle 105"/>
          <p:cNvSpPr>
            <a:spLocks noChangeArrowheads="1"/>
          </p:cNvSpPr>
          <p:nvPr/>
        </p:nvSpPr>
        <p:spPr bwMode="auto">
          <a:xfrm>
            <a:off x="6367463" y="3201988"/>
            <a:ext cx="1714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120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85" name="Line 106"/>
          <p:cNvSpPr>
            <a:spLocks noChangeShapeType="1"/>
          </p:cNvSpPr>
          <p:nvPr/>
        </p:nvSpPr>
        <p:spPr bwMode="auto">
          <a:xfrm>
            <a:off x="4883150" y="183832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86" name="Line 107"/>
          <p:cNvSpPr>
            <a:spLocks noChangeShapeType="1"/>
          </p:cNvSpPr>
          <p:nvPr/>
        </p:nvSpPr>
        <p:spPr bwMode="auto">
          <a:xfrm flipH="1">
            <a:off x="6583363" y="183832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87" name="Rectangle 108"/>
          <p:cNvSpPr>
            <a:spLocks noChangeArrowheads="1"/>
          </p:cNvSpPr>
          <p:nvPr/>
        </p:nvSpPr>
        <p:spPr bwMode="auto">
          <a:xfrm>
            <a:off x="4738688" y="1773238"/>
            <a:ext cx="114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20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88" name="Line 109"/>
          <p:cNvSpPr>
            <a:spLocks noChangeShapeType="1"/>
          </p:cNvSpPr>
          <p:nvPr/>
        </p:nvSpPr>
        <p:spPr bwMode="auto">
          <a:xfrm>
            <a:off x="4883150" y="2103438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89" name="Line 110"/>
          <p:cNvSpPr>
            <a:spLocks noChangeShapeType="1"/>
          </p:cNvSpPr>
          <p:nvPr/>
        </p:nvSpPr>
        <p:spPr bwMode="auto">
          <a:xfrm flipH="1">
            <a:off x="6583363" y="2103438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90" name="Rectangle 111"/>
          <p:cNvSpPr>
            <a:spLocks noChangeArrowheads="1"/>
          </p:cNvSpPr>
          <p:nvPr/>
        </p:nvSpPr>
        <p:spPr bwMode="auto">
          <a:xfrm>
            <a:off x="4738688" y="2038350"/>
            <a:ext cx="1143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40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91" name="Line 112"/>
          <p:cNvSpPr>
            <a:spLocks noChangeShapeType="1"/>
          </p:cNvSpPr>
          <p:nvPr/>
        </p:nvSpPr>
        <p:spPr bwMode="auto">
          <a:xfrm>
            <a:off x="4883150" y="2366963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92" name="Line 113"/>
          <p:cNvSpPr>
            <a:spLocks noChangeShapeType="1"/>
          </p:cNvSpPr>
          <p:nvPr/>
        </p:nvSpPr>
        <p:spPr bwMode="auto">
          <a:xfrm flipH="1">
            <a:off x="6583363" y="2366963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93" name="Rectangle 114"/>
          <p:cNvSpPr>
            <a:spLocks noChangeArrowheads="1"/>
          </p:cNvSpPr>
          <p:nvPr/>
        </p:nvSpPr>
        <p:spPr bwMode="auto">
          <a:xfrm>
            <a:off x="4738688" y="2303463"/>
            <a:ext cx="114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60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94" name="Line 115"/>
          <p:cNvSpPr>
            <a:spLocks noChangeShapeType="1"/>
          </p:cNvSpPr>
          <p:nvPr/>
        </p:nvSpPr>
        <p:spPr bwMode="auto">
          <a:xfrm>
            <a:off x="4883150" y="263207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95" name="Line 116"/>
          <p:cNvSpPr>
            <a:spLocks noChangeShapeType="1"/>
          </p:cNvSpPr>
          <p:nvPr/>
        </p:nvSpPr>
        <p:spPr bwMode="auto">
          <a:xfrm flipH="1">
            <a:off x="6583363" y="263207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96" name="Rectangle 117"/>
          <p:cNvSpPr>
            <a:spLocks noChangeArrowheads="1"/>
          </p:cNvSpPr>
          <p:nvPr/>
        </p:nvSpPr>
        <p:spPr bwMode="auto">
          <a:xfrm>
            <a:off x="4738688" y="2568575"/>
            <a:ext cx="1143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80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697" name="Line 118"/>
          <p:cNvSpPr>
            <a:spLocks noChangeShapeType="1"/>
          </p:cNvSpPr>
          <p:nvPr/>
        </p:nvSpPr>
        <p:spPr bwMode="auto">
          <a:xfrm>
            <a:off x="4883150" y="2889250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98" name="Line 119"/>
          <p:cNvSpPr>
            <a:spLocks noChangeShapeType="1"/>
          </p:cNvSpPr>
          <p:nvPr/>
        </p:nvSpPr>
        <p:spPr bwMode="auto">
          <a:xfrm flipH="1">
            <a:off x="6583363" y="2889250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99" name="Rectangle 120"/>
          <p:cNvSpPr>
            <a:spLocks noChangeArrowheads="1"/>
          </p:cNvSpPr>
          <p:nvPr/>
        </p:nvSpPr>
        <p:spPr bwMode="auto">
          <a:xfrm>
            <a:off x="4683125" y="2824163"/>
            <a:ext cx="1714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100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700" name="Line 121"/>
          <p:cNvSpPr>
            <a:spLocks noChangeShapeType="1"/>
          </p:cNvSpPr>
          <p:nvPr/>
        </p:nvSpPr>
        <p:spPr bwMode="auto">
          <a:xfrm>
            <a:off x="4883150" y="315277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01" name="Line 122"/>
          <p:cNvSpPr>
            <a:spLocks noChangeShapeType="1"/>
          </p:cNvSpPr>
          <p:nvPr/>
        </p:nvSpPr>
        <p:spPr bwMode="auto">
          <a:xfrm flipH="1">
            <a:off x="6583363" y="315277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02" name="Rectangle 123"/>
          <p:cNvSpPr>
            <a:spLocks noChangeArrowheads="1"/>
          </p:cNvSpPr>
          <p:nvPr/>
        </p:nvSpPr>
        <p:spPr bwMode="auto">
          <a:xfrm>
            <a:off x="4683125" y="3089275"/>
            <a:ext cx="171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120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703" name="Line 124"/>
          <p:cNvSpPr>
            <a:spLocks noChangeShapeType="1"/>
          </p:cNvSpPr>
          <p:nvPr/>
        </p:nvSpPr>
        <p:spPr bwMode="auto">
          <a:xfrm>
            <a:off x="4883150" y="3178175"/>
            <a:ext cx="17160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04" name="Freeform 125"/>
          <p:cNvSpPr>
            <a:spLocks/>
          </p:cNvSpPr>
          <p:nvPr/>
        </p:nvSpPr>
        <p:spPr bwMode="auto">
          <a:xfrm>
            <a:off x="4883150" y="1589088"/>
            <a:ext cx="1716088" cy="1589087"/>
          </a:xfrm>
          <a:custGeom>
            <a:avLst/>
            <a:gdLst>
              <a:gd name="T0" fmla="*/ 0 w 214"/>
              <a:gd name="T1" fmla="*/ 0 h 198"/>
              <a:gd name="T2" fmla="*/ 214 w 214"/>
              <a:gd name="T3" fmla="*/ 0 h 198"/>
              <a:gd name="T4" fmla="*/ 214 w 214"/>
              <a:gd name="T5" fmla="*/ 198 h 198"/>
              <a:gd name="T6" fmla="*/ 0 60000 65536"/>
              <a:gd name="T7" fmla="*/ 0 60000 65536"/>
              <a:gd name="T8" fmla="*/ 0 60000 65536"/>
              <a:gd name="T9" fmla="*/ 0 w 214"/>
              <a:gd name="T10" fmla="*/ 0 h 198"/>
              <a:gd name="T11" fmla="*/ 214 w 214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4" h="198">
                <a:moveTo>
                  <a:pt x="0" y="0"/>
                </a:moveTo>
                <a:lnTo>
                  <a:pt x="214" y="0"/>
                </a:lnTo>
                <a:lnTo>
                  <a:pt x="214" y="198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05" name="Line 126"/>
          <p:cNvSpPr>
            <a:spLocks noChangeShapeType="1"/>
          </p:cNvSpPr>
          <p:nvPr/>
        </p:nvSpPr>
        <p:spPr bwMode="auto">
          <a:xfrm>
            <a:off x="4883150" y="1589088"/>
            <a:ext cx="1588" cy="15890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06" name="Rectangle 127"/>
          <p:cNvSpPr>
            <a:spLocks noChangeArrowheads="1"/>
          </p:cNvSpPr>
          <p:nvPr/>
        </p:nvSpPr>
        <p:spPr bwMode="auto">
          <a:xfrm>
            <a:off x="6704013" y="1589088"/>
            <a:ext cx="152400" cy="15890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07" name="Rectangle 128"/>
          <p:cNvSpPr>
            <a:spLocks noChangeArrowheads="1"/>
          </p:cNvSpPr>
          <p:nvPr/>
        </p:nvSpPr>
        <p:spPr bwMode="auto">
          <a:xfrm>
            <a:off x="6704013" y="1589088"/>
            <a:ext cx="152400" cy="1589087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4708" name="Picture 1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4013" y="1589088"/>
            <a:ext cx="152400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709" name="Line 130"/>
          <p:cNvSpPr>
            <a:spLocks noChangeShapeType="1"/>
          </p:cNvSpPr>
          <p:nvPr/>
        </p:nvSpPr>
        <p:spPr bwMode="auto">
          <a:xfrm>
            <a:off x="6704013" y="1589088"/>
            <a:ext cx="1524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10" name="Freeform 131"/>
          <p:cNvSpPr>
            <a:spLocks/>
          </p:cNvSpPr>
          <p:nvPr/>
        </p:nvSpPr>
        <p:spPr bwMode="auto">
          <a:xfrm>
            <a:off x="6704013" y="1589088"/>
            <a:ext cx="152400" cy="1589087"/>
          </a:xfrm>
          <a:custGeom>
            <a:avLst/>
            <a:gdLst>
              <a:gd name="T0" fmla="*/ 0 w 19"/>
              <a:gd name="T1" fmla="*/ 198 h 198"/>
              <a:gd name="T2" fmla="*/ 19 w 19"/>
              <a:gd name="T3" fmla="*/ 198 h 198"/>
              <a:gd name="T4" fmla="*/ 19 w 19"/>
              <a:gd name="T5" fmla="*/ 0 h 198"/>
              <a:gd name="T6" fmla="*/ 0 60000 65536"/>
              <a:gd name="T7" fmla="*/ 0 60000 65536"/>
              <a:gd name="T8" fmla="*/ 0 60000 65536"/>
              <a:gd name="T9" fmla="*/ 0 w 19"/>
              <a:gd name="T10" fmla="*/ 0 h 198"/>
              <a:gd name="T11" fmla="*/ 19 w 19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" h="198">
                <a:moveTo>
                  <a:pt x="0" y="198"/>
                </a:moveTo>
                <a:lnTo>
                  <a:pt x="19" y="198"/>
                </a:lnTo>
                <a:lnTo>
                  <a:pt x="19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11" name="Line 132"/>
          <p:cNvSpPr>
            <a:spLocks noChangeShapeType="1"/>
          </p:cNvSpPr>
          <p:nvPr/>
        </p:nvSpPr>
        <p:spPr bwMode="auto">
          <a:xfrm flipV="1">
            <a:off x="6704013" y="1589088"/>
            <a:ext cx="1587" cy="15890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12" name="Freeform 133"/>
          <p:cNvSpPr>
            <a:spLocks/>
          </p:cNvSpPr>
          <p:nvPr/>
        </p:nvSpPr>
        <p:spPr bwMode="auto">
          <a:xfrm>
            <a:off x="6704013" y="1589088"/>
            <a:ext cx="152400" cy="1589087"/>
          </a:xfrm>
          <a:custGeom>
            <a:avLst/>
            <a:gdLst>
              <a:gd name="T0" fmla="*/ 0 w 19"/>
              <a:gd name="T1" fmla="*/ 198 h 198"/>
              <a:gd name="T2" fmla="*/ 19 w 19"/>
              <a:gd name="T3" fmla="*/ 198 h 198"/>
              <a:gd name="T4" fmla="*/ 19 w 19"/>
              <a:gd name="T5" fmla="*/ 0 h 198"/>
              <a:gd name="T6" fmla="*/ 0 60000 65536"/>
              <a:gd name="T7" fmla="*/ 0 60000 65536"/>
              <a:gd name="T8" fmla="*/ 0 60000 65536"/>
              <a:gd name="T9" fmla="*/ 0 w 19"/>
              <a:gd name="T10" fmla="*/ 0 h 198"/>
              <a:gd name="T11" fmla="*/ 19 w 19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" h="198">
                <a:moveTo>
                  <a:pt x="0" y="198"/>
                </a:moveTo>
                <a:lnTo>
                  <a:pt x="19" y="198"/>
                </a:lnTo>
                <a:lnTo>
                  <a:pt x="19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13" name="Line 134"/>
          <p:cNvSpPr>
            <a:spLocks noChangeShapeType="1"/>
          </p:cNvSpPr>
          <p:nvPr/>
        </p:nvSpPr>
        <p:spPr bwMode="auto">
          <a:xfrm flipH="1">
            <a:off x="6840538" y="3128963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14" name="Line 135"/>
          <p:cNvSpPr>
            <a:spLocks noChangeShapeType="1"/>
          </p:cNvSpPr>
          <p:nvPr/>
        </p:nvSpPr>
        <p:spPr bwMode="auto">
          <a:xfrm>
            <a:off x="6704013" y="3128963"/>
            <a:ext cx="79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15" name="Rectangle 136"/>
          <p:cNvSpPr>
            <a:spLocks noChangeArrowheads="1"/>
          </p:cNvSpPr>
          <p:nvPr/>
        </p:nvSpPr>
        <p:spPr bwMode="auto">
          <a:xfrm>
            <a:off x="6880225" y="3065463"/>
            <a:ext cx="57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716" name="Line 137"/>
          <p:cNvSpPr>
            <a:spLocks noChangeShapeType="1"/>
          </p:cNvSpPr>
          <p:nvPr/>
        </p:nvSpPr>
        <p:spPr bwMode="auto">
          <a:xfrm flipH="1">
            <a:off x="6840538" y="2808288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17" name="Line 138"/>
          <p:cNvSpPr>
            <a:spLocks noChangeShapeType="1"/>
          </p:cNvSpPr>
          <p:nvPr/>
        </p:nvSpPr>
        <p:spPr bwMode="auto">
          <a:xfrm>
            <a:off x="6704013" y="2808288"/>
            <a:ext cx="79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18" name="Rectangle 139"/>
          <p:cNvSpPr>
            <a:spLocks noChangeArrowheads="1"/>
          </p:cNvSpPr>
          <p:nvPr/>
        </p:nvSpPr>
        <p:spPr bwMode="auto">
          <a:xfrm>
            <a:off x="6880225" y="2744788"/>
            <a:ext cx="1428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0.5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719" name="Line 140"/>
          <p:cNvSpPr>
            <a:spLocks noChangeShapeType="1"/>
          </p:cNvSpPr>
          <p:nvPr/>
        </p:nvSpPr>
        <p:spPr bwMode="auto">
          <a:xfrm flipH="1">
            <a:off x="6840538" y="2487613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20" name="Line 141"/>
          <p:cNvSpPr>
            <a:spLocks noChangeShapeType="1"/>
          </p:cNvSpPr>
          <p:nvPr/>
        </p:nvSpPr>
        <p:spPr bwMode="auto">
          <a:xfrm>
            <a:off x="6704013" y="2487613"/>
            <a:ext cx="79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21" name="Rectangle 142"/>
          <p:cNvSpPr>
            <a:spLocks noChangeArrowheads="1"/>
          </p:cNvSpPr>
          <p:nvPr/>
        </p:nvSpPr>
        <p:spPr bwMode="auto">
          <a:xfrm>
            <a:off x="6880225" y="2424113"/>
            <a:ext cx="57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722" name="Line 143"/>
          <p:cNvSpPr>
            <a:spLocks noChangeShapeType="1"/>
          </p:cNvSpPr>
          <p:nvPr/>
        </p:nvSpPr>
        <p:spPr bwMode="auto">
          <a:xfrm flipH="1">
            <a:off x="6840538" y="2166938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23" name="Line 144"/>
          <p:cNvSpPr>
            <a:spLocks noChangeShapeType="1"/>
          </p:cNvSpPr>
          <p:nvPr/>
        </p:nvSpPr>
        <p:spPr bwMode="auto">
          <a:xfrm>
            <a:off x="6704013" y="2166938"/>
            <a:ext cx="79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24" name="Rectangle 145"/>
          <p:cNvSpPr>
            <a:spLocks noChangeArrowheads="1"/>
          </p:cNvSpPr>
          <p:nvPr/>
        </p:nvSpPr>
        <p:spPr bwMode="auto">
          <a:xfrm>
            <a:off x="6880225" y="2103438"/>
            <a:ext cx="1428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1.5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725" name="Line 146"/>
          <p:cNvSpPr>
            <a:spLocks noChangeShapeType="1"/>
          </p:cNvSpPr>
          <p:nvPr/>
        </p:nvSpPr>
        <p:spPr bwMode="auto">
          <a:xfrm flipH="1">
            <a:off x="6840538" y="1846263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26" name="Line 147"/>
          <p:cNvSpPr>
            <a:spLocks noChangeShapeType="1"/>
          </p:cNvSpPr>
          <p:nvPr/>
        </p:nvSpPr>
        <p:spPr bwMode="auto">
          <a:xfrm>
            <a:off x="6704013" y="1846263"/>
            <a:ext cx="79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27" name="Rectangle 148"/>
          <p:cNvSpPr>
            <a:spLocks noChangeArrowheads="1"/>
          </p:cNvSpPr>
          <p:nvPr/>
        </p:nvSpPr>
        <p:spPr bwMode="auto">
          <a:xfrm>
            <a:off x="6880225" y="1781175"/>
            <a:ext cx="57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2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728" name="Line 149"/>
          <p:cNvSpPr>
            <a:spLocks noChangeShapeType="1"/>
          </p:cNvSpPr>
          <p:nvPr/>
        </p:nvSpPr>
        <p:spPr bwMode="auto">
          <a:xfrm>
            <a:off x="6704013" y="1589088"/>
            <a:ext cx="1524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29" name="Freeform 150"/>
          <p:cNvSpPr>
            <a:spLocks/>
          </p:cNvSpPr>
          <p:nvPr/>
        </p:nvSpPr>
        <p:spPr bwMode="auto">
          <a:xfrm>
            <a:off x="6704013" y="1589088"/>
            <a:ext cx="152400" cy="1589087"/>
          </a:xfrm>
          <a:custGeom>
            <a:avLst/>
            <a:gdLst>
              <a:gd name="T0" fmla="*/ 0 w 19"/>
              <a:gd name="T1" fmla="*/ 198 h 198"/>
              <a:gd name="T2" fmla="*/ 19 w 19"/>
              <a:gd name="T3" fmla="*/ 198 h 198"/>
              <a:gd name="T4" fmla="*/ 19 w 19"/>
              <a:gd name="T5" fmla="*/ 0 h 198"/>
              <a:gd name="T6" fmla="*/ 0 60000 65536"/>
              <a:gd name="T7" fmla="*/ 0 60000 65536"/>
              <a:gd name="T8" fmla="*/ 0 60000 65536"/>
              <a:gd name="T9" fmla="*/ 0 w 19"/>
              <a:gd name="T10" fmla="*/ 0 h 198"/>
              <a:gd name="T11" fmla="*/ 19 w 19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" h="198">
                <a:moveTo>
                  <a:pt x="0" y="198"/>
                </a:moveTo>
                <a:lnTo>
                  <a:pt x="19" y="198"/>
                </a:lnTo>
                <a:lnTo>
                  <a:pt x="19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30" name="Line 151"/>
          <p:cNvSpPr>
            <a:spLocks noChangeShapeType="1"/>
          </p:cNvSpPr>
          <p:nvPr/>
        </p:nvSpPr>
        <p:spPr bwMode="auto">
          <a:xfrm flipV="1">
            <a:off x="6704013" y="1589088"/>
            <a:ext cx="1587" cy="15890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31" name="Rectangle 152"/>
          <p:cNvSpPr>
            <a:spLocks noChangeArrowheads="1"/>
          </p:cNvSpPr>
          <p:nvPr/>
        </p:nvSpPr>
        <p:spPr bwMode="auto">
          <a:xfrm>
            <a:off x="2124075" y="3803650"/>
            <a:ext cx="1724025" cy="1514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32" name="Rectangle 153"/>
          <p:cNvSpPr>
            <a:spLocks noChangeArrowheads="1"/>
          </p:cNvSpPr>
          <p:nvPr/>
        </p:nvSpPr>
        <p:spPr bwMode="auto">
          <a:xfrm>
            <a:off x="2124075" y="3803650"/>
            <a:ext cx="1724025" cy="1514475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4733" name="Picture 15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24075" y="3811588"/>
            <a:ext cx="1724025" cy="150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734" name="Rectangle 155"/>
          <p:cNvSpPr>
            <a:spLocks noChangeArrowheads="1"/>
          </p:cNvSpPr>
          <p:nvPr/>
        </p:nvSpPr>
        <p:spPr bwMode="auto">
          <a:xfrm>
            <a:off x="2909888" y="5487988"/>
            <a:ext cx="1174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(c)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735" name="Rectangle 156"/>
          <p:cNvSpPr>
            <a:spLocks noChangeArrowheads="1"/>
          </p:cNvSpPr>
          <p:nvPr/>
        </p:nvSpPr>
        <p:spPr bwMode="auto">
          <a:xfrm>
            <a:off x="1974850" y="3548063"/>
            <a:ext cx="25527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>
                <a:solidFill>
                  <a:srgbClr val="000000"/>
                </a:solidFill>
                <a:latin typeface="Helvetica" charset="0"/>
              </a:rPr>
              <a:t>Conventional optical microscope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24736" name="Line 157"/>
          <p:cNvSpPr>
            <a:spLocks noChangeShapeType="1"/>
          </p:cNvSpPr>
          <p:nvPr/>
        </p:nvSpPr>
        <p:spPr bwMode="auto">
          <a:xfrm>
            <a:off x="2124075" y="5318125"/>
            <a:ext cx="17240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37" name="Freeform 158"/>
          <p:cNvSpPr>
            <a:spLocks/>
          </p:cNvSpPr>
          <p:nvPr/>
        </p:nvSpPr>
        <p:spPr bwMode="auto">
          <a:xfrm>
            <a:off x="2124075" y="3803650"/>
            <a:ext cx="1724025" cy="1514475"/>
          </a:xfrm>
          <a:custGeom>
            <a:avLst/>
            <a:gdLst>
              <a:gd name="T0" fmla="*/ 0 w 215"/>
              <a:gd name="T1" fmla="*/ 0 h 189"/>
              <a:gd name="T2" fmla="*/ 215 w 215"/>
              <a:gd name="T3" fmla="*/ 0 h 189"/>
              <a:gd name="T4" fmla="*/ 215 w 215"/>
              <a:gd name="T5" fmla="*/ 189 h 189"/>
              <a:gd name="T6" fmla="*/ 0 60000 65536"/>
              <a:gd name="T7" fmla="*/ 0 60000 65536"/>
              <a:gd name="T8" fmla="*/ 0 60000 65536"/>
              <a:gd name="T9" fmla="*/ 0 w 215"/>
              <a:gd name="T10" fmla="*/ 0 h 189"/>
              <a:gd name="T11" fmla="*/ 215 w 215"/>
              <a:gd name="T12" fmla="*/ 189 h 1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" h="189">
                <a:moveTo>
                  <a:pt x="0" y="0"/>
                </a:moveTo>
                <a:lnTo>
                  <a:pt x="215" y="0"/>
                </a:lnTo>
                <a:lnTo>
                  <a:pt x="215" y="189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38" name="Freeform 159"/>
          <p:cNvSpPr>
            <a:spLocks/>
          </p:cNvSpPr>
          <p:nvPr/>
        </p:nvSpPr>
        <p:spPr bwMode="auto">
          <a:xfrm>
            <a:off x="2124075" y="3803650"/>
            <a:ext cx="1724025" cy="1514475"/>
          </a:xfrm>
          <a:custGeom>
            <a:avLst/>
            <a:gdLst>
              <a:gd name="T0" fmla="*/ 0 w 215"/>
              <a:gd name="T1" fmla="*/ 0 h 189"/>
              <a:gd name="T2" fmla="*/ 0 w 215"/>
              <a:gd name="T3" fmla="*/ 189 h 189"/>
              <a:gd name="T4" fmla="*/ 215 w 215"/>
              <a:gd name="T5" fmla="*/ 189 h 189"/>
              <a:gd name="T6" fmla="*/ 0 60000 65536"/>
              <a:gd name="T7" fmla="*/ 0 60000 65536"/>
              <a:gd name="T8" fmla="*/ 0 60000 65536"/>
              <a:gd name="T9" fmla="*/ 0 w 215"/>
              <a:gd name="T10" fmla="*/ 0 h 189"/>
              <a:gd name="T11" fmla="*/ 215 w 215"/>
              <a:gd name="T12" fmla="*/ 189 h 1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" h="189">
                <a:moveTo>
                  <a:pt x="0" y="0"/>
                </a:moveTo>
                <a:lnTo>
                  <a:pt x="0" y="189"/>
                </a:lnTo>
                <a:lnTo>
                  <a:pt x="215" y="189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39" name="Line 160"/>
          <p:cNvSpPr>
            <a:spLocks noChangeShapeType="1"/>
          </p:cNvSpPr>
          <p:nvPr/>
        </p:nvSpPr>
        <p:spPr bwMode="auto">
          <a:xfrm>
            <a:off x="2124075" y="3803650"/>
            <a:ext cx="1588" cy="15144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40" name="Line 161"/>
          <p:cNvSpPr>
            <a:spLocks noChangeShapeType="1"/>
          </p:cNvSpPr>
          <p:nvPr/>
        </p:nvSpPr>
        <p:spPr bwMode="auto">
          <a:xfrm flipV="1">
            <a:off x="2381250" y="5302250"/>
            <a:ext cx="1588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41" name="Line 162"/>
          <p:cNvSpPr>
            <a:spLocks noChangeShapeType="1"/>
          </p:cNvSpPr>
          <p:nvPr/>
        </p:nvSpPr>
        <p:spPr bwMode="auto">
          <a:xfrm>
            <a:off x="2381250" y="3803650"/>
            <a:ext cx="1588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42" name="Line 163"/>
          <p:cNvSpPr>
            <a:spLocks noChangeShapeType="1"/>
          </p:cNvSpPr>
          <p:nvPr/>
        </p:nvSpPr>
        <p:spPr bwMode="auto">
          <a:xfrm flipV="1">
            <a:off x="2646363" y="5302250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43" name="Line 164"/>
          <p:cNvSpPr>
            <a:spLocks noChangeShapeType="1"/>
          </p:cNvSpPr>
          <p:nvPr/>
        </p:nvSpPr>
        <p:spPr bwMode="auto">
          <a:xfrm>
            <a:off x="2646363" y="3803650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44" name="Line 165"/>
          <p:cNvSpPr>
            <a:spLocks noChangeShapeType="1"/>
          </p:cNvSpPr>
          <p:nvPr/>
        </p:nvSpPr>
        <p:spPr bwMode="auto">
          <a:xfrm flipV="1">
            <a:off x="2909888" y="5302250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45" name="Line 166"/>
          <p:cNvSpPr>
            <a:spLocks noChangeShapeType="1"/>
          </p:cNvSpPr>
          <p:nvPr/>
        </p:nvSpPr>
        <p:spPr bwMode="auto">
          <a:xfrm>
            <a:off x="2909888" y="3803650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46" name="Line 167"/>
          <p:cNvSpPr>
            <a:spLocks noChangeShapeType="1"/>
          </p:cNvSpPr>
          <p:nvPr/>
        </p:nvSpPr>
        <p:spPr bwMode="auto">
          <a:xfrm flipV="1">
            <a:off x="3175000" y="5302250"/>
            <a:ext cx="1588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47" name="Line 168"/>
          <p:cNvSpPr>
            <a:spLocks noChangeShapeType="1"/>
          </p:cNvSpPr>
          <p:nvPr/>
        </p:nvSpPr>
        <p:spPr bwMode="auto">
          <a:xfrm>
            <a:off x="3175000" y="3803650"/>
            <a:ext cx="1588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48" name="Line 169"/>
          <p:cNvSpPr>
            <a:spLocks noChangeShapeType="1"/>
          </p:cNvSpPr>
          <p:nvPr/>
        </p:nvSpPr>
        <p:spPr bwMode="auto">
          <a:xfrm flipV="1">
            <a:off x="3440113" y="5302250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49" name="Line 170"/>
          <p:cNvSpPr>
            <a:spLocks noChangeShapeType="1"/>
          </p:cNvSpPr>
          <p:nvPr/>
        </p:nvSpPr>
        <p:spPr bwMode="auto">
          <a:xfrm>
            <a:off x="3440113" y="3803650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50" name="Line 171"/>
          <p:cNvSpPr>
            <a:spLocks noChangeShapeType="1"/>
          </p:cNvSpPr>
          <p:nvPr/>
        </p:nvSpPr>
        <p:spPr bwMode="auto">
          <a:xfrm flipV="1">
            <a:off x="3703638" y="5302250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51" name="Line 172"/>
          <p:cNvSpPr>
            <a:spLocks noChangeShapeType="1"/>
          </p:cNvSpPr>
          <p:nvPr/>
        </p:nvSpPr>
        <p:spPr bwMode="auto">
          <a:xfrm>
            <a:off x="3703638" y="3803650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52" name="Line 173"/>
          <p:cNvSpPr>
            <a:spLocks noChangeShapeType="1"/>
          </p:cNvSpPr>
          <p:nvPr/>
        </p:nvSpPr>
        <p:spPr bwMode="auto">
          <a:xfrm flipH="1">
            <a:off x="3824288" y="4059238"/>
            <a:ext cx="238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53" name="Line 174"/>
          <p:cNvSpPr>
            <a:spLocks noChangeShapeType="1"/>
          </p:cNvSpPr>
          <p:nvPr/>
        </p:nvSpPr>
        <p:spPr bwMode="auto">
          <a:xfrm flipH="1">
            <a:off x="3824288" y="4332288"/>
            <a:ext cx="238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54" name="Line 175"/>
          <p:cNvSpPr>
            <a:spLocks noChangeShapeType="1"/>
          </p:cNvSpPr>
          <p:nvPr/>
        </p:nvSpPr>
        <p:spPr bwMode="auto">
          <a:xfrm flipH="1">
            <a:off x="3824288" y="4597400"/>
            <a:ext cx="238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55" name="Line 176"/>
          <p:cNvSpPr>
            <a:spLocks noChangeShapeType="1"/>
          </p:cNvSpPr>
          <p:nvPr/>
        </p:nvSpPr>
        <p:spPr bwMode="auto">
          <a:xfrm flipH="1">
            <a:off x="3824288" y="4860925"/>
            <a:ext cx="238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56" name="Line 177"/>
          <p:cNvSpPr>
            <a:spLocks noChangeShapeType="1"/>
          </p:cNvSpPr>
          <p:nvPr/>
        </p:nvSpPr>
        <p:spPr bwMode="auto">
          <a:xfrm flipH="1">
            <a:off x="3824288" y="5126038"/>
            <a:ext cx="238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57" name="Line 178"/>
          <p:cNvSpPr>
            <a:spLocks noChangeShapeType="1"/>
          </p:cNvSpPr>
          <p:nvPr/>
        </p:nvSpPr>
        <p:spPr bwMode="auto">
          <a:xfrm>
            <a:off x="2124075" y="5318125"/>
            <a:ext cx="17240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58" name="Freeform 179"/>
          <p:cNvSpPr>
            <a:spLocks/>
          </p:cNvSpPr>
          <p:nvPr/>
        </p:nvSpPr>
        <p:spPr bwMode="auto">
          <a:xfrm>
            <a:off x="2124075" y="3803650"/>
            <a:ext cx="1724025" cy="1514475"/>
          </a:xfrm>
          <a:custGeom>
            <a:avLst/>
            <a:gdLst>
              <a:gd name="T0" fmla="*/ 0 w 215"/>
              <a:gd name="T1" fmla="*/ 0 h 189"/>
              <a:gd name="T2" fmla="*/ 215 w 215"/>
              <a:gd name="T3" fmla="*/ 0 h 189"/>
              <a:gd name="T4" fmla="*/ 215 w 215"/>
              <a:gd name="T5" fmla="*/ 189 h 189"/>
              <a:gd name="T6" fmla="*/ 0 60000 65536"/>
              <a:gd name="T7" fmla="*/ 0 60000 65536"/>
              <a:gd name="T8" fmla="*/ 0 60000 65536"/>
              <a:gd name="T9" fmla="*/ 0 w 215"/>
              <a:gd name="T10" fmla="*/ 0 h 189"/>
              <a:gd name="T11" fmla="*/ 215 w 215"/>
              <a:gd name="T12" fmla="*/ 189 h 1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" h="189">
                <a:moveTo>
                  <a:pt x="0" y="0"/>
                </a:moveTo>
                <a:lnTo>
                  <a:pt x="215" y="0"/>
                </a:lnTo>
                <a:lnTo>
                  <a:pt x="215" y="189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59" name="Line 180"/>
          <p:cNvSpPr>
            <a:spLocks noChangeShapeType="1"/>
          </p:cNvSpPr>
          <p:nvPr/>
        </p:nvSpPr>
        <p:spPr bwMode="auto">
          <a:xfrm>
            <a:off x="2124075" y="3803650"/>
            <a:ext cx="1588" cy="15144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60" name="Rectangle 181"/>
          <p:cNvSpPr>
            <a:spLocks noChangeArrowheads="1"/>
          </p:cNvSpPr>
          <p:nvPr/>
        </p:nvSpPr>
        <p:spPr bwMode="auto">
          <a:xfrm>
            <a:off x="3944938" y="3770313"/>
            <a:ext cx="152400" cy="15890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61" name="Rectangle 182"/>
          <p:cNvSpPr>
            <a:spLocks noChangeArrowheads="1"/>
          </p:cNvSpPr>
          <p:nvPr/>
        </p:nvSpPr>
        <p:spPr bwMode="auto">
          <a:xfrm>
            <a:off x="3944938" y="3770313"/>
            <a:ext cx="152400" cy="1589087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4762" name="Picture 18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44938" y="3770313"/>
            <a:ext cx="152400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763" name="Line 184"/>
          <p:cNvSpPr>
            <a:spLocks noChangeShapeType="1"/>
          </p:cNvSpPr>
          <p:nvPr/>
        </p:nvSpPr>
        <p:spPr bwMode="auto">
          <a:xfrm>
            <a:off x="3944938" y="3770313"/>
            <a:ext cx="1524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64" name="Freeform 185"/>
          <p:cNvSpPr>
            <a:spLocks/>
          </p:cNvSpPr>
          <p:nvPr/>
        </p:nvSpPr>
        <p:spPr bwMode="auto">
          <a:xfrm>
            <a:off x="3944938" y="3770313"/>
            <a:ext cx="152400" cy="1589087"/>
          </a:xfrm>
          <a:custGeom>
            <a:avLst/>
            <a:gdLst>
              <a:gd name="T0" fmla="*/ 0 w 19"/>
              <a:gd name="T1" fmla="*/ 198 h 198"/>
              <a:gd name="T2" fmla="*/ 19 w 19"/>
              <a:gd name="T3" fmla="*/ 198 h 198"/>
              <a:gd name="T4" fmla="*/ 19 w 19"/>
              <a:gd name="T5" fmla="*/ 0 h 198"/>
              <a:gd name="T6" fmla="*/ 0 60000 65536"/>
              <a:gd name="T7" fmla="*/ 0 60000 65536"/>
              <a:gd name="T8" fmla="*/ 0 60000 65536"/>
              <a:gd name="T9" fmla="*/ 0 w 19"/>
              <a:gd name="T10" fmla="*/ 0 h 198"/>
              <a:gd name="T11" fmla="*/ 19 w 19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" h="198">
                <a:moveTo>
                  <a:pt x="0" y="198"/>
                </a:moveTo>
                <a:lnTo>
                  <a:pt x="19" y="198"/>
                </a:lnTo>
                <a:lnTo>
                  <a:pt x="19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65" name="Line 186"/>
          <p:cNvSpPr>
            <a:spLocks noChangeShapeType="1"/>
          </p:cNvSpPr>
          <p:nvPr/>
        </p:nvSpPr>
        <p:spPr bwMode="auto">
          <a:xfrm flipV="1">
            <a:off x="3944938" y="3770313"/>
            <a:ext cx="1587" cy="15890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66" name="Freeform 187"/>
          <p:cNvSpPr>
            <a:spLocks/>
          </p:cNvSpPr>
          <p:nvPr/>
        </p:nvSpPr>
        <p:spPr bwMode="auto">
          <a:xfrm>
            <a:off x="3944938" y="3770313"/>
            <a:ext cx="152400" cy="1589087"/>
          </a:xfrm>
          <a:custGeom>
            <a:avLst/>
            <a:gdLst>
              <a:gd name="T0" fmla="*/ 0 w 19"/>
              <a:gd name="T1" fmla="*/ 198 h 198"/>
              <a:gd name="T2" fmla="*/ 19 w 19"/>
              <a:gd name="T3" fmla="*/ 198 h 198"/>
              <a:gd name="T4" fmla="*/ 19 w 19"/>
              <a:gd name="T5" fmla="*/ 0 h 198"/>
              <a:gd name="T6" fmla="*/ 0 60000 65536"/>
              <a:gd name="T7" fmla="*/ 0 60000 65536"/>
              <a:gd name="T8" fmla="*/ 0 60000 65536"/>
              <a:gd name="T9" fmla="*/ 0 w 19"/>
              <a:gd name="T10" fmla="*/ 0 h 198"/>
              <a:gd name="T11" fmla="*/ 19 w 19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" h="198">
                <a:moveTo>
                  <a:pt x="0" y="198"/>
                </a:moveTo>
                <a:lnTo>
                  <a:pt x="19" y="198"/>
                </a:lnTo>
                <a:lnTo>
                  <a:pt x="19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67" name="Line 188"/>
          <p:cNvSpPr>
            <a:spLocks noChangeShapeType="1"/>
          </p:cNvSpPr>
          <p:nvPr/>
        </p:nvSpPr>
        <p:spPr bwMode="auto">
          <a:xfrm flipH="1">
            <a:off x="4081463" y="510222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68" name="Line 189"/>
          <p:cNvSpPr>
            <a:spLocks noChangeShapeType="1"/>
          </p:cNvSpPr>
          <p:nvPr/>
        </p:nvSpPr>
        <p:spPr bwMode="auto">
          <a:xfrm>
            <a:off x="3944938" y="5102225"/>
            <a:ext cx="79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69" name="Rectangle 190"/>
          <p:cNvSpPr>
            <a:spLocks noChangeArrowheads="1"/>
          </p:cNvSpPr>
          <p:nvPr/>
        </p:nvSpPr>
        <p:spPr bwMode="auto">
          <a:xfrm>
            <a:off x="4121150" y="5038725"/>
            <a:ext cx="1143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50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770" name="Line 191"/>
          <p:cNvSpPr>
            <a:spLocks noChangeShapeType="1"/>
          </p:cNvSpPr>
          <p:nvPr/>
        </p:nvSpPr>
        <p:spPr bwMode="auto">
          <a:xfrm flipH="1">
            <a:off x="4081463" y="4757738"/>
            <a:ext cx="1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71" name="Line 192"/>
          <p:cNvSpPr>
            <a:spLocks noChangeShapeType="1"/>
          </p:cNvSpPr>
          <p:nvPr/>
        </p:nvSpPr>
        <p:spPr bwMode="auto">
          <a:xfrm>
            <a:off x="3944938" y="4757738"/>
            <a:ext cx="79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72" name="Rectangle 193"/>
          <p:cNvSpPr>
            <a:spLocks noChangeArrowheads="1"/>
          </p:cNvSpPr>
          <p:nvPr/>
        </p:nvSpPr>
        <p:spPr bwMode="auto">
          <a:xfrm>
            <a:off x="4121150" y="4692650"/>
            <a:ext cx="171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100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773" name="Line 194"/>
          <p:cNvSpPr>
            <a:spLocks noChangeShapeType="1"/>
          </p:cNvSpPr>
          <p:nvPr/>
        </p:nvSpPr>
        <p:spPr bwMode="auto">
          <a:xfrm flipH="1">
            <a:off x="4081463" y="4413250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74" name="Line 195"/>
          <p:cNvSpPr>
            <a:spLocks noChangeShapeType="1"/>
          </p:cNvSpPr>
          <p:nvPr/>
        </p:nvSpPr>
        <p:spPr bwMode="auto">
          <a:xfrm>
            <a:off x="3944938" y="4413250"/>
            <a:ext cx="79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75" name="Rectangle 196"/>
          <p:cNvSpPr>
            <a:spLocks noChangeArrowheads="1"/>
          </p:cNvSpPr>
          <p:nvPr/>
        </p:nvSpPr>
        <p:spPr bwMode="auto">
          <a:xfrm>
            <a:off x="4121150" y="4348163"/>
            <a:ext cx="1714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150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776" name="Line 197"/>
          <p:cNvSpPr>
            <a:spLocks noChangeShapeType="1"/>
          </p:cNvSpPr>
          <p:nvPr/>
        </p:nvSpPr>
        <p:spPr bwMode="auto">
          <a:xfrm flipH="1">
            <a:off x="4081463" y="4067175"/>
            <a:ext cx="158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77" name="Line 198"/>
          <p:cNvSpPr>
            <a:spLocks noChangeShapeType="1"/>
          </p:cNvSpPr>
          <p:nvPr/>
        </p:nvSpPr>
        <p:spPr bwMode="auto">
          <a:xfrm>
            <a:off x="3944938" y="4067175"/>
            <a:ext cx="79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78" name="Rectangle 199"/>
          <p:cNvSpPr>
            <a:spLocks noChangeArrowheads="1"/>
          </p:cNvSpPr>
          <p:nvPr/>
        </p:nvSpPr>
        <p:spPr bwMode="auto">
          <a:xfrm>
            <a:off x="4121150" y="4003675"/>
            <a:ext cx="171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800">
                <a:solidFill>
                  <a:srgbClr val="000000"/>
                </a:solidFill>
                <a:latin typeface="Helvetica" charset="0"/>
              </a:rPr>
              <a:t>200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24779" name="Line 200"/>
          <p:cNvSpPr>
            <a:spLocks noChangeShapeType="1"/>
          </p:cNvSpPr>
          <p:nvPr/>
        </p:nvSpPr>
        <p:spPr bwMode="auto">
          <a:xfrm>
            <a:off x="3944938" y="3770313"/>
            <a:ext cx="1524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80" name="Freeform 201"/>
          <p:cNvSpPr>
            <a:spLocks/>
          </p:cNvSpPr>
          <p:nvPr/>
        </p:nvSpPr>
        <p:spPr bwMode="auto">
          <a:xfrm>
            <a:off x="3944938" y="3770313"/>
            <a:ext cx="152400" cy="1589087"/>
          </a:xfrm>
          <a:custGeom>
            <a:avLst/>
            <a:gdLst>
              <a:gd name="T0" fmla="*/ 0 w 19"/>
              <a:gd name="T1" fmla="*/ 198 h 198"/>
              <a:gd name="T2" fmla="*/ 19 w 19"/>
              <a:gd name="T3" fmla="*/ 198 h 198"/>
              <a:gd name="T4" fmla="*/ 19 w 19"/>
              <a:gd name="T5" fmla="*/ 0 h 198"/>
              <a:gd name="T6" fmla="*/ 0 60000 65536"/>
              <a:gd name="T7" fmla="*/ 0 60000 65536"/>
              <a:gd name="T8" fmla="*/ 0 60000 65536"/>
              <a:gd name="T9" fmla="*/ 0 w 19"/>
              <a:gd name="T10" fmla="*/ 0 h 198"/>
              <a:gd name="T11" fmla="*/ 19 w 19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" h="198">
                <a:moveTo>
                  <a:pt x="0" y="198"/>
                </a:moveTo>
                <a:lnTo>
                  <a:pt x="19" y="198"/>
                </a:lnTo>
                <a:lnTo>
                  <a:pt x="19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781" name="Line 202"/>
          <p:cNvSpPr>
            <a:spLocks noChangeShapeType="1"/>
          </p:cNvSpPr>
          <p:nvPr/>
        </p:nvSpPr>
        <p:spPr bwMode="auto">
          <a:xfrm flipV="1">
            <a:off x="3944938" y="3770313"/>
            <a:ext cx="1587" cy="15890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4782" name="Picture 203"/>
          <p:cNvPicPr>
            <a:picLocks noChangeAspect="1" noChangeArrowheads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>
          <a:xfrm>
            <a:off x="5378450" y="4359275"/>
            <a:ext cx="1914525" cy="2206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Concluding Remarks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1381125" y="1527175"/>
            <a:ext cx="6388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6600FF"/>
                </a:solidFill>
              </a:rPr>
              <a:t>Multiple scattering important for many reasons</a:t>
            </a:r>
          </a:p>
        </p:txBody>
      </p:sp>
      <p:sp>
        <p:nvSpPr>
          <p:cNvPr id="124938" name="Text Box 10"/>
          <p:cNvSpPr txBox="1">
            <a:spLocks noChangeArrowheads="1"/>
          </p:cNvSpPr>
          <p:nvPr/>
        </p:nvSpPr>
        <p:spPr bwMode="auto">
          <a:xfrm>
            <a:off x="2206625" y="2198688"/>
            <a:ext cx="4244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US" sz="2000"/>
              <a:t>Present in many experimentals</a:t>
            </a:r>
          </a:p>
          <a:p>
            <a:pPr marL="457200" indent="-457200">
              <a:buFontTx/>
              <a:buAutoNum type="arabicPeriod"/>
            </a:pPr>
            <a:r>
              <a:rPr lang="en-US" sz="2000"/>
              <a:t>Can increase inversion resolution</a:t>
            </a:r>
          </a:p>
          <a:p>
            <a:pPr marL="457200" indent="-457200">
              <a:buFontTx/>
              <a:buAutoNum type="arabicPeriod"/>
            </a:pPr>
            <a:r>
              <a:rPr lang="en-US" sz="2000"/>
              <a:t>Makes linear models more accurate</a:t>
            </a:r>
          </a:p>
          <a:p>
            <a:pPr marL="457200" indent="-457200">
              <a:buFontTx/>
              <a:buAutoNum type="arabicPeriod"/>
            </a:pPr>
            <a:endParaRPr lang="en-US" sz="2000"/>
          </a:p>
        </p:txBody>
      </p:sp>
      <p:sp>
        <p:nvSpPr>
          <p:cNvPr id="124939" name="Text Box 11"/>
          <p:cNvSpPr txBox="1">
            <a:spLocks noChangeArrowheads="1"/>
          </p:cNvSpPr>
          <p:nvPr/>
        </p:nvSpPr>
        <p:spPr bwMode="auto">
          <a:xfrm>
            <a:off x="754062" y="3963988"/>
            <a:ext cx="7635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3300"/>
                </a:solidFill>
              </a:rPr>
              <a:t>Linear based inversion algorithms require knowledge of background</a:t>
            </a:r>
          </a:p>
        </p:txBody>
      </p:sp>
      <p:sp>
        <p:nvSpPr>
          <p:cNvPr id="124940" name="Text Box 12"/>
          <p:cNvSpPr txBox="1">
            <a:spLocks noChangeArrowheads="1"/>
          </p:cNvSpPr>
          <p:nvPr/>
        </p:nvSpPr>
        <p:spPr bwMode="auto">
          <a:xfrm>
            <a:off x="1693455" y="5003800"/>
            <a:ext cx="5757089" cy="707886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Background well known in controlled experiments </a:t>
            </a:r>
            <a:endParaRPr lang="en-US" b="1" dirty="0" smtClean="0"/>
          </a:p>
          <a:p>
            <a:pPr algn="ctr"/>
            <a:r>
              <a:rPr lang="en-US" b="1" dirty="0" smtClean="0"/>
              <a:t>such as 3D </a:t>
            </a:r>
            <a:r>
              <a:rPr lang="en-US" b="1" dirty="0"/>
              <a:t>optical microscopy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Beam Tomography</a:t>
            </a:r>
          </a:p>
        </p:txBody>
      </p:sp>
      <p:grpSp>
        <p:nvGrpSpPr>
          <p:cNvPr id="5126" name="Group 3"/>
          <p:cNvGrpSpPr>
            <a:grpSpLocks/>
          </p:cNvGrpSpPr>
          <p:nvPr/>
        </p:nvGrpSpPr>
        <p:grpSpPr bwMode="auto">
          <a:xfrm>
            <a:off x="2492375" y="1292225"/>
            <a:ext cx="2901950" cy="2095500"/>
            <a:chOff x="1556" y="1186"/>
            <a:chExt cx="1828" cy="1320"/>
          </a:xfrm>
        </p:grpSpPr>
        <p:sp>
          <p:nvSpPr>
            <p:cNvPr id="69636" name="Freeform 4"/>
            <p:cNvSpPr>
              <a:spLocks/>
            </p:cNvSpPr>
            <p:nvPr/>
          </p:nvSpPr>
          <p:spPr bwMode="auto">
            <a:xfrm>
              <a:off x="2016" y="1296"/>
              <a:ext cx="1368" cy="960"/>
            </a:xfrm>
            <a:custGeom>
              <a:avLst/>
              <a:gdLst/>
              <a:ahLst/>
              <a:cxnLst>
                <a:cxn ang="0">
                  <a:pos x="1016" y="136"/>
                </a:cxn>
                <a:cxn ang="0">
                  <a:pos x="392" y="40"/>
                </a:cxn>
                <a:cxn ang="0">
                  <a:pos x="248" y="376"/>
                </a:cxn>
                <a:cxn ang="0">
                  <a:pos x="8" y="520"/>
                </a:cxn>
                <a:cxn ang="0">
                  <a:pos x="200" y="712"/>
                </a:cxn>
                <a:cxn ang="0">
                  <a:pos x="680" y="616"/>
                </a:cxn>
                <a:cxn ang="0">
                  <a:pos x="776" y="376"/>
                </a:cxn>
                <a:cxn ang="0">
                  <a:pos x="1016" y="136"/>
                </a:cxn>
              </a:cxnLst>
              <a:rect l="0" t="0" r="r" b="b"/>
              <a:pathLst>
                <a:path w="1080" h="728">
                  <a:moveTo>
                    <a:pt x="1016" y="136"/>
                  </a:moveTo>
                  <a:cubicBezTo>
                    <a:pt x="952" y="80"/>
                    <a:pt x="520" y="0"/>
                    <a:pt x="392" y="40"/>
                  </a:cubicBezTo>
                  <a:cubicBezTo>
                    <a:pt x="264" y="80"/>
                    <a:pt x="312" y="296"/>
                    <a:pt x="248" y="376"/>
                  </a:cubicBezTo>
                  <a:cubicBezTo>
                    <a:pt x="184" y="456"/>
                    <a:pt x="16" y="464"/>
                    <a:pt x="8" y="520"/>
                  </a:cubicBezTo>
                  <a:cubicBezTo>
                    <a:pt x="0" y="576"/>
                    <a:pt x="88" y="696"/>
                    <a:pt x="200" y="712"/>
                  </a:cubicBezTo>
                  <a:cubicBezTo>
                    <a:pt x="312" y="728"/>
                    <a:pt x="584" y="672"/>
                    <a:pt x="680" y="616"/>
                  </a:cubicBezTo>
                  <a:cubicBezTo>
                    <a:pt x="776" y="560"/>
                    <a:pt x="720" y="456"/>
                    <a:pt x="776" y="376"/>
                  </a:cubicBezTo>
                  <a:cubicBezTo>
                    <a:pt x="832" y="296"/>
                    <a:pt x="1080" y="192"/>
                    <a:pt x="1016" y="13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hlink"/>
                </a:gs>
                <a:gs pos="5000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5140" name="Group 5"/>
            <p:cNvGrpSpPr>
              <a:grpSpLocks/>
            </p:cNvGrpSpPr>
            <p:nvPr/>
          </p:nvGrpSpPr>
          <p:grpSpPr bwMode="auto">
            <a:xfrm>
              <a:off x="1556" y="1482"/>
              <a:ext cx="1584" cy="1024"/>
              <a:chOff x="576" y="1398"/>
              <a:chExt cx="1584" cy="1024"/>
            </a:xfrm>
          </p:grpSpPr>
          <p:sp>
            <p:nvSpPr>
              <p:cNvPr id="5147" name="AutoShape 6"/>
              <p:cNvSpPr>
                <a:spLocks noChangeArrowheads="1"/>
              </p:cNvSpPr>
              <p:nvPr/>
            </p:nvSpPr>
            <p:spPr bwMode="auto">
              <a:xfrm rot="-3161601">
                <a:off x="1296" y="1084"/>
                <a:ext cx="144" cy="158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8" name="Line 7"/>
              <p:cNvSpPr>
                <a:spLocks noChangeShapeType="1"/>
              </p:cNvSpPr>
              <p:nvPr/>
            </p:nvSpPr>
            <p:spPr bwMode="auto">
              <a:xfrm>
                <a:off x="748" y="1398"/>
                <a:ext cx="1340" cy="102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41" name="Group 8"/>
            <p:cNvGrpSpPr>
              <a:grpSpLocks/>
            </p:cNvGrpSpPr>
            <p:nvPr/>
          </p:nvGrpSpPr>
          <p:grpSpPr bwMode="auto">
            <a:xfrm rot="-1434517">
              <a:off x="1716" y="1186"/>
              <a:ext cx="1584" cy="1024"/>
              <a:chOff x="576" y="1398"/>
              <a:chExt cx="1584" cy="1024"/>
            </a:xfrm>
          </p:grpSpPr>
          <p:sp>
            <p:nvSpPr>
              <p:cNvPr id="5145" name="AutoShape 9"/>
              <p:cNvSpPr>
                <a:spLocks noChangeArrowheads="1"/>
              </p:cNvSpPr>
              <p:nvPr/>
            </p:nvSpPr>
            <p:spPr bwMode="auto">
              <a:xfrm rot="-3161601">
                <a:off x="1296" y="1084"/>
                <a:ext cx="144" cy="158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6" name="Line 10"/>
              <p:cNvSpPr>
                <a:spLocks noChangeShapeType="1"/>
              </p:cNvSpPr>
              <p:nvPr/>
            </p:nvSpPr>
            <p:spPr bwMode="auto">
              <a:xfrm>
                <a:off x="748" y="1398"/>
                <a:ext cx="1340" cy="102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42" name="Group 11"/>
            <p:cNvGrpSpPr>
              <a:grpSpLocks/>
            </p:cNvGrpSpPr>
            <p:nvPr/>
          </p:nvGrpSpPr>
          <p:grpSpPr bwMode="auto">
            <a:xfrm rot="-681041">
              <a:off x="1676" y="1362"/>
              <a:ext cx="1584" cy="1024"/>
              <a:chOff x="576" y="1398"/>
              <a:chExt cx="1584" cy="1024"/>
            </a:xfrm>
          </p:grpSpPr>
          <p:sp>
            <p:nvSpPr>
              <p:cNvPr id="5143" name="AutoShape 12"/>
              <p:cNvSpPr>
                <a:spLocks noChangeArrowheads="1"/>
              </p:cNvSpPr>
              <p:nvPr/>
            </p:nvSpPr>
            <p:spPr bwMode="auto">
              <a:xfrm rot="-3161601">
                <a:off x="1296" y="1084"/>
                <a:ext cx="144" cy="158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4" name="Line 13"/>
              <p:cNvSpPr>
                <a:spLocks noChangeShapeType="1"/>
              </p:cNvSpPr>
              <p:nvPr/>
            </p:nvSpPr>
            <p:spPr bwMode="auto">
              <a:xfrm>
                <a:off x="748" y="1398"/>
                <a:ext cx="1340" cy="102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27" name="Text Box 14"/>
          <p:cNvSpPr txBox="1">
            <a:spLocks noChangeArrowheads="1"/>
          </p:cNvSpPr>
          <p:nvPr/>
        </p:nvSpPr>
        <p:spPr bwMode="auto">
          <a:xfrm>
            <a:off x="5861050" y="1220788"/>
            <a:ext cx="1881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Object function</a:t>
            </a:r>
          </a:p>
        </p:txBody>
      </p:sp>
      <p:sp>
        <p:nvSpPr>
          <p:cNvPr id="5128" name="Line 15"/>
          <p:cNvSpPr>
            <a:spLocks noChangeShapeType="1"/>
          </p:cNvSpPr>
          <p:nvPr/>
        </p:nvSpPr>
        <p:spPr bwMode="auto">
          <a:xfrm flipH="1">
            <a:off x="5334000" y="1473200"/>
            <a:ext cx="466725" cy="238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29" name="Text Box 16"/>
          <p:cNvSpPr txBox="1">
            <a:spLocks noChangeArrowheads="1"/>
          </p:cNvSpPr>
          <p:nvPr/>
        </p:nvSpPr>
        <p:spPr bwMode="auto">
          <a:xfrm>
            <a:off x="1584325" y="1201738"/>
            <a:ext cx="1617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Transmitter Point</a:t>
            </a:r>
          </a:p>
        </p:txBody>
      </p:sp>
      <p:sp>
        <p:nvSpPr>
          <p:cNvPr id="5130" name="Text Box 17"/>
          <p:cNvSpPr txBox="1">
            <a:spLocks noChangeArrowheads="1"/>
          </p:cNvSpPr>
          <p:nvPr/>
        </p:nvSpPr>
        <p:spPr bwMode="auto">
          <a:xfrm>
            <a:off x="5654675" y="3103563"/>
            <a:ext cx="1535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Receiver Points</a:t>
            </a:r>
          </a:p>
        </p:txBody>
      </p:sp>
      <p:pic>
        <p:nvPicPr>
          <p:cNvPr id="5131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57425" y="1558925"/>
            <a:ext cx="495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5900" y="2897188"/>
            <a:ext cx="3286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38" y="1592263"/>
            <a:ext cx="7715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4" name="Line 21"/>
          <p:cNvSpPr>
            <a:spLocks noChangeShapeType="1"/>
          </p:cNvSpPr>
          <p:nvPr/>
        </p:nvSpPr>
        <p:spPr bwMode="auto">
          <a:xfrm flipH="1">
            <a:off x="5054600" y="2527300"/>
            <a:ext cx="736600" cy="17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35" name="Text Box 22"/>
          <p:cNvSpPr txBox="1">
            <a:spLocks noChangeArrowheads="1"/>
          </p:cNvSpPr>
          <p:nvPr/>
        </p:nvSpPr>
        <p:spPr bwMode="auto">
          <a:xfrm>
            <a:off x="295275" y="5273675"/>
            <a:ext cx="84216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chemeClr val="accent2"/>
                </a:solidFill>
              </a:rPr>
              <a:t>Inverse Problem:</a:t>
            </a:r>
            <a:r>
              <a:rPr lang="en-US" sz="2400" b="1"/>
              <a:t> </a:t>
            </a:r>
          </a:p>
          <a:p>
            <a:pPr algn="ctr"/>
            <a:r>
              <a:rPr lang="en-US" sz="2400" b="1"/>
              <a:t>Estimate object function from set of generalized projections d</a:t>
            </a:r>
            <a:r>
              <a:rPr lang="en-US" sz="2400" b="1" baseline="-25000"/>
              <a:t>j,k</a:t>
            </a:r>
            <a:endParaRPr lang="en-US" sz="2400" b="1"/>
          </a:p>
        </p:txBody>
      </p:sp>
      <p:pic>
        <p:nvPicPr>
          <p:cNvPr id="5136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08475" y="3643313"/>
            <a:ext cx="431165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37250" y="2185988"/>
            <a:ext cx="10287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8" name="Text Box 25"/>
          <p:cNvSpPr txBox="1">
            <a:spLocks noChangeArrowheads="1"/>
          </p:cNvSpPr>
          <p:nvPr/>
        </p:nvSpPr>
        <p:spPr bwMode="auto">
          <a:xfrm>
            <a:off x="1863725" y="4675188"/>
            <a:ext cx="5327650" cy="406400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Generalized projections no longer line integrals</a:t>
            </a:r>
          </a:p>
        </p:txBody>
      </p:sp>
      <p:pic>
        <p:nvPicPr>
          <p:cNvPr id="29" name="Picture 2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4175" y="3736975"/>
            <a:ext cx="27813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Arrow Connector 30"/>
          <p:cNvCxnSpPr/>
          <p:nvPr/>
        </p:nvCxnSpPr>
        <p:spPr bwMode="auto">
          <a:xfrm>
            <a:off x="3390900" y="4089400"/>
            <a:ext cx="635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Diffraction Tomography</a:t>
            </a:r>
          </a:p>
        </p:txBody>
      </p:sp>
      <p:sp>
        <p:nvSpPr>
          <p:cNvPr id="6150" name="Text Box 3"/>
          <p:cNvSpPr txBox="1">
            <a:spLocks noChangeArrowheads="1"/>
          </p:cNvSpPr>
          <p:nvPr/>
        </p:nvSpPr>
        <p:spPr bwMode="auto">
          <a:xfrm>
            <a:off x="365125" y="1866900"/>
            <a:ext cx="402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Parallel Beam Diffraction Tomography</a:t>
            </a:r>
          </a:p>
        </p:txBody>
      </p:sp>
      <p:sp>
        <p:nvSpPr>
          <p:cNvPr id="6151" name="Text Box 4"/>
          <p:cNvSpPr txBox="1">
            <a:spLocks noChangeArrowheads="1"/>
          </p:cNvSpPr>
          <p:nvPr/>
        </p:nvSpPr>
        <p:spPr bwMode="auto">
          <a:xfrm>
            <a:off x="5178425" y="1854200"/>
            <a:ext cx="3587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</a:rPr>
              <a:t>Fan Beam DiffractionTomography</a:t>
            </a:r>
          </a:p>
        </p:txBody>
      </p:sp>
      <p:sp>
        <p:nvSpPr>
          <p:cNvPr id="6152" name="Text Box 5"/>
          <p:cNvSpPr txBox="1">
            <a:spLocks noChangeArrowheads="1"/>
          </p:cNvSpPr>
          <p:nvPr/>
        </p:nvSpPr>
        <p:spPr bwMode="auto">
          <a:xfrm>
            <a:off x="2079625" y="1247775"/>
            <a:ext cx="5516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Generalized projection = diffracted wave</a:t>
            </a:r>
          </a:p>
        </p:txBody>
      </p:sp>
      <p:grpSp>
        <p:nvGrpSpPr>
          <p:cNvPr id="6153" name="Group 6"/>
          <p:cNvGrpSpPr>
            <a:grpSpLocks/>
          </p:cNvGrpSpPr>
          <p:nvPr/>
        </p:nvGrpSpPr>
        <p:grpSpPr bwMode="auto">
          <a:xfrm>
            <a:off x="5368925" y="2449513"/>
            <a:ext cx="2624138" cy="1641475"/>
            <a:chOff x="3390" y="1759"/>
            <a:chExt cx="1653" cy="1034"/>
          </a:xfrm>
        </p:grpSpPr>
        <p:sp>
          <p:nvSpPr>
            <p:cNvPr id="6170" name="Oval 7"/>
            <p:cNvSpPr>
              <a:spLocks noChangeArrowheads="1"/>
            </p:cNvSpPr>
            <p:nvPr/>
          </p:nvSpPr>
          <p:spPr bwMode="auto">
            <a:xfrm>
              <a:off x="4064" y="1960"/>
              <a:ext cx="776" cy="512"/>
            </a:xfrm>
            <a:prstGeom prst="ellipse">
              <a:avLst/>
            </a:prstGeom>
            <a:gradFill rotWithShape="0">
              <a:gsLst>
                <a:gs pos="0">
                  <a:srgbClr val="FFCCFF"/>
                </a:gs>
                <a:gs pos="50000">
                  <a:srgbClr val="765E76"/>
                </a:gs>
                <a:gs pos="100000">
                  <a:srgbClr val="FFCC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171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90" y="2542"/>
              <a:ext cx="312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72" name="Freeform 9"/>
            <p:cNvSpPr>
              <a:spLocks/>
            </p:cNvSpPr>
            <p:nvPr/>
          </p:nvSpPr>
          <p:spPr bwMode="auto">
            <a:xfrm rot="820097">
              <a:off x="4440" y="1816"/>
              <a:ext cx="565" cy="456"/>
            </a:xfrm>
            <a:custGeom>
              <a:avLst/>
              <a:gdLst>
                <a:gd name="T0" fmla="*/ 0 w 365"/>
                <a:gd name="T1" fmla="*/ 0 h 392"/>
                <a:gd name="T2" fmla="*/ 128 w 365"/>
                <a:gd name="T3" fmla="*/ 16 h 392"/>
                <a:gd name="T4" fmla="*/ 128 w 365"/>
                <a:gd name="T5" fmla="*/ 64 h 392"/>
                <a:gd name="T6" fmla="*/ 192 w 365"/>
                <a:gd name="T7" fmla="*/ 136 h 392"/>
                <a:gd name="T8" fmla="*/ 304 w 365"/>
                <a:gd name="T9" fmla="*/ 136 h 392"/>
                <a:gd name="T10" fmla="*/ 360 w 365"/>
                <a:gd name="T11" fmla="*/ 264 h 392"/>
                <a:gd name="T12" fmla="*/ 336 w 365"/>
                <a:gd name="T13" fmla="*/ 392 h 3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5"/>
                <a:gd name="T22" fmla="*/ 0 h 392"/>
                <a:gd name="T23" fmla="*/ 365 w 365"/>
                <a:gd name="T24" fmla="*/ 392 h 3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5" h="392">
                  <a:moveTo>
                    <a:pt x="0" y="0"/>
                  </a:moveTo>
                  <a:cubicBezTo>
                    <a:pt x="53" y="2"/>
                    <a:pt x="107" y="5"/>
                    <a:pt x="128" y="16"/>
                  </a:cubicBezTo>
                  <a:cubicBezTo>
                    <a:pt x="149" y="27"/>
                    <a:pt x="117" y="44"/>
                    <a:pt x="128" y="64"/>
                  </a:cubicBezTo>
                  <a:cubicBezTo>
                    <a:pt x="139" y="84"/>
                    <a:pt x="163" y="124"/>
                    <a:pt x="192" y="136"/>
                  </a:cubicBezTo>
                  <a:cubicBezTo>
                    <a:pt x="221" y="148"/>
                    <a:pt x="276" y="115"/>
                    <a:pt x="304" y="136"/>
                  </a:cubicBezTo>
                  <a:cubicBezTo>
                    <a:pt x="332" y="157"/>
                    <a:pt x="355" y="221"/>
                    <a:pt x="360" y="264"/>
                  </a:cubicBezTo>
                  <a:cubicBezTo>
                    <a:pt x="365" y="307"/>
                    <a:pt x="350" y="349"/>
                    <a:pt x="336" y="39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3" name="Freeform 10"/>
            <p:cNvSpPr>
              <a:spLocks/>
            </p:cNvSpPr>
            <p:nvPr/>
          </p:nvSpPr>
          <p:spPr bwMode="auto">
            <a:xfrm>
              <a:off x="3656" y="1759"/>
              <a:ext cx="1144" cy="833"/>
            </a:xfrm>
            <a:custGeom>
              <a:avLst/>
              <a:gdLst>
                <a:gd name="T0" fmla="*/ 0 w 1144"/>
                <a:gd name="T1" fmla="*/ 833 h 833"/>
                <a:gd name="T2" fmla="*/ 416 w 1144"/>
                <a:gd name="T3" fmla="*/ 417 h 833"/>
                <a:gd name="T4" fmla="*/ 592 w 1144"/>
                <a:gd name="T5" fmla="*/ 409 h 833"/>
                <a:gd name="T6" fmla="*/ 712 w 1144"/>
                <a:gd name="T7" fmla="*/ 249 h 833"/>
                <a:gd name="T8" fmla="*/ 1144 w 1144"/>
                <a:gd name="T9" fmla="*/ 0 h 8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4"/>
                <a:gd name="T16" fmla="*/ 0 h 833"/>
                <a:gd name="T17" fmla="*/ 1144 w 1144"/>
                <a:gd name="T18" fmla="*/ 833 h 8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4" h="833">
                  <a:moveTo>
                    <a:pt x="0" y="833"/>
                  </a:moveTo>
                  <a:cubicBezTo>
                    <a:pt x="158" y="660"/>
                    <a:pt x="317" y="488"/>
                    <a:pt x="416" y="417"/>
                  </a:cubicBezTo>
                  <a:cubicBezTo>
                    <a:pt x="515" y="346"/>
                    <a:pt x="543" y="437"/>
                    <a:pt x="592" y="409"/>
                  </a:cubicBezTo>
                  <a:cubicBezTo>
                    <a:pt x="641" y="381"/>
                    <a:pt x="620" y="317"/>
                    <a:pt x="712" y="249"/>
                  </a:cubicBezTo>
                  <a:cubicBezTo>
                    <a:pt x="804" y="181"/>
                    <a:pt x="974" y="90"/>
                    <a:pt x="114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4" name="Freeform 11"/>
            <p:cNvSpPr>
              <a:spLocks/>
            </p:cNvSpPr>
            <p:nvPr/>
          </p:nvSpPr>
          <p:spPr bwMode="auto">
            <a:xfrm>
              <a:off x="3664" y="1925"/>
              <a:ext cx="1304" cy="675"/>
            </a:xfrm>
            <a:custGeom>
              <a:avLst/>
              <a:gdLst>
                <a:gd name="T0" fmla="*/ 0 w 1304"/>
                <a:gd name="T1" fmla="*/ 675 h 675"/>
                <a:gd name="T2" fmla="*/ 458 w 1304"/>
                <a:gd name="T3" fmla="*/ 411 h 675"/>
                <a:gd name="T4" fmla="*/ 608 w 1304"/>
                <a:gd name="T5" fmla="*/ 435 h 675"/>
                <a:gd name="T6" fmla="*/ 808 w 1304"/>
                <a:gd name="T7" fmla="*/ 179 h 675"/>
                <a:gd name="T8" fmla="*/ 1064 w 1304"/>
                <a:gd name="T9" fmla="*/ 139 h 675"/>
                <a:gd name="T10" fmla="*/ 1304 w 1304"/>
                <a:gd name="T11" fmla="*/ 0 h 6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04"/>
                <a:gd name="T19" fmla="*/ 0 h 675"/>
                <a:gd name="T20" fmla="*/ 1304 w 1304"/>
                <a:gd name="T21" fmla="*/ 675 h 6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04" h="675">
                  <a:moveTo>
                    <a:pt x="0" y="675"/>
                  </a:moveTo>
                  <a:cubicBezTo>
                    <a:pt x="178" y="563"/>
                    <a:pt x="357" y="451"/>
                    <a:pt x="458" y="411"/>
                  </a:cubicBezTo>
                  <a:cubicBezTo>
                    <a:pt x="559" y="371"/>
                    <a:pt x="550" y="474"/>
                    <a:pt x="608" y="435"/>
                  </a:cubicBezTo>
                  <a:cubicBezTo>
                    <a:pt x="666" y="396"/>
                    <a:pt x="732" y="228"/>
                    <a:pt x="808" y="179"/>
                  </a:cubicBezTo>
                  <a:cubicBezTo>
                    <a:pt x="884" y="130"/>
                    <a:pt x="981" y="169"/>
                    <a:pt x="1064" y="139"/>
                  </a:cubicBezTo>
                  <a:cubicBezTo>
                    <a:pt x="1147" y="109"/>
                    <a:pt x="1225" y="54"/>
                    <a:pt x="130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5" name="Freeform 12"/>
            <p:cNvSpPr>
              <a:spLocks/>
            </p:cNvSpPr>
            <p:nvPr/>
          </p:nvSpPr>
          <p:spPr bwMode="auto">
            <a:xfrm>
              <a:off x="3680" y="2176"/>
              <a:ext cx="1363" cy="424"/>
            </a:xfrm>
            <a:custGeom>
              <a:avLst/>
              <a:gdLst>
                <a:gd name="T0" fmla="*/ 0 w 1363"/>
                <a:gd name="T1" fmla="*/ 424 h 424"/>
                <a:gd name="T2" fmla="*/ 507 w 1363"/>
                <a:gd name="T3" fmla="*/ 288 h 424"/>
                <a:gd name="T4" fmla="*/ 784 w 1363"/>
                <a:gd name="T5" fmla="*/ 168 h 424"/>
                <a:gd name="T6" fmla="*/ 1072 w 1363"/>
                <a:gd name="T7" fmla="*/ 168 h 424"/>
                <a:gd name="T8" fmla="*/ 1363 w 1363"/>
                <a:gd name="T9" fmla="*/ 0 h 4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63"/>
                <a:gd name="T16" fmla="*/ 0 h 424"/>
                <a:gd name="T17" fmla="*/ 1363 w 1363"/>
                <a:gd name="T18" fmla="*/ 424 h 4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63" h="424">
                  <a:moveTo>
                    <a:pt x="0" y="424"/>
                  </a:moveTo>
                  <a:cubicBezTo>
                    <a:pt x="188" y="377"/>
                    <a:pt x="376" y="331"/>
                    <a:pt x="507" y="288"/>
                  </a:cubicBezTo>
                  <a:cubicBezTo>
                    <a:pt x="638" y="245"/>
                    <a:pt x="690" y="188"/>
                    <a:pt x="784" y="168"/>
                  </a:cubicBezTo>
                  <a:cubicBezTo>
                    <a:pt x="878" y="148"/>
                    <a:pt x="976" y="196"/>
                    <a:pt x="1072" y="168"/>
                  </a:cubicBezTo>
                  <a:cubicBezTo>
                    <a:pt x="1168" y="140"/>
                    <a:pt x="1265" y="70"/>
                    <a:pt x="1363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54" name="Group 13"/>
          <p:cNvGrpSpPr>
            <a:grpSpLocks/>
          </p:cNvGrpSpPr>
          <p:nvPr/>
        </p:nvGrpSpPr>
        <p:grpSpPr bwMode="auto">
          <a:xfrm>
            <a:off x="825500" y="2387600"/>
            <a:ext cx="2735263" cy="1828800"/>
            <a:chOff x="440" y="1760"/>
            <a:chExt cx="1723" cy="1152"/>
          </a:xfrm>
        </p:grpSpPr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880" y="2056"/>
              <a:ext cx="776" cy="512"/>
            </a:xfrm>
            <a:prstGeom prst="ellipse">
              <a:avLst/>
            </a:prstGeom>
            <a:gradFill rotWithShape="0">
              <a:gsLst>
                <a:gs pos="0">
                  <a:srgbClr val="FFCCFF"/>
                </a:gs>
                <a:gs pos="50000">
                  <a:srgbClr val="765E76"/>
                </a:gs>
                <a:gs pos="100000">
                  <a:srgbClr val="FFCC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440" y="2168"/>
              <a:ext cx="472" cy="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1560" y="1760"/>
              <a:ext cx="472" cy="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920" y="2912"/>
              <a:ext cx="11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6162" name="Picture 1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00" y="2629"/>
              <a:ext cx="27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3" name="Arc 19"/>
            <p:cNvSpPr>
              <a:spLocks/>
            </p:cNvSpPr>
            <p:nvPr/>
          </p:nvSpPr>
          <p:spPr bwMode="auto">
            <a:xfrm rot="858017">
              <a:off x="1600" y="2520"/>
              <a:ext cx="368" cy="368"/>
            </a:xfrm>
            <a:custGeom>
              <a:avLst/>
              <a:gdLst>
                <a:gd name="T0" fmla="*/ 0 w 21600"/>
                <a:gd name="T1" fmla="*/ 0 h 21600"/>
                <a:gd name="T2" fmla="*/ 368 w 21600"/>
                <a:gd name="T3" fmla="*/ 368 h 21600"/>
                <a:gd name="T4" fmla="*/ 0 w 21600"/>
                <a:gd name="T5" fmla="*/ 36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" name="Freeform 20"/>
            <p:cNvSpPr>
              <a:spLocks/>
            </p:cNvSpPr>
            <p:nvPr/>
          </p:nvSpPr>
          <p:spPr bwMode="auto">
            <a:xfrm>
              <a:off x="776" y="2176"/>
              <a:ext cx="1387" cy="712"/>
            </a:xfrm>
            <a:custGeom>
              <a:avLst/>
              <a:gdLst>
                <a:gd name="T0" fmla="*/ 0 w 1387"/>
                <a:gd name="T1" fmla="*/ 712 h 712"/>
                <a:gd name="T2" fmla="*/ 609 w 1387"/>
                <a:gd name="T3" fmla="*/ 360 h 712"/>
                <a:gd name="T4" fmla="*/ 849 w 1387"/>
                <a:gd name="T5" fmla="*/ 296 h 712"/>
                <a:gd name="T6" fmla="*/ 1096 w 1387"/>
                <a:gd name="T7" fmla="*/ 168 h 712"/>
                <a:gd name="T8" fmla="*/ 1387 w 1387"/>
                <a:gd name="T9" fmla="*/ 0 h 7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7"/>
                <a:gd name="T16" fmla="*/ 0 h 712"/>
                <a:gd name="T17" fmla="*/ 1387 w 1387"/>
                <a:gd name="T18" fmla="*/ 712 h 7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7" h="712">
                  <a:moveTo>
                    <a:pt x="0" y="712"/>
                  </a:moveTo>
                  <a:cubicBezTo>
                    <a:pt x="234" y="570"/>
                    <a:pt x="468" y="429"/>
                    <a:pt x="609" y="360"/>
                  </a:cubicBezTo>
                  <a:cubicBezTo>
                    <a:pt x="750" y="291"/>
                    <a:pt x="768" y="328"/>
                    <a:pt x="849" y="296"/>
                  </a:cubicBezTo>
                  <a:cubicBezTo>
                    <a:pt x="930" y="264"/>
                    <a:pt x="1006" y="217"/>
                    <a:pt x="1096" y="168"/>
                  </a:cubicBezTo>
                  <a:cubicBezTo>
                    <a:pt x="1186" y="119"/>
                    <a:pt x="1336" y="25"/>
                    <a:pt x="1387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auto">
            <a:xfrm>
              <a:off x="712" y="2032"/>
              <a:ext cx="1381" cy="752"/>
            </a:xfrm>
            <a:custGeom>
              <a:avLst/>
              <a:gdLst>
                <a:gd name="T0" fmla="*/ 0 w 1381"/>
                <a:gd name="T1" fmla="*/ 752 h 752"/>
                <a:gd name="T2" fmla="*/ 402 w 1381"/>
                <a:gd name="T3" fmla="*/ 520 h 752"/>
                <a:gd name="T4" fmla="*/ 504 w 1381"/>
                <a:gd name="T5" fmla="*/ 408 h 752"/>
                <a:gd name="T6" fmla="*/ 800 w 1381"/>
                <a:gd name="T7" fmla="*/ 336 h 752"/>
                <a:gd name="T8" fmla="*/ 1381 w 1381"/>
                <a:gd name="T9" fmla="*/ 0 h 7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1"/>
                <a:gd name="T16" fmla="*/ 0 h 752"/>
                <a:gd name="T17" fmla="*/ 1381 w 1381"/>
                <a:gd name="T18" fmla="*/ 752 h 7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1" h="752">
                  <a:moveTo>
                    <a:pt x="0" y="752"/>
                  </a:moveTo>
                  <a:cubicBezTo>
                    <a:pt x="159" y="664"/>
                    <a:pt x="318" y="577"/>
                    <a:pt x="402" y="520"/>
                  </a:cubicBezTo>
                  <a:cubicBezTo>
                    <a:pt x="486" y="463"/>
                    <a:pt x="438" y="439"/>
                    <a:pt x="504" y="408"/>
                  </a:cubicBezTo>
                  <a:cubicBezTo>
                    <a:pt x="570" y="377"/>
                    <a:pt x="654" y="404"/>
                    <a:pt x="800" y="336"/>
                  </a:cubicBezTo>
                  <a:cubicBezTo>
                    <a:pt x="946" y="268"/>
                    <a:pt x="1282" y="57"/>
                    <a:pt x="1381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Freeform 22"/>
            <p:cNvSpPr>
              <a:spLocks/>
            </p:cNvSpPr>
            <p:nvPr/>
          </p:nvSpPr>
          <p:spPr bwMode="auto">
            <a:xfrm>
              <a:off x="664" y="1890"/>
              <a:ext cx="1480" cy="782"/>
            </a:xfrm>
            <a:custGeom>
              <a:avLst/>
              <a:gdLst>
                <a:gd name="T0" fmla="*/ 0 w 1344"/>
                <a:gd name="T1" fmla="*/ 710 h 710"/>
                <a:gd name="T2" fmla="*/ 402 w 1344"/>
                <a:gd name="T3" fmla="*/ 478 h 710"/>
                <a:gd name="T4" fmla="*/ 536 w 1344"/>
                <a:gd name="T5" fmla="*/ 478 h 710"/>
                <a:gd name="T6" fmla="*/ 752 w 1344"/>
                <a:gd name="T7" fmla="*/ 342 h 710"/>
                <a:gd name="T8" fmla="*/ 1344 w 1344"/>
                <a:gd name="T9" fmla="*/ 0 h 7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4"/>
                <a:gd name="T16" fmla="*/ 0 h 710"/>
                <a:gd name="T17" fmla="*/ 1344 w 1344"/>
                <a:gd name="T18" fmla="*/ 710 h 7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4" h="710">
                  <a:moveTo>
                    <a:pt x="0" y="710"/>
                  </a:moveTo>
                  <a:cubicBezTo>
                    <a:pt x="156" y="613"/>
                    <a:pt x="313" y="517"/>
                    <a:pt x="402" y="478"/>
                  </a:cubicBezTo>
                  <a:lnTo>
                    <a:pt x="536" y="478"/>
                  </a:lnTo>
                  <a:cubicBezTo>
                    <a:pt x="594" y="455"/>
                    <a:pt x="617" y="422"/>
                    <a:pt x="752" y="342"/>
                  </a:cubicBezTo>
                  <a:cubicBezTo>
                    <a:pt x="887" y="262"/>
                    <a:pt x="1115" y="131"/>
                    <a:pt x="134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Freeform 23"/>
            <p:cNvSpPr>
              <a:spLocks/>
            </p:cNvSpPr>
            <p:nvPr/>
          </p:nvSpPr>
          <p:spPr bwMode="auto">
            <a:xfrm>
              <a:off x="600" y="1832"/>
              <a:ext cx="1454" cy="728"/>
            </a:xfrm>
            <a:custGeom>
              <a:avLst/>
              <a:gdLst>
                <a:gd name="T0" fmla="*/ 0 w 1310"/>
                <a:gd name="T1" fmla="*/ 656 h 656"/>
                <a:gd name="T2" fmla="*/ 360 w 1310"/>
                <a:gd name="T3" fmla="*/ 448 h 656"/>
                <a:gd name="T4" fmla="*/ 624 w 1310"/>
                <a:gd name="T5" fmla="*/ 408 h 656"/>
                <a:gd name="T6" fmla="*/ 720 w 1310"/>
                <a:gd name="T7" fmla="*/ 272 h 656"/>
                <a:gd name="T8" fmla="*/ 880 w 1310"/>
                <a:gd name="T9" fmla="*/ 248 h 656"/>
                <a:gd name="T10" fmla="*/ 1310 w 1310"/>
                <a:gd name="T11" fmla="*/ 0 h 6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10"/>
                <a:gd name="T19" fmla="*/ 0 h 656"/>
                <a:gd name="T20" fmla="*/ 1310 w 1310"/>
                <a:gd name="T21" fmla="*/ 656 h 6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10" h="656">
                  <a:moveTo>
                    <a:pt x="0" y="656"/>
                  </a:moveTo>
                  <a:cubicBezTo>
                    <a:pt x="128" y="572"/>
                    <a:pt x="256" y="489"/>
                    <a:pt x="360" y="448"/>
                  </a:cubicBezTo>
                  <a:cubicBezTo>
                    <a:pt x="464" y="407"/>
                    <a:pt x="564" y="437"/>
                    <a:pt x="624" y="408"/>
                  </a:cubicBezTo>
                  <a:cubicBezTo>
                    <a:pt x="684" y="379"/>
                    <a:pt x="677" y="299"/>
                    <a:pt x="720" y="272"/>
                  </a:cubicBezTo>
                  <a:cubicBezTo>
                    <a:pt x="763" y="245"/>
                    <a:pt x="782" y="293"/>
                    <a:pt x="880" y="248"/>
                  </a:cubicBezTo>
                  <a:cubicBezTo>
                    <a:pt x="978" y="203"/>
                    <a:pt x="1144" y="101"/>
                    <a:pt x="131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Freeform 24"/>
            <p:cNvSpPr>
              <a:spLocks/>
            </p:cNvSpPr>
            <p:nvPr/>
          </p:nvSpPr>
          <p:spPr bwMode="auto">
            <a:xfrm>
              <a:off x="568" y="1824"/>
              <a:ext cx="1328" cy="608"/>
            </a:xfrm>
            <a:custGeom>
              <a:avLst/>
              <a:gdLst>
                <a:gd name="T0" fmla="*/ 0 w 1328"/>
                <a:gd name="T1" fmla="*/ 608 h 608"/>
                <a:gd name="T2" fmla="*/ 592 w 1328"/>
                <a:gd name="T3" fmla="*/ 288 h 608"/>
                <a:gd name="T4" fmla="*/ 816 w 1328"/>
                <a:gd name="T5" fmla="*/ 288 h 608"/>
                <a:gd name="T6" fmla="*/ 1328 w 1328"/>
                <a:gd name="T7" fmla="*/ 0 h 6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28"/>
                <a:gd name="T13" fmla="*/ 0 h 608"/>
                <a:gd name="T14" fmla="*/ 1328 w 1328"/>
                <a:gd name="T15" fmla="*/ 608 h 6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28" h="608">
                  <a:moveTo>
                    <a:pt x="0" y="608"/>
                  </a:moveTo>
                  <a:cubicBezTo>
                    <a:pt x="228" y="474"/>
                    <a:pt x="456" y="341"/>
                    <a:pt x="592" y="288"/>
                  </a:cubicBezTo>
                  <a:cubicBezTo>
                    <a:pt x="728" y="235"/>
                    <a:pt x="693" y="336"/>
                    <a:pt x="816" y="288"/>
                  </a:cubicBezTo>
                  <a:cubicBezTo>
                    <a:pt x="939" y="240"/>
                    <a:pt x="1133" y="120"/>
                    <a:pt x="1328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9" name="Freeform 25"/>
            <p:cNvSpPr>
              <a:spLocks/>
            </p:cNvSpPr>
            <p:nvPr/>
          </p:nvSpPr>
          <p:spPr bwMode="auto">
            <a:xfrm rot="820097">
              <a:off x="1520" y="1904"/>
              <a:ext cx="565" cy="456"/>
            </a:xfrm>
            <a:custGeom>
              <a:avLst/>
              <a:gdLst>
                <a:gd name="T0" fmla="*/ 0 w 365"/>
                <a:gd name="T1" fmla="*/ 0 h 392"/>
                <a:gd name="T2" fmla="*/ 128 w 365"/>
                <a:gd name="T3" fmla="*/ 16 h 392"/>
                <a:gd name="T4" fmla="*/ 128 w 365"/>
                <a:gd name="T5" fmla="*/ 64 h 392"/>
                <a:gd name="T6" fmla="*/ 192 w 365"/>
                <a:gd name="T7" fmla="*/ 136 h 392"/>
                <a:gd name="T8" fmla="*/ 304 w 365"/>
                <a:gd name="T9" fmla="*/ 136 h 392"/>
                <a:gd name="T10" fmla="*/ 360 w 365"/>
                <a:gd name="T11" fmla="*/ 264 h 392"/>
                <a:gd name="T12" fmla="*/ 336 w 365"/>
                <a:gd name="T13" fmla="*/ 392 h 3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5"/>
                <a:gd name="T22" fmla="*/ 0 h 392"/>
                <a:gd name="T23" fmla="*/ 365 w 365"/>
                <a:gd name="T24" fmla="*/ 392 h 3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5" h="392">
                  <a:moveTo>
                    <a:pt x="0" y="0"/>
                  </a:moveTo>
                  <a:cubicBezTo>
                    <a:pt x="53" y="2"/>
                    <a:pt x="107" y="5"/>
                    <a:pt x="128" y="16"/>
                  </a:cubicBezTo>
                  <a:cubicBezTo>
                    <a:pt x="149" y="27"/>
                    <a:pt x="117" y="44"/>
                    <a:pt x="128" y="64"/>
                  </a:cubicBezTo>
                  <a:cubicBezTo>
                    <a:pt x="139" y="84"/>
                    <a:pt x="163" y="124"/>
                    <a:pt x="192" y="136"/>
                  </a:cubicBezTo>
                  <a:cubicBezTo>
                    <a:pt x="221" y="148"/>
                    <a:pt x="276" y="115"/>
                    <a:pt x="304" y="136"/>
                  </a:cubicBezTo>
                  <a:cubicBezTo>
                    <a:pt x="332" y="157"/>
                    <a:pt x="355" y="221"/>
                    <a:pt x="360" y="264"/>
                  </a:cubicBezTo>
                  <a:cubicBezTo>
                    <a:pt x="365" y="307"/>
                    <a:pt x="350" y="349"/>
                    <a:pt x="336" y="39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6155" name="Picture 2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68575" y="4278313"/>
            <a:ext cx="431165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6" name="Text Box 27"/>
          <p:cNvSpPr txBox="1">
            <a:spLocks noChangeArrowheads="1"/>
          </p:cNvSpPr>
          <p:nvPr/>
        </p:nvSpPr>
        <p:spPr bwMode="auto">
          <a:xfrm>
            <a:off x="2486025" y="5197475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Physics allows us to determine F</a:t>
            </a:r>
            <a:r>
              <a:rPr lang="en-US" sz="2400" b="1" baseline="-25000">
                <a:solidFill>
                  <a:srgbClr val="FF0000"/>
                </a:solidFill>
              </a:rPr>
              <a:t>jk</a:t>
            </a:r>
            <a:endParaRPr lang="en-US" sz="2400" b="1">
              <a:solidFill>
                <a:srgbClr val="FF0000"/>
              </a:solidFill>
            </a:endParaRPr>
          </a:p>
        </p:txBody>
      </p:sp>
      <p:sp>
        <p:nvSpPr>
          <p:cNvPr id="6157" name="Text Box 28"/>
          <p:cNvSpPr txBox="1">
            <a:spLocks noChangeArrowheads="1"/>
          </p:cNvSpPr>
          <p:nvPr/>
        </p:nvSpPr>
        <p:spPr bwMode="auto">
          <a:xfrm>
            <a:off x="655638" y="5754688"/>
            <a:ext cx="7970837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Filtered back </a:t>
            </a:r>
            <a:r>
              <a:rPr lang="en-US" b="1" i="1">
                <a:solidFill>
                  <a:schemeClr val="accent2"/>
                </a:solidFill>
              </a:rPr>
              <a:t>propagation</a:t>
            </a:r>
            <a:r>
              <a:rPr lang="en-US" b="1">
                <a:solidFill>
                  <a:schemeClr val="accent2"/>
                </a:solidFill>
              </a:rPr>
              <a:t> algorithm applies for plane wave illumination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Genesis of the Theory</a:t>
            </a:r>
          </a:p>
        </p:txBody>
      </p:sp>
      <p:sp>
        <p:nvSpPr>
          <p:cNvPr id="7174" name="Freeform 3"/>
          <p:cNvSpPr>
            <a:spLocks/>
          </p:cNvSpPr>
          <p:nvPr/>
        </p:nvSpPr>
        <p:spPr bwMode="auto">
          <a:xfrm>
            <a:off x="2273300" y="3657600"/>
            <a:ext cx="4495800" cy="1447800"/>
          </a:xfrm>
          <a:custGeom>
            <a:avLst/>
            <a:gdLst>
              <a:gd name="T0" fmla="*/ 848 w 5280"/>
              <a:gd name="T1" fmla="*/ 264 h 984"/>
              <a:gd name="T2" fmla="*/ 1472 w 5280"/>
              <a:gd name="T3" fmla="*/ 168 h 984"/>
              <a:gd name="T4" fmla="*/ 2336 w 5280"/>
              <a:gd name="T5" fmla="*/ 216 h 984"/>
              <a:gd name="T6" fmla="*/ 2576 w 5280"/>
              <a:gd name="T7" fmla="*/ 168 h 984"/>
              <a:gd name="T8" fmla="*/ 3296 w 5280"/>
              <a:gd name="T9" fmla="*/ 72 h 984"/>
              <a:gd name="T10" fmla="*/ 4352 w 5280"/>
              <a:gd name="T11" fmla="*/ 24 h 984"/>
              <a:gd name="T12" fmla="*/ 5024 w 5280"/>
              <a:gd name="T13" fmla="*/ 120 h 984"/>
              <a:gd name="T14" fmla="*/ 5168 w 5280"/>
              <a:gd name="T15" fmla="*/ 744 h 984"/>
              <a:gd name="T16" fmla="*/ 4352 w 5280"/>
              <a:gd name="T17" fmla="*/ 888 h 984"/>
              <a:gd name="T18" fmla="*/ 1616 w 5280"/>
              <a:gd name="T19" fmla="*/ 936 h 984"/>
              <a:gd name="T20" fmla="*/ 128 w 5280"/>
              <a:gd name="T21" fmla="*/ 600 h 984"/>
              <a:gd name="T22" fmla="*/ 848 w 5280"/>
              <a:gd name="T23" fmla="*/ 264 h 9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280"/>
              <a:gd name="T37" fmla="*/ 0 h 984"/>
              <a:gd name="T38" fmla="*/ 5280 w 5280"/>
              <a:gd name="T39" fmla="*/ 984 h 98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280" h="984">
                <a:moveTo>
                  <a:pt x="848" y="264"/>
                </a:moveTo>
                <a:cubicBezTo>
                  <a:pt x="1072" y="192"/>
                  <a:pt x="1224" y="176"/>
                  <a:pt x="1472" y="168"/>
                </a:cubicBezTo>
                <a:cubicBezTo>
                  <a:pt x="1720" y="160"/>
                  <a:pt x="2152" y="216"/>
                  <a:pt x="2336" y="216"/>
                </a:cubicBezTo>
                <a:cubicBezTo>
                  <a:pt x="2520" y="216"/>
                  <a:pt x="2416" y="192"/>
                  <a:pt x="2576" y="168"/>
                </a:cubicBezTo>
                <a:cubicBezTo>
                  <a:pt x="2736" y="144"/>
                  <a:pt x="3000" y="96"/>
                  <a:pt x="3296" y="72"/>
                </a:cubicBezTo>
                <a:cubicBezTo>
                  <a:pt x="3592" y="48"/>
                  <a:pt x="4064" y="16"/>
                  <a:pt x="4352" y="24"/>
                </a:cubicBezTo>
                <a:cubicBezTo>
                  <a:pt x="4640" y="32"/>
                  <a:pt x="4888" y="0"/>
                  <a:pt x="5024" y="120"/>
                </a:cubicBezTo>
                <a:cubicBezTo>
                  <a:pt x="5160" y="240"/>
                  <a:pt x="5280" y="616"/>
                  <a:pt x="5168" y="744"/>
                </a:cubicBezTo>
                <a:cubicBezTo>
                  <a:pt x="5056" y="872"/>
                  <a:pt x="4944" y="856"/>
                  <a:pt x="4352" y="888"/>
                </a:cubicBezTo>
                <a:cubicBezTo>
                  <a:pt x="3760" y="920"/>
                  <a:pt x="2320" y="984"/>
                  <a:pt x="1616" y="936"/>
                </a:cubicBezTo>
                <a:cubicBezTo>
                  <a:pt x="912" y="888"/>
                  <a:pt x="256" y="712"/>
                  <a:pt x="128" y="600"/>
                </a:cubicBezTo>
                <a:cubicBezTo>
                  <a:pt x="0" y="488"/>
                  <a:pt x="624" y="336"/>
                  <a:pt x="848" y="264"/>
                </a:cubicBez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5" name="Oval 4"/>
          <p:cNvSpPr>
            <a:spLocks noChangeArrowheads="1"/>
          </p:cNvSpPr>
          <p:nvPr/>
        </p:nvSpPr>
        <p:spPr bwMode="auto">
          <a:xfrm>
            <a:off x="3949700" y="4495800"/>
            <a:ext cx="639763" cy="76200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Line 5"/>
          <p:cNvSpPr>
            <a:spLocks noChangeShapeType="1"/>
          </p:cNvSpPr>
          <p:nvPr/>
        </p:nvSpPr>
        <p:spPr bwMode="auto">
          <a:xfrm>
            <a:off x="2606675" y="2354263"/>
            <a:ext cx="815975" cy="1447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7" name="Line 6"/>
          <p:cNvSpPr>
            <a:spLocks noChangeShapeType="1"/>
          </p:cNvSpPr>
          <p:nvPr/>
        </p:nvSpPr>
        <p:spPr bwMode="auto">
          <a:xfrm>
            <a:off x="2660650" y="2354263"/>
            <a:ext cx="1143000" cy="12192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8" name="Freeform 7"/>
          <p:cNvSpPr>
            <a:spLocks/>
          </p:cNvSpPr>
          <p:nvPr/>
        </p:nvSpPr>
        <p:spPr bwMode="auto">
          <a:xfrm>
            <a:off x="2584450" y="2430463"/>
            <a:ext cx="760413" cy="609600"/>
          </a:xfrm>
          <a:custGeom>
            <a:avLst/>
            <a:gdLst>
              <a:gd name="T0" fmla="*/ 0 w 1104"/>
              <a:gd name="T1" fmla="*/ 336 h 512"/>
              <a:gd name="T2" fmla="*/ 384 w 1104"/>
              <a:gd name="T3" fmla="*/ 480 h 512"/>
              <a:gd name="T4" fmla="*/ 768 w 1104"/>
              <a:gd name="T5" fmla="*/ 432 h 512"/>
              <a:gd name="T6" fmla="*/ 1104 w 1104"/>
              <a:gd name="T7" fmla="*/ 0 h 512"/>
              <a:gd name="T8" fmla="*/ 0 60000 65536"/>
              <a:gd name="T9" fmla="*/ 0 60000 65536"/>
              <a:gd name="T10" fmla="*/ 0 60000 65536"/>
              <a:gd name="T11" fmla="*/ 0 60000 65536"/>
              <a:gd name="T12" fmla="*/ 0 w 1104"/>
              <a:gd name="T13" fmla="*/ 0 h 512"/>
              <a:gd name="T14" fmla="*/ 1104 w 1104"/>
              <a:gd name="T15" fmla="*/ 512 h 5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04" h="512">
                <a:moveTo>
                  <a:pt x="0" y="336"/>
                </a:moveTo>
                <a:cubicBezTo>
                  <a:pt x="128" y="400"/>
                  <a:pt x="256" y="464"/>
                  <a:pt x="384" y="480"/>
                </a:cubicBezTo>
                <a:cubicBezTo>
                  <a:pt x="512" y="496"/>
                  <a:pt x="648" y="512"/>
                  <a:pt x="768" y="432"/>
                </a:cubicBezTo>
                <a:cubicBezTo>
                  <a:pt x="888" y="352"/>
                  <a:pt x="996" y="176"/>
                  <a:pt x="1104" y="0"/>
                </a:cubicBezTo>
              </a:path>
            </a:pathLst>
          </a:custGeom>
          <a:noFill/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9" name="Rectangle 8"/>
          <p:cNvSpPr>
            <a:spLocks noChangeArrowheads="1"/>
          </p:cNvSpPr>
          <p:nvPr/>
        </p:nvSpPr>
        <p:spPr bwMode="auto">
          <a:xfrm rot="-1404882">
            <a:off x="2446338" y="2239963"/>
            <a:ext cx="255587" cy="746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Line 9"/>
          <p:cNvSpPr>
            <a:spLocks noChangeShapeType="1"/>
          </p:cNvSpPr>
          <p:nvPr/>
        </p:nvSpPr>
        <p:spPr bwMode="auto">
          <a:xfrm flipV="1">
            <a:off x="4330700" y="2971800"/>
            <a:ext cx="685800" cy="13716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81" name="Freeform 10"/>
          <p:cNvSpPr>
            <a:spLocks/>
          </p:cNvSpPr>
          <p:nvPr/>
        </p:nvSpPr>
        <p:spPr bwMode="auto">
          <a:xfrm>
            <a:off x="4254500" y="3810000"/>
            <a:ext cx="787400" cy="431800"/>
          </a:xfrm>
          <a:custGeom>
            <a:avLst/>
            <a:gdLst>
              <a:gd name="T0" fmla="*/ 0 w 768"/>
              <a:gd name="T1" fmla="*/ 80 h 272"/>
              <a:gd name="T2" fmla="*/ 288 w 768"/>
              <a:gd name="T3" fmla="*/ 32 h 272"/>
              <a:gd name="T4" fmla="*/ 768 w 768"/>
              <a:gd name="T5" fmla="*/ 272 h 272"/>
              <a:gd name="T6" fmla="*/ 0 60000 65536"/>
              <a:gd name="T7" fmla="*/ 0 60000 65536"/>
              <a:gd name="T8" fmla="*/ 0 60000 65536"/>
              <a:gd name="T9" fmla="*/ 0 w 768"/>
              <a:gd name="T10" fmla="*/ 0 h 272"/>
              <a:gd name="T11" fmla="*/ 768 w 768"/>
              <a:gd name="T12" fmla="*/ 272 h 2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72">
                <a:moveTo>
                  <a:pt x="0" y="80"/>
                </a:moveTo>
                <a:cubicBezTo>
                  <a:pt x="80" y="40"/>
                  <a:pt x="160" y="0"/>
                  <a:pt x="288" y="32"/>
                </a:cubicBezTo>
                <a:cubicBezTo>
                  <a:pt x="416" y="64"/>
                  <a:pt x="592" y="168"/>
                  <a:pt x="768" y="272"/>
                </a:cubicBezTo>
              </a:path>
            </a:pathLst>
          </a:custGeom>
          <a:noFill/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2" name="Rectangle 11"/>
          <p:cNvSpPr>
            <a:spLocks noChangeArrowheads="1"/>
          </p:cNvSpPr>
          <p:nvPr/>
        </p:nvSpPr>
        <p:spPr bwMode="auto">
          <a:xfrm rot="2218079">
            <a:off x="5643563" y="2266950"/>
            <a:ext cx="514350" cy="746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Text Box 12"/>
          <p:cNvSpPr txBox="1">
            <a:spLocks noChangeArrowheads="1"/>
          </p:cNvSpPr>
          <p:nvPr/>
        </p:nvSpPr>
        <p:spPr bwMode="auto">
          <a:xfrm>
            <a:off x="2776538" y="1936750"/>
            <a:ext cx="1181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transmitter</a:t>
            </a:r>
          </a:p>
        </p:txBody>
      </p:sp>
      <p:sp>
        <p:nvSpPr>
          <p:cNvPr id="7184" name="Text Box 13"/>
          <p:cNvSpPr txBox="1">
            <a:spLocks noChangeArrowheads="1"/>
          </p:cNvSpPr>
          <p:nvPr/>
        </p:nvSpPr>
        <p:spPr bwMode="auto">
          <a:xfrm>
            <a:off x="6405563" y="2043113"/>
            <a:ext cx="885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receiver</a:t>
            </a:r>
          </a:p>
        </p:txBody>
      </p:sp>
      <p:sp>
        <p:nvSpPr>
          <p:cNvPr id="7185" name="Text Box 14"/>
          <p:cNvSpPr txBox="1">
            <a:spLocks noChangeArrowheads="1"/>
          </p:cNvSpPr>
          <p:nvPr/>
        </p:nvSpPr>
        <p:spPr bwMode="auto">
          <a:xfrm>
            <a:off x="5016500" y="4343400"/>
            <a:ext cx="155098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b="1"/>
              <a:t>Inhomogeneous</a:t>
            </a:r>
          </a:p>
          <a:p>
            <a:pPr algn="ctr">
              <a:lnSpc>
                <a:spcPct val="80000"/>
              </a:lnSpc>
            </a:pPr>
            <a:r>
              <a:rPr lang="en-US" sz="1600" b="1"/>
              <a:t> background</a:t>
            </a:r>
          </a:p>
        </p:txBody>
      </p:sp>
      <p:sp>
        <p:nvSpPr>
          <p:cNvPr id="7186" name="Line 15"/>
          <p:cNvSpPr>
            <a:spLocks noChangeShapeType="1"/>
          </p:cNvSpPr>
          <p:nvPr/>
        </p:nvSpPr>
        <p:spPr bwMode="auto">
          <a:xfrm flipV="1">
            <a:off x="4483100" y="3276600"/>
            <a:ext cx="914400" cy="10668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87" name="Text Box 16"/>
          <p:cNvSpPr txBox="1">
            <a:spLocks noChangeArrowheads="1"/>
          </p:cNvSpPr>
          <p:nvPr/>
        </p:nvSpPr>
        <p:spPr bwMode="auto">
          <a:xfrm>
            <a:off x="3797300" y="45720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A50021"/>
                </a:solidFill>
              </a:rPr>
              <a:t>target</a:t>
            </a:r>
          </a:p>
        </p:txBody>
      </p:sp>
      <p:pic>
        <p:nvPicPr>
          <p:cNvPr id="7188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8838" y="1971675"/>
            <a:ext cx="3048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9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6950" y="1960563"/>
            <a:ext cx="29527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90" name="Line 19"/>
          <p:cNvSpPr>
            <a:spLocks noChangeShapeType="1"/>
          </p:cNvSpPr>
          <p:nvPr/>
        </p:nvSpPr>
        <p:spPr bwMode="auto">
          <a:xfrm>
            <a:off x="2627313" y="2368550"/>
            <a:ext cx="1377950" cy="1944688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91" name="Line 20"/>
          <p:cNvSpPr>
            <a:spLocks noChangeShapeType="1"/>
          </p:cNvSpPr>
          <p:nvPr/>
        </p:nvSpPr>
        <p:spPr bwMode="auto">
          <a:xfrm flipV="1">
            <a:off x="4430713" y="2433638"/>
            <a:ext cx="1365250" cy="18669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92" name="Text Box 21"/>
          <p:cNvSpPr txBox="1">
            <a:spLocks noChangeArrowheads="1"/>
          </p:cNvSpPr>
          <p:nvPr/>
        </p:nvSpPr>
        <p:spPr bwMode="auto">
          <a:xfrm>
            <a:off x="3398838" y="3832225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s</a:t>
            </a:r>
            <a:r>
              <a:rPr lang="en-US" sz="2400" baseline="-25000"/>
              <a:t>0</a:t>
            </a:r>
            <a:endParaRPr lang="en-US" sz="2400"/>
          </a:p>
        </p:txBody>
      </p:sp>
      <p:sp>
        <p:nvSpPr>
          <p:cNvPr id="7193" name="Text Box 22"/>
          <p:cNvSpPr txBox="1">
            <a:spLocks noChangeArrowheads="1"/>
          </p:cNvSpPr>
          <p:nvPr/>
        </p:nvSpPr>
        <p:spPr bwMode="auto">
          <a:xfrm>
            <a:off x="5521325" y="2798763"/>
            <a:ext cx="303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s</a:t>
            </a:r>
            <a:endParaRPr lang="en-US" sz="2400"/>
          </a:p>
        </p:txBody>
      </p:sp>
      <p:pic>
        <p:nvPicPr>
          <p:cNvPr id="7194" name="Picture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450" y="1289050"/>
            <a:ext cx="861377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95" name="Text Box 24"/>
          <p:cNvSpPr txBox="1">
            <a:spLocks noChangeArrowheads="1"/>
          </p:cNvSpPr>
          <p:nvPr/>
        </p:nvSpPr>
        <p:spPr bwMode="auto">
          <a:xfrm>
            <a:off x="1681163" y="5275263"/>
            <a:ext cx="6061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b="1">
                <a:solidFill>
                  <a:schemeClr val="accent2"/>
                </a:solidFill>
              </a:rPr>
              <a:t> Far field measurements (scattering amplitude)</a:t>
            </a:r>
          </a:p>
          <a:p>
            <a:pPr>
              <a:buFontTx/>
              <a:buChar char="•"/>
            </a:pPr>
            <a:r>
              <a:rPr lang="en-US" b="1">
                <a:solidFill>
                  <a:schemeClr val="accent2"/>
                </a:solidFill>
              </a:rPr>
              <a:t> Full data suite (all incident and scattering directions)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Scattering Theory Formulation</a:t>
            </a:r>
          </a:p>
        </p:txBody>
      </p:sp>
      <p:grpSp>
        <p:nvGrpSpPr>
          <p:cNvPr id="8198" name="Group 38"/>
          <p:cNvGrpSpPr>
            <a:grpSpLocks/>
          </p:cNvGrpSpPr>
          <p:nvPr/>
        </p:nvGrpSpPr>
        <p:grpSpPr bwMode="auto">
          <a:xfrm>
            <a:off x="476250" y="2641600"/>
            <a:ext cx="8340725" cy="1524000"/>
            <a:chOff x="306" y="1290"/>
            <a:chExt cx="5254" cy="960"/>
          </a:xfrm>
        </p:grpSpPr>
        <p:grpSp>
          <p:nvGrpSpPr>
            <p:cNvPr id="8221" name="Group 39"/>
            <p:cNvGrpSpPr>
              <a:grpSpLocks/>
            </p:cNvGrpSpPr>
            <p:nvPr/>
          </p:nvGrpSpPr>
          <p:grpSpPr bwMode="auto">
            <a:xfrm>
              <a:off x="306" y="1290"/>
              <a:ext cx="1686" cy="944"/>
              <a:chOff x="510" y="1290"/>
              <a:chExt cx="1974" cy="1152"/>
            </a:xfrm>
          </p:grpSpPr>
          <p:sp>
            <p:nvSpPr>
              <p:cNvPr id="12328" name="Oval 40"/>
              <p:cNvSpPr>
                <a:spLocks noChangeArrowheads="1"/>
              </p:cNvSpPr>
              <p:nvPr/>
            </p:nvSpPr>
            <p:spPr bwMode="auto">
              <a:xfrm>
                <a:off x="510" y="1290"/>
                <a:ext cx="1974" cy="1152"/>
              </a:xfrm>
              <a:prstGeom prst="ellipse">
                <a:avLst/>
              </a:prstGeom>
              <a:gradFill rotWithShape="0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27" name="Freeform 41"/>
              <p:cNvSpPr>
                <a:spLocks/>
              </p:cNvSpPr>
              <p:nvPr/>
            </p:nvSpPr>
            <p:spPr bwMode="auto">
              <a:xfrm>
                <a:off x="1134" y="1616"/>
                <a:ext cx="854" cy="516"/>
              </a:xfrm>
              <a:custGeom>
                <a:avLst/>
                <a:gdLst>
                  <a:gd name="T0" fmla="*/ 534 w 854"/>
                  <a:gd name="T1" fmla="*/ 112 h 516"/>
                  <a:gd name="T2" fmla="*/ 378 w 854"/>
                  <a:gd name="T3" fmla="*/ 4 h 516"/>
                  <a:gd name="T4" fmla="*/ 264 w 854"/>
                  <a:gd name="T5" fmla="*/ 88 h 516"/>
                  <a:gd name="T6" fmla="*/ 138 w 854"/>
                  <a:gd name="T7" fmla="*/ 142 h 516"/>
                  <a:gd name="T8" fmla="*/ 48 w 854"/>
                  <a:gd name="T9" fmla="*/ 472 h 516"/>
                  <a:gd name="T10" fmla="*/ 426 w 854"/>
                  <a:gd name="T11" fmla="*/ 406 h 516"/>
                  <a:gd name="T12" fmla="*/ 834 w 854"/>
                  <a:gd name="T13" fmla="*/ 316 h 516"/>
                  <a:gd name="T14" fmla="*/ 534 w 854"/>
                  <a:gd name="T15" fmla="*/ 112 h 5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54"/>
                  <a:gd name="T25" fmla="*/ 0 h 516"/>
                  <a:gd name="T26" fmla="*/ 854 w 854"/>
                  <a:gd name="T27" fmla="*/ 516 h 5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54" h="516">
                    <a:moveTo>
                      <a:pt x="534" y="112"/>
                    </a:moveTo>
                    <a:cubicBezTo>
                      <a:pt x="458" y="60"/>
                      <a:pt x="423" y="8"/>
                      <a:pt x="378" y="4"/>
                    </a:cubicBezTo>
                    <a:cubicBezTo>
                      <a:pt x="333" y="0"/>
                      <a:pt x="304" y="65"/>
                      <a:pt x="264" y="88"/>
                    </a:cubicBezTo>
                    <a:cubicBezTo>
                      <a:pt x="224" y="111"/>
                      <a:pt x="174" y="78"/>
                      <a:pt x="138" y="142"/>
                    </a:cubicBezTo>
                    <a:cubicBezTo>
                      <a:pt x="102" y="206"/>
                      <a:pt x="0" y="428"/>
                      <a:pt x="48" y="472"/>
                    </a:cubicBezTo>
                    <a:cubicBezTo>
                      <a:pt x="96" y="516"/>
                      <a:pt x="295" y="432"/>
                      <a:pt x="426" y="406"/>
                    </a:cubicBezTo>
                    <a:cubicBezTo>
                      <a:pt x="557" y="380"/>
                      <a:pt x="814" y="361"/>
                      <a:pt x="834" y="316"/>
                    </a:cubicBezTo>
                    <a:cubicBezTo>
                      <a:pt x="854" y="271"/>
                      <a:pt x="610" y="164"/>
                      <a:pt x="534" y="112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CCFF"/>
                  </a:gs>
                  <a:gs pos="50000">
                    <a:srgbClr val="765E76"/>
                  </a:gs>
                  <a:gs pos="100000">
                    <a:srgbClr val="FFCC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22" name="Text Box 42"/>
            <p:cNvSpPr txBox="1">
              <a:spLocks noChangeArrowheads="1"/>
            </p:cNvSpPr>
            <p:nvPr/>
          </p:nvSpPr>
          <p:spPr bwMode="auto">
            <a:xfrm>
              <a:off x="2138" y="1590"/>
              <a:ext cx="26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b="1"/>
                <a:t>=</a:t>
              </a:r>
            </a:p>
          </p:txBody>
        </p:sp>
        <p:sp>
          <p:nvSpPr>
            <p:cNvPr id="12331" name="Oval 43"/>
            <p:cNvSpPr>
              <a:spLocks noChangeArrowheads="1"/>
            </p:cNvSpPr>
            <p:nvPr/>
          </p:nvSpPr>
          <p:spPr bwMode="auto">
            <a:xfrm>
              <a:off x="2602" y="1306"/>
              <a:ext cx="1686" cy="944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24" name="Freeform 44"/>
            <p:cNvSpPr>
              <a:spLocks/>
            </p:cNvSpPr>
            <p:nvPr/>
          </p:nvSpPr>
          <p:spPr bwMode="auto">
            <a:xfrm>
              <a:off x="4831" y="1541"/>
              <a:ext cx="729" cy="423"/>
            </a:xfrm>
            <a:custGeom>
              <a:avLst/>
              <a:gdLst>
                <a:gd name="T0" fmla="*/ 534 w 854"/>
                <a:gd name="T1" fmla="*/ 112 h 516"/>
                <a:gd name="T2" fmla="*/ 378 w 854"/>
                <a:gd name="T3" fmla="*/ 4 h 516"/>
                <a:gd name="T4" fmla="*/ 264 w 854"/>
                <a:gd name="T5" fmla="*/ 88 h 516"/>
                <a:gd name="T6" fmla="*/ 138 w 854"/>
                <a:gd name="T7" fmla="*/ 142 h 516"/>
                <a:gd name="T8" fmla="*/ 48 w 854"/>
                <a:gd name="T9" fmla="*/ 472 h 516"/>
                <a:gd name="T10" fmla="*/ 426 w 854"/>
                <a:gd name="T11" fmla="*/ 406 h 516"/>
                <a:gd name="T12" fmla="*/ 834 w 854"/>
                <a:gd name="T13" fmla="*/ 316 h 516"/>
                <a:gd name="T14" fmla="*/ 534 w 854"/>
                <a:gd name="T15" fmla="*/ 112 h 5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54"/>
                <a:gd name="T25" fmla="*/ 0 h 516"/>
                <a:gd name="T26" fmla="*/ 854 w 854"/>
                <a:gd name="T27" fmla="*/ 516 h 5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54" h="516">
                  <a:moveTo>
                    <a:pt x="534" y="112"/>
                  </a:moveTo>
                  <a:cubicBezTo>
                    <a:pt x="458" y="60"/>
                    <a:pt x="423" y="8"/>
                    <a:pt x="378" y="4"/>
                  </a:cubicBezTo>
                  <a:cubicBezTo>
                    <a:pt x="333" y="0"/>
                    <a:pt x="304" y="65"/>
                    <a:pt x="264" y="88"/>
                  </a:cubicBezTo>
                  <a:cubicBezTo>
                    <a:pt x="224" y="111"/>
                    <a:pt x="174" y="78"/>
                    <a:pt x="138" y="142"/>
                  </a:cubicBezTo>
                  <a:cubicBezTo>
                    <a:pt x="102" y="206"/>
                    <a:pt x="0" y="428"/>
                    <a:pt x="48" y="472"/>
                  </a:cubicBezTo>
                  <a:cubicBezTo>
                    <a:pt x="96" y="516"/>
                    <a:pt x="295" y="432"/>
                    <a:pt x="426" y="406"/>
                  </a:cubicBezTo>
                  <a:cubicBezTo>
                    <a:pt x="557" y="380"/>
                    <a:pt x="814" y="361"/>
                    <a:pt x="834" y="316"/>
                  </a:cubicBezTo>
                  <a:cubicBezTo>
                    <a:pt x="854" y="271"/>
                    <a:pt x="610" y="164"/>
                    <a:pt x="534" y="112"/>
                  </a:cubicBezTo>
                  <a:close/>
                </a:path>
              </a:pathLst>
            </a:custGeom>
            <a:gradFill rotWithShape="0">
              <a:gsLst>
                <a:gs pos="0">
                  <a:srgbClr val="FFCCFF"/>
                </a:gs>
                <a:gs pos="50000">
                  <a:srgbClr val="765E76"/>
                </a:gs>
                <a:gs pos="100000">
                  <a:srgbClr val="FFCC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25" name="Text Box 45"/>
            <p:cNvSpPr txBox="1">
              <a:spLocks noChangeArrowheads="1"/>
            </p:cNvSpPr>
            <p:nvPr/>
          </p:nvSpPr>
          <p:spPr bwMode="auto">
            <a:xfrm>
              <a:off x="4486" y="1578"/>
              <a:ext cx="24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/>
                <a:t>+</a:t>
              </a:r>
            </a:p>
          </p:txBody>
        </p:sp>
      </p:grpSp>
      <p:sp>
        <p:nvSpPr>
          <p:cNvPr id="8199" name="Text Box 47"/>
          <p:cNvSpPr txBox="1">
            <a:spLocks noChangeArrowheads="1"/>
          </p:cNvSpPr>
          <p:nvPr/>
        </p:nvSpPr>
        <p:spPr bwMode="auto">
          <a:xfrm>
            <a:off x="4813300" y="3197225"/>
            <a:ext cx="139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Background</a:t>
            </a:r>
          </a:p>
        </p:txBody>
      </p:sp>
      <p:sp>
        <p:nvSpPr>
          <p:cNvPr id="8200" name="Text Box 48"/>
          <p:cNvSpPr txBox="1">
            <a:spLocks noChangeArrowheads="1"/>
          </p:cNvSpPr>
          <p:nvPr/>
        </p:nvSpPr>
        <p:spPr bwMode="auto">
          <a:xfrm>
            <a:off x="7505700" y="2549525"/>
            <a:ext cx="130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perturbation</a:t>
            </a:r>
          </a:p>
        </p:txBody>
      </p:sp>
      <p:sp>
        <p:nvSpPr>
          <p:cNvPr id="8201" name="Line 49"/>
          <p:cNvSpPr>
            <a:spLocks noChangeShapeType="1"/>
          </p:cNvSpPr>
          <p:nvPr/>
        </p:nvSpPr>
        <p:spPr bwMode="auto">
          <a:xfrm>
            <a:off x="904875" y="2574925"/>
            <a:ext cx="342900" cy="1104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2" name="Line 50"/>
          <p:cNvSpPr>
            <a:spLocks noChangeShapeType="1"/>
          </p:cNvSpPr>
          <p:nvPr/>
        </p:nvSpPr>
        <p:spPr bwMode="auto">
          <a:xfrm>
            <a:off x="968375" y="2574925"/>
            <a:ext cx="9779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3" name="Line 51"/>
          <p:cNvSpPr>
            <a:spLocks noChangeShapeType="1"/>
          </p:cNvSpPr>
          <p:nvPr/>
        </p:nvSpPr>
        <p:spPr bwMode="auto">
          <a:xfrm>
            <a:off x="930275" y="2574925"/>
            <a:ext cx="508000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4" name="Freeform 52"/>
          <p:cNvSpPr>
            <a:spLocks/>
          </p:cNvSpPr>
          <p:nvPr/>
        </p:nvSpPr>
        <p:spPr bwMode="auto">
          <a:xfrm>
            <a:off x="866775" y="2536825"/>
            <a:ext cx="406400" cy="252413"/>
          </a:xfrm>
          <a:custGeom>
            <a:avLst/>
            <a:gdLst>
              <a:gd name="T0" fmla="*/ 0 w 256"/>
              <a:gd name="T1" fmla="*/ 144 h 159"/>
              <a:gd name="T2" fmla="*/ 112 w 256"/>
              <a:gd name="T3" fmla="*/ 152 h 159"/>
              <a:gd name="T4" fmla="*/ 176 w 256"/>
              <a:gd name="T5" fmla="*/ 104 h 159"/>
              <a:gd name="T6" fmla="*/ 256 w 256"/>
              <a:gd name="T7" fmla="*/ 0 h 159"/>
              <a:gd name="T8" fmla="*/ 0 60000 65536"/>
              <a:gd name="T9" fmla="*/ 0 60000 65536"/>
              <a:gd name="T10" fmla="*/ 0 60000 65536"/>
              <a:gd name="T11" fmla="*/ 0 60000 65536"/>
              <a:gd name="T12" fmla="*/ 0 w 256"/>
              <a:gd name="T13" fmla="*/ 0 h 159"/>
              <a:gd name="T14" fmla="*/ 256 w 256"/>
              <a:gd name="T15" fmla="*/ 159 h 1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" h="159">
                <a:moveTo>
                  <a:pt x="0" y="144"/>
                </a:moveTo>
                <a:cubicBezTo>
                  <a:pt x="41" y="151"/>
                  <a:pt x="83" y="159"/>
                  <a:pt x="112" y="152"/>
                </a:cubicBezTo>
                <a:cubicBezTo>
                  <a:pt x="141" y="145"/>
                  <a:pt x="152" y="129"/>
                  <a:pt x="176" y="104"/>
                </a:cubicBezTo>
                <a:cubicBezTo>
                  <a:pt x="200" y="79"/>
                  <a:pt x="228" y="39"/>
                  <a:pt x="25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5" name="Line 53"/>
          <p:cNvSpPr>
            <a:spLocks noChangeShapeType="1"/>
          </p:cNvSpPr>
          <p:nvPr/>
        </p:nvSpPr>
        <p:spPr bwMode="auto">
          <a:xfrm>
            <a:off x="4206875" y="2651125"/>
            <a:ext cx="342900" cy="1104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6" name="Line 54"/>
          <p:cNvSpPr>
            <a:spLocks noChangeShapeType="1"/>
          </p:cNvSpPr>
          <p:nvPr/>
        </p:nvSpPr>
        <p:spPr bwMode="auto">
          <a:xfrm>
            <a:off x="4270375" y="2651125"/>
            <a:ext cx="9779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7" name="Line 55"/>
          <p:cNvSpPr>
            <a:spLocks noChangeShapeType="1"/>
          </p:cNvSpPr>
          <p:nvPr/>
        </p:nvSpPr>
        <p:spPr bwMode="auto">
          <a:xfrm>
            <a:off x="4232275" y="2651125"/>
            <a:ext cx="508000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8" name="Freeform 56"/>
          <p:cNvSpPr>
            <a:spLocks/>
          </p:cNvSpPr>
          <p:nvPr/>
        </p:nvSpPr>
        <p:spPr bwMode="auto">
          <a:xfrm>
            <a:off x="4168775" y="2613025"/>
            <a:ext cx="406400" cy="252413"/>
          </a:xfrm>
          <a:custGeom>
            <a:avLst/>
            <a:gdLst>
              <a:gd name="T0" fmla="*/ 0 w 256"/>
              <a:gd name="T1" fmla="*/ 144 h 159"/>
              <a:gd name="T2" fmla="*/ 112 w 256"/>
              <a:gd name="T3" fmla="*/ 152 h 159"/>
              <a:gd name="T4" fmla="*/ 176 w 256"/>
              <a:gd name="T5" fmla="*/ 104 h 159"/>
              <a:gd name="T6" fmla="*/ 256 w 256"/>
              <a:gd name="T7" fmla="*/ 0 h 159"/>
              <a:gd name="T8" fmla="*/ 0 60000 65536"/>
              <a:gd name="T9" fmla="*/ 0 60000 65536"/>
              <a:gd name="T10" fmla="*/ 0 60000 65536"/>
              <a:gd name="T11" fmla="*/ 0 60000 65536"/>
              <a:gd name="T12" fmla="*/ 0 w 256"/>
              <a:gd name="T13" fmla="*/ 0 h 159"/>
              <a:gd name="T14" fmla="*/ 256 w 256"/>
              <a:gd name="T15" fmla="*/ 159 h 1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" h="159">
                <a:moveTo>
                  <a:pt x="0" y="144"/>
                </a:moveTo>
                <a:cubicBezTo>
                  <a:pt x="41" y="151"/>
                  <a:pt x="83" y="159"/>
                  <a:pt x="112" y="152"/>
                </a:cubicBezTo>
                <a:cubicBezTo>
                  <a:pt x="141" y="145"/>
                  <a:pt x="152" y="129"/>
                  <a:pt x="176" y="104"/>
                </a:cubicBezTo>
                <a:cubicBezTo>
                  <a:pt x="200" y="79"/>
                  <a:pt x="228" y="39"/>
                  <a:pt x="25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9" name="Line 57"/>
          <p:cNvSpPr>
            <a:spLocks noChangeShapeType="1"/>
          </p:cNvSpPr>
          <p:nvPr/>
        </p:nvSpPr>
        <p:spPr bwMode="auto">
          <a:xfrm flipV="1">
            <a:off x="2149475" y="2905125"/>
            <a:ext cx="203200" cy="25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0" name="Line 58"/>
          <p:cNvSpPr>
            <a:spLocks noChangeShapeType="1"/>
          </p:cNvSpPr>
          <p:nvPr/>
        </p:nvSpPr>
        <p:spPr bwMode="auto">
          <a:xfrm>
            <a:off x="1908175" y="3692525"/>
            <a:ext cx="101600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1" name="Line 59"/>
          <p:cNvSpPr>
            <a:spLocks noChangeShapeType="1"/>
          </p:cNvSpPr>
          <p:nvPr/>
        </p:nvSpPr>
        <p:spPr bwMode="auto">
          <a:xfrm>
            <a:off x="8270875" y="3603625"/>
            <a:ext cx="11430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2" name="Line 60"/>
          <p:cNvSpPr>
            <a:spLocks noChangeShapeType="1"/>
          </p:cNvSpPr>
          <p:nvPr/>
        </p:nvSpPr>
        <p:spPr bwMode="auto">
          <a:xfrm flipV="1">
            <a:off x="8435975" y="2943225"/>
            <a:ext cx="1905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8213" name="Picture 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550" y="1350963"/>
            <a:ext cx="8326438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4" name="Picture 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588" y="2519363"/>
            <a:ext cx="461962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5" name="Picture 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3950" y="2608263"/>
            <a:ext cx="461963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6" name="Picture 7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4988" y="2111375"/>
            <a:ext cx="800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7" name="Picture 7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71888" y="2174875"/>
            <a:ext cx="800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8" name="Picture 7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7325" y="4221163"/>
            <a:ext cx="8956675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9" name="Picture 8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52513" y="5316538"/>
            <a:ext cx="6856412" cy="8969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8220" name="Text Box 81"/>
          <p:cNvSpPr txBox="1">
            <a:spLocks noChangeArrowheads="1"/>
          </p:cNvSpPr>
          <p:nvPr/>
        </p:nvSpPr>
        <p:spPr bwMode="auto">
          <a:xfrm>
            <a:off x="2647950" y="4822825"/>
            <a:ext cx="3598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Lippmann Schwinger Equation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Multistatic Data Matrix</a:t>
            </a:r>
          </a:p>
        </p:txBody>
      </p:sp>
      <p:grpSp>
        <p:nvGrpSpPr>
          <p:cNvPr id="9222" name="Group 4"/>
          <p:cNvGrpSpPr>
            <a:grpSpLocks/>
          </p:cNvGrpSpPr>
          <p:nvPr/>
        </p:nvGrpSpPr>
        <p:grpSpPr bwMode="auto">
          <a:xfrm>
            <a:off x="2881313" y="2451100"/>
            <a:ext cx="2676525" cy="1498600"/>
            <a:chOff x="510" y="1290"/>
            <a:chExt cx="1974" cy="1152"/>
          </a:xfrm>
        </p:grpSpPr>
        <p:sp>
          <p:nvSpPr>
            <p:cNvPr id="13317" name="Oval 5"/>
            <p:cNvSpPr>
              <a:spLocks noChangeArrowheads="1"/>
            </p:cNvSpPr>
            <p:nvPr/>
          </p:nvSpPr>
          <p:spPr bwMode="auto">
            <a:xfrm>
              <a:off x="510" y="1290"/>
              <a:ext cx="1974" cy="1152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6" name="Freeform 6"/>
            <p:cNvSpPr>
              <a:spLocks/>
            </p:cNvSpPr>
            <p:nvPr/>
          </p:nvSpPr>
          <p:spPr bwMode="auto">
            <a:xfrm>
              <a:off x="1134" y="1616"/>
              <a:ext cx="854" cy="516"/>
            </a:xfrm>
            <a:custGeom>
              <a:avLst/>
              <a:gdLst>
                <a:gd name="T0" fmla="*/ 534 w 854"/>
                <a:gd name="T1" fmla="*/ 112 h 516"/>
                <a:gd name="T2" fmla="*/ 378 w 854"/>
                <a:gd name="T3" fmla="*/ 4 h 516"/>
                <a:gd name="T4" fmla="*/ 264 w 854"/>
                <a:gd name="T5" fmla="*/ 88 h 516"/>
                <a:gd name="T6" fmla="*/ 138 w 854"/>
                <a:gd name="T7" fmla="*/ 142 h 516"/>
                <a:gd name="T8" fmla="*/ 48 w 854"/>
                <a:gd name="T9" fmla="*/ 472 h 516"/>
                <a:gd name="T10" fmla="*/ 426 w 854"/>
                <a:gd name="T11" fmla="*/ 406 h 516"/>
                <a:gd name="T12" fmla="*/ 834 w 854"/>
                <a:gd name="T13" fmla="*/ 316 h 516"/>
                <a:gd name="T14" fmla="*/ 534 w 854"/>
                <a:gd name="T15" fmla="*/ 112 h 5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54"/>
                <a:gd name="T25" fmla="*/ 0 h 516"/>
                <a:gd name="T26" fmla="*/ 854 w 854"/>
                <a:gd name="T27" fmla="*/ 516 h 5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54" h="516">
                  <a:moveTo>
                    <a:pt x="534" y="112"/>
                  </a:moveTo>
                  <a:cubicBezTo>
                    <a:pt x="458" y="60"/>
                    <a:pt x="423" y="8"/>
                    <a:pt x="378" y="4"/>
                  </a:cubicBezTo>
                  <a:cubicBezTo>
                    <a:pt x="333" y="0"/>
                    <a:pt x="304" y="65"/>
                    <a:pt x="264" y="88"/>
                  </a:cubicBezTo>
                  <a:cubicBezTo>
                    <a:pt x="224" y="111"/>
                    <a:pt x="174" y="78"/>
                    <a:pt x="138" y="142"/>
                  </a:cubicBezTo>
                  <a:cubicBezTo>
                    <a:pt x="102" y="206"/>
                    <a:pt x="0" y="428"/>
                    <a:pt x="48" y="472"/>
                  </a:cubicBezTo>
                  <a:cubicBezTo>
                    <a:pt x="96" y="516"/>
                    <a:pt x="295" y="432"/>
                    <a:pt x="426" y="406"/>
                  </a:cubicBezTo>
                  <a:cubicBezTo>
                    <a:pt x="557" y="380"/>
                    <a:pt x="814" y="361"/>
                    <a:pt x="834" y="316"/>
                  </a:cubicBezTo>
                  <a:cubicBezTo>
                    <a:pt x="854" y="271"/>
                    <a:pt x="610" y="164"/>
                    <a:pt x="534" y="112"/>
                  </a:cubicBezTo>
                  <a:close/>
                </a:path>
              </a:pathLst>
            </a:custGeom>
            <a:gradFill rotWithShape="0">
              <a:gsLst>
                <a:gs pos="0">
                  <a:srgbClr val="FFCCFF"/>
                </a:gs>
                <a:gs pos="50000">
                  <a:srgbClr val="765E76"/>
                </a:gs>
                <a:gs pos="100000">
                  <a:srgbClr val="FFCC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23" name="Line 16"/>
          <p:cNvSpPr>
            <a:spLocks noChangeShapeType="1"/>
          </p:cNvSpPr>
          <p:nvPr/>
        </p:nvSpPr>
        <p:spPr bwMode="auto">
          <a:xfrm>
            <a:off x="3309938" y="2384425"/>
            <a:ext cx="342900" cy="1104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4" name="Line 17"/>
          <p:cNvSpPr>
            <a:spLocks noChangeShapeType="1"/>
          </p:cNvSpPr>
          <p:nvPr/>
        </p:nvSpPr>
        <p:spPr bwMode="auto">
          <a:xfrm>
            <a:off x="3373438" y="2384425"/>
            <a:ext cx="9779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5" name="Line 18"/>
          <p:cNvSpPr>
            <a:spLocks noChangeShapeType="1"/>
          </p:cNvSpPr>
          <p:nvPr/>
        </p:nvSpPr>
        <p:spPr bwMode="auto">
          <a:xfrm>
            <a:off x="3335338" y="2384425"/>
            <a:ext cx="508000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6" name="Freeform 19"/>
          <p:cNvSpPr>
            <a:spLocks/>
          </p:cNvSpPr>
          <p:nvPr/>
        </p:nvSpPr>
        <p:spPr bwMode="auto">
          <a:xfrm>
            <a:off x="3271838" y="2346325"/>
            <a:ext cx="406400" cy="252413"/>
          </a:xfrm>
          <a:custGeom>
            <a:avLst/>
            <a:gdLst>
              <a:gd name="T0" fmla="*/ 0 w 256"/>
              <a:gd name="T1" fmla="*/ 144 h 159"/>
              <a:gd name="T2" fmla="*/ 112 w 256"/>
              <a:gd name="T3" fmla="*/ 152 h 159"/>
              <a:gd name="T4" fmla="*/ 176 w 256"/>
              <a:gd name="T5" fmla="*/ 104 h 159"/>
              <a:gd name="T6" fmla="*/ 256 w 256"/>
              <a:gd name="T7" fmla="*/ 0 h 159"/>
              <a:gd name="T8" fmla="*/ 0 60000 65536"/>
              <a:gd name="T9" fmla="*/ 0 60000 65536"/>
              <a:gd name="T10" fmla="*/ 0 60000 65536"/>
              <a:gd name="T11" fmla="*/ 0 60000 65536"/>
              <a:gd name="T12" fmla="*/ 0 w 256"/>
              <a:gd name="T13" fmla="*/ 0 h 159"/>
              <a:gd name="T14" fmla="*/ 256 w 256"/>
              <a:gd name="T15" fmla="*/ 159 h 1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" h="159">
                <a:moveTo>
                  <a:pt x="0" y="144"/>
                </a:moveTo>
                <a:cubicBezTo>
                  <a:pt x="41" y="151"/>
                  <a:pt x="83" y="159"/>
                  <a:pt x="112" y="152"/>
                </a:cubicBezTo>
                <a:cubicBezTo>
                  <a:pt x="141" y="145"/>
                  <a:pt x="152" y="129"/>
                  <a:pt x="176" y="104"/>
                </a:cubicBezTo>
                <a:cubicBezTo>
                  <a:pt x="200" y="79"/>
                  <a:pt x="228" y="39"/>
                  <a:pt x="25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9227" name="Picture 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6850" y="2195513"/>
            <a:ext cx="461963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2535238"/>
            <a:ext cx="3460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9" name="Line 40"/>
          <p:cNvSpPr>
            <a:spLocks noChangeShapeType="1"/>
          </p:cNvSpPr>
          <p:nvPr/>
        </p:nvSpPr>
        <p:spPr bwMode="auto">
          <a:xfrm flipV="1">
            <a:off x="4468813" y="2757488"/>
            <a:ext cx="1060450" cy="158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30" name="Line 41"/>
          <p:cNvSpPr>
            <a:spLocks noChangeShapeType="1"/>
          </p:cNvSpPr>
          <p:nvPr/>
        </p:nvSpPr>
        <p:spPr bwMode="auto">
          <a:xfrm flipV="1">
            <a:off x="4906963" y="2824163"/>
            <a:ext cx="661987" cy="384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9231" name="Picture 4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96938" y="1222375"/>
            <a:ext cx="7551737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Text Box 44"/>
          <p:cNvSpPr txBox="1">
            <a:spLocks noChangeArrowheads="1"/>
          </p:cNvSpPr>
          <p:nvPr/>
        </p:nvSpPr>
        <p:spPr bwMode="auto">
          <a:xfrm>
            <a:off x="444500" y="4846638"/>
            <a:ext cx="8402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</a:rPr>
              <a:t>Multi-static Data Matrix</a:t>
            </a:r>
            <a:r>
              <a:rPr lang="en-US" sz="2400" b="1">
                <a:solidFill>
                  <a:srgbClr val="CC6600"/>
                </a:solidFill>
              </a:rPr>
              <a:t>=“Generalized Scattering Amplitude” </a:t>
            </a:r>
          </a:p>
        </p:txBody>
      </p:sp>
      <p:pic>
        <p:nvPicPr>
          <p:cNvPr id="9233" name="Picture 4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0900" y="4014788"/>
            <a:ext cx="7186613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4" name="Picture 5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74863" y="5430838"/>
            <a:ext cx="4410075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2908300" y="6248400"/>
            <a:ext cx="3130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NON-LINEAR MAPPING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876</TotalTime>
  <Words>898</Words>
  <Application>Microsoft PowerPoint</Application>
  <PresentationFormat>On-screen Show (4:3)</PresentationFormat>
  <Paragraphs>304</Paragraphs>
  <Slides>45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Default Design</vt:lpstr>
      <vt:lpstr>Unknown</vt:lpstr>
      <vt:lpstr>Theory and Practice of Imaging, Tomography, and Wavefield Inversion</vt:lpstr>
      <vt:lpstr>Slide 2</vt:lpstr>
      <vt:lpstr>Computed Tomography</vt:lpstr>
      <vt:lpstr>Filtered Back Projection Algorithm</vt:lpstr>
      <vt:lpstr>Beam Tomography</vt:lpstr>
      <vt:lpstr>Diffraction Tomography</vt:lpstr>
      <vt:lpstr>Genesis of the Theory</vt:lpstr>
      <vt:lpstr>Scattering Theory Formulation</vt:lpstr>
      <vt:lpstr>Multistatic Data Matrix</vt:lpstr>
      <vt:lpstr>Distorted Wave Born Approximation</vt:lpstr>
      <vt:lpstr>Collection of Point Targets</vt:lpstr>
      <vt:lpstr>SVD of K Matrix</vt:lpstr>
      <vt:lpstr>MUSIC</vt:lpstr>
      <vt:lpstr>Slide 14</vt:lpstr>
      <vt:lpstr>Slide 15</vt:lpstr>
      <vt:lpstr>Slide 16</vt:lpstr>
      <vt:lpstr>Slide 17</vt:lpstr>
      <vt:lpstr>Large M and Extended Targets</vt:lpstr>
      <vt:lpstr>Reformulation</vt:lpstr>
      <vt:lpstr>Extended Target Inversion</vt:lpstr>
      <vt:lpstr>Details</vt:lpstr>
      <vt:lpstr>Simulation</vt:lpstr>
      <vt:lpstr>Simulation: no bottom no noise</vt:lpstr>
      <vt:lpstr>Simulation: no bottom with noise</vt:lpstr>
      <vt:lpstr>Simulation: bottom no noise</vt:lpstr>
      <vt:lpstr>Simulation bottom+noise</vt:lpstr>
      <vt:lpstr>Resolution Enhancement</vt:lpstr>
      <vt:lpstr>Slide 28</vt:lpstr>
      <vt:lpstr>Image</vt:lpstr>
      <vt:lpstr>Cargo scan array</vt:lpstr>
      <vt:lpstr>Cable Lengths</vt:lpstr>
      <vt:lpstr>Slide 32</vt:lpstr>
      <vt:lpstr>Slide 33</vt:lpstr>
      <vt:lpstr>A Sustained DOE Partnership: Buried Pollutant Assessment (S5)</vt:lpstr>
      <vt:lpstr>Pit 9</vt:lpstr>
      <vt:lpstr>Cold Pit Crew</vt:lpstr>
      <vt:lpstr>Data Acqusition</vt:lpstr>
      <vt:lpstr>Slide 38</vt:lpstr>
      <vt:lpstr>Slide 39</vt:lpstr>
      <vt:lpstr>Slide 40</vt:lpstr>
      <vt:lpstr>Slide 41</vt:lpstr>
      <vt:lpstr>Reconstruction of slit</vt:lpstr>
      <vt:lpstr>Conventional Versus Back-Propagated</vt:lpstr>
      <vt:lpstr>Reconstruction of mouse embryo</vt:lpstr>
      <vt:lpstr>Concluding Remarks</vt:lpstr>
    </vt:vector>
  </TitlesOfParts>
  <Company>northeastern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devaney</dc:creator>
  <cp:lastModifiedBy>tony devaney</cp:lastModifiedBy>
  <cp:revision>53</cp:revision>
  <dcterms:created xsi:type="dcterms:W3CDTF">2003-01-06T14:17:17Z</dcterms:created>
  <dcterms:modified xsi:type="dcterms:W3CDTF">2012-09-25T18:46:35Z</dcterms:modified>
</cp:coreProperties>
</file>