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8" r:id="rId2"/>
    <p:sldId id="309" r:id="rId3"/>
    <p:sldId id="373" r:id="rId4"/>
    <p:sldId id="374" r:id="rId5"/>
    <p:sldId id="375" r:id="rId6"/>
    <p:sldId id="376" r:id="rId7"/>
    <p:sldId id="377" r:id="rId8"/>
    <p:sldId id="378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372" r:id="rId32"/>
  </p:sldIdLst>
  <p:sldSz cx="9144000" cy="6858000" type="screen4x3"/>
  <p:notesSz cx="6997700" cy="92837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2/15/2005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9CF9B98-5594-4F23-B675-1916B4CA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7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2/15/2005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FB37557-0F76-4140-96BC-5F42C38A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8" tIns="46760" rIns="91908" bIns="46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3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4387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300447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6C5752E-2E4F-4C80-A28A-D03F254F8CDE}" type="slidenum">
              <a:rPr lang="en-US" sz="1000" b="0">
                <a:latin typeface="Times New Roman" pitchFamily="18" charset="0"/>
              </a:rPr>
              <a:pPr/>
              <a:t>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53D5C60-961F-475B-94EB-B19A6AFA8B41}" type="slidenum">
              <a:rPr lang="en-US" sz="1000" b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B6DEBF4-4BDB-4F4B-BF12-52C20418F829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A7E44BF-6294-403C-8AE4-DDCF599C5E6B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076580D-B6B7-4FF5-AFF6-0774336FEE57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5743418-0183-4E21-B359-CC8F2781AE44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994FA14-8FC9-4AB4-A271-5C184AC8A1BB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D2DDFC6-6294-4D0B-9C58-9D8522E86C75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9050375-3680-46DF-A946-C0D09BB938E9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36B94CB-E9AA-44F6-98A2-F41FB9865433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CDC320A-C829-4500-8AB4-8FBD3CC4E6F4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0A18A431-0457-4300-B5F6-BFF76C60CE83}" type="slidenum">
              <a:rPr lang="en-US" sz="1000" b="0">
                <a:latin typeface="Times New Roman" pitchFamily="18" charset="0"/>
              </a:rPr>
              <a:pPr/>
              <a:t>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B340DB7-40C9-4298-9FC6-41CC251D35E7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09AE5F9-C244-4FB6-9CA1-826F84C11D79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7B72889-3E82-4026-8BBC-B2B204A37F61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31A9857-FFA1-4133-9ED2-A47979A95BF4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2FDC5EC9-57BE-416E-8AFE-8B5A8AC25117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65B301A-D814-4111-8D6D-CED9A716DEE1}" type="slidenum">
              <a:rPr lang="en-US" sz="1000" b="0">
                <a:latin typeface="Times New Roman" pitchFamily="18" charset="0"/>
              </a:rPr>
              <a:pPr/>
              <a:t>25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58B5C88-1BDA-4EF3-9715-7EA019B37740}" type="slidenum">
              <a:rPr lang="en-US" sz="1000" b="0">
                <a:latin typeface="Times New Roman" pitchFamily="18" charset="0"/>
              </a:rPr>
              <a:pPr/>
              <a:t>26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A8938D6-FA84-4DEA-8169-6907A5A54D1F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CF324BD-1AA8-4F1F-8999-2D8A3D18F01A}" type="slidenum">
              <a:rPr lang="en-US" sz="1000" b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7A80344-49B9-44E2-883D-D932826A921F}" type="slidenum">
              <a:rPr lang="en-US" sz="1000" b="0">
                <a:latin typeface="Times New Roman" pitchFamily="18" charset="0"/>
              </a:rPr>
              <a:pPr/>
              <a:t>29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FA5DCEC-8962-49D2-B73E-C05EACFA5254}" type="slidenum">
              <a:rPr lang="en-US" sz="1000" b="0">
                <a:latin typeface="Times New Roman" pitchFamily="18" charset="0"/>
              </a:rPr>
              <a:pPr/>
              <a:t>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6144620-8313-40D3-A8B4-1A471E4C5E58}" type="slidenum">
              <a:rPr lang="en-US" sz="1000" b="0">
                <a:latin typeface="Times New Roman" pitchFamily="18" charset="0"/>
              </a:rPr>
              <a:pPr/>
              <a:t>30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6143449-8E10-4D05-A6C6-9A529C0D77F2}" type="slidenum">
              <a:rPr lang="en-US" sz="1000" b="0">
                <a:latin typeface="Times New Roman" pitchFamily="18" charset="0"/>
              </a:rPr>
              <a:pPr/>
              <a:t>31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7473FE8-BEA8-4224-A785-31984D0A8918}" type="slidenum">
              <a:rPr lang="en-US" sz="1000" b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2403970-FFAC-426F-87DB-D520E70C1F25}" type="slidenum">
              <a:rPr lang="en-US" sz="1000" b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7781973-5B84-429B-ABD6-5E308B9465A3}" type="slidenum">
              <a:rPr lang="en-US" sz="1000" b="0">
                <a:latin typeface="Times New Roman" pitchFamily="18" charset="0"/>
              </a:rPr>
              <a:pPr/>
              <a:t>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1FE9BDB-D72A-41B9-8CC0-9026DFD3C3A2}" type="slidenum">
              <a:rPr lang="en-US" sz="1000" b="0">
                <a:latin typeface="Times New Roman" pitchFamily="18" charset="0"/>
              </a:rPr>
              <a:pPr/>
              <a:t>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8C2BCF2-9664-4805-86BD-32F313603455}" type="slidenum">
              <a:rPr lang="en-US" sz="1000" b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2/15/2005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482D367-A0E5-46C0-BA32-5720FAD58886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77294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8519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4490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2877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32647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67800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3647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66463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4395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05435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83050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  <a:endParaRPr lang="en-US" sz="1400">
              <a:latin typeface="Times New Roman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58A62AE-D95D-407C-AE5D-E08482DEA6FD}" type="slidenum">
              <a:rPr lang="en-US" sz="1000" b="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1600" b="0" smtClean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809875"/>
            <a:ext cx="8458200" cy="1143000"/>
          </a:xfrm>
          <a:noFill/>
        </p:spPr>
        <p:txBody>
          <a:bodyPr/>
          <a:lstStyle/>
          <a:p>
            <a:pPr>
              <a:tabLst>
                <a:tab pos="1714500" algn="l"/>
              </a:tabLst>
            </a:pPr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13:  Metastability and Synchronization Failure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(or When Good Flip-Flops go Bad)</a:t>
            </a: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 time the waveform fills in</a:t>
            </a:r>
          </a:p>
        </p:txBody>
      </p:sp>
      <p:pic>
        <p:nvPicPr>
          <p:cNvPr id="22532" name="Picture 4" descr="ee108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09638"/>
            <a:ext cx="83343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8953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Metastable state of 4011 Nand RS Latch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What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going on here?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3556" name="Picture 5" descr="ee108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95350"/>
            <a:ext cx="8353425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 time this waveform fills in too</a:t>
            </a:r>
          </a:p>
        </p:txBody>
      </p:sp>
      <p:pic>
        <p:nvPicPr>
          <p:cNvPr id="24580" name="Picture 4" descr="ee108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95350"/>
            <a:ext cx="82772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Actual circuit of 4011 Nand RS Latch</a:t>
            </a: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1947863" y="2465388"/>
          <a:ext cx="5246687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Visio" r:id="rId4" imgW="2095500" imgH="876300" progId="Visio.Drawing.6">
                  <p:embed/>
                </p:oleObj>
              </mc:Choice>
              <mc:Fallback>
                <p:oleObj name="Visio" r:id="rId4" imgW="2095500" imgH="876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465388"/>
                        <a:ext cx="5246687" cy="218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Initial state when both inputs are low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952625" y="2209800"/>
          <a:ext cx="5237163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Visio" r:id="rId4" imgW="2095500" imgH="977900" progId="Visio.Drawing.6">
                  <p:embed/>
                </p:oleObj>
              </mc:Choice>
              <mc:Fallback>
                <p:oleObj name="Visio" r:id="rId4" imgW="2095500" imgH="977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209800"/>
                        <a:ext cx="5237163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28700"/>
            <a:ext cx="8534400" cy="1600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When both inputs go high, it becomes a 6-stage ring oscillator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Oscillation is metastable</a:t>
            </a: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1952625" y="2835275"/>
          <a:ext cx="5237163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Visio" r:id="rId4" imgW="2095500" imgH="977900" progId="Visio.Drawing.6">
                  <p:embed/>
                </p:oleObj>
              </mc:Choice>
              <mc:Fallback>
                <p:oleObj name="Visio" r:id="rId4" imgW="2095500" imgH="977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835275"/>
                        <a:ext cx="5237163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Oscillation is metastable</a:t>
            </a: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2455863" y="1295400"/>
          <a:ext cx="42322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Visio" r:id="rId4" imgW="1689100" imgH="863600" progId="Visio.Drawing.6">
                  <p:embed/>
                </p:oleObj>
              </mc:Choice>
              <mc:Fallback>
                <p:oleObj name="Visio" r:id="rId4" imgW="1689100" imgH="8636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1295400"/>
                        <a:ext cx="4232275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3"/>
          <p:cNvGraphicFramePr>
            <a:graphicFrameLocks noChangeAspect="1"/>
          </p:cNvGraphicFramePr>
          <p:nvPr/>
        </p:nvGraphicFramePr>
        <p:xfrm>
          <a:off x="792163" y="4219575"/>
          <a:ext cx="75596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Visio" r:id="rId6" imgW="3009900" imgH="342900" progId="Visio.Drawing.6">
                  <p:embed/>
                </p:oleObj>
              </mc:Choice>
              <mc:Fallback>
                <p:oleObj name="Visio" r:id="rId6" imgW="3009900" imgH="342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219575"/>
                        <a:ext cx="75596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delays are balanced, ring sequences through six states repeatedly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1563688" y="1036638"/>
          <a:ext cx="6015037" cy="582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Visio" r:id="rId4" imgW="3009900" imgH="2921000" progId="Visio.Drawing.6">
                  <p:embed/>
                </p:oleObj>
              </mc:Choice>
              <mc:Fallback>
                <p:oleObj name="Visio" r:id="rId4" imgW="3009900" imgH="2921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1036638"/>
                        <a:ext cx="6015037" cy="582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2005-2012 W. J. Dally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Brute-Force Synchronizer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2487613" y="1447800"/>
          <a:ext cx="416877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VISIO" r:id="rId4" imgW="2095500" imgH="749300" progId="Visio.Drawing.5">
                  <p:embed/>
                </p:oleObj>
              </mc:Choice>
              <mc:Fallback>
                <p:oleObj name="VISIO" r:id="rId4" imgW="2095500" imgH="74930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1447800"/>
                        <a:ext cx="4168775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/>
          <p:cNvGraphicFramePr>
            <a:graphicFrameLocks noChangeAspect="1"/>
          </p:cNvGraphicFramePr>
          <p:nvPr/>
        </p:nvGraphicFramePr>
        <p:xfrm>
          <a:off x="2106613" y="3505200"/>
          <a:ext cx="3940175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VISIO" r:id="rId6" imgW="2628900" imgH="1663700" progId="Visio.Drawing.5">
                  <p:embed/>
                </p:oleObj>
              </mc:Choice>
              <mc:Fallback>
                <p:oleObj name="VISIO" r:id="rId6" imgW="2628900" imgH="166370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3505200"/>
                        <a:ext cx="3940175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if AW is </a:t>
            </a:r>
            <a:r>
              <a:rPr lang="en-US" i="1" smtClean="0">
                <a:ea typeface="ＭＳ Ｐゴシック" pitchFamily="34" charset="-128"/>
              </a:rPr>
              <a:t>still</a:t>
            </a:r>
            <a:r>
              <a:rPr lang="en-US" smtClean="0">
                <a:ea typeface="ＭＳ Ｐゴシック" pitchFamily="34" charset="-128"/>
              </a:rPr>
              <a:t> in a metastable state when FF2 is clocked?</a:t>
            </a: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2057400" y="2514600"/>
          <a:ext cx="5246688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VISIO" r:id="rId4" imgW="2628900" imgH="1663700" progId="Visio.Drawing.5">
                  <p:embed/>
                </p:oleObj>
              </mc:Choice>
              <mc:Fallback>
                <p:oleObj name="VISIO" r:id="rId4" imgW="2628900" imgH="166370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600"/>
                        <a:ext cx="5246688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L13: Chapters 27 &amp; 28</a:t>
            </a:r>
          </a:p>
          <a:p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L14: Sequential Logic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Calculating Synchronization Failure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(The Big Picture)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43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b="0">
                <a:latin typeface="Arial" pitchFamily="34" charset="0"/>
              </a:rPr>
              <a:t>P(failure) = P(enter metastable state) x P(still in state after t</a:t>
            </a:r>
            <a:r>
              <a:rPr lang="en-US" sz="2400" b="0" baseline="-25000">
                <a:latin typeface="Arial" pitchFamily="34" charset="0"/>
              </a:rPr>
              <a:t>w</a:t>
            </a:r>
            <a:r>
              <a:rPr lang="en-US" sz="2400" b="0">
                <a:latin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Probability of Entering a Metastable State</a:t>
            </a:r>
          </a:p>
        </p:txBody>
      </p:sp>
      <p:sp>
        <p:nvSpPr>
          <p:cNvPr id="33796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52400" y="1155700"/>
            <a:ext cx="4295775" cy="5092700"/>
          </a:xfrm>
        </p:spPr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FF1 may enter the metastable state if the input signal transitions during the </a:t>
            </a:r>
            <a:r>
              <a:rPr lang="en-US" sz="1800" i="1" smtClean="0">
                <a:ea typeface="ＭＳ Ｐゴシック" pitchFamily="34" charset="-128"/>
              </a:rPr>
              <a:t>setup+hold window</a:t>
            </a:r>
            <a:r>
              <a:rPr lang="en-US" sz="1800" smtClean="0">
                <a:ea typeface="ＭＳ Ｐゴシック" pitchFamily="34" charset="-128"/>
              </a:rPr>
              <a:t> of the flip flop</a:t>
            </a:r>
          </a:p>
        </p:txBody>
      </p:sp>
      <p:graphicFrame>
        <p:nvGraphicFramePr>
          <p:cNvPr id="33797" name="Object 2"/>
          <p:cNvGraphicFramePr>
            <a:graphicFrameLocks noChangeAspect="1"/>
          </p:cNvGraphicFramePr>
          <p:nvPr/>
        </p:nvGraphicFramePr>
        <p:xfrm>
          <a:off x="6537325" y="4000500"/>
          <a:ext cx="22637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4" imgW="1130300" imgH="330200" progId="Equation.3">
                  <p:embed/>
                </p:oleObj>
              </mc:Choice>
              <mc:Fallback>
                <p:oleObj name="Equation" r:id="rId4" imgW="1130300" imgH="330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4000500"/>
                        <a:ext cx="22637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3"/>
          <p:cNvGraphicFramePr>
            <a:graphicFrameLocks noChangeAspect="1"/>
          </p:cNvGraphicFramePr>
          <p:nvPr/>
        </p:nvGraphicFramePr>
        <p:xfrm>
          <a:off x="838200" y="3429000"/>
          <a:ext cx="5246688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Visio" r:id="rId6" imgW="2654300" imgH="1219200" progId="Visio.Drawing.6">
                  <p:embed/>
                </p:oleObj>
              </mc:Choice>
              <mc:Fallback>
                <p:oleObj name="Visio" r:id="rId6" imgW="2654300" imgH="1219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5246688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4800600" y="11049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>
                <a:latin typeface="Arial" pitchFamily="34" charset="0"/>
              </a:rPr>
              <a:t>Probability of a given transition being in the setup+hold window is the fraction of time that </a:t>
            </a:r>
            <a:r>
              <a:rPr lang="en-US" sz="1800" b="0" i="1">
                <a:latin typeface="Arial" pitchFamily="34" charset="0"/>
              </a:rPr>
              <a:t>is</a:t>
            </a:r>
            <a:r>
              <a:rPr lang="en-US" sz="1800" b="0">
                <a:latin typeface="Arial" pitchFamily="34" charset="0"/>
              </a:rPr>
              <a:t> setup+hold window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Probability of Staying in the Metastable State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6013"/>
            <a:ext cx="4295775" cy="2106612"/>
          </a:xfrm>
        </p:spPr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Still in metastable state if initial voltage difference was too small to be exponentially amplified during wait time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800600" y="1116013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>
                <a:latin typeface="Arial" pitchFamily="34" charset="0"/>
              </a:rPr>
              <a:t>Probability of starting with this voltage is proportion of total voltage range that is </a:t>
            </a:r>
            <a:r>
              <a:rPr lang="ja-JP" altLang="en-US" sz="1800" b="0">
                <a:latin typeface="Arial" pitchFamily="34" charset="0"/>
              </a:rPr>
              <a:t>‘</a:t>
            </a:r>
            <a:r>
              <a:rPr lang="en-US" altLang="ja-JP" sz="1800" b="0">
                <a:latin typeface="Arial" pitchFamily="34" charset="0"/>
              </a:rPr>
              <a:t>too small</a:t>
            </a:r>
            <a:r>
              <a:rPr lang="ja-JP" altLang="en-US" sz="1800" b="0">
                <a:latin typeface="Arial" pitchFamily="34" charset="0"/>
              </a:rPr>
              <a:t>’</a:t>
            </a:r>
            <a:endParaRPr lang="en-US" sz="1800" b="0">
              <a:latin typeface="Arial" pitchFamily="34" charset="0"/>
            </a:endParaRPr>
          </a:p>
        </p:txBody>
      </p:sp>
      <p:graphicFrame>
        <p:nvGraphicFramePr>
          <p:cNvPr id="34822" name="Object 2"/>
          <p:cNvGraphicFramePr>
            <a:graphicFrameLocks noChangeAspect="1"/>
          </p:cNvGraphicFramePr>
          <p:nvPr/>
        </p:nvGraphicFramePr>
        <p:xfrm>
          <a:off x="747713" y="3095625"/>
          <a:ext cx="2728912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4" imgW="1358900" imgH="965200" progId="Equation.3">
                  <p:embed/>
                </p:oleObj>
              </mc:Choice>
              <mc:Fallback>
                <p:oleObj name="Equation" r:id="rId4" imgW="1358900" imgH="965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095625"/>
                        <a:ext cx="2728912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3"/>
          <p:cNvGraphicFramePr>
            <a:graphicFrameLocks noChangeAspect="1"/>
          </p:cNvGraphicFramePr>
          <p:nvPr/>
        </p:nvGraphicFramePr>
        <p:xfrm>
          <a:off x="3454400" y="2819400"/>
          <a:ext cx="515620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VISIO" r:id="rId6" imgW="2578100" imgH="1714500" progId="Visio.Drawing.5">
                  <p:embed/>
                </p:oleObj>
              </mc:Choice>
              <mc:Fallback>
                <p:oleObj name="VISIO" r:id="rId6" imgW="2578100" imgH="171450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819400"/>
                        <a:ext cx="5156200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Failure Probability and Error Rate</a:t>
            </a: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5080000" y="1931988"/>
          <a:ext cx="31400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4" imgW="1562100" imgH="635000" progId="Equation.3">
                  <p:embed/>
                </p:oleObj>
              </mc:Choice>
              <mc:Fallback>
                <p:oleObj name="Equation" r:id="rId4" imgW="1562100" imgH="63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1931988"/>
                        <a:ext cx="314007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96938"/>
            <a:ext cx="4295775" cy="5351462"/>
          </a:xfrm>
        </p:spPr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Each event can potentially fail.</a:t>
            </a:r>
          </a:p>
          <a:p>
            <a:r>
              <a:rPr lang="en-US" sz="1800" smtClean="0">
                <a:ea typeface="ＭＳ Ｐゴシック" pitchFamily="34" charset="-128"/>
              </a:rPr>
              <a:t>Failure rate = event rate x failure probability</a:t>
            </a:r>
          </a:p>
        </p:txBody>
      </p:sp>
      <p:graphicFrame>
        <p:nvGraphicFramePr>
          <p:cNvPr id="35846" name="Object 3"/>
          <p:cNvGraphicFramePr>
            <a:graphicFrameLocks noChangeAspect="1"/>
          </p:cNvGraphicFramePr>
          <p:nvPr/>
        </p:nvGraphicFramePr>
        <p:xfrm>
          <a:off x="4267200" y="3657600"/>
          <a:ext cx="387508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VISIO" r:id="rId6" imgW="2578100" imgH="1714500" progId="Visio.Drawing.5">
                  <p:embed/>
                </p:oleObj>
              </mc:Choice>
              <mc:Fallback>
                <p:oleObj name="VISIO" r:id="rId6" imgW="2578100" imgH="171450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57600"/>
                        <a:ext cx="3875088" cy="25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4"/>
          <p:cNvGraphicFramePr>
            <a:graphicFrameLocks noChangeAspect="1"/>
          </p:cNvGraphicFramePr>
          <p:nvPr/>
        </p:nvGraphicFramePr>
        <p:xfrm>
          <a:off x="304800" y="3746500"/>
          <a:ext cx="39624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Visio" r:id="rId8" imgW="2654300" imgH="1219200" progId="Visio.Drawing.6">
                  <p:embed/>
                </p:oleObj>
              </mc:Choice>
              <mc:Fallback>
                <p:oleObj name="Visio" r:id="rId8" imgW="2654300" imgH="12192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46500"/>
                        <a:ext cx="39624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= t</a:t>
            </a:r>
            <a:r>
              <a:rPr lang="en-US" baseline="-25000" smtClean="0">
                <a:ea typeface="ＭＳ Ｐゴシック" pitchFamily="34" charset="-128"/>
              </a:rPr>
              <a:t>h </a:t>
            </a:r>
            <a:r>
              <a:rPr lang="en-US" smtClean="0">
                <a:ea typeface="ＭＳ Ｐゴシック" pitchFamily="34" charset="-128"/>
              </a:rPr>
              <a:t>= t</a:t>
            </a:r>
            <a:r>
              <a:rPr lang="en-US" baseline="-25000" smtClean="0">
                <a:ea typeface="ＭＳ Ｐゴシック" pitchFamily="34" charset="-128"/>
              </a:rPr>
              <a:t>dCQ </a:t>
            </a:r>
            <a:r>
              <a:rPr lang="en-US" smtClean="0">
                <a:ea typeface="ＭＳ Ｐゴシック" pitchFamily="34" charset="-128"/>
              </a:rPr>
              <a:t>= </a:t>
            </a:r>
            <a:r>
              <a:rPr lang="en-US" smtClean="0">
                <a:latin typeface="Symbol" pitchFamily="18" charset="2"/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 =100ps</a:t>
            </a:r>
          </a:p>
          <a:p>
            <a:r>
              <a:rPr lang="en-US" smtClean="0">
                <a:ea typeface="ＭＳ Ｐゴシック" pitchFamily="34" charset="-128"/>
              </a:rPr>
              <a:t>t</a:t>
            </a:r>
            <a:r>
              <a:rPr lang="en-US" baseline="-25000" smtClean="0">
                <a:ea typeface="ＭＳ Ｐゴシック" pitchFamily="34" charset="-128"/>
              </a:rPr>
              <a:t>cy</a:t>
            </a:r>
            <a:r>
              <a:rPr lang="en-US" smtClean="0">
                <a:ea typeface="ＭＳ Ｐゴシック" pitchFamily="34" charset="-128"/>
              </a:rPr>
              <a:t> = 2ns</a:t>
            </a:r>
          </a:p>
          <a:p>
            <a:r>
              <a:rPr lang="en-US" smtClean="0">
                <a:ea typeface="ＭＳ Ｐゴシック" pitchFamily="34" charset="-128"/>
              </a:rPr>
              <a:t>must sample a f</a:t>
            </a:r>
            <a:r>
              <a:rPr lang="en-US" baseline="-25000" smtClean="0">
                <a:ea typeface="ＭＳ Ｐゴシック" pitchFamily="34" charset="-128"/>
              </a:rPr>
              <a:t>E</a:t>
            </a:r>
            <a:r>
              <a:rPr lang="en-US" smtClean="0">
                <a:ea typeface="ＭＳ Ｐゴシック" pitchFamily="34" charset="-128"/>
              </a:rPr>
              <a:t> = 1MHz asynchronous signal</a:t>
            </a:r>
          </a:p>
          <a:p>
            <a:r>
              <a:rPr lang="en-US" smtClean="0">
                <a:ea typeface="ＭＳ Ｐゴシック" pitchFamily="34" charset="-128"/>
              </a:rPr>
              <a:t>P</a:t>
            </a:r>
            <a:r>
              <a:rPr lang="en-US" baseline="-25000" smtClean="0">
                <a:ea typeface="ＭＳ Ｐゴシック" pitchFamily="34" charset="-128"/>
              </a:rPr>
              <a:t>E </a:t>
            </a:r>
            <a:r>
              <a:rPr lang="en-US" smtClean="0">
                <a:ea typeface="ＭＳ Ｐゴシック" pitchFamily="34" charset="-128"/>
              </a:rPr>
              <a:t>= (.1+.1)/2 = 0.1</a:t>
            </a:r>
          </a:p>
          <a:p>
            <a:r>
              <a:rPr lang="en-US" smtClean="0">
                <a:ea typeface="ＭＳ Ｐゴシック" pitchFamily="34" charset="-128"/>
              </a:rPr>
              <a:t>P</a:t>
            </a:r>
            <a:r>
              <a:rPr lang="en-US" baseline="-25000" smtClean="0">
                <a:ea typeface="ＭＳ Ｐゴシック" pitchFamily="34" charset="-128"/>
              </a:rPr>
              <a:t>S </a:t>
            </a:r>
            <a:r>
              <a:rPr lang="en-US" smtClean="0">
                <a:ea typeface="ＭＳ Ｐゴシック" pitchFamily="34" charset="-128"/>
              </a:rPr>
              <a:t>= exp(-1.8/.1) = exp(-18) = 1.5 x 10</a:t>
            </a:r>
            <a:r>
              <a:rPr lang="en-US" baseline="30000" smtClean="0">
                <a:ea typeface="ＭＳ Ｐゴシック" pitchFamily="34" charset="-128"/>
              </a:rPr>
              <a:t>-8</a:t>
            </a:r>
          </a:p>
          <a:p>
            <a:r>
              <a:rPr lang="en-US" smtClean="0">
                <a:ea typeface="ＭＳ Ｐゴシック" pitchFamily="34" charset="-128"/>
              </a:rPr>
              <a:t>P</a:t>
            </a:r>
            <a:r>
              <a:rPr lang="en-US" baseline="-25000" smtClean="0">
                <a:ea typeface="ＭＳ Ｐゴシック" pitchFamily="34" charset="-128"/>
              </a:rPr>
              <a:t>F </a:t>
            </a:r>
            <a:r>
              <a:rPr lang="en-US" smtClean="0">
                <a:ea typeface="ＭＳ Ｐゴシック" pitchFamily="34" charset="-128"/>
              </a:rPr>
              <a:t>= P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P</a:t>
            </a:r>
            <a:r>
              <a:rPr lang="en-US" baseline="-25000" smtClean="0">
                <a:ea typeface="ＭＳ Ｐゴシック" pitchFamily="34" charset="-128"/>
              </a:rPr>
              <a:t>E</a:t>
            </a:r>
            <a:r>
              <a:rPr lang="en-US" smtClean="0">
                <a:ea typeface="ＭＳ Ｐゴシック" pitchFamily="34" charset="-128"/>
              </a:rPr>
              <a:t> = 1.5 x 10</a:t>
            </a:r>
            <a:r>
              <a:rPr lang="en-US" baseline="30000" smtClean="0">
                <a:ea typeface="ＭＳ Ｐゴシック" pitchFamily="34" charset="-128"/>
              </a:rPr>
              <a:t>-9</a:t>
            </a:r>
          </a:p>
          <a:p>
            <a:r>
              <a:rPr lang="en-US" smtClean="0">
                <a:ea typeface="ＭＳ Ｐゴシック" pitchFamily="34" charset="-128"/>
              </a:rPr>
              <a:t>f</a:t>
            </a:r>
            <a:r>
              <a:rPr lang="en-US" baseline="-25000" smtClean="0">
                <a:ea typeface="ＭＳ Ｐゴシック" pitchFamily="34" charset="-128"/>
              </a:rPr>
              <a:t>F </a:t>
            </a:r>
            <a:r>
              <a:rPr lang="en-US" smtClean="0">
                <a:ea typeface="ＭＳ Ｐゴシック" pitchFamily="34" charset="-128"/>
              </a:rPr>
              <a:t>= f</a:t>
            </a:r>
            <a:r>
              <a:rPr lang="en-US" baseline="-25000" smtClean="0">
                <a:ea typeface="ＭＳ Ｐゴシック" pitchFamily="34" charset="-128"/>
              </a:rPr>
              <a:t>E</a:t>
            </a:r>
            <a:r>
              <a:rPr lang="en-US" smtClean="0">
                <a:ea typeface="ＭＳ Ｐゴシック" pitchFamily="34" charset="-128"/>
              </a:rPr>
              <a:t>P</a:t>
            </a:r>
            <a:r>
              <a:rPr lang="en-US" baseline="-25000" smtClean="0"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 = 1.5 x 10</a:t>
            </a:r>
            <a:r>
              <a:rPr lang="en-US" baseline="30000" smtClean="0">
                <a:ea typeface="ＭＳ Ｐゴシック" pitchFamily="34" charset="-128"/>
              </a:rPr>
              <a:t>-3</a:t>
            </a:r>
          </a:p>
          <a:p>
            <a:endParaRPr lang="en-US" baseline="300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1 failure every 656 seconds ~ every 11 minutes</a:t>
            </a:r>
          </a:p>
          <a:p>
            <a:r>
              <a:rPr lang="en-US" smtClean="0">
                <a:ea typeface="ＭＳ Ｐゴシック" pitchFamily="34" charset="-128"/>
              </a:rPr>
              <a:t>This is not adequate.  How do we improve it?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How do we get failure rate to one every 10 years ~ 3 x 10</a:t>
            </a:r>
            <a:r>
              <a:rPr lang="en-US" baseline="30000" smtClean="0">
                <a:ea typeface="ＭＳ Ｐゴシック" pitchFamily="34" charset="-128"/>
              </a:rPr>
              <a:t>8</a:t>
            </a:r>
            <a:r>
              <a:rPr lang="en-US" smtClean="0">
                <a:ea typeface="ＭＳ Ｐゴシック" pitchFamily="34" charset="-128"/>
              </a:rPr>
              <a:t>s (f</a:t>
            </a:r>
            <a:r>
              <a:rPr lang="en-US" baseline="-25000" smtClean="0"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 &lt; 3 x 10</a:t>
            </a:r>
            <a:r>
              <a:rPr lang="en-US" baseline="30000" smtClean="0">
                <a:ea typeface="ＭＳ Ｐゴシック" pitchFamily="34" charset="-128"/>
              </a:rPr>
              <a:t>-9</a:t>
            </a:r>
            <a:r>
              <a:rPr lang="en-US" smtClean="0"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78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Synchronizing multi-bit signals</a:t>
            </a:r>
          </a:p>
        </p:txBody>
      </p:sp>
      <p:sp>
        <p:nvSpPr>
          <p:cNvPr id="3789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534400" cy="129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ea typeface="ＭＳ Ｐゴシック" pitchFamily="34" charset="-128"/>
              </a:rPr>
              <a:t>Consider a 4-bit counter running on clk1 you need the value of this counter sampled by clk2.  Will the following circuit work? (assume t</a:t>
            </a:r>
            <a:r>
              <a:rPr lang="en-US" baseline="-25000" smtClean="0">
                <a:ea typeface="ＭＳ Ｐゴシック" pitchFamily="34" charset="-128"/>
              </a:rPr>
              <a:t>w </a:t>
            </a:r>
            <a:r>
              <a:rPr lang="en-US" smtClean="0">
                <a:ea typeface="ＭＳ Ｐゴシック" pitchFamily="34" charset="-128"/>
              </a:rPr>
              <a:t>&gt;&gt; </a:t>
            </a:r>
            <a:r>
              <a:rPr lang="en-US" smtClean="0">
                <a:latin typeface="Symbol" pitchFamily="18" charset="2"/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)</a:t>
            </a:r>
          </a:p>
        </p:txBody>
      </p: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1093788" y="2105025"/>
          <a:ext cx="69564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Visio" r:id="rId4" imgW="2781300" imgH="952500" progId="Visio.Drawing.6">
                  <p:embed/>
                </p:oleObj>
              </mc:Choice>
              <mc:Fallback>
                <p:oleObj name="Visio" r:id="rId4" imgW="2781300" imgH="952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105025"/>
                        <a:ext cx="695642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1029"/>
          <p:cNvSpPr>
            <a:spLocks noChangeArrowheads="1"/>
          </p:cNvSpPr>
          <p:nvPr/>
        </p:nvSpPr>
        <p:spPr bwMode="auto">
          <a:xfrm>
            <a:off x="304800" y="52578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sz="2400" b="0">
                <a:latin typeface="Tahoma" pitchFamily="34" charset="0"/>
              </a:rPr>
              <a:t>This happens, for example, in a FIFO where the head and tail pointers are in different </a:t>
            </a:r>
            <a:r>
              <a:rPr lang="en-US" sz="2400" b="0" i="1">
                <a:latin typeface="Tahoma" pitchFamily="34" charset="0"/>
              </a:rPr>
              <a:t>clock domains.</a:t>
            </a:r>
            <a:endParaRPr lang="en-US" sz="2400" b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19175"/>
            <a:ext cx="8534400" cy="297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ea typeface="ＭＳ Ｐゴシック" pitchFamily="34" charset="-128"/>
              </a:rPr>
              <a:t>When synchronizing a multi-bit signal, each changing bit is </a:t>
            </a:r>
            <a:r>
              <a:rPr lang="en-US" i="1" smtClean="0">
                <a:ea typeface="ＭＳ Ｐゴシック" pitchFamily="34" charset="-128"/>
              </a:rPr>
              <a:t>independently</a:t>
            </a:r>
            <a:r>
              <a:rPr lang="en-US" smtClean="0">
                <a:ea typeface="ＭＳ Ｐゴシック" pitchFamily="34" charset="-128"/>
              </a:rPr>
              <a:t> synchronized</a:t>
            </a:r>
          </a:p>
          <a:p>
            <a:pPr marL="0" indent="0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smtClean="0">
                <a:ea typeface="ＭＳ Ｐゴシック" pitchFamily="34" charset="-128"/>
              </a:rPr>
              <a:t>Consider what happens on the 0111 to 1000 transition.  All bits are changing.  Each can independently fall either way.</a:t>
            </a:r>
          </a:p>
          <a:p>
            <a:pPr marL="0" indent="0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smtClean="0">
                <a:ea typeface="ＭＳ Ｐゴシック" pitchFamily="34" charset="-128"/>
              </a:rPr>
              <a:t>How do you fix this?</a:t>
            </a: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093788" y="3581400"/>
          <a:ext cx="69564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Visio" r:id="rId4" imgW="2781300" imgH="952500" progId="Visio.Drawing.6">
                  <p:embed/>
                </p:oleObj>
              </mc:Choice>
              <mc:Fallback>
                <p:oleObj name="Visio" r:id="rId4" imgW="2781300" imgH="952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581400"/>
                        <a:ext cx="695642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Multi-bit signals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305800" cy="1295400"/>
          </a:xfrm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Warning:  The Surgeon General has determined that passing binary-coded and one-hot signals through a brute-force synchronizer can be hazardous to your circuits.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14425"/>
            <a:ext cx="9144000" cy="4876800"/>
          </a:xfrm>
        </p:spPr>
        <p:txBody>
          <a:bodyPr/>
          <a:lstStyle/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mtClean="0">
                <a:ea typeface="ＭＳ Ｐゴシック" pitchFamily="34" charset="-128"/>
              </a:rPr>
              <a:t>Solution: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mtClean="0">
                <a:ea typeface="ＭＳ Ｐゴシック" pitchFamily="34" charset="-128"/>
              </a:rPr>
              <a:t>Use a Gray code counter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mtClean="0">
                <a:ea typeface="ＭＳ Ｐゴシック" pitchFamily="34" charset="-128"/>
              </a:rPr>
              <a:t>For all but the MSB: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sz="1600" b="1" smtClean="0">
                <a:latin typeface="Courier New" pitchFamily="49" charset="0"/>
                <a:ea typeface="ＭＳ Ｐゴシック" pitchFamily="34" charset="-128"/>
              </a:rPr>
              <a:t>next_b[i] = (b[i-1] &amp; !(|b[i-2:0])) ? !xor(b[n-1:i+1]) : b[i];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mtClean="0">
                <a:ea typeface="ＭＳ Ｐゴシック" pitchFamily="34" charset="-128"/>
              </a:rPr>
              <a:t>For the MSB: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z="1800" b="1" smtClean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sz="1600" b="1" smtClean="0">
                <a:latin typeface="Courier New" pitchFamily="49" charset="0"/>
                <a:ea typeface="ＭＳ Ｐゴシック" pitchFamily="34" charset="-128"/>
              </a:rPr>
              <a:t>next_b[i] = (|b[i-2:0]) ? b[i] : b[i-1] ;</a:t>
            </a:r>
          </a:p>
          <a:p>
            <a:pPr marL="0" indent="0">
              <a:buFontTx/>
              <a:buNone/>
              <a:tabLst>
                <a:tab pos="228600" algn="l"/>
              </a:tabLst>
            </a:pPr>
            <a:endParaRPr lang="en-US" smtClean="0"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228600" algn="l"/>
              </a:tabLst>
            </a:pPr>
            <a:r>
              <a:rPr lang="en-US" smtClean="0">
                <a:ea typeface="ＭＳ Ｐゴシック" pitchFamily="34" charset="-128"/>
              </a:rPr>
              <a:t>Can we use this Gray code for the head and tail pointers of our FIFO?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28600" y="1908175"/>
            <a:ext cx="8610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module GrayCount4(clk, rst,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input clk, rst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output [3:0]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wire [3:0] out, next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DFF #(4) count(clk, next,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assign next[0] = !rst &amp; !(out[1]^out[2]^out[3])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assign next[1] = !rst &amp; (out[0] ? !(out[2]^out[3]) : out[1])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assign next[2] = !rst &amp; ((out[1] &amp; !out[0]) ? !out[3] : out[2])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  assign next[3] = !rst &amp; (!(|out[1:0]) ? out[2] : out[3])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/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happens when we violate setup and hold time constraints?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863725" y="1057275"/>
          <a:ext cx="5073650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Visio" r:id="rId4" imgW="1701800" imgH="1651000" progId="Visio.Drawing.6">
                  <p:embed/>
                </p:oleObj>
              </mc:Choice>
              <mc:Fallback>
                <p:oleObj name="Visio" r:id="rId4" imgW="1701800" imgH="1651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057275"/>
                        <a:ext cx="5073650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48100" y="533400"/>
            <a:ext cx="14478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xxxx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0000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0011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0010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0110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0111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0101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0100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1100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1101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1111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1110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1010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1011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1001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1000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0000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0011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# 0010 </a:t>
            </a: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Metastability and Synchronization Failure 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96938"/>
            <a:ext cx="9144000" cy="5351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Clocking a flip-flop during the </a:t>
            </a:r>
            <a:r>
              <a:rPr lang="ja-JP" altLang="en-US" sz="1800" smtClean="0">
                <a:ea typeface="ＭＳ Ｐゴシック" pitchFamily="34" charset="-128"/>
              </a:rPr>
              <a:t>“</a:t>
            </a:r>
            <a:r>
              <a:rPr lang="en-US" altLang="ja-JP" sz="1800" smtClean="0">
                <a:ea typeface="ＭＳ Ｐゴシック" pitchFamily="34" charset="-128"/>
              </a:rPr>
              <a:t>keepout</a:t>
            </a:r>
            <a:r>
              <a:rPr lang="ja-JP" altLang="en-US" sz="1800" smtClean="0">
                <a:ea typeface="ＭＳ Ｐゴシック" pitchFamily="34" charset="-128"/>
              </a:rPr>
              <a:t>”</a:t>
            </a:r>
            <a:r>
              <a:rPr lang="en-US" altLang="ja-JP" sz="1800" smtClean="0">
                <a:ea typeface="ＭＳ Ｐゴシック" pitchFamily="34" charset="-128"/>
              </a:rPr>
              <a:t> interval may leave the storage node in an </a:t>
            </a:r>
            <a:r>
              <a:rPr lang="ja-JP" altLang="en-US" sz="1800" smtClean="0">
                <a:ea typeface="ＭＳ Ｐゴシック" pitchFamily="34" charset="-128"/>
              </a:rPr>
              <a:t>“</a:t>
            </a:r>
            <a:r>
              <a:rPr lang="en-US" altLang="ja-JP" sz="1800" smtClean="0">
                <a:ea typeface="ＭＳ Ｐゴシック" pitchFamily="34" charset="-128"/>
              </a:rPr>
              <a:t>illegal state</a:t>
            </a:r>
            <a:r>
              <a:rPr lang="ja-JP" altLang="en-US" sz="1800" smtClean="0">
                <a:ea typeface="ＭＳ Ｐゴシック" pitchFamily="34" charset="-128"/>
              </a:rPr>
              <a:t>”</a:t>
            </a:r>
            <a:endParaRPr lang="en-US" altLang="ja-JP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Some </a:t>
            </a:r>
            <a:r>
              <a:rPr lang="ja-JP" altLang="en-US" sz="1800" smtClean="0">
                <a:ea typeface="ＭＳ Ｐゴシック" pitchFamily="34" charset="-128"/>
              </a:rPr>
              <a:t>“</a:t>
            </a:r>
            <a:r>
              <a:rPr lang="en-US" altLang="ja-JP" sz="1800" smtClean="0">
                <a:ea typeface="ＭＳ Ｐゴシック" pitchFamily="34" charset="-128"/>
              </a:rPr>
              <a:t>illegal states</a:t>
            </a:r>
            <a:r>
              <a:rPr lang="ja-JP" altLang="en-US" sz="1800" smtClean="0">
                <a:ea typeface="ＭＳ Ｐゴシック" pitchFamily="34" charset="-128"/>
              </a:rPr>
              <a:t>”</a:t>
            </a:r>
            <a:r>
              <a:rPr lang="en-US" altLang="ja-JP" sz="1800" smtClean="0">
                <a:ea typeface="ＭＳ Ｐゴシック" pitchFamily="34" charset="-128"/>
              </a:rPr>
              <a:t> are </a:t>
            </a:r>
            <a:r>
              <a:rPr lang="en-US" altLang="ja-JP" sz="1800" b="1" i="1" smtClean="0">
                <a:ea typeface="ＭＳ Ｐゴシック" pitchFamily="34" charset="-128"/>
              </a:rPr>
              <a:t>Metastable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Time to decay to a legal state depends on log of initial voltage</a:t>
            </a: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Probability of entering metastable state is probability of hitting </a:t>
            </a:r>
            <a:r>
              <a:rPr lang="ja-JP" altLang="en-US" sz="1800" smtClean="0">
                <a:ea typeface="ＭＳ Ｐゴシック" pitchFamily="34" charset="-128"/>
              </a:rPr>
              <a:t>“</a:t>
            </a:r>
            <a:r>
              <a:rPr lang="en-US" altLang="ja-JP" sz="1800" smtClean="0">
                <a:ea typeface="ＭＳ Ｐゴシック" pitchFamily="34" charset="-128"/>
              </a:rPr>
              <a:t>keepout</a:t>
            </a:r>
            <a:r>
              <a:rPr lang="ja-JP" altLang="en-US" sz="1800" smtClean="0">
                <a:ea typeface="ＭＳ Ｐゴシック" pitchFamily="34" charset="-128"/>
              </a:rPr>
              <a:t>”</a:t>
            </a:r>
            <a:r>
              <a:rPr lang="en-US" altLang="ja-JP" sz="1800" smtClean="0">
                <a:ea typeface="ＭＳ Ｐゴシック" pitchFamily="34" charset="-128"/>
              </a:rPr>
              <a:t> interval.</a:t>
            </a: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Probability of staying in metastable state after time T is probability that initial voltage was too small to decay in time T</a:t>
            </a: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Brute-force synchronizer – sample signal and wait for metastable states to decay.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Don</a:t>
            </a:r>
            <a:r>
              <a:rPr lang="ja-JP" altLang="en-US" sz="1800" smtClean="0">
                <a:ea typeface="ＭＳ Ｐゴシック" pitchFamily="34" charset="-128"/>
              </a:rPr>
              <a:t>’</a:t>
            </a:r>
            <a:r>
              <a:rPr lang="en-US" altLang="ja-JP" sz="1800" smtClean="0">
                <a:ea typeface="ＭＳ Ｐゴシック" pitchFamily="34" charset="-128"/>
              </a:rPr>
              <a:t>t use on multi-bit signals unless they are Gray coded</a:t>
            </a:r>
            <a:endParaRPr lang="en-US" sz="1800" smtClean="0">
              <a:ea typeface="ＭＳ Ｐゴシック" pitchFamily="34" charset="-128"/>
            </a:endParaRPr>
          </a:p>
        </p:txBody>
      </p:sp>
      <p:graphicFrame>
        <p:nvGraphicFramePr>
          <p:cNvPr id="44037" name="Object 2"/>
          <p:cNvGraphicFramePr>
            <a:graphicFrameLocks noChangeAspect="1"/>
          </p:cNvGraphicFramePr>
          <p:nvPr/>
        </p:nvGraphicFramePr>
        <p:xfrm>
          <a:off x="1082675" y="2162175"/>
          <a:ext cx="21748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4" imgW="1092200" imgH="215900" progId="Equation.3">
                  <p:embed/>
                </p:oleObj>
              </mc:Choice>
              <mc:Fallback>
                <p:oleObj name="Equation" r:id="rId4" imgW="10922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162175"/>
                        <a:ext cx="21748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3"/>
          <p:cNvGraphicFramePr>
            <a:graphicFrameLocks noChangeAspect="1"/>
          </p:cNvGraphicFramePr>
          <p:nvPr/>
        </p:nvGraphicFramePr>
        <p:xfrm>
          <a:off x="1449388" y="3097213"/>
          <a:ext cx="14414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6" imgW="723900" imgH="444500" progId="Equation.3">
                  <p:embed/>
                </p:oleObj>
              </mc:Choice>
              <mc:Fallback>
                <p:oleObj name="Equation" r:id="rId6" imgW="7239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097213"/>
                        <a:ext cx="14414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4"/>
          <p:cNvGraphicFramePr>
            <a:graphicFrameLocks noChangeAspect="1"/>
          </p:cNvGraphicFramePr>
          <p:nvPr/>
        </p:nvGraphicFramePr>
        <p:xfrm>
          <a:off x="1285875" y="4462463"/>
          <a:ext cx="1971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8" imgW="990600" imgH="431800" progId="Equation.3">
                  <p:embed/>
                </p:oleObj>
              </mc:Choice>
              <mc:Fallback>
                <p:oleObj name="Equation" r:id="rId8" imgW="9906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462463"/>
                        <a:ext cx="19716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Look at structure of CMOS latch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Storage loop gets initialized with an </a:t>
            </a:r>
            <a:r>
              <a:rPr lang="ja-JP" altLang="en-US" smtClean="0">
                <a:ea typeface="ＭＳ Ｐゴシック" pitchFamily="34" charset="-128"/>
              </a:rPr>
              <a:t>‘</a:t>
            </a:r>
            <a:r>
              <a:rPr lang="en-US" altLang="ja-JP" smtClean="0">
                <a:ea typeface="ＭＳ Ｐゴシック" pitchFamily="34" charset="-128"/>
              </a:rPr>
              <a:t>analog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value</a:t>
            </a:r>
          </a:p>
          <a:p>
            <a:r>
              <a:rPr lang="en-US" smtClean="0">
                <a:ea typeface="ＭＳ Ｐゴシック" pitchFamily="34" charset="-128"/>
              </a:rPr>
              <a:t>Latch is a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time-to-voltage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converter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6389" name="Object 2"/>
          <p:cNvGraphicFramePr>
            <a:graphicFrameLocks noChangeAspect="1"/>
          </p:cNvGraphicFramePr>
          <p:nvPr/>
        </p:nvGraphicFramePr>
        <p:xfrm>
          <a:off x="381000" y="2209800"/>
          <a:ext cx="3894138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Visio" r:id="rId4" imgW="1295400" imgH="1117600" progId="Visio.Drawing.6">
                  <p:embed/>
                </p:oleObj>
              </mc:Choice>
              <mc:Fallback>
                <p:oleObj name="Visio" r:id="rId4" imgW="1295400" imgH="11176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3894138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3"/>
          <p:cNvGraphicFramePr>
            <a:graphicFrameLocks noChangeAspect="1"/>
          </p:cNvGraphicFramePr>
          <p:nvPr/>
        </p:nvGraphicFramePr>
        <p:xfrm>
          <a:off x="5029200" y="2349500"/>
          <a:ext cx="37290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Visio" r:id="rId6" imgW="1866900" imgH="1460500" progId="Visio.Drawing.6">
                  <p:embed/>
                </p:oleObj>
              </mc:Choice>
              <mc:Fallback>
                <p:oleObj name="Visio" r:id="rId6" imgW="1866900" imgH="14605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49500"/>
                        <a:ext cx="3729038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Storage loop has a </a:t>
            </a:r>
            <a:r>
              <a:rPr lang="en-US" i="1" smtClean="0">
                <a:ea typeface="ＭＳ Ｐゴシック" pitchFamily="34" charset="-128"/>
              </a:rPr>
              <a:t>metastable </a:t>
            </a:r>
            <a:r>
              <a:rPr lang="en-US" smtClean="0">
                <a:ea typeface="ＭＳ Ｐゴシック" pitchFamily="34" charset="-128"/>
              </a:rPr>
              <a:t>state between 0 and 1</a:t>
            </a:r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1143000" y="2362200"/>
          <a:ext cx="17827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Visio" r:id="rId4" imgW="596900" imgH="812800" progId="Visio.Drawing.6">
                  <p:embed/>
                </p:oleObj>
              </mc:Choice>
              <mc:Fallback>
                <p:oleObj name="Visio" r:id="rId4" imgW="596900" imgH="8128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178276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"/>
          <p:cNvGraphicFramePr>
            <a:graphicFrameLocks noChangeAspect="1"/>
          </p:cNvGraphicFramePr>
          <p:nvPr/>
        </p:nvGraphicFramePr>
        <p:xfrm>
          <a:off x="3657600" y="1066800"/>
          <a:ext cx="5329238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Visio" r:id="rId6" imgW="2133600" imgH="2057400" progId="Visio.Drawing.6">
                  <p:embed/>
                </p:oleObj>
              </mc:Choice>
              <mc:Fallback>
                <p:oleObj name="Visio" r:id="rId6" imgW="2133600" imgH="2057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66800"/>
                        <a:ext cx="5329238" cy="512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Dynamics of </a:t>
            </a:r>
            <a:r>
              <a:rPr lang="en-US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mtClean="0">
                <a:ea typeface="ＭＳ Ｐゴシック" pitchFamily="34" charset="-128"/>
              </a:rPr>
              <a:t>V</a:t>
            </a: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3429000" y="838200"/>
          <a:ext cx="5329238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Visio" r:id="rId4" imgW="2133600" imgH="2057400" progId="Visio.Drawing.6">
                  <p:embed/>
                </p:oleObj>
              </mc:Choice>
              <mc:Fallback>
                <p:oleObj name="Visio" r:id="rId4" imgW="2133600" imgH="20574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0"/>
                        <a:ext cx="5329238" cy="512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1143000" y="2362200"/>
          <a:ext cx="17827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Visio" r:id="rId6" imgW="596900" imgH="812800" progId="Visio.Drawing.6">
                  <p:embed/>
                </p:oleObj>
              </mc:Choice>
              <mc:Fallback>
                <p:oleObj name="Visio" r:id="rId6" imgW="596900" imgH="812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178276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Dynamics of </a:t>
            </a:r>
            <a:r>
              <a:rPr lang="en-US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mtClean="0">
                <a:ea typeface="ＭＳ Ｐゴシック" pitchFamily="34" charset="-128"/>
              </a:rPr>
              <a:t>V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2819400" y="2089150"/>
          <a:ext cx="5988050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Visio" r:id="rId4" imgW="2997200" imgH="2108200" progId="Visio.Drawing.6">
                  <p:embed/>
                </p:oleObj>
              </mc:Choice>
              <mc:Fallback>
                <p:oleObj name="Visio" r:id="rId4" imgW="2997200" imgH="2108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89150"/>
                        <a:ext cx="5988050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533400" y="2362200"/>
          <a:ext cx="17827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Visio" r:id="rId6" imgW="596900" imgH="812800" progId="Visio.Drawing.6">
                  <p:embed/>
                </p:oleObj>
              </mc:Choice>
              <mc:Fallback>
                <p:oleObj name="Visio" r:id="rId6" imgW="596900" imgH="812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178276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4387850" y="917575"/>
          <a:ext cx="26527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8" imgW="1320800" imgH="711200" progId="Equation.3">
                  <p:embed/>
                </p:oleObj>
              </mc:Choice>
              <mc:Fallback>
                <p:oleObj name="Equation" r:id="rId8" imgW="13208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917575"/>
                        <a:ext cx="2652713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Metastability Demonstration Circuit</a:t>
            </a: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800100" y="762000"/>
          <a:ext cx="754380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Visio" r:id="rId4" imgW="5778500" imgH="4521200" progId="Visio.Drawing.6">
                  <p:embed/>
                </p:oleObj>
              </mc:Choice>
              <mc:Fallback>
                <p:oleObj name="Visio" r:id="rId4" imgW="5778500" imgH="4521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762000"/>
                        <a:ext cx="7543800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4175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Arial" pitchFamily="34" charset="0"/>
              </a:rPr>
              <a:t>(c) 2005-2012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Metastable state of FF1 – 4007 Nand RS Latch</a:t>
            </a:r>
          </a:p>
        </p:txBody>
      </p:sp>
      <p:pic>
        <p:nvPicPr>
          <p:cNvPr id="21508" name="Picture 6" descr="ee108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350"/>
            <a:ext cx="83248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1130</Words>
  <Application>Microsoft Office PowerPoint</Application>
  <PresentationFormat>On-screen Show (4:3)</PresentationFormat>
  <Paragraphs>207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Courier New</vt:lpstr>
      <vt:lpstr>ＭＳ Ｐゴシック</vt:lpstr>
      <vt:lpstr>Arial</vt:lpstr>
      <vt:lpstr>Times New Roman</vt:lpstr>
      <vt:lpstr>Symbol</vt:lpstr>
      <vt:lpstr>Tahoma</vt:lpstr>
      <vt:lpstr>lect</vt:lpstr>
      <vt:lpstr>Microsoft Visio Drawing</vt:lpstr>
      <vt:lpstr>Microsoft Equation</vt:lpstr>
      <vt:lpstr>VISIO 5 Drawing</vt:lpstr>
      <vt:lpstr>Microsoft Equation 3.0</vt:lpstr>
      <vt:lpstr>Digital Design: A Systems Approach  Lecture 13:  Metastability and Synchronization Failure   (or When Good Flip-Flops go Bad)</vt:lpstr>
      <vt:lpstr>Readings</vt:lpstr>
      <vt:lpstr>What happens when we violate setup and hold time constraints?</vt:lpstr>
      <vt:lpstr>Look at structure of CMOS latch</vt:lpstr>
      <vt:lpstr>Storage loop has a metastable state between 0 and 1</vt:lpstr>
      <vt:lpstr>Dynamics of DV</vt:lpstr>
      <vt:lpstr>Dynamics of DV</vt:lpstr>
      <vt:lpstr>Metastability Demonstration Circuit</vt:lpstr>
      <vt:lpstr>Metastable state of FF1 – 4007 Nand RS Latch</vt:lpstr>
      <vt:lpstr>Over time the waveform fills in</vt:lpstr>
      <vt:lpstr>Metastable state of 4011 Nand RS Latch What’s going on here?</vt:lpstr>
      <vt:lpstr>Over time this waveform fills in too</vt:lpstr>
      <vt:lpstr>Actual circuit of 4011 Nand RS Latch</vt:lpstr>
      <vt:lpstr>Initial state when both inputs are low</vt:lpstr>
      <vt:lpstr>When both inputs go high, it becomes a 6-stage ring oscillator  Oscillation is metastable</vt:lpstr>
      <vt:lpstr>Oscillation is metastable</vt:lpstr>
      <vt:lpstr>If delays are balanced, ring sequences through six states repeatedly</vt:lpstr>
      <vt:lpstr>A Brute-Force Synchronizer</vt:lpstr>
      <vt:lpstr>What if AW is still in a metastable state when FF2 is clocked?</vt:lpstr>
      <vt:lpstr>Calculating Synchronization Failure  (The Big Picture)</vt:lpstr>
      <vt:lpstr>Probability of Entering a Metastable State</vt:lpstr>
      <vt:lpstr>Probability of Staying in the Metastable State</vt:lpstr>
      <vt:lpstr>Failure Probability and Error Rate</vt:lpstr>
      <vt:lpstr>Example</vt:lpstr>
      <vt:lpstr>Synchronizing multi-bit signals</vt:lpstr>
      <vt:lpstr>Multi-bit signals (2)</vt:lpstr>
      <vt:lpstr>Warning:  The Surgeon General has determined that passing binary-coded and one-hot signals through a brute-force synchronizer can be hazardous to your circuits.</vt:lpstr>
      <vt:lpstr>PowerPoint Presentation</vt:lpstr>
      <vt:lpstr>PowerPoint Presentation</vt:lpstr>
      <vt:lpstr>PowerPoint Presentation</vt:lpstr>
      <vt:lpstr>Metastability and Synchronization Failure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2012-11-30T22:17:01Z</dcterms:created>
  <dcterms:modified xsi:type="dcterms:W3CDTF">2012-11-30T22:17:13Z</dcterms:modified>
</cp:coreProperties>
</file>