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555EE-57D4-4175-ACD9-7BA9DB40F6AC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20F2E-EAD1-4F18-BFEF-F45DEC8052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729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555EE-57D4-4175-ACD9-7BA9DB40F6AC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20F2E-EAD1-4F18-BFEF-F45DEC8052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9326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555EE-57D4-4175-ACD9-7BA9DB40F6AC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20F2E-EAD1-4F18-BFEF-F45DEC8052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80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555EE-57D4-4175-ACD9-7BA9DB40F6AC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20F2E-EAD1-4F18-BFEF-F45DEC8052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745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555EE-57D4-4175-ACD9-7BA9DB40F6AC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20F2E-EAD1-4F18-BFEF-F45DEC8052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7164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555EE-57D4-4175-ACD9-7BA9DB40F6AC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20F2E-EAD1-4F18-BFEF-F45DEC8052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5266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555EE-57D4-4175-ACD9-7BA9DB40F6AC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20F2E-EAD1-4F18-BFEF-F45DEC8052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123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555EE-57D4-4175-ACD9-7BA9DB40F6AC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20F2E-EAD1-4F18-BFEF-F45DEC8052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4744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555EE-57D4-4175-ACD9-7BA9DB40F6AC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20F2E-EAD1-4F18-BFEF-F45DEC8052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248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555EE-57D4-4175-ACD9-7BA9DB40F6AC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20F2E-EAD1-4F18-BFEF-F45DEC8052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1771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555EE-57D4-4175-ACD9-7BA9DB40F6AC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20F2E-EAD1-4F18-BFEF-F45DEC8052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0316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2555EE-57D4-4175-ACD9-7BA9DB40F6AC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20F2E-EAD1-4F18-BFEF-F45DEC8052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728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4941168"/>
            <a:ext cx="5832648" cy="34726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Plate 13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965" y="756791"/>
            <a:ext cx="5744095" cy="4114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19672" y="5288434"/>
            <a:ext cx="5832648" cy="444822"/>
          </a:xfrm>
        </p:spPr>
        <p:txBody>
          <a:bodyPr/>
          <a:lstStyle/>
          <a:p>
            <a:r>
              <a:rPr lang="en-GB" dirty="0" smtClean="0"/>
              <a:t>European bison (illustration by Francesco </a:t>
            </a:r>
            <a:r>
              <a:rPr lang="en-GB" dirty="0" err="1" smtClean="0"/>
              <a:t>Rinaldi</a:t>
            </a:r>
            <a:r>
              <a:rPr lang="en-GB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7599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9896" y="4797152"/>
            <a:ext cx="5486400" cy="35416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Figure 10.32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288" y="610499"/>
            <a:ext cx="5516016" cy="414492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49896" y="5157192"/>
            <a:ext cx="5486400" cy="804862"/>
          </a:xfrm>
        </p:spPr>
        <p:txBody>
          <a:bodyPr/>
          <a:lstStyle/>
          <a:p>
            <a:r>
              <a:rPr lang="en-GB" dirty="0"/>
              <a:t>Young European bison released to acclimatisation enclosure at </a:t>
            </a:r>
            <a:r>
              <a:rPr lang="en-GB" dirty="0" err="1"/>
              <a:t>Bieszczady</a:t>
            </a:r>
            <a:r>
              <a:rPr lang="en-GB" dirty="0"/>
              <a:t> National Park.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Photo </a:t>
            </a:r>
            <a:r>
              <a:rPr lang="en-GB" dirty="0"/>
              <a:t>by K. </a:t>
            </a:r>
            <a:r>
              <a:rPr lang="en-GB" dirty="0" err="1"/>
              <a:t>Perzanowski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0862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4869160"/>
            <a:ext cx="5486400" cy="35416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Figure 10.34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288" y="610499"/>
            <a:ext cx="5516016" cy="414492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91680" y="5229200"/>
            <a:ext cx="5486400" cy="804862"/>
          </a:xfrm>
        </p:spPr>
        <p:txBody>
          <a:bodyPr/>
          <a:lstStyle/>
          <a:p>
            <a:r>
              <a:rPr lang="en-GB" dirty="0"/>
              <a:t>Animals in </a:t>
            </a:r>
            <a:r>
              <a:rPr lang="en-GB" dirty="0" err="1"/>
              <a:t>Busolengo</a:t>
            </a:r>
            <a:r>
              <a:rPr lang="en-GB" dirty="0"/>
              <a:t> Zoo (Italy).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Photo </a:t>
            </a:r>
            <a:r>
              <a:rPr lang="en-GB" dirty="0"/>
              <a:t>by W. </a:t>
            </a:r>
            <a:r>
              <a:rPr lang="en-GB" dirty="0" err="1"/>
              <a:t>Olech</a:t>
            </a:r>
            <a:r>
              <a:rPr lang="en-GB" dirty="0"/>
              <a:t>.</a:t>
            </a:r>
            <a:r>
              <a:rPr lang="en-GB" b="1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9351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4797152"/>
            <a:ext cx="6192688" cy="34726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Figure 10.35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612774"/>
            <a:ext cx="6145055" cy="411237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03648" y="5144418"/>
            <a:ext cx="6192688" cy="804862"/>
          </a:xfrm>
        </p:spPr>
        <p:txBody>
          <a:bodyPr/>
          <a:lstStyle/>
          <a:p>
            <a:r>
              <a:rPr lang="en-GB" dirty="0"/>
              <a:t>Herd in the European Bison Breeding Centre at </a:t>
            </a:r>
            <a:r>
              <a:rPr lang="en-GB" dirty="0" err="1"/>
              <a:t>Pszczyna</a:t>
            </a:r>
            <a:r>
              <a:rPr lang="en-GB" dirty="0"/>
              <a:t> (Poland).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Photo </a:t>
            </a:r>
            <a:r>
              <a:rPr lang="en-GB" dirty="0"/>
              <a:t>by M. </a:t>
            </a:r>
            <a:r>
              <a:rPr lang="en-GB" dirty="0" err="1"/>
              <a:t>Hławiczka</a:t>
            </a:r>
            <a:r>
              <a:rPr lang="en-GB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19367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4725144"/>
            <a:ext cx="6408712" cy="35416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Figure 10.36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401" y="612774"/>
            <a:ext cx="6410638" cy="411237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03648" y="5079308"/>
            <a:ext cx="6408712" cy="804862"/>
          </a:xfrm>
        </p:spPr>
        <p:txBody>
          <a:bodyPr/>
          <a:lstStyle/>
          <a:p>
            <a:r>
              <a:rPr lang="en-GB" dirty="0"/>
              <a:t>Group of European bison foraging at forest clearing during the rut period, on the left radio-collared bull, September 2011. Photo by T. </a:t>
            </a:r>
            <a:r>
              <a:rPr lang="en-GB" dirty="0" err="1"/>
              <a:t>Kamiński</a:t>
            </a:r>
            <a:r>
              <a:rPr lang="en-GB" dirty="0"/>
              <a:t>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5334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4934270"/>
            <a:ext cx="6912768" cy="35416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Figure 10.15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757806"/>
            <a:ext cx="6853576" cy="416063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616" y="5288434"/>
            <a:ext cx="6912768" cy="804862"/>
          </a:xfrm>
        </p:spPr>
        <p:txBody>
          <a:bodyPr/>
          <a:lstStyle/>
          <a:p>
            <a:r>
              <a:rPr lang="en-GB" dirty="0"/>
              <a:t>Adult bulls foraging on the meadow outside of </a:t>
            </a:r>
            <a:r>
              <a:rPr lang="en-GB" dirty="0" err="1"/>
              <a:t>Białowieża</a:t>
            </a:r>
            <a:r>
              <a:rPr lang="en-GB" dirty="0"/>
              <a:t> Forest, March 2011.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Photo </a:t>
            </a:r>
            <a:r>
              <a:rPr lang="en-GB" dirty="0"/>
              <a:t>by T. </a:t>
            </a:r>
            <a:r>
              <a:rPr lang="en-GB" dirty="0" err="1"/>
              <a:t>Kamiński</a:t>
            </a:r>
            <a:r>
              <a:rPr lang="en-GB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87634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4790254"/>
            <a:ext cx="5587008" cy="35416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Figure 10.16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288" y="610499"/>
            <a:ext cx="5444008" cy="409081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91680" y="5144418"/>
            <a:ext cx="5587008" cy="804862"/>
          </a:xfrm>
        </p:spPr>
        <p:txBody>
          <a:bodyPr/>
          <a:lstStyle/>
          <a:p>
            <a:r>
              <a:rPr lang="en-GB" dirty="0"/>
              <a:t>Dr R. </a:t>
            </a:r>
            <a:r>
              <a:rPr lang="en-GB" dirty="0" err="1"/>
              <a:t>Kowalczyk</a:t>
            </a:r>
            <a:r>
              <a:rPr lang="en-GB" dirty="0"/>
              <a:t> from Mammal Research Institute PAS and Dr Z.A. </a:t>
            </a:r>
            <a:r>
              <a:rPr lang="en-GB" dirty="0" err="1"/>
              <a:t>Krasiński</a:t>
            </a:r>
            <a:r>
              <a:rPr lang="en-GB" dirty="0"/>
              <a:t> from </a:t>
            </a:r>
            <a:r>
              <a:rPr lang="en-GB" dirty="0" err="1"/>
              <a:t>Białowieża</a:t>
            </a:r>
            <a:r>
              <a:rPr lang="en-GB" dirty="0"/>
              <a:t> National Park are fitting  the radio-collar to bison cow, </a:t>
            </a:r>
            <a:r>
              <a:rPr lang="en-GB" dirty="0" err="1"/>
              <a:t>Białowieża</a:t>
            </a:r>
            <a:r>
              <a:rPr lang="en-GB" dirty="0"/>
              <a:t> Forest, winter 2005. Photo by T. </a:t>
            </a:r>
            <a:r>
              <a:rPr lang="en-GB" dirty="0" err="1"/>
              <a:t>Kamiński</a:t>
            </a:r>
            <a:r>
              <a:rPr lang="en-GB" dirty="0"/>
              <a:t>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5565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4581128"/>
            <a:ext cx="5904656" cy="35416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Figure 10.18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830" y="612775"/>
            <a:ext cx="5815489" cy="393629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47664" y="4935292"/>
            <a:ext cx="5904656" cy="804862"/>
          </a:xfrm>
        </p:spPr>
        <p:txBody>
          <a:bodyPr/>
          <a:lstStyle/>
          <a:p>
            <a:r>
              <a:rPr lang="en-GB" dirty="0" smtClean="0"/>
              <a:t>A Young </a:t>
            </a:r>
            <a:r>
              <a:rPr lang="en-GB" dirty="0"/>
              <a:t>bull imported from Sweden, fitted with radio-collar - after its release at </a:t>
            </a:r>
            <a:r>
              <a:rPr lang="en-GB" dirty="0" err="1"/>
              <a:t>Bieszczady</a:t>
            </a:r>
            <a:r>
              <a:rPr lang="en-GB" dirty="0"/>
              <a:t> Mts. Photo by K. </a:t>
            </a:r>
            <a:r>
              <a:rPr lang="en-GB" dirty="0" err="1"/>
              <a:t>Perzanowski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824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4581128"/>
            <a:ext cx="6552728" cy="34726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Figure 10.19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58" y="612774"/>
            <a:ext cx="6438510" cy="389634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87624" y="4928394"/>
            <a:ext cx="6552728" cy="804862"/>
          </a:xfrm>
        </p:spPr>
        <p:txBody>
          <a:bodyPr/>
          <a:lstStyle/>
          <a:p>
            <a:r>
              <a:rPr lang="en-GB" dirty="0"/>
              <a:t>Wallowing is the most often observed behaviour among adult bulls in the breeding season. Photo by M. </a:t>
            </a:r>
            <a:r>
              <a:rPr lang="en-GB" dirty="0" err="1"/>
              <a:t>Hławiczka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2575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4934270"/>
            <a:ext cx="6480720" cy="35416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Figure 10.20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612774"/>
            <a:ext cx="6415244" cy="425638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31640" y="5288434"/>
            <a:ext cx="6480720" cy="804862"/>
          </a:xfrm>
        </p:spPr>
        <p:txBody>
          <a:bodyPr/>
          <a:lstStyle/>
          <a:p>
            <a:r>
              <a:rPr lang="en-GB" dirty="0" smtClean="0"/>
              <a:t>A young </a:t>
            </a:r>
            <a:r>
              <a:rPr lang="en-GB" dirty="0"/>
              <a:t>European bison feeds on natural forage after being released to the wild. Photo by K. </a:t>
            </a:r>
            <a:r>
              <a:rPr lang="en-GB" dirty="0" err="1"/>
              <a:t>Perzanowski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3113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4875037"/>
            <a:ext cx="6264696" cy="35416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Figure 10.21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620688"/>
            <a:ext cx="6185301" cy="413221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5656" y="5229200"/>
            <a:ext cx="6264696" cy="804862"/>
          </a:xfrm>
        </p:spPr>
        <p:txBody>
          <a:bodyPr/>
          <a:lstStyle/>
          <a:p>
            <a:r>
              <a:rPr lang="en-GB" dirty="0"/>
              <a:t>A bull mates a cow during the rutting season at European Bison Breeding Centre in </a:t>
            </a:r>
            <a:r>
              <a:rPr lang="en-GB" dirty="0" err="1"/>
              <a:t>Pszczyna</a:t>
            </a:r>
            <a:r>
              <a:rPr lang="en-GB" dirty="0"/>
              <a:t> (Poland). Photo by M. </a:t>
            </a:r>
            <a:r>
              <a:rPr lang="en-GB" dirty="0" err="1"/>
              <a:t>Hławiczka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385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4869160"/>
            <a:ext cx="5688632" cy="35416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Figure 10.24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288" y="609736"/>
            <a:ext cx="5588024" cy="420172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91680" y="5223324"/>
            <a:ext cx="5688632" cy="804862"/>
          </a:xfrm>
        </p:spPr>
        <p:txBody>
          <a:bodyPr/>
          <a:lstStyle/>
          <a:p>
            <a:r>
              <a:rPr lang="en-GB" dirty="0"/>
              <a:t>Several days old calf, rescued after a torrent at </a:t>
            </a:r>
            <a:r>
              <a:rPr lang="en-GB" dirty="0" err="1"/>
              <a:t>Bieszczady</a:t>
            </a:r>
            <a:r>
              <a:rPr lang="en-GB" dirty="0"/>
              <a:t> Mts.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Photo </a:t>
            </a:r>
            <a:r>
              <a:rPr lang="en-GB" dirty="0"/>
              <a:t>by K. </a:t>
            </a:r>
            <a:r>
              <a:rPr lang="en-GB" dirty="0" err="1"/>
              <a:t>Perzanowski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1109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4581128"/>
            <a:ext cx="6192688" cy="35416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Figure 10.30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611" y="612775"/>
            <a:ext cx="6108733" cy="391286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5656" y="4935292"/>
            <a:ext cx="6192688" cy="804862"/>
          </a:xfrm>
        </p:spPr>
        <p:txBody>
          <a:bodyPr/>
          <a:lstStyle/>
          <a:p>
            <a:r>
              <a:rPr lang="en-GB" dirty="0"/>
              <a:t>Beginning of the contest, bulls with low bowed heads are pushing at each other. Photo by Z. A. </a:t>
            </a:r>
            <a:r>
              <a:rPr lang="en-GB" dirty="0" err="1"/>
              <a:t>Krasiński</a:t>
            </a:r>
            <a:r>
              <a:rPr lang="en-GB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294828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272</Words>
  <Application>Microsoft Office PowerPoint</Application>
  <PresentationFormat>On-screen Show (4:3)</PresentationFormat>
  <Paragraphs>26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Plate 13</vt:lpstr>
      <vt:lpstr>Figure 10.15</vt:lpstr>
      <vt:lpstr>Figure 10.16</vt:lpstr>
      <vt:lpstr>Figure 10.18</vt:lpstr>
      <vt:lpstr>Figure 10.19</vt:lpstr>
      <vt:lpstr>Figure 10.20</vt:lpstr>
      <vt:lpstr>Figure 10.21</vt:lpstr>
      <vt:lpstr>Figure 10.24</vt:lpstr>
      <vt:lpstr>Figure 10.30</vt:lpstr>
      <vt:lpstr>Figure 10.32</vt:lpstr>
      <vt:lpstr>Figure 10.34</vt:lpstr>
      <vt:lpstr>Figure 10.35</vt:lpstr>
      <vt:lpstr>Figure 10.36</vt:lpstr>
    </vt:vector>
  </TitlesOfParts>
  <Company>Cambridge University Press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Plate 1</dc:title>
  <dc:creator>Ilaria Tassistro</dc:creator>
  <cp:lastModifiedBy>Ilaria Tassistro</cp:lastModifiedBy>
  <cp:revision>35</cp:revision>
  <dcterms:created xsi:type="dcterms:W3CDTF">2014-10-31T10:38:38Z</dcterms:created>
  <dcterms:modified xsi:type="dcterms:W3CDTF">2014-11-11T16:48:40Z</dcterms:modified>
</cp:coreProperties>
</file>