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8" d="100"/>
          <a:sy n="118" d="100"/>
        </p:scale>
        <p:origin x="-1434"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4/15/2014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4/15/2014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43400" y="1676400"/>
            <a:ext cx="4191000" cy="1470025"/>
          </a:xfrm>
        </p:spPr>
        <p:txBody>
          <a:bodyPr>
            <a:normAutofit/>
          </a:bodyPr>
          <a:lstStyle/>
          <a:p>
            <a:r>
              <a:rPr lang="en-GB" sz="3200" dirty="0" smtClean="0"/>
              <a:t>Chapter 3</a:t>
            </a:r>
            <a:endParaRPr lang="en-GB" sz="3200" dirty="0"/>
          </a:p>
        </p:txBody>
      </p:sp>
      <p:sp>
        <p:nvSpPr>
          <p:cNvPr id="3" name="Subtitle 2"/>
          <p:cNvSpPr>
            <a:spLocks noGrp="1"/>
          </p:cNvSpPr>
          <p:nvPr>
            <p:ph type="subTitle" idx="1"/>
          </p:nvPr>
        </p:nvSpPr>
        <p:spPr>
          <a:xfrm>
            <a:off x="4343400" y="3429000"/>
            <a:ext cx="4191000" cy="1752600"/>
          </a:xfrm>
        </p:spPr>
        <p:txBody>
          <a:bodyPr>
            <a:normAutofit/>
          </a:bodyPr>
          <a:lstStyle/>
          <a:p>
            <a:r>
              <a:rPr lang="en-GB" dirty="0" smtClean="0"/>
              <a:t>Conceptual obstacles </a:t>
            </a:r>
            <a:endParaRPr lang="en-GB" dirty="0" smtClean="0"/>
          </a:p>
          <a:p>
            <a:r>
              <a:rPr lang="en-GB" dirty="0" smtClean="0"/>
              <a:t>to </a:t>
            </a:r>
            <a:r>
              <a:rPr lang="en-GB" dirty="0" smtClean="0"/>
              <a:t>understanding evolution</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600" y="990600"/>
            <a:ext cx="3262702" cy="4953000"/>
          </a:xfrm>
          <a:prstGeom prst="rect">
            <a:avLst/>
          </a:prstGeom>
        </p:spPr>
      </p:pic>
    </p:spTree>
    <p:extLst>
      <p:ext uri="{BB962C8B-B14F-4D97-AF65-F5344CB8AC3E}">
        <p14:creationId xmlns:p14="http://schemas.microsoft.com/office/powerpoint/2010/main" val="33356726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4038600"/>
            <a:ext cx="5486400" cy="566738"/>
          </a:xfrm>
        </p:spPr>
        <p:txBody>
          <a:bodyPr>
            <a:normAutofit/>
          </a:bodyPr>
          <a:lstStyle/>
          <a:p>
            <a:r>
              <a:rPr lang="en-GB" sz="1800" dirty="0" smtClean="0"/>
              <a:t>Figure 3.1</a:t>
            </a:r>
            <a:endParaRPr lang="en-GB" sz="1800" dirty="0"/>
          </a:p>
        </p:txBody>
      </p:sp>
      <p:sp>
        <p:nvSpPr>
          <p:cNvPr id="4" name="Text Placeholder 3"/>
          <p:cNvSpPr>
            <a:spLocks noGrp="1"/>
          </p:cNvSpPr>
          <p:nvPr>
            <p:ph type="body" sz="half" idx="2"/>
          </p:nvPr>
        </p:nvSpPr>
        <p:spPr>
          <a:xfrm>
            <a:off x="1905000" y="4605338"/>
            <a:ext cx="5486400" cy="1033462"/>
          </a:xfrm>
        </p:spPr>
        <p:txBody>
          <a:bodyPr>
            <a:normAutofit fontScale="85000" lnSpcReduction="20000"/>
          </a:bodyPr>
          <a:lstStyle/>
          <a:p>
            <a:r>
              <a:rPr lang="en-US" dirty="0"/>
              <a:t>Different perceptions of reality. In both cases, the Sun and the Earth move relatively to each other. According to the geocentric model the Earth is static and the Sun </a:t>
            </a:r>
            <a:r>
              <a:rPr lang="en-US" dirty="0" smtClean="0"/>
              <a:t>move\s </a:t>
            </a:r>
            <a:r>
              <a:rPr lang="en-US" dirty="0"/>
              <a:t>around it (A), whereas according to the heliocentric model the Sun is static and the Earth moves (B). Although we intuitively think that A. is what is happening, B. can describe the relative movement as well. Based on this evidence only, one cannot conclude what is actually happening.</a:t>
            </a:r>
            <a:endParaRPr lang="en-GB" dirty="0"/>
          </a:p>
          <a:p>
            <a:endParaRPr lang="en-GB" dirty="0"/>
          </a:p>
        </p:txBody>
      </p:sp>
      <p:pic>
        <p:nvPicPr>
          <p:cNvPr id="6" name="Picture Placeholder 5"/>
          <p:cNvPicPr>
            <a:picLocks noGrp="1" noChangeAspect="1"/>
          </p:cNvPicPr>
          <p:nvPr>
            <p:ph type="pic" idx="1"/>
          </p:nvPr>
        </p:nvPicPr>
        <p:blipFill>
          <a:blip r:embed="rId2" cstate="print">
            <a:extLst>
              <a:ext uri="{28A0092B-C50C-407E-A947-70E740481C1C}">
                <a14:useLocalDpi xmlns:a14="http://schemas.microsoft.com/office/drawing/2010/main" val="0"/>
              </a:ext>
            </a:extLst>
          </a:blip>
          <a:stretch>
            <a:fillRect/>
          </a:stretch>
        </p:blipFill>
        <p:spPr>
          <a:xfrm>
            <a:off x="1542738" y="1143000"/>
            <a:ext cx="5848662" cy="2460472"/>
          </a:xfrm>
        </p:spPr>
      </p:pic>
    </p:spTree>
    <p:extLst>
      <p:ext uri="{BB962C8B-B14F-4D97-AF65-F5344CB8AC3E}">
        <p14:creationId xmlns:p14="http://schemas.microsoft.com/office/powerpoint/2010/main" val="10936225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4038600"/>
            <a:ext cx="5638800" cy="566738"/>
          </a:xfrm>
        </p:spPr>
        <p:txBody>
          <a:bodyPr>
            <a:normAutofit/>
          </a:bodyPr>
          <a:lstStyle/>
          <a:p>
            <a:r>
              <a:rPr lang="en-GB" sz="1800" dirty="0" smtClean="0"/>
              <a:t>Figure 3.2</a:t>
            </a:r>
            <a:endParaRPr lang="en-GB" sz="1800" dirty="0"/>
          </a:p>
        </p:txBody>
      </p:sp>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val="0"/>
              </a:ext>
            </a:extLst>
          </a:blip>
          <a:stretch>
            <a:fillRect/>
          </a:stretch>
        </p:blipFill>
        <p:spPr>
          <a:xfrm>
            <a:off x="1757172" y="838200"/>
            <a:ext cx="5629656" cy="2971800"/>
          </a:xfrm>
        </p:spPr>
      </p:pic>
      <p:sp>
        <p:nvSpPr>
          <p:cNvPr id="4" name="Text Placeholder 3"/>
          <p:cNvSpPr>
            <a:spLocks noGrp="1"/>
          </p:cNvSpPr>
          <p:nvPr>
            <p:ph type="body" sz="half" idx="2"/>
          </p:nvPr>
        </p:nvSpPr>
        <p:spPr>
          <a:xfrm>
            <a:off x="1676400" y="4605338"/>
            <a:ext cx="5638800" cy="1414462"/>
          </a:xfrm>
        </p:spPr>
        <p:txBody>
          <a:bodyPr>
            <a:normAutofit fontScale="85000" lnSpcReduction="20000"/>
          </a:bodyPr>
          <a:lstStyle/>
          <a:p>
            <a:r>
              <a:rPr lang="en-US" dirty="0"/>
              <a:t>Relative movement: both a1 and a2 can explain the relative movement, so based on this observation only one cannot conclude what is actually happening. In order to understand which of the elements of a system is moving and which is not (persons X and Y), we must examine their movement relatively to a third element which we consider static (e.g. a house). In a similar but much more complicated manner, Copernicus did not only examine the motion of the Sun relatively to the Earth but carefully studied the system that included the other planets. He concluded that a heliocentric model provided a better explanation for the motions of planets compared to a Ptolemaic/geocentric model.</a:t>
            </a:r>
            <a:endParaRPr lang="en-GB" dirty="0"/>
          </a:p>
          <a:p>
            <a:endParaRPr lang="en-GB" dirty="0"/>
          </a:p>
        </p:txBody>
      </p:sp>
    </p:spTree>
    <p:extLst>
      <p:ext uri="{BB962C8B-B14F-4D97-AF65-F5344CB8AC3E}">
        <p14:creationId xmlns:p14="http://schemas.microsoft.com/office/powerpoint/2010/main" val="13773775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4724400"/>
            <a:ext cx="6705600" cy="566738"/>
          </a:xfrm>
        </p:spPr>
        <p:txBody>
          <a:bodyPr>
            <a:normAutofit/>
          </a:bodyPr>
          <a:lstStyle/>
          <a:p>
            <a:r>
              <a:rPr lang="en-GB" sz="1800" dirty="0" smtClean="0"/>
              <a:t>Figure 3.3	</a:t>
            </a:r>
            <a:endParaRPr lang="en-GB" sz="1800" dirty="0"/>
          </a:p>
        </p:txBody>
      </p:sp>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val="0"/>
              </a:ext>
            </a:extLst>
          </a:blip>
          <a:stretch>
            <a:fillRect/>
          </a:stretch>
        </p:blipFill>
        <p:spPr>
          <a:xfrm>
            <a:off x="1494392" y="612775"/>
            <a:ext cx="6080760" cy="4114800"/>
          </a:xfrm>
        </p:spPr>
      </p:pic>
      <p:sp>
        <p:nvSpPr>
          <p:cNvPr id="4" name="Text Placeholder 3"/>
          <p:cNvSpPr>
            <a:spLocks noGrp="1"/>
          </p:cNvSpPr>
          <p:nvPr>
            <p:ph type="body" sz="half" idx="2"/>
          </p:nvPr>
        </p:nvSpPr>
        <p:spPr>
          <a:xfrm>
            <a:off x="1447800" y="5291138"/>
            <a:ext cx="6705600" cy="1033462"/>
          </a:xfrm>
        </p:spPr>
        <p:txBody>
          <a:bodyPr>
            <a:normAutofit fontScale="85000" lnSpcReduction="20000"/>
          </a:bodyPr>
          <a:lstStyle/>
          <a:p>
            <a:r>
              <a:rPr lang="en-US" dirty="0"/>
              <a:t>Comparison of the Ptolemaic/geocentric and the heliocentric model (adapted from Goldstein 2002, p.227). In order to explain the relative movement of Venus and Earth, one had to assume that the Venus epicycle as well as the Sun orbited the Earth. The heliocentric model was free of such assumptions and the Venus epicycle was transformed to the orbit of Venus around the Sun. In this case, the Earth also orbited the Sun, like Venus and any other planet. It should be noted that 3.3.a only shows </a:t>
            </a:r>
            <a:r>
              <a:rPr lang="en-US" dirty="0" err="1"/>
              <a:t>Prolemy’s</a:t>
            </a:r>
            <a:r>
              <a:rPr lang="en-US" dirty="0"/>
              <a:t> epicycle on deferent model (this does not include the eccentric and the </a:t>
            </a:r>
            <a:r>
              <a:rPr lang="en-US" dirty="0" err="1"/>
              <a:t>equant</a:t>
            </a:r>
            <a:r>
              <a:rPr lang="en-US" dirty="0"/>
              <a:t> models)</a:t>
            </a:r>
            <a:endParaRPr lang="en-GB" dirty="0"/>
          </a:p>
        </p:txBody>
      </p:sp>
    </p:spTree>
    <p:extLst>
      <p:ext uri="{BB962C8B-B14F-4D97-AF65-F5344CB8AC3E}">
        <p14:creationId xmlns:p14="http://schemas.microsoft.com/office/powerpoint/2010/main" val="6494708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876800"/>
            <a:ext cx="5486400" cy="566738"/>
          </a:xfrm>
        </p:spPr>
        <p:txBody>
          <a:bodyPr>
            <a:normAutofit/>
          </a:bodyPr>
          <a:lstStyle/>
          <a:p>
            <a:r>
              <a:rPr lang="en-GB" sz="1800" dirty="0" smtClean="0"/>
              <a:t>Figure 3.4</a:t>
            </a:r>
            <a:endParaRPr lang="en-GB" sz="1800" dirty="0"/>
          </a:p>
        </p:txBody>
      </p:sp>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val="0"/>
              </a:ext>
            </a:extLst>
          </a:blip>
          <a:stretch>
            <a:fillRect/>
          </a:stretch>
        </p:blipFill>
        <p:spPr>
          <a:xfrm>
            <a:off x="886097" y="612775"/>
            <a:ext cx="7298575" cy="4114800"/>
          </a:xfrm>
        </p:spPr>
      </p:pic>
      <p:sp>
        <p:nvSpPr>
          <p:cNvPr id="4" name="Text Placeholder 3"/>
          <p:cNvSpPr>
            <a:spLocks noGrp="1"/>
          </p:cNvSpPr>
          <p:nvPr>
            <p:ph type="body" sz="half" idx="2"/>
          </p:nvPr>
        </p:nvSpPr>
        <p:spPr>
          <a:xfrm>
            <a:off x="838200" y="5443538"/>
            <a:ext cx="7239000" cy="804862"/>
          </a:xfrm>
        </p:spPr>
        <p:txBody>
          <a:bodyPr>
            <a:normAutofit/>
          </a:bodyPr>
          <a:lstStyle/>
          <a:p>
            <a:r>
              <a:rPr lang="en-US" sz="1300" dirty="0"/>
              <a:t>The anticipated phases of Venus are different between the Ptolemaic and the heliocentric models (adapted from </a:t>
            </a:r>
            <a:r>
              <a:rPr lang="en-US" sz="1300" dirty="0" err="1"/>
              <a:t>Heilbron</a:t>
            </a:r>
            <a:r>
              <a:rPr lang="en-US" sz="1300" dirty="0"/>
              <a:t> 2010, p.168). In 1610 Galileo observed phase 5 in b. which was not a phase consistent with </a:t>
            </a:r>
            <a:r>
              <a:rPr lang="en-US" sz="1300" dirty="0" err="1"/>
              <a:t>Prolemy’s</a:t>
            </a:r>
            <a:r>
              <a:rPr lang="en-US" sz="1300" dirty="0"/>
              <a:t> model.</a:t>
            </a:r>
            <a:endParaRPr lang="en-GB" sz="1300" dirty="0"/>
          </a:p>
          <a:p>
            <a:endParaRPr lang="en-GB" dirty="0"/>
          </a:p>
        </p:txBody>
      </p:sp>
    </p:spTree>
    <p:extLst>
      <p:ext uri="{BB962C8B-B14F-4D97-AF65-F5344CB8AC3E}">
        <p14:creationId xmlns:p14="http://schemas.microsoft.com/office/powerpoint/2010/main" val="6180273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4038600"/>
            <a:ext cx="5638800" cy="566738"/>
          </a:xfrm>
        </p:spPr>
        <p:txBody>
          <a:bodyPr/>
          <a:lstStyle/>
          <a:p>
            <a:r>
              <a:rPr lang="en-GB" dirty="0" smtClean="0"/>
              <a:t>Figure 3.5	</a:t>
            </a:r>
            <a:endParaRPr lang="en-GB" dirty="0"/>
          </a:p>
        </p:txBody>
      </p:sp>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val="0"/>
              </a:ext>
            </a:extLst>
          </a:blip>
          <a:stretch>
            <a:fillRect/>
          </a:stretch>
        </p:blipFill>
        <p:spPr>
          <a:xfrm>
            <a:off x="1749286" y="1146175"/>
            <a:ext cx="5645428" cy="2130425"/>
          </a:xfrm>
        </p:spPr>
      </p:pic>
      <p:sp>
        <p:nvSpPr>
          <p:cNvPr id="4" name="Text Placeholder 3"/>
          <p:cNvSpPr>
            <a:spLocks noGrp="1"/>
          </p:cNvSpPr>
          <p:nvPr>
            <p:ph type="body" sz="half" idx="2"/>
          </p:nvPr>
        </p:nvSpPr>
        <p:spPr>
          <a:xfrm>
            <a:off x="1676400" y="4605338"/>
            <a:ext cx="5638800" cy="804862"/>
          </a:xfrm>
        </p:spPr>
        <p:txBody>
          <a:bodyPr>
            <a:normAutofit fontScale="92500" lnSpcReduction="10000"/>
          </a:bodyPr>
          <a:lstStyle/>
          <a:p>
            <a:r>
              <a:rPr lang="en-US" sz="1300" dirty="0"/>
              <a:t>The relative sizes and body length/wing length ratio for an eagle (left) and an ostrich (right) in airplane form (with a high degree of approximation); or how eagles and ostriches would look if they were airplanes. Could you imagine the plane on the right being designed for flying and yet be unable to fly?</a:t>
            </a:r>
            <a:endParaRPr lang="en-GB" sz="1300" dirty="0"/>
          </a:p>
          <a:p>
            <a:endParaRPr lang="en-GB" dirty="0"/>
          </a:p>
        </p:txBody>
      </p:sp>
    </p:spTree>
    <p:extLst>
      <p:ext uri="{BB962C8B-B14F-4D97-AF65-F5344CB8AC3E}">
        <p14:creationId xmlns:p14="http://schemas.microsoft.com/office/powerpoint/2010/main" val="33160060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4419600"/>
            <a:ext cx="5486400" cy="566738"/>
          </a:xfrm>
        </p:spPr>
        <p:txBody>
          <a:bodyPr>
            <a:normAutofit/>
          </a:bodyPr>
          <a:lstStyle/>
          <a:p>
            <a:r>
              <a:rPr lang="en-GB" sz="1800" dirty="0" smtClean="0"/>
              <a:t>Figure 3.6</a:t>
            </a:r>
            <a:endParaRPr lang="en-GB" sz="1800" dirty="0"/>
          </a:p>
        </p:txBody>
      </p:sp>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val="0"/>
              </a:ext>
            </a:extLst>
          </a:blip>
          <a:stretch>
            <a:fillRect/>
          </a:stretch>
        </p:blipFill>
        <p:spPr>
          <a:xfrm>
            <a:off x="1675420" y="1077959"/>
            <a:ext cx="5793160" cy="2732041"/>
          </a:xfrm>
        </p:spPr>
      </p:pic>
      <p:sp>
        <p:nvSpPr>
          <p:cNvPr id="4" name="Text Placeholder 3"/>
          <p:cNvSpPr>
            <a:spLocks noGrp="1"/>
          </p:cNvSpPr>
          <p:nvPr>
            <p:ph type="body" sz="half" idx="2"/>
          </p:nvPr>
        </p:nvSpPr>
        <p:spPr>
          <a:xfrm>
            <a:off x="1676400" y="4986338"/>
            <a:ext cx="6096000" cy="881062"/>
          </a:xfrm>
        </p:spPr>
        <p:txBody>
          <a:bodyPr>
            <a:normAutofit fontScale="85000" lnSpcReduction="20000"/>
          </a:bodyPr>
          <a:lstStyle/>
          <a:p>
            <a:r>
              <a:rPr lang="en-US" dirty="0"/>
              <a:t>An imaginary depiction of several artifacts sharing common ancestry. This depiction is of course incorrect as these artifacts have independent origins. They were designed and made independently for different uses. However, do you realize that organisms as diverse in appearance as these artifacts all share a common ancestry and various fundamental common characters?</a:t>
            </a:r>
            <a:endParaRPr lang="en-GB" dirty="0"/>
          </a:p>
          <a:p>
            <a:endParaRPr lang="en-GB" dirty="0"/>
          </a:p>
        </p:txBody>
      </p:sp>
    </p:spTree>
    <p:extLst>
      <p:ext uri="{BB962C8B-B14F-4D97-AF65-F5344CB8AC3E}">
        <p14:creationId xmlns:p14="http://schemas.microsoft.com/office/powerpoint/2010/main" val="2216985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4038600"/>
            <a:ext cx="5557652" cy="566738"/>
          </a:xfrm>
        </p:spPr>
        <p:txBody>
          <a:bodyPr/>
          <a:lstStyle/>
          <a:p>
            <a:r>
              <a:rPr lang="en-GB" dirty="0" smtClean="0"/>
              <a:t>Figure 3.7</a:t>
            </a:r>
            <a:endParaRPr lang="en-GB" dirty="0"/>
          </a:p>
        </p:txBody>
      </p:sp>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val="0"/>
              </a:ext>
            </a:extLst>
          </a:blip>
          <a:stretch>
            <a:fillRect/>
          </a:stretch>
        </p:blipFill>
        <p:spPr>
          <a:xfrm>
            <a:off x="1524000" y="1447800"/>
            <a:ext cx="5964505" cy="1901825"/>
          </a:xfrm>
        </p:spPr>
      </p:pic>
      <p:sp>
        <p:nvSpPr>
          <p:cNvPr id="4" name="Text Placeholder 3"/>
          <p:cNvSpPr>
            <a:spLocks noGrp="1"/>
          </p:cNvSpPr>
          <p:nvPr>
            <p:ph type="body" sz="half" idx="2"/>
          </p:nvPr>
        </p:nvSpPr>
        <p:spPr>
          <a:xfrm>
            <a:off x="1447800" y="4605338"/>
            <a:ext cx="5943600" cy="1414462"/>
          </a:xfrm>
        </p:spPr>
        <p:txBody>
          <a:bodyPr>
            <a:normAutofit fontScale="85000" lnSpcReduction="20000"/>
          </a:bodyPr>
          <a:lstStyle/>
          <a:p>
            <a:r>
              <a:rPr lang="en-US" dirty="0"/>
              <a:t>A representation</a:t>
            </a:r>
            <a:r>
              <a:rPr lang="en-US" b="1" i="1" dirty="0"/>
              <a:t> </a:t>
            </a:r>
            <a:r>
              <a:rPr lang="en-US" dirty="0"/>
              <a:t>of stimuli used in </a:t>
            </a:r>
            <a:r>
              <a:rPr lang="en-US" dirty="0" err="1"/>
              <a:t>Keil’s</a:t>
            </a:r>
            <a:r>
              <a:rPr lang="en-US" dirty="0"/>
              <a:t> transformation studies. Children thought that a horse would be a horse despite changes in external appearance that made it look like a zebra. It is important to note that this picture does not portray evolutionary change. It just presents changes in an individual, but this is not how evolution proceeds. Even if one imagined that this figure portrays changes across a lineage, it still is deficient as it neglects the other lineages evolving at the same time. So children’s essentialist bias is actually a denial that individual essences undergo change. This is consistent with evolutionary theory which suggests that evolutionary changes take place across generations and within lineages, not during individual lives.</a:t>
            </a:r>
            <a:endParaRPr lang="en-GB" dirty="0"/>
          </a:p>
          <a:p>
            <a:endParaRPr lang="en-GB" dirty="0"/>
          </a:p>
        </p:txBody>
      </p:sp>
    </p:spTree>
    <p:extLst>
      <p:ext uri="{BB962C8B-B14F-4D97-AF65-F5344CB8AC3E}">
        <p14:creationId xmlns:p14="http://schemas.microsoft.com/office/powerpoint/2010/main" val="9897782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4648200"/>
            <a:ext cx="5486400" cy="566738"/>
          </a:xfrm>
        </p:spPr>
        <p:txBody>
          <a:bodyPr/>
          <a:lstStyle/>
          <a:p>
            <a:r>
              <a:rPr lang="en-GB" sz="1800" dirty="0" smtClean="0"/>
              <a:t>Figure 3.8</a:t>
            </a:r>
            <a:r>
              <a:rPr lang="en-GB" dirty="0" smtClean="0"/>
              <a:t>	</a:t>
            </a:r>
            <a:endParaRPr lang="en-GB"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2178836" y="612775"/>
            <a:ext cx="4786329" cy="3370592"/>
          </a:xfrm>
        </p:spPr>
      </p:pic>
      <p:sp>
        <p:nvSpPr>
          <p:cNvPr id="4" name="Text Placeholder 3"/>
          <p:cNvSpPr>
            <a:spLocks noGrp="1"/>
          </p:cNvSpPr>
          <p:nvPr>
            <p:ph type="body" sz="half" idx="2"/>
          </p:nvPr>
        </p:nvSpPr>
        <p:spPr>
          <a:xfrm>
            <a:off x="2057400" y="5214938"/>
            <a:ext cx="5599112" cy="804862"/>
          </a:xfrm>
        </p:spPr>
        <p:txBody>
          <a:bodyPr>
            <a:normAutofit fontScale="92500" lnSpcReduction="10000"/>
          </a:bodyPr>
          <a:lstStyle/>
          <a:p>
            <a:r>
              <a:rPr lang="en-US" sz="1300" dirty="0"/>
              <a:t>Dolphins and sharks have similar hydrodynamic shapes not because they were designed in order to be able to swim fast underwater but because they have independently evolved similar shapes which have advantageous consequences for underwater life.</a:t>
            </a:r>
            <a:endParaRPr lang="en-GB" sz="1300" dirty="0"/>
          </a:p>
          <a:p>
            <a:endParaRPr lang="en-GB" dirty="0"/>
          </a:p>
        </p:txBody>
      </p:sp>
    </p:spTree>
    <p:extLst>
      <p:ext uri="{BB962C8B-B14F-4D97-AF65-F5344CB8AC3E}">
        <p14:creationId xmlns:p14="http://schemas.microsoft.com/office/powerpoint/2010/main" val="16431132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TotalTime>
  <Words>677</Words>
  <Application>Microsoft Office PowerPoint</Application>
  <PresentationFormat>On-screen Show (4:3)</PresentationFormat>
  <Paragraphs>19</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Chapter 3</vt:lpstr>
      <vt:lpstr>Figure 3.1</vt:lpstr>
      <vt:lpstr>Figure 3.2</vt:lpstr>
      <vt:lpstr>Figure 3.3 </vt:lpstr>
      <vt:lpstr>Figure 3.4</vt:lpstr>
      <vt:lpstr>Figure 3.5 </vt:lpstr>
      <vt:lpstr>Figure 3.6</vt:lpstr>
      <vt:lpstr>Figure 3.7</vt:lpstr>
      <vt:lpstr>Figure 3.8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3</dc:title>
  <dc:creator>Ilaria Tassistro</dc:creator>
  <cp:lastModifiedBy>Ilaria Tassistro</cp:lastModifiedBy>
  <cp:revision>23</cp:revision>
  <dcterms:created xsi:type="dcterms:W3CDTF">2006-08-16T00:00:00Z</dcterms:created>
  <dcterms:modified xsi:type="dcterms:W3CDTF">2014-04-15T12:29:04Z</dcterms:modified>
</cp:coreProperties>
</file>