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259" r:id="rId2"/>
    <p:sldId id="260" r:id="rId3"/>
    <p:sldId id="261" r:id="rId4"/>
    <p:sldId id="262" r:id="rId5"/>
    <p:sldId id="263" r:id="rId6"/>
    <p:sldId id="264" r:id="rId7"/>
    <p:sldId id="293" r:id="rId8"/>
    <p:sldId id="266" r:id="rId9"/>
    <p:sldId id="267" r:id="rId10"/>
    <p:sldId id="265" r:id="rId11"/>
    <p:sldId id="268" r:id="rId12"/>
    <p:sldId id="272" r:id="rId13"/>
    <p:sldId id="270" r:id="rId14"/>
    <p:sldId id="277" r:id="rId15"/>
    <p:sldId id="281" r:id="rId16"/>
    <p:sldId id="282" r:id="rId17"/>
    <p:sldId id="285" r:id="rId18"/>
    <p:sldId id="286" r:id="rId19"/>
    <p:sldId id="287" r:id="rId20"/>
    <p:sldId id="289" r:id="rId21"/>
    <p:sldId id="292" r:id="rId22"/>
    <p:sldId id="290" r:id="rId23"/>
    <p:sldId id="291" r:id="rId24"/>
    <p:sldId id="275" r:id="rId25"/>
    <p:sldId id="274" r:id="rId26"/>
    <p:sldId id="271" r:id="rId27"/>
    <p:sldId id="273" r:id="rId28"/>
    <p:sldId id="278" r:id="rId29"/>
    <p:sldId id="279" r:id="rId30"/>
    <p:sldId id="280" r:id="rId31"/>
    <p:sldId id="283" r:id="rId32"/>
    <p:sldId id="284" r:id="rId33"/>
    <p:sldId id="288"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00A000"/>
    <a:srgbClr val="FFFFFE"/>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69" d="100"/>
          <a:sy n="69" d="100"/>
        </p:scale>
        <p:origin x="-1416" y="-96"/>
      </p:cViewPr>
      <p:guideLst>
        <p:guide orient="horz" pos="2160"/>
        <p:guide pos="543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1F3DB1-E28F-4303-AB89-A08B8B2F769E}" type="datetimeFigureOut">
              <a:rPr lang="en-CA" smtClean="0"/>
              <a:t>25/06/2015</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2EB175-E2BF-41C0-BE4F-DE29300BE5DA}" type="slidenum">
              <a:rPr lang="en-CA" smtClean="0"/>
              <a:t>‹#›</a:t>
            </a:fld>
            <a:endParaRPr lang="en-CA" dirty="0"/>
          </a:p>
        </p:txBody>
      </p:sp>
    </p:spTree>
    <p:extLst>
      <p:ext uri="{BB962C8B-B14F-4D97-AF65-F5344CB8AC3E}">
        <p14:creationId xmlns:p14="http://schemas.microsoft.com/office/powerpoint/2010/main" val="3432577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e05.1: Doppler tutorial</a:t>
            </a:r>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128034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4045445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274638"/>
            <a:ext cx="2057400" cy="59610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5100" y="274638"/>
            <a:ext cx="6553200" cy="59610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2056160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r>
              <a:rPr lang="en-US" dirty="0" smtClean="0"/>
              <a:t>e05.1: Doppler tutorial</a:t>
            </a:r>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765498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286346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1300" y="1600200"/>
            <a:ext cx="4254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343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endParaRPr lang="en-US" dirty="0" smtClean="0"/>
          </a:p>
        </p:txBody>
      </p:sp>
      <p:sp>
        <p:nvSpPr>
          <p:cNvPr id="7" name="Slide Number Placeholder 6"/>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724336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41300" y="1641943"/>
            <a:ext cx="4256088" cy="53293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41300" y="2174875"/>
            <a:ext cx="42560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41943"/>
            <a:ext cx="4346575" cy="53293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3465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2003918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dirty="0" smtClean="0"/>
              <a:t>e04.1: Radar observations of birds</a:t>
            </a:r>
          </a:p>
        </p:txBody>
      </p:sp>
      <p:sp>
        <p:nvSpPr>
          <p:cNvPr id="5" name="Slide Number Placeholder 4"/>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591999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61368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5100" y="273050"/>
            <a:ext cx="33004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4165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65100" y="1435100"/>
            <a:ext cx="33004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83443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FDDB3BC-D9AA-C249-9E0B-FE3AE73EEB10}" type="slidenum">
              <a:rPr lang="en-US" smtClean="0"/>
              <a:t>‹#›</a:t>
            </a:fld>
            <a:endParaRPr lang="en-US" dirty="0"/>
          </a:p>
        </p:txBody>
      </p:sp>
    </p:spTree>
    <p:extLst>
      <p:ext uri="{BB962C8B-B14F-4D97-AF65-F5344CB8AC3E}">
        <p14:creationId xmlns:p14="http://schemas.microsoft.com/office/powerpoint/2010/main" val="3137563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1300" y="161925"/>
            <a:ext cx="7378700" cy="125571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41300" y="1600200"/>
            <a:ext cx="8732520" cy="474604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1030514" y="6419850"/>
            <a:ext cx="7184572"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e05.1: Doppler tutorial</a:t>
            </a:r>
          </a:p>
        </p:txBody>
      </p:sp>
      <p:sp>
        <p:nvSpPr>
          <p:cNvPr id="6" name="Slide Number Placeholder 5"/>
          <p:cNvSpPr>
            <a:spLocks noGrp="1"/>
          </p:cNvSpPr>
          <p:nvPr>
            <p:ph type="sldNum" sz="quarter" idx="4"/>
          </p:nvPr>
        </p:nvSpPr>
        <p:spPr>
          <a:xfrm>
            <a:off x="8379460" y="6419850"/>
            <a:ext cx="61214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DDB3BC-D9AA-C249-9E0B-FE3AE73EEB10}" type="slidenum">
              <a:rPr lang="en-US" smtClean="0"/>
              <a:t>‹#›</a:t>
            </a:fld>
            <a:endParaRPr lang="en-US" dirty="0"/>
          </a:p>
        </p:txBody>
      </p:sp>
      <p:pic>
        <p:nvPicPr>
          <p:cNvPr id="4" name="Picture 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785100" y="149225"/>
            <a:ext cx="1188720" cy="1333500"/>
          </a:xfrm>
          <a:prstGeom prst="rect">
            <a:avLst/>
          </a:prstGeom>
        </p:spPr>
      </p:pic>
    </p:spTree>
    <p:extLst>
      <p:ext uri="{BB962C8B-B14F-4D97-AF65-F5344CB8AC3E}">
        <p14:creationId xmlns:p14="http://schemas.microsoft.com/office/powerpoint/2010/main" val="7593805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2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 Target="slide3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3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3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 Target="slide3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slide" Target="slide13.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slide" Target="slide24.xml"/><Relationship Id="rId5" Type="http://schemas.openxmlformats.org/officeDocument/2006/relationships/slide" Target="slide14.xml"/><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slide" Target="slide15.xml"/><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slide" Target="slide16.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slide" Target="slide17.xml"/><Relationship Id="rId4" Type="http://schemas.openxmlformats.org/officeDocument/2006/relationships/image" Target="../media/image12.png"/></Relationships>
</file>

<file path=ppt/slides/_rels/slide31.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slide" Target="slide18.xml"/><Relationship Id="rId4" Type="http://schemas.openxmlformats.org/officeDocument/2006/relationships/image" Target="../media/image13.png"/></Relationships>
</file>

<file path=ppt/slides/_rels/slide32.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slide" Target="slide19.xml"/><Relationship Id="rId4" Type="http://schemas.openxmlformats.org/officeDocument/2006/relationships/image" Target="../media/image14.png"/></Relationships>
</file>

<file path=ppt/slides/_rels/slide33.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slide" Target="slide20.xm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34537"/>
            <a:ext cx="7772400" cy="1971224"/>
          </a:xfrm>
        </p:spPr>
        <p:txBody>
          <a:bodyPr>
            <a:normAutofit fontScale="90000"/>
          </a:bodyPr>
          <a:lstStyle/>
          <a:p>
            <a:r>
              <a:rPr lang="en-US" dirty="0"/>
              <a:t>Supplement </a:t>
            </a:r>
            <a:r>
              <a:rPr lang="en-US" dirty="0" smtClean="0"/>
              <a:t>e05.1:</a:t>
            </a:r>
            <a:r>
              <a:rPr lang="en-US" dirty="0"/>
              <a:t/>
            </a:r>
            <a:br>
              <a:rPr lang="en-US" dirty="0"/>
            </a:br>
            <a:r>
              <a:rPr lang="en-US" dirty="0" smtClean="0"/>
              <a:t>Doppler tutorial</a:t>
            </a:r>
            <a:br>
              <a:rPr lang="en-US" dirty="0" smtClean="0"/>
            </a:br>
            <a:r>
              <a:rPr lang="en-US" dirty="0" smtClean="0"/>
              <a:t>Wind profile retrievals</a:t>
            </a:r>
            <a:endParaRPr lang="en-CA" dirty="0"/>
          </a:p>
        </p:txBody>
      </p:sp>
    </p:spTree>
    <p:extLst>
      <p:ext uri="{BB962C8B-B14F-4D97-AF65-F5344CB8AC3E}">
        <p14:creationId xmlns:p14="http://schemas.microsoft.com/office/powerpoint/2010/main" val="17096125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8982" y="1708150"/>
            <a:ext cx="5069236" cy="5076825"/>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37000" y="3056227"/>
            <a:ext cx="523875" cy="3571875"/>
          </a:xfrm>
          <a:prstGeom prst="rect">
            <a:avLst/>
          </a:prstGeom>
        </p:spPr>
      </p:pic>
      <p:sp>
        <p:nvSpPr>
          <p:cNvPr id="2" name="Title 1"/>
          <p:cNvSpPr>
            <a:spLocks noGrp="1"/>
          </p:cNvSpPr>
          <p:nvPr>
            <p:ph type="title"/>
          </p:nvPr>
        </p:nvSpPr>
        <p:spPr>
          <a:xfrm>
            <a:off x="241300" y="161925"/>
            <a:ext cx="7378700" cy="1320511"/>
          </a:xfrm>
        </p:spPr>
        <p:txBody>
          <a:bodyPr>
            <a:normAutofit fontScale="90000"/>
          </a:bodyPr>
          <a:lstStyle/>
          <a:p>
            <a:r>
              <a:rPr lang="en-US" dirty="0" smtClean="0"/>
              <a:t>A method to extract vertical profiles of Doppler velocity</a:t>
            </a:r>
            <a:endParaRPr lang="en-CA" dirty="0"/>
          </a:p>
        </p:txBody>
      </p:sp>
      <p:sp>
        <p:nvSpPr>
          <p:cNvPr id="3" name="Content Placeholder 2"/>
          <p:cNvSpPr>
            <a:spLocks noGrp="1"/>
          </p:cNvSpPr>
          <p:nvPr>
            <p:ph idx="1"/>
          </p:nvPr>
        </p:nvSpPr>
        <p:spPr>
          <a:xfrm>
            <a:off x="241300" y="1600199"/>
            <a:ext cx="3167681" cy="5184776"/>
          </a:xfrm>
        </p:spPr>
        <p:txBody>
          <a:bodyPr>
            <a:normAutofit lnSpcReduction="10000"/>
          </a:bodyPr>
          <a:lstStyle/>
          <a:p>
            <a:pPr marL="0" indent="0">
              <a:buNone/>
            </a:pPr>
            <a:r>
              <a:rPr lang="en-US" sz="2000" b="1" dirty="0" smtClean="0">
                <a:latin typeface="Arial" panose="020B0604020202020204" pitchFamily="34" charset="0"/>
                <a:cs typeface="Arial" panose="020B0604020202020204" pitchFamily="34" charset="0"/>
              </a:rPr>
              <a:t>2</a:t>
            </a:r>
            <a:r>
              <a:rPr lang="en-US" sz="2000" b="1" dirty="0">
                <a:latin typeface="Arial" panose="020B0604020202020204" pitchFamily="34" charset="0"/>
                <a:cs typeface="Arial" panose="020B0604020202020204" pitchFamily="34" charset="0"/>
              </a:rPr>
              <a:t>.</a:t>
            </a:r>
            <a:r>
              <a:rPr lang="en-US" sz="2000" dirty="0"/>
              <a:t> Locate the places where the Doppler velocity is zero. If you have a simple wind pattern and complete data coverage as in all the examples shown here, there should be two of them opposite to each other with respect to the radar location. The axis linking the radar to these zero-velocity regions is perpendicular to the wind at the location where zero velocity is observed. The axis between both zero-velocity regions should be roughly perpendicular to the wind at the radar site.</a:t>
            </a:r>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10</a:t>
            </a:fld>
            <a:endParaRPr lang="en-US" dirty="0"/>
          </a:p>
        </p:txBody>
      </p:sp>
    </p:spTree>
    <p:extLst>
      <p:ext uri="{BB962C8B-B14F-4D97-AF65-F5344CB8AC3E}">
        <p14:creationId xmlns:p14="http://schemas.microsoft.com/office/powerpoint/2010/main" val="42500011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8982" y="1708150"/>
            <a:ext cx="5069236" cy="5076825"/>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37000" y="3056227"/>
            <a:ext cx="523875" cy="3571875"/>
          </a:xfrm>
          <a:prstGeom prst="rect">
            <a:avLst/>
          </a:prstGeom>
        </p:spPr>
      </p:pic>
      <p:sp>
        <p:nvSpPr>
          <p:cNvPr id="2" name="Title 1"/>
          <p:cNvSpPr>
            <a:spLocks noGrp="1"/>
          </p:cNvSpPr>
          <p:nvPr>
            <p:ph type="title"/>
          </p:nvPr>
        </p:nvSpPr>
        <p:spPr>
          <a:xfrm>
            <a:off x="241300" y="161925"/>
            <a:ext cx="7378700" cy="1320511"/>
          </a:xfrm>
        </p:spPr>
        <p:txBody>
          <a:bodyPr>
            <a:normAutofit fontScale="90000"/>
          </a:bodyPr>
          <a:lstStyle/>
          <a:p>
            <a:r>
              <a:rPr lang="en-US" dirty="0" smtClean="0"/>
              <a:t>A method to extract vertical profiles of Doppler velocity</a:t>
            </a:r>
            <a:endParaRPr lang="en-CA" dirty="0"/>
          </a:p>
        </p:txBody>
      </p:sp>
      <p:sp>
        <p:nvSpPr>
          <p:cNvPr id="3" name="Content Placeholder 2"/>
          <p:cNvSpPr>
            <a:spLocks noGrp="1"/>
          </p:cNvSpPr>
          <p:nvPr>
            <p:ph idx="1"/>
          </p:nvPr>
        </p:nvSpPr>
        <p:spPr>
          <a:xfrm>
            <a:off x="241300" y="1600198"/>
            <a:ext cx="3167681" cy="5257801"/>
          </a:xfrm>
        </p:spPr>
        <p:txBody>
          <a:bodyPr>
            <a:normAutofit lnSpcReduction="10000"/>
          </a:bodyPr>
          <a:lstStyle/>
          <a:p>
            <a:pPr marL="0" indent="0">
              <a:buNone/>
            </a:pPr>
            <a:r>
              <a:rPr lang="en-US" sz="2000" b="1" dirty="0" smtClean="0">
                <a:latin typeface="Arial" panose="020B0604020202020204" pitchFamily="34" charset="0"/>
                <a:cs typeface="Arial" panose="020B0604020202020204" pitchFamily="34" charset="0"/>
              </a:rPr>
              <a:t>3</a:t>
            </a:r>
            <a:r>
              <a:rPr lang="en-US" sz="2000" b="1" dirty="0">
                <a:latin typeface="Arial" panose="020B0604020202020204" pitchFamily="34" charset="0"/>
                <a:cs typeface="Arial" panose="020B0604020202020204" pitchFamily="34" charset="0"/>
              </a:rPr>
              <a:t>.</a:t>
            </a:r>
            <a:r>
              <a:rPr lang="en-US" sz="2000" dirty="0"/>
              <a:t> Follow the ring until you find the peak negative </a:t>
            </a:r>
            <a:r>
              <a:rPr lang="en-US" sz="2000" dirty="0" smtClean="0"/>
              <a:t>Doppler </a:t>
            </a:r>
            <a:r>
              <a:rPr lang="en-US" sz="2000" dirty="0"/>
              <a:t>velocity </a:t>
            </a:r>
            <a:r>
              <a:rPr lang="en-US" sz="2000" dirty="0" smtClean="0"/>
              <a:t>as here and/or the </a:t>
            </a:r>
            <a:r>
              <a:rPr lang="en-US" sz="2000" dirty="0"/>
              <a:t>peak positive Doppler velocities</a:t>
            </a:r>
            <a:r>
              <a:rPr lang="en-US" sz="2000" dirty="0" smtClean="0"/>
              <a:t>.</a:t>
            </a:r>
          </a:p>
          <a:p>
            <a:pPr marL="0" indent="0">
              <a:buNone/>
            </a:pPr>
            <a:r>
              <a:rPr lang="en-US" sz="2000" b="1" dirty="0">
                <a:latin typeface="Arial" panose="020B0604020202020204" pitchFamily="34" charset="0"/>
                <a:cs typeface="Arial" panose="020B0604020202020204" pitchFamily="34" charset="0"/>
              </a:rPr>
              <a:t>4.</a:t>
            </a:r>
            <a:r>
              <a:rPr lang="en-US" sz="2000" dirty="0"/>
              <a:t> Peak velocities should be observed roughly 90° away from the zero-velocity regions. The wind then blows directly towards the radar in the direction of the peak negative velocity (label “</a:t>
            </a:r>
            <a:r>
              <a:rPr lang="en-US" sz="2000" b="1" dirty="0">
                <a:latin typeface="Arial" panose="020B0604020202020204" pitchFamily="34" charset="0"/>
                <a:cs typeface="Arial" panose="020B0604020202020204" pitchFamily="34" charset="0"/>
              </a:rPr>
              <a:t>4</a:t>
            </a:r>
            <a:r>
              <a:rPr lang="en-US" sz="2000" dirty="0"/>
              <a:t>”) or away from the radar in the direction of the peak positive Doppler velocity (180° away from the label “</a:t>
            </a:r>
            <a:r>
              <a:rPr lang="en-US" sz="2000" b="1" dirty="0">
                <a:latin typeface="Arial" panose="020B0604020202020204" pitchFamily="34" charset="0"/>
                <a:cs typeface="Arial" panose="020B0604020202020204" pitchFamily="34" charset="0"/>
              </a:rPr>
              <a:t>4</a:t>
            </a:r>
            <a:r>
              <a:rPr lang="en-US" sz="2000" dirty="0"/>
              <a:t>”) </a:t>
            </a:r>
            <a:r>
              <a:rPr lang="en-US" sz="2000" dirty="0" smtClean="0"/>
              <a:t>.</a:t>
            </a:r>
            <a:r>
              <a:rPr lang="en-US" sz="2000" dirty="0"/>
              <a:t> Wind speed is </a:t>
            </a:r>
            <a:r>
              <a:rPr lang="en-US" sz="2000" dirty="0" smtClean="0"/>
              <a:t>hence</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11</a:t>
            </a:fld>
            <a:endParaRPr lang="en-US" dirty="0"/>
          </a:p>
        </p:txBody>
      </p:sp>
      <p:sp>
        <p:nvSpPr>
          <p:cNvPr id="8" name="TextBox 7"/>
          <p:cNvSpPr txBox="1"/>
          <p:nvPr/>
        </p:nvSpPr>
        <p:spPr>
          <a:xfrm>
            <a:off x="241300" y="6337147"/>
            <a:ext cx="7158883" cy="400110"/>
          </a:xfrm>
          <a:prstGeom prst="rect">
            <a:avLst/>
          </a:prstGeom>
          <a:noFill/>
        </p:spPr>
        <p:txBody>
          <a:bodyPr wrap="none" rtlCol="0">
            <a:spAutoFit/>
          </a:bodyPr>
          <a:lstStyle/>
          <a:p>
            <a:r>
              <a:rPr lang="en-US" sz="2000" dirty="0"/>
              <a:t>the magnitude of that peak </a:t>
            </a:r>
            <a:r>
              <a:rPr lang="en-US" sz="2000" dirty="0" smtClean="0"/>
              <a:t>velocity, here 17 </a:t>
            </a:r>
            <a:r>
              <a:rPr lang="en-US" sz="2000" dirty="0"/>
              <a:t>m/s from the SE (135 </a:t>
            </a:r>
            <a:r>
              <a:rPr lang="en-US" sz="2000" dirty="0" smtClean="0"/>
              <a:t>°).</a:t>
            </a:r>
            <a:endParaRPr lang="en-US" sz="2000" dirty="0"/>
          </a:p>
        </p:txBody>
      </p:sp>
    </p:spTree>
    <p:extLst>
      <p:ext uri="{BB962C8B-B14F-4D97-AF65-F5344CB8AC3E}">
        <p14:creationId xmlns:p14="http://schemas.microsoft.com/office/powerpoint/2010/main" val="15922725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fontScale="90000"/>
          </a:bodyPr>
          <a:lstStyle/>
          <a:p>
            <a:r>
              <a:rPr lang="en-US" dirty="0" smtClean="0"/>
              <a:t>A method to extract vertical profiles of Doppler velocity</a:t>
            </a:r>
            <a:endParaRPr lang="en-CA" dirty="0"/>
          </a:p>
        </p:txBody>
      </p:sp>
      <p:sp>
        <p:nvSpPr>
          <p:cNvPr id="3" name="Content Placeholder 2"/>
          <p:cNvSpPr>
            <a:spLocks noGrp="1"/>
          </p:cNvSpPr>
          <p:nvPr>
            <p:ph idx="1"/>
          </p:nvPr>
        </p:nvSpPr>
        <p:spPr>
          <a:xfrm>
            <a:off x="241300" y="1600199"/>
            <a:ext cx="2723575" cy="5184776"/>
          </a:xfrm>
        </p:spPr>
        <p:txBody>
          <a:bodyPr>
            <a:normAutofit/>
          </a:bodyPr>
          <a:lstStyle/>
          <a:p>
            <a:pPr marL="0" indent="0">
              <a:buNone/>
            </a:pPr>
            <a:r>
              <a:rPr lang="en-US" sz="2000" b="1" dirty="0">
                <a:latin typeface="Arial" panose="020B0604020202020204" pitchFamily="34" charset="0"/>
                <a:cs typeface="Arial" panose="020B0604020202020204" pitchFamily="34" charset="0"/>
              </a:rPr>
              <a:t>5.</a:t>
            </a:r>
            <a:r>
              <a:rPr lang="en-US" sz="2000" dirty="0"/>
              <a:t> Repeat for all heights. </a:t>
            </a:r>
            <a:endParaRPr lang="en-US" sz="2000" dirty="0" smtClean="0"/>
          </a:p>
          <a:p>
            <a:pPr marL="0" indent="0">
              <a:buNone/>
            </a:pPr>
            <a:endParaRPr lang="en-US" sz="2000" dirty="0" smtClean="0"/>
          </a:p>
          <a:p>
            <a:pPr marL="0" indent="0">
              <a:buNone/>
            </a:pPr>
            <a:r>
              <a:rPr lang="en-US" sz="2000" dirty="0" smtClean="0"/>
              <a:t>The </a:t>
            </a:r>
            <a:r>
              <a:rPr lang="en-US" sz="2000" dirty="0"/>
              <a:t>surface wind at "0" range is a bit trickier to estimate. Just assume a tiny ring around the center and proceed as for the other heights</a:t>
            </a:r>
            <a:r>
              <a:rPr lang="en-US" sz="2000" dirty="0" smtClean="0"/>
              <a:t>.</a:t>
            </a:r>
          </a:p>
          <a:p>
            <a:pPr marL="0" indent="0">
              <a:buNone/>
            </a:pPr>
            <a:endParaRPr lang="en-US" sz="2000" dirty="0"/>
          </a:p>
          <a:p>
            <a:pPr marL="0" indent="0">
              <a:buNone/>
            </a:pPr>
            <a:r>
              <a:rPr lang="en-US" sz="2000" dirty="0"/>
              <a:t>Once you have your answer for the whole profile, you can verify it against </a:t>
            </a:r>
            <a:r>
              <a:rPr lang="en-US" sz="2000" dirty="0">
                <a:hlinkClick r:id="rId2" action="ppaction://hlinksldjump"/>
              </a:rPr>
              <a:t>the truth</a:t>
            </a:r>
            <a:r>
              <a:rPr lang="en-US" sz="2000" dirty="0"/>
              <a:t>.</a:t>
            </a:r>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12</a:t>
            </a:fld>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4875" y="1708150"/>
            <a:ext cx="6096000" cy="5076825"/>
          </a:xfrm>
          <a:prstGeom prst="rect">
            <a:avLst/>
          </a:prstGeom>
        </p:spPr>
      </p:pic>
    </p:spTree>
    <p:extLst>
      <p:ext uri="{BB962C8B-B14F-4D97-AF65-F5344CB8AC3E}">
        <p14:creationId xmlns:p14="http://schemas.microsoft.com/office/powerpoint/2010/main" val="24722454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fontScale="90000"/>
          </a:bodyPr>
          <a:lstStyle/>
          <a:p>
            <a:r>
              <a:rPr lang="en-US" dirty="0"/>
              <a:t>Velocity shear examples </a:t>
            </a:r>
            <a:r>
              <a:rPr lang="en-US" dirty="0" smtClean="0"/>
              <a:t/>
            </a:r>
            <a:br>
              <a:rPr lang="en-US" dirty="0" smtClean="0"/>
            </a:br>
            <a:r>
              <a:rPr lang="en-US" dirty="0" smtClean="0"/>
              <a:t>Example 2</a:t>
            </a:r>
            <a:endParaRPr lang="en-CA" dirty="0"/>
          </a:p>
        </p:txBody>
      </p:sp>
      <p:sp>
        <p:nvSpPr>
          <p:cNvPr id="3" name="Content Placeholder 2"/>
          <p:cNvSpPr>
            <a:spLocks noGrp="1"/>
          </p:cNvSpPr>
          <p:nvPr>
            <p:ph idx="1"/>
          </p:nvPr>
        </p:nvSpPr>
        <p:spPr>
          <a:xfrm>
            <a:off x="241300" y="1600199"/>
            <a:ext cx="2723575" cy="5184776"/>
          </a:xfrm>
        </p:spPr>
        <p:txBody>
          <a:bodyPr>
            <a:normAutofit/>
          </a:bodyPr>
          <a:lstStyle/>
          <a:p>
            <a:pPr marL="0" indent="0">
              <a:buNone/>
            </a:pPr>
            <a:r>
              <a:rPr lang="en-US" sz="2000" dirty="0"/>
              <a:t>The </a:t>
            </a:r>
            <a:r>
              <a:rPr lang="en-US" sz="2000" dirty="0" smtClean="0"/>
              <a:t>following </a:t>
            </a:r>
            <a:r>
              <a:rPr lang="en-US" sz="2000" dirty="0"/>
              <a:t>examples have no directional shear, but velocity changing with height.</a:t>
            </a:r>
          </a:p>
          <a:p>
            <a:pPr marL="0" indent="0">
              <a:buNone/>
            </a:pPr>
            <a:endParaRPr lang="en-US" sz="2000" dirty="0" smtClean="0"/>
          </a:p>
          <a:p>
            <a:pPr marL="0" indent="0">
              <a:buNone/>
            </a:pPr>
            <a:r>
              <a:rPr lang="en-US" sz="2000" dirty="0"/>
              <a:t>Follow the approach described in the previous page to determine the wind profile that would cause this stripped pattern on Doppler imagery. Once you have an answer you are confident about, compare it with </a:t>
            </a:r>
            <a:r>
              <a:rPr lang="en-US" sz="2000" dirty="0">
                <a:hlinkClick r:id="rId2" action="ppaction://hlinksldjump"/>
              </a:rPr>
              <a:t>the solution</a:t>
            </a:r>
            <a:r>
              <a:rPr lang="en-US" sz="2000" dirty="0" smtClean="0"/>
              <a:t>.</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13</a:t>
            </a:fld>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4875" y="1708150"/>
            <a:ext cx="6096000" cy="5076824"/>
          </a:xfrm>
          <a:prstGeom prst="rect">
            <a:avLst/>
          </a:prstGeom>
        </p:spPr>
      </p:pic>
    </p:spTree>
    <p:extLst>
      <p:ext uri="{BB962C8B-B14F-4D97-AF65-F5344CB8AC3E}">
        <p14:creationId xmlns:p14="http://schemas.microsoft.com/office/powerpoint/2010/main" val="5881534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fontScale="90000"/>
          </a:bodyPr>
          <a:lstStyle/>
          <a:p>
            <a:r>
              <a:rPr lang="en-US" dirty="0"/>
              <a:t>Velocity shear examples </a:t>
            </a:r>
            <a:r>
              <a:rPr lang="en-US" b="1" dirty="0" smtClean="0"/>
              <a:t/>
            </a:r>
            <a:br>
              <a:rPr lang="en-US" b="1" dirty="0" smtClean="0"/>
            </a:br>
            <a:r>
              <a:rPr lang="en-US" dirty="0" smtClean="0"/>
              <a:t>Example 3</a:t>
            </a:r>
            <a:endParaRPr lang="en-CA" dirty="0"/>
          </a:p>
        </p:txBody>
      </p:sp>
      <p:sp>
        <p:nvSpPr>
          <p:cNvPr id="3" name="Content Placeholder 2"/>
          <p:cNvSpPr>
            <a:spLocks noGrp="1"/>
          </p:cNvSpPr>
          <p:nvPr>
            <p:ph idx="1"/>
          </p:nvPr>
        </p:nvSpPr>
        <p:spPr>
          <a:xfrm>
            <a:off x="241300" y="1600199"/>
            <a:ext cx="2723575" cy="5184776"/>
          </a:xfrm>
        </p:spPr>
        <p:txBody>
          <a:bodyPr>
            <a:normAutofit/>
          </a:bodyPr>
          <a:lstStyle/>
          <a:p>
            <a:pPr marL="0" indent="0">
              <a:buNone/>
            </a:pPr>
            <a:r>
              <a:rPr lang="en-US" sz="2000" dirty="0" smtClean="0"/>
              <a:t>Here is the next example.</a:t>
            </a:r>
          </a:p>
          <a:p>
            <a:pPr marL="0" indent="0">
              <a:buNone/>
            </a:pPr>
            <a:endParaRPr lang="en-US" sz="2000" dirty="0"/>
          </a:p>
          <a:p>
            <a:pPr marL="0" indent="0">
              <a:buNone/>
            </a:pPr>
            <a:endParaRPr lang="en-US" sz="2000" dirty="0" smtClean="0"/>
          </a:p>
          <a:p>
            <a:pPr marL="0" indent="0">
              <a:buNone/>
            </a:pPr>
            <a:r>
              <a:rPr lang="en-US" sz="2000" dirty="0" smtClean="0"/>
              <a:t>And </a:t>
            </a:r>
            <a:r>
              <a:rPr lang="en-US" sz="2000" dirty="0" smtClean="0">
                <a:hlinkClick r:id="rId2" action="ppaction://hlinksldjump"/>
              </a:rPr>
              <a:t>its </a:t>
            </a:r>
            <a:r>
              <a:rPr lang="en-US" sz="2000" dirty="0">
                <a:hlinkClick r:id="rId2" action="ppaction://hlinksldjump"/>
              </a:rPr>
              <a:t>solution</a:t>
            </a:r>
            <a:r>
              <a:rPr lang="en-US" sz="2000" dirty="0" smtClean="0"/>
              <a:t>.</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14</a:t>
            </a:fld>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4876" y="1708150"/>
            <a:ext cx="6095998" cy="5076824"/>
          </a:xfrm>
          <a:prstGeom prst="rect">
            <a:avLst/>
          </a:prstGeom>
        </p:spPr>
      </p:pic>
    </p:spTree>
    <p:extLst>
      <p:ext uri="{BB962C8B-B14F-4D97-AF65-F5344CB8AC3E}">
        <p14:creationId xmlns:p14="http://schemas.microsoft.com/office/powerpoint/2010/main" val="3517943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fontScale="90000"/>
          </a:bodyPr>
          <a:lstStyle/>
          <a:p>
            <a:r>
              <a:rPr lang="en-US" dirty="0"/>
              <a:t>Velocity shear examples </a:t>
            </a:r>
            <a:r>
              <a:rPr lang="en-US" b="1" dirty="0" smtClean="0"/>
              <a:t/>
            </a:r>
            <a:br>
              <a:rPr lang="en-US" b="1" dirty="0" smtClean="0"/>
            </a:br>
            <a:r>
              <a:rPr lang="en-US" dirty="0" smtClean="0"/>
              <a:t>Example 4</a:t>
            </a:r>
            <a:endParaRPr lang="en-CA" dirty="0"/>
          </a:p>
        </p:txBody>
      </p:sp>
      <p:sp>
        <p:nvSpPr>
          <p:cNvPr id="3" name="Content Placeholder 2"/>
          <p:cNvSpPr>
            <a:spLocks noGrp="1"/>
          </p:cNvSpPr>
          <p:nvPr>
            <p:ph idx="1"/>
          </p:nvPr>
        </p:nvSpPr>
        <p:spPr>
          <a:xfrm>
            <a:off x="241300" y="1600199"/>
            <a:ext cx="2723575" cy="5184776"/>
          </a:xfrm>
        </p:spPr>
        <p:txBody>
          <a:bodyPr>
            <a:normAutofit/>
          </a:bodyPr>
          <a:lstStyle/>
          <a:p>
            <a:pPr marL="0" indent="0">
              <a:buNone/>
            </a:pPr>
            <a:r>
              <a:rPr lang="en-US" sz="2000" dirty="0"/>
              <a:t>This next example is watching </a:t>
            </a:r>
            <a:r>
              <a:rPr lang="en-US" sz="2000" dirty="0" smtClean="0"/>
              <a:t>you.</a:t>
            </a:r>
          </a:p>
          <a:p>
            <a:pPr marL="0" indent="0">
              <a:buNone/>
            </a:pPr>
            <a:endParaRPr lang="en-US" sz="2000" dirty="0"/>
          </a:p>
          <a:p>
            <a:pPr marL="0" indent="0">
              <a:buNone/>
            </a:pPr>
            <a:endParaRPr lang="en-US" sz="2000" dirty="0" smtClean="0"/>
          </a:p>
          <a:p>
            <a:pPr marL="0" indent="0">
              <a:buNone/>
            </a:pPr>
            <a:r>
              <a:rPr lang="en-US" sz="2000" dirty="0" smtClean="0"/>
              <a:t>And </a:t>
            </a:r>
            <a:r>
              <a:rPr lang="en-US" sz="2000" dirty="0" smtClean="0">
                <a:hlinkClick r:id="rId2" action="ppaction://hlinksldjump"/>
              </a:rPr>
              <a:t>its </a:t>
            </a:r>
            <a:r>
              <a:rPr lang="en-US" sz="2000" dirty="0">
                <a:hlinkClick r:id="rId2" action="ppaction://hlinksldjump"/>
              </a:rPr>
              <a:t>solution</a:t>
            </a:r>
            <a:r>
              <a:rPr lang="en-US" sz="2000" dirty="0" smtClean="0"/>
              <a:t>.</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15</a:t>
            </a:fld>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4876" y="1708150"/>
            <a:ext cx="6095998" cy="5076823"/>
          </a:xfrm>
          <a:prstGeom prst="rect">
            <a:avLst/>
          </a:prstGeom>
        </p:spPr>
      </p:pic>
    </p:spTree>
    <p:extLst>
      <p:ext uri="{BB962C8B-B14F-4D97-AF65-F5344CB8AC3E}">
        <p14:creationId xmlns:p14="http://schemas.microsoft.com/office/powerpoint/2010/main" val="6478730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fontScale="90000"/>
          </a:bodyPr>
          <a:lstStyle/>
          <a:p>
            <a:r>
              <a:rPr lang="en-US" dirty="0" smtClean="0"/>
              <a:t>Directional shear examples</a:t>
            </a:r>
            <a:r>
              <a:rPr lang="en-US" b="1" dirty="0" smtClean="0"/>
              <a:t/>
            </a:r>
            <a:br>
              <a:rPr lang="en-US" b="1" dirty="0" smtClean="0"/>
            </a:br>
            <a:r>
              <a:rPr lang="en-US" dirty="0" smtClean="0"/>
              <a:t>Example 5</a:t>
            </a:r>
            <a:endParaRPr lang="en-CA" dirty="0"/>
          </a:p>
        </p:txBody>
      </p:sp>
      <p:sp>
        <p:nvSpPr>
          <p:cNvPr id="3" name="Content Placeholder 2"/>
          <p:cNvSpPr>
            <a:spLocks noGrp="1"/>
          </p:cNvSpPr>
          <p:nvPr>
            <p:ph idx="1"/>
          </p:nvPr>
        </p:nvSpPr>
        <p:spPr>
          <a:xfrm>
            <a:off x="241300" y="1600199"/>
            <a:ext cx="2723575" cy="5184776"/>
          </a:xfrm>
        </p:spPr>
        <p:txBody>
          <a:bodyPr>
            <a:normAutofit/>
          </a:bodyPr>
          <a:lstStyle/>
          <a:p>
            <a:pPr marL="0" indent="0">
              <a:buNone/>
            </a:pPr>
            <a:r>
              <a:rPr lang="en-US" sz="2000" dirty="0"/>
              <a:t>Now let us add directional change to the mix</a:t>
            </a:r>
            <a:r>
              <a:rPr lang="en-US" sz="2000" dirty="0" smtClean="0"/>
              <a:t>.</a:t>
            </a:r>
          </a:p>
          <a:p>
            <a:pPr marL="0" indent="0">
              <a:buNone/>
            </a:pPr>
            <a:endParaRPr lang="en-US" sz="2000" dirty="0"/>
          </a:p>
          <a:p>
            <a:pPr marL="0" indent="0">
              <a:buNone/>
            </a:pPr>
            <a:r>
              <a:rPr lang="en-US" sz="2000" dirty="0"/>
              <a:t>Think about the wind profile that would cause this maelstrom on Doppler imagery. </a:t>
            </a:r>
            <a:endParaRPr lang="en-US" sz="2000" dirty="0" smtClean="0"/>
          </a:p>
          <a:p>
            <a:pPr marL="0" indent="0">
              <a:buNone/>
            </a:pPr>
            <a:endParaRPr lang="en-US" sz="2000" dirty="0"/>
          </a:p>
          <a:p>
            <a:pPr marL="0" indent="0">
              <a:buNone/>
            </a:pPr>
            <a:r>
              <a:rPr lang="en-US" sz="2000" dirty="0" smtClean="0"/>
              <a:t>Once </a:t>
            </a:r>
            <a:r>
              <a:rPr lang="en-US" sz="2000" dirty="0"/>
              <a:t>you have an answer you are confident with, compare it with </a:t>
            </a:r>
            <a:r>
              <a:rPr lang="en-US" sz="2000" dirty="0">
                <a:hlinkClick r:id="rId2" action="ppaction://hlinksldjump"/>
              </a:rPr>
              <a:t>the solution</a:t>
            </a:r>
            <a:r>
              <a:rPr lang="en-US" sz="2000" dirty="0"/>
              <a:t>. </a:t>
            </a:r>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16</a:t>
            </a:fld>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4876" y="1708150"/>
            <a:ext cx="6095997" cy="5076823"/>
          </a:xfrm>
          <a:prstGeom prst="rect">
            <a:avLst/>
          </a:prstGeom>
        </p:spPr>
      </p:pic>
    </p:spTree>
    <p:extLst>
      <p:ext uri="{BB962C8B-B14F-4D97-AF65-F5344CB8AC3E}">
        <p14:creationId xmlns:p14="http://schemas.microsoft.com/office/powerpoint/2010/main" val="13735021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fontScale="90000"/>
          </a:bodyPr>
          <a:lstStyle/>
          <a:p>
            <a:r>
              <a:rPr lang="en-US" dirty="0" smtClean="0"/>
              <a:t>Directional shear examples</a:t>
            </a:r>
            <a:r>
              <a:rPr lang="en-US" b="1" dirty="0" smtClean="0"/>
              <a:t/>
            </a:r>
            <a:br>
              <a:rPr lang="en-US" b="1" dirty="0" smtClean="0"/>
            </a:br>
            <a:r>
              <a:rPr lang="en-US" dirty="0" smtClean="0"/>
              <a:t>Example 6</a:t>
            </a:r>
            <a:endParaRPr lang="en-CA" dirty="0"/>
          </a:p>
        </p:txBody>
      </p:sp>
      <p:sp>
        <p:nvSpPr>
          <p:cNvPr id="3" name="Content Placeholder 2"/>
          <p:cNvSpPr>
            <a:spLocks noGrp="1"/>
          </p:cNvSpPr>
          <p:nvPr>
            <p:ph idx="1"/>
          </p:nvPr>
        </p:nvSpPr>
        <p:spPr>
          <a:xfrm>
            <a:off x="241300" y="1600199"/>
            <a:ext cx="2723575" cy="5184776"/>
          </a:xfrm>
        </p:spPr>
        <p:txBody>
          <a:bodyPr>
            <a:normAutofit/>
          </a:bodyPr>
          <a:lstStyle/>
          <a:p>
            <a:pPr marL="0" indent="0">
              <a:buNone/>
            </a:pPr>
            <a:r>
              <a:rPr lang="en-US" sz="2000" dirty="0"/>
              <a:t>Another </a:t>
            </a:r>
            <a:r>
              <a:rPr lang="en-US" sz="2000" dirty="0" smtClean="0"/>
              <a:t>example.</a:t>
            </a:r>
          </a:p>
          <a:p>
            <a:pPr marL="0" indent="0">
              <a:buNone/>
            </a:pPr>
            <a:endParaRPr lang="en-US" sz="2000" dirty="0"/>
          </a:p>
          <a:p>
            <a:pPr marL="0" indent="0">
              <a:buNone/>
            </a:pPr>
            <a:endParaRPr lang="en-US" sz="2000" dirty="0" smtClean="0"/>
          </a:p>
          <a:p>
            <a:pPr marL="0" indent="0">
              <a:buNone/>
            </a:pPr>
            <a:endParaRPr lang="en-US" sz="2000" dirty="0" smtClean="0"/>
          </a:p>
          <a:p>
            <a:pPr marL="0" indent="0">
              <a:buNone/>
            </a:pPr>
            <a:r>
              <a:rPr lang="en-US" sz="2000" dirty="0" smtClean="0"/>
              <a:t>And </a:t>
            </a:r>
            <a:r>
              <a:rPr lang="en-US" sz="2000" dirty="0" smtClean="0">
                <a:hlinkClick r:id="rId2" action="ppaction://hlinksldjump"/>
              </a:rPr>
              <a:t>its solution</a:t>
            </a:r>
            <a:r>
              <a:rPr lang="en-US" sz="2000" dirty="0" smtClean="0"/>
              <a:t>.</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17</a:t>
            </a:fld>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4876" y="1708150"/>
            <a:ext cx="6095997" cy="5076822"/>
          </a:xfrm>
          <a:prstGeom prst="rect">
            <a:avLst/>
          </a:prstGeom>
        </p:spPr>
      </p:pic>
    </p:spTree>
    <p:extLst>
      <p:ext uri="{BB962C8B-B14F-4D97-AF65-F5344CB8AC3E}">
        <p14:creationId xmlns:p14="http://schemas.microsoft.com/office/powerpoint/2010/main" val="4663867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fontScale="90000"/>
          </a:bodyPr>
          <a:lstStyle/>
          <a:p>
            <a:r>
              <a:rPr lang="en-US" dirty="0" smtClean="0"/>
              <a:t>Directional and velocity shear</a:t>
            </a:r>
            <a:r>
              <a:rPr lang="en-US" b="1" dirty="0" smtClean="0"/>
              <a:t/>
            </a:r>
            <a:br>
              <a:rPr lang="en-US" b="1" dirty="0" smtClean="0"/>
            </a:br>
            <a:r>
              <a:rPr lang="en-US" dirty="0" smtClean="0"/>
              <a:t>Example 7</a:t>
            </a:r>
            <a:endParaRPr lang="en-CA" dirty="0"/>
          </a:p>
        </p:txBody>
      </p:sp>
      <p:sp>
        <p:nvSpPr>
          <p:cNvPr id="3" name="Content Placeholder 2"/>
          <p:cNvSpPr>
            <a:spLocks noGrp="1"/>
          </p:cNvSpPr>
          <p:nvPr>
            <p:ph idx="1"/>
          </p:nvPr>
        </p:nvSpPr>
        <p:spPr>
          <a:xfrm>
            <a:off x="241300" y="1600199"/>
            <a:ext cx="2723575" cy="5184776"/>
          </a:xfrm>
        </p:spPr>
        <p:txBody>
          <a:bodyPr>
            <a:normAutofit/>
          </a:bodyPr>
          <a:lstStyle/>
          <a:p>
            <a:pPr marL="0" indent="0">
              <a:buNone/>
            </a:pPr>
            <a:r>
              <a:rPr lang="en-US" sz="2000" dirty="0"/>
              <a:t>Let us try a more hypnotic </a:t>
            </a:r>
            <a:r>
              <a:rPr lang="en-US" sz="2000" dirty="0" smtClean="0"/>
              <a:t>pattern.</a:t>
            </a: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r>
              <a:rPr lang="en-US" sz="2000" dirty="0" smtClean="0"/>
              <a:t>And </a:t>
            </a:r>
            <a:r>
              <a:rPr lang="en-US" sz="2000" dirty="0" smtClean="0">
                <a:hlinkClick r:id="rId2" action="ppaction://hlinksldjump"/>
              </a:rPr>
              <a:t>its solution</a:t>
            </a:r>
            <a:r>
              <a:rPr lang="en-US" sz="2000" dirty="0" smtClean="0"/>
              <a:t>.</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18</a:t>
            </a:fld>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4876" y="1708150"/>
            <a:ext cx="6095996" cy="5076822"/>
          </a:xfrm>
          <a:prstGeom prst="rect">
            <a:avLst/>
          </a:prstGeom>
        </p:spPr>
      </p:pic>
    </p:spTree>
    <p:extLst>
      <p:ext uri="{BB962C8B-B14F-4D97-AF65-F5344CB8AC3E}">
        <p14:creationId xmlns:p14="http://schemas.microsoft.com/office/powerpoint/2010/main" val="35184105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fontScale="90000"/>
          </a:bodyPr>
          <a:lstStyle/>
          <a:p>
            <a:r>
              <a:rPr lang="en-US" dirty="0" smtClean="0"/>
              <a:t>Directional and velocity shear</a:t>
            </a:r>
            <a:r>
              <a:rPr lang="en-US" b="1" dirty="0" smtClean="0"/>
              <a:t/>
            </a:r>
            <a:br>
              <a:rPr lang="en-US" b="1" dirty="0" smtClean="0"/>
            </a:br>
            <a:r>
              <a:rPr lang="en-US" dirty="0" smtClean="0"/>
              <a:t>Example 8</a:t>
            </a:r>
            <a:endParaRPr lang="en-CA" dirty="0"/>
          </a:p>
        </p:txBody>
      </p:sp>
      <p:sp>
        <p:nvSpPr>
          <p:cNvPr id="3" name="Content Placeholder 2"/>
          <p:cNvSpPr>
            <a:spLocks noGrp="1"/>
          </p:cNvSpPr>
          <p:nvPr>
            <p:ph idx="1"/>
          </p:nvPr>
        </p:nvSpPr>
        <p:spPr>
          <a:xfrm>
            <a:off x="241300" y="1600199"/>
            <a:ext cx="2723575" cy="5184776"/>
          </a:xfrm>
        </p:spPr>
        <p:txBody>
          <a:bodyPr>
            <a:normAutofit/>
          </a:bodyPr>
          <a:lstStyle/>
          <a:p>
            <a:pPr marL="0" indent="0">
              <a:buNone/>
            </a:pPr>
            <a:r>
              <a:rPr lang="en-US" sz="2000" dirty="0" smtClean="0"/>
              <a:t>And finally, exercise yourself on this yin-yang pattern.</a:t>
            </a: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r>
              <a:rPr lang="en-US" sz="2000" dirty="0" smtClean="0">
                <a:hlinkClick r:id="rId2" action="ppaction://hlinksldjump"/>
              </a:rPr>
              <a:t>And here is its solution</a:t>
            </a:r>
            <a:r>
              <a:rPr lang="en-US" sz="2000" dirty="0" smtClean="0"/>
              <a:t>.</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19</a:t>
            </a:fld>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4876" y="1708150"/>
            <a:ext cx="6095996" cy="5076821"/>
          </a:xfrm>
          <a:prstGeom prst="rect">
            <a:avLst/>
          </a:prstGeom>
        </p:spPr>
      </p:pic>
    </p:spTree>
    <p:extLst>
      <p:ext uri="{BB962C8B-B14F-4D97-AF65-F5344CB8AC3E}">
        <p14:creationId xmlns:p14="http://schemas.microsoft.com/office/powerpoint/2010/main" val="20382884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361" y="3221513"/>
            <a:ext cx="8310563" cy="3629025"/>
          </a:xfrm>
          <a:prstGeom prst="rect">
            <a:avLst/>
          </a:prstGeom>
        </p:spPr>
      </p:pic>
      <p:sp>
        <p:nvSpPr>
          <p:cNvPr id="2" name="Title 1"/>
          <p:cNvSpPr>
            <a:spLocks noGrp="1"/>
          </p:cNvSpPr>
          <p:nvPr>
            <p:ph type="title"/>
          </p:nvPr>
        </p:nvSpPr>
        <p:spPr>
          <a:xfrm>
            <a:off x="241300" y="161925"/>
            <a:ext cx="7378700" cy="1320511"/>
          </a:xfrm>
        </p:spPr>
        <p:txBody>
          <a:bodyPr>
            <a:normAutofit/>
          </a:bodyPr>
          <a:lstStyle/>
          <a:p>
            <a:r>
              <a:rPr lang="en-US" dirty="0" smtClean="0"/>
              <a:t>Geometry of Doppler PPIs</a:t>
            </a:r>
            <a:endParaRPr lang="en-CA" dirty="0"/>
          </a:p>
        </p:txBody>
      </p:sp>
      <p:sp>
        <p:nvSpPr>
          <p:cNvPr id="3" name="Content Placeholder 2"/>
          <p:cNvSpPr>
            <a:spLocks noGrp="1"/>
          </p:cNvSpPr>
          <p:nvPr>
            <p:ph idx="1"/>
          </p:nvPr>
        </p:nvSpPr>
        <p:spPr>
          <a:xfrm>
            <a:off x="241301" y="1600199"/>
            <a:ext cx="8732518" cy="4819651"/>
          </a:xfrm>
        </p:spPr>
        <p:txBody>
          <a:bodyPr>
            <a:normAutofit/>
          </a:bodyPr>
          <a:lstStyle/>
          <a:p>
            <a:pPr marL="0" indent="0">
              <a:buNone/>
            </a:pPr>
            <a:r>
              <a:rPr lang="en-US" sz="2000" dirty="0" smtClean="0"/>
              <a:t>Doppler velocity PPIs show the </a:t>
            </a:r>
            <a:r>
              <a:rPr lang="en-US" sz="2000" dirty="0"/>
              <a:t>radial component </a:t>
            </a:r>
            <a:r>
              <a:rPr lang="en-US" sz="2000" dirty="0" smtClean="0"/>
              <a:t>of </a:t>
            </a:r>
            <a:r>
              <a:rPr lang="en-US" sz="2000" dirty="0"/>
              <a:t>the wind going in the direction of the radar (either </a:t>
            </a:r>
            <a:r>
              <a:rPr lang="en-US" sz="2000" dirty="0" smtClean="0"/>
              <a:t>toward </a:t>
            </a:r>
            <a:r>
              <a:rPr lang="en-US" sz="2000" dirty="0"/>
              <a:t>or away). If we take the example of a constant wind from the </a:t>
            </a:r>
            <a:r>
              <a:rPr lang="en-US" sz="2000" dirty="0" smtClean="0"/>
              <a:t>west, </a:t>
            </a:r>
            <a:r>
              <a:rPr lang="en-US" sz="2000" dirty="0"/>
              <a:t>strong approaching velocities will be observed when the radar looks </a:t>
            </a:r>
            <a:r>
              <a:rPr lang="en-US" sz="2000" dirty="0" smtClean="0"/>
              <a:t>west, </a:t>
            </a:r>
            <a:r>
              <a:rPr lang="en-US" sz="2000" dirty="0"/>
              <a:t>strong receding velocities when the radar looks </a:t>
            </a:r>
            <a:r>
              <a:rPr lang="en-US" sz="2000" dirty="0" smtClean="0"/>
              <a:t>east, </a:t>
            </a:r>
            <a:r>
              <a:rPr lang="en-US" sz="2000" dirty="0"/>
              <a:t>and no velocity when the radar looks </a:t>
            </a:r>
            <a:r>
              <a:rPr lang="en-US" sz="2000" dirty="0" smtClean="0"/>
              <a:t>north </a:t>
            </a:r>
            <a:r>
              <a:rPr lang="en-US" sz="2000" dirty="0"/>
              <a:t>or </a:t>
            </a:r>
            <a:r>
              <a:rPr lang="en-US" sz="2000" dirty="0" smtClean="0"/>
              <a:t>south.</a:t>
            </a:r>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2</a:t>
            </a:fld>
            <a:endParaRPr lang="en-US" dirty="0"/>
          </a:p>
        </p:txBody>
      </p:sp>
    </p:spTree>
    <p:extLst>
      <p:ext uri="{BB962C8B-B14F-4D97-AF65-F5344CB8AC3E}">
        <p14:creationId xmlns:p14="http://schemas.microsoft.com/office/powerpoint/2010/main" val="2676990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7051" y="1853780"/>
            <a:ext cx="6326505" cy="4937760"/>
          </a:xfrm>
          <a:prstGeom prst="rect">
            <a:avLst/>
          </a:prstGeom>
        </p:spPr>
      </p:pic>
      <p:sp>
        <p:nvSpPr>
          <p:cNvPr id="2" name="Title 1"/>
          <p:cNvSpPr>
            <a:spLocks noGrp="1"/>
          </p:cNvSpPr>
          <p:nvPr>
            <p:ph type="title"/>
          </p:nvPr>
        </p:nvSpPr>
        <p:spPr>
          <a:xfrm>
            <a:off x="241300" y="161925"/>
            <a:ext cx="7378700" cy="1320511"/>
          </a:xfrm>
        </p:spPr>
        <p:txBody>
          <a:bodyPr>
            <a:normAutofit fontScale="90000"/>
          </a:bodyPr>
          <a:lstStyle/>
          <a:p>
            <a:r>
              <a:rPr lang="en-US" dirty="0" smtClean="0"/>
              <a:t>Yin-yang patterns</a:t>
            </a:r>
            <a:r>
              <a:rPr lang="en-US" dirty="0" smtClean="0"/>
              <a:t>:</a:t>
            </a:r>
            <a:r>
              <a:rPr lang="en-US" b="1" dirty="0" smtClean="0"/>
              <a:t/>
            </a:r>
            <a:br>
              <a:rPr lang="en-US" b="1" dirty="0" smtClean="0"/>
            </a:br>
            <a:r>
              <a:rPr lang="en-US" dirty="0" smtClean="0"/>
              <a:t>More </a:t>
            </a:r>
            <a:r>
              <a:rPr lang="en-US" dirty="0" smtClean="0"/>
              <a:t>common than you may think</a:t>
            </a:r>
            <a:endParaRPr lang="en-CA" dirty="0"/>
          </a:p>
        </p:txBody>
      </p:sp>
      <p:sp>
        <p:nvSpPr>
          <p:cNvPr id="3" name="Content Placeholder 2"/>
          <p:cNvSpPr>
            <a:spLocks noGrp="1"/>
          </p:cNvSpPr>
          <p:nvPr>
            <p:ph idx="1"/>
          </p:nvPr>
        </p:nvSpPr>
        <p:spPr>
          <a:xfrm>
            <a:off x="241300" y="1600199"/>
            <a:ext cx="2515751" cy="5184776"/>
          </a:xfrm>
        </p:spPr>
        <p:txBody>
          <a:bodyPr>
            <a:normAutofit lnSpcReduction="10000"/>
          </a:bodyPr>
          <a:lstStyle/>
          <a:p>
            <a:pPr marL="0" indent="0">
              <a:buNone/>
            </a:pPr>
            <a:r>
              <a:rPr lang="en-US" sz="2000" dirty="0"/>
              <a:t>This last case is not as excessive as it may look. </a:t>
            </a:r>
            <a:endParaRPr lang="en-US" sz="2000" dirty="0" smtClean="0"/>
          </a:p>
          <a:p>
            <a:pPr marL="0" indent="0">
              <a:buNone/>
            </a:pPr>
            <a:r>
              <a:rPr lang="en-US" sz="2000" dirty="0" smtClean="0"/>
              <a:t>Actually</a:t>
            </a:r>
            <a:r>
              <a:rPr lang="en-US" sz="2000" dirty="0"/>
              <a:t>, cases like this are common in approaching low pressure systems. </a:t>
            </a:r>
            <a:endParaRPr lang="en-US" sz="2000" dirty="0" smtClean="0"/>
          </a:p>
          <a:p>
            <a:pPr marL="0" indent="0">
              <a:buNone/>
            </a:pPr>
            <a:r>
              <a:rPr lang="en-US" sz="2000" dirty="0" smtClean="0"/>
              <a:t>Consider </a:t>
            </a:r>
            <a:r>
              <a:rPr lang="en-US" sz="2000" dirty="0"/>
              <a:t>these real images obtained using </a:t>
            </a:r>
            <a:r>
              <a:rPr lang="en-US" sz="2000" dirty="0" smtClean="0"/>
              <a:t>2.7</a:t>
            </a:r>
            <a:r>
              <a:rPr lang="en-US" sz="2000" dirty="0"/>
              <a:t>° </a:t>
            </a:r>
            <a:r>
              <a:rPr lang="en-US" sz="2000" dirty="0" smtClean="0"/>
              <a:t>PPIs in this and the next image</a:t>
            </a:r>
            <a:r>
              <a:rPr lang="en-US" sz="2000" dirty="0"/>
              <a:t>. </a:t>
            </a:r>
            <a:endParaRPr lang="en-US" sz="2000" dirty="0" smtClean="0"/>
          </a:p>
          <a:p>
            <a:pPr marL="0" indent="0">
              <a:buNone/>
            </a:pPr>
            <a:r>
              <a:rPr lang="en-US" sz="2000" dirty="0" smtClean="0"/>
              <a:t>Note </a:t>
            </a:r>
            <a:r>
              <a:rPr lang="en-US" sz="2000" dirty="0"/>
              <a:t>how the coverage is now more limited and how the pattern is not as symmetric as in the tutorial examples. </a:t>
            </a:r>
          </a:p>
          <a:p>
            <a:pPr marL="0" indent="0">
              <a:buNone/>
            </a:pP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20</a:t>
            </a:fld>
            <a:endParaRPr lang="en-US" dirty="0"/>
          </a:p>
        </p:txBody>
      </p:sp>
    </p:spTree>
    <p:extLst>
      <p:ext uri="{BB962C8B-B14F-4D97-AF65-F5344CB8AC3E}">
        <p14:creationId xmlns:p14="http://schemas.microsoft.com/office/powerpoint/2010/main" val="39917723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7051" y="1853780"/>
            <a:ext cx="6326505" cy="4937760"/>
          </a:xfrm>
          <a:prstGeom prst="rect">
            <a:avLst/>
          </a:prstGeom>
        </p:spPr>
      </p:pic>
      <p:sp>
        <p:nvSpPr>
          <p:cNvPr id="2" name="Title 1"/>
          <p:cNvSpPr>
            <a:spLocks noGrp="1"/>
          </p:cNvSpPr>
          <p:nvPr>
            <p:ph type="title"/>
          </p:nvPr>
        </p:nvSpPr>
        <p:spPr>
          <a:xfrm>
            <a:off x="241300" y="161925"/>
            <a:ext cx="7378700" cy="1320511"/>
          </a:xfrm>
        </p:spPr>
        <p:txBody>
          <a:bodyPr>
            <a:normAutofit fontScale="90000"/>
          </a:bodyPr>
          <a:lstStyle/>
          <a:p>
            <a:r>
              <a:rPr lang="en-US" dirty="0" smtClean="0"/>
              <a:t>Yin-yang </a:t>
            </a:r>
            <a:r>
              <a:rPr lang="en-US" dirty="0" smtClean="0"/>
              <a:t>patterns:</a:t>
            </a:r>
            <a:r>
              <a:rPr lang="en-US" b="1" dirty="0"/>
              <a:t/>
            </a:r>
            <a:br>
              <a:rPr lang="en-US" b="1" dirty="0"/>
            </a:br>
            <a:r>
              <a:rPr lang="en-US" dirty="0" smtClean="0"/>
              <a:t>More </a:t>
            </a:r>
            <a:r>
              <a:rPr lang="en-US" dirty="0" smtClean="0"/>
              <a:t>common than you may think</a:t>
            </a:r>
            <a:endParaRPr lang="en-CA" dirty="0"/>
          </a:p>
        </p:txBody>
      </p:sp>
      <p:sp>
        <p:nvSpPr>
          <p:cNvPr id="3" name="Content Placeholder 2"/>
          <p:cNvSpPr>
            <a:spLocks noGrp="1"/>
          </p:cNvSpPr>
          <p:nvPr>
            <p:ph idx="1"/>
          </p:nvPr>
        </p:nvSpPr>
        <p:spPr>
          <a:xfrm>
            <a:off x="241300" y="1600199"/>
            <a:ext cx="2515751" cy="5184776"/>
          </a:xfrm>
        </p:spPr>
        <p:txBody>
          <a:bodyPr>
            <a:normAutofit lnSpcReduction="10000"/>
          </a:bodyPr>
          <a:lstStyle/>
          <a:p>
            <a:pPr marL="0" indent="0">
              <a:buNone/>
            </a:pPr>
            <a:r>
              <a:rPr lang="en-US" sz="2000" dirty="0"/>
              <a:t>You may want to practice your skills on these three images. The solution derived by an automatic algorithm is on the lower right corner of each image in 4 columns: Height (km), speed (</a:t>
            </a:r>
            <a:r>
              <a:rPr lang="en-US" sz="2000" dirty="0" smtClean="0"/>
              <a:t>km/h, </a:t>
            </a:r>
            <a:r>
              <a:rPr lang="en-US" sz="2000" dirty="0"/>
              <a:t>not m/s!), direction (°), and standard deviation of the velocity estimate (</a:t>
            </a:r>
            <a:r>
              <a:rPr lang="en-US" sz="2000" dirty="0" smtClean="0"/>
              <a:t>km/h). </a:t>
            </a:r>
            <a:r>
              <a:rPr lang="en-US" sz="2000" dirty="0"/>
              <a:t>Note the change between </a:t>
            </a:r>
            <a:r>
              <a:rPr lang="en-US" sz="2000" dirty="0" smtClean="0"/>
              <a:t>this and the next image </a:t>
            </a:r>
            <a:r>
              <a:rPr lang="en-US" sz="2000" dirty="0"/>
              <a:t>only three hours apart.</a:t>
            </a:r>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21</a:t>
            </a:fld>
            <a:endParaRPr lang="en-US" dirty="0"/>
          </a:p>
        </p:txBody>
      </p:sp>
    </p:spTree>
    <p:extLst>
      <p:ext uri="{BB962C8B-B14F-4D97-AF65-F5344CB8AC3E}">
        <p14:creationId xmlns:p14="http://schemas.microsoft.com/office/powerpoint/2010/main" val="3951321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7051" y="1853780"/>
            <a:ext cx="6326504" cy="4937760"/>
          </a:xfrm>
          <a:prstGeom prst="rect">
            <a:avLst/>
          </a:prstGeom>
        </p:spPr>
      </p:pic>
      <p:sp>
        <p:nvSpPr>
          <p:cNvPr id="2" name="Title 1"/>
          <p:cNvSpPr>
            <a:spLocks noGrp="1"/>
          </p:cNvSpPr>
          <p:nvPr>
            <p:ph type="title"/>
          </p:nvPr>
        </p:nvSpPr>
        <p:spPr>
          <a:xfrm>
            <a:off x="241300" y="161925"/>
            <a:ext cx="7378700" cy="1320511"/>
          </a:xfrm>
        </p:spPr>
        <p:txBody>
          <a:bodyPr>
            <a:normAutofit/>
          </a:bodyPr>
          <a:lstStyle/>
          <a:p>
            <a:r>
              <a:rPr lang="en-US" dirty="0" smtClean="0"/>
              <a:t>A last challenge</a:t>
            </a:r>
            <a:endParaRPr lang="en-CA" sz="4200" dirty="0"/>
          </a:p>
        </p:txBody>
      </p:sp>
      <p:sp>
        <p:nvSpPr>
          <p:cNvPr id="3" name="Content Placeholder 2"/>
          <p:cNvSpPr>
            <a:spLocks noGrp="1"/>
          </p:cNvSpPr>
          <p:nvPr>
            <p:ph idx="1"/>
          </p:nvPr>
        </p:nvSpPr>
        <p:spPr>
          <a:xfrm>
            <a:off x="241300" y="1600199"/>
            <a:ext cx="2515751" cy="5184776"/>
          </a:xfrm>
        </p:spPr>
        <p:txBody>
          <a:bodyPr>
            <a:normAutofit/>
          </a:bodyPr>
          <a:lstStyle/>
          <a:p>
            <a:pPr marL="0" indent="0">
              <a:buNone/>
            </a:pPr>
            <a:r>
              <a:rPr lang="en-US" sz="2000" dirty="0" smtClean="0"/>
              <a:t>On this </a:t>
            </a:r>
            <a:r>
              <a:rPr lang="en-US" sz="2000" dirty="0"/>
              <a:t>image, what is the wind speed and direction at 3 km altitude? As usual you need to think about what wind would have such a radial velocity pattern as a function of azimuth</a:t>
            </a:r>
            <a:r>
              <a:rPr lang="en-US" sz="2000" dirty="0" smtClean="0"/>
              <a:t>.</a:t>
            </a:r>
            <a:endParaRPr lang="en-US" sz="2000" dirty="0"/>
          </a:p>
          <a:p>
            <a:pPr marL="0" indent="0">
              <a:buNone/>
            </a:pPr>
            <a:r>
              <a:rPr lang="en-US" sz="2000" dirty="0"/>
              <a:t>I am sorry, I am not providing the answer to that one. Just think! There is only one answer that fits the data, even if it is a bit unexpected</a:t>
            </a:r>
            <a:r>
              <a:rPr lang="en-US" sz="2000" dirty="0" smtClean="0"/>
              <a:t>.</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22</a:t>
            </a:fld>
            <a:endParaRPr lang="en-US" dirty="0"/>
          </a:p>
        </p:txBody>
      </p:sp>
    </p:spTree>
    <p:extLst>
      <p:ext uri="{BB962C8B-B14F-4D97-AF65-F5344CB8AC3E}">
        <p14:creationId xmlns:p14="http://schemas.microsoft.com/office/powerpoint/2010/main" val="25688405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23</a:t>
            </a:fld>
            <a:endParaRPr lang="en-US" dirty="0"/>
          </a:p>
        </p:txBody>
      </p:sp>
      <p:sp>
        <p:nvSpPr>
          <p:cNvPr id="6" name="Title 5"/>
          <p:cNvSpPr>
            <a:spLocks noGrp="1"/>
          </p:cNvSpPr>
          <p:nvPr>
            <p:ph type="title"/>
          </p:nvPr>
        </p:nvSpPr>
        <p:spPr/>
        <p:txBody>
          <a:bodyPr/>
          <a:lstStyle/>
          <a:p>
            <a:endParaRPr lang="en-CA"/>
          </a:p>
        </p:txBody>
      </p:sp>
      <p:sp>
        <p:nvSpPr>
          <p:cNvPr id="7" name="Content Placeholder 6"/>
          <p:cNvSpPr>
            <a:spLocks noGrp="1"/>
          </p:cNvSpPr>
          <p:nvPr>
            <p:ph idx="1"/>
          </p:nvPr>
        </p:nvSpPr>
        <p:spPr/>
        <p:txBody>
          <a:bodyPr/>
          <a:lstStyle/>
          <a:p>
            <a:endParaRPr lang="en-CA"/>
          </a:p>
        </p:txBody>
      </p:sp>
      <p:sp>
        <p:nvSpPr>
          <p:cNvPr id="2" name="Rectangle 1"/>
          <p:cNvSpPr/>
          <p:nvPr/>
        </p:nvSpPr>
        <p:spPr>
          <a:xfrm>
            <a:off x="0" y="0"/>
            <a:ext cx="9144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5688405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a:bodyPr>
          <a:lstStyle/>
          <a:p>
            <a:r>
              <a:rPr lang="en-US" dirty="0" smtClean="0"/>
              <a:t>Tip on getting speeds right</a:t>
            </a:r>
            <a:endParaRPr lang="en-CA" dirty="0"/>
          </a:p>
        </p:txBody>
      </p:sp>
      <p:sp>
        <p:nvSpPr>
          <p:cNvPr id="3" name="Content Placeholder 2"/>
          <p:cNvSpPr>
            <a:spLocks noGrp="1"/>
          </p:cNvSpPr>
          <p:nvPr>
            <p:ph idx="1"/>
          </p:nvPr>
        </p:nvSpPr>
        <p:spPr>
          <a:xfrm>
            <a:off x="6244357" y="1600198"/>
            <a:ext cx="2834640" cy="5257802"/>
          </a:xfrm>
        </p:spPr>
        <p:txBody>
          <a:bodyPr>
            <a:normAutofit lnSpcReduction="10000"/>
          </a:bodyPr>
          <a:lstStyle/>
          <a:p>
            <a:pPr marL="0" indent="0">
              <a:buNone/>
            </a:pPr>
            <a:r>
              <a:rPr lang="en-US" sz="2000" dirty="0" smtClean="0"/>
              <a:t>Color intervals are wide; how do we know where in the interval velocity peaks?</a:t>
            </a:r>
          </a:p>
          <a:p>
            <a:pPr marL="0" indent="0">
              <a:buNone/>
            </a:pPr>
            <a:r>
              <a:rPr lang="en-US" sz="2000" dirty="0" smtClean="0"/>
              <a:t>Contrast the 2.2 and the 4.6 km ring. At 4.6 km, the color is just changing at peak velocity, so the peak velocity is near the two color thresholds (13 m/s); at 2.2 km, the color change occurred ~25° away from the peak velocity, so we are well within the orange velocity category (hence ~7 m/s).</a:t>
            </a:r>
          </a:p>
          <a:p>
            <a:pPr marL="0" indent="0">
              <a:buNone/>
            </a:pPr>
            <a:r>
              <a:rPr lang="en-US" sz="1100" dirty="0" smtClean="0"/>
              <a:t>[More]</a:t>
            </a:r>
          </a:p>
          <a:p>
            <a:pPr marL="0" indent="0">
              <a:buNone/>
            </a:pP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24</a:t>
            </a:fld>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2" y="1708150"/>
            <a:ext cx="6096000" cy="5076824"/>
          </a:xfrm>
          <a:prstGeom prst="rect">
            <a:avLst/>
          </a:prstGeom>
        </p:spPr>
      </p:pic>
      <p:sp>
        <p:nvSpPr>
          <p:cNvPr id="7" name="Snip Same Side Corner Rectangle 6"/>
          <p:cNvSpPr/>
          <p:nvPr/>
        </p:nvSpPr>
        <p:spPr>
          <a:xfrm rot="5400000">
            <a:off x="2674138" y="4054701"/>
            <a:ext cx="1311295" cy="267711"/>
          </a:xfrm>
          <a:prstGeom prst="snip2Same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Snip Same Side Corner Rectangle 8"/>
          <p:cNvSpPr/>
          <p:nvPr/>
        </p:nvSpPr>
        <p:spPr>
          <a:xfrm rot="5400000">
            <a:off x="3718800" y="4110963"/>
            <a:ext cx="1006490" cy="182880"/>
          </a:xfrm>
          <a:prstGeom prst="snip2Same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6613432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a:bodyPr>
          <a:lstStyle/>
          <a:p>
            <a:r>
              <a:rPr lang="en-US" dirty="0" smtClean="0"/>
              <a:t>Tip on getting speeds right</a:t>
            </a:r>
            <a:endParaRPr lang="en-CA" dirty="0"/>
          </a:p>
        </p:txBody>
      </p:sp>
      <p:sp>
        <p:nvSpPr>
          <p:cNvPr id="3" name="Content Placeholder 2"/>
          <p:cNvSpPr>
            <a:spLocks noGrp="1"/>
          </p:cNvSpPr>
          <p:nvPr>
            <p:ph idx="1"/>
          </p:nvPr>
        </p:nvSpPr>
        <p:spPr>
          <a:xfrm>
            <a:off x="6244357" y="1600198"/>
            <a:ext cx="2834640" cy="5184776"/>
          </a:xfrm>
        </p:spPr>
        <p:txBody>
          <a:bodyPr>
            <a:normAutofit/>
          </a:bodyPr>
          <a:lstStyle/>
          <a:p>
            <a:pPr marL="0" indent="0">
              <a:buNone/>
            </a:pPr>
            <a:r>
              <a:rPr lang="en-US" sz="2000" dirty="0"/>
              <a:t>All that being said, </a:t>
            </a:r>
            <a:r>
              <a:rPr lang="en-US" sz="2000" dirty="0" smtClean="0"/>
              <a:t>with a color scheme such as this, there are limitations to what you can retrieve visually.</a:t>
            </a:r>
          </a:p>
          <a:p>
            <a:pPr marL="0" indent="0">
              <a:buNone/>
            </a:pPr>
            <a:endParaRPr lang="en-US" sz="2000" dirty="0" smtClean="0"/>
          </a:p>
          <a:p>
            <a:pPr marL="0" indent="0">
              <a:buNone/>
            </a:pPr>
            <a:r>
              <a:rPr lang="en-US" sz="2000" dirty="0" smtClean="0"/>
              <a:t>Hence, if you are within     ± 2 m/s of the correct answer, you are doing fine!</a:t>
            </a:r>
          </a:p>
          <a:p>
            <a:pPr marL="0" indent="0">
              <a:buNone/>
            </a:pPr>
            <a:endParaRPr lang="en-US" sz="2000" dirty="0" smtClean="0"/>
          </a:p>
          <a:p>
            <a:pPr marL="0" indent="0">
              <a:buNone/>
            </a:pPr>
            <a:r>
              <a:rPr lang="en-US" sz="2000" dirty="0" smtClean="0">
                <a:hlinkClick r:id="rId2" action="ppaction://hlinksldjump"/>
              </a:rPr>
              <a:t>Go back to Example 2</a:t>
            </a:r>
            <a:r>
              <a:rPr lang="en-US" sz="2000" dirty="0" smtClean="0"/>
              <a:t> </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25</a:t>
            </a:fld>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72" y="1708150"/>
            <a:ext cx="6096000" cy="5076824"/>
          </a:xfrm>
          <a:prstGeom prst="rect">
            <a:avLst/>
          </a:prstGeom>
        </p:spPr>
      </p:pic>
      <p:sp>
        <p:nvSpPr>
          <p:cNvPr id="7" name="Snip Same Side Corner Rectangle 6"/>
          <p:cNvSpPr/>
          <p:nvPr/>
        </p:nvSpPr>
        <p:spPr>
          <a:xfrm rot="5400000">
            <a:off x="2674138" y="4054701"/>
            <a:ext cx="1311295" cy="267711"/>
          </a:xfrm>
          <a:prstGeom prst="snip2Same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Snip Same Side Corner Rectangle 8"/>
          <p:cNvSpPr/>
          <p:nvPr/>
        </p:nvSpPr>
        <p:spPr>
          <a:xfrm rot="5400000">
            <a:off x="3718800" y="4110963"/>
            <a:ext cx="1006490" cy="182880"/>
          </a:xfrm>
          <a:prstGeom prst="snip2Same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7472804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fontScale="90000"/>
          </a:bodyPr>
          <a:lstStyle/>
          <a:p>
            <a:r>
              <a:rPr lang="en-US" dirty="0" smtClean="0"/>
              <a:t>What you should have found</a:t>
            </a:r>
            <a:br>
              <a:rPr lang="en-US" dirty="0" smtClean="0"/>
            </a:br>
            <a:r>
              <a:rPr lang="en-US" dirty="0" smtClean="0"/>
              <a:t>Example 1</a:t>
            </a:r>
            <a:endParaRPr lang="en-CA" dirty="0"/>
          </a:p>
        </p:txBody>
      </p:sp>
      <p:sp>
        <p:nvSpPr>
          <p:cNvPr id="3" name="Content Placeholder 2"/>
          <p:cNvSpPr>
            <a:spLocks noGrp="1"/>
          </p:cNvSpPr>
          <p:nvPr>
            <p:ph idx="1"/>
          </p:nvPr>
        </p:nvSpPr>
        <p:spPr>
          <a:xfrm>
            <a:off x="241300" y="1600199"/>
            <a:ext cx="8750300" cy="1156426"/>
          </a:xfrm>
        </p:spPr>
        <p:txBody>
          <a:bodyPr>
            <a:normAutofit/>
          </a:bodyPr>
          <a:lstStyle/>
          <a:p>
            <a:pPr marL="0" indent="0">
              <a:buNone/>
            </a:pPr>
            <a:r>
              <a:rPr lang="en-US" sz="2000" dirty="0" smtClean="0"/>
              <a:t>Here is the answer to the first wind profile. </a:t>
            </a:r>
          </a:p>
          <a:p>
            <a:pPr marL="0" indent="0">
              <a:buNone/>
            </a:pPr>
            <a:r>
              <a:rPr lang="en-US" sz="2000" dirty="0" smtClean="0"/>
              <a:t>On the left, profiles of wind direction and of wind speed are plotted. </a:t>
            </a:r>
          </a:p>
          <a:p>
            <a:pPr marL="0" indent="0">
              <a:buNone/>
            </a:pPr>
            <a:r>
              <a:rPr lang="en-US" sz="2000" dirty="0" smtClean="0"/>
              <a:t>On the right, the same information is shown as a table of numbers.</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26</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8773" y="2756625"/>
            <a:ext cx="6124575" cy="2924175"/>
          </a:xfrm>
          <a:prstGeom prst="rect">
            <a:avLst/>
          </a:prstGeom>
        </p:spPr>
      </p:pic>
      <p:sp>
        <p:nvSpPr>
          <p:cNvPr id="9" name="Content Placeholder 2"/>
          <p:cNvSpPr txBox="1">
            <a:spLocks/>
          </p:cNvSpPr>
          <p:nvPr/>
        </p:nvSpPr>
        <p:spPr>
          <a:xfrm>
            <a:off x="643090" y="5798258"/>
            <a:ext cx="3014510" cy="76879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Font typeface="Arial"/>
              <a:buNone/>
            </a:pPr>
            <a:r>
              <a:rPr lang="en-US" sz="2000" dirty="0" smtClean="0"/>
              <a:t>If you did not get it right,</a:t>
            </a:r>
          </a:p>
          <a:p>
            <a:pPr marL="0" indent="0" algn="ctr">
              <a:spcBef>
                <a:spcPts val="0"/>
              </a:spcBef>
              <a:buFont typeface="Arial"/>
              <a:buNone/>
            </a:pPr>
            <a:r>
              <a:rPr lang="en-US" sz="2000" dirty="0" smtClean="0">
                <a:hlinkClick r:id="rId3" action="ppaction://hlinksldjump"/>
              </a:rPr>
              <a:t>return to </a:t>
            </a:r>
            <a:r>
              <a:rPr lang="en-US" sz="2000" dirty="0">
                <a:hlinkClick r:id="rId3" action="ppaction://hlinksldjump"/>
              </a:rPr>
              <a:t>E</a:t>
            </a:r>
            <a:r>
              <a:rPr lang="en-US" sz="2000" dirty="0" smtClean="0">
                <a:hlinkClick r:id="rId3" action="ppaction://hlinksldjump"/>
              </a:rPr>
              <a:t>xample #1</a:t>
            </a:r>
            <a:endParaRPr lang="en-US" sz="2000"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300" y="3175637"/>
            <a:ext cx="2438400" cy="2030730"/>
          </a:xfrm>
          <a:prstGeom prst="rect">
            <a:avLst/>
          </a:prstGeom>
        </p:spPr>
      </p:pic>
      <p:sp>
        <p:nvSpPr>
          <p:cNvPr id="11" name="Content Placeholder 2"/>
          <p:cNvSpPr txBox="1">
            <a:spLocks/>
          </p:cNvSpPr>
          <p:nvPr/>
        </p:nvSpPr>
        <p:spPr>
          <a:xfrm>
            <a:off x="4855005" y="5798253"/>
            <a:ext cx="3790220" cy="76879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Font typeface="Arial"/>
              <a:buNone/>
            </a:pPr>
            <a:r>
              <a:rPr lang="en-US" sz="2000" dirty="0" smtClean="0"/>
              <a:t>If you are happy with your answer,</a:t>
            </a:r>
          </a:p>
          <a:p>
            <a:pPr marL="0" indent="0" algn="ctr">
              <a:spcBef>
                <a:spcPts val="0"/>
              </a:spcBef>
              <a:buFont typeface="Arial"/>
              <a:buNone/>
            </a:pPr>
            <a:r>
              <a:rPr lang="en-US" sz="2000" dirty="0" smtClean="0">
                <a:hlinkClick r:id="rId5" action="ppaction://hlinksldjump"/>
              </a:rPr>
              <a:t>move to Example #2</a:t>
            </a:r>
            <a:endParaRPr lang="en-US" sz="2000" dirty="0"/>
          </a:p>
        </p:txBody>
      </p:sp>
    </p:spTree>
    <p:extLst>
      <p:ext uri="{BB962C8B-B14F-4D97-AF65-F5344CB8AC3E}">
        <p14:creationId xmlns:p14="http://schemas.microsoft.com/office/powerpoint/2010/main" val="19711665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fontScale="90000"/>
          </a:bodyPr>
          <a:lstStyle/>
          <a:p>
            <a:r>
              <a:rPr lang="en-US" dirty="0" smtClean="0"/>
              <a:t>What you should have found</a:t>
            </a:r>
            <a:br>
              <a:rPr lang="en-US" dirty="0" smtClean="0"/>
            </a:br>
            <a:r>
              <a:rPr lang="en-US" dirty="0" smtClean="0"/>
              <a:t>Example 2</a:t>
            </a:r>
            <a:endParaRPr lang="en-CA" dirty="0"/>
          </a:p>
        </p:txBody>
      </p:sp>
      <p:sp>
        <p:nvSpPr>
          <p:cNvPr id="3" name="Content Placeholder 2"/>
          <p:cNvSpPr>
            <a:spLocks noGrp="1"/>
          </p:cNvSpPr>
          <p:nvPr>
            <p:ph idx="1"/>
          </p:nvPr>
        </p:nvSpPr>
        <p:spPr>
          <a:xfrm>
            <a:off x="241300" y="1600199"/>
            <a:ext cx="8750300" cy="1156426"/>
          </a:xfrm>
        </p:spPr>
        <p:txBody>
          <a:bodyPr>
            <a:normAutofit/>
          </a:bodyPr>
          <a:lstStyle/>
          <a:p>
            <a:pPr marL="0" indent="0">
              <a:buNone/>
            </a:pPr>
            <a:r>
              <a:rPr lang="en-US" sz="2000" dirty="0" smtClean="0"/>
              <a:t>Here is the answer to the second wind profile. </a:t>
            </a:r>
          </a:p>
          <a:p>
            <a:pPr marL="0" indent="0">
              <a:buNone/>
            </a:pPr>
            <a:r>
              <a:rPr lang="en-US" sz="2000" dirty="0" smtClean="0"/>
              <a:t>On the left, profiles of wind direction and of wind speed are plotted. </a:t>
            </a:r>
          </a:p>
          <a:p>
            <a:pPr marL="0" indent="0">
              <a:buNone/>
            </a:pPr>
            <a:r>
              <a:rPr lang="en-US" sz="2000" dirty="0" smtClean="0"/>
              <a:t>On the right, the same information is shown as a table of numbers.</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27</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8773" y="2756625"/>
            <a:ext cx="6124575" cy="2924174"/>
          </a:xfrm>
          <a:prstGeom prst="rect">
            <a:avLst/>
          </a:prstGeom>
        </p:spPr>
      </p:pic>
      <p:sp>
        <p:nvSpPr>
          <p:cNvPr id="9" name="Content Placeholder 2"/>
          <p:cNvSpPr txBox="1">
            <a:spLocks/>
          </p:cNvSpPr>
          <p:nvPr/>
        </p:nvSpPr>
        <p:spPr>
          <a:xfrm>
            <a:off x="255150" y="5798258"/>
            <a:ext cx="3014510" cy="76879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Font typeface="Arial"/>
              <a:buNone/>
            </a:pPr>
            <a:r>
              <a:rPr lang="en-US" sz="2000" dirty="0" smtClean="0"/>
              <a:t>If you did not get it right,</a:t>
            </a:r>
          </a:p>
          <a:p>
            <a:pPr marL="0" indent="0" algn="ctr">
              <a:spcBef>
                <a:spcPts val="0"/>
              </a:spcBef>
              <a:buFont typeface="Arial"/>
              <a:buNone/>
            </a:pPr>
            <a:r>
              <a:rPr lang="en-US" sz="2000" dirty="0" smtClean="0">
                <a:hlinkClick r:id="rId3" action="ppaction://hlinksldjump"/>
              </a:rPr>
              <a:t>return to </a:t>
            </a:r>
            <a:r>
              <a:rPr lang="en-US" sz="2000" dirty="0">
                <a:hlinkClick r:id="rId3" action="ppaction://hlinksldjump"/>
              </a:rPr>
              <a:t>E</a:t>
            </a:r>
            <a:r>
              <a:rPr lang="en-US" sz="2000" dirty="0" smtClean="0">
                <a:hlinkClick r:id="rId3" action="ppaction://hlinksldjump"/>
              </a:rPr>
              <a:t>xample #2</a:t>
            </a:r>
            <a:endParaRPr lang="en-US" sz="2000"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300" y="3175637"/>
            <a:ext cx="2438400" cy="2030729"/>
          </a:xfrm>
          <a:prstGeom prst="rect">
            <a:avLst/>
          </a:prstGeom>
        </p:spPr>
      </p:pic>
      <p:sp>
        <p:nvSpPr>
          <p:cNvPr id="11" name="Content Placeholder 2"/>
          <p:cNvSpPr txBox="1">
            <a:spLocks/>
          </p:cNvSpPr>
          <p:nvPr/>
        </p:nvSpPr>
        <p:spPr>
          <a:xfrm>
            <a:off x="5270655" y="5798253"/>
            <a:ext cx="3790220" cy="76879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Font typeface="Arial"/>
              <a:buNone/>
            </a:pPr>
            <a:r>
              <a:rPr lang="en-US" sz="2000" dirty="0" smtClean="0"/>
              <a:t>If you are happy with your answer,</a:t>
            </a:r>
          </a:p>
          <a:p>
            <a:pPr marL="0" indent="0" algn="ctr">
              <a:spcBef>
                <a:spcPts val="0"/>
              </a:spcBef>
              <a:buFont typeface="Arial"/>
              <a:buNone/>
            </a:pPr>
            <a:r>
              <a:rPr lang="en-US" sz="2000" dirty="0" smtClean="0">
                <a:hlinkClick r:id="rId5" action="ppaction://hlinksldjump"/>
              </a:rPr>
              <a:t>move to Example #3</a:t>
            </a:r>
            <a:endParaRPr lang="en-US" sz="2000" dirty="0"/>
          </a:p>
        </p:txBody>
      </p:sp>
      <p:sp>
        <p:nvSpPr>
          <p:cNvPr id="12" name="Content Placeholder 2"/>
          <p:cNvSpPr txBox="1">
            <a:spLocks/>
          </p:cNvSpPr>
          <p:nvPr/>
        </p:nvSpPr>
        <p:spPr>
          <a:xfrm>
            <a:off x="3352128" y="5798258"/>
            <a:ext cx="1756565" cy="76879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Font typeface="Arial"/>
              <a:buNone/>
            </a:pPr>
            <a:r>
              <a:rPr lang="en-US" sz="2000" dirty="0" smtClean="0">
                <a:hlinkClick r:id="rId6" action="ppaction://hlinksldjump"/>
              </a:rPr>
              <a:t>Tip on getting speeds right</a:t>
            </a:r>
            <a:endParaRPr lang="en-US" sz="2000" dirty="0"/>
          </a:p>
        </p:txBody>
      </p:sp>
    </p:spTree>
    <p:extLst>
      <p:ext uri="{BB962C8B-B14F-4D97-AF65-F5344CB8AC3E}">
        <p14:creationId xmlns:p14="http://schemas.microsoft.com/office/powerpoint/2010/main" val="26102437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fontScale="90000"/>
          </a:bodyPr>
          <a:lstStyle/>
          <a:p>
            <a:r>
              <a:rPr lang="en-US" dirty="0" smtClean="0"/>
              <a:t>What you should have found</a:t>
            </a:r>
            <a:br>
              <a:rPr lang="en-US" dirty="0" smtClean="0"/>
            </a:br>
            <a:r>
              <a:rPr lang="en-US" dirty="0" smtClean="0"/>
              <a:t>Example 3</a:t>
            </a:r>
            <a:endParaRPr lang="en-CA" dirty="0"/>
          </a:p>
        </p:txBody>
      </p:sp>
      <p:sp>
        <p:nvSpPr>
          <p:cNvPr id="3" name="Content Placeholder 2"/>
          <p:cNvSpPr>
            <a:spLocks noGrp="1"/>
          </p:cNvSpPr>
          <p:nvPr>
            <p:ph idx="1"/>
          </p:nvPr>
        </p:nvSpPr>
        <p:spPr>
          <a:xfrm>
            <a:off x="241300" y="1600199"/>
            <a:ext cx="8750300" cy="1156426"/>
          </a:xfrm>
        </p:spPr>
        <p:txBody>
          <a:bodyPr>
            <a:normAutofit/>
          </a:bodyPr>
          <a:lstStyle/>
          <a:p>
            <a:pPr marL="0" indent="0">
              <a:buNone/>
            </a:pPr>
            <a:r>
              <a:rPr lang="en-US" sz="2000" dirty="0" smtClean="0"/>
              <a:t>Here is the answer to the third wind profile. </a:t>
            </a:r>
          </a:p>
          <a:p>
            <a:pPr marL="0" indent="0">
              <a:buNone/>
            </a:pPr>
            <a:r>
              <a:rPr lang="en-US" sz="2000" dirty="0" smtClean="0"/>
              <a:t>On the left, profiles of wind direction and of wind speed are plotted. </a:t>
            </a:r>
          </a:p>
          <a:p>
            <a:pPr marL="0" indent="0">
              <a:buNone/>
            </a:pPr>
            <a:r>
              <a:rPr lang="en-US" sz="2000" dirty="0" smtClean="0"/>
              <a:t>On the right, the same information is shown as a table of numbers.</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28</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8774" y="2756625"/>
            <a:ext cx="6124572" cy="2924174"/>
          </a:xfrm>
          <a:prstGeom prst="rect">
            <a:avLst/>
          </a:prstGeom>
        </p:spPr>
      </p:pic>
      <p:sp>
        <p:nvSpPr>
          <p:cNvPr id="9" name="Content Placeholder 2"/>
          <p:cNvSpPr txBox="1">
            <a:spLocks/>
          </p:cNvSpPr>
          <p:nvPr/>
        </p:nvSpPr>
        <p:spPr>
          <a:xfrm>
            <a:off x="255150" y="5798258"/>
            <a:ext cx="3014510" cy="76879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Font typeface="Arial"/>
              <a:buNone/>
            </a:pPr>
            <a:r>
              <a:rPr lang="en-US" sz="2000" dirty="0" smtClean="0"/>
              <a:t>If you did not get it right,</a:t>
            </a:r>
          </a:p>
          <a:p>
            <a:pPr marL="0" indent="0" algn="ctr">
              <a:spcBef>
                <a:spcPts val="0"/>
              </a:spcBef>
              <a:buFont typeface="Arial"/>
              <a:buNone/>
            </a:pPr>
            <a:r>
              <a:rPr lang="en-US" sz="2000" dirty="0" smtClean="0">
                <a:hlinkClick r:id="rId3" action="ppaction://hlinksldjump"/>
              </a:rPr>
              <a:t>return to </a:t>
            </a:r>
            <a:r>
              <a:rPr lang="en-US" sz="2000" dirty="0">
                <a:hlinkClick r:id="rId3" action="ppaction://hlinksldjump"/>
              </a:rPr>
              <a:t>E</a:t>
            </a:r>
            <a:r>
              <a:rPr lang="en-US" sz="2000" dirty="0" smtClean="0">
                <a:hlinkClick r:id="rId3" action="ppaction://hlinksldjump"/>
              </a:rPr>
              <a:t>xample #3</a:t>
            </a:r>
            <a:endParaRPr lang="en-US" sz="2000"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301" y="3175637"/>
            <a:ext cx="2438398" cy="2030729"/>
          </a:xfrm>
          <a:prstGeom prst="rect">
            <a:avLst/>
          </a:prstGeom>
        </p:spPr>
      </p:pic>
      <p:sp>
        <p:nvSpPr>
          <p:cNvPr id="11" name="Content Placeholder 2"/>
          <p:cNvSpPr txBox="1">
            <a:spLocks/>
          </p:cNvSpPr>
          <p:nvPr/>
        </p:nvSpPr>
        <p:spPr>
          <a:xfrm>
            <a:off x="5270655" y="5798253"/>
            <a:ext cx="3790220" cy="76879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Font typeface="Arial"/>
              <a:buNone/>
            </a:pPr>
            <a:r>
              <a:rPr lang="en-US" sz="2000" dirty="0" smtClean="0"/>
              <a:t>If you are happy with your answer,</a:t>
            </a:r>
          </a:p>
          <a:p>
            <a:pPr marL="0" indent="0" algn="ctr">
              <a:spcBef>
                <a:spcPts val="0"/>
              </a:spcBef>
              <a:buFont typeface="Arial"/>
              <a:buNone/>
            </a:pPr>
            <a:r>
              <a:rPr lang="en-US" sz="2000" dirty="0" smtClean="0">
                <a:hlinkClick r:id="rId5" action="ppaction://hlinksldjump"/>
              </a:rPr>
              <a:t>move to Example #4</a:t>
            </a:r>
            <a:endParaRPr lang="en-US" sz="2000" dirty="0"/>
          </a:p>
        </p:txBody>
      </p:sp>
    </p:spTree>
    <p:extLst>
      <p:ext uri="{BB962C8B-B14F-4D97-AF65-F5344CB8AC3E}">
        <p14:creationId xmlns:p14="http://schemas.microsoft.com/office/powerpoint/2010/main" val="1464177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fontScale="90000"/>
          </a:bodyPr>
          <a:lstStyle/>
          <a:p>
            <a:r>
              <a:rPr lang="en-US" dirty="0" smtClean="0"/>
              <a:t>What you should have found</a:t>
            </a:r>
            <a:br>
              <a:rPr lang="en-US" dirty="0" smtClean="0"/>
            </a:br>
            <a:r>
              <a:rPr lang="en-US" dirty="0" smtClean="0"/>
              <a:t>Example 4</a:t>
            </a:r>
            <a:endParaRPr lang="en-CA" dirty="0"/>
          </a:p>
        </p:txBody>
      </p:sp>
      <p:sp>
        <p:nvSpPr>
          <p:cNvPr id="3" name="Content Placeholder 2"/>
          <p:cNvSpPr>
            <a:spLocks noGrp="1"/>
          </p:cNvSpPr>
          <p:nvPr>
            <p:ph idx="1"/>
          </p:nvPr>
        </p:nvSpPr>
        <p:spPr>
          <a:xfrm>
            <a:off x="241300" y="1600199"/>
            <a:ext cx="8750300" cy="1156426"/>
          </a:xfrm>
        </p:spPr>
        <p:txBody>
          <a:bodyPr>
            <a:normAutofit/>
          </a:bodyPr>
          <a:lstStyle/>
          <a:p>
            <a:pPr marL="0" indent="0">
              <a:buNone/>
            </a:pPr>
            <a:r>
              <a:rPr lang="en-US" sz="2000" dirty="0" smtClean="0"/>
              <a:t>Here is the answer to the fourth wind profile. </a:t>
            </a:r>
          </a:p>
          <a:p>
            <a:pPr marL="0" indent="0">
              <a:buNone/>
            </a:pPr>
            <a:r>
              <a:rPr lang="en-US" sz="2000" dirty="0" smtClean="0"/>
              <a:t>On the left, profiles of wind direction and of wind speed are plotted. </a:t>
            </a:r>
          </a:p>
          <a:p>
            <a:pPr marL="0" indent="0">
              <a:buNone/>
            </a:pPr>
            <a:r>
              <a:rPr lang="en-US" sz="2000" dirty="0" smtClean="0"/>
              <a:t>On the right, the same information is shown as a table of numbers.</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29</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8774" y="2756625"/>
            <a:ext cx="6124572" cy="2924174"/>
          </a:xfrm>
          <a:prstGeom prst="rect">
            <a:avLst/>
          </a:prstGeom>
        </p:spPr>
      </p:pic>
      <p:sp>
        <p:nvSpPr>
          <p:cNvPr id="9" name="Content Placeholder 2"/>
          <p:cNvSpPr txBox="1">
            <a:spLocks/>
          </p:cNvSpPr>
          <p:nvPr/>
        </p:nvSpPr>
        <p:spPr>
          <a:xfrm>
            <a:off x="255150" y="5798258"/>
            <a:ext cx="3014510" cy="76879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Font typeface="Arial"/>
              <a:buNone/>
            </a:pPr>
            <a:r>
              <a:rPr lang="en-US" sz="2000" dirty="0" smtClean="0"/>
              <a:t>If you did not get it right,</a:t>
            </a:r>
          </a:p>
          <a:p>
            <a:pPr marL="0" indent="0" algn="ctr">
              <a:spcBef>
                <a:spcPts val="0"/>
              </a:spcBef>
              <a:buFont typeface="Arial"/>
              <a:buNone/>
            </a:pPr>
            <a:r>
              <a:rPr lang="en-US" sz="2000" dirty="0" smtClean="0">
                <a:hlinkClick r:id="rId3" action="ppaction://hlinksldjump"/>
              </a:rPr>
              <a:t>return to </a:t>
            </a:r>
            <a:r>
              <a:rPr lang="en-US" sz="2000" dirty="0">
                <a:hlinkClick r:id="rId3" action="ppaction://hlinksldjump"/>
              </a:rPr>
              <a:t>E</a:t>
            </a:r>
            <a:r>
              <a:rPr lang="en-US" sz="2000" dirty="0" smtClean="0">
                <a:hlinkClick r:id="rId3" action="ppaction://hlinksldjump"/>
              </a:rPr>
              <a:t>xample #4</a:t>
            </a:r>
            <a:endParaRPr lang="en-US" sz="2000"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301" y="3175637"/>
            <a:ext cx="2438398" cy="2030729"/>
          </a:xfrm>
          <a:prstGeom prst="rect">
            <a:avLst/>
          </a:prstGeom>
        </p:spPr>
      </p:pic>
      <p:sp>
        <p:nvSpPr>
          <p:cNvPr id="11" name="Content Placeholder 2"/>
          <p:cNvSpPr txBox="1">
            <a:spLocks/>
          </p:cNvSpPr>
          <p:nvPr/>
        </p:nvSpPr>
        <p:spPr>
          <a:xfrm>
            <a:off x="5270655" y="5798253"/>
            <a:ext cx="3790220" cy="76879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Font typeface="Arial"/>
              <a:buNone/>
            </a:pPr>
            <a:r>
              <a:rPr lang="en-US" sz="2000" dirty="0" smtClean="0"/>
              <a:t>If you are happy with your answer,</a:t>
            </a:r>
          </a:p>
          <a:p>
            <a:pPr marL="0" indent="0" algn="ctr">
              <a:spcBef>
                <a:spcPts val="0"/>
              </a:spcBef>
              <a:buFont typeface="Arial"/>
              <a:buNone/>
            </a:pPr>
            <a:r>
              <a:rPr lang="en-US" sz="2000" dirty="0" smtClean="0">
                <a:hlinkClick r:id="rId5" action="ppaction://hlinksldjump"/>
              </a:rPr>
              <a:t>move to Example #5</a:t>
            </a:r>
            <a:endParaRPr lang="en-US" sz="2000" dirty="0"/>
          </a:p>
        </p:txBody>
      </p:sp>
    </p:spTree>
    <p:extLst>
      <p:ext uri="{BB962C8B-B14F-4D97-AF65-F5344CB8AC3E}">
        <p14:creationId xmlns:p14="http://schemas.microsoft.com/office/powerpoint/2010/main" val="1464177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361" y="3221513"/>
            <a:ext cx="8310563" cy="3629025"/>
          </a:xfrm>
          <a:prstGeom prst="rect">
            <a:avLst/>
          </a:prstGeom>
        </p:spPr>
      </p:pic>
      <p:sp>
        <p:nvSpPr>
          <p:cNvPr id="2" name="Title 1"/>
          <p:cNvSpPr>
            <a:spLocks noGrp="1"/>
          </p:cNvSpPr>
          <p:nvPr>
            <p:ph type="title"/>
          </p:nvPr>
        </p:nvSpPr>
        <p:spPr>
          <a:xfrm>
            <a:off x="241300" y="161925"/>
            <a:ext cx="7378700" cy="1320511"/>
          </a:xfrm>
        </p:spPr>
        <p:txBody>
          <a:bodyPr>
            <a:normAutofit/>
          </a:bodyPr>
          <a:lstStyle/>
          <a:p>
            <a:r>
              <a:rPr lang="en-US" dirty="0" smtClean="0"/>
              <a:t>Doppler PPI displays</a:t>
            </a:r>
            <a:endParaRPr lang="en-CA" dirty="0"/>
          </a:p>
        </p:txBody>
      </p:sp>
      <p:sp>
        <p:nvSpPr>
          <p:cNvPr id="3" name="Content Placeholder 2"/>
          <p:cNvSpPr>
            <a:spLocks noGrp="1"/>
          </p:cNvSpPr>
          <p:nvPr>
            <p:ph idx="1"/>
          </p:nvPr>
        </p:nvSpPr>
        <p:spPr>
          <a:xfrm>
            <a:off x="241301" y="1600199"/>
            <a:ext cx="8732518" cy="4819651"/>
          </a:xfrm>
        </p:spPr>
        <p:txBody>
          <a:bodyPr>
            <a:normAutofit/>
          </a:bodyPr>
          <a:lstStyle/>
          <a:p>
            <a:pPr marL="0" indent="0">
              <a:buNone/>
            </a:pPr>
            <a:r>
              <a:rPr lang="en-US" sz="2000" dirty="0" smtClean="0"/>
              <a:t>This information can then be displayed, generally using progressively colder colors (for example greens and blues) for increasingly strong approaching velocities and progressively warmer colors (for example yellows and reds) for increasingly strong receding velocities.</a:t>
            </a:r>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3</a:t>
            </a:fld>
            <a:endParaRPr lang="en-US" dirty="0"/>
          </a:p>
        </p:txBody>
      </p:sp>
    </p:spTree>
    <p:extLst>
      <p:ext uri="{BB962C8B-B14F-4D97-AF65-F5344CB8AC3E}">
        <p14:creationId xmlns:p14="http://schemas.microsoft.com/office/powerpoint/2010/main" val="35366631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fontScale="90000"/>
          </a:bodyPr>
          <a:lstStyle/>
          <a:p>
            <a:r>
              <a:rPr lang="en-US" dirty="0" smtClean="0"/>
              <a:t>What you should have found</a:t>
            </a:r>
            <a:br>
              <a:rPr lang="en-US" dirty="0" smtClean="0"/>
            </a:br>
            <a:r>
              <a:rPr lang="en-US" dirty="0" smtClean="0"/>
              <a:t>Example 5</a:t>
            </a:r>
            <a:endParaRPr lang="en-CA" dirty="0"/>
          </a:p>
        </p:txBody>
      </p:sp>
      <p:sp>
        <p:nvSpPr>
          <p:cNvPr id="3" name="Content Placeholder 2"/>
          <p:cNvSpPr>
            <a:spLocks noGrp="1"/>
          </p:cNvSpPr>
          <p:nvPr>
            <p:ph idx="1"/>
          </p:nvPr>
        </p:nvSpPr>
        <p:spPr>
          <a:xfrm>
            <a:off x="241300" y="1600199"/>
            <a:ext cx="8750300" cy="1156426"/>
          </a:xfrm>
        </p:spPr>
        <p:txBody>
          <a:bodyPr>
            <a:normAutofit/>
          </a:bodyPr>
          <a:lstStyle/>
          <a:p>
            <a:pPr marL="0" indent="0">
              <a:buNone/>
            </a:pPr>
            <a:r>
              <a:rPr lang="en-US" sz="2000" dirty="0" smtClean="0"/>
              <a:t>Here is the answer to the fifth wind profile. </a:t>
            </a:r>
          </a:p>
          <a:p>
            <a:pPr marL="0" indent="0">
              <a:buNone/>
            </a:pPr>
            <a:r>
              <a:rPr lang="en-US" sz="2000" dirty="0" smtClean="0"/>
              <a:t>On the left, profiles of wind direction and of wind speed are plotted. </a:t>
            </a:r>
          </a:p>
          <a:p>
            <a:pPr marL="0" indent="0">
              <a:buNone/>
            </a:pPr>
            <a:r>
              <a:rPr lang="en-US" sz="2000" dirty="0" smtClean="0"/>
              <a:t>On the right, the same information is shown as a table of numbers.</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30</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8774" y="2756625"/>
            <a:ext cx="6124572" cy="2924173"/>
          </a:xfrm>
          <a:prstGeom prst="rect">
            <a:avLst/>
          </a:prstGeom>
        </p:spPr>
      </p:pic>
      <p:sp>
        <p:nvSpPr>
          <p:cNvPr id="9" name="Content Placeholder 2"/>
          <p:cNvSpPr txBox="1">
            <a:spLocks/>
          </p:cNvSpPr>
          <p:nvPr/>
        </p:nvSpPr>
        <p:spPr>
          <a:xfrm>
            <a:off x="255150" y="5798258"/>
            <a:ext cx="3014510" cy="76879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Font typeface="Arial"/>
              <a:buNone/>
            </a:pPr>
            <a:r>
              <a:rPr lang="en-US" sz="2000" dirty="0" smtClean="0"/>
              <a:t>If you did not get it right,</a:t>
            </a:r>
          </a:p>
          <a:p>
            <a:pPr marL="0" indent="0" algn="ctr">
              <a:spcBef>
                <a:spcPts val="0"/>
              </a:spcBef>
              <a:buFont typeface="Arial"/>
              <a:buNone/>
            </a:pPr>
            <a:r>
              <a:rPr lang="en-US" sz="2000" dirty="0" smtClean="0">
                <a:hlinkClick r:id="rId3" action="ppaction://hlinksldjump"/>
              </a:rPr>
              <a:t>return to </a:t>
            </a:r>
            <a:r>
              <a:rPr lang="en-US" sz="2000" dirty="0">
                <a:hlinkClick r:id="rId3" action="ppaction://hlinksldjump"/>
              </a:rPr>
              <a:t>E</a:t>
            </a:r>
            <a:r>
              <a:rPr lang="en-US" sz="2000" dirty="0" smtClean="0">
                <a:hlinkClick r:id="rId3" action="ppaction://hlinksldjump"/>
              </a:rPr>
              <a:t>xample #5</a:t>
            </a:r>
            <a:endParaRPr lang="en-US" sz="2000"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301" y="3175637"/>
            <a:ext cx="2438398" cy="2030728"/>
          </a:xfrm>
          <a:prstGeom prst="rect">
            <a:avLst/>
          </a:prstGeom>
        </p:spPr>
      </p:pic>
      <p:sp>
        <p:nvSpPr>
          <p:cNvPr id="11" name="Content Placeholder 2"/>
          <p:cNvSpPr txBox="1">
            <a:spLocks/>
          </p:cNvSpPr>
          <p:nvPr/>
        </p:nvSpPr>
        <p:spPr>
          <a:xfrm>
            <a:off x="5270655" y="5798253"/>
            <a:ext cx="3790220" cy="76879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Font typeface="Arial"/>
              <a:buNone/>
            </a:pPr>
            <a:r>
              <a:rPr lang="en-US" sz="2000" dirty="0" smtClean="0"/>
              <a:t>If you are happy with your answer,</a:t>
            </a:r>
          </a:p>
          <a:p>
            <a:pPr marL="0" indent="0" algn="ctr">
              <a:spcBef>
                <a:spcPts val="0"/>
              </a:spcBef>
              <a:buFont typeface="Arial"/>
              <a:buNone/>
            </a:pPr>
            <a:r>
              <a:rPr lang="en-US" sz="2000" dirty="0" smtClean="0">
                <a:hlinkClick r:id="rId5" action="ppaction://hlinksldjump"/>
              </a:rPr>
              <a:t>move to Example #6</a:t>
            </a:r>
            <a:endParaRPr lang="en-US" sz="2000" dirty="0"/>
          </a:p>
        </p:txBody>
      </p:sp>
    </p:spTree>
    <p:extLst>
      <p:ext uri="{BB962C8B-B14F-4D97-AF65-F5344CB8AC3E}">
        <p14:creationId xmlns:p14="http://schemas.microsoft.com/office/powerpoint/2010/main" val="40849459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fontScale="90000"/>
          </a:bodyPr>
          <a:lstStyle/>
          <a:p>
            <a:r>
              <a:rPr lang="en-US" dirty="0" smtClean="0"/>
              <a:t>What you should have found</a:t>
            </a:r>
            <a:br>
              <a:rPr lang="en-US" dirty="0" smtClean="0"/>
            </a:br>
            <a:r>
              <a:rPr lang="en-US" dirty="0" smtClean="0"/>
              <a:t>Example 6</a:t>
            </a:r>
            <a:endParaRPr lang="en-CA" dirty="0"/>
          </a:p>
        </p:txBody>
      </p:sp>
      <p:sp>
        <p:nvSpPr>
          <p:cNvPr id="3" name="Content Placeholder 2"/>
          <p:cNvSpPr>
            <a:spLocks noGrp="1"/>
          </p:cNvSpPr>
          <p:nvPr>
            <p:ph idx="1"/>
          </p:nvPr>
        </p:nvSpPr>
        <p:spPr>
          <a:xfrm>
            <a:off x="241300" y="1600199"/>
            <a:ext cx="8750300" cy="1156426"/>
          </a:xfrm>
        </p:spPr>
        <p:txBody>
          <a:bodyPr>
            <a:normAutofit/>
          </a:bodyPr>
          <a:lstStyle/>
          <a:p>
            <a:pPr marL="0" indent="0">
              <a:buNone/>
            </a:pPr>
            <a:r>
              <a:rPr lang="en-US" sz="2000" dirty="0" smtClean="0"/>
              <a:t>Here is the answer to the sixth wind profile. </a:t>
            </a:r>
          </a:p>
          <a:p>
            <a:pPr marL="0" indent="0">
              <a:buNone/>
            </a:pPr>
            <a:r>
              <a:rPr lang="en-US" sz="2000" dirty="0" smtClean="0"/>
              <a:t>On the left, profiles of wind direction and of wind speed are plotted. </a:t>
            </a:r>
          </a:p>
          <a:p>
            <a:pPr marL="0" indent="0">
              <a:buNone/>
            </a:pPr>
            <a:r>
              <a:rPr lang="en-US" sz="2000" dirty="0" smtClean="0"/>
              <a:t>On the right, the same information is shown as a table of numbers.</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31</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8775" y="2756625"/>
            <a:ext cx="6124570" cy="2924173"/>
          </a:xfrm>
          <a:prstGeom prst="rect">
            <a:avLst/>
          </a:prstGeom>
        </p:spPr>
      </p:pic>
      <p:sp>
        <p:nvSpPr>
          <p:cNvPr id="9" name="Content Placeholder 2"/>
          <p:cNvSpPr txBox="1">
            <a:spLocks/>
          </p:cNvSpPr>
          <p:nvPr/>
        </p:nvSpPr>
        <p:spPr>
          <a:xfrm>
            <a:off x="255150" y="5798258"/>
            <a:ext cx="3014510" cy="76879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Font typeface="Arial"/>
              <a:buNone/>
            </a:pPr>
            <a:r>
              <a:rPr lang="en-US" sz="2000" dirty="0" smtClean="0"/>
              <a:t>If you did not get it right,</a:t>
            </a:r>
          </a:p>
          <a:p>
            <a:pPr marL="0" indent="0" algn="ctr">
              <a:spcBef>
                <a:spcPts val="0"/>
              </a:spcBef>
              <a:buFont typeface="Arial"/>
              <a:buNone/>
            </a:pPr>
            <a:r>
              <a:rPr lang="en-US" sz="2000" dirty="0" smtClean="0">
                <a:hlinkClick r:id="rId3" action="ppaction://hlinksldjump"/>
              </a:rPr>
              <a:t>return to </a:t>
            </a:r>
            <a:r>
              <a:rPr lang="en-US" sz="2000" dirty="0">
                <a:hlinkClick r:id="rId3" action="ppaction://hlinksldjump"/>
              </a:rPr>
              <a:t>E</a:t>
            </a:r>
            <a:r>
              <a:rPr lang="en-US" sz="2000" dirty="0" smtClean="0">
                <a:hlinkClick r:id="rId3" action="ppaction://hlinksldjump"/>
              </a:rPr>
              <a:t>xample #6</a:t>
            </a:r>
            <a:endParaRPr lang="en-US" sz="2000"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301" y="3175637"/>
            <a:ext cx="2438397" cy="2030728"/>
          </a:xfrm>
          <a:prstGeom prst="rect">
            <a:avLst/>
          </a:prstGeom>
        </p:spPr>
      </p:pic>
      <p:sp>
        <p:nvSpPr>
          <p:cNvPr id="11" name="Content Placeholder 2"/>
          <p:cNvSpPr txBox="1">
            <a:spLocks/>
          </p:cNvSpPr>
          <p:nvPr/>
        </p:nvSpPr>
        <p:spPr>
          <a:xfrm>
            <a:off x="5270655" y="5798253"/>
            <a:ext cx="3790220" cy="76879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Font typeface="Arial"/>
              <a:buNone/>
            </a:pPr>
            <a:r>
              <a:rPr lang="en-US" sz="2000" dirty="0" smtClean="0"/>
              <a:t>If you are happy with your answer,</a:t>
            </a:r>
          </a:p>
          <a:p>
            <a:pPr marL="0" indent="0" algn="ctr">
              <a:spcBef>
                <a:spcPts val="0"/>
              </a:spcBef>
              <a:buFont typeface="Arial"/>
              <a:buNone/>
            </a:pPr>
            <a:r>
              <a:rPr lang="en-US" sz="2000" dirty="0" smtClean="0">
                <a:hlinkClick r:id="rId5" action="ppaction://hlinksldjump"/>
              </a:rPr>
              <a:t>move to Example #7</a:t>
            </a:r>
            <a:endParaRPr lang="en-US" sz="2000" dirty="0"/>
          </a:p>
        </p:txBody>
      </p:sp>
    </p:spTree>
    <p:extLst>
      <p:ext uri="{BB962C8B-B14F-4D97-AF65-F5344CB8AC3E}">
        <p14:creationId xmlns:p14="http://schemas.microsoft.com/office/powerpoint/2010/main" val="10670764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fontScale="90000"/>
          </a:bodyPr>
          <a:lstStyle/>
          <a:p>
            <a:r>
              <a:rPr lang="en-US" dirty="0" smtClean="0"/>
              <a:t>What you should have found</a:t>
            </a:r>
            <a:br>
              <a:rPr lang="en-US" dirty="0" smtClean="0"/>
            </a:br>
            <a:r>
              <a:rPr lang="en-US" dirty="0" smtClean="0"/>
              <a:t>Example 7</a:t>
            </a:r>
            <a:endParaRPr lang="en-CA" dirty="0"/>
          </a:p>
        </p:txBody>
      </p:sp>
      <p:sp>
        <p:nvSpPr>
          <p:cNvPr id="3" name="Content Placeholder 2"/>
          <p:cNvSpPr>
            <a:spLocks noGrp="1"/>
          </p:cNvSpPr>
          <p:nvPr>
            <p:ph idx="1"/>
          </p:nvPr>
        </p:nvSpPr>
        <p:spPr>
          <a:xfrm>
            <a:off x="241300" y="1600199"/>
            <a:ext cx="8750300" cy="1156426"/>
          </a:xfrm>
        </p:spPr>
        <p:txBody>
          <a:bodyPr>
            <a:normAutofit/>
          </a:bodyPr>
          <a:lstStyle/>
          <a:p>
            <a:pPr marL="0" indent="0">
              <a:buNone/>
            </a:pPr>
            <a:r>
              <a:rPr lang="en-US" sz="2000" dirty="0" smtClean="0"/>
              <a:t>Here is the answer to the seventh wind profile. </a:t>
            </a:r>
          </a:p>
          <a:p>
            <a:pPr marL="0" indent="0">
              <a:buNone/>
            </a:pPr>
            <a:r>
              <a:rPr lang="en-US" sz="2000" dirty="0" smtClean="0"/>
              <a:t>On the left, profiles of wind direction and of wind speed are plotted. </a:t>
            </a:r>
          </a:p>
          <a:p>
            <a:pPr marL="0" indent="0">
              <a:buNone/>
            </a:pPr>
            <a:r>
              <a:rPr lang="en-US" sz="2000" dirty="0" smtClean="0"/>
              <a:t>On the right, the same information is shown as a table of numbers.</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32</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8775" y="2756625"/>
            <a:ext cx="6124570" cy="2924172"/>
          </a:xfrm>
          <a:prstGeom prst="rect">
            <a:avLst/>
          </a:prstGeom>
        </p:spPr>
      </p:pic>
      <p:sp>
        <p:nvSpPr>
          <p:cNvPr id="9" name="Content Placeholder 2"/>
          <p:cNvSpPr txBox="1">
            <a:spLocks/>
          </p:cNvSpPr>
          <p:nvPr/>
        </p:nvSpPr>
        <p:spPr>
          <a:xfrm>
            <a:off x="255150" y="5798258"/>
            <a:ext cx="3014510" cy="76879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Font typeface="Arial"/>
              <a:buNone/>
            </a:pPr>
            <a:r>
              <a:rPr lang="en-US" sz="2000" dirty="0" smtClean="0"/>
              <a:t>If you did not get it right,</a:t>
            </a:r>
          </a:p>
          <a:p>
            <a:pPr marL="0" indent="0" algn="ctr">
              <a:spcBef>
                <a:spcPts val="0"/>
              </a:spcBef>
              <a:buFont typeface="Arial"/>
              <a:buNone/>
            </a:pPr>
            <a:r>
              <a:rPr lang="en-US" sz="2000" dirty="0" smtClean="0">
                <a:hlinkClick r:id="rId3" action="ppaction://hlinksldjump"/>
              </a:rPr>
              <a:t>return to </a:t>
            </a:r>
            <a:r>
              <a:rPr lang="en-US" sz="2000" dirty="0">
                <a:hlinkClick r:id="rId3" action="ppaction://hlinksldjump"/>
              </a:rPr>
              <a:t>E</a:t>
            </a:r>
            <a:r>
              <a:rPr lang="en-US" sz="2000" dirty="0" smtClean="0">
                <a:hlinkClick r:id="rId3" action="ppaction://hlinksldjump"/>
              </a:rPr>
              <a:t>xample #7</a:t>
            </a:r>
            <a:endParaRPr lang="en-US" sz="2000"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301" y="3175637"/>
            <a:ext cx="2438397" cy="2030727"/>
          </a:xfrm>
          <a:prstGeom prst="rect">
            <a:avLst/>
          </a:prstGeom>
        </p:spPr>
      </p:pic>
      <p:sp>
        <p:nvSpPr>
          <p:cNvPr id="11" name="Content Placeholder 2"/>
          <p:cNvSpPr txBox="1">
            <a:spLocks/>
          </p:cNvSpPr>
          <p:nvPr/>
        </p:nvSpPr>
        <p:spPr>
          <a:xfrm>
            <a:off x="5270655" y="5798253"/>
            <a:ext cx="3790220" cy="76879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Font typeface="Arial"/>
              <a:buNone/>
            </a:pPr>
            <a:r>
              <a:rPr lang="en-US" sz="2000" dirty="0" smtClean="0"/>
              <a:t>If you are happy with your answer,</a:t>
            </a:r>
          </a:p>
          <a:p>
            <a:pPr marL="0" indent="0" algn="ctr">
              <a:spcBef>
                <a:spcPts val="0"/>
              </a:spcBef>
              <a:buFont typeface="Arial"/>
              <a:buNone/>
            </a:pPr>
            <a:r>
              <a:rPr lang="en-US" sz="2000" dirty="0" smtClean="0">
                <a:hlinkClick r:id="rId5" action="ppaction://hlinksldjump"/>
              </a:rPr>
              <a:t>move to Example #8</a:t>
            </a:r>
            <a:endParaRPr lang="en-US" sz="2000" dirty="0"/>
          </a:p>
        </p:txBody>
      </p:sp>
    </p:spTree>
    <p:extLst>
      <p:ext uri="{BB962C8B-B14F-4D97-AF65-F5344CB8AC3E}">
        <p14:creationId xmlns:p14="http://schemas.microsoft.com/office/powerpoint/2010/main" val="301758703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fontScale="90000"/>
          </a:bodyPr>
          <a:lstStyle/>
          <a:p>
            <a:r>
              <a:rPr lang="en-US" dirty="0" smtClean="0"/>
              <a:t>What you should have found</a:t>
            </a:r>
            <a:br>
              <a:rPr lang="en-US" dirty="0" smtClean="0"/>
            </a:br>
            <a:r>
              <a:rPr lang="en-US" dirty="0" smtClean="0"/>
              <a:t>Example 8</a:t>
            </a:r>
            <a:endParaRPr lang="en-CA" dirty="0"/>
          </a:p>
        </p:txBody>
      </p:sp>
      <p:sp>
        <p:nvSpPr>
          <p:cNvPr id="3" name="Content Placeholder 2"/>
          <p:cNvSpPr>
            <a:spLocks noGrp="1"/>
          </p:cNvSpPr>
          <p:nvPr>
            <p:ph idx="1"/>
          </p:nvPr>
        </p:nvSpPr>
        <p:spPr>
          <a:xfrm>
            <a:off x="241300" y="1600199"/>
            <a:ext cx="8750300" cy="1156426"/>
          </a:xfrm>
        </p:spPr>
        <p:txBody>
          <a:bodyPr>
            <a:normAutofit/>
          </a:bodyPr>
          <a:lstStyle/>
          <a:p>
            <a:pPr marL="0" indent="0">
              <a:buNone/>
            </a:pPr>
            <a:r>
              <a:rPr lang="en-US" sz="2000" dirty="0" smtClean="0"/>
              <a:t>Here is the answer to the eighth wind profile. </a:t>
            </a:r>
          </a:p>
          <a:p>
            <a:pPr marL="0" indent="0">
              <a:buNone/>
            </a:pPr>
            <a:r>
              <a:rPr lang="en-US" sz="2000" dirty="0" smtClean="0"/>
              <a:t>On the left, profiles of wind direction and of wind speed are plotted. </a:t>
            </a:r>
          </a:p>
          <a:p>
            <a:pPr marL="0" indent="0">
              <a:buNone/>
            </a:pPr>
            <a:r>
              <a:rPr lang="en-US" sz="2000" dirty="0" smtClean="0"/>
              <a:t>On the right, the same information is shown as a table of numbers.</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33</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8776" y="2756625"/>
            <a:ext cx="6124568" cy="2924172"/>
          </a:xfrm>
          <a:prstGeom prst="rect">
            <a:avLst/>
          </a:prstGeom>
        </p:spPr>
      </p:pic>
      <p:sp>
        <p:nvSpPr>
          <p:cNvPr id="9" name="Content Placeholder 2"/>
          <p:cNvSpPr txBox="1">
            <a:spLocks/>
          </p:cNvSpPr>
          <p:nvPr/>
        </p:nvSpPr>
        <p:spPr>
          <a:xfrm>
            <a:off x="255150" y="5798258"/>
            <a:ext cx="3014510" cy="76879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Font typeface="Arial"/>
              <a:buNone/>
            </a:pPr>
            <a:r>
              <a:rPr lang="en-US" sz="2000" dirty="0" smtClean="0"/>
              <a:t>If you did not get it right,</a:t>
            </a:r>
          </a:p>
          <a:p>
            <a:pPr marL="0" indent="0" algn="ctr">
              <a:spcBef>
                <a:spcPts val="0"/>
              </a:spcBef>
              <a:buFont typeface="Arial"/>
              <a:buNone/>
            </a:pPr>
            <a:r>
              <a:rPr lang="en-US" sz="2000" dirty="0" smtClean="0">
                <a:hlinkClick r:id="rId3" action="ppaction://hlinksldjump"/>
              </a:rPr>
              <a:t>return to </a:t>
            </a:r>
            <a:r>
              <a:rPr lang="en-US" sz="2000" dirty="0">
                <a:hlinkClick r:id="rId3" action="ppaction://hlinksldjump"/>
              </a:rPr>
              <a:t>E</a:t>
            </a:r>
            <a:r>
              <a:rPr lang="en-US" sz="2000" dirty="0" smtClean="0">
                <a:hlinkClick r:id="rId3" action="ppaction://hlinksldjump"/>
              </a:rPr>
              <a:t>xample #8</a:t>
            </a:r>
            <a:endParaRPr lang="en-US" sz="2000"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301" y="3175637"/>
            <a:ext cx="2438396" cy="2030727"/>
          </a:xfrm>
          <a:prstGeom prst="rect">
            <a:avLst/>
          </a:prstGeom>
        </p:spPr>
      </p:pic>
      <p:sp>
        <p:nvSpPr>
          <p:cNvPr id="11" name="Content Placeholder 2"/>
          <p:cNvSpPr txBox="1">
            <a:spLocks/>
          </p:cNvSpPr>
          <p:nvPr/>
        </p:nvSpPr>
        <p:spPr>
          <a:xfrm>
            <a:off x="5270655" y="5798253"/>
            <a:ext cx="3790220" cy="768797"/>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spcBef>
                <a:spcPts val="0"/>
              </a:spcBef>
              <a:buFont typeface="Arial"/>
              <a:buNone/>
            </a:pPr>
            <a:r>
              <a:rPr lang="en-US" sz="2000" dirty="0" smtClean="0"/>
              <a:t>If you are happy with your answer,</a:t>
            </a:r>
          </a:p>
          <a:p>
            <a:pPr marL="0" indent="0" algn="ctr">
              <a:spcBef>
                <a:spcPts val="0"/>
              </a:spcBef>
              <a:buFont typeface="Arial"/>
              <a:buNone/>
            </a:pPr>
            <a:r>
              <a:rPr lang="en-US" sz="2000" dirty="0" smtClean="0">
                <a:hlinkClick r:id="rId5" action="ppaction://hlinksldjump"/>
              </a:rPr>
              <a:t>you are almost done</a:t>
            </a:r>
            <a:r>
              <a:rPr lang="en-US" sz="2000" dirty="0" smtClean="0"/>
              <a:t>!</a:t>
            </a:r>
            <a:endParaRPr lang="en-US" sz="2000" dirty="0"/>
          </a:p>
        </p:txBody>
      </p:sp>
    </p:spTree>
    <p:extLst>
      <p:ext uri="{BB962C8B-B14F-4D97-AF65-F5344CB8AC3E}">
        <p14:creationId xmlns:p14="http://schemas.microsoft.com/office/powerpoint/2010/main" val="6276020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a:bodyPr>
          <a:lstStyle/>
          <a:p>
            <a:r>
              <a:rPr lang="en-US" dirty="0" smtClean="0"/>
              <a:t>Geometry of PPIs, Part 2</a:t>
            </a:r>
            <a:endParaRPr lang="en-CA" dirty="0"/>
          </a:p>
        </p:txBody>
      </p:sp>
      <p:sp>
        <p:nvSpPr>
          <p:cNvPr id="3" name="Content Placeholder 2"/>
          <p:cNvSpPr>
            <a:spLocks noGrp="1"/>
          </p:cNvSpPr>
          <p:nvPr>
            <p:ph idx="1"/>
          </p:nvPr>
        </p:nvSpPr>
        <p:spPr>
          <a:xfrm>
            <a:off x="241301" y="1600199"/>
            <a:ext cx="8732518" cy="4819651"/>
          </a:xfrm>
        </p:spPr>
        <p:txBody>
          <a:bodyPr>
            <a:normAutofit/>
          </a:bodyPr>
          <a:lstStyle/>
          <a:p>
            <a:pPr marL="0" indent="0">
              <a:buNone/>
            </a:pPr>
            <a:r>
              <a:rPr lang="en-US" sz="2000" dirty="0"/>
              <a:t>Radial velocity images are usually more complicated </a:t>
            </a:r>
            <a:r>
              <a:rPr lang="en-US" sz="2000" dirty="0" smtClean="0"/>
              <a:t>because</a:t>
            </a:r>
            <a:r>
              <a:rPr lang="en-US" sz="2000" dirty="0"/>
              <a:t>: </a:t>
            </a:r>
          </a:p>
          <a:p>
            <a:pPr marL="0" indent="0">
              <a:buNone/>
            </a:pPr>
            <a:r>
              <a:rPr lang="en-US" sz="2000" dirty="0"/>
              <a:t>• The wind is rarely uniform;</a:t>
            </a:r>
          </a:p>
          <a:p>
            <a:pPr marL="0" indent="0">
              <a:buNone/>
            </a:pPr>
            <a:r>
              <a:rPr lang="en-US" sz="2000" dirty="0"/>
              <a:t>• </a:t>
            </a:r>
            <a:r>
              <a:rPr lang="en-US" sz="2000" dirty="0" smtClean="0"/>
              <a:t>Velocities can only be measured where there are echoes (</a:t>
            </a:r>
            <a:r>
              <a:rPr lang="en-US" sz="2000" dirty="0" smtClean="0">
                <a:sym typeface="Wingdings" panose="05000000000000000000" pitchFamily="2" charset="2"/>
              </a:rPr>
              <a:t> limited coverage)</a:t>
            </a:r>
            <a:r>
              <a:rPr lang="en-US" sz="2000" dirty="0" smtClean="0"/>
              <a:t>;</a:t>
            </a:r>
            <a:endParaRPr lang="en-US" sz="2000" dirty="0"/>
          </a:p>
          <a:p>
            <a:pPr marL="0" indent="0">
              <a:buNone/>
            </a:pPr>
            <a:r>
              <a:rPr lang="en-US" sz="2000" dirty="0"/>
              <a:t>• The height at which radar observes the weather increases with distance because the radar generally points at some elevation over the horizon. </a:t>
            </a:r>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4</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8932" y="3541776"/>
            <a:ext cx="4762500" cy="28194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056" y="3410712"/>
            <a:ext cx="3438525" cy="3429000"/>
          </a:xfrm>
          <a:prstGeom prst="rect">
            <a:avLst/>
          </a:prstGeom>
        </p:spPr>
      </p:pic>
      <p:sp>
        <p:nvSpPr>
          <p:cNvPr id="9" name="TextBox 8"/>
          <p:cNvSpPr txBox="1"/>
          <p:nvPr/>
        </p:nvSpPr>
        <p:spPr>
          <a:xfrm>
            <a:off x="2341419" y="5152922"/>
            <a:ext cx="364202" cy="369332"/>
          </a:xfrm>
          <a:prstGeom prst="rect">
            <a:avLst/>
          </a:prstGeom>
          <a:noFill/>
        </p:spPr>
        <p:txBody>
          <a:bodyPr wrap="none" rtlCol="0">
            <a:spAutoFit/>
          </a:bodyPr>
          <a:lstStyle/>
          <a:p>
            <a:r>
              <a:rPr lang="en-US" dirty="0" smtClean="0">
                <a:latin typeface="Arial Black" panose="020B0A04020102020204" pitchFamily="34" charset="0"/>
              </a:rPr>
              <a:t>A</a:t>
            </a:r>
            <a:endParaRPr lang="en-CA" dirty="0">
              <a:latin typeface="Arial Black" panose="020B0A04020102020204" pitchFamily="34" charset="0"/>
            </a:endParaRPr>
          </a:p>
        </p:txBody>
      </p:sp>
      <p:sp>
        <p:nvSpPr>
          <p:cNvPr id="10" name="TextBox 9"/>
          <p:cNvSpPr txBox="1"/>
          <p:nvPr/>
        </p:nvSpPr>
        <p:spPr>
          <a:xfrm>
            <a:off x="2840194" y="5443872"/>
            <a:ext cx="364202" cy="369332"/>
          </a:xfrm>
          <a:prstGeom prst="rect">
            <a:avLst/>
          </a:prstGeom>
          <a:noFill/>
        </p:spPr>
        <p:txBody>
          <a:bodyPr wrap="none" rtlCol="0">
            <a:spAutoFit/>
          </a:bodyPr>
          <a:lstStyle/>
          <a:p>
            <a:r>
              <a:rPr lang="en-US" dirty="0" smtClean="0">
                <a:latin typeface="Arial Black" panose="020B0A04020102020204" pitchFamily="34" charset="0"/>
              </a:rPr>
              <a:t>B</a:t>
            </a:r>
            <a:endParaRPr lang="en-CA" dirty="0">
              <a:latin typeface="Arial Black" panose="020B0A04020102020204" pitchFamily="34" charset="0"/>
            </a:endParaRPr>
          </a:p>
        </p:txBody>
      </p:sp>
      <p:sp>
        <p:nvSpPr>
          <p:cNvPr id="11" name="TextBox 10"/>
          <p:cNvSpPr txBox="1"/>
          <p:nvPr/>
        </p:nvSpPr>
        <p:spPr>
          <a:xfrm>
            <a:off x="3325114" y="5734822"/>
            <a:ext cx="364202" cy="369332"/>
          </a:xfrm>
          <a:prstGeom prst="rect">
            <a:avLst/>
          </a:prstGeom>
          <a:noFill/>
        </p:spPr>
        <p:txBody>
          <a:bodyPr wrap="none" rtlCol="0">
            <a:spAutoFit/>
          </a:bodyPr>
          <a:lstStyle/>
          <a:p>
            <a:r>
              <a:rPr lang="en-US" dirty="0" smtClean="0">
                <a:latin typeface="Arial Black" panose="020B0A04020102020204" pitchFamily="34" charset="0"/>
              </a:rPr>
              <a:t>C</a:t>
            </a:r>
            <a:endParaRPr lang="en-CA" dirty="0">
              <a:latin typeface="Arial Black" panose="020B0A04020102020204" pitchFamily="34" charset="0"/>
            </a:endParaRPr>
          </a:p>
        </p:txBody>
      </p:sp>
      <p:sp>
        <p:nvSpPr>
          <p:cNvPr id="12" name="TextBox 11"/>
          <p:cNvSpPr txBox="1"/>
          <p:nvPr/>
        </p:nvSpPr>
        <p:spPr>
          <a:xfrm>
            <a:off x="5320239" y="5222192"/>
            <a:ext cx="364202" cy="369332"/>
          </a:xfrm>
          <a:prstGeom prst="rect">
            <a:avLst/>
          </a:prstGeom>
          <a:noFill/>
        </p:spPr>
        <p:txBody>
          <a:bodyPr wrap="none" rtlCol="0">
            <a:spAutoFit/>
          </a:bodyPr>
          <a:lstStyle/>
          <a:p>
            <a:r>
              <a:rPr lang="en-US" dirty="0" smtClean="0">
                <a:latin typeface="Arial Black" panose="020B0A04020102020204" pitchFamily="34" charset="0"/>
              </a:rPr>
              <a:t>A</a:t>
            </a:r>
            <a:endParaRPr lang="en-CA" dirty="0">
              <a:latin typeface="Arial Black" panose="020B0A04020102020204" pitchFamily="34" charset="0"/>
            </a:endParaRPr>
          </a:p>
        </p:txBody>
      </p:sp>
      <p:sp>
        <p:nvSpPr>
          <p:cNvPr id="13" name="TextBox 12"/>
          <p:cNvSpPr txBox="1"/>
          <p:nvPr/>
        </p:nvSpPr>
        <p:spPr>
          <a:xfrm>
            <a:off x="6664169" y="4598712"/>
            <a:ext cx="364202" cy="369332"/>
          </a:xfrm>
          <a:prstGeom prst="rect">
            <a:avLst/>
          </a:prstGeom>
          <a:noFill/>
        </p:spPr>
        <p:txBody>
          <a:bodyPr wrap="none" rtlCol="0">
            <a:spAutoFit/>
          </a:bodyPr>
          <a:lstStyle/>
          <a:p>
            <a:r>
              <a:rPr lang="en-US" dirty="0" smtClean="0">
                <a:latin typeface="Arial Black" panose="020B0A04020102020204" pitchFamily="34" charset="0"/>
              </a:rPr>
              <a:t>B</a:t>
            </a:r>
            <a:endParaRPr lang="en-CA" dirty="0">
              <a:latin typeface="Arial Black" panose="020B0A04020102020204" pitchFamily="34" charset="0"/>
            </a:endParaRPr>
          </a:p>
        </p:txBody>
      </p:sp>
      <p:sp>
        <p:nvSpPr>
          <p:cNvPr id="14" name="TextBox 13"/>
          <p:cNvSpPr txBox="1"/>
          <p:nvPr/>
        </p:nvSpPr>
        <p:spPr>
          <a:xfrm>
            <a:off x="8035809" y="3836682"/>
            <a:ext cx="364202" cy="369332"/>
          </a:xfrm>
          <a:prstGeom prst="rect">
            <a:avLst/>
          </a:prstGeom>
          <a:noFill/>
        </p:spPr>
        <p:txBody>
          <a:bodyPr wrap="none" rtlCol="0">
            <a:spAutoFit/>
          </a:bodyPr>
          <a:lstStyle/>
          <a:p>
            <a:r>
              <a:rPr lang="en-US" dirty="0" smtClean="0">
                <a:latin typeface="Arial Black" panose="020B0A04020102020204" pitchFamily="34" charset="0"/>
              </a:rPr>
              <a:t>C</a:t>
            </a:r>
            <a:endParaRPr lang="en-CA" dirty="0">
              <a:latin typeface="Arial Black" panose="020B0A04020102020204" pitchFamily="34" charset="0"/>
            </a:endParaRPr>
          </a:p>
        </p:txBody>
      </p:sp>
    </p:spTree>
    <p:extLst>
      <p:ext uri="{BB962C8B-B14F-4D97-AF65-F5344CB8AC3E}">
        <p14:creationId xmlns:p14="http://schemas.microsoft.com/office/powerpoint/2010/main" val="32320035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a:bodyPr>
          <a:lstStyle/>
          <a:p>
            <a:r>
              <a:rPr lang="en-US" dirty="0" smtClean="0"/>
              <a:t>Result: A typical Doppler PPI</a:t>
            </a:r>
            <a:endParaRPr lang="en-CA" dirty="0"/>
          </a:p>
        </p:txBody>
      </p:sp>
      <p:sp>
        <p:nvSpPr>
          <p:cNvPr id="3" name="Content Placeholder 2"/>
          <p:cNvSpPr>
            <a:spLocks noGrp="1"/>
          </p:cNvSpPr>
          <p:nvPr>
            <p:ph idx="1"/>
          </p:nvPr>
        </p:nvSpPr>
        <p:spPr>
          <a:xfrm>
            <a:off x="6022611" y="1600199"/>
            <a:ext cx="2978917" cy="4819651"/>
          </a:xfrm>
        </p:spPr>
        <p:txBody>
          <a:bodyPr>
            <a:normAutofit/>
          </a:bodyPr>
          <a:lstStyle/>
          <a:p>
            <a:pPr marL="0" indent="0">
              <a:buNone/>
            </a:pPr>
            <a:r>
              <a:rPr lang="en-US" sz="2000" dirty="0" smtClean="0"/>
              <a:t>The result is a map that can be intimidating to interpret; yet this image was nevertheless shaped by a dominant wind profile.</a:t>
            </a:r>
          </a:p>
          <a:p>
            <a:pPr marL="0" indent="0">
              <a:buNone/>
            </a:pPr>
            <a:r>
              <a:rPr lang="en-US" sz="2000" dirty="0" smtClean="0"/>
              <a:t>The goal of this tutorial is for you to learn how to obtain average wind profiles over the radar from PPIs of Doppler velocity. </a:t>
            </a:r>
          </a:p>
          <a:p>
            <a:pPr marL="0" indent="0">
              <a:buNone/>
            </a:pPr>
            <a:r>
              <a:rPr lang="en-US" sz="2000" dirty="0" smtClean="0"/>
              <a:t>In this tutorial, the Doppler patterns to interpret will only be a function of height.</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5</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027" y="1672630"/>
            <a:ext cx="5857875" cy="4572000"/>
          </a:xfrm>
          <a:prstGeom prst="rect">
            <a:avLst/>
          </a:prstGeom>
        </p:spPr>
      </p:pic>
    </p:spTree>
    <p:extLst>
      <p:ext uri="{BB962C8B-B14F-4D97-AF65-F5344CB8AC3E}">
        <p14:creationId xmlns:p14="http://schemas.microsoft.com/office/powerpoint/2010/main" val="31630053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a:bodyPr>
          <a:lstStyle/>
          <a:p>
            <a:r>
              <a:rPr lang="en-US" dirty="0" smtClean="0"/>
              <a:t>Introducing the Doppler tutorial</a:t>
            </a:r>
            <a:endParaRPr lang="en-CA" dirty="0"/>
          </a:p>
        </p:txBody>
      </p:sp>
      <p:sp>
        <p:nvSpPr>
          <p:cNvPr id="3" name="Content Placeholder 2"/>
          <p:cNvSpPr>
            <a:spLocks noGrp="1"/>
          </p:cNvSpPr>
          <p:nvPr>
            <p:ph idx="1"/>
          </p:nvPr>
        </p:nvSpPr>
        <p:spPr>
          <a:xfrm>
            <a:off x="241301" y="1600199"/>
            <a:ext cx="2654300" cy="5184776"/>
          </a:xfrm>
        </p:spPr>
        <p:txBody>
          <a:bodyPr>
            <a:normAutofit lnSpcReduction="10000"/>
          </a:bodyPr>
          <a:lstStyle/>
          <a:p>
            <a:pPr marL="0" indent="0">
              <a:buNone/>
            </a:pPr>
            <a:r>
              <a:rPr lang="en-US" sz="2000" dirty="0" smtClean="0"/>
              <a:t>The </a:t>
            </a:r>
            <a:r>
              <a:rPr lang="en-US" sz="2000" dirty="0"/>
              <a:t>Doppler images to interpret will look as </a:t>
            </a:r>
            <a:r>
              <a:rPr lang="en-US" sz="2000" dirty="0" smtClean="0"/>
              <a:t>on the right.</a:t>
            </a:r>
          </a:p>
          <a:p>
            <a:pPr marL="0" indent="0">
              <a:buNone/>
            </a:pPr>
            <a:r>
              <a:rPr lang="en-US" sz="2000" dirty="0"/>
              <a:t>Cold colors (greens, </a:t>
            </a:r>
            <a:r>
              <a:rPr lang="en-US" sz="2000" dirty="0" smtClean="0"/>
              <a:t>blues…) </a:t>
            </a:r>
            <a:r>
              <a:rPr lang="en-US" sz="2000" dirty="0"/>
              <a:t>are used to indicate radial velocities approaching from the radar; warm colors (yellows, reds...) are used to indicate velocities going away from the radar. Near-zero velocities are in gray. The numbers on the color scale correspond to the velocity of the </a:t>
            </a:r>
            <a:r>
              <a:rPr lang="en-US" sz="2000" dirty="0" smtClean="0"/>
              <a:t>color changes.</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6</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5600" y="1708150"/>
            <a:ext cx="6096000" cy="5076825"/>
          </a:xfrm>
          <a:prstGeom prst="rect">
            <a:avLst/>
          </a:prstGeom>
        </p:spPr>
      </p:pic>
    </p:spTree>
    <p:extLst>
      <p:ext uri="{BB962C8B-B14F-4D97-AF65-F5344CB8AC3E}">
        <p14:creationId xmlns:p14="http://schemas.microsoft.com/office/powerpoint/2010/main" val="3964701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300" y="161925"/>
            <a:ext cx="7378700" cy="1320511"/>
          </a:xfrm>
        </p:spPr>
        <p:txBody>
          <a:bodyPr>
            <a:normAutofit/>
          </a:bodyPr>
          <a:lstStyle/>
          <a:p>
            <a:r>
              <a:rPr lang="en-US" dirty="0" smtClean="0"/>
              <a:t>Introducing the Doppler tutorial</a:t>
            </a:r>
            <a:endParaRPr lang="en-CA" dirty="0"/>
          </a:p>
        </p:txBody>
      </p:sp>
      <p:sp>
        <p:nvSpPr>
          <p:cNvPr id="3" name="Content Placeholder 2"/>
          <p:cNvSpPr>
            <a:spLocks noGrp="1"/>
          </p:cNvSpPr>
          <p:nvPr>
            <p:ph idx="1"/>
          </p:nvPr>
        </p:nvSpPr>
        <p:spPr>
          <a:xfrm>
            <a:off x="241301" y="1600199"/>
            <a:ext cx="2654300" cy="5184776"/>
          </a:xfrm>
        </p:spPr>
        <p:txBody>
          <a:bodyPr>
            <a:normAutofit/>
          </a:bodyPr>
          <a:lstStyle/>
          <a:p>
            <a:pPr marL="0" indent="0">
              <a:buNone/>
            </a:pPr>
            <a:r>
              <a:rPr lang="en-US" sz="2000" dirty="0" smtClean="0"/>
              <a:t>Numbers on the image itself correspond to the range rings (20, 40, 60, etc.) in km from the radar on the horizontal line, and the corresponding altitudes (1.1, 2.2, 3.4 km, …) on the vertical line.</a:t>
            </a:r>
          </a:p>
          <a:p>
            <a:pPr marL="0" indent="0">
              <a:buNone/>
            </a:pPr>
            <a:r>
              <a:rPr lang="en-US" sz="2000" dirty="0" smtClean="0"/>
              <a:t>In this exercise, you must determine the average wind speed (in m/s) and direction (in</a:t>
            </a:r>
            <a:r>
              <a:rPr lang="en-US" sz="2000" dirty="0"/>
              <a:t> </a:t>
            </a:r>
            <a:r>
              <a:rPr lang="en-US" sz="2000" dirty="0" smtClean="0"/>
              <a:t>degrees from north) at 0, 1.1, 2.2, 3.4, 4.6, and 5.8 km altitude.</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7</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5600" y="1708150"/>
            <a:ext cx="6096000" cy="5076825"/>
          </a:xfrm>
          <a:prstGeom prst="rect">
            <a:avLst/>
          </a:prstGeom>
        </p:spPr>
      </p:pic>
    </p:spTree>
    <p:extLst>
      <p:ext uri="{BB962C8B-B14F-4D97-AF65-F5344CB8AC3E}">
        <p14:creationId xmlns:p14="http://schemas.microsoft.com/office/powerpoint/2010/main" val="25552787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Oval 24"/>
          <p:cNvSpPr>
            <a:spLocks noChangeAspect="1"/>
          </p:cNvSpPr>
          <p:nvPr/>
        </p:nvSpPr>
        <p:spPr>
          <a:xfrm>
            <a:off x="6682918" y="3660825"/>
            <a:ext cx="548640" cy="548640"/>
          </a:xfrm>
          <a:prstGeom prst="ellipse">
            <a:avLst/>
          </a:prstGeom>
          <a:noFill/>
          <a:ln w="12700">
            <a:solidFill>
              <a:srgbClr val="00206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cxnSp>
        <p:nvCxnSpPr>
          <p:cNvPr id="23" name="Straight Arrow Connector 22"/>
          <p:cNvCxnSpPr/>
          <p:nvPr/>
        </p:nvCxnSpPr>
        <p:spPr>
          <a:xfrm rot="16140000" flipH="1">
            <a:off x="6312066" y="3301247"/>
            <a:ext cx="1265685" cy="0"/>
          </a:xfrm>
          <a:prstGeom prst="straightConnector1">
            <a:avLst/>
          </a:prstGeom>
          <a:ln>
            <a:solidFill>
              <a:srgbClr val="0070C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241300" y="161925"/>
            <a:ext cx="7378700" cy="1320511"/>
          </a:xfrm>
        </p:spPr>
        <p:txBody>
          <a:bodyPr>
            <a:normAutofit fontScale="90000"/>
          </a:bodyPr>
          <a:lstStyle/>
          <a:p>
            <a:r>
              <a:rPr lang="en-US" dirty="0" smtClean="0"/>
              <a:t>Wind direction reporting </a:t>
            </a:r>
            <a:br>
              <a:rPr lang="en-US" dirty="0" smtClean="0"/>
            </a:br>
            <a:r>
              <a:rPr lang="en-US" dirty="0" smtClean="0"/>
              <a:t>Nautical convention</a:t>
            </a:r>
            <a:endParaRPr lang="en-CA" dirty="0"/>
          </a:p>
        </p:txBody>
      </p:sp>
      <p:sp>
        <p:nvSpPr>
          <p:cNvPr id="3" name="Content Placeholder 2"/>
          <p:cNvSpPr>
            <a:spLocks noGrp="1"/>
          </p:cNvSpPr>
          <p:nvPr>
            <p:ph idx="1"/>
          </p:nvPr>
        </p:nvSpPr>
        <p:spPr>
          <a:xfrm>
            <a:off x="241300" y="1600199"/>
            <a:ext cx="4386118" cy="5184776"/>
          </a:xfrm>
        </p:spPr>
        <p:txBody>
          <a:bodyPr>
            <a:normAutofit/>
          </a:bodyPr>
          <a:lstStyle/>
          <a:p>
            <a:pPr marL="0" indent="0">
              <a:buNone/>
            </a:pPr>
            <a:r>
              <a:rPr lang="en-US" sz="2000" dirty="0"/>
              <a:t>Wind direction reporting </a:t>
            </a:r>
            <a:r>
              <a:rPr lang="en-US" sz="2000" dirty="0" smtClean="0"/>
              <a:t>in meteorology can </a:t>
            </a:r>
            <a:r>
              <a:rPr lang="en-US" sz="2000" dirty="0"/>
              <a:t>be </a:t>
            </a:r>
            <a:r>
              <a:rPr lang="en-US" sz="2000" dirty="0" smtClean="0"/>
              <a:t>misleading.</a:t>
            </a:r>
          </a:p>
          <a:p>
            <a:pPr marL="0" indent="0">
              <a:buNone/>
            </a:pPr>
            <a:r>
              <a:rPr lang="en-US" sz="2000" dirty="0" smtClean="0"/>
              <a:t>In general, </a:t>
            </a:r>
            <a:r>
              <a:rPr lang="en-US" sz="2000" dirty="0"/>
              <a:t>in physical sciences, we use the physics convention for measuring angles, i.e., measuring angles with respect to a horizontal line with increasing angles in the counterclockwise </a:t>
            </a:r>
            <a:r>
              <a:rPr lang="en-US" sz="2000" dirty="0" smtClean="0"/>
              <a:t>direction.</a:t>
            </a:r>
          </a:p>
          <a:p>
            <a:pPr marL="0" indent="0">
              <a:buNone/>
            </a:pPr>
            <a:r>
              <a:rPr lang="en-US" sz="2000" dirty="0" smtClean="0"/>
              <a:t>When </a:t>
            </a:r>
            <a:r>
              <a:rPr lang="en-US" sz="2000" dirty="0"/>
              <a:t>reporting winds, meteorologists use the nautical convention for direction: angles are measured clockwise from north. Furthermore, the wind direction is the direction the wind comes from. So </a:t>
            </a:r>
            <a:r>
              <a:rPr lang="en-US" sz="2000" dirty="0">
                <a:solidFill>
                  <a:srgbClr val="FF0000"/>
                </a:solidFill>
              </a:rPr>
              <a:t>an </a:t>
            </a:r>
            <a:r>
              <a:rPr lang="en-US" sz="2000" dirty="0" smtClean="0">
                <a:solidFill>
                  <a:srgbClr val="FF0000"/>
                </a:solidFill>
              </a:rPr>
              <a:t>east-to-west </a:t>
            </a:r>
            <a:r>
              <a:rPr lang="en-US" sz="2000" dirty="0">
                <a:solidFill>
                  <a:srgbClr val="FF0000"/>
                </a:solidFill>
              </a:rPr>
              <a:t>wind </a:t>
            </a:r>
            <a:r>
              <a:rPr lang="en-US" sz="2000" dirty="0"/>
              <a:t>comes from 90° while a </a:t>
            </a:r>
            <a:r>
              <a:rPr lang="en-US" sz="2000" dirty="0">
                <a:solidFill>
                  <a:srgbClr val="0070C0"/>
                </a:solidFill>
              </a:rPr>
              <a:t>wind from 359°</a:t>
            </a:r>
            <a:r>
              <a:rPr lang="en-US" sz="2000" dirty="0"/>
              <a:t> would come very slightly west from north. </a:t>
            </a:r>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8</a:t>
            </a:fld>
            <a:endParaRPr lang="en-US" dirty="0"/>
          </a:p>
        </p:txBody>
      </p:sp>
      <p:sp>
        <p:nvSpPr>
          <p:cNvPr id="7" name="Oval 6"/>
          <p:cNvSpPr/>
          <p:nvPr/>
        </p:nvSpPr>
        <p:spPr>
          <a:xfrm>
            <a:off x="5126177" y="2105882"/>
            <a:ext cx="3657600" cy="3657600"/>
          </a:xfrm>
          <a:prstGeom prst="ellipse">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cxnSp>
        <p:nvCxnSpPr>
          <p:cNvPr id="9" name="Straight Connector 8"/>
          <p:cNvCxnSpPr>
            <a:stCxn id="7" idx="0"/>
          </p:cNvCxnSpPr>
          <p:nvPr/>
        </p:nvCxnSpPr>
        <p:spPr>
          <a:xfrm>
            <a:off x="6954977" y="2105882"/>
            <a:ext cx="0" cy="1828800"/>
          </a:xfrm>
          <a:prstGeom prst="line">
            <a:avLst/>
          </a:prstGeom>
          <a:ln w="3175">
            <a:solidFill>
              <a:schemeClr val="tx1"/>
            </a:solidFill>
            <a:prstDash val="lgDash"/>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6774871" y="1773362"/>
            <a:ext cx="356188" cy="369332"/>
          </a:xfrm>
          <a:prstGeom prst="rect">
            <a:avLst/>
          </a:prstGeom>
          <a:noFill/>
        </p:spPr>
        <p:txBody>
          <a:bodyPr wrap="none" rtlCol="0">
            <a:spAutoFit/>
          </a:bodyPr>
          <a:lstStyle/>
          <a:p>
            <a:r>
              <a:rPr lang="en-US" dirty="0" smtClean="0"/>
              <a:t>N</a:t>
            </a:r>
            <a:endParaRPr lang="en-CA" dirty="0"/>
          </a:p>
        </p:txBody>
      </p:sp>
      <p:sp>
        <p:nvSpPr>
          <p:cNvPr id="12" name="TextBox 11"/>
          <p:cNvSpPr txBox="1"/>
          <p:nvPr/>
        </p:nvSpPr>
        <p:spPr>
          <a:xfrm>
            <a:off x="8756131" y="3768477"/>
            <a:ext cx="316112" cy="369332"/>
          </a:xfrm>
          <a:prstGeom prst="rect">
            <a:avLst/>
          </a:prstGeom>
          <a:noFill/>
        </p:spPr>
        <p:txBody>
          <a:bodyPr wrap="none" rtlCol="0">
            <a:spAutoFit/>
          </a:bodyPr>
          <a:lstStyle/>
          <a:p>
            <a:r>
              <a:rPr lang="en-US" dirty="0" smtClean="0"/>
              <a:t>E</a:t>
            </a:r>
            <a:endParaRPr lang="en-CA" dirty="0"/>
          </a:p>
        </p:txBody>
      </p:sp>
      <p:sp>
        <p:nvSpPr>
          <p:cNvPr id="13" name="TextBox 12"/>
          <p:cNvSpPr txBox="1"/>
          <p:nvPr/>
        </p:nvSpPr>
        <p:spPr>
          <a:xfrm>
            <a:off x="4765886" y="3768472"/>
            <a:ext cx="409086" cy="369332"/>
          </a:xfrm>
          <a:prstGeom prst="rect">
            <a:avLst/>
          </a:prstGeom>
          <a:noFill/>
        </p:spPr>
        <p:txBody>
          <a:bodyPr wrap="none" rtlCol="0">
            <a:spAutoFit/>
          </a:bodyPr>
          <a:lstStyle/>
          <a:p>
            <a:r>
              <a:rPr lang="en-US" dirty="0" smtClean="0"/>
              <a:t>W</a:t>
            </a:r>
            <a:endParaRPr lang="en-CA" dirty="0"/>
          </a:p>
        </p:txBody>
      </p:sp>
      <p:sp>
        <p:nvSpPr>
          <p:cNvPr id="14" name="TextBox 13"/>
          <p:cNvSpPr txBox="1"/>
          <p:nvPr/>
        </p:nvSpPr>
        <p:spPr>
          <a:xfrm>
            <a:off x="6802566" y="5777442"/>
            <a:ext cx="293670" cy="369332"/>
          </a:xfrm>
          <a:prstGeom prst="rect">
            <a:avLst/>
          </a:prstGeom>
          <a:noFill/>
        </p:spPr>
        <p:txBody>
          <a:bodyPr wrap="none" rtlCol="0">
            <a:spAutoFit/>
          </a:bodyPr>
          <a:lstStyle/>
          <a:p>
            <a:r>
              <a:rPr lang="en-US" dirty="0" smtClean="0"/>
              <a:t>S</a:t>
            </a:r>
            <a:endParaRPr lang="en-CA" dirty="0"/>
          </a:p>
        </p:txBody>
      </p:sp>
      <p:sp>
        <p:nvSpPr>
          <p:cNvPr id="15" name="TextBox 14"/>
          <p:cNvSpPr txBox="1"/>
          <p:nvPr/>
        </p:nvSpPr>
        <p:spPr>
          <a:xfrm>
            <a:off x="6766050" y="2133587"/>
            <a:ext cx="373820" cy="369332"/>
          </a:xfrm>
          <a:prstGeom prst="rect">
            <a:avLst/>
          </a:prstGeom>
          <a:noFill/>
        </p:spPr>
        <p:txBody>
          <a:bodyPr wrap="none" rtlCol="0">
            <a:spAutoFit/>
          </a:bodyPr>
          <a:lstStyle/>
          <a:p>
            <a:pPr algn="ctr"/>
            <a:r>
              <a:rPr lang="en-US" dirty="0" smtClean="0"/>
              <a:t>0°</a:t>
            </a:r>
            <a:endParaRPr lang="en-CA" dirty="0"/>
          </a:p>
        </p:txBody>
      </p:sp>
      <p:sp>
        <p:nvSpPr>
          <p:cNvPr id="16" name="TextBox 15"/>
          <p:cNvSpPr txBox="1"/>
          <p:nvPr/>
        </p:nvSpPr>
        <p:spPr>
          <a:xfrm>
            <a:off x="8334184" y="3768472"/>
            <a:ext cx="484428" cy="369332"/>
          </a:xfrm>
          <a:prstGeom prst="rect">
            <a:avLst/>
          </a:prstGeom>
          <a:noFill/>
        </p:spPr>
        <p:txBody>
          <a:bodyPr wrap="none" rtlCol="0">
            <a:spAutoFit/>
          </a:bodyPr>
          <a:lstStyle/>
          <a:p>
            <a:pPr algn="r"/>
            <a:r>
              <a:rPr lang="en-US" dirty="0" smtClean="0"/>
              <a:t>90°</a:t>
            </a:r>
            <a:endParaRPr lang="en-CA" dirty="0"/>
          </a:p>
        </p:txBody>
      </p:sp>
      <p:sp>
        <p:nvSpPr>
          <p:cNvPr id="17" name="TextBox 16"/>
          <p:cNvSpPr txBox="1"/>
          <p:nvPr/>
        </p:nvSpPr>
        <p:spPr>
          <a:xfrm>
            <a:off x="6669404" y="5403357"/>
            <a:ext cx="595036" cy="369332"/>
          </a:xfrm>
          <a:prstGeom prst="rect">
            <a:avLst/>
          </a:prstGeom>
          <a:noFill/>
        </p:spPr>
        <p:txBody>
          <a:bodyPr wrap="none" rtlCol="0">
            <a:spAutoFit/>
          </a:bodyPr>
          <a:lstStyle/>
          <a:p>
            <a:pPr algn="ctr"/>
            <a:r>
              <a:rPr lang="en-US" dirty="0" smtClean="0"/>
              <a:t>180°</a:t>
            </a:r>
            <a:endParaRPr lang="en-CA" dirty="0"/>
          </a:p>
        </p:txBody>
      </p:sp>
      <p:sp>
        <p:nvSpPr>
          <p:cNvPr id="18" name="TextBox 17"/>
          <p:cNvSpPr txBox="1"/>
          <p:nvPr/>
        </p:nvSpPr>
        <p:spPr>
          <a:xfrm>
            <a:off x="5115348" y="3768462"/>
            <a:ext cx="595035" cy="369332"/>
          </a:xfrm>
          <a:prstGeom prst="rect">
            <a:avLst/>
          </a:prstGeom>
          <a:noFill/>
        </p:spPr>
        <p:txBody>
          <a:bodyPr wrap="none" rtlCol="0">
            <a:spAutoFit/>
          </a:bodyPr>
          <a:lstStyle/>
          <a:p>
            <a:r>
              <a:rPr lang="en-US" dirty="0" smtClean="0"/>
              <a:t>270°</a:t>
            </a:r>
            <a:endParaRPr lang="en-CA" dirty="0"/>
          </a:p>
        </p:txBody>
      </p:sp>
      <p:cxnSp>
        <p:nvCxnSpPr>
          <p:cNvPr id="20" name="Straight Arrow Connector 19"/>
          <p:cNvCxnSpPr/>
          <p:nvPr/>
        </p:nvCxnSpPr>
        <p:spPr>
          <a:xfrm flipH="1">
            <a:off x="6956544" y="3934682"/>
            <a:ext cx="1265685" cy="0"/>
          </a:xfrm>
          <a:prstGeom prst="straightConnector1">
            <a:avLst/>
          </a:prstGeom>
          <a:ln>
            <a:solidFill>
              <a:srgbClr val="FF000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22" name="Arc 21"/>
          <p:cNvSpPr/>
          <p:nvPr/>
        </p:nvSpPr>
        <p:spPr>
          <a:xfrm>
            <a:off x="6501384" y="3474720"/>
            <a:ext cx="914400" cy="914400"/>
          </a:xfrm>
          <a:prstGeom prst="arc">
            <a:avLst/>
          </a:prstGeom>
          <a:ln w="12700">
            <a:solidFill>
              <a:srgbClr val="C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A"/>
          </a:p>
        </p:txBody>
      </p:sp>
      <p:sp>
        <p:nvSpPr>
          <p:cNvPr id="26" name="TextBox 25"/>
          <p:cNvSpPr txBox="1"/>
          <p:nvPr/>
        </p:nvSpPr>
        <p:spPr>
          <a:xfrm>
            <a:off x="7253489" y="3366672"/>
            <a:ext cx="484428" cy="369332"/>
          </a:xfrm>
          <a:prstGeom prst="rect">
            <a:avLst/>
          </a:prstGeom>
          <a:noFill/>
        </p:spPr>
        <p:txBody>
          <a:bodyPr wrap="none" rtlCol="0">
            <a:spAutoFit/>
          </a:bodyPr>
          <a:lstStyle/>
          <a:p>
            <a:r>
              <a:rPr lang="en-US" dirty="0" smtClean="0">
                <a:solidFill>
                  <a:srgbClr val="C00000"/>
                </a:solidFill>
              </a:rPr>
              <a:t>90°</a:t>
            </a:r>
            <a:endParaRPr lang="en-CA" dirty="0">
              <a:solidFill>
                <a:srgbClr val="C00000"/>
              </a:solidFill>
            </a:endParaRPr>
          </a:p>
        </p:txBody>
      </p:sp>
      <p:sp>
        <p:nvSpPr>
          <p:cNvPr id="27" name="TextBox 26"/>
          <p:cNvSpPr txBox="1"/>
          <p:nvPr/>
        </p:nvSpPr>
        <p:spPr>
          <a:xfrm>
            <a:off x="6671690" y="4197967"/>
            <a:ext cx="595036" cy="369332"/>
          </a:xfrm>
          <a:prstGeom prst="rect">
            <a:avLst/>
          </a:prstGeom>
          <a:noFill/>
        </p:spPr>
        <p:txBody>
          <a:bodyPr wrap="none" rtlCol="0">
            <a:spAutoFit/>
          </a:bodyPr>
          <a:lstStyle/>
          <a:p>
            <a:pPr algn="ctr"/>
            <a:r>
              <a:rPr lang="en-US" dirty="0" smtClean="0">
                <a:solidFill>
                  <a:srgbClr val="002060"/>
                </a:solidFill>
              </a:rPr>
              <a:t>359°</a:t>
            </a:r>
            <a:endParaRPr lang="en-CA" dirty="0">
              <a:solidFill>
                <a:srgbClr val="002060"/>
              </a:solidFill>
            </a:endParaRPr>
          </a:p>
        </p:txBody>
      </p:sp>
    </p:spTree>
    <p:extLst>
      <p:ext uri="{BB962C8B-B14F-4D97-AF65-F5344CB8AC3E}">
        <p14:creationId xmlns:p14="http://schemas.microsoft.com/office/powerpoint/2010/main" val="2900332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8982" y="1708150"/>
            <a:ext cx="5069236" cy="5076825"/>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37000" y="3056227"/>
            <a:ext cx="523875" cy="3571875"/>
          </a:xfrm>
          <a:prstGeom prst="rect">
            <a:avLst/>
          </a:prstGeom>
        </p:spPr>
      </p:pic>
      <p:sp>
        <p:nvSpPr>
          <p:cNvPr id="2" name="Title 1"/>
          <p:cNvSpPr>
            <a:spLocks noGrp="1"/>
          </p:cNvSpPr>
          <p:nvPr>
            <p:ph type="title"/>
          </p:nvPr>
        </p:nvSpPr>
        <p:spPr>
          <a:xfrm>
            <a:off x="241300" y="161925"/>
            <a:ext cx="7378700" cy="1320511"/>
          </a:xfrm>
        </p:spPr>
        <p:txBody>
          <a:bodyPr>
            <a:normAutofit fontScale="90000"/>
          </a:bodyPr>
          <a:lstStyle/>
          <a:p>
            <a:r>
              <a:rPr lang="en-US" dirty="0" smtClean="0"/>
              <a:t>A method to extract vertical profiles of Doppler velocity</a:t>
            </a:r>
            <a:endParaRPr lang="en-CA" dirty="0"/>
          </a:p>
        </p:txBody>
      </p:sp>
      <p:sp>
        <p:nvSpPr>
          <p:cNvPr id="3" name="Content Placeholder 2"/>
          <p:cNvSpPr>
            <a:spLocks noGrp="1"/>
          </p:cNvSpPr>
          <p:nvPr>
            <p:ph idx="1"/>
          </p:nvPr>
        </p:nvSpPr>
        <p:spPr>
          <a:xfrm>
            <a:off x="241300" y="1600199"/>
            <a:ext cx="3167681" cy="5184776"/>
          </a:xfrm>
        </p:spPr>
        <p:txBody>
          <a:bodyPr>
            <a:normAutofit lnSpcReduction="10000"/>
          </a:bodyPr>
          <a:lstStyle/>
          <a:p>
            <a:pPr marL="0" indent="0">
              <a:buNone/>
            </a:pPr>
            <a:r>
              <a:rPr lang="en-US" sz="2000" b="1" dirty="0">
                <a:latin typeface="Arial" panose="020B0604020202020204" pitchFamily="34" charset="0"/>
                <a:cs typeface="Arial" panose="020B0604020202020204" pitchFamily="34" charset="0"/>
              </a:rPr>
              <a:t>1</a:t>
            </a:r>
            <a:r>
              <a:rPr lang="en-US" sz="2000" b="1" dirty="0" smtClean="0">
                <a:latin typeface="Arial" panose="020B0604020202020204" pitchFamily="34" charset="0"/>
                <a:cs typeface="Arial" panose="020B0604020202020204" pitchFamily="34" charset="0"/>
              </a:rPr>
              <a:t>.</a:t>
            </a:r>
            <a:r>
              <a:rPr lang="en-US" sz="2000" dirty="0" smtClean="0"/>
              <a:t> For </a:t>
            </a:r>
            <a:r>
              <a:rPr lang="en-US" sz="2000" dirty="0"/>
              <a:t>the altitude of interest, for example 3.4 km, identify the data that are at that altitude. In a PPI, these data would make a ring at constant range, in this example at 60 km. One should then mentally filter out everything else. This is important because all other data are at different altitudes, and using them in your thinking will almost always lead to mistakes. This is why on </a:t>
            </a:r>
            <a:r>
              <a:rPr lang="en-US" sz="2000" dirty="0" smtClean="0"/>
              <a:t>this </a:t>
            </a:r>
            <a:r>
              <a:rPr lang="en-US" sz="2000" dirty="0"/>
              <a:t>image </a:t>
            </a:r>
            <a:r>
              <a:rPr lang="en-US" sz="2000" dirty="0" smtClean="0"/>
              <a:t>all </a:t>
            </a:r>
            <a:r>
              <a:rPr lang="en-US" sz="2000" dirty="0"/>
              <a:t>data except at the range of interest have been whitened out</a:t>
            </a:r>
            <a:r>
              <a:rPr lang="en-US" sz="2000" dirty="0" smtClean="0"/>
              <a:t>.</a:t>
            </a:r>
            <a:endParaRPr lang="en-US" sz="2000" dirty="0"/>
          </a:p>
        </p:txBody>
      </p:sp>
      <p:sp>
        <p:nvSpPr>
          <p:cNvPr id="4" name="Footer Placeholder 3"/>
          <p:cNvSpPr>
            <a:spLocks noGrp="1"/>
          </p:cNvSpPr>
          <p:nvPr>
            <p:ph type="ftr" sz="quarter" idx="11"/>
          </p:nvPr>
        </p:nvSpPr>
        <p:spPr/>
        <p:txBody>
          <a:bodyPr/>
          <a:lstStyle/>
          <a:p>
            <a:r>
              <a:rPr lang="en-US" dirty="0" smtClean="0"/>
              <a:t>e05.1: Doppler tutorial – Wind profile retrievals</a:t>
            </a:r>
          </a:p>
        </p:txBody>
      </p:sp>
      <p:sp>
        <p:nvSpPr>
          <p:cNvPr id="5" name="Slide Number Placeholder 4"/>
          <p:cNvSpPr>
            <a:spLocks noGrp="1"/>
          </p:cNvSpPr>
          <p:nvPr>
            <p:ph type="sldNum" sz="quarter" idx="12"/>
          </p:nvPr>
        </p:nvSpPr>
        <p:spPr/>
        <p:txBody>
          <a:bodyPr/>
          <a:lstStyle/>
          <a:p>
            <a:fld id="{3FDDB3BC-D9AA-C249-9E0B-FE3AE73EEB10}" type="slidenum">
              <a:rPr lang="en-US" smtClean="0"/>
              <a:t>9</a:t>
            </a:fld>
            <a:endParaRPr lang="en-US" dirty="0"/>
          </a:p>
        </p:txBody>
      </p:sp>
    </p:spTree>
    <p:extLst>
      <p:ext uri="{BB962C8B-B14F-4D97-AF65-F5344CB8AC3E}">
        <p14:creationId xmlns:p14="http://schemas.microsoft.com/office/powerpoint/2010/main" val="3208800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mpatibleSerif">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Template>
  <TotalTime>2557</TotalTime>
  <Words>2309</Words>
  <Application>Microsoft Office PowerPoint</Application>
  <PresentationFormat>On-screen Show (4:3)</PresentationFormat>
  <Paragraphs>241</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Template</vt:lpstr>
      <vt:lpstr>Supplement e05.1: Doppler tutorial Wind profile retrievals</vt:lpstr>
      <vt:lpstr>Geometry of Doppler PPIs</vt:lpstr>
      <vt:lpstr>Doppler PPI displays</vt:lpstr>
      <vt:lpstr>Geometry of PPIs, Part 2</vt:lpstr>
      <vt:lpstr>Result: A typical Doppler PPI</vt:lpstr>
      <vt:lpstr>Introducing the Doppler tutorial</vt:lpstr>
      <vt:lpstr>Introducing the Doppler tutorial</vt:lpstr>
      <vt:lpstr>Wind direction reporting  Nautical convention</vt:lpstr>
      <vt:lpstr>A method to extract vertical profiles of Doppler velocity</vt:lpstr>
      <vt:lpstr>A method to extract vertical profiles of Doppler velocity</vt:lpstr>
      <vt:lpstr>A method to extract vertical profiles of Doppler velocity</vt:lpstr>
      <vt:lpstr>A method to extract vertical profiles of Doppler velocity</vt:lpstr>
      <vt:lpstr>Velocity shear examples  Example 2</vt:lpstr>
      <vt:lpstr>Velocity shear examples  Example 3</vt:lpstr>
      <vt:lpstr>Velocity shear examples  Example 4</vt:lpstr>
      <vt:lpstr>Directional shear examples Example 5</vt:lpstr>
      <vt:lpstr>Directional shear examples Example 6</vt:lpstr>
      <vt:lpstr>Directional and velocity shear Example 7</vt:lpstr>
      <vt:lpstr>Directional and velocity shear Example 8</vt:lpstr>
      <vt:lpstr>Yin-yang patterns: More common than you may think</vt:lpstr>
      <vt:lpstr>Yin-yang patterns: More common than you may think</vt:lpstr>
      <vt:lpstr>A last challenge</vt:lpstr>
      <vt:lpstr>PowerPoint Presentation</vt:lpstr>
      <vt:lpstr>Tip on getting speeds right</vt:lpstr>
      <vt:lpstr>Tip on getting speeds right</vt:lpstr>
      <vt:lpstr>What you should have found Example 1</vt:lpstr>
      <vt:lpstr>What you should have found Example 2</vt:lpstr>
      <vt:lpstr>What you should have found Example 3</vt:lpstr>
      <vt:lpstr>What you should have found Example 4</vt:lpstr>
      <vt:lpstr>What you should have found Example 5</vt:lpstr>
      <vt:lpstr>What you should have found Example 6</vt:lpstr>
      <vt:lpstr>What you should have found Example 7</vt:lpstr>
      <vt:lpstr>What you should have found Example 8</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e05.1: Doppler tutorial</dc:title>
  <dc:creator>Frederic Fabry</dc:creator>
  <cp:lastModifiedBy>Frederic Fabry</cp:lastModifiedBy>
  <cp:revision>126</cp:revision>
  <dcterms:created xsi:type="dcterms:W3CDTF">2014-10-20T18:29:00Z</dcterms:created>
  <dcterms:modified xsi:type="dcterms:W3CDTF">2015-06-25T20:11:03Z</dcterms:modified>
</cp:coreProperties>
</file>