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9" r:id="rId2"/>
    <p:sldId id="260" r:id="rId3"/>
    <p:sldId id="261" r:id="rId4"/>
    <p:sldId id="263" r:id="rId5"/>
    <p:sldId id="264" r:id="rId6"/>
    <p:sldId id="262" r:id="rId7"/>
    <p:sldId id="274" r:id="rId8"/>
    <p:sldId id="265" r:id="rId9"/>
    <p:sldId id="268" r:id="rId10"/>
    <p:sldId id="266" r:id="rId11"/>
    <p:sldId id="267" r:id="rId12"/>
    <p:sldId id="281" r:id="rId13"/>
    <p:sldId id="269" r:id="rId14"/>
    <p:sldId id="270" r:id="rId15"/>
    <p:sldId id="271" r:id="rId16"/>
    <p:sldId id="273" r:id="rId17"/>
    <p:sldId id="272" r:id="rId18"/>
    <p:sldId id="275" r:id="rId19"/>
    <p:sldId id="276" r:id="rId20"/>
    <p:sldId id="277" r:id="rId21"/>
    <p:sldId id="278" r:id="rId22"/>
    <p:sldId id="280" r:id="rId23"/>
    <p:sldId id="279"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7F0000"/>
    <a:srgbClr val="00A000"/>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9" d="100"/>
          <a:sy n="69" d="100"/>
        </p:scale>
        <p:origin x="-1416" y="-96"/>
      </p:cViewPr>
      <p:guideLst>
        <p:guide orient="horz" pos="2160"/>
        <p:guide pos="5434"/>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26/06/2015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dirty="0" smtClean="0"/>
              <a:t>e05.4: Aliasing and folding</a:t>
            </a:r>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e05.4: Aliasing and folding</a:t>
            </a:r>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e04.1: Radar observations of birds</a:t>
            </a:r>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300" y="161925"/>
            <a:ext cx="7378700" cy="125571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30514" y="6419850"/>
            <a:ext cx="71845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e05.4: Aliasing and folding</a:t>
            </a:r>
          </a:p>
        </p:txBody>
      </p:sp>
      <p:sp>
        <p:nvSpPr>
          <p:cNvPr id="6" name="Slide Number Placeholder 5"/>
          <p:cNvSpPr>
            <a:spLocks noGrp="1"/>
          </p:cNvSpPr>
          <p:nvPr>
            <p:ph type="sldNum" sz="quarter" idx="4"/>
          </p:nvPr>
        </p:nvSpPr>
        <p:spPr>
          <a:xfrm>
            <a:off x="8379460" y="6419850"/>
            <a:ext cx="61214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85100" y="149225"/>
            <a:ext cx="1188720"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tif"/><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49612"/>
            <a:ext cx="7772400" cy="2293776"/>
          </a:xfrm>
        </p:spPr>
        <p:txBody>
          <a:bodyPr>
            <a:normAutofit/>
          </a:bodyPr>
          <a:lstStyle/>
          <a:p>
            <a:r>
              <a:rPr lang="en-US" dirty="0"/>
              <a:t>Supplement </a:t>
            </a:r>
            <a:r>
              <a:rPr lang="en-US" dirty="0" smtClean="0"/>
              <a:t>e05.4:</a:t>
            </a:r>
            <a:r>
              <a:rPr lang="en-US" dirty="0"/>
              <a:t/>
            </a:r>
            <a:br>
              <a:rPr lang="en-US" dirty="0"/>
            </a:br>
            <a:r>
              <a:rPr lang="en-US" dirty="0" smtClean="0"/>
              <a:t>Velocity aliasing and</a:t>
            </a:r>
            <a:br>
              <a:rPr lang="en-US" dirty="0" smtClean="0"/>
            </a:br>
            <a:r>
              <a:rPr lang="en-US" dirty="0" smtClean="0"/>
              <a:t>range folding</a:t>
            </a:r>
            <a:endParaRPr lang="en-CA"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
        <p:nvSpPr>
          <p:cNvPr id="7" name="Subtitle 5"/>
          <p:cNvSpPr>
            <a:spLocks noGrp="1"/>
          </p:cNvSpPr>
          <p:nvPr>
            <p:ph type="subTitle" idx="1"/>
          </p:nvPr>
        </p:nvSpPr>
        <p:spPr>
          <a:xfrm>
            <a:off x="1371600" y="4672013"/>
            <a:ext cx="6400800" cy="947978"/>
          </a:xfrm>
        </p:spPr>
        <p:txBody>
          <a:bodyPr>
            <a:normAutofit fontScale="92500" lnSpcReduction="20000"/>
          </a:bodyPr>
          <a:lstStyle/>
          <a:p>
            <a:r>
              <a:rPr lang="en-US" dirty="0" smtClean="0"/>
              <a:t>The Doppler dilemma,</a:t>
            </a:r>
          </a:p>
          <a:p>
            <a:r>
              <a:rPr lang="en-US" dirty="0" smtClean="0"/>
              <a:t>its cause, and its mitigation</a:t>
            </a:r>
            <a:endParaRPr lang="en-CA" dirty="0"/>
          </a:p>
        </p:txBody>
      </p:sp>
    </p:spTree>
    <p:extLst>
      <p:ext uri="{BB962C8B-B14F-4D97-AF65-F5344CB8AC3E}">
        <p14:creationId xmlns:p14="http://schemas.microsoft.com/office/powerpoint/2010/main" val="17096125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smtClean="0"/>
              <a:t>The Doppler dilemma: aliasing and/or folding is unavoidable</a:t>
            </a:r>
            <a:endParaRPr lang="en-CA" i="1" dirty="0"/>
          </a:p>
        </p:txBody>
      </p:sp>
      <p:sp>
        <p:nvSpPr>
          <p:cNvPr id="3" name="Content Placeholder 2"/>
          <p:cNvSpPr>
            <a:spLocks noGrp="1"/>
          </p:cNvSpPr>
          <p:nvPr>
            <p:ph idx="1"/>
          </p:nvPr>
        </p:nvSpPr>
        <p:spPr>
          <a:xfrm>
            <a:off x="241301" y="1600199"/>
            <a:ext cx="8902699" cy="935174"/>
          </a:xfrm>
        </p:spPr>
        <p:txBody>
          <a:bodyPr>
            <a:normAutofit fontScale="92500"/>
          </a:bodyPr>
          <a:lstStyle/>
          <a:p>
            <a:pPr marL="0" indent="0">
              <a:buNone/>
            </a:pPr>
            <a:r>
              <a:rPr lang="en-US" sz="2400" dirty="0" smtClean="0"/>
              <a:t>Given typical radar frequencies (S or C-band), radar ranges (~250 km) and wind speeds (up to 40 m/s), aliasing and/or folding are unavoidable:</a:t>
            </a:r>
          </a:p>
          <a:p>
            <a:pPr marL="0" indent="0">
              <a:buNone/>
            </a:pPr>
            <a:endParaRPr lang="en-US" sz="2400" dirty="0" smtClean="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681673380"/>
              </p:ext>
            </p:extLst>
          </p:nvPr>
        </p:nvGraphicFramePr>
        <p:xfrm>
          <a:off x="241304" y="2934905"/>
          <a:ext cx="8750296" cy="1112520"/>
        </p:xfrm>
        <a:graphic>
          <a:graphicData uri="http://schemas.openxmlformats.org/drawingml/2006/table">
            <a:tbl>
              <a:tblPr firstRow="1" bandRow="1">
                <a:tableStyleId>{5C22544A-7EE6-4342-B048-85BDC9FD1C3A}</a:tableStyleId>
              </a:tblPr>
              <a:tblGrid>
                <a:gridCol w="1093787"/>
                <a:gridCol w="1093787"/>
                <a:gridCol w="1093787"/>
                <a:gridCol w="1093787"/>
                <a:gridCol w="1022348"/>
                <a:gridCol w="1122218"/>
                <a:gridCol w="1136795"/>
                <a:gridCol w="1093787"/>
              </a:tblGrid>
              <a:tr h="370840">
                <a:tc>
                  <a:txBody>
                    <a:bodyPr/>
                    <a:lstStyle/>
                    <a:p>
                      <a:pPr algn="r"/>
                      <a:r>
                        <a:rPr lang="en-US" b="0" i="1" dirty="0" err="1" smtClean="0"/>
                        <a:t>f</a:t>
                      </a:r>
                      <a:r>
                        <a:rPr lang="en-US" b="0" i="1" baseline="-25000" dirty="0" err="1" smtClean="0"/>
                        <a:t>r</a:t>
                      </a:r>
                      <a:r>
                        <a:rPr lang="en-US" b="0" i="1" baseline="0" dirty="0" smtClean="0"/>
                        <a:t>:</a:t>
                      </a:r>
                      <a:endParaRPr lang="en-CA" b="0" i="1" baseline="-25000" dirty="0"/>
                    </a:p>
                  </a:txBody>
                  <a:tcPr/>
                </a:tc>
                <a:tc>
                  <a:txBody>
                    <a:bodyPr/>
                    <a:lstStyle/>
                    <a:p>
                      <a:pPr algn="ctr"/>
                      <a:r>
                        <a:rPr lang="en-US" b="0" dirty="0" smtClean="0"/>
                        <a:t>1500</a:t>
                      </a:r>
                      <a:r>
                        <a:rPr lang="en-US" b="0" baseline="0" dirty="0" smtClean="0"/>
                        <a:t> Hz</a:t>
                      </a:r>
                      <a:endParaRPr lang="en-CA" b="0" dirty="0"/>
                    </a:p>
                  </a:txBody>
                  <a:tcPr/>
                </a:tc>
                <a:tc>
                  <a:txBody>
                    <a:bodyPr/>
                    <a:lstStyle/>
                    <a:p>
                      <a:pPr algn="ctr"/>
                      <a:r>
                        <a:rPr lang="en-US" b="0" dirty="0" smtClean="0"/>
                        <a:t>1000 Hz</a:t>
                      </a:r>
                      <a:endParaRPr lang="en-CA" b="0" dirty="0"/>
                    </a:p>
                  </a:txBody>
                  <a:tcPr/>
                </a:tc>
                <a:tc>
                  <a:txBody>
                    <a:bodyPr/>
                    <a:lstStyle/>
                    <a:p>
                      <a:pPr algn="ctr"/>
                      <a:r>
                        <a:rPr lang="en-US" b="0" dirty="0" smtClean="0"/>
                        <a:t>600 Hz</a:t>
                      </a:r>
                      <a:endParaRPr lang="en-CA" b="0" dirty="0"/>
                    </a:p>
                  </a:txBody>
                  <a:tcPr/>
                </a:tc>
                <a:tc>
                  <a:txBody>
                    <a:bodyPr/>
                    <a:lstStyle/>
                    <a:p>
                      <a:pPr algn="r"/>
                      <a:r>
                        <a:rPr lang="en-US" b="0" i="1" dirty="0" err="1" smtClean="0"/>
                        <a:t>f</a:t>
                      </a:r>
                      <a:r>
                        <a:rPr lang="en-US" b="0" i="1" baseline="-25000" dirty="0" err="1" smtClean="0"/>
                        <a:t>r</a:t>
                      </a:r>
                      <a:r>
                        <a:rPr lang="en-US" b="0" i="1" baseline="0" dirty="0" smtClean="0"/>
                        <a:t>:</a:t>
                      </a:r>
                      <a:endParaRPr lang="en-CA" b="0" i="1" baseline="-25000" dirty="0"/>
                    </a:p>
                  </a:txBody>
                  <a:tcPr/>
                </a:tc>
                <a:tc>
                  <a:txBody>
                    <a:bodyPr/>
                    <a:lstStyle/>
                    <a:p>
                      <a:pPr algn="ctr"/>
                      <a:r>
                        <a:rPr lang="en-US" b="0" dirty="0" smtClean="0"/>
                        <a:t>3000</a:t>
                      </a:r>
                      <a:r>
                        <a:rPr lang="en-US" b="0" baseline="0" dirty="0" smtClean="0"/>
                        <a:t> Hz</a:t>
                      </a:r>
                      <a:endParaRPr lang="en-CA" b="0" dirty="0"/>
                    </a:p>
                  </a:txBody>
                  <a:tcPr/>
                </a:tc>
                <a:tc>
                  <a:txBody>
                    <a:bodyPr/>
                    <a:lstStyle/>
                    <a:p>
                      <a:pPr algn="ctr"/>
                      <a:r>
                        <a:rPr lang="en-US" b="0" dirty="0" smtClean="0"/>
                        <a:t>1000 Hz</a:t>
                      </a:r>
                      <a:endParaRPr lang="en-CA" b="0" dirty="0"/>
                    </a:p>
                  </a:txBody>
                  <a:tcPr/>
                </a:tc>
                <a:tc>
                  <a:txBody>
                    <a:bodyPr/>
                    <a:lstStyle/>
                    <a:p>
                      <a:pPr algn="ctr"/>
                      <a:r>
                        <a:rPr lang="en-US" b="0" dirty="0" smtClean="0"/>
                        <a:t>600 Hz</a:t>
                      </a:r>
                      <a:endParaRPr lang="en-CA" b="0" dirty="0"/>
                    </a:p>
                  </a:txBody>
                  <a:tcPr/>
                </a:tc>
              </a:tr>
              <a:tr h="370840">
                <a:tc>
                  <a:txBody>
                    <a:bodyPr/>
                    <a:lstStyle/>
                    <a:p>
                      <a:pPr algn="r"/>
                      <a:r>
                        <a:rPr lang="en-US" b="0" i="1" dirty="0" err="1" smtClean="0"/>
                        <a:t>r</a:t>
                      </a:r>
                      <a:r>
                        <a:rPr lang="en-US" b="0" i="1" baseline="-25000" dirty="0" err="1" smtClean="0"/>
                        <a:t>max</a:t>
                      </a:r>
                      <a:r>
                        <a:rPr lang="en-US" b="0" i="1" baseline="0" dirty="0" smtClean="0"/>
                        <a:t>:</a:t>
                      </a:r>
                      <a:endParaRPr lang="en-CA" b="0" i="1" baseline="-25000" dirty="0"/>
                    </a:p>
                  </a:txBody>
                  <a:tcPr/>
                </a:tc>
                <a:tc>
                  <a:txBody>
                    <a:bodyPr/>
                    <a:lstStyle/>
                    <a:p>
                      <a:pPr algn="ctr"/>
                      <a:r>
                        <a:rPr lang="en-US" b="0" dirty="0" smtClean="0"/>
                        <a:t>100 km</a:t>
                      </a:r>
                      <a:endParaRPr lang="en-CA" b="0" dirty="0"/>
                    </a:p>
                  </a:txBody>
                  <a:tcPr/>
                </a:tc>
                <a:tc>
                  <a:txBody>
                    <a:bodyPr/>
                    <a:lstStyle/>
                    <a:p>
                      <a:pPr algn="ctr"/>
                      <a:r>
                        <a:rPr lang="en-US" b="0" dirty="0" smtClean="0"/>
                        <a:t>150 km</a:t>
                      </a:r>
                      <a:endParaRPr lang="en-CA" b="0" dirty="0"/>
                    </a:p>
                  </a:txBody>
                  <a:tcPr/>
                </a:tc>
                <a:tc>
                  <a:txBody>
                    <a:bodyPr/>
                    <a:lstStyle/>
                    <a:p>
                      <a:pPr algn="ctr"/>
                      <a:r>
                        <a:rPr lang="en-US" b="0" dirty="0" smtClean="0"/>
                        <a:t>250 km</a:t>
                      </a:r>
                      <a:endParaRPr lang="en-CA" b="0" dirty="0"/>
                    </a:p>
                  </a:txBody>
                  <a:tcPr/>
                </a:tc>
                <a:tc>
                  <a:txBody>
                    <a:bodyPr/>
                    <a:lstStyle/>
                    <a:p>
                      <a:pPr algn="r"/>
                      <a:r>
                        <a:rPr lang="en-US" b="0" i="1" dirty="0" err="1" smtClean="0"/>
                        <a:t>r</a:t>
                      </a:r>
                      <a:r>
                        <a:rPr lang="en-US" b="0" i="1" baseline="-25000" dirty="0" err="1" smtClean="0"/>
                        <a:t>max</a:t>
                      </a:r>
                      <a:r>
                        <a:rPr lang="en-US" b="0" i="1" baseline="0" dirty="0" smtClean="0"/>
                        <a:t>:</a:t>
                      </a:r>
                      <a:endParaRPr lang="en-CA" b="0" i="1" baseline="-25000" dirty="0"/>
                    </a:p>
                  </a:txBody>
                  <a:tcPr/>
                </a:tc>
                <a:tc>
                  <a:txBody>
                    <a:bodyPr/>
                    <a:lstStyle/>
                    <a:p>
                      <a:pPr algn="ctr"/>
                      <a:r>
                        <a:rPr lang="en-US" b="0" dirty="0" smtClean="0"/>
                        <a:t>50 km</a:t>
                      </a:r>
                      <a:endParaRPr lang="en-CA" b="0" dirty="0"/>
                    </a:p>
                  </a:txBody>
                  <a:tcPr/>
                </a:tc>
                <a:tc>
                  <a:txBody>
                    <a:bodyPr/>
                    <a:lstStyle/>
                    <a:p>
                      <a:pPr algn="ctr"/>
                      <a:r>
                        <a:rPr lang="en-US" b="0" dirty="0" smtClean="0"/>
                        <a:t>150 km</a:t>
                      </a:r>
                      <a:endParaRPr lang="en-CA" b="0" dirty="0"/>
                    </a:p>
                  </a:txBody>
                  <a:tcPr/>
                </a:tc>
                <a:tc>
                  <a:txBody>
                    <a:bodyPr/>
                    <a:lstStyle/>
                    <a:p>
                      <a:pPr algn="ctr"/>
                      <a:r>
                        <a:rPr lang="en-US" b="0" dirty="0" smtClean="0"/>
                        <a:t>250 km</a:t>
                      </a:r>
                      <a:endParaRPr lang="en-CA" b="0" dirty="0"/>
                    </a:p>
                  </a:txBody>
                  <a:tcPr/>
                </a:tc>
              </a:tr>
              <a:tr h="370840">
                <a:tc>
                  <a:txBody>
                    <a:bodyPr/>
                    <a:lstStyle/>
                    <a:p>
                      <a:pPr algn="r"/>
                      <a:r>
                        <a:rPr lang="en-US" i="1" dirty="0" err="1" smtClean="0"/>
                        <a:t>v</a:t>
                      </a:r>
                      <a:r>
                        <a:rPr lang="en-US" i="1" baseline="-25000" dirty="0" err="1" smtClean="0"/>
                        <a:t>max</a:t>
                      </a:r>
                      <a:r>
                        <a:rPr lang="en-US" dirty="0" smtClean="0"/>
                        <a:t>:</a:t>
                      </a:r>
                      <a:endParaRPr lang="en-CA" dirty="0"/>
                    </a:p>
                  </a:txBody>
                  <a:tcPr/>
                </a:tc>
                <a:tc>
                  <a:txBody>
                    <a:bodyPr/>
                    <a:lstStyle/>
                    <a:p>
                      <a:pPr algn="ctr"/>
                      <a:r>
                        <a:rPr lang="en-US" dirty="0" smtClean="0"/>
                        <a:t>40 m s</a:t>
                      </a:r>
                      <a:r>
                        <a:rPr lang="en-US" baseline="30000" dirty="0" smtClean="0"/>
                        <a:t>−1</a:t>
                      </a:r>
                      <a:endParaRPr lang="en-CA" baseline="30000"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27</a:t>
                      </a:r>
                      <a:r>
                        <a:rPr lang="en-US" baseline="0" dirty="0" smtClean="0"/>
                        <a:t> </a:t>
                      </a:r>
                      <a:r>
                        <a:rPr lang="en-US" dirty="0" smtClean="0"/>
                        <a:t>m s</a:t>
                      </a:r>
                      <a:r>
                        <a:rPr lang="en-US" baseline="30000" dirty="0" smtClean="0"/>
                        <a:t>−1</a:t>
                      </a:r>
                      <a:endParaRPr lang="en-CA" baseline="30000" dirty="0" smtClean="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16 m s</a:t>
                      </a:r>
                      <a:r>
                        <a:rPr lang="en-US" baseline="30000" dirty="0" smtClean="0"/>
                        <a:t>−1</a:t>
                      </a:r>
                      <a:endParaRPr lang="en-CA" baseline="30000" dirty="0" smtClean="0"/>
                    </a:p>
                  </a:txBody>
                  <a:tcPr/>
                </a:tc>
                <a:tc>
                  <a:txBody>
                    <a:bodyPr/>
                    <a:lstStyle/>
                    <a:p>
                      <a:pPr algn="r"/>
                      <a:r>
                        <a:rPr lang="en-US" i="1" dirty="0" err="1" smtClean="0"/>
                        <a:t>v</a:t>
                      </a:r>
                      <a:r>
                        <a:rPr lang="en-US" i="1" baseline="-25000" dirty="0" err="1" smtClean="0"/>
                        <a:t>max</a:t>
                      </a:r>
                      <a:r>
                        <a:rPr lang="en-US" dirty="0" smtClean="0"/>
                        <a:t>:</a:t>
                      </a:r>
                      <a:endParaRPr lang="en-CA" dirty="0"/>
                    </a:p>
                  </a:txBody>
                  <a:tcPr/>
                </a:tc>
                <a:tc>
                  <a:txBody>
                    <a:bodyPr/>
                    <a:lstStyle/>
                    <a:p>
                      <a:pPr algn="ctr"/>
                      <a:r>
                        <a:rPr lang="en-US" dirty="0" smtClean="0"/>
                        <a:t>40 m s</a:t>
                      </a:r>
                      <a:r>
                        <a:rPr lang="en-US" baseline="30000" dirty="0" smtClean="0"/>
                        <a:t>−1</a:t>
                      </a:r>
                      <a:endParaRPr lang="en-CA" baseline="30000" dirty="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13.5 m s</a:t>
                      </a:r>
                      <a:r>
                        <a:rPr lang="en-US" baseline="30000" dirty="0" smtClean="0"/>
                        <a:t>−1</a:t>
                      </a:r>
                      <a:endParaRPr lang="en-CA" baseline="30000" dirty="0" smtClean="0"/>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smtClean="0"/>
                        <a:t>8 m s</a:t>
                      </a:r>
                      <a:r>
                        <a:rPr lang="en-US" baseline="30000" dirty="0" smtClean="0"/>
                        <a:t>−1</a:t>
                      </a:r>
                      <a:endParaRPr lang="en-CA" baseline="30000" dirty="0" smtClean="0"/>
                    </a:p>
                  </a:txBody>
                  <a:tcPr/>
                </a:tc>
              </a:tr>
            </a:tbl>
          </a:graphicData>
        </a:graphic>
      </p:graphicFrame>
      <p:sp>
        <p:nvSpPr>
          <p:cNvPr id="7" name="TextBox 6"/>
          <p:cNvSpPr txBox="1"/>
          <p:nvPr/>
        </p:nvSpPr>
        <p:spPr>
          <a:xfrm>
            <a:off x="1358485" y="2535378"/>
            <a:ext cx="2328073" cy="400110"/>
          </a:xfrm>
          <a:prstGeom prst="rect">
            <a:avLst/>
          </a:prstGeom>
          <a:noFill/>
        </p:spPr>
        <p:txBody>
          <a:bodyPr wrap="none" rtlCol="0">
            <a:spAutoFit/>
          </a:bodyPr>
          <a:lstStyle/>
          <a:p>
            <a:pPr algn="ctr"/>
            <a:r>
              <a:rPr lang="en-US" sz="2000" dirty="0" smtClean="0"/>
              <a:t>S-band (</a:t>
            </a:r>
            <a:r>
              <a:rPr lang="en-US" sz="2000" i="1" dirty="0" smtClean="0"/>
              <a:t>f</a:t>
            </a:r>
            <a:r>
              <a:rPr lang="en-US" sz="2000" dirty="0" smtClean="0"/>
              <a:t> = 2.8 GHz)</a:t>
            </a:r>
            <a:endParaRPr lang="en-CA" sz="2000" dirty="0"/>
          </a:p>
        </p:txBody>
      </p:sp>
      <p:sp>
        <p:nvSpPr>
          <p:cNvPr id="8" name="TextBox 7"/>
          <p:cNvSpPr txBox="1"/>
          <p:nvPr/>
        </p:nvSpPr>
        <p:spPr>
          <a:xfrm>
            <a:off x="5720400" y="2535373"/>
            <a:ext cx="2377767" cy="400110"/>
          </a:xfrm>
          <a:prstGeom prst="rect">
            <a:avLst/>
          </a:prstGeom>
          <a:noFill/>
        </p:spPr>
        <p:txBody>
          <a:bodyPr wrap="none" rtlCol="0">
            <a:spAutoFit/>
          </a:bodyPr>
          <a:lstStyle/>
          <a:p>
            <a:pPr algn="ctr"/>
            <a:r>
              <a:rPr lang="en-US" sz="2000" dirty="0" smtClean="0"/>
              <a:t>C-band (</a:t>
            </a:r>
            <a:r>
              <a:rPr lang="en-US" sz="2000" i="1" dirty="0" smtClean="0"/>
              <a:t>f </a:t>
            </a:r>
            <a:r>
              <a:rPr lang="en-US" sz="2000" dirty="0" smtClean="0"/>
              <a:t>= 5.5 GHz)</a:t>
            </a:r>
            <a:endParaRPr lang="en-CA" sz="2000" dirty="0"/>
          </a:p>
        </p:txBody>
      </p:sp>
      <p:sp>
        <p:nvSpPr>
          <p:cNvPr id="9" name="Content Placeholder 2"/>
          <p:cNvSpPr txBox="1">
            <a:spLocks/>
          </p:cNvSpPr>
          <p:nvPr/>
        </p:nvSpPr>
        <p:spPr>
          <a:xfrm>
            <a:off x="241300" y="4405744"/>
            <a:ext cx="8750299" cy="201410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smtClean="0"/>
              <a:t>Approaches must therefore be developed to minimize aliasing, folding, and their impact on radar data quality.</a:t>
            </a:r>
          </a:p>
          <a:p>
            <a:pPr marL="0" indent="0">
              <a:buFont typeface="Arial"/>
              <a:buNone/>
            </a:pPr>
            <a:r>
              <a:rPr lang="en-US" sz="2400" dirty="0" smtClean="0"/>
              <a:t>Note that aliasing “simply” adds a multiple of 2</a:t>
            </a:r>
            <a:r>
              <a:rPr lang="en-US" sz="2400" i="1" dirty="0" smtClean="0"/>
              <a:t>v</a:t>
            </a:r>
            <a:r>
              <a:rPr lang="en-US" sz="2400" i="1" baseline="-25000" dirty="0" smtClean="0"/>
              <a:t>max</a:t>
            </a:r>
            <a:r>
              <a:rPr lang="en-US" sz="2400" dirty="0" smtClean="0"/>
              <a:t> to the velocity while range folding displaces and possibly blends echoes together. Folding is hence generally a more serious problem than aliasing.</a:t>
            </a:r>
            <a:endParaRPr lang="en-US" sz="2400" baseline="-25000" dirty="0" smtClean="0"/>
          </a:p>
        </p:txBody>
      </p:sp>
    </p:spTree>
    <p:extLst>
      <p:ext uri="{BB962C8B-B14F-4D97-AF65-F5344CB8AC3E}">
        <p14:creationId xmlns:p14="http://schemas.microsoft.com/office/powerpoint/2010/main" val="39277921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tretch>
            <a:fillRect/>
          </a:stretch>
        </p:blipFill>
        <p:spPr>
          <a:xfrm>
            <a:off x="3104280" y="2450005"/>
            <a:ext cx="5901607" cy="2061029"/>
          </a:xfrm>
          <a:prstGeom prst="rect">
            <a:avLst/>
          </a:prstGeom>
        </p:spPr>
      </p:pic>
      <p:sp>
        <p:nvSpPr>
          <p:cNvPr id="2" name="Title 1"/>
          <p:cNvSpPr>
            <a:spLocks noGrp="1"/>
          </p:cNvSpPr>
          <p:nvPr>
            <p:ph type="title"/>
          </p:nvPr>
        </p:nvSpPr>
        <p:spPr>
          <a:xfrm>
            <a:off x="241300" y="161925"/>
            <a:ext cx="7378700" cy="1309688"/>
          </a:xfrm>
        </p:spPr>
        <p:txBody>
          <a:bodyPr>
            <a:normAutofit fontScale="90000"/>
          </a:bodyPr>
          <a:lstStyle/>
          <a:p>
            <a:r>
              <a:rPr lang="en-US" dirty="0" smtClean="0"/>
              <a:t>Approaches: Different elevation angles, different trade-offs</a:t>
            </a:r>
            <a:endParaRPr lang="en-CA" i="1" dirty="0"/>
          </a:p>
        </p:txBody>
      </p:sp>
      <p:sp>
        <p:nvSpPr>
          <p:cNvPr id="3" name="Content Placeholder 2"/>
          <p:cNvSpPr>
            <a:spLocks noGrp="1"/>
          </p:cNvSpPr>
          <p:nvPr>
            <p:ph idx="1"/>
          </p:nvPr>
        </p:nvSpPr>
        <p:spPr>
          <a:xfrm>
            <a:off x="241301" y="1600199"/>
            <a:ext cx="2189479" cy="5184776"/>
          </a:xfrm>
        </p:spPr>
        <p:txBody>
          <a:bodyPr>
            <a:normAutofit/>
          </a:bodyPr>
          <a:lstStyle/>
          <a:p>
            <a:pPr marL="0" indent="0">
              <a:buNone/>
            </a:pPr>
            <a:r>
              <a:rPr lang="en-US" sz="2200" dirty="0" smtClean="0"/>
              <a:t>When thinking of mitigation approaches, it should first be realized that the range up to which echoes are generally seen  varies with elevation.</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11</a:t>
            </a:fld>
            <a:endParaRPr lang="en-US" dirty="0"/>
          </a:p>
        </p:txBody>
      </p:sp>
      <p:pic>
        <p:nvPicPr>
          <p:cNvPr id="12" name="Picture 11"/>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30780" y="1738749"/>
            <a:ext cx="6713220" cy="3425190"/>
          </a:xfrm>
          <a:prstGeom prst="rect">
            <a:avLst/>
          </a:prstGeom>
        </p:spPr>
      </p:pic>
      <p:sp>
        <p:nvSpPr>
          <p:cNvPr id="8" name="Content Placeholder 2"/>
          <p:cNvSpPr txBox="1">
            <a:spLocks/>
          </p:cNvSpPr>
          <p:nvPr/>
        </p:nvSpPr>
        <p:spPr>
          <a:xfrm>
            <a:off x="241300" y="5163939"/>
            <a:ext cx="8750299" cy="162103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dirty="0" smtClean="0"/>
              <a:t>At low elevations, echoes can be observed up to large distances, and both aliasing and folding can occur. At higher elevations, echoes can only be observed at near ranges, naturally limiting the range folding problem; one may hence not have to trade-off between aliasing and folding for those.</a:t>
            </a:r>
            <a:endParaRPr lang="en-US" sz="2200" baseline="-25000" dirty="0" smtClean="0"/>
          </a:p>
        </p:txBody>
      </p:sp>
    </p:spTree>
    <p:extLst>
      <p:ext uri="{BB962C8B-B14F-4D97-AF65-F5344CB8AC3E}">
        <p14:creationId xmlns:p14="http://schemas.microsoft.com/office/powerpoint/2010/main" val="40547852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895" y="161925"/>
            <a:ext cx="7683506" cy="1309688"/>
          </a:xfrm>
        </p:spPr>
        <p:txBody>
          <a:bodyPr>
            <a:normAutofit fontScale="90000"/>
          </a:bodyPr>
          <a:lstStyle/>
          <a:p>
            <a:r>
              <a:rPr lang="en-US" dirty="0" smtClean="0"/>
              <a:t>Mitigation approach:</a:t>
            </a:r>
            <a:br>
              <a:rPr lang="en-US" dirty="0" smtClean="0"/>
            </a:br>
            <a:r>
              <a:rPr lang="en-US" dirty="0" err="1" smtClean="0"/>
              <a:t>Dealiasing</a:t>
            </a:r>
            <a:r>
              <a:rPr lang="en-US" dirty="0" smtClean="0"/>
              <a:t> using velocity continuity</a:t>
            </a:r>
            <a:endParaRPr lang="en-CA" i="1" baseline="-25000" dirty="0"/>
          </a:p>
        </p:txBody>
      </p:sp>
      <p:sp>
        <p:nvSpPr>
          <p:cNvPr id="3" name="Content Placeholder 2"/>
          <p:cNvSpPr>
            <a:spLocks noGrp="1"/>
          </p:cNvSpPr>
          <p:nvPr>
            <p:ph idx="1"/>
          </p:nvPr>
        </p:nvSpPr>
        <p:spPr>
          <a:xfrm>
            <a:off x="241301" y="1600198"/>
            <a:ext cx="8902699" cy="547257"/>
          </a:xfrm>
        </p:spPr>
        <p:txBody>
          <a:bodyPr>
            <a:normAutofit/>
          </a:bodyPr>
          <a:lstStyle/>
          <a:p>
            <a:pPr marL="0" indent="0">
              <a:buNone/>
            </a:pPr>
            <a:r>
              <a:rPr lang="en-US" sz="2000" dirty="0" smtClean="0"/>
              <a:t>Given a first guess for the wind at different heights, or by looking for discontinuities</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12</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6996" y="2186940"/>
            <a:ext cx="4145280" cy="467106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8110" y="2186940"/>
            <a:ext cx="4145280" cy="4671060"/>
          </a:xfrm>
          <a:prstGeom prst="rect">
            <a:avLst/>
          </a:prstGeom>
        </p:spPr>
      </p:pic>
      <p:sp>
        <p:nvSpPr>
          <p:cNvPr id="10" name="Content Placeholder 2"/>
          <p:cNvSpPr txBox="1">
            <a:spLocks/>
          </p:cNvSpPr>
          <p:nvPr/>
        </p:nvSpPr>
        <p:spPr>
          <a:xfrm>
            <a:off x="241297" y="1925782"/>
            <a:ext cx="1254994" cy="485919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000" dirty="0" smtClean="0"/>
              <a:t>or “jumps” in the wind speeds, one can design an algorithm to </a:t>
            </a:r>
            <a:r>
              <a:rPr lang="en-US" sz="2000" dirty="0" err="1" smtClean="0"/>
              <a:t>dealias</a:t>
            </a:r>
            <a:r>
              <a:rPr lang="en-US" sz="2000" dirty="0" smtClean="0"/>
              <a:t> velocities especially in large-scale weather systems.</a:t>
            </a:r>
          </a:p>
        </p:txBody>
      </p:sp>
      <p:sp>
        <p:nvSpPr>
          <p:cNvPr id="11" name="TextBox 10"/>
          <p:cNvSpPr txBox="1"/>
          <p:nvPr/>
        </p:nvSpPr>
        <p:spPr>
          <a:xfrm>
            <a:off x="1676390" y="2216720"/>
            <a:ext cx="3465821" cy="338554"/>
          </a:xfrm>
          <a:prstGeom prst="rect">
            <a:avLst/>
          </a:prstGeom>
          <a:noFill/>
        </p:spPr>
        <p:txBody>
          <a:bodyPr wrap="none" rtlCol="0">
            <a:spAutoFit/>
          </a:bodyPr>
          <a:lstStyle/>
          <a:p>
            <a:r>
              <a:rPr lang="en-US" sz="1600" dirty="0" smtClean="0">
                <a:solidFill>
                  <a:srgbClr val="FFFFFF"/>
                </a:solidFill>
              </a:rPr>
              <a:t>Doppler velocities as measured (aliased)</a:t>
            </a:r>
            <a:endParaRPr lang="en-CA" sz="1600" dirty="0">
              <a:solidFill>
                <a:srgbClr val="FFFFFF"/>
              </a:solidFill>
            </a:endParaRPr>
          </a:p>
        </p:txBody>
      </p:sp>
      <p:sp>
        <p:nvSpPr>
          <p:cNvPr id="12" name="TextBox 11"/>
          <p:cNvSpPr txBox="1"/>
          <p:nvPr/>
        </p:nvSpPr>
        <p:spPr>
          <a:xfrm>
            <a:off x="5883051" y="2216715"/>
            <a:ext cx="2949846" cy="338554"/>
          </a:xfrm>
          <a:prstGeom prst="rect">
            <a:avLst/>
          </a:prstGeom>
          <a:noFill/>
        </p:spPr>
        <p:txBody>
          <a:bodyPr wrap="none" rtlCol="0">
            <a:spAutoFit/>
          </a:bodyPr>
          <a:lstStyle/>
          <a:p>
            <a:pPr algn="ctr"/>
            <a:r>
              <a:rPr lang="en-US" sz="1600" dirty="0" smtClean="0">
                <a:solidFill>
                  <a:srgbClr val="FFFFFF"/>
                </a:solidFill>
              </a:rPr>
              <a:t>Doppler velocities after </a:t>
            </a:r>
            <a:r>
              <a:rPr lang="en-US" sz="1600" dirty="0" err="1" smtClean="0">
                <a:solidFill>
                  <a:srgbClr val="FFFFFF"/>
                </a:solidFill>
              </a:rPr>
              <a:t>dealiasing</a:t>
            </a:r>
            <a:endParaRPr lang="en-CA" sz="1600" dirty="0">
              <a:solidFill>
                <a:srgbClr val="FFFFFF"/>
              </a:solidFill>
            </a:endParaRPr>
          </a:p>
        </p:txBody>
      </p:sp>
      <p:sp>
        <p:nvSpPr>
          <p:cNvPr id="13" name="TextBox 12"/>
          <p:cNvSpPr txBox="1"/>
          <p:nvPr/>
        </p:nvSpPr>
        <p:spPr>
          <a:xfrm>
            <a:off x="4062642" y="6373784"/>
            <a:ext cx="1190409" cy="461665"/>
          </a:xfrm>
          <a:prstGeom prst="rect">
            <a:avLst/>
          </a:prstGeom>
          <a:solidFill>
            <a:srgbClr val="000000">
              <a:alpha val="50000"/>
            </a:srgbClr>
          </a:solidFill>
        </p:spPr>
        <p:txBody>
          <a:bodyPr wrap="square" rtlCol="0">
            <a:spAutoFit/>
          </a:bodyPr>
          <a:lstStyle/>
          <a:p>
            <a:pPr algn="r"/>
            <a:r>
              <a:rPr lang="en-US" sz="1200" dirty="0" smtClean="0">
                <a:solidFill>
                  <a:srgbClr val="FFFFFF"/>
                </a:solidFill>
              </a:rPr>
              <a:t>KLGX  3.4° PPI</a:t>
            </a:r>
          </a:p>
          <a:p>
            <a:pPr algn="r"/>
            <a:r>
              <a:rPr lang="en-US" sz="1200" dirty="0" smtClean="0">
                <a:solidFill>
                  <a:srgbClr val="FFFFFF"/>
                </a:solidFill>
              </a:rPr>
              <a:t>2015/02/06 7:02</a:t>
            </a:r>
            <a:endParaRPr lang="en-CA" sz="1200" dirty="0">
              <a:solidFill>
                <a:srgbClr val="FFFFFF"/>
              </a:solidFill>
            </a:endParaRPr>
          </a:p>
        </p:txBody>
      </p:sp>
    </p:spTree>
    <p:extLst>
      <p:ext uri="{BB962C8B-B14F-4D97-AF65-F5344CB8AC3E}">
        <p14:creationId xmlns:p14="http://schemas.microsoft.com/office/powerpoint/2010/main" val="11866398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6760" y="1996440"/>
            <a:ext cx="4587240" cy="4861560"/>
          </a:xfrm>
          <a:prstGeom prst="rect">
            <a:avLst/>
          </a:prstGeom>
        </p:spPr>
      </p:pic>
      <p:sp>
        <p:nvSpPr>
          <p:cNvPr id="2" name="Title 1"/>
          <p:cNvSpPr>
            <a:spLocks noGrp="1"/>
          </p:cNvSpPr>
          <p:nvPr>
            <p:ph type="title"/>
          </p:nvPr>
        </p:nvSpPr>
        <p:spPr>
          <a:xfrm>
            <a:off x="241300" y="161925"/>
            <a:ext cx="7378700" cy="1309688"/>
          </a:xfrm>
        </p:spPr>
        <p:txBody>
          <a:bodyPr>
            <a:normAutofit fontScale="90000"/>
          </a:bodyPr>
          <a:lstStyle/>
          <a:p>
            <a:r>
              <a:rPr lang="en-US" dirty="0" smtClean="0"/>
              <a:t>Mitigation approach:</a:t>
            </a:r>
            <a:br>
              <a:rPr lang="en-US" dirty="0" smtClean="0"/>
            </a:br>
            <a:r>
              <a:rPr lang="en-US" dirty="0" smtClean="0"/>
              <a:t>Using more than one </a:t>
            </a:r>
            <a:r>
              <a:rPr lang="en-US" i="1" dirty="0" err="1" smtClean="0"/>
              <a:t>f</a:t>
            </a:r>
            <a:r>
              <a:rPr lang="en-US" i="1" baseline="-25000" dirty="0" err="1" smtClean="0"/>
              <a:t>r</a:t>
            </a:r>
            <a:endParaRPr lang="en-CA" i="1" baseline="-25000" dirty="0"/>
          </a:p>
        </p:txBody>
      </p:sp>
      <p:sp>
        <p:nvSpPr>
          <p:cNvPr id="3" name="Content Placeholder 2"/>
          <p:cNvSpPr>
            <a:spLocks noGrp="1"/>
          </p:cNvSpPr>
          <p:nvPr>
            <p:ph idx="1"/>
          </p:nvPr>
        </p:nvSpPr>
        <p:spPr>
          <a:xfrm>
            <a:off x="241301" y="1600198"/>
            <a:ext cx="8750299" cy="547257"/>
          </a:xfrm>
        </p:spPr>
        <p:txBody>
          <a:bodyPr>
            <a:normAutofit/>
          </a:bodyPr>
          <a:lstStyle/>
          <a:p>
            <a:pPr marL="0" indent="0">
              <a:buNone/>
            </a:pPr>
            <a:r>
              <a:rPr lang="en-US" sz="2400" dirty="0" smtClean="0"/>
              <a:t>Multiple </a:t>
            </a:r>
            <a:r>
              <a:rPr lang="en-US" sz="2400" i="1" dirty="0" err="1" smtClean="0"/>
              <a:t>f</a:t>
            </a:r>
            <a:r>
              <a:rPr lang="en-US" sz="2400" baseline="-25000" dirty="0" err="1" smtClean="0"/>
              <a:t>r</a:t>
            </a:r>
            <a:r>
              <a:rPr lang="en-US" sz="2400" dirty="0" smtClean="0"/>
              <a:t> can be used to solve two different problems:</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13</a:t>
            </a:fld>
            <a:endParaRPr lang="en-US" dirty="0"/>
          </a:p>
        </p:txBody>
      </p:sp>
      <p:sp>
        <p:nvSpPr>
          <p:cNvPr id="11" name="Content Placeholder 2"/>
          <p:cNvSpPr txBox="1">
            <a:spLocks/>
          </p:cNvSpPr>
          <p:nvPr/>
        </p:nvSpPr>
        <p:spPr>
          <a:xfrm>
            <a:off x="241296" y="2043553"/>
            <a:ext cx="4375149" cy="47414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smtClean="0"/>
              <a:t>a1) Use a very low pulse repetition frequency </a:t>
            </a:r>
            <a:r>
              <a:rPr lang="en-US" sz="2400" i="1" dirty="0" err="1" smtClean="0"/>
              <a:t>f</a:t>
            </a:r>
            <a:r>
              <a:rPr lang="en-US" sz="2400" i="1" baseline="-25000" dirty="0" err="1" smtClean="0"/>
              <a:t>r</a:t>
            </a:r>
            <a:r>
              <a:rPr lang="en-US" sz="2400" dirty="0" smtClean="0"/>
              <a:t> (say, 300 Hz) to detect echoes without folding (</a:t>
            </a:r>
            <a:r>
              <a:rPr lang="en-US" sz="2400" i="1" dirty="0" err="1" smtClean="0"/>
              <a:t>r</a:t>
            </a:r>
            <a:r>
              <a:rPr lang="en-US" sz="2400" i="1" baseline="-25000" dirty="0" err="1" smtClean="0"/>
              <a:t>max</a:t>
            </a:r>
            <a:r>
              <a:rPr lang="en-US" sz="2400" dirty="0" smtClean="0"/>
              <a:t> = 500 km), deciding to ignore Doppler data quality and the issue of aliasing.</a:t>
            </a:r>
          </a:p>
          <a:p>
            <a:pPr marL="0" indent="0">
              <a:buFont typeface="Arial"/>
              <a:buNone/>
            </a:pPr>
            <a:r>
              <a:rPr lang="en-US" sz="2400" dirty="0" smtClean="0"/>
              <a:t>A “clean” reflectivity map is obtained as a result, and is easy to interpret.</a:t>
            </a:r>
          </a:p>
          <a:p>
            <a:pPr marL="0" indent="0">
              <a:buFont typeface="Arial"/>
              <a:buNone/>
            </a:pPr>
            <a:r>
              <a:rPr lang="en-US" sz="2400" dirty="0" smtClean="0"/>
              <a:t>The associated (highly aliased) Doppler map is often ignored.</a:t>
            </a:r>
          </a:p>
        </p:txBody>
      </p:sp>
    </p:spTree>
    <p:extLst>
      <p:ext uri="{BB962C8B-B14F-4D97-AF65-F5344CB8AC3E}">
        <p14:creationId xmlns:p14="http://schemas.microsoft.com/office/powerpoint/2010/main" val="1282725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6760" y="1996440"/>
            <a:ext cx="4587240" cy="4861560"/>
          </a:xfrm>
          <a:prstGeom prst="rect">
            <a:avLst/>
          </a:prstGeom>
        </p:spPr>
      </p:pic>
      <p:sp>
        <p:nvSpPr>
          <p:cNvPr id="2" name="Title 1"/>
          <p:cNvSpPr>
            <a:spLocks noGrp="1"/>
          </p:cNvSpPr>
          <p:nvPr>
            <p:ph type="title"/>
          </p:nvPr>
        </p:nvSpPr>
        <p:spPr>
          <a:xfrm>
            <a:off x="241300" y="161925"/>
            <a:ext cx="7378700" cy="1309688"/>
          </a:xfrm>
        </p:spPr>
        <p:txBody>
          <a:bodyPr>
            <a:normAutofit fontScale="90000"/>
          </a:bodyPr>
          <a:lstStyle/>
          <a:p>
            <a:r>
              <a:rPr lang="en-US" dirty="0" smtClean="0"/>
              <a:t>Mitigation approach:</a:t>
            </a:r>
            <a:br>
              <a:rPr lang="en-US" dirty="0" smtClean="0"/>
            </a:br>
            <a:r>
              <a:rPr lang="en-US" dirty="0" smtClean="0"/>
              <a:t>Using more than one </a:t>
            </a:r>
            <a:r>
              <a:rPr lang="en-US" i="1" dirty="0" err="1" smtClean="0"/>
              <a:t>f</a:t>
            </a:r>
            <a:r>
              <a:rPr lang="en-US" i="1" baseline="-25000" dirty="0" err="1" smtClean="0"/>
              <a:t>r</a:t>
            </a:r>
            <a:endParaRPr lang="en-CA" i="1" baseline="-25000" dirty="0"/>
          </a:p>
        </p:txBody>
      </p:sp>
      <p:sp>
        <p:nvSpPr>
          <p:cNvPr id="3" name="Content Placeholder 2"/>
          <p:cNvSpPr>
            <a:spLocks noGrp="1"/>
          </p:cNvSpPr>
          <p:nvPr>
            <p:ph idx="1"/>
          </p:nvPr>
        </p:nvSpPr>
        <p:spPr>
          <a:xfrm>
            <a:off x="241301" y="1600198"/>
            <a:ext cx="8750299" cy="547257"/>
          </a:xfrm>
        </p:spPr>
        <p:txBody>
          <a:bodyPr>
            <a:normAutofit/>
          </a:bodyPr>
          <a:lstStyle/>
          <a:p>
            <a:pPr marL="0" indent="0">
              <a:buNone/>
            </a:pPr>
            <a:r>
              <a:rPr lang="en-US" sz="2400" dirty="0"/>
              <a:t>Multiple </a:t>
            </a:r>
            <a:r>
              <a:rPr lang="en-US" sz="2400" i="1" dirty="0" err="1"/>
              <a:t>f</a:t>
            </a:r>
            <a:r>
              <a:rPr lang="en-US" sz="2400" baseline="-25000" dirty="0" err="1"/>
              <a:t>r</a:t>
            </a:r>
            <a:r>
              <a:rPr lang="en-US" sz="2400" dirty="0"/>
              <a:t> can be used to solve two different problems:</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14</a:t>
            </a:fld>
            <a:endParaRPr lang="en-US" dirty="0"/>
          </a:p>
        </p:txBody>
      </p:sp>
      <p:sp>
        <p:nvSpPr>
          <p:cNvPr id="11" name="Content Placeholder 2"/>
          <p:cNvSpPr txBox="1">
            <a:spLocks/>
          </p:cNvSpPr>
          <p:nvPr/>
        </p:nvSpPr>
        <p:spPr>
          <a:xfrm>
            <a:off x="241296" y="2043553"/>
            <a:ext cx="4375149" cy="463433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smtClean="0"/>
              <a:t>a2) Use the clean reflectivity map to determine how echoes will fold when a higher </a:t>
            </a:r>
            <a:r>
              <a:rPr lang="en-US" sz="2400" i="1" dirty="0" err="1" smtClean="0"/>
              <a:t>f</a:t>
            </a:r>
            <a:r>
              <a:rPr lang="en-US" sz="2400" i="1" baseline="-25000" dirty="0" err="1" smtClean="0"/>
              <a:t>r</a:t>
            </a:r>
            <a:r>
              <a:rPr lang="en-US" sz="2400" dirty="0" smtClean="0"/>
              <a:t> is used.</a:t>
            </a:r>
          </a:p>
          <a:p>
            <a:pPr marL="0" indent="0">
              <a:buFont typeface="Arial"/>
              <a:buNone/>
            </a:pPr>
            <a:r>
              <a:rPr lang="en-US" sz="2400" dirty="0" smtClean="0"/>
              <a:t>Depending on the relative intensity of the original or the folded echoes, one can establish which will dominate the Doppler measurement; the Doppler velocity can hence be assigned to the correct echo, while the Doppler velocity of the other echo will be declared unknown.</a:t>
            </a:r>
          </a:p>
          <a:p>
            <a:pPr marL="0" indent="0">
              <a:buFont typeface="Arial"/>
              <a:buNone/>
            </a:pPr>
            <a:endParaRPr lang="en-US" sz="2400" dirty="0" smtClean="0"/>
          </a:p>
        </p:txBody>
      </p:sp>
      <p:sp>
        <p:nvSpPr>
          <p:cNvPr id="12" name="Oval 11"/>
          <p:cNvSpPr/>
          <p:nvPr/>
        </p:nvSpPr>
        <p:spPr>
          <a:xfrm>
            <a:off x="5472548" y="3837712"/>
            <a:ext cx="3474720" cy="3474720"/>
          </a:xfrm>
          <a:prstGeom prst="ellipse">
            <a:avLst/>
          </a:prstGeom>
          <a:noFill/>
          <a:ln w="635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6" name="Rectangle 5"/>
          <p:cNvSpPr/>
          <p:nvPr/>
        </p:nvSpPr>
        <p:spPr>
          <a:xfrm rot="600000">
            <a:off x="7449417" y="3269673"/>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8" name="Straight Connector 7"/>
          <p:cNvCxnSpPr/>
          <p:nvPr/>
        </p:nvCxnSpPr>
        <p:spPr>
          <a:xfrm flipV="1">
            <a:off x="7191377" y="3181349"/>
            <a:ext cx="276223" cy="2384198"/>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7196140" y="3243900"/>
            <a:ext cx="619123" cy="2316883"/>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2" name="Rectangle 21"/>
          <p:cNvSpPr/>
          <p:nvPr/>
        </p:nvSpPr>
        <p:spPr>
          <a:xfrm rot="600000">
            <a:off x="7244523" y="4986348"/>
            <a:ext cx="79663"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3" name="TextBox 22"/>
          <p:cNvSpPr txBox="1"/>
          <p:nvPr/>
        </p:nvSpPr>
        <p:spPr>
          <a:xfrm>
            <a:off x="7820010" y="3103821"/>
            <a:ext cx="1323990" cy="646331"/>
          </a:xfrm>
          <a:prstGeom prst="rect">
            <a:avLst/>
          </a:prstGeom>
          <a:noFill/>
        </p:spPr>
        <p:txBody>
          <a:bodyPr wrap="square" rtlCol="0">
            <a:spAutoFit/>
          </a:bodyPr>
          <a:lstStyle/>
          <a:p>
            <a:r>
              <a:rPr lang="en-US" sz="1200" dirty="0" smtClean="0">
                <a:solidFill>
                  <a:srgbClr val="FFFFFF"/>
                </a:solidFill>
              </a:rPr>
              <a:t>Weaker 2</a:t>
            </a:r>
            <a:r>
              <a:rPr lang="en-US" sz="1200" baseline="30000" dirty="0" smtClean="0">
                <a:solidFill>
                  <a:srgbClr val="FFFFFF"/>
                </a:solidFill>
              </a:rPr>
              <a:t>nd</a:t>
            </a:r>
            <a:r>
              <a:rPr lang="en-US" sz="1200" dirty="0" smtClean="0">
                <a:solidFill>
                  <a:srgbClr val="FFFFFF"/>
                </a:solidFill>
              </a:rPr>
              <a:t> trip;</a:t>
            </a:r>
          </a:p>
          <a:p>
            <a:r>
              <a:rPr lang="en-US" sz="1200" dirty="0" smtClean="0">
                <a:solidFill>
                  <a:srgbClr val="FFFFFF"/>
                </a:solidFill>
              </a:rPr>
              <a:t>Doppler from 1</a:t>
            </a:r>
            <a:r>
              <a:rPr lang="en-US" sz="1200" baseline="30000" dirty="0" smtClean="0">
                <a:solidFill>
                  <a:srgbClr val="FFFFFF"/>
                </a:solidFill>
              </a:rPr>
              <a:t>st</a:t>
            </a:r>
            <a:r>
              <a:rPr lang="en-US" sz="1200" dirty="0" smtClean="0">
                <a:solidFill>
                  <a:srgbClr val="FFFFFF"/>
                </a:solidFill>
              </a:rPr>
              <a:t> trip will dominate</a:t>
            </a:r>
            <a:endParaRPr lang="en-CA" sz="1200" dirty="0">
              <a:solidFill>
                <a:srgbClr val="FFFFFF"/>
              </a:solidFill>
            </a:endParaRPr>
          </a:p>
        </p:txBody>
      </p:sp>
      <p:cxnSp>
        <p:nvCxnSpPr>
          <p:cNvPr id="24" name="Straight Connector 23"/>
          <p:cNvCxnSpPr/>
          <p:nvPr/>
        </p:nvCxnSpPr>
        <p:spPr>
          <a:xfrm flipH="1" flipV="1">
            <a:off x="6224588" y="3243900"/>
            <a:ext cx="971536" cy="2321631"/>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rot="19976348">
            <a:off x="5996856" y="3369685"/>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28" name="Straight Connector 27"/>
          <p:cNvCxnSpPr/>
          <p:nvPr/>
        </p:nvCxnSpPr>
        <p:spPr>
          <a:xfrm flipH="1" flipV="1">
            <a:off x="5881688" y="3352800"/>
            <a:ext cx="1314420" cy="2207954"/>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rot="19981249">
            <a:off x="6889043" y="4917552"/>
            <a:ext cx="92992"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33" name="TextBox 32"/>
          <p:cNvSpPr txBox="1"/>
          <p:nvPr/>
        </p:nvSpPr>
        <p:spPr>
          <a:xfrm>
            <a:off x="5369194" y="2603800"/>
            <a:ext cx="1399065"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200" dirty="0" smtClean="0">
                <a:solidFill>
                  <a:srgbClr val="FFFFFF"/>
                </a:solidFill>
              </a:rPr>
              <a:t>Stronger 2</a:t>
            </a:r>
            <a:r>
              <a:rPr lang="en-US" sz="1200" baseline="30000" dirty="0" smtClean="0">
                <a:solidFill>
                  <a:srgbClr val="FFFFFF"/>
                </a:solidFill>
              </a:rPr>
              <a:t>nd</a:t>
            </a:r>
            <a:r>
              <a:rPr lang="en-US" sz="1200" dirty="0" smtClean="0">
                <a:solidFill>
                  <a:srgbClr val="FFFFFF"/>
                </a:solidFill>
              </a:rPr>
              <a:t> trip;</a:t>
            </a:r>
          </a:p>
          <a:p>
            <a:pPr algn="ctr"/>
            <a:r>
              <a:rPr lang="en-US" sz="1200" dirty="0" smtClean="0">
                <a:solidFill>
                  <a:srgbClr val="FFFFFF"/>
                </a:solidFill>
              </a:rPr>
              <a:t>Doppler from 2</a:t>
            </a:r>
            <a:r>
              <a:rPr lang="en-US" sz="1200" baseline="30000" dirty="0" smtClean="0">
                <a:solidFill>
                  <a:srgbClr val="FFFFFF"/>
                </a:solidFill>
              </a:rPr>
              <a:t>nd</a:t>
            </a:r>
            <a:r>
              <a:rPr lang="en-US" sz="1200" dirty="0" smtClean="0">
                <a:solidFill>
                  <a:srgbClr val="FFFFFF"/>
                </a:solidFill>
              </a:rPr>
              <a:t> trip will dominate</a:t>
            </a:r>
            <a:endParaRPr lang="en-CA" sz="1200" dirty="0">
              <a:solidFill>
                <a:srgbClr val="FFFFFF"/>
              </a:solidFill>
            </a:endParaRPr>
          </a:p>
        </p:txBody>
      </p:sp>
    </p:spTree>
    <p:extLst>
      <p:ext uri="{BB962C8B-B14F-4D97-AF65-F5344CB8AC3E}">
        <p14:creationId xmlns:p14="http://schemas.microsoft.com/office/powerpoint/2010/main" val="1203361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smtClean="0"/>
              <a:t>Mitigation approach:</a:t>
            </a:r>
            <a:br>
              <a:rPr lang="en-US" dirty="0" smtClean="0"/>
            </a:br>
            <a:r>
              <a:rPr lang="en-US" dirty="0" smtClean="0"/>
              <a:t>Using more than one </a:t>
            </a:r>
            <a:r>
              <a:rPr lang="en-US" i="1" dirty="0" err="1" smtClean="0"/>
              <a:t>f</a:t>
            </a:r>
            <a:r>
              <a:rPr lang="en-US" i="1" baseline="-25000" dirty="0" err="1" smtClean="0"/>
              <a:t>r</a:t>
            </a:r>
            <a:endParaRPr lang="en-CA" i="1" baseline="-25000" dirty="0"/>
          </a:p>
        </p:txBody>
      </p:sp>
      <p:sp>
        <p:nvSpPr>
          <p:cNvPr id="3" name="Content Placeholder 2"/>
          <p:cNvSpPr>
            <a:spLocks noGrp="1"/>
          </p:cNvSpPr>
          <p:nvPr>
            <p:ph idx="1"/>
          </p:nvPr>
        </p:nvSpPr>
        <p:spPr>
          <a:xfrm>
            <a:off x="241301" y="1600198"/>
            <a:ext cx="8750299" cy="2237514"/>
          </a:xfrm>
        </p:spPr>
        <p:txBody>
          <a:bodyPr>
            <a:normAutofit/>
          </a:bodyPr>
          <a:lstStyle/>
          <a:p>
            <a:pPr marL="0" indent="0">
              <a:buNone/>
            </a:pPr>
            <a:r>
              <a:rPr lang="en-US" sz="2400" dirty="0"/>
              <a:t>Multiple </a:t>
            </a:r>
            <a:r>
              <a:rPr lang="en-US" sz="2400" i="1" dirty="0" err="1"/>
              <a:t>f</a:t>
            </a:r>
            <a:r>
              <a:rPr lang="en-US" sz="2400" baseline="-25000" dirty="0" err="1"/>
              <a:t>r</a:t>
            </a:r>
            <a:r>
              <a:rPr lang="en-US" sz="2400" dirty="0"/>
              <a:t> can be used to solve two different problems</a:t>
            </a:r>
            <a:r>
              <a:rPr lang="en-US" sz="2400" dirty="0" smtClean="0"/>
              <a:t>:</a:t>
            </a:r>
          </a:p>
          <a:p>
            <a:pPr marL="0" indent="0">
              <a:buNone/>
            </a:pPr>
            <a:r>
              <a:rPr lang="en-US" sz="2400" dirty="0" smtClean="0"/>
              <a:t>b) Use two </a:t>
            </a:r>
            <a:r>
              <a:rPr lang="en-US" sz="2400" i="1" dirty="0" err="1" smtClean="0"/>
              <a:t>f</a:t>
            </a:r>
            <a:r>
              <a:rPr lang="en-US" sz="2400" i="1" baseline="-25000" dirty="0" err="1" smtClean="0"/>
              <a:t>r</a:t>
            </a:r>
            <a:r>
              <a:rPr lang="en-US" sz="2400" dirty="0"/>
              <a:t> </a:t>
            </a:r>
            <a:r>
              <a:rPr lang="en-US" sz="2400" dirty="0" smtClean="0"/>
              <a:t>that have different </a:t>
            </a:r>
            <a:r>
              <a:rPr lang="en-US" sz="2400" i="1" dirty="0" err="1" smtClean="0"/>
              <a:t>v</a:t>
            </a:r>
            <a:r>
              <a:rPr lang="en-US" sz="2400" i="1" baseline="-25000" dirty="0" err="1" smtClean="0"/>
              <a:t>max</a:t>
            </a:r>
            <a:r>
              <a:rPr lang="en-US" sz="2400" dirty="0" smtClean="0"/>
              <a:t> to determine whether the velocities measured at either </a:t>
            </a:r>
            <a:r>
              <a:rPr lang="en-US" sz="2400" i="1" dirty="0" err="1" smtClean="0"/>
              <a:t>f</a:t>
            </a:r>
            <a:r>
              <a:rPr lang="en-US" sz="2400" i="1" baseline="-25000" dirty="0" err="1" smtClean="0"/>
              <a:t>r</a:t>
            </a:r>
            <a:r>
              <a:rPr lang="en-US" sz="2400" dirty="0" smtClean="0"/>
              <a:t> are aliased or not.</a:t>
            </a:r>
          </a:p>
          <a:p>
            <a:pPr marL="0" indent="0">
              <a:buNone/>
            </a:pPr>
            <a:r>
              <a:rPr lang="en-US" sz="2400" dirty="0" smtClean="0"/>
              <a:t>Depending on whether the velocities measured at two </a:t>
            </a:r>
            <a:r>
              <a:rPr lang="en-US" sz="2400" i="1" dirty="0" err="1" smtClean="0"/>
              <a:t>f</a:t>
            </a:r>
            <a:r>
              <a:rPr lang="en-US" sz="2400" i="1" baseline="-25000" dirty="0" err="1" smtClean="0"/>
              <a:t>r</a:t>
            </a:r>
            <a:r>
              <a:rPr lang="en-US" sz="2400" dirty="0" smtClean="0"/>
              <a:t> are similar or not, one can detect and correct for aliasing up to a point.</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15</a:t>
            </a:fld>
            <a:endParaRPr lang="en-US" dirty="0"/>
          </a:p>
        </p:txBody>
      </p:sp>
      <p:sp>
        <p:nvSpPr>
          <p:cNvPr id="11" name="Content Placeholder 2"/>
          <p:cNvSpPr txBox="1">
            <a:spLocks/>
          </p:cNvSpPr>
          <p:nvPr/>
        </p:nvSpPr>
        <p:spPr>
          <a:xfrm>
            <a:off x="241296" y="3699164"/>
            <a:ext cx="3620719" cy="272068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smtClean="0"/>
              <a:t>If </a:t>
            </a:r>
            <a:r>
              <a:rPr lang="en-US" sz="2400" i="1" dirty="0" smtClean="0"/>
              <a:t>f</a:t>
            </a:r>
            <a:r>
              <a:rPr lang="en-US" sz="2400" i="1" baseline="-25000" dirty="0" smtClean="0"/>
              <a:t>r2</a:t>
            </a:r>
            <a:r>
              <a:rPr lang="en-US" sz="2400" i="1" dirty="0" smtClean="0"/>
              <a:t> = M</a:t>
            </a:r>
            <a:r>
              <a:rPr lang="en-US" sz="2400" dirty="0" smtClean="0"/>
              <a:t>/(</a:t>
            </a:r>
            <a:r>
              <a:rPr lang="en-US" sz="2400" i="1" dirty="0" smtClean="0"/>
              <a:t>M</a:t>
            </a:r>
            <a:r>
              <a:rPr lang="en-US" sz="2400" dirty="0" smtClean="0"/>
              <a:t>+1)</a:t>
            </a:r>
            <a:r>
              <a:rPr lang="en-US" sz="2400" i="1" dirty="0" smtClean="0"/>
              <a:t> f</a:t>
            </a:r>
            <a:r>
              <a:rPr lang="en-US" sz="2400" i="1" baseline="-25000" dirty="0" smtClean="0"/>
              <a:t>r1</a:t>
            </a:r>
            <a:r>
              <a:rPr lang="en-US" sz="2400" dirty="0" smtClean="0"/>
              <a:t>, </a:t>
            </a:r>
            <a:r>
              <a:rPr lang="en-US" sz="2400" i="1" dirty="0" smtClean="0"/>
              <a:t>M</a:t>
            </a:r>
            <a:r>
              <a:rPr lang="en-US" sz="2400" dirty="0" smtClean="0"/>
              <a:t> being a positive integer, it can be shown that the new aliasing velocity for the combination of </a:t>
            </a:r>
            <a:r>
              <a:rPr lang="en-US" sz="2400" i="1" dirty="0" smtClean="0"/>
              <a:t>f</a:t>
            </a:r>
            <a:r>
              <a:rPr lang="en-US" sz="2400" i="1" baseline="-25000" dirty="0" smtClean="0"/>
              <a:t>r1</a:t>
            </a:r>
            <a:r>
              <a:rPr lang="en-US" sz="2400" dirty="0" smtClean="0"/>
              <a:t> and </a:t>
            </a:r>
            <a:r>
              <a:rPr lang="en-US" sz="2400" i="1" dirty="0" smtClean="0"/>
              <a:t>f</a:t>
            </a:r>
            <a:r>
              <a:rPr lang="en-US" sz="2400" i="1" baseline="-25000" dirty="0" smtClean="0"/>
              <a:t>r2</a:t>
            </a:r>
            <a:r>
              <a:rPr lang="en-US" sz="2400" dirty="0" smtClean="0"/>
              <a:t> is equivalent to that obtained with a frequency (</a:t>
            </a:r>
            <a:r>
              <a:rPr lang="en-US" sz="2400" i="1" dirty="0" smtClean="0"/>
              <a:t>M</a:t>
            </a:r>
            <a:r>
              <a:rPr lang="en-US" sz="2400" dirty="0" smtClean="0"/>
              <a:t> </a:t>
            </a:r>
            <a:r>
              <a:rPr lang="en-US" sz="2400" i="1" dirty="0" smtClean="0"/>
              <a:t>f</a:t>
            </a:r>
            <a:r>
              <a:rPr lang="en-US" sz="2400" i="1" baseline="-25000" dirty="0" smtClean="0"/>
              <a:t>r1</a:t>
            </a:r>
            <a:r>
              <a:rPr lang="en-US" sz="2400" dirty="0" smtClean="0"/>
              <a:t>).</a:t>
            </a:r>
          </a:p>
          <a:p>
            <a:pPr marL="0" indent="0">
              <a:buFont typeface="Arial"/>
              <a:buNone/>
            </a:pPr>
            <a:endParaRPr lang="en-US" sz="2400" dirty="0" smtClean="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2015" y="3806537"/>
            <a:ext cx="5029200" cy="2285999"/>
          </a:xfrm>
          <a:prstGeom prst="rect">
            <a:avLst/>
          </a:prstGeom>
        </p:spPr>
      </p:pic>
      <p:sp>
        <p:nvSpPr>
          <p:cNvPr id="9" name="TextBox 8"/>
          <p:cNvSpPr txBox="1"/>
          <p:nvPr/>
        </p:nvSpPr>
        <p:spPr>
          <a:xfrm>
            <a:off x="4309380" y="6156605"/>
            <a:ext cx="1402821" cy="307777"/>
          </a:xfrm>
          <a:prstGeom prst="rect">
            <a:avLst/>
          </a:prstGeom>
          <a:noFill/>
        </p:spPr>
        <p:txBody>
          <a:bodyPr wrap="none" rtlCol="0">
            <a:spAutoFit/>
          </a:bodyPr>
          <a:lstStyle/>
          <a:p>
            <a:pPr algn="ctr"/>
            <a:r>
              <a:rPr lang="en-US" sz="1400" dirty="0" smtClean="0"/>
              <a:t>Real target phase</a:t>
            </a:r>
            <a:endParaRPr lang="en-CA" sz="1400" dirty="0"/>
          </a:p>
        </p:txBody>
      </p:sp>
      <p:sp>
        <p:nvSpPr>
          <p:cNvPr id="10" name="TextBox 9"/>
          <p:cNvSpPr txBox="1"/>
          <p:nvPr/>
        </p:nvSpPr>
        <p:spPr>
          <a:xfrm>
            <a:off x="6855945" y="6156600"/>
            <a:ext cx="1796262" cy="307777"/>
          </a:xfrm>
          <a:prstGeom prst="rect">
            <a:avLst/>
          </a:prstGeom>
          <a:noFill/>
        </p:spPr>
        <p:txBody>
          <a:bodyPr wrap="none" rtlCol="0">
            <a:spAutoFit/>
          </a:bodyPr>
          <a:lstStyle/>
          <a:p>
            <a:pPr algn="ctr"/>
            <a:r>
              <a:rPr lang="en-US" sz="1400" dirty="0" smtClean="0"/>
              <a:t>Measured target phase</a:t>
            </a:r>
            <a:endParaRPr lang="en-CA" sz="1400" dirty="0"/>
          </a:p>
        </p:txBody>
      </p:sp>
    </p:spTree>
    <p:extLst>
      <p:ext uri="{BB962C8B-B14F-4D97-AF65-F5344CB8AC3E}">
        <p14:creationId xmlns:p14="http://schemas.microsoft.com/office/powerpoint/2010/main" val="1203361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smtClean="0"/>
              <a:t>Mitigation approach:</a:t>
            </a:r>
            <a:br>
              <a:rPr lang="en-US" dirty="0" smtClean="0"/>
            </a:br>
            <a:r>
              <a:rPr lang="en-US" dirty="0" smtClean="0"/>
              <a:t>Achieving more than one </a:t>
            </a:r>
            <a:r>
              <a:rPr lang="en-US" i="1" dirty="0" err="1" smtClean="0"/>
              <a:t>f</a:t>
            </a:r>
            <a:r>
              <a:rPr lang="en-US" i="1" baseline="-25000" dirty="0" err="1" smtClean="0"/>
              <a:t>r</a:t>
            </a:r>
            <a:endParaRPr lang="en-CA" i="1" baseline="-25000" dirty="0"/>
          </a:p>
        </p:txBody>
      </p:sp>
      <p:sp>
        <p:nvSpPr>
          <p:cNvPr id="3" name="Content Placeholder 2"/>
          <p:cNvSpPr>
            <a:spLocks noGrp="1"/>
          </p:cNvSpPr>
          <p:nvPr>
            <p:ph idx="1"/>
          </p:nvPr>
        </p:nvSpPr>
        <p:spPr>
          <a:xfrm>
            <a:off x="241301" y="4135663"/>
            <a:ext cx="8750299" cy="2403682"/>
          </a:xfrm>
        </p:spPr>
        <p:txBody>
          <a:bodyPr>
            <a:normAutofit/>
          </a:bodyPr>
          <a:lstStyle/>
          <a:p>
            <a:pPr marL="0" indent="0">
              <a:buNone/>
            </a:pPr>
            <a:r>
              <a:rPr lang="en-US" sz="2400" dirty="0"/>
              <a:t>Multiple </a:t>
            </a:r>
            <a:r>
              <a:rPr lang="en-US" sz="2400" i="1" dirty="0" err="1"/>
              <a:t>f</a:t>
            </a:r>
            <a:r>
              <a:rPr lang="en-US" sz="2400" baseline="-25000" dirty="0" err="1"/>
              <a:t>r</a:t>
            </a:r>
            <a:r>
              <a:rPr lang="en-US" sz="2400" dirty="0"/>
              <a:t> can be </a:t>
            </a:r>
            <a:r>
              <a:rPr lang="en-US" sz="2400" dirty="0" smtClean="0"/>
              <a:t>achieved using different approaches, each having slightly different strengths and weaknesses. Staggered PRT are often preferred for velocity </a:t>
            </a:r>
            <a:r>
              <a:rPr lang="en-US" sz="2400" dirty="0" err="1" smtClean="0"/>
              <a:t>dealiasing</a:t>
            </a:r>
            <a:r>
              <a:rPr lang="en-US" sz="2400" dirty="0" smtClean="0"/>
              <a:t>, while multiple PRFs and successive scans at different PRFs tend to be more often used to deal with range folding at medium and low elevation angles respectively. Also note </a:t>
            </a:r>
            <a:r>
              <a:rPr lang="en-US" sz="2400" dirty="0"/>
              <a:t>that </a:t>
            </a:r>
            <a:r>
              <a:rPr lang="en-US" sz="2400" dirty="0" smtClean="0"/>
              <a:t>one </a:t>
            </a:r>
            <a:r>
              <a:rPr lang="en-US" sz="2400" dirty="0"/>
              <a:t>is not limited to using </a:t>
            </a:r>
            <a:r>
              <a:rPr lang="en-US" sz="2400" dirty="0" smtClean="0"/>
              <a:t>only two frequencies.</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16</a:t>
            </a:fld>
            <a:endParaRPr lang="en-US" dirty="0"/>
          </a:p>
        </p:txBody>
      </p:sp>
      <p:cxnSp>
        <p:nvCxnSpPr>
          <p:cNvPr id="7" name="Straight Connector 6"/>
          <p:cNvCxnSpPr/>
          <p:nvPr/>
        </p:nvCxnSpPr>
        <p:spPr>
          <a:xfrm>
            <a:off x="3481483" y="2770636"/>
            <a:ext cx="2085975" cy="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3535775" y="2521448"/>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3682079" y="2521432"/>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3828383" y="2521416"/>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3974687" y="2521400"/>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4120991" y="2521384"/>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4267295" y="2521368"/>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4486751" y="2521352"/>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4706207" y="2521336"/>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4925663" y="2521320"/>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5145119" y="2521304"/>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5364575" y="2521288"/>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5510879" y="2521272"/>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a:off x="3535775" y="2420573"/>
            <a:ext cx="1828800" cy="0"/>
          </a:xfrm>
          <a:prstGeom prst="straightConnector1">
            <a:avLst/>
          </a:prstGeom>
          <a:ln w="6350">
            <a:solidFill>
              <a:srgbClr val="C00000"/>
            </a:solidFill>
            <a:headEnd type="stealth"/>
            <a:tailEnd type="stealt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3877234" y="2144333"/>
            <a:ext cx="1144609" cy="307777"/>
          </a:xfrm>
          <a:prstGeom prst="rect">
            <a:avLst/>
          </a:prstGeom>
          <a:noFill/>
        </p:spPr>
        <p:txBody>
          <a:bodyPr wrap="none" rtlCol="0">
            <a:spAutoFit/>
          </a:bodyPr>
          <a:lstStyle/>
          <a:p>
            <a:pPr algn="ctr"/>
            <a:r>
              <a:rPr lang="en-US" sz="1400" dirty="0" smtClean="0">
                <a:solidFill>
                  <a:srgbClr val="C00000"/>
                </a:solidFill>
              </a:rPr>
              <a:t>1° of azimuth</a:t>
            </a:r>
            <a:endParaRPr lang="en-CA" sz="1400" dirty="0">
              <a:solidFill>
                <a:srgbClr val="C00000"/>
              </a:solidFill>
            </a:endParaRPr>
          </a:p>
        </p:txBody>
      </p:sp>
      <p:sp>
        <p:nvSpPr>
          <p:cNvPr id="33" name="TextBox 32"/>
          <p:cNvSpPr txBox="1"/>
          <p:nvPr/>
        </p:nvSpPr>
        <p:spPr>
          <a:xfrm>
            <a:off x="2680997" y="1694929"/>
            <a:ext cx="3926844" cy="430887"/>
          </a:xfrm>
          <a:prstGeom prst="rect">
            <a:avLst/>
          </a:prstGeom>
          <a:noFill/>
        </p:spPr>
        <p:txBody>
          <a:bodyPr wrap="none" rtlCol="0">
            <a:spAutoFit/>
          </a:bodyPr>
          <a:lstStyle/>
          <a:p>
            <a:r>
              <a:rPr lang="en-US" sz="2200" dirty="0" smtClean="0"/>
              <a:t>Firing patterns of transmit pulses</a:t>
            </a:r>
            <a:endParaRPr lang="en-CA" sz="2200" dirty="0"/>
          </a:p>
        </p:txBody>
      </p:sp>
      <p:cxnSp>
        <p:nvCxnSpPr>
          <p:cNvPr id="62" name="Straight Connector 61"/>
          <p:cNvCxnSpPr/>
          <p:nvPr/>
        </p:nvCxnSpPr>
        <p:spPr>
          <a:xfrm>
            <a:off x="550003" y="2770620"/>
            <a:ext cx="2085975" cy="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flipV="1">
            <a:off x="604295" y="2521432"/>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flipV="1">
            <a:off x="750599" y="2521416"/>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973066" y="2521400"/>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flipV="1">
            <a:off x="1119370" y="2521384"/>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flipV="1">
            <a:off x="1704586" y="2521368"/>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V="1">
            <a:off x="1335815" y="2521352"/>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V="1">
            <a:off x="1485130" y="2521336"/>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V="1">
            <a:off x="1850890" y="2521320"/>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flipV="1">
            <a:off x="2070346" y="2521304"/>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V="1">
            <a:off x="2216650" y="2521288"/>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V="1">
            <a:off x="2436106" y="2521272"/>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V="1">
            <a:off x="2579399" y="2521256"/>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a:off x="604295" y="2420557"/>
            <a:ext cx="1828800" cy="0"/>
          </a:xfrm>
          <a:prstGeom prst="straightConnector1">
            <a:avLst/>
          </a:prstGeom>
          <a:ln w="6350">
            <a:solidFill>
              <a:srgbClr val="C00000"/>
            </a:solidFill>
            <a:headEnd type="stealth"/>
            <a:tailEnd type="stealth"/>
          </a:ln>
          <a:effectLst/>
        </p:spPr>
        <p:style>
          <a:lnRef idx="2">
            <a:schemeClr val="accent1"/>
          </a:lnRef>
          <a:fillRef idx="0">
            <a:schemeClr val="accent1"/>
          </a:fillRef>
          <a:effectRef idx="1">
            <a:schemeClr val="accent1"/>
          </a:effectRef>
          <a:fontRef idx="minor">
            <a:schemeClr val="tx1"/>
          </a:fontRef>
        </p:style>
      </p:cxnSp>
      <p:sp>
        <p:nvSpPr>
          <p:cNvPr id="76" name="TextBox 75"/>
          <p:cNvSpPr txBox="1"/>
          <p:nvPr/>
        </p:nvSpPr>
        <p:spPr>
          <a:xfrm>
            <a:off x="945754" y="2144317"/>
            <a:ext cx="1144609" cy="307777"/>
          </a:xfrm>
          <a:prstGeom prst="rect">
            <a:avLst/>
          </a:prstGeom>
          <a:noFill/>
        </p:spPr>
        <p:txBody>
          <a:bodyPr wrap="none" rtlCol="0">
            <a:spAutoFit/>
          </a:bodyPr>
          <a:lstStyle/>
          <a:p>
            <a:pPr algn="ctr"/>
            <a:r>
              <a:rPr lang="en-US" sz="1400" dirty="0" smtClean="0">
                <a:solidFill>
                  <a:srgbClr val="C00000"/>
                </a:solidFill>
              </a:rPr>
              <a:t>1° of azimuth</a:t>
            </a:r>
            <a:endParaRPr lang="en-CA" sz="1400" dirty="0">
              <a:solidFill>
                <a:srgbClr val="C00000"/>
              </a:solidFill>
            </a:endParaRPr>
          </a:p>
        </p:txBody>
      </p:sp>
      <p:cxnSp>
        <p:nvCxnSpPr>
          <p:cNvPr id="77" name="Straight Connector 76"/>
          <p:cNvCxnSpPr/>
          <p:nvPr/>
        </p:nvCxnSpPr>
        <p:spPr>
          <a:xfrm>
            <a:off x="6296082" y="2775367"/>
            <a:ext cx="2085975" cy="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flipV="1">
            <a:off x="6350374" y="2526179"/>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flipV="1">
            <a:off x="6496678" y="2526163"/>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V="1">
            <a:off x="6640768" y="2526147"/>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flipV="1">
            <a:off x="6787072" y="2526131"/>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V="1">
            <a:off x="7225984" y="2526115"/>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flipV="1">
            <a:off x="6933376" y="2526099"/>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flipV="1">
            <a:off x="7079680" y="2526083"/>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flipV="1">
            <a:off x="7372288" y="2526067"/>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flipV="1">
            <a:off x="7518592" y="2526051"/>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7" name="Straight Connector 86"/>
          <p:cNvCxnSpPr/>
          <p:nvPr/>
        </p:nvCxnSpPr>
        <p:spPr>
          <a:xfrm flipV="1">
            <a:off x="7957504" y="2526035"/>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flipV="1">
            <a:off x="8103808" y="2526019"/>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p:nvPr/>
        </p:nvCxnSpPr>
        <p:spPr>
          <a:xfrm>
            <a:off x="6350374" y="2425304"/>
            <a:ext cx="1828800" cy="0"/>
          </a:xfrm>
          <a:prstGeom prst="straightConnector1">
            <a:avLst/>
          </a:prstGeom>
          <a:ln w="6350">
            <a:solidFill>
              <a:srgbClr val="C00000"/>
            </a:solidFill>
            <a:headEnd type="stealth"/>
            <a:tailEnd type="stealth"/>
          </a:ln>
          <a:effectLst/>
        </p:spPr>
        <p:style>
          <a:lnRef idx="2">
            <a:schemeClr val="accent1"/>
          </a:lnRef>
          <a:fillRef idx="0">
            <a:schemeClr val="accent1"/>
          </a:fillRef>
          <a:effectRef idx="1">
            <a:schemeClr val="accent1"/>
          </a:effectRef>
          <a:fontRef idx="minor">
            <a:schemeClr val="tx1"/>
          </a:fontRef>
        </p:style>
      </p:cxnSp>
      <p:sp>
        <p:nvSpPr>
          <p:cNvPr id="91" name="TextBox 90"/>
          <p:cNvSpPr txBox="1"/>
          <p:nvPr/>
        </p:nvSpPr>
        <p:spPr>
          <a:xfrm>
            <a:off x="6691833" y="2149064"/>
            <a:ext cx="1144609" cy="307777"/>
          </a:xfrm>
          <a:prstGeom prst="rect">
            <a:avLst/>
          </a:prstGeom>
          <a:noFill/>
        </p:spPr>
        <p:txBody>
          <a:bodyPr wrap="none" rtlCol="0">
            <a:spAutoFit/>
          </a:bodyPr>
          <a:lstStyle/>
          <a:p>
            <a:pPr algn="ctr"/>
            <a:r>
              <a:rPr lang="en-US" sz="1400" dirty="0" smtClean="0">
                <a:solidFill>
                  <a:srgbClr val="C00000"/>
                </a:solidFill>
              </a:rPr>
              <a:t>1° of azimuth</a:t>
            </a:r>
            <a:endParaRPr lang="en-CA" sz="1400" dirty="0">
              <a:solidFill>
                <a:srgbClr val="C00000"/>
              </a:solidFill>
            </a:endParaRPr>
          </a:p>
        </p:txBody>
      </p:sp>
      <p:sp>
        <p:nvSpPr>
          <p:cNvPr id="92" name="TextBox 91"/>
          <p:cNvSpPr txBox="1"/>
          <p:nvPr/>
        </p:nvSpPr>
        <p:spPr>
          <a:xfrm>
            <a:off x="8148307" y="2495868"/>
            <a:ext cx="649345" cy="307777"/>
          </a:xfrm>
          <a:prstGeom prst="rect">
            <a:avLst/>
          </a:prstGeom>
          <a:noFill/>
        </p:spPr>
        <p:txBody>
          <a:bodyPr wrap="none" rtlCol="0">
            <a:spAutoFit/>
          </a:bodyPr>
          <a:lstStyle/>
          <a:p>
            <a:r>
              <a:rPr lang="en-US" sz="1400" dirty="0" smtClean="0"/>
              <a:t>Scan 1</a:t>
            </a:r>
            <a:endParaRPr lang="en-CA" sz="1400" dirty="0"/>
          </a:p>
        </p:txBody>
      </p:sp>
      <p:sp>
        <p:nvSpPr>
          <p:cNvPr id="93" name="TextBox 92"/>
          <p:cNvSpPr txBox="1"/>
          <p:nvPr/>
        </p:nvSpPr>
        <p:spPr>
          <a:xfrm>
            <a:off x="2909550" y="2858743"/>
            <a:ext cx="3269673" cy="1015663"/>
          </a:xfrm>
          <a:prstGeom prst="rect">
            <a:avLst/>
          </a:prstGeom>
          <a:noFill/>
        </p:spPr>
        <p:txBody>
          <a:bodyPr wrap="square" rtlCol="0">
            <a:spAutoFit/>
          </a:bodyPr>
          <a:lstStyle/>
          <a:p>
            <a:pPr algn="ctr"/>
            <a:r>
              <a:rPr lang="en-US" sz="2000" dirty="0" smtClean="0"/>
              <a:t>Multiple PRF</a:t>
            </a:r>
          </a:p>
          <a:p>
            <a:pPr algn="ctr"/>
            <a:r>
              <a:rPr lang="en-US" sz="2000" dirty="0" smtClean="0"/>
              <a:t>(pulse repetition frequencies) batches</a:t>
            </a:r>
            <a:endParaRPr lang="en-CA" sz="2000" dirty="0"/>
          </a:p>
        </p:txBody>
      </p:sp>
      <p:sp>
        <p:nvSpPr>
          <p:cNvPr id="94" name="TextBox 93"/>
          <p:cNvSpPr txBox="1"/>
          <p:nvPr/>
        </p:nvSpPr>
        <p:spPr>
          <a:xfrm>
            <a:off x="334243" y="2857008"/>
            <a:ext cx="2586157" cy="707886"/>
          </a:xfrm>
          <a:prstGeom prst="rect">
            <a:avLst/>
          </a:prstGeom>
          <a:noFill/>
        </p:spPr>
        <p:txBody>
          <a:bodyPr wrap="none" rtlCol="0">
            <a:spAutoFit/>
          </a:bodyPr>
          <a:lstStyle/>
          <a:p>
            <a:pPr algn="ctr"/>
            <a:r>
              <a:rPr lang="en-US" sz="2000" dirty="0" smtClean="0"/>
              <a:t>Staggered PRT</a:t>
            </a:r>
          </a:p>
          <a:p>
            <a:pPr algn="ctr"/>
            <a:r>
              <a:rPr lang="en-US" sz="2000" dirty="0" smtClean="0"/>
              <a:t>(pulse repetition times)</a:t>
            </a:r>
            <a:endParaRPr lang="en-CA" sz="2000" dirty="0"/>
          </a:p>
        </p:txBody>
      </p:sp>
      <p:cxnSp>
        <p:nvCxnSpPr>
          <p:cNvPr id="95" name="Straight Connector 94"/>
          <p:cNvCxnSpPr/>
          <p:nvPr/>
        </p:nvCxnSpPr>
        <p:spPr>
          <a:xfrm flipV="1">
            <a:off x="7664896" y="2521272"/>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6" name="Straight Connector 95"/>
          <p:cNvCxnSpPr/>
          <p:nvPr/>
        </p:nvCxnSpPr>
        <p:spPr>
          <a:xfrm flipV="1">
            <a:off x="7811200" y="2526019"/>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7" name="Straight Connector 96"/>
          <p:cNvCxnSpPr/>
          <p:nvPr/>
        </p:nvCxnSpPr>
        <p:spPr>
          <a:xfrm>
            <a:off x="6296066" y="3127813"/>
            <a:ext cx="2085975" cy="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6350358" y="2878625"/>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V="1">
            <a:off x="6567616" y="2878609"/>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flipV="1">
            <a:off x="6787056" y="2878577"/>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flipV="1">
            <a:off x="7225968" y="2878561"/>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flipV="1">
            <a:off x="7006528" y="2878545"/>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flipV="1">
            <a:off x="7445440" y="2878513"/>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flipV="1">
            <a:off x="8103792" y="2878465"/>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sp>
        <p:nvSpPr>
          <p:cNvPr id="109" name="TextBox 108"/>
          <p:cNvSpPr txBox="1"/>
          <p:nvPr/>
        </p:nvSpPr>
        <p:spPr>
          <a:xfrm>
            <a:off x="8148291" y="2848314"/>
            <a:ext cx="649345" cy="307777"/>
          </a:xfrm>
          <a:prstGeom prst="rect">
            <a:avLst/>
          </a:prstGeom>
          <a:noFill/>
        </p:spPr>
        <p:txBody>
          <a:bodyPr wrap="none" rtlCol="0">
            <a:spAutoFit/>
          </a:bodyPr>
          <a:lstStyle/>
          <a:p>
            <a:r>
              <a:rPr lang="en-US" sz="1400" dirty="0" smtClean="0"/>
              <a:t>Scan 2</a:t>
            </a:r>
            <a:endParaRPr lang="en-CA" sz="1400" dirty="0"/>
          </a:p>
        </p:txBody>
      </p:sp>
      <p:cxnSp>
        <p:nvCxnSpPr>
          <p:cNvPr id="110" name="Straight Connector 109"/>
          <p:cNvCxnSpPr/>
          <p:nvPr/>
        </p:nvCxnSpPr>
        <p:spPr>
          <a:xfrm flipV="1">
            <a:off x="7664880" y="2873718"/>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111" name="Straight Connector 110"/>
          <p:cNvCxnSpPr/>
          <p:nvPr/>
        </p:nvCxnSpPr>
        <p:spPr>
          <a:xfrm flipV="1">
            <a:off x="7884352" y="2878465"/>
            <a:ext cx="0" cy="249380"/>
          </a:xfrm>
          <a:prstGeom prst="line">
            <a:avLst/>
          </a:prstGeom>
          <a:ln w="12700">
            <a:solidFill>
              <a:srgbClr val="000000"/>
            </a:solidFill>
          </a:ln>
        </p:spPr>
        <p:style>
          <a:lnRef idx="2">
            <a:schemeClr val="accent1"/>
          </a:lnRef>
          <a:fillRef idx="0">
            <a:schemeClr val="accent1"/>
          </a:fillRef>
          <a:effectRef idx="1">
            <a:schemeClr val="accent1"/>
          </a:effectRef>
          <a:fontRef idx="minor">
            <a:schemeClr val="tx1"/>
          </a:fontRef>
        </p:style>
      </p:cxnSp>
      <p:sp>
        <p:nvSpPr>
          <p:cNvPr id="112" name="TextBox 111"/>
          <p:cNvSpPr txBox="1"/>
          <p:nvPr/>
        </p:nvSpPr>
        <p:spPr>
          <a:xfrm>
            <a:off x="6397631" y="3161824"/>
            <a:ext cx="1924197" cy="707886"/>
          </a:xfrm>
          <a:prstGeom prst="rect">
            <a:avLst/>
          </a:prstGeom>
          <a:noFill/>
        </p:spPr>
        <p:txBody>
          <a:bodyPr wrap="square" rtlCol="0">
            <a:spAutoFit/>
          </a:bodyPr>
          <a:lstStyle/>
          <a:p>
            <a:pPr algn="ctr"/>
            <a:r>
              <a:rPr lang="en-US" sz="2000" dirty="0" smtClean="0"/>
              <a:t>Successive scans</a:t>
            </a:r>
            <a:r>
              <a:rPr lang="en-CA" sz="2000" dirty="0" smtClean="0"/>
              <a:t> at different PRF</a:t>
            </a:r>
            <a:endParaRPr lang="en-US" sz="2000" dirty="0" smtClean="0"/>
          </a:p>
        </p:txBody>
      </p:sp>
    </p:spTree>
    <p:extLst>
      <p:ext uri="{BB962C8B-B14F-4D97-AF65-F5344CB8AC3E}">
        <p14:creationId xmlns:p14="http://schemas.microsoft.com/office/powerpoint/2010/main" val="21706293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Picture 1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48" y="1504840"/>
            <a:ext cx="4267200" cy="1249680"/>
          </a:xfrm>
          <a:prstGeom prst="rect">
            <a:avLst/>
          </a:prstGeom>
        </p:spPr>
      </p:pic>
      <p:pic>
        <p:nvPicPr>
          <p:cNvPr id="114" name="Picture 1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6760" y="1622355"/>
            <a:ext cx="4587240" cy="4861560"/>
          </a:xfrm>
          <a:prstGeom prst="rect">
            <a:avLst/>
          </a:prstGeom>
        </p:spPr>
      </p:pic>
      <p:sp>
        <p:nvSpPr>
          <p:cNvPr id="2" name="Title 1"/>
          <p:cNvSpPr>
            <a:spLocks noGrp="1"/>
          </p:cNvSpPr>
          <p:nvPr>
            <p:ph type="title"/>
          </p:nvPr>
        </p:nvSpPr>
        <p:spPr>
          <a:xfrm>
            <a:off x="241300" y="161925"/>
            <a:ext cx="7378700" cy="1309688"/>
          </a:xfrm>
        </p:spPr>
        <p:txBody>
          <a:bodyPr>
            <a:normAutofit fontScale="90000"/>
          </a:bodyPr>
          <a:lstStyle/>
          <a:p>
            <a:r>
              <a:rPr lang="en-US" dirty="0" smtClean="0"/>
              <a:t>Advanced mitigation approach:</a:t>
            </a:r>
            <a:br>
              <a:rPr lang="en-US" dirty="0" smtClean="0"/>
            </a:br>
            <a:r>
              <a:rPr lang="en-US" dirty="0" smtClean="0"/>
              <a:t>Phase coding</a:t>
            </a:r>
            <a:endParaRPr lang="en-CA" i="1" baseline="-25000" dirty="0"/>
          </a:p>
        </p:txBody>
      </p:sp>
      <p:sp>
        <p:nvSpPr>
          <p:cNvPr id="3" name="Content Placeholder 2"/>
          <p:cNvSpPr>
            <a:spLocks noGrp="1"/>
          </p:cNvSpPr>
          <p:nvPr>
            <p:ph idx="1"/>
          </p:nvPr>
        </p:nvSpPr>
        <p:spPr>
          <a:xfrm>
            <a:off x="241301" y="2809940"/>
            <a:ext cx="4315459" cy="4048060"/>
          </a:xfrm>
        </p:spPr>
        <p:txBody>
          <a:bodyPr>
            <a:normAutofit/>
          </a:bodyPr>
          <a:lstStyle/>
          <a:p>
            <a:pPr marL="0" indent="0">
              <a:buNone/>
            </a:pPr>
            <a:r>
              <a:rPr lang="en-US" sz="2400" dirty="0" smtClean="0"/>
              <a:t>Multiple pulse repetition frequencies have limitations, because echoes from multiple pulses often overlay on top of each other, affecting Doppler estimates from all trips.</a:t>
            </a:r>
          </a:p>
          <a:p>
            <a:pPr marL="0" indent="0">
              <a:buNone/>
            </a:pPr>
            <a:r>
              <a:rPr lang="en-US" sz="2400" dirty="0" smtClean="0"/>
              <a:t>A technique was hence developed in an attempt to better separate the contribution from each echo: phase coding of transmit pulses.</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17</a:t>
            </a:fld>
            <a:endParaRPr lang="en-US" dirty="0"/>
          </a:p>
        </p:txBody>
      </p:sp>
      <p:sp>
        <p:nvSpPr>
          <p:cNvPr id="113" name="Slide Number Placeholder 4"/>
          <p:cNvSpPr txBox="1">
            <a:spLocks/>
          </p:cNvSpPr>
          <p:nvPr/>
        </p:nvSpPr>
        <p:spPr>
          <a:xfrm>
            <a:off x="8379460" y="6419850"/>
            <a:ext cx="61214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FDDB3BC-D9AA-C249-9E0B-FE3AE73EEB10}" type="slidenum">
              <a:rPr lang="en-US" smtClean="0"/>
              <a:pPr/>
              <a:t>17</a:t>
            </a:fld>
            <a:endParaRPr lang="en-US" dirty="0"/>
          </a:p>
        </p:txBody>
      </p:sp>
      <p:sp>
        <p:nvSpPr>
          <p:cNvPr id="115" name="Rectangle 114"/>
          <p:cNvSpPr/>
          <p:nvPr/>
        </p:nvSpPr>
        <p:spPr>
          <a:xfrm rot="600000">
            <a:off x="7449417" y="2895588"/>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116" name="Straight Connector 115"/>
          <p:cNvCxnSpPr/>
          <p:nvPr/>
        </p:nvCxnSpPr>
        <p:spPr>
          <a:xfrm flipV="1">
            <a:off x="7191377" y="2807264"/>
            <a:ext cx="276223" cy="2384198"/>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flipV="1">
            <a:off x="7196140" y="2869815"/>
            <a:ext cx="619123" cy="2316883"/>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18" name="Rectangle 117"/>
          <p:cNvSpPr/>
          <p:nvPr/>
        </p:nvSpPr>
        <p:spPr>
          <a:xfrm rot="600000">
            <a:off x="7244523" y="4612263"/>
            <a:ext cx="79663"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19" name="TextBox 118"/>
          <p:cNvSpPr txBox="1"/>
          <p:nvPr/>
        </p:nvSpPr>
        <p:spPr>
          <a:xfrm>
            <a:off x="7820010" y="2729736"/>
            <a:ext cx="1323990" cy="646331"/>
          </a:xfrm>
          <a:prstGeom prst="rect">
            <a:avLst/>
          </a:prstGeom>
          <a:noFill/>
        </p:spPr>
        <p:txBody>
          <a:bodyPr wrap="square" rtlCol="0">
            <a:spAutoFit/>
          </a:bodyPr>
          <a:lstStyle/>
          <a:p>
            <a:r>
              <a:rPr lang="en-US" sz="1200" dirty="0" smtClean="0">
                <a:solidFill>
                  <a:srgbClr val="FFFFFF"/>
                </a:solidFill>
              </a:rPr>
              <a:t>Weaker 2</a:t>
            </a:r>
            <a:r>
              <a:rPr lang="en-US" sz="1200" baseline="30000" dirty="0" smtClean="0">
                <a:solidFill>
                  <a:srgbClr val="FFFFFF"/>
                </a:solidFill>
              </a:rPr>
              <a:t>nd</a:t>
            </a:r>
            <a:r>
              <a:rPr lang="en-US" sz="1200" dirty="0" smtClean="0">
                <a:solidFill>
                  <a:srgbClr val="FFFFFF"/>
                </a:solidFill>
              </a:rPr>
              <a:t> trip;</a:t>
            </a:r>
          </a:p>
          <a:p>
            <a:r>
              <a:rPr lang="en-US" sz="1200" dirty="0" smtClean="0">
                <a:solidFill>
                  <a:srgbClr val="FFFFFF"/>
                </a:solidFill>
              </a:rPr>
              <a:t>Doppler from 1</a:t>
            </a:r>
            <a:r>
              <a:rPr lang="en-US" sz="1200" baseline="30000" dirty="0" smtClean="0">
                <a:solidFill>
                  <a:srgbClr val="FFFFFF"/>
                </a:solidFill>
              </a:rPr>
              <a:t>st</a:t>
            </a:r>
            <a:r>
              <a:rPr lang="en-US" sz="1200" dirty="0" smtClean="0">
                <a:solidFill>
                  <a:srgbClr val="FFFFFF"/>
                </a:solidFill>
              </a:rPr>
              <a:t> trip will dominate</a:t>
            </a:r>
            <a:endParaRPr lang="en-CA" sz="1200" dirty="0">
              <a:solidFill>
                <a:srgbClr val="FFFFFF"/>
              </a:solidFill>
            </a:endParaRPr>
          </a:p>
        </p:txBody>
      </p:sp>
      <p:cxnSp>
        <p:nvCxnSpPr>
          <p:cNvPr id="120" name="Straight Connector 119"/>
          <p:cNvCxnSpPr/>
          <p:nvPr/>
        </p:nvCxnSpPr>
        <p:spPr>
          <a:xfrm flipH="1" flipV="1">
            <a:off x="6224588" y="2869815"/>
            <a:ext cx="971536" cy="2321631"/>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21" name="Rectangle 120"/>
          <p:cNvSpPr/>
          <p:nvPr/>
        </p:nvSpPr>
        <p:spPr>
          <a:xfrm rot="19976348">
            <a:off x="5996856" y="2995600"/>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122" name="Straight Connector 121"/>
          <p:cNvCxnSpPr/>
          <p:nvPr/>
        </p:nvCxnSpPr>
        <p:spPr>
          <a:xfrm flipH="1" flipV="1">
            <a:off x="5881688" y="2978715"/>
            <a:ext cx="1314420" cy="2207954"/>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23" name="Rectangle 122"/>
          <p:cNvSpPr/>
          <p:nvPr/>
        </p:nvSpPr>
        <p:spPr>
          <a:xfrm rot="19981249">
            <a:off x="6889043" y="4543467"/>
            <a:ext cx="92992"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24" name="TextBox 123"/>
          <p:cNvSpPr txBox="1"/>
          <p:nvPr/>
        </p:nvSpPr>
        <p:spPr>
          <a:xfrm>
            <a:off x="5369194" y="2229715"/>
            <a:ext cx="1399065"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200" dirty="0" smtClean="0">
                <a:solidFill>
                  <a:srgbClr val="FFFFFF"/>
                </a:solidFill>
              </a:rPr>
              <a:t>Stronger 2</a:t>
            </a:r>
            <a:r>
              <a:rPr lang="en-US" sz="1200" baseline="30000" dirty="0" smtClean="0">
                <a:solidFill>
                  <a:srgbClr val="FFFFFF"/>
                </a:solidFill>
              </a:rPr>
              <a:t>nd</a:t>
            </a:r>
            <a:r>
              <a:rPr lang="en-US" sz="1200" dirty="0" smtClean="0">
                <a:solidFill>
                  <a:srgbClr val="FFFFFF"/>
                </a:solidFill>
              </a:rPr>
              <a:t> trip;</a:t>
            </a:r>
          </a:p>
          <a:p>
            <a:pPr algn="ctr"/>
            <a:r>
              <a:rPr lang="en-US" sz="1200" dirty="0" smtClean="0">
                <a:solidFill>
                  <a:srgbClr val="FFFFFF"/>
                </a:solidFill>
              </a:rPr>
              <a:t>Doppler from 2</a:t>
            </a:r>
            <a:r>
              <a:rPr lang="en-US" sz="1200" baseline="30000" dirty="0" smtClean="0">
                <a:solidFill>
                  <a:srgbClr val="FFFFFF"/>
                </a:solidFill>
              </a:rPr>
              <a:t>nd</a:t>
            </a:r>
            <a:r>
              <a:rPr lang="en-US" sz="1200" dirty="0" smtClean="0">
                <a:solidFill>
                  <a:srgbClr val="FFFFFF"/>
                </a:solidFill>
              </a:rPr>
              <a:t> trip will dominate</a:t>
            </a:r>
            <a:endParaRPr lang="en-CA" sz="1200" dirty="0">
              <a:solidFill>
                <a:srgbClr val="FFFFFF"/>
              </a:solidFill>
            </a:endParaRPr>
          </a:p>
        </p:txBody>
      </p:sp>
      <p:sp>
        <p:nvSpPr>
          <p:cNvPr id="125" name="Oval 124"/>
          <p:cNvSpPr/>
          <p:nvPr/>
        </p:nvSpPr>
        <p:spPr>
          <a:xfrm>
            <a:off x="5472548" y="3465576"/>
            <a:ext cx="3474720" cy="3474720"/>
          </a:xfrm>
          <a:prstGeom prst="ellipse">
            <a:avLst/>
          </a:prstGeom>
          <a:noFill/>
          <a:ln w="635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470616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a:t>Advanced mitigation approach:</a:t>
            </a:r>
            <a:br>
              <a:rPr lang="en-US" dirty="0"/>
            </a:br>
            <a:r>
              <a:rPr lang="en-US" dirty="0"/>
              <a:t>Phase </a:t>
            </a:r>
            <a:r>
              <a:rPr lang="en-US" dirty="0" smtClean="0"/>
              <a:t>coding – Without coding</a:t>
            </a:r>
            <a:endParaRPr lang="en-CA" i="1" baseline="-25000" dirty="0"/>
          </a:p>
        </p:txBody>
      </p:sp>
      <p:sp>
        <p:nvSpPr>
          <p:cNvPr id="3" name="Content Placeholder 2"/>
          <p:cNvSpPr>
            <a:spLocks noGrp="1"/>
          </p:cNvSpPr>
          <p:nvPr>
            <p:ph idx="1"/>
          </p:nvPr>
        </p:nvSpPr>
        <p:spPr>
          <a:xfrm>
            <a:off x="241301" y="1600198"/>
            <a:ext cx="8750299" cy="2511192"/>
          </a:xfrm>
        </p:spPr>
        <p:txBody>
          <a:bodyPr>
            <a:normAutofit lnSpcReduction="10000"/>
          </a:bodyPr>
          <a:lstStyle/>
          <a:p>
            <a:pPr marL="0" indent="0">
              <a:buNone/>
            </a:pPr>
            <a:r>
              <a:rPr lang="en-US" sz="2400" dirty="0" smtClean="0"/>
              <a:t>Consider two echoes arriving at the same time at the radar, one from the current transmit pulse, and one from the previous pulse.</a:t>
            </a:r>
          </a:p>
          <a:p>
            <a:pPr marL="0" indent="0">
              <a:buNone/>
            </a:pPr>
            <a:r>
              <a:rPr lang="en-US" sz="2400" dirty="0" smtClean="0"/>
              <a:t>For illustration purposes, we will assume that the nearby target is stronger and has a phase slowly increasing with time, while the distant target is weaker and has a phase decreasing more rapidly with time. The combined signal received by the radar blends the two echoes.</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18</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4069825"/>
            <a:ext cx="8953500" cy="1905000"/>
          </a:xfrm>
          <a:prstGeom prst="rect">
            <a:avLst/>
          </a:prstGeom>
        </p:spPr>
      </p:pic>
      <p:sp>
        <p:nvSpPr>
          <p:cNvPr id="7" name="TextBox 6"/>
          <p:cNvSpPr txBox="1"/>
          <p:nvPr/>
        </p:nvSpPr>
        <p:spPr>
          <a:xfrm>
            <a:off x="152386" y="5974825"/>
            <a:ext cx="1759538" cy="646331"/>
          </a:xfrm>
          <a:prstGeom prst="rect">
            <a:avLst/>
          </a:prstGeom>
          <a:noFill/>
        </p:spPr>
        <p:txBody>
          <a:bodyPr wrap="square" rtlCol="0">
            <a:spAutoFit/>
          </a:bodyPr>
          <a:lstStyle/>
          <a:p>
            <a:pPr algn="ctr"/>
            <a:r>
              <a:rPr lang="en-US" dirty="0" smtClean="0">
                <a:solidFill>
                  <a:srgbClr val="7F0000"/>
                </a:solidFill>
              </a:rPr>
              <a:t>Phase of transmit pulse</a:t>
            </a:r>
            <a:endParaRPr lang="en-CA" dirty="0">
              <a:solidFill>
                <a:srgbClr val="7F0000"/>
              </a:solidFill>
            </a:endParaRPr>
          </a:p>
        </p:txBody>
      </p:sp>
      <p:sp>
        <p:nvSpPr>
          <p:cNvPr id="12" name="TextBox 11"/>
          <p:cNvSpPr txBox="1"/>
          <p:nvPr/>
        </p:nvSpPr>
        <p:spPr>
          <a:xfrm>
            <a:off x="2632426" y="5974820"/>
            <a:ext cx="1759538" cy="646331"/>
          </a:xfrm>
          <a:prstGeom prst="rect">
            <a:avLst/>
          </a:prstGeom>
          <a:noFill/>
        </p:spPr>
        <p:txBody>
          <a:bodyPr wrap="square" rtlCol="0">
            <a:spAutoFit/>
          </a:bodyPr>
          <a:lstStyle/>
          <a:p>
            <a:pPr algn="ctr"/>
            <a:r>
              <a:rPr lang="en-US" dirty="0" smtClean="0"/>
              <a:t>Signal from the nearby target</a:t>
            </a:r>
            <a:endParaRPr lang="en-CA" dirty="0"/>
          </a:p>
        </p:txBody>
      </p:sp>
      <p:sp>
        <p:nvSpPr>
          <p:cNvPr id="13" name="TextBox 12"/>
          <p:cNvSpPr txBox="1"/>
          <p:nvPr/>
        </p:nvSpPr>
        <p:spPr>
          <a:xfrm>
            <a:off x="4738381" y="5974815"/>
            <a:ext cx="1759538" cy="646331"/>
          </a:xfrm>
          <a:prstGeom prst="rect">
            <a:avLst/>
          </a:prstGeom>
          <a:noFill/>
        </p:spPr>
        <p:txBody>
          <a:bodyPr wrap="square" rtlCol="0">
            <a:spAutoFit/>
          </a:bodyPr>
          <a:lstStyle/>
          <a:p>
            <a:pPr algn="ctr"/>
            <a:r>
              <a:rPr lang="en-US" dirty="0" smtClean="0"/>
              <a:t>Signal from the distant target</a:t>
            </a:r>
            <a:endParaRPr lang="en-CA" dirty="0"/>
          </a:p>
        </p:txBody>
      </p:sp>
      <p:sp>
        <p:nvSpPr>
          <p:cNvPr id="14" name="TextBox 13"/>
          <p:cNvSpPr txBox="1"/>
          <p:nvPr/>
        </p:nvSpPr>
        <p:spPr>
          <a:xfrm>
            <a:off x="7204566" y="5974810"/>
            <a:ext cx="1759538" cy="646331"/>
          </a:xfrm>
          <a:prstGeom prst="rect">
            <a:avLst/>
          </a:prstGeom>
          <a:noFill/>
        </p:spPr>
        <p:txBody>
          <a:bodyPr wrap="square" rtlCol="0">
            <a:spAutoFit/>
          </a:bodyPr>
          <a:lstStyle/>
          <a:p>
            <a:pPr algn="ctr"/>
            <a:r>
              <a:rPr lang="en-US" dirty="0" smtClean="0"/>
              <a:t>Combined signal received</a:t>
            </a:r>
            <a:endParaRPr lang="en-CA" dirty="0"/>
          </a:p>
        </p:txBody>
      </p:sp>
    </p:spTree>
    <p:extLst>
      <p:ext uri="{BB962C8B-B14F-4D97-AF65-F5344CB8AC3E}">
        <p14:creationId xmlns:p14="http://schemas.microsoft.com/office/powerpoint/2010/main" val="324177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a:t>Advanced mitigation approach:</a:t>
            </a:r>
            <a:br>
              <a:rPr lang="en-US" dirty="0"/>
            </a:br>
            <a:r>
              <a:rPr lang="en-US" dirty="0"/>
              <a:t>Phase </a:t>
            </a:r>
            <a:r>
              <a:rPr lang="en-US" dirty="0" smtClean="0"/>
              <a:t>coding – With coding</a:t>
            </a:r>
            <a:endParaRPr lang="en-CA" i="1" baseline="-25000" dirty="0"/>
          </a:p>
        </p:txBody>
      </p:sp>
      <p:sp>
        <p:nvSpPr>
          <p:cNvPr id="3" name="Content Placeholder 2"/>
          <p:cNvSpPr>
            <a:spLocks noGrp="1"/>
          </p:cNvSpPr>
          <p:nvPr>
            <p:ph idx="1"/>
          </p:nvPr>
        </p:nvSpPr>
        <p:spPr>
          <a:xfrm>
            <a:off x="241301" y="1600198"/>
            <a:ext cx="8750299" cy="3470566"/>
          </a:xfrm>
        </p:spPr>
        <p:txBody>
          <a:bodyPr>
            <a:normAutofit/>
          </a:bodyPr>
          <a:lstStyle/>
          <a:p>
            <a:pPr marL="0" indent="0">
              <a:buNone/>
            </a:pPr>
            <a:r>
              <a:rPr lang="en-US" sz="2400" dirty="0" smtClean="0"/>
              <a:t>It is important to remember that target phase is a phase delay </a:t>
            </a:r>
            <a:r>
              <a:rPr lang="el-GR" sz="2400" i="1" dirty="0" smtClean="0"/>
              <a:t>φ</a:t>
            </a:r>
            <a:endParaRPr lang="en-US" sz="2400" i="1" dirty="0" smtClean="0"/>
          </a:p>
          <a:p>
            <a:pPr marL="0" indent="0">
              <a:buNone/>
            </a:pPr>
            <a:r>
              <a:rPr lang="en-US" sz="2400" i="1" dirty="0"/>
              <a:t> </a:t>
            </a:r>
            <a:r>
              <a:rPr lang="en-US" sz="2400" i="1" dirty="0" smtClean="0"/>
              <a:t>                         </a:t>
            </a:r>
            <a:r>
              <a:rPr lang="en-US" sz="2400" dirty="0" smtClean="0"/>
              <a:t>that </a:t>
            </a:r>
            <a:r>
              <a:rPr lang="en-US" sz="2400" dirty="0" smtClean="0"/>
              <a:t>is </a:t>
            </a:r>
            <a:r>
              <a:rPr lang="en-US" sz="2400" u="sng" dirty="0" smtClean="0"/>
              <a:t>added to the phase of the transmit pulse</a:t>
            </a:r>
            <a:r>
              <a:rPr lang="en-US" sz="2400" dirty="0" smtClean="0"/>
              <a:t>.</a:t>
            </a:r>
          </a:p>
          <a:p>
            <a:pPr marL="0" indent="0">
              <a:buNone/>
            </a:pPr>
            <a:r>
              <a:rPr lang="en-US" sz="2400" dirty="0" smtClean="0"/>
              <a:t>Therefore, if one adds phase shifts to transmit pulses, first trip echoes will also have their phase shifted by the same amount immediately, while the echoes from previous pulses will have their phase shifted with a delay of </a:t>
            </a:r>
            <a:r>
              <a:rPr lang="en-US" sz="2400" i="1" dirty="0" smtClean="0"/>
              <a:t>M</a:t>
            </a:r>
            <a:r>
              <a:rPr lang="en-US" sz="2400" dirty="0" smtClean="0"/>
              <a:t> pulses for the (</a:t>
            </a:r>
            <a:r>
              <a:rPr lang="en-US" sz="2400" i="1" dirty="0" smtClean="0"/>
              <a:t>M</a:t>
            </a:r>
            <a:r>
              <a:rPr lang="en-US" sz="2400" dirty="0" smtClean="0"/>
              <a:t>+1)-trip echoes.</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19</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4069825"/>
            <a:ext cx="8953499" cy="1905000"/>
          </a:xfrm>
          <a:prstGeom prst="rect">
            <a:avLst/>
          </a:prstGeom>
        </p:spPr>
      </p:pic>
      <p:sp>
        <p:nvSpPr>
          <p:cNvPr id="7" name="TextBox 6"/>
          <p:cNvSpPr txBox="1"/>
          <p:nvPr/>
        </p:nvSpPr>
        <p:spPr>
          <a:xfrm>
            <a:off x="152386" y="5974825"/>
            <a:ext cx="1759538" cy="646331"/>
          </a:xfrm>
          <a:prstGeom prst="rect">
            <a:avLst/>
          </a:prstGeom>
          <a:noFill/>
        </p:spPr>
        <p:txBody>
          <a:bodyPr wrap="square" rtlCol="0">
            <a:spAutoFit/>
          </a:bodyPr>
          <a:lstStyle/>
          <a:p>
            <a:pPr algn="ctr"/>
            <a:r>
              <a:rPr lang="en-US" dirty="0" smtClean="0">
                <a:solidFill>
                  <a:srgbClr val="7F0000"/>
                </a:solidFill>
              </a:rPr>
              <a:t>Phase of transmit pulse</a:t>
            </a:r>
            <a:endParaRPr lang="en-CA" dirty="0">
              <a:solidFill>
                <a:srgbClr val="7F0000"/>
              </a:solidFill>
            </a:endParaRPr>
          </a:p>
        </p:txBody>
      </p:sp>
      <p:sp>
        <p:nvSpPr>
          <p:cNvPr id="8" name="TextBox 7"/>
          <p:cNvSpPr txBox="1"/>
          <p:nvPr/>
        </p:nvSpPr>
        <p:spPr>
          <a:xfrm>
            <a:off x="2632426" y="5974820"/>
            <a:ext cx="1759538" cy="646331"/>
          </a:xfrm>
          <a:prstGeom prst="rect">
            <a:avLst/>
          </a:prstGeom>
          <a:noFill/>
        </p:spPr>
        <p:txBody>
          <a:bodyPr wrap="square" rtlCol="0">
            <a:spAutoFit/>
          </a:bodyPr>
          <a:lstStyle/>
          <a:p>
            <a:pPr algn="ctr"/>
            <a:r>
              <a:rPr lang="en-US" dirty="0" smtClean="0"/>
              <a:t>Raw signal from the nearby target</a:t>
            </a:r>
            <a:endParaRPr lang="en-CA" dirty="0"/>
          </a:p>
        </p:txBody>
      </p:sp>
      <p:sp>
        <p:nvSpPr>
          <p:cNvPr id="9" name="TextBox 8"/>
          <p:cNvSpPr txBox="1"/>
          <p:nvPr/>
        </p:nvSpPr>
        <p:spPr>
          <a:xfrm>
            <a:off x="4738381" y="5974815"/>
            <a:ext cx="1759538" cy="646331"/>
          </a:xfrm>
          <a:prstGeom prst="rect">
            <a:avLst/>
          </a:prstGeom>
          <a:noFill/>
        </p:spPr>
        <p:txBody>
          <a:bodyPr wrap="square" rtlCol="0">
            <a:spAutoFit/>
          </a:bodyPr>
          <a:lstStyle/>
          <a:p>
            <a:pPr algn="ctr"/>
            <a:r>
              <a:rPr lang="en-US" dirty="0" smtClean="0"/>
              <a:t>Raw signal from the distant target</a:t>
            </a:r>
            <a:endParaRPr lang="en-CA" dirty="0"/>
          </a:p>
        </p:txBody>
      </p:sp>
      <p:sp>
        <p:nvSpPr>
          <p:cNvPr id="10" name="TextBox 9"/>
          <p:cNvSpPr txBox="1"/>
          <p:nvPr/>
        </p:nvSpPr>
        <p:spPr>
          <a:xfrm>
            <a:off x="7204566" y="5974810"/>
            <a:ext cx="1759538" cy="646331"/>
          </a:xfrm>
          <a:prstGeom prst="rect">
            <a:avLst/>
          </a:prstGeom>
          <a:noFill/>
        </p:spPr>
        <p:txBody>
          <a:bodyPr wrap="square" rtlCol="0">
            <a:spAutoFit/>
          </a:bodyPr>
          <a:lstStyle/>
          <a:p>
            <a:pPr algn="ctr"/>
            <a:r>
              <a:rPr lang="en-US" dirty="0" smtClean="0"/>
              <a:t>Combined signal received</a:t>
            </a:r>
            <a:endParaRPr lang="en-CA"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26230"/>
            <a:ext cx="2200275" cy="502920"/>
          </a:xfrm>
          <a:prstGeom prst="rect">
            <a:avLst/>
          </a:prstGeom>
        </p:spPr>
      </p:pic>
    </p:spTree>
    <p:extLst>
      <p:ext uri="{BB962C8B-B14F-4D97-AF65-F5344CB8AC3E}">
        <p14:creationId xmlns:p14="http://schemas.microsoft.com/office/powerpoint/2010/main" val="11486415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smtClean="0"/>
              <a:t>Doppler velocity and change in </a:t>
            </a:r>
            <a:r>
              <a:rPr lang="el-GR" i="1" dirty="0" smtClean="0"/>
              <a:t>φ</a:t>
            </a:r>
            <a:endParaRPr lang="en-CA" i="1"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2</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31385"/>
            <a:ext cx="9144000" cy="4343400"/>
          </a:xfrm>
          <a:prstGeom prst="rect">
            <a:avLst/>
          </a:prstGeom>
        </p:spPr>
      </p:pic>
    </p:spTree>
    <p:extLst>
      <p:ext uri="{BB962C8B-B14F-4D97-AF65-F5344CB8AC3E}">
        <p14:creationId xmlns:p14="http://schemas.microsoft.com/office/powerpoint/2010/main" val="2676990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a:t>Advanced mitigation approach:</a:t>
            </a:r>
            <a:br>
              <a:rPr lang="en-US" dirty="0"/>
            </a:br>
            <a:r>
              <a:rPr lang="en-US" dirty="0"/>
              <a:t>Phase </a:t>
            </a:r>
            <a:r>
              <a:rPr lang="en-US" dirty="0" smtClean="0"/>
              <a:t>coding – Recovering 1</a:t>
            </a:r>
            <a:r>
              <a:rPr lang="en-US" baseline="30000" dirty="0" smtClean="0"/>
              <a:t>st</a:t>
            </a:r>
            <a:r>
              <a:rPr lang="en-US" dirty="0" smtClean="0"/>
              <a:t> trip</a:t>
            </a:r>
            <a:endParaRPr lang="en-CA" i="1" baseline="-25000" dirty="0"/>
          </a:p>
        </p:txBody>
      </p:sp>
      <p:sp>
        <p:nvSpPr>
          <p:cNvPr id="3" name="Content Placeholder 2"/>
          <p:cNvSpPr>
            <a:spLocks noGrp="1"/>
          </p:cNvSpPr>
          <p:nvPr>
            <p:ph idx="1"/>
          </p:nvPr>
        </p:nvSpPr>
        <p:spPr>
          <a:xfrm>
            <a:off x="241301" y="1600198"/>
            <a:ext cx="8750299" cy="3470566"/>
          </a:xfrm>
        </p:spPr>
        <p:txBody>
          <a:bodyPr>
            <a:normAutofit/>
          </a:bodyPr>
          <a:lstStyle/>
          <a:p>
            <a:pPr marL="0" indent="0">
              <a:buNone/>
            </a:pPr>
            <a:r>
              <a:rPr lang="en-US" sz="2400" dirty="0" smtClean="0"/>
              <a:t>If we now compare the combined signal with respect to (w.r.t.) the phase of the current transmit pulse, the signal from the nearby target will be synchronized with that reference; the combined signal will hence more or less track the velocity of the nearby echo on which is superposed a noisy contribution from the distant target. The velocity of the nearby target can then be retrieved. </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20</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4069825"/>
            <a:ext cx="8953499" cy="1904999"/>
          </a:xfrm>
          <a:prstGeom prst="rect">
            <a:avLst/>
          </a:prstGeom>
        </p:spPr>
      </p:pic>
      <p:sp>
        <p:nvSpPr>
          <p:cNvPr id="7" name="TextBox 6"/>
          <p:cNvSpPr txBox="1"/>
          <p:nvPr/>
        </p:nvSpPr>
        <p:spPr>
          <a:xfrm>
            <a:off x="0" y="5974825"/>
            <a:ext cx="2078182" cy="923330"/>
          </a:xfrm>
          <a:prstGeom prst="rect">
            <a:avLst/>
          </a:prstGeom>
          <a:noFill/>
        </p:spPr>
        <p:txBody>
          <a:bodyPr wrap="square" rtlCol="0">
            <a:spAutoFit/>
          </a:bodyPr>
          <a:lstStyle/>
          <a:p>
            <a:pPr algn="ctr"/>
            <a:r>
              <a:rPr lang="en-US" dirty="0" smtClean="0">
                <a:solidFill>
                  <a:srgbClr val="7F0000"/>
                </a:solidFill>
              </a:rPr>
              <a:t>Assumed reference phase (current transmit phase)</a:t>
            </a:r>
            <a:endParaRPr lang="en-CA" dirty="0">
              <a:solidFill>
                <a:srgbClr val="7F0000"/>
              </a:solidFill>
            </a:endParaRPr>
          </a:p>
        </p:txBody>
      </p:sp>
      <p:sp>
        <p:nvSpPr>
          <p:cNvPr id="8" name="TextBox 7"/>
          <p:cNvSpPr txBox="1"/>
          <p:nvPr/>
        </p:nvSpPr>
        <p:spPr>
          <a:xfrm>
            <a:off x="2632426" y="5974820"/>
            <a:ext cx="1759538" cy="646331"/>
          </a:xfrm>
          <a:prstGeom prst="rect">
            <a:avLst/>
          </a:prstGeom>
          <a:noFill/>
        </p:spPr>
        <p:txBody>
          <a:bodyPr wrap="square" rtlCol="0">
            <a:spAutoFit/>
          </a:bodyPr>
          <a:lstStyle/>
          <a:p>
            <a:pPr algn="ctr"/>
            <a:r>
              <a:rPr lang="en-US" dirty="0" smtClean="0"/>
              <a:t>Raw signal from the nearby target</a:t>
            </a:r>
            <a:endParaRPr lang="en-CA" dirty="0"/>
          </a:p>
        </p:txBody>
      </p:sp>
      <p:sp>
        <p:nvSpPr>
          <p:cNvPr id="9" name="TextBox 8"/>
          <p:cNvSpPr txBox="1"/>
          <p:nvPr/>
        </p:nvSpPr>
        <p:spPr>
          <a:xfrm>
            <a:off x="4738381" y="5974815"/>
            <a:ext cx="1759538" cy="646331"/>
          </a:xfrm>
          <a:prstGeom prst="rect">
            <a:avLst/>
          </a:prstGeom>
          <a:noFill/>
        </p:spPr>
        <p:txBody>
          <a:bodyPr wrap="square" rtlCol="0">
            <a:spAutoFit/>
          </a:bodyPr>
          <a:lstStyle/>
          <a:p>
            <a:pPr algn="ctr"/>
            <a:r>
              <a:rPr lang="en-US" dirty="0" smtClean="0"/>
              <a:t>Raw signal from the distant target</a:t>
            </a:r>
            <a:endParaRPr lang="en-CA" dirty="0"/>
          </a:p>
        </p:txBody>
      </p:sp>
      <p:sp>
        <p:nvSpPr>
          <p:cNvPr id="10" name="TextBox 9"/>
          <p:cNvSpPr txBox="1"/>
          <p:nvPr/>
        </p:nvSpPr>
        <p:spPr>
          <a:xfrm>
            <a:off x="6899564" y="5974810"/>
            <a:ext cx="2244436" cy="646331"/>
          </a:xfrm>
          <a:prstGeom prst="rect">
            <a:avLst/>
          </a:prstGeom>
          <a:noFill/>
        </p:spPr>
        <p:txBody>
          <a:bodyPr wrap="square" rtlCol="0">
            <a:spAutoFit/>
          </a:bodyPr>
          <a:lstStyle/>
          <a:p>
            <a:pPr algn="ctr"/>
            <a:r>
              <a:rPr lang="en-US" dirty="0" smtClean="0"/>
              <a:t>Combined signal w.r.t. assumed reference</a:t>
            </a:r>
            <a:endParaRPr lang="en-CA" dirty="0"/>
          </a:p>
        </p:txBody>
      </p:sp>
    </p:spTree>
    <p:extLst>
      <p:ext uri="{BB962C8B-B14F-4D97-AF65-F5344CB8AC3E}">
        <p14:creationId xmlns:p14="http://schemas.microsoft.com/office/powerpoint/2010/main" val="38122169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525" y="161925"/>
            <a:ext cx="7524750" cy="1309688"/>
          </a:xfrm>
        </p:spPr>
        <p:txBody>
          <a:bodyPr>
            <a:normAutofit fontScale="90000"/>
          </a:bodyPr>
          <a:lstStyle/>
          <a:p>
            <a:r>
              <a:rPr lang="en-US" dirty="0"/>
              <a:t>Advanced mitigation approach:</a:t>
            </a:r>
            <a:br>
              <a:rPr lang="en-US" dirty="0"/>
            </a:br>
            <a:r>
              <a:rPr lang="en-US" dirty="0"/>
              <a:t>Phase coding – Recovering </a:t>
            </a:r>
            <a:r>
              <a:rPr lang="en-US" dirty="0" smtClean="0"/>
              <a:t>2</a:t>
            </a:r>
            <a:r>
              <a:rPr lang="en-US" baseline="30000" dirty="0" smtClean="0"/>
              <a:t>nd</a:t>
            </a:r>
            <a:r>
              <a:rPr lang="en-US" dirty="0" smtClean="0"/>
              <a:t> </a:t>
            </a:r>
            <a:r>
              <a:rPr lang="en-US" dirty="0"/>
              <a:t>trip</a:t>
            </a:r>
            <a:endParaRPr lang="en-CA" i="1" baseline="-25000" dirty="0"/>
          </a:p>
        </p:txBody>
      </p:sp>
      <p:sp>
        <p:nvSpPr>
          <p:cNvPr id="3" name="Content Placeholder 2"/>
          <p:cNvSpPr>
            <a:spLocks noGrp="1"/>
          </p:cNvSpPr>
          <p:nvPr>
            <p:ph idx="1"/>
          </p:nvPr>
        </p:nvSpPr>
        <p:spPr>
          <a:xfrm>
            <a:off x="241301" y="1600198"/>
            <a:ext cx="8750299" cy="3470566"/>
          </a:xfrm>
        </p:spPr>
        <p:txBody>
          <a:bodyPr>
            <a:normAutofit/>
          </a:bodyPr>
          <a:lstStyle/>
          <a:p>
            <a:pPr marL="0" indent="0">
              <a:buNone/>
            </a:pPr>
            <a:r>
              <a:rPr lang="en-US" sz="2400" dirty="0" smtClean="0"/>
              <a:t>If we next compare the combined signal w.r.t. the phase of the previous transmit pulse, it is now the signal from the distant target that will be synchronized with that reference; the combined signal now more or less rotates like the velocity of the distant signal despite a strong noisy contribution from the nearby target. The velocity of the weaker distant target can then also be retrieved, although less clearly.</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21</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4069825"/>
            <a:ext cx="8953499" cy="1904999"/>
          </a:xfrm>
          <a:prstGeom prst="rect">
            <a:avLst/>
          </a:prstGeom>
        </p:spPr>
      </p:pic>
      <p:sp>
        <p:nvSpPr>
          <p:cNvPr id="7" name="TextBox 6"/>
          <p:cNvSpPr txBox="1"/>
          <p:nvPr/>
        </p:nvSpPr>
        <p:spPr>
          <a:xfrm>
            <a:off x="0" y="5974825"/>
            <a:ext cx="2078182" cy="923330"/>
          </a:xfrm>
          <a:prstGeom prst="rect">
            <a:avLst/>
          </a:prstGeom>
          <a:noFill/>
        </p:spPr>
        <p:txBody>
          <a:bodyPr wrap="square" rtlCol="0">
            <a:spAutoFit/>
          </a:bodyPr>
          <a:lstStyle/>
          <a:p>
            <a:pPr algn="ctr"/>
            <a:r>
              <a:rPr lang="en-US" dirty="0" smtClean="0">
                <a:solidFill>
                  <a:srgbClr val="7F0000"/>
                </a:solidFill>
              </a:rPr>
              <a:t>Assumed reference phase (previous transmit phase)</a:t>
            </a:r>
            <a:endParaRPr lang="en-CA" dirty="0">
              <a:solidFill>
                <a:srgbClr val="7F0000"/>
              </a:solidFill>
            </a:endParaRPr>
          </a:p>
        </p:txBody>
      </p:sp>
      <p:sp>
        <p:nvSpPr>
          <p:cNvPr id="8" name="TextBox 7"/>
          <p:cNvSpPr txBox="1"/>
          <p:nvPr/>
        </p:nvSpPr>
        <p:spPr>
          <a:xfrm>
            <a:off x="2632426" y="5974820"/>
            <a:ext cx="1759538" cy="646331"/>
          </a:xfrm>
          <a:prstGeom prst="rect">
            <a:avLst/>
          </a:prstGeom>
          <a:noFill/>
        </p:spPr>
        <p:txBody>
          <a:bodyPr wrap="square" rtlCol="0">
            <a:spAutoFit/>
          </a:bodyPr>
          <a:lstStyle/>
          <a:p>
            <a:pPr algn="ctr"/>
            <a:r>
              <a:rPr lang="en-US" dirty="0" smtClean="0"/>
              <a:t>Raw signal from the nearby target</a:t>
            </a:r>
            <a:endParaRPr lang="en-CA" dirty="0"/>
          </a:p>
        </p:txBody>
      </p:sp>
      <p:sp>
        <p:nvSpPr>
          <p:cNvPr id="9" name="TextBox 8"/>
          <p:cNvSpPr txBox="1"/>
          <p:nvPr/>
        </p:nvSpPr>
        <p:spPr>
          <a:xfrm>
            <a:off x="4738381" y="5974815"/>
            <a:ext cx="1759538" cy="646331"/>
          </a:xfrm>
          <a:prstGeom prst="rect">
            <a:avLst/>
          </a:prstGeom>
          <a:noFill/>
        </p:spPr>
        <p:txBody>
          <a:bodyPr wrap="square" rtlCol="0">
            <a:spAutoFit/>
          </a:bodyPr>
          <a:lstStyle/>
          <a:p>
            <a:pPr algn="ctr"/>
            <a:r>
              <a:rPr lang="en-US" dirty="0" smtClean="0"/>
              <a:t>Raw signal from the distant target</a:t>
            </a:r>
            <a:endParaRPr lang="en-CA" dirty="0"/>
          </a:p>
        </p:txBody>
      </p:sp>
      <p:sp>
        <p:nvSpPr>
          <p:cNvPr id="10" name="TextBox 9"/>
          <p:cNvSpPr txBox="1"/>
          <p:nvPr/>
        </p:nvSpPr>
        <p:spPr>
          <a:xfrm>
            <a:off x="6899564" y="5974810"/>
            <a:ext cx="2244436" cy="646331"/>
          </a:xfrm>
          <a:prstGeom prst="rect">
            <a:avLst/>
          </a:prstGeom>
          <a:noFill/>
        </p:spPr>
        <p:txBody>
          <a:bodyPr wrap="square" rtlCol="0">
            <a:spAutoFit/>
          </a:bodyPr>
          <a:lstStyle/>
          <a:p>
            <a:pPr algn="ctr"/>
            <a:r>
              <a:rPr lang="en-US" dirty="0" smtClean="0"/>
              <a:t>Combined signal w.r.t. assumed reference</a:t>
            </a:r>
            <a:endParaRPr lang="en-CA" dirty="0"/>
          </a:p>
        </p:txBody>
      </p:sp>
    </p:spTree>
    <p:extLst>
      <p:ext uri="{BB962C8B-B14F-4D97-AF65-F5344CB8AC3E}">
        <p14:creationId xmlns:p14="http://schemas.microsoft.com/office/powerpoint/2010/main" val="1557825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fontScale="90000"/>
          </a:bodyPr>
          <a:lstStyle/>
          <a:p>
            <a:r>
              <a:rPr lang="en-US" dirty="0"/>
              <a:t>Advanced mitigation approach:</a:t>
            </a:r>
            <a:br>
              <a:rPr lang="en-US" dirty="0"/>
            </a:br>
            <a:r>
              <a:rPr lang="en-US" dirty="0"/>
              <a:t>Phase </a:t>
            </a:r>
            <a:r>
              <a:rPr lang="en-US" dirty="0" smtClean="0"/>
              <a:t>coding</a:t>
            </a:r>
            <a:endParaRPr lang="en-CA" i="1" baseline="-25000" dirty="0"/>
          </a:p>
        </p:txBody>
      </p:sp>
      <p:sp>
        <p:nvSpPr>
          <p:cNvPr id="3" name="Content Placeholder 2"/>
          <p:cNvSpPr>
            <a:spLocks noGrp="1"/>
          </p:cNvSpPr>
          <p:nvPr>
            <p:ph idx="1"/>
          </p:nvPr>
        </p:nvSpPr>
        <p:spPr>
          <a:xfrm>
            <a:off x="241301" y="1600198"/>
            <a:ext cx="8750299" cy="3470566"/>
          </a:xfrm>
        </p:spPr>
        <p:txBody>
          <a:bodyPr>
            <a:normAutofit/>
          </a:bodyPr>
          <a:lstStyle/>
          <a:p>
            <a:pPr marL="0" indent="0">
              <a:buNone/>
            </a:pPr>
            <a:r>
              <a:rPr lang="en-US" sz="2400" dirty="0" smtClean="0"/>
              <a:t>Phase coding hence allows us to estimate the velocity of echoes from multiple trips all arriving at the same time. It is now being used in many radar systems.</a:t>
            </a:r>
          </a:p>
          <a:p>
            <a:pPr marL="0" indent="0">
              <a:buNone/>
            </a:pPr>
            <a:r>
              <a:rPr lang="en-US" sz="2400" dirty="0" smtClean="0"/>
              <a:t>But as the examples here suggest, there are limits: if </a:t>
            </a:r>
            <a:r>
              <a:rPr lang="en-US" sz="2400" dirty="0"/>
              <a:t>one echo is much stronger than the </a:t>
            </a:r>
            <a:r>
              <a:rPr lang="en-US" sz="2400" dirty="0" smtClean="0"/>
              <a:t>other(s), </a:t>
            </a:r>
            <a:r>
              <a:rPr lang="en-US" sz="2400" dirty="0"/>
              <a:t>the </a:t>
            </a:r>
            <a:r>
              <a:rPr lang="en-US" sz="2400" dirty="0" smtClean="0"/>
              <a:t>Doppler velocity </a:t>
            </a:r>
            <a:r>
              <a:rPr lang="en-US" sz="2400" dirty="0"/>
              <a:t>of the weaker </a:t>
            </a:r>
            <a:r>
              <a:rPr lang="en-US" sz="2400" dirty="0" smtClean="0"/>
              <a:t>echo(</a:t>
            </a:r>
            <a:r>
              <a:rPr lang="en-US" sz="2400" dirty="0" err="1" smtClean="0"/>
              <a:t>es</a:t>
            </a:r>
            <a:r>
              <a:rPr lang="en-US" sz="2400" dirty="0" smtClean="0"/>
              <a:t>) cannot </a:t>
            </a:r>
            <a:r>
              <a:rPr lang="en-US" sz="2400" dirty="0"/>
              <a:t>be </a:t>
            </a:r>
            <a:r>
              <a:rPr lang="en-US" sz="2400" dirty="0" smtClean="0"/>
              <a:t>estimated.</a:t>
            </a:r>
            <a:endParaRPr lang="en-US" sz="24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22</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4069825"/>
            <a:ext cx="8953499" cy="1904999"/>
          </a:xfrm>
          <a:prstGeom prst="rect">
            <a:avLst/>
          </a:prstGeom>
        </p:spPr>
      </p:pic>
      <p:sp>
        <p:nvSpPr>
          <p:cNvPr id="7" name="TextBox 6"/>
          <p:cNvSpPr txBox="1"/>
          <p:nvPr/>
        </p:nvSpPr>
        <p:spPr>
          <a:xfrm>
            <a:off x="0" y="5974825"/>
            <a:ext cx="2078182" cy="923330"/>
          </a:xfrm>
          <a:prstGeom prst="rect">
            <a:avLst/>
          </a:prstGeom>
          <a:noFill/>
        </p:spPr>
        <p:txBody>
          <a:bodyPr wrap="square" rtlCol="0">
            <a:spAutoFit/>
          </a:bodyPr>
          <a:lstStyle/>
          <a:p>
            <a:pPr algn="ctr"/>
            <a:r>
              <a:rPr lang="en-US" dirty="0" smtClean="0">
                <a:solidFill>
                  <a:srgbClr val="7F0000"/>
                </a:solidFill>
              </a:rPr>
              <a:t>Assumed reference phase (previous transmit phase)</a:t>
            </a:r>
            <a:endParaRPr lang="en-CA" dirty="0">
              <a:solidFill>
                <a:srgbClr val="7F0000"/>
              </a:solidFill>
            </a:endParaRPr>
          </a:p>
        </p:txBody>
      </p:sp>
      <p:sp>
        <p:nvSpPr>
          <p:cNvPr id="8" name="TextBox 7"/>
          <p:cNvSpPr txBox="1"/>
          <p:nvPr/>
        </p:nvSpPr>
        <p:spPr>
          <a:xfrm>
            <a:off x="2632426" y="5974820"/>
            <a:ext cx="1759538" cy="646331"/>
          </a:xfrm>
          <a:prstGeom prst="rect">
            <a:avLst/>
          </a:prstGeom>
          <a:noFill/>
        </p:spPr>
        <p:txBody>
          <a:bodyPr wrap="square" rtlCol="0">
            <a:spAutoFit/>
          </a:bodyPr>
          <a:lstStyle/>
          <a:p>
            <a:pPr algn="ctr"/>
            <a:r>
              <a:rPr lang="en-US" dirty="0" smtClean="0"/>
              <a:t>Raw signal from the nearby target</a:t>
            </a:r>
            <a:endParaRPr lang="en-CA" dirty="0"/>
          </a:p>
        </p:txBody>
      </p:sp>
      <p:sp>
        <p:nvSpPr>
          <p:cNvPr id="9" name="TextBox 8"/>
          <p:cNvSpPr txBox="1"/>
          <p:nvPr/>
        </p:nvSpPr>
        <p:spPr>
          <a:xfrm>
            <a:off x="4738381" y="5974815"/>
            <a:ext cx="1759538" cy="646331"/>
          </a:xfrm>
          <a:prstGeom prst="rect">
            <a:avLst/>
          </a:prstGeom>
          <a:noFill/>
        </p:spPr>
        <p:txBody>
          <a:bodyPr wrap="square" rtlCol="0">
            <a:spAutoFit/>
          </a:bodyPr>
          <a:lstStyle/>
          <a:p>
            <a:pPr algn="ctr"/>
            <a:r>
              <a:rPr lang="en-US" dirty="0" smtClean="0"/>
              <a:t>Raw signal from the distant target</a:t>
            </a:r>
            <a:endParaRPr lang="en-CA" dirty="0"/>
          </a:p>
        </p:txBody>
      </p:sp>
      <p:sp>
        <p:nvSpPr>
          <p:cNvPr id="10" name="TextBox 9"/>
          <p:cNvSpPr txBox="1"/>
          <p:nvPr/>
        </p:nvSpPr>
        <p:spPr>
          <a:xfrm>
            <a:off x="6899564" y="5974810"/>
            <a:ext cx="2244436" cy="646331"/>
          </a:xfrm>
          <a:prstGeom prst="rect">
            <a:avLst/>
          </a:prstGeom>
          <a:noFill/>
        </p:spPr>
        <p:txBody>
          <a:bodyPr wrap="square" rtlCol="0">
            <a:spAutoFit/>
          </a:bodyPr>
          <a:lstStyle/>
          <a:p>
            <a:pPr algn="ctr"/>
            <a:r>
              <a:rPr lang="en-US" dirty="0" smtClean="0"/>
              <a:t>Combined signal w.r.t. assumed reference</a:t>
            </a:r>
            <a:endParaRPr lang="en-CA" dirty="0"/>
          </a:p>
        </p:txBody>
      </p:sp>
    </p:spTree>
    <p:extLst>
      <p:ext uri="{BB962C8B-B14F-4D97-AF65-F5344CB8AC3E}">
        <p14:creationId xmlns:p14="http://schemas.microsoft.com/office/powerpoint/2010/main" val="37039706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1977694"/>
            <a:ext cx="8854440" cy="4876800"/>
          </a:xfrm>
          <a:prstGeom prst="rect">
            <a:avLst/>
          </a:prstGeom>
        </p:spPr>
      </p:pic>
      <p:sp>
        <p:nvSpPr>
          <p:cNvPr id="2" name="Title 1"/>
          <p:cNvSpPr>
            <a:spLocks noGrp="1"/>
          </p:cNvSpPr>
          <p:nvPr>
            <p:ph type="title"/>
          </p:nvPr>
        </p:nvSpPr>
        <p:spPr>
          <a:xfrm>
            <a:off x="241300" y="161925"/>
            <a:ext cx="7378700" cy="1309688"/>
          </a:xfrm>
        </p:spPr>
        <p:txBody>
          <a:bodyPr>
            <a:normAutofit fontScale="90000"/>
          </a:bodyPr>
          <a:lstStyle/>
          <a:p>
            <a:r>
              <a:rPr lang="en-US" dirty="0" smtClean="0"/>
              <a:t>Example of Doppler velocities measured using phase </a:t>
            </a:r>
            <a:r>
              <a:rPr lang="en-US" dirty="0"/>
              <a:t>coding</a:t>
            </a:r>
            <a:endParaRPr lang="en-CA" i="1" baseline="-25000" dirty="0"/>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23</a:t>
            </a:fld>
            <a:endParaRPr lang="en-US" dirty="0"/>
          </a:p>
        </p:txBody>
      </p:sp>
      <p:sp>
        <p:nvSpPr>
          <p:cNvPr id="12" name="Oval 11"/>
          <p:cNvSpPr/>
          <p:nvPr/>
        </p:nvSpPr>
        <p:spPr>
          <a:xfrm>
            <a:off x="928108" y="3837712"/>
            <a:ext cx="3474720" cy="3474720"/>
          </a:xfrm>
          <a:prstGeom prst="ellipse">
            <a:avLst/>
          </a:prstGeom>
          <a:noFill/>
          <a:ln w="635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3" name="Rectangle 12"/>
          <p:cNvSpPr/>
          <p:nvPr/>
        </p:nvSpPr>
        <p:spPr>
          <a:xfrm rot="600000">
            <a:off x="2904977" y="3269673"/>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14" name="Straight Connector 13"/>
          <p:cNvCxnSpPr/>
          <p:nvPr/>
        </p:nvCxnSpPr>
        <p:spPr>
          <a:xfrm flipV="1">
            <a:off x="2646937" y="3181349"/>
            <a:ext cx="276223" cy="2384198"/>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2651700" y="3243900"/>
            <a:ext cx="619123" cy="2316883"/>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rot="600000">
            <a:off x="2700083" y="4986348"/>
            <a:ext cx="79663"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7" name="TextBox 16"/>
          <p:cNvSpPr txBox="1"/>
          <p:nvPr/>
        </p:nvSpPr>
        <p:spPr>
          <a:xfrm>
            <a:off x="3247860" y="3103821"/>
            <a:ext cx="1323990" cy="646331"/>
          </a:xfrm>
          <a:prstGeom prst="rect">
            <a:avLst/>
          </a:prstGeom>
          <a:noFill/>
        </p:spPr>
        <p:txBody>
          <a:bodyPr wrap="square" rtlCol="0">
            <a:spAutoFit/>
          </a:bodyPr>
          <a:lstStyle/>
          <a:p>
            <a:r>
              <a:rPr lang="en-US" sz="1200" dirty="0" smtClean="0">
                <a:solidFill>
                  <a:srgbClr val="FFFFFF"/>
                </a:solidFill>
              </a:rPr>
              <a:t>Weaker 2</a:t>
            </a:r>
            <a:r>
              <a:rPr lang="en-US" sz="1200" baseline="30000" dirty="0" smtClean="0">
                <a:solidFill>
                  <a:srgbClr val="FFFFFF"/>
                </a:solidFill>
              </a:rPr>
              <a:t>nd</a:t>
            </a:r>
            <a:r>
              <a:rPr lang="en-US" sz="1200" dirty="0" smtClean="0">
                <a:solidFill>
                  <a:srgbClr val="FFFFFF"/>
                </a:solidFill>
              </a:rPr>
              <a:t> trip;</a:t>
            </a:r>
          </a:p>
          <a:p>
            <a:r>
              <a:rPr lang="en-US" sz="1200" dirty="0" smtClean="0">
                <a:solidFill>
                  <a:srgbClr val="FFFFFF"/>
                </a:solidFill>
              </a:rPr>
              <a:t>Doppler from 1</a:t>
            </a:r>
            <a:r>
              <a:rPr lang="en-US" sz="1200" baseline="30000" dirty="0" smtClean="0">
                <a:solidFill>
                  <a:srgbClr val="FFFFFF"/>
                </a:solidFill>
              </a:rPr>
              <a:t>st</a:t>
            </a:r>
            <a:r>
              <a:rPr lang="en-US" sz="1200" dirty="0" smtClean="0">
                <a:solidFill>
                  <a:srgbClr val="FFFFFF"/>
                </a:solidFill>
              </a:rPr>
              <a:t> trip will dominate</a:t>
            </a:r>
            <a:endParaRPr lang="en-CA" sz="1200" dirty="0">
              <a:solidFill>
                <a:srgbClr val="FFFFFF"/>
              </a:solidFill>
            </a:endParaRPr>
          </a:p>
        </p:txBody>
      </p:sp>
      <p:cxnSp>
        <p:nvCxnSpPr>
          <p:cNvPr id="18" name="Straight Connector 17"/>
          <p:cNvCxnSpPr/>
          <p:nvPr/>
        </p:nvCxnSpPr>
        <p:spPr>
          <a:xfrm flipH="1" flipV="1">
            <a:off x="1680148" y="3243900"/>
            <a:ext cx="971536" cy="2321631"/>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rot="19976348">
            <a:off x="1452416" y="3369685"/>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20" name="Straight Connector 19"/>
          <p:cNvCxnSpPr/>
          <p:nvPr/>
        </p:nvCxnSpPr>
        <p:spPr>
          <a:xfrm flipH="1" flipV="1">
            <a:off x="1337248" y="3352800"/>
            <a:ext cx="1314420" cy="2207954"/>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1" name="Rectangle 20"/>
          <p:cNvSpPr/>
          <p:nvPr/>
        </p:nvSpPr>
        <p:spPr>
          <a:xfrm rot="19981249">
            <a:off x="2344603" y="4917552"/>
            <a:ext cx="92992"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2" name="TextBox 21"/>
          <p:cNvSpPr txBox="1"/>
          <p:nvPr/>
        </p:nvSpPr>
        <p:spPr>
          <a:xfrm>
            <a:off x="824754" y="2603800"/>
            <a:ext cx="1399065"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200" dirty="0" smtClean="0">
                <a:solidFill>
                  <a:srgbClr val="FFFFFF"/>
                </a:solidFill>
              </a:rPr>
              <a:t>Stronger 2</a:t>
            </a:r>
            <a:r>
              <a:rPr lang="en-US" sz="1200" baseline="30000" dirty="0" smtClean="0">
                <a:solidFill>
                  <a:srgbClr val="FFFFFF"/>
                </a:solidFill>
              </a:rPr>
              <a:t>nd</a:t>
            </a:r>
            <a:r>
              <a:rPr lang="en-US" sz="1200" dirty="0" smtClean="0">
                <a:solidFill>
                  <a:srgbClr val="FFFFFF"/>
                </a:solidFill>
              </a:rPr>
              <a:t> trip;</a:t>
            </a:r>
          </a:p>
          <a:p>
            <a:pPr algn="ctr"/>
            <a:r>
              <a:rPr lang="en-US" sz="1200" dirty="0" smtClean="0">
                <a:solidFill>
                  <a:srgbClr val="FFFFFF"/>
                </a:solidFill>
              </a:rPr>
              <a:t>Doppler from 2</a:t>
            </a:r>
            <a:r>
              <a:rPr lang="en-US" sz="1200" baseline="30000" dirty="0" smtClean="0">
                <a:solidFill>
                  <a:srgbClr val="FFFFFF"/>
                </a:solidFill>
              </a:rPr>
              <a:t>nd</a:t>
            </a:r>
            <a:r>
              <a:rPr lang="en-US" sz="1200" dirty="0" smtClean="0">
                <a:solidFill>
                  <a:srgbClr val="FFFFFF"/>
                </a:solidFill>
              </a:rPr>
              <a:t> trip will dominate</a:t>
            </a:r>
            <a:endParaRPr lang="en-CA" sz="1200" dirty="0">
              <a:solidFill>
                <a:srgbClr val="FFFFFF"/>
              </a:solidFill>
            </a:endParaRPr>
          </a:p>
        </p:txBody>
      </p:sp>
      <p:sp>
        <p:nvSpPr>
          <p:cNvPr id="24" name="Oval 23"/>
          <p:cNvSpPr/>
          <p:nvPr/>
        </p:nvSpPr>
        <p:spPr>
          <a:xfrm>
            <a:off x="5181588" y="3823852"/>
            <a:ext cx="3474720" cy="3474720"/>
          </a:xfrm>
          <a:prstGeom prst="ellipse">
            <a:avLst/>
          </a:prstGeom>
          <a:noFill/>
          <a:ln w="635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5" name="Rectangle 24"/>
          <p:cNvSpPr/>
          <p:nvPr/>
        </p:nvSpPr>
        <p:spPr>
          <a:xfrm rot="600000">
            <a:off x="7158457" y="3255813"/>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26" name="Straight Connector 25"/>
          <p:cNvCxnSpPr/>
          <p:nvPr/>
        </p:nvCxnSpPr>
        <p:spPr>
          <a:xfrm flipV="1">
            <a:off x="6900417" y="3167489"/>
            <a:ext cx="276223" cy="2384198"/>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6905180" y="3230040"/>
            <a:ext cx="619123" cy="2316883"/>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rot="600000">
            <a:off x="6953563" y="4972488"/>
            <a:ext cx="79663"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30" name="Straight Connector 29"/>
          <p:cNvCxnSpPr/>
          <p:nvPr/>
        </p:nvCxnSpPr>
        <p:spPr>
          <a:xfrm flipH="1" flipV="1">
            <a:off x="5933628" y="3230040"/>
            <a:ext cx="971536" cy="2321631"/>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31" name="Rectangle 30"/>
          <p:cNvSpPr/>
          <p:nvPr/>
        </p:nvSpPr>
        <p:spPr>
          <a:xfrm rot="19976348">
            <a:off x="5705896" y="3355825"/>
            <a:ext cx="318654"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cxnSp>
        <p:nvCxnSpPr>
          <p:cNvPr id="32" name="Straight Connector 31"/>
          <p:cNvCxnSpPr/>
          <p:nvPr/>
        </p:nvCxnSpPr>
        <p:spPr>
          <a:xfrm flipH="1" flipV="1">
            <a:off x="5590728" y="3338940"/>
            <a:ext cx="1314420" cy="2207954"/>
          </a:xfrm>
          <a:prstGeom prst="line">
            <a:avLst/>
          </a:prstGeom>
          <a:ln w="6350">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rot="19981249">
            <a:off x="6598083" y="4903692"/>
            <a:ext cx="92992" cy="249382"/>
          </a:xfrm>
          <a:prstGeom prst="rect">
            <a:avLst/>
          </a:pr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34" name="TextBox 33"/>
          <p:cNvSpPr txBox="1"/>
          <p:nvPr/>
        </p:nvSpPr>
        <p:spPr>
          <a:xfrm>
            <a:off x="5078234" y="2589940"/>
            <a:ext cx="1399065"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200" dirty="0" smtClean="0">
                <a:solidFill>
                  <a:srgbClr val="FFFFFF"/>
                </a:solidFill>
              </a:rPr>
              <a:t>Stronger 2</a:t>
            </a:r>
            <a:r>
              <a:rPr lang="en-US" sz="1200" baseline="30000" dirty="0" smtClean="0">
                <a:solidFill>
                  <a:srgbClr val="FFFFFF"/>
                </a:solidFill>
              </a:rPr>
              <a:t>nd</a:t>
            </a:r>
            <a:r>
              <a:rPr lang="en-US" sz="1200" dirty="0" smtClean="0">
                <a:solidFill>
                  <a:srgbClr val="FFFFFF"/>
                </a:solidFill>
              </a:rPr>
              <a:t> trip;</a:t>
            </a:r>
          </a:p>
          <a:p>
            <a:pPr algn="ctr"/>
            <a:r>
              <a:rPr lang="en-US" sz="1200" dirty="0" smtClean="0">
                <a:solidFill>
                  <a:srgbClr val="FFFFFF"/>
                </a:solidFill>
              </a:rPr>
              <a:t>Doppler from 2</a:t>
            </a:r>
            <a:r>
              <a:rPr lang="en-US" sz="1200" baseline="30000" dirty="0" smtClean="0">
                <a:solidFill>
                  <a:srgbClr val="FFFFFF"/>
                </a:solidFill>
              </a:rPr>
              <a:t>nd</a:t>
            </a:r>
            <a:r>
              <a:rPr lang="en-US" sz="1200" dirty="0" smtClean="0">
                <a:solidFill>
                  <a:srgbClr val="FFFFFF"/>
                </a:solidFill>
              </a:rPr>
              <a:t> trip dominated</a:t>
            </a:r>
            <a:endParaRPr lang="en-CA" sz="1200" dirty="0">
              <a:solidFill>
                <a:srgbClr val="FFFFFF"/>
              </a:solidFill>
            </a:endParaRPr>
          </a:p>
        </p:txBody>
      </p:sp>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1510" y="1993392"/>
            <a:ext cx="336550" cy="4846320"/>
          </a:xfrm>
          <a:prstGeom prst="rect">
            <a:avLst/>
          </a:prstGeom>
        </p:spPr>
      </p:pic>
      <p:sp>
        <p:nvSpPr>
          <p:cNvPr id="37" name="TextBox 36"/>
          <p:cNvSpPr txBox="1"/>
          <p:nvPr/>
        </p:nvSpPr>
        <p:spPr>
          <a:xfrm>
            <a:off x="4890653" y="4806735"/>
            <a:ext cx="1669771"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200" dirty="0" smtClean="0">
                <a:solidFill>
                  <a:srgbClr val="FFFFFF"/>
                </a:solidFill>
              </a:rPr>
              <a:t>No velocities estimated for 1</a:t>
            </a:r>
            <a:r>
              <a:rPr lang="en-US" sz="1200" baseline="30000" dirty="0" smtClean="0">
                <a:solidFill>
                  <a:srgbClr val="FFFFFF"/>
                </a:solidFill>
              </a:rPr>
              <a:t>st</a:t>
            </a:r>
            <a:r>
              <a:rPr lang="en-US" sz="1200" dirty="0" smtClean="0">
                <a:solidFill>
                  <a:srgbClr val="FFFFFF"/>
                </a:solidFill>
              </a:rPr>
              <a:t> trip echoes</a:t>
            </a:r>
            <a:endParaRPr lang="en-CA" sz="1200" dirty="0">
              <a:solidFill>
                <a:srgbClr val="FFFFFF"/>
              </a:solidFill>
            </a:endParaRPr>
          </a:p>
        </p:txBody>
      </p:sp>
      <p:sp>
        <p:nvSpPr>
          <p:cNvPr id="29" name="TextBox 28"/>
          <p:cNvSpPr txBox="1"/>
          <p:nvPr/>
        </p:nvSpPr>
        <p:spPr>
          <a:xfrm>
            <a:off x="7473630" y="2882136"/>
            <a:ext cx="1462550" cy="1015663"/>
          </a:xfrm>
          <a:prstGeom prst="rect">
            <a:avLst/>
          </a:prstGeom>
          <a:noFill/>
        </p:spPr>
        <p:txBody>
          <a:bodyPr wrap="square" rtlCol="0">
            <a:spAutoFit/>
          </a:bodyPr>
          <a:lstStyle/>
          <a:p>
            <a:r>
              <a:rPr lang="en-US" sz="1200" dirty="0" smtClean="0">
                <a:solidFill>
                  <a:srgbClr val="FFFFFF"/>
                </a:solidFill>
              </a:rPr>
              <a:t>Weaker 2</a:t>
            </a:r>
            <a:r>
              <a:rPr lang="en-US" sz="1200" baseline="30000" dirty="0" smtClean="0">
                <a:solidFill>
                  <a:srgbClr val="FFFFFF"/>
                </a:solidFill>
              </a:rPr>
              <a:t>nd</a:t>
            </a:r>
            <a:r>
              <a:rPr lang="en-US" sz="1200" dirty="0" smtClean="0">
                <a:solidFill>
                  <a:srgbClr val="FFFFFF"/>
                </a:solidFill>
              </a:rPr>
              <a:t> trip;</a:t>
            </a:r>
          </a:p>
          <a:p>
            <a:r>
              <a:rPr lang="en-US" sz="1200" dirty="0" smtClean="0">
                <a:solidFill>
                  <a:srgbClr val="FFFFFF"/>
                </a:solidFill>
              </a:rPr>
              <a:t>Doppler from 1</a:t>
            </a:r>
            <a:r>
              <a:rPr lang="en-US" sz="1200" baseline="30000" dirty="0" smtClean="0">
                <a:solidFill>
                  <a:srgbClr val="FFFFFF"/>
                </a:solidFill>
              </a:rPr>
              <a:t>st</a:t>
            </a:r>
            <a:r>
              <a:rPr lang="en-US" sz="1200" dirty="0" smtClean="0">
                <a:solidFill>
                  <a:srgbClr val="FFFFFF"/>
                </a:solidFill>
              </a:rPr>
              <a:t> trip dominated; no velocity was estimated for 2</a:t>
            </a:r>
            <a:r>
              <a:rPr lang="en-US" sz="1200" baseline="30000" dirty="0" smtClean="0">
                <a:solidFill>
                  <a:srgbClr val="FFFFFF"/>
                </a:solidFill>
              </a:rPr>
              <a:t>nd</a:t>
            </a:r>
            <a:r>
              <a:rPr lang="en-US" sz="1200" dirty="0" smtClean="0">
                <a:solidFill>
                  <a:srgbClr val="FFFFFF"/>
                </a:solidFill>
              </a:rPr>
              <a:t> trip</a:t>
            </a:r>
            <a:endParaRPr lang="en-CA" sz="1200" dirty="0">
              <a:solidFill>
                <a:srgbClr val="FFFFFF"/>
              </a:solidFill>
            </a:endParaRPr>
          </a:p>
        </p:txBody>
      </p:sp>
    </p:spTree>
    <p:extLst>
      <p:ext uri="{BB962C8B-B14F-4D97-AF65-F5344CB8AC3E}">
        <p14:creationId xmlns:p14="http://schemas.microsoft.com/office/powerpoint/2010/main" val="18028403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a:bodyPr>
          <a:lstStyle/>
          <a:p>
            <a:r>
              <a:rPr lang="en-US" dirty="0" smtClean="0"/>
              <a:t>Velocity aliasing</a:t>
            </a:r>
            <a:endParaRPr lang="en-CA" i="1" dirty="0"/>
          </a:p>
        </p:txBody>
      </p:sp>
      <p:sp>
        <p:nvSpPr>
          <p:cNvPr id="3" name="Content Placeholder 2"/>
          <p:cNvSpPr>
            <a:spLocks noGrp="1"/>
          </p:cNvSpPr>
          <p:nvPr>
            <p:ph idx="1"/>
          </p:nvPr>
        </p:nvSpPr>
        <p:spPr>
          <a:xfrm>
            <a:off x="241301" y="1655619"/>
            <a:ext cx="8732518" cy="4819651"/>
          </a:xfrm>
        </p:spPr>
        <p:txBody>
          <a:bodyPr>
            <a:noAutofit/>
          </a:bodyPr>
          <a:lstStyle/>
          <a:p>
            <a:pPr marL="0" indent="0">
              <a:buNone/>
            </a:pPr>
            <a:r>
              <a:rPr lang="en-US" sz="2400" dirty="0" smtClean="0"/>
              <a:t>Since </a:t>
            </a:r>
            <a:r>
              <a:rPr lang="en-US" sz="2400" dirty="0" err="1" smtClean="0"/>
              <a:t>Dphi</a:t>
            </a:r>
            <a:r>
              <a:rPr lang="en-US" sz="2400" dirty="0" smtClean="0"/>
              <a:t> = Equation, if |</a:t>
            </a:r>
            <a:r>
              <a:rPr lang="en-US" sz="2400" i="1" dirty="0" err="1" smtClean="0"/>
              <a:t>v</a:t>
            </a:r>
            <a:r>
              <a:rPr lang="en-US" sz="2400" i="1" baseline="-25000" dirty="0" err="1" smtClean="0"/>
              <a:t>DOP</a:t>
            </a:r>
            <a:r>
              <a:rPr lang="en-US" sz="2400" dirty="0" smtClean="0"/>
              <a:t>| is too large or </a:t>
            </a:r>
            <a:r>
              <a:rPr lang="en-US" sz="2400" i="1" dirty="0" err="1" smtClean="0"/>
              <a:t>f</a:t>
            </a:r>
            <a:r>
              <a:rPr lang="en-US" sz="2400" i="1" baseline="-25000" dirty="0" err="1" smtClean="0"/>
              <a:t>r</a:t>
            </a:r>
            <a:r>
              <a:rPr lang="en-US" sz="2400" dirty="0" smtClean="0"/>
              <a:t> too small, </a:t>
            </a:r>
            <a:r>
              <a:rPr lang="en-US" sz="2400" dirty="0" err="1" smtClean="0"/>
              <a:t>DPhi</a:t>
            </a:r>
            <a:r>
              <a:rPr lang="en-US" sz="2400" dirty="0" smtClean="0"/>
              <a:t> may exceed </a:t>
            </a:r>
            <a:r>
              <a:rPr lang="el-GR" sz="2400" dirty="0" smtClean="0"/>
              <a:t>π</a:t>
            </a:r>
            <a:r>
              <a:rPr lang="en-US" sz="2400" dirty="0" smtClean="0"/>
              <a:t>. For example, a very strong negative velocity leading </a:t>
            </a:r>
            <a:r>
              <a:rPr lang="en-US" sz="2400" dirty="0" smtClean="0"/>
              <a:t>to</a:t>
            </a:r>
          </a:p>
          <a:p>
            <a:pPr marL="0" indent="0">
              <a:buNone/>
            </a:pPr>
            <a:r>
              <a:rPr lang="en-US" sz="2400" dirty="0"/>
              <a:t> </a:t>
            </a:r>
            <a:r>
              <a:rPr lang="en-US" sz="2400" dirty="0" smtClean="0"/>
              <a:t>          </a:t>
            </a:r>
            <a:r>
              <a:rPr lang="en-US" sz="2400" dirty="0" smtClean="0"/>
              <a:t>will </a:t>
            </a:r>
            <a:r>
              <a:rPr lang="en-US" sz="2400" dirty="0" smtClean="0"/>
              <a:t>look identical to a slower positive velocity.</a:t>
            </a:r>
          </a:p>
          <a:p>
            <a:pPr marL="0" indent="0">
              <a:buNone/>
            </a:pPr>
            <a:r>
              <a:rPr lang="en-US" sz="2400" dirty="0" smtClean="0"/>
              <a:t>In </a:t>
            </a:r>
            <a:r>
              <a:rPr lang="en-US" sz="2400" dirty="0"/>
              <a:t>this example, </a:t>
            </a:r>
            <a:r>
              <a:rPr lang="en-US" sz="2400" dirty="0" smtClean="0"/>
              <a:t>as long as the </a:t>
            </a:r>
            <a:r>
              <a:rPr lang="en-US" sz="2400" dirty="0"/>
              <a:t>speed of </a:t>
            </a:r>
            <a:r>
              <a:rPr lang="en-US" sz="2400" dirty="0" smtClean="0"/>
              <a:t>rotation of the dials, </a:t>
            </a:r>
            <a:r>
              <a:rPr lang="en-US" sz="2400" dirty="0"/>
              <a:t>or the Doppler velocity, is slow, both dials appear to rotate counter-clockwise. </a:t>
            </a:r>
            <a:endParaRPr lang="en-US" sz="2400" dirty="0" smtClean="0"/>
          </a:p>
          <a:p>
            <a:pPr marL="0" indent="0">
              <a:buNone/>
            </a:pPr>
            <a:r>
              <a:rPr lang="en-US" sz="2400" dirty="0" smtClean="0"/>
              <a:t>But </a:t>
            </a:r>
            <a:r>
              <a:rPr lang="en-US" sz="2400" dirty="0"/>
              <a:t>when the </a:t>
            </a:r>
            <a:r>
              <a:rPr lang="en-US" sz="2400" dirty="0" smtClean="0"/>
              <a:t>speed 	                                                                                                 accelerates, the </a:t>
            </a:r>
            <a:r>
              <a:rPr lang="en-US" sz="2400" dirty="0"/>
              <a:t>right dial </a:t>
            </a:r>
            <a:r>
              <a:rPr lang="en-US" sz="2400" dirty="0" smtClean="0"/>
              <a:t>	                                                                                seems to </a:t>
            </a:r>
            <a:r>
              <a:rPr lang="en-US" sz="2400" dirty="0"/>
              <a:t>rotate </a:t>
            </a:r>
            <a:r>
              <a:rPr lang="en-US" sz="2400" dirty="0" smtClean="0"/>
              <a:t>clockwise.</a:t>
            </a:r>
            <a:endParaRPr lang="en-US" sz="2400" dirty="0"/>
          </a:p>
          <a:p>
            <a:pPr marL="0" indent="0">
              <a:buNone/>
            </a:pPr>
            <a:r>
              <a:rPr lang="en-US" sz="2400" dirty="0" smtClean="0"/>
              <a:t>This </a:t>
            </a:r>
            <a:r>
              <a:rPr lang="en-US" sz="2400" dirty="0"/>
              <a:t>is velocity aliasing</a:t>
            </a:r>
            <a:r>
              <a:rPr lang="en-US" sz="2400" dirty="0" smtClean="0"/>
              <a:t>.</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3</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2015" y="3806537"/>
            <a:ext cx="5029200" cy="2286000"/>
          </a:xfrm>
          <a:prstGeom prst="rect">
            <a:avLst/>
          </a:prstGeom>
        </p:spPr>
      </p:pic>
      <p:sp>
        <p:nvSpPr>
          <p:cNvPr id="8" name="TextBox 7"/>
          <p:cNvSpPr txBox="1"/>
          <p:nvPr/>
        </p:nvSpPr>
        <p:spPr>
          <a:xfrm>
            <a:off x="4309380" y="6156605"/>
            <a:ext cx="1402821" cy="307777"/>
          </a:xfrm>
          <a:prstGeom prst="rect">
            <a:avLst/>
          </a:prstGeom>
          <a:noFill/>
        </p:spPr>
        <p:txBody>
          <a:bodyPr wrap="none" rtlCol="0">
            <a:spAutoFit/>
          </a:bodyPr>
          <a:lstStyle/>
          <a:p>
            <a:pPr algn="ctr"/>
            <a:r>
              <a:rPr lang="en-US" sz="1400" dirty="0" smtClean="0"/>
              <a:t>Real target phase</a:t>
            </a:r>
            <a:endParaRPr lang="en-CA" sz="1400" dirty="0"/>
          </a:p>
        </p:txBody>
      </p:sp>
      <p:sp>
        <p:nvSpPr>
          <p:cNvPr id="9" name="TextBox 8"/>
          <p:cNvSpPr txBox="1"/>
          <p:nvPr/>
        </p:nvSpPr>
        <p:spPr>
          <a:xfrm>
            <a:off x="6855945" y="6156600"/>
            <a:ext cx="1796262" cy="307777"/>
          </a:xfrm>
          <a:prstGeom prst="rect">
            <a:avLst/>
          </a:prstGeom>
          <a:noFill/>
        </p:spPr>
        <p:txBody>
          <a:bodyPr wrap="none" rtlCol="0">
            <a:spAutoFit/>
          </a:bodyPr>
          <a:lstStyle/>
          <a:p>
            <a:pPr algn="ctr"/>
            <a:r>
              <a:rPr lang="en-US" sz="1400" dirty="0" smtClean="0"/>
              <a:t>Measured target phase</a:t>
            </a:r>
            <a:endParaRPr lang="en-CA" sz="14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35205"/>
            <a:ext cx="9144000" cy="62865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47935"/>
            <a:ext cx="1085850" cy="325755"/>
          </a:xfrm>
          <a:prstGeom prst="rect">
            <a:avLst/>
          </a:prstGeom>
        </p:spPr>
      </p:pic>
    </p:spTree>
    <p:extLst>
      <p:ext uri="{BB962C8B-B14F-4D97-AF65-F5344CB8AC3E}">
        <p14:creationId xmlns:p14="http://schemas.microsoft.com/office/powerpoint/2010/main" val="17465341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5275" y="1428750"/>
            <a:ext cx="7029450" cy="5429250"/>
          </a:xfrm>
          <a:prstGeom prst="rect">
            <a:avLst/>
          </a:prstGeom>
        </p:spPr>
      </p:pic>
      <p:sp>
        <p:nvSpPr>
          <p:cNvPr id="2" name="Title 1"/>
          <p:cNvSpPr>
            <a:spLocks noGrp="1"/>
          </p:cNvSpPr>
          <p:nvPr>
            <p:ph type="title"/>
          </p:nvPr>
        </p:nvSpPr>
        <p:spPr>
          <a:xfrm>
            <a:off x="241300" y="161925"/>
            <a:ext cx="7378700" cy="1309688"/>
          </a:xfrm>
        </p:spPr>
        <p:txBody>
          <a:bodyPr>
            <a:normAutofit/>
          </a:bodyPr>
          <a:lstStyle/>
          <a:p>
            <a:r>
              <a:rPr lang="en-US" dirty="0" smtClean="0"/>
              <a:t>Velocity aliasing example</a:t>
            </a:r>
            <a:endParaRPr lang="en-CA" i="1" dirty="0"/>
          </a:p>
        </p:txBody>
      </p:sp>
      <p:sp>
        <p:nvSpPr>
          <p:cNvPr id="3" name="Content Placeholder 2"/>
          <p:cNvSpPr>
            <a:spLocks noGrp="1"/>
          </p:cNvSpPr>
          <p:nvPr>
            <p:ph idx="1"/>
          </p:nvPr>
        </p:nvSpPr>
        <p:spPr>
          <a:xfrm>
            <a:off x="241301" y="1600199"/>
            <a:ext cx="1803974" cy="5184776"/>
          </a:xfrm>
        </p:spPr>
        <p:txBody>
          <a:bodyPr>
            <a:normAutofit/>
          </a:bodyPr>
          <a:lstStyle/>
          <a:p>
            <a:pPr marL="0" indent="0">
              <a:buNone/>
            </a:pPr>
            <a:r>
              <a:rPr lang="en-US" sz="2000" dirty="0" smtClean="0"/>
              <a:t>In this example where the VAD analysis shows winds aloft in excess </a:t>
            </a:r>
            <a:r>
              <a:rPr lang="en-US" sz="2000" dirty="0"/>
              <a:t>of </a:t>
            </a:r>
            <a:r>
              <a:rPr lang="en-US" sz="2000" dirty="0" smtClean="0"/>
              <a:t>125</a:t>
            </a:r>
            <a:r>
              <a:rPr lang="en-US" sz="2000" dirty="0"/>
              <a:t> </a:t>
            </a:r>
            <a:r>
              <a:rPr lang="en-US" sz="2000" dirty="0" smtClean="0"/>
              <a:t>km/h </a:t>
            </a:r>
            <a:r>
              <a:rPr lang="en-US" sz="2000" dirty="0"/>
              <a:t>(35 m/s</a:t>
            </a:r>
            <a:r>
              <a:rPr lang="en-US" sz="2000" dirty="0" smtClean="0"/>
              <a:t>) while the radar’s </a:t>
            </a:r>
            <a:r>
              <a:rPr lang="en-US" sz="2000" dirty="0" err="1" smtClean="0"/>
              <a:t>Nyquist</a:t>
            </a:r>
            <a:r>
              <a:rPr lang="en-US" sz="2000" dirty="0" smtClean="0"/>
              <a:t> velocity is 31.3 m/s, large areas of aliased velocities (e.g., in purple in the SW) can be seen.</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4</a:t>
            </a:fld>
            <a:endParaRPr lang="en-US" dirty="0"/>
          </a:p>
        </p:txBody>
      </p:sp>
    </p:spTree>
    <p:extLst>
      <p:ext uri="{BB962C8B-B14F-4D97-AF65-F5344CB8AC3E}">
        <p14:creationId xmlns:p14="http://schemas.microsoft.com/office/powerpoint/2010/main" val="30559955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2915" y="2952800"/>
            <a:ext cx="4686300" cy="3619500"/>
          </a:xfrm>
          <a:prstGeom prst="rect">
            <a:avLst/>
          </a:prstGeom>
        </p:spPr>
      </p:pic>
      <p:sp>
        <p:nvSpPr>
          <p:cNvPr id="2" name="Title 1"/>
          <p:cNvSpPr>
            <a:spLocks noGrp="1"/>
          </p:cNvSpPr>
          <p:nvPr>
            <p:ph type="title"/>
          </p:nvPr>
        </p:nvSpPr>
        <p:spPr>
          <a:xfrm>
            <a:off x="241300" y="161925"/>
            <a:ext cx="7378700" cy="1309688"/>
          </a:xfrm>
        </p:spPr>
        <p:txBody>
          <a:bodyPr>
            <a:normAutofit/>
          </a:bodyPr>
          <a:lstStyle/>
          <a:p>
            <a:r>
              <a:rPr lang="en-US" dirty="0" smtClean="0"/>
              <a:t>A velocity aliasing solution?</a:t>
            </a:r>
            <a:endParaRPr lang="en-CA" i="1" dirty="0"/>
          </a:p>
        </p:txBody>
      </p:sp>
      <p:sp>
        <p:nvSpPr>
          <p:cNvPr id="3" name="Content Placeholder 2"/>
          <p:cNvSpPr>
            <a:spLocks noGrp="1"/>
          </p:cNvSpPr>
          <p:nvPr>
            <p:ph idx="1"/>
          </p:nvPr>
        </p:nvSpPr>
        <p:spPr>
          <a:xfrm>
            <a:off x="241300" y="1600199"/>
            <a:ext cx="8556335" cy="5184776"/>
          </a:xfrm>
        </p:spPr>
        <p:txBody>
          <a:bodyPr>
            <a:normAutofit/>
          </a:bodyPr>
          <a:lstStyle/>
          <a:p>
            <a:pPr marL="0" indent="0">
              <a:buNone/>
            </a:pPr>
            <a:r>
              <a:rPr lang="en-US" sz="2400" dirty="0" smtClean="0"/>
              <a:t>Given that Equation should not exceed </a:t>
            </a:r>
            <a:r>
              <a:rPr lang="el-GR" sz="2400" dirty="0" smtClean="0"/>
              <a:t>π</a:t>
            </a:r>
            <a:r>
              <a:rPr lang="en-US" sz="2400" dirty="0" smtClean="0"/>
              <a:t> to avoid aliasing, isn’t a simple solution to increase the pulse repetition frequency </a:t>
            </a:r>
            <a:r>
              <a:rPr lang="en-US" sz="2400" i="1" dirty="0" err="1"/>
              <a:t>f</a:t>
            </a:r>
            <a:r>
              <a:rPr lang="en-US" sz="2400" i="1" baseline="-25000" dirty="0" err="1"/>
              <a:t>r</a:t>
            </a:r>
            <a:r>
              <a:rPr lang="en-US" sz="2400" dirty="0"/>
              <a:t> </a:t>
            </a:r>
            <a:r>
              <a:rPr lang="en-US" sz="2400" dirty="0" smtClean="0"/>
              <a:t>?</a:t>
            </a:r>
          </a:p>
          <a:p>
            <a:pPr marL="0" indent="0">
              <a:buNone/>
            </a:pPr>
            <a:endParaRPr lang="en-US" sz="2400" dirty="0"/>
          </a:p>
          <a:p>
            <a:pPr marL="0" indent="0">
              <a:buNone/>
            </a:pPr>
            <a:endParaRPr lang="en-US" sz="2400" dirty="0" smtClean="0"/>
          </a:p>
          <a:p>
            <a:pPr marL="0" indent="0">
              <a:buNone/>
            </a:pPr>
            <a:endParaRPr lang="en-US" sz="2400" dirty="0"/>
          </a:p>
          <a:p>
            <a:pPr marL="0" indent="0">
              <a:buNone/>
            </a:pPr>
            <a:endParaRPr lang="en-US" sz="2400" dirty="0" smtClean="0"/>
          </a:p>
          <a:p>
            <a:pPr marL="0" indent="0">
              <a:buNone/>
            </a:pPr>
            <a:endParaRPr lang="en-US" sz="2400" dirty="0"/>
          </a:p>
          <a:p>
            <a:pPr marL="0" indent="0">
              <a:buNone/>
            </a:pPr>
            <a:endParaRPr lang="en-US" sz="2400" dirty="0" smtClean="0"/>
          </a:p>
          <a:p>
            <a:pPr marL="0" indent="0">
              <a:buNone/>
            </a:pPr>
            <a:endParaRPr lang="en-US" sz="2400" dirty="0" smtClean="0"/>
          </a:p>
          <a:p>
            <a:pPr marL="0" indent="0">
              <a:buNone/>
            </a:pPr>
            <a:r>
              <a:rPr lang="en-US" sz="2400" dirty="0" smtClean="0"/>
              <a:t>Not really…</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85" y="2975254"/>
            <a:ext cx="4191000" cy="1905000"/>
          </a:xfrm>
          <a:prstGeom prst="rect">
            <a:avLst/>
          </a:prstGeom>
        </p:spPr>
      </p:pic>
      <p:sp>
        <p:nvSpPr>
          <p:cNvPr id="9" name="TextBox 8"/>
          <p:cNvSpPr txBox="1"/>
          <p:nvPr/>
        </p:nvSpPr>
        <p:spPr>
          <a:xfrm>
            <a:off x="342958" y="4927018"/>
            <a:ext cx="1402821" cy="307777"/>
          </a:xfrm>
          <a:prstGeom prst="rect">
            <a:avLst/>
          </a:prstGeom>
          <a:noFill/>
        </p:spPr>
        <p:txBody>
          <a:bodyPr wrap="none" rtlCol="0">
            <a:spAutoFit/>
          </a:bodyPr>
          <a:lstStyle/>
          <a:p>
            <a:pPr algn="ctr"/>
            <a:r>
              <a:rPr lang="en-US" sz="1400" dirty="0" smtClean="0"/>
              <a:t>Real target phase</a:t>
            </a:r>
            <a:endParaRPr lang="en-CA" sz="1400" dirty="0"/>
          </a:p>
        </p:txBody>
      </p:sp>
      <p:sp>
        <p:nvSpPr>
          <p:cNvPr id="11" name="TextBox 10"/>
          <p:cNvSpPr txBox="1"/>
          <p:nvPr/>
        </p:nvSpPr>
        <p:spPr>
          <a:xfrm>
            <a:off x="2446163" y="4927013"/>
            <a:ext cx="1796262" cy="307777"/>
          </a:xfrm>
          <a:prstGeom prst="rect">
            <a:avLst/>
          </a:prstGeom>
          <a:noFill/>
        </p:spPr>
        <p:txBody>
          <a:bodyPr wrap="none" rtlCol="0">
            <a:spAutoFit/>
          </a:bodyPr>
          <a:lstStyle/>
          <a:p>
            <a:pPr algn="ctr"/>
            <a:r>
              <a:rPr lang="en-US" sz="1400" dirty="0" smtClean="0"/>
              <a:t>Measured target phase</a:t>
            </a:r>
            <a:endParaRPr lang="en-CA" sz="1400"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80217"/>
            <a:ext cx="9144000" cy="600075"/>
          </a:xfrm>
          <a:prstGeom prst="rect">
            <a:avLst/>
          </a:prstGeom>
        </p:spPr>
      </p:pic>
    </p:spTree>
    <p:extLst>
      <p:ext uri="{BB962C8B-B14F-4D97-AF65-F5344CB8AC3E}">
        <p14:creationId xmlns:p14="http://schemas.microsoft.com/office/powerpoint/2010/main" val="2052886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a:bodyPr>
          <a:lstStyle/>
          <a:p>
            <a:r>
              <a:rPr lang="en-US" dirty="0" smtClean="0"/>
              <a:t>Range folding</a:t>
            </a:r>
            <a:endParaRPr lang="en-CA" i="1" dirty="0"/>
          </a:p>
        </p:txBody>
      </p:sp>
      <p:sp>
        <p:nvSpPr>
          <p:cNvPr id="3" name="Content Placeholder 2"/>
          <p:cNvSpPr>
            <a:spLocks noGrp="1"/>
          </p:cNvSpPr>
          <p:nvPr>
            <p:ph idx="1"/>
          </p:nvPr>
        </p:nvSpPr>
        <p:spPr>
          <a:xfrm>
            <a:off x="241301" y="1600199"/>
            <a:ext cx="2738119" cy="5184776"/>
          </a:xfrm>
        </p:spPr>
        <p:txBody>
          <a:bodyPr>
            <a:normAutofit/>
          </a:bodyPr>
          <a:lstStyle/>
          <a:p>
            <a:pPr marL="0" indent="0">
              <a:buNone/>
            </a:pPr>
            <a:r>
              <a:rPr lang="en-US" sz="2200" dirty="0" smtClean="0"/>
              <a:t>If the pulse </a:t>
            </a:r>
            <a:r>
              <a:rPr lang="en-US" sz="2200" dirty="0"/>
              <a:t>repetition frequency </a:t>
            </a:r>
            <a:r>
              <a:rPr lang="en-US" sz="2200" i="1" dirty="0" err="1" smtClean="0"/>
              <a:t>f</a:t>
            </a:r>
            <a:r>
              <a:rPr lang="en-US" sz="2200" i="1" baseline="-25000" dirty="0" err="1" smtClean="0"/>
              <a:t>r</a:t>
            </a:r>
            <a:r>
              <a:rPr lang="en-US" sz="2200" dirty="0" smtClean="0"/>
              <a:t> is increased too much, the maximum </a:t>
            </a:r>
            <a:r>
              <a:rPr lang="en-US" sz="2200" dirty="0"/>
              <a:t>unambiguous range </a:t>
            </a:r>
            <a:r>
              <a:rPr lang="en-US" sz="2200" i="1" dirty="0" err="1"/>
              <a:t>r</a:t>
            </a:r>
            <a:r>
              <a:rPr lang="en-US" sz="2200" i="1" baseline="-25000" dirty="0" err="1"/>
              <a:t>max</a:t>
            </a:r>
            <a:r>
              <a:rPr lang="en-US" sz="2200" dirty="0"/>
              <a:t> </a:t>
            </a:r>
            <a:r>
              <a:rPr lang="en-US" sz="2200" dirty="0" smtClean="0"/>
              <a:t>may decrease by such an extent that the next pulse is fired before echoes from the previous pulse have all reached the radar.</a:t>
            </a:r>
          </a:p>
          <a:p>
            <a:pPr marL="0" indent="0">
              <a:buNone/>
            </a:pPr>
            <a:r>
              <a:rPr lang="en-US" sz="2200" dirty="0" smtClean="0"/>
              <a:t>These echoes are said to be range-folded.</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6</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9420" y="1507346"/>
            <a:ext cx="5010150" cy="3343275"/>
          </a:xfrm>
          <a:prstGeom prst="rect">
            <a:avLst/>
          </a:prstGeom>
        </p:spPr>
      </p:pic>
      <p:sp>
        <p:nvSpPr>
          <p:cNvPr id="7" name="Rectangle 6"/>
          <p:cNvSpPr/>
          <p:nvPr/>
        </p:nvSpPr>
        <p:spPr>
          <a:xfrm>
            <a:off x="3338946" y="1521200"/>
            <a:ext cx="197427" cy="19950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695" y="4899315"/>
            <a:ext cx="5334000" cy="1562100"/>
          </a:xfrm>
          <a:prstGeom prst="rect">
            <a:avLst/>
          </a:prstGeom>
        </p:spPr>
      </p:pic>
    </p:spTree>
    <p:extLst>
      <p:ext uri="{BB962C8B-B14F-4D97-AF65-F5344CB8AC3E}">
        <p14:creationId xmlns:p14="http://schemas.microsoft.com/office/powerpoint/2010/main" val="24831706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161925"/>
            <a:ext cx="7378700" cy="1309688"/>
          </a:xfrm>
        </p:spPr>
        <p:txBody>
          <a:bodyPr>
            <a:normAutofit/>
          </a:bodyPr>
          <a:lstStyle/>
          <a:p>
            <a:r>
              <a:rPr lang="en-US" dirty="0" smtClean="0"/>
              <a:t>Range folding terminology</a:t>
            </a:r>
            <a:endParaRPr lang="en-CA" i="1" dirty="0"/>
          </a:p>
        </p:txBody>
      </p:sp>
      <p:sp>
        <p:nvSpPr>
          <p:cNvPr id="3" name="Content Placeholder 2"/>
          <p:cNvSpPr>
            <a:spLocks noGrp="1"/>
          </p:cNvSpPr>
          <p:nvPr>
            <p:ph idx="1"/>
          </p:nvPr>
        </p:nvSpPr>
        <p:spPr>
          <a:xfrm>
            <a:off x="241301" y="1600199"/>
            <a:ext cx="2738119" cy="5184776"/>
          </a:xfrm>
        </p:spPr>
        <p:txBody>
          <a:bodyPr>
            <a:normAutofit/>
          </a:bodyPr>
          <a:lstStyle/>
          <a:p>
            <a:pPr marL="0" indent="0">
              <a:buNone/>
            </a:pPr>
            <a:r>
              <a:rPr lang="en-US" sz="2200" dirty="0" smtClean="0"/>
              <a:t>Echoes originating from within the unambiguous range </a:t>
            </a:r>
            <a:r>
              <a:rPr lang="en-US" sz="2200" i="1" dirty="0" err="1" smtClean="0"/>
              <a:t>r</a:t>
            </a:r>
            <a:r>
              <a:rPr lang="en-US" sz="2200" i="1" baseline="-25000" dirty="0" err="1" smtClean="0"/>
              <a:t>max</a:t>
            </a:r>
            <a:r>
              <a:rPr lang="en-US" sz="2200" dirty="0" smtClean="0"/>
              <a:t> are known as “first trip echoes”.</a:t>
            </a:r>
          </a:p>
          <a:p>
            <a:pPr marL="0" indent="0">
              <a:buNone/>
            </a:pPr>
            <a:r>
              <a:rPr lang="en-US" sz="2200" dirty="0"/>
              <a:t>Range folded echoes originating </a:t>
            </a:r>
            <a:r>
              <a:rPr lang="en-US" sz="2200" dirty="0" smtClean="0"/>
              <a:t>from between </a:t>
            </a:r>
            <a:r>
              <a:rPr lang="en-US" sz="2200" i="1" dirty="0" err="1" smtClean="0"/>
              <a:t>r</a:t>
            </a:r>
            <a:r>
              <a:rPr lang="en-US" sz="2200" i="1" baseline="-25000" dirty="0" err="1" smtClean="0"/>
              <a:t>max</a:t>
            </a:r>
            <a:r>
              <a:rPr lang="en-US" sz="2200" dirty="0" smtClean="0"/>
              <a:t> and 2</a:t>
            </a:r>
            <a:r>
              <a:rPr lang="en-US" sz="2200" i="1" dirty="0" smtClean="0"/>
              <a:t>r</a:t>
            </a:r>
            <a:r>
              <a:rPr lang="en-US" sz="2200" i="1" baseline="-25000" dirty="0" smtClean="0"/>
              <a:t>max </a:t>
            </a:r>
            <a:r>
              <a:rPr lang="en-US" sz="2200" dirty="0" smtClean="0"/>
              <a:t>are “second </a:t>
            </a:r>
            <a:r>
              <a:rPr lang="en-US" sz="2200" dirty="0"/>
              <a:t>trip echoes</a:t>
            </a:r>
            <a:r>
              <a:rPr lang="en-US" sz="2200" dirty="0" smtClean="0"/>
              <a:t>”, while those coming from between 2</a:t>
            </a:r>
            <a:r>
              <a:rPr lang="en-US" sz="2200" i="1" dirty="0" smtClean="0"/>
              <a:t>r</a:t>
            </a:r>
            <a:r>
              <a:rPr lang="en-US" sz="2200" i="1" baseline="-25000" dirty="0" smtClean="0"/>
              <a:t>max</a:t>
            </a:r>
            <a:r>
              <a:rPr lang="en-US" sz="2200" dirty="0" smtClean="0"/>
              <a:t> </a:t>
            </a:r>
            <a:r>
              <a:rPr lang="en-US" sz="2200" dirty="0"/>
              <a:t>and </a:t>
            </a:r>
            <a:r>
              <a:rPr lang="en-US" sz="2200" dirty="0" smtClean="0"/>
              <a:t>3</a:t>
            </a:r>
            <a:r>
              <a:rPr lang="en-US" sz="2200" i="1" dirty="0" smtClean="0"/>
              <a:t>r</a:t>
            </a:r>
            <a:r>
              <a:rPr lang="en-US" sz="2200" i="1" baseline="-25000" dirty="0" smtClean="0"/>
              <a:t>max </a:t>
            </a:r>
            <a:r>
              <a:rPr lang="en-US" sz="2200" dirty="0"/>
              <a:t>are </a:t>
            </a:r>
            <a:r>
              <a:rPr lang="en-US" sz="2200" dirty="0" smtClean="0"/>
              <a:t>“third </a:t>
            </a:r>
            <a:r>
              <a:rPr lang="en-US" sz="2200" dirty="0"/>
              <a:t>trip echoes</a:t>
            </a:r>
            <a:r>
              <a:rPr lang="en-US" sz="2200" dirty="0" smtClean="0"/>
              <a:t>”.</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p:txBody>
          <a:bodyPr/>
          <a:lstStyle/>
          <a:p>
            <a:fld id="{3FDDB3BC-D9AA-C249-9E0B-FE3AE73EEB10}" type="slidenum">
              <a:rPr lang="en-US" smtClean="0"/>
              <a:t>7</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9420" y="1507346"/>
            <a:ext cx="5010150" cy="3343275"/>
          </a:xfrm>
          <a:prstGeom prst="rect">
            <a:avLst/>
          </a:prstGeom>
        </p:spPr>
      </p:pic>
      <p:sp>
        <p:nvSpPr>
          <p:cNvPr id="7" name="Rectangle 6"/>
          <p:cNvSpPr/>
          <p:nvPr/>
        </p:nvSpPr>
        <p:spPr>
          <a:xfrm>
            <a:off x="3338946" y="1521200"/>
            <a:ext cx="197427" cy="19950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695" y="4899315"/>
            <a:ext cx="5333999" cy="1562100"/>
          </a:xfrm>
          <a:prstGeom prst="rect">
            <a:avLst/>
          </a:prstGeom>
        </p:spPr>
      </p:pic>
      <p:sp>
        <p:nvSpPr>
          <p:cNvPr id="8" name="TextBox 7"/>
          <p:cNvSpPr txBox="1"/>
          <p:nvPr/>
        </p:nvSpPr>
        <p:spPr>
          <a:xfrm rot="19080000">
            <a:off x="4433446" y="3588315"/>
            <a:ext cx="1670394" cy="369332"/>
          </a:xfrm>
          <a:prstGeom prst="rect">
            <a:avLst/>
          </a:prstGeom>
          <a:solidFill>
            <a:srgbClr val="FFFFFF">
              <a:alpha val="50000"/>
            </a:srgbClr>
          </a:solidFill>
        </p:spPr>
        <p:txBody>
          <a:bodyPr wrap="none" rtlCol="0">
            <a:spAutoFit/>
          </a:bodyPr>
          <a:lstStyle/>
          <a:p>
            <a:r>
              <a:rPr lang="en-US" dirty="0" smtClean="0"/>
              <a:t>First trip echoes</a:t>
            </a:r>
            <a:endParaRPr lang="en-CA" dirty="0"/>
          </a:p>
        </p:txBody>
      </p:sp>
      <p:sp>
        <p:nvSpPr>
          <p:cNvPr id="11" name="TextBox 10"/>
          <p:cNvSpPr txBox="1"/>
          <p:nvPr/>
        </p:nvSpPr>
        <p:spPr>
          <a:xfrm rot="19080000">
            <a:off x="6041052" y="2479910"/>
            <a:ext cx="1918923" cy="369332"/>
          </a:xfrm>
          <a:prstGeom prst="rect">
            <a:avLst/>
          </a:prstGeom>
          <a:solidFill>
            <a:srgbClr val="FFFFFF">
              <a:alpha val="50000"/>
            </a:srgbClr>
          </a:solidFill>
        </p:spPr>
        <p:txBody>
          <a:bodyPr wrap="none" rtlCol="0">
            <a:spAutoFit/>
          </a:bodyPr>
          <a:lstStyle/>
          <a:p>
            <a:r>
              <a:rPr lang="en-US" dirty="0" smtClean="0"/>
              <a:t>Second trip echoes</a:t>
            </a:r>
            <a:endParaRPr lang="en-CA" dirty="0"/>
          </a:p>
        </p:txBody>
      </p:sp>
    </p:spTree>
    <p:extLst>
      <p:ext uri="{BB962C8B-B14F-4D97-AF65-F5344CB8AC3E}">
        <p14:creationId xmlns:p14="http://schemas.microsoft.com/office/powerpoint/2010/main" val="10023790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484" y="2459736"/>
            <a:ext cx="4358640" cy="435864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089" y="2499690"/>
            <a:ext cx="4389120" cy="3421380"/>
          </a:xfrm>
          <a:prstGeom prst="rect">
            <a:avLst/>
          </a:prstGeom>
        </p:spPr>
      </p:pic>
      <p:sp>
        <p:nvSpPr>
          <p:cNvPr id="2" name="Title 1"/>
          <p:cNvSpPr>
            <a:spLocks noGrp="1"/>
          </p:cNvSpPr>
          <p:nvPr>
            <p:ph type="title"/>
          </p:nvPr>
        </p:nvSpPr>
        <p:spPr>
          <a:xfrm>
            <a:off x="241300" y="161925"/>
            <a:ext cx="7378700" cy="1309688"/>
          </a:xfrm>
        </p:spPr>
        <p:txBody>
          <a:bodyPr>
            <a:normAutofit/>
          </a:bodyPr>
          <a:lstStyle/>
          <a:p>
            <a:r>
              <a:rPr lang="en-US" dirty="0" smtClean="0"/>
              <a:t>Example of range folding</a:t>
            </a:r>
            <a:endParaRPr lang="en-CA" i="1" dirty="0"/>
          </a:p>
        </p:txBody>
      </p:sp>
      <p:sp>
        <p:nvSpPr>
          <p:cNvPr id="3" name="Content Placeholder 2"/>
          <p:cNvSpPr>
            <a:spLocks noGrp="1"/>
          </p:cNvSpPr>
          <p:nvPr>
            <p:ph idx="1"/>
          </p:nvPr>
        </p:nvSpPr>
        <p:spPr>
          <a:xfrm>
            <a:off x="241301" y="1600199"/>
            <a:ext cx="8822802" cy="5184776"/>
          </a:xfrm>
        </p:spPr>
        <p:txBody>
          <a:bodyPr>
            <a:normAutofit/>
          </a:bodyPr>
          <a:lstStyle/>
          <a:p>
            <a:pPr marL="0" indent="0">
              <a:buNone/>
            </a:pPr>
            <a:r>
              <a:rPr lang="en-US" sz="1800" dirty="0"/>
              <a:t>Range </a:t>
            </a:r>
            <a:r>
              <a:rPr lang="en-US" sz="1800" dirty="0" smtClean="0"/>
              <a:t>folded echoes have </a:t>
            </a:r>
            <a:r>
              <a:rPr lang="en-US" sz="1800" dirty="0"/>
              <a:t>the </a:t>
            </a:r>
            <a:r>
              <a:rPr lang="en-US" sz="1800" dirty="0" smtClean="0"/>
              <a:t>same range </a:t>
            </a:r>
            <a:r>
              <a:rPr lang="en-US" sz="1800" dirty="0"/>
              <a:t>depth </a:t>
            </a:r>
            <a:r>
              <a:rPr lang="en-US" sz="1800" dirty="0" smtClean="0"/>
              <a:t>but a narrower </a:t>
            </a:r>
            <a:r>
              <a:rPr lang="en-US" sz="1800" dirty="0"/>
              <a:t>cross-range width </a:t>
            </a:r>
            <a:r>
              <a:rPr lang="en-US" sz="1800" dirty="0" smtClean="0"/>
              <a:t>and height and a lower reflectivity than in reality </a:t>
            </a:r>
            <a:r>
              <a:rPr lang="en-US" sz="1800" dirty="0"/>
              <a:t>(wrong </a:t>
            </a:r>
            <a:r>
              <a:rPr lang="en-US" sz="1800" i="1" dirty="0"/>
              <a:t>r</a:t>
            </a:r>
            <a:r>
              <a:rPr lang="en-US" sz="1800" baseline="30000" dirty="0"/>
              <a:t>2</a:t>
            </a:r>
            <a:r>
              <a:rPr lang="en-US" sz="1800" dirty="0"/>
              <a:t> assumed when using the radar equation). They however remain difficult to distinguish from first trip echoes.</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a:xfrm>
            <a:off x="8379460" y="6489125"/>
            <a:ext cx="612140" cy="365125"/>
          </a:xfrm>
        </p:spPr>
        <p:txBody>
          <a:bodyPr/>
          <a:lstStyle/>
          <a:p>
            <a:fld id="{3FDDB3BC-D9AA-C249-9E0B-FE3AE73EEB10}" type="slidenum">
              <a:rPr lang="en-US" smtClean="0"/>
              <a:t>8</a:t>
            </a:fld>
            <a:endParaRPr lang="en-US" dirty="0"/>
          </a:p>
        </p:txBody>
      </p:sp>
      <p:sp>
        <p:nvSpPr>
          <p:cNvPr id="8" name="Oval 7"/>
          <p:cNvSpPr/>
          <p:nvPr/>
        </p:nvSpPr>
        <p:spPr>
          <a:xfrm rot="20336709">
            <a:off x="7003490" y="3540669"/>
            <a:ext cx="2069781" cy="553101"/>
          </a:xfrm>
          <a:prstGeom prst="ellipse">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2" name="Oval 11"/>
          <p:cNvSpPr/>
          <p:nvPr/>
        </p:nvSpPr>
        <p:spPr>
          <a:xfrm rot="17303013">
            <a:off x="5825059" y="5554308"/>
            <a:ext cx="915050" cy="577305"/>
          </a:xfrm>
          <a:prstGeom prst="ellipse">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3" name="TextBox 12"/>
          <p:cNvSpPr txBox="1"/>
          <p:nvPr/>
        </p:nvSpPr>
        <p:spPr>
          <a:xfrm>
            <a:off x="353638" y="5921070"/>
            <a:ext cx="4319845" cy="830997"/>
          </a:xfrm>
          <a:prstGeom prst="rect">
            <a:avLst/>
          </a:prstGeom>
          <a:noFill/>
        </p:spPr>
        <p:txBody>
          <a:bodyPr wrap="square" rtlCol="0">
            <a:spAutoFit/>
          </a:bodyPr>
          <a:lstStyle/>
          <a:p>
            <a:r>
              <a:rPr lang="en-US" sz="1600" dirty="0" smtClean="0"/>
              <a:t>Four storms (1, 2, 3, 4), and how they appear on a radar with an maximum unambiguous range </a:t>
            </a:r>
            <a:r>
              <a:rPr lang="en-US" sz="1600" i="1" dirty="0" err="1" smtClean="0"/>
              <a:t>r</a:t>
            </a:r>
            <a:r>
              <a:rPr lang="en-US" sz="1600" i="1" baseline="-25000" dirty="0" err="1" smtClean="0"/>
              <a:t>max</a:t>
            </a:r>
            <a:r>
              <a:rPr lang="en-US" sz="1600" dirty="0" smtClean="0"/>
              <a:t> (1’, 2, 2’, 3, 4’). From Brown and Wood (2006).</a:t>
            </a:r>
            <a:endParaRPr lang="en-CA" sz="1600" dirty="0"/>
          </a:p>
        </p:txBody>
      </p:sp>
      <p:cxnSp>
        <p:nvCxnSpPr>
          <p:cNvPr id="14" name="Straight Connector 13"/>
          <p:cNvCxnSpPr/>
          <p:nvPr/>
        </p:nvCxnSpPr>
        <p:spPr>
          <a:xfrm flipH="1" flipV="1">
            <a:off x="347663" y="3241100"/>
            <a:ext cx="2450955" cy="969280"/>
          </a:xfrm>
          <a:prstGeom prst="line">
            <a:avLst/>
          </a:prstGeom>
          <a:ln w="6350">
            <a:solidFill>
              <a:srgbClr val="C00000"/>
            </a:solidFill>
            <a:prstDash val="lgDash"/>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flipV="1">
            <a:off x="215089" y="3850700"/>
            <a:ext cx="2583530" cy="359682"/>
          </a:xfrm>
          <a:prstGeom prst="line">
            <a:avLst/>
          </a:prstGeom>
          <a:ln w="6350">
            <a:solidFill>
              <a:srgbClr val="C00000"/>
            </a:solidFill>
            <a:prstDash val="lgDas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20493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p:cNvPicPr>
          <p:nvPr/>
        </p:nvPicPr>
        <p:blipFill>
          <a:blip r:embed="rId2">
            <a:extLst>
              <a:ext uri="{28A0092B-C50C-407E-A947-70E740481C1C}">
                <a14:useLocalDpi xmlns:a14="http://schemas.microsoft.com/office/drawing/2010/main" val="0"/>
              </a:ext>
            </a:extLst>
          </a:blip>
          <a:stretch>
            <a:fillRect/>
          </a:stretch>
        </p:blipFill>
        <p:spPr>
          <a:xfrm>
            <a:off x="4672584" y="2465003"/>
            <a:ext cx="4358640" cy="43434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089" y="2499690"/>
            <a:ext cx="4389120" cy="3421380"/>
          </a:xfrm>
          <a:prstGeom prst="rect">
            <a:avLst/>
          </a:prstGeom>
        </p:spPr>
      </p:pic>
      <p:sp>
        <p:nvSpPr>
          <p:cNvPr id="2" name="Title 1"/>
          <p:cNvSpPr>
            <a:spLocks noGrp="1"/>
          </p:cNvSpPr>
          <p:nvPr>
            <p:ph type="title"/>
          </p:nvPr>
        </p:nvSpPr>
        <p:spPr>
          <a:xfrm>
            <a:off x="241300" y="161925"/>
            <a:ext cx="7378700" cy="1309688"/>
          </a:xfrm>
        </p:spPr>
        <p:txBody>
          <a:bodyPr>
            <a:normAutofit/>
          </a:bodyPr>
          <a:lstStyle/>
          <a:p>
            <a:r>
              <a:rPr lang="en-US" dirty="0" smtClean="0"/>
              <a:t>Example of range folding</a:t>
            </a:r>
            <a:endParaRPr lang="en-CA" i="1" dirty="0"/>
          </a:p>
        </p:txBody>
      </p:sp>
      <p:sp>
        <p:nvSpPr>
          <p:cNvPr id="3" name="Content Placeholder 2"/>
          <p:cNvSpPr>
            <a:spLocks noGrp="1"/>
          </p:cNvSpPr>
          <p:nvPr>
            <p:ph idx="1"/>
          </p:nvPr>
        </p:nvSpPr>
        <p:spPr>
          <a:xfrm>
            <a:off x="241301" y="1600199"/>
            <a:ext cx="8822802" cy="5184776"/>
          </a:xfrm>
        </p:spPr>
        <p:txBody>
          <a:bodyPr>
            <a:normAutofit/>
          </a:bodyPr>
          <a:lstStyle/>
          <a:p>
            <a:pPr marL="0" indent="0">
              <a:buNone/>
            </a:pPr>
            <a:r>
              <a:rPr lang="en-US" sz="1800" dirty="0"/>
              <a:t>Range folded echoes have the same range depth but a narrower cross-range width </a:t>
            </a:r>
            <a:r>
              <a:rPr lang="en-US" sz="1800" dirty="0" smtClean="0"/>
              <a:t>and height and </a:t>
            </a:r>
            <a:r>
              <a:rPr lang="en-US" sz="1800" dirty="0"/>
              <a:t>a lower reflectivity than in reality (wrong </a:t>
            </a:r>
            <a:r>
              <a:rPr lang="en-US" sz="1800" i="1" dirty="0"/>
              <a:t>r</a:t>
            </a:r>
            <a:r>
              <a:rPr lang="en-US" sz="1800" baseline="30000" dirty="0"/>
              <a:t>2</a:t>
            </a:r>
            <a:r>
              <a:rPr lang="en-US" sz="1800" dirty="0"/>
              <a:t> assumed when using the radar equation). They however remain difficult to distinguish from first trip echoes.</a:t>
            </a:r>
          </a:p>
        </p:txBody>
      </p:sp>
      <p:sp>
        <p:nvSpPr>
          <p:cNvPr id="4" name="Footer Placeholder 3"/>
          <p:cNvSpPr>
            <a:spLocks noGrp="1"/>
          </p:cNvSpPr>
          <p:nvPr>
            <p:ph type="ftr" sz="quarter" idx="11"/>
          </p:nvPr>
        </p:nvSpPr>
        <p:spPr/>
        <p:txBody>
          <a:bodyPr/>
          <a:lstStyle/>
          <a:p>
            <a:r>
              <a:rPr lang="en-US" dirty="0" smtClean="0"/>
              <a:t>e05.4: Aliasing and folding</a:t>
            </a:r>
          </a:p>
        </p:txBody>
      </p:sp>
      <p:sp>
        <p:nvSpPr>
          <p:cNvPr id="5" name="Slide Number Placeholder 4"/>
          <p:cNvSpPr>
            <a:spLocks noGrp="1"/>
          </p:cNvSpPr>
          <p:nvPr>
            <p:ph type="sldNum" sz="quarter" idx="12"/>
          </p:nvPr>
        </p:nvSpPr>
        <p:spPr>
          <a:xfrm>
            <a:off x="8379460" y="6489125"/>
            <a:ext cx="612140" cy="365125"/>
          </a:xfrm>
        </p:spPr>
        <p:txBody>
          <a:bodyPr/>
          <a:lstStyle/>
          <a:p>
            <a:fld id="{3FDDB3BC-D9AA-C249-9E0B-FE3AE73EEB10}" type="slidenum">
              <a:rPr lang="en-US" smtClean="0"/>
              <a:t>9</a:t>
            </a:fld>
            <a:endParaRPr lang="en-US" dirty="0"/>
          </a:p>
        </p:txBody>
      </p:sp>
      <p:sp>
        <p:nvSpPr>
          <p:cNvPr id="11" name="TextBox 10"/>
          <p:cNvSpPr txBox="1"/>
          <p:nvPr/>
        </p:nvSpPr>
        <p:spPr>
          <a:xfrm>
            <a:off x="353638" y="5921070"/>
            <a:ext cx="4318945" cy="830997"/>
          </a:xfrm>
          <a:prstGeom prst="rect">
            <a:avLst/>
          </a:prstGeom>
          <a:noFill/>
        </p:spPr>
        <p:txBody>
          <a:bodyPr wrap="square" rtlCol="0">
            <a:spAutoFit/>
          </a:bodyPr>
          <a:lstStyle/>
          <a:p>
            <a:r>
              <a:rPr lang="en-US" sz="1600" dirty="0" smtClean="0"/>
              <a:t>Four storms (1, 2, 3, 4), and how they appear on a radar with an maximum unambiguous range </a:t>
            </a:r>
            <a:r>
              <a:rPr lang="en-US" sz="1600" i="1" dirty="0" err="1" smtClean="0"/>
              <a:t>r</a:t>
            </a:r>
            <a:r>
              <a:rPr lang="en-US" sz="1600" i="1" baseline="-25000" dirty="0" err="1" smtClean="0"/>
              <a:t>max</a:t>
            </a:r>
            <a:r>
              <a:rPr lang="en-US" sz="1600" dirty="0" smtClean="0"/>
              <a:t> (1’, 2, 2’, 3, 4’). From Brown and Wood (2006).</a:t>
            </a:r>
            <a:endParaRPr lang="en-CA" sz="1600" dirty="0"/>
          </a:p>
        </p:txBody>
      </p:sp>
      <p:cxnSp>
        <p:nvCxnSpPr>
          <p:cNvPr id="13" name="Straight Connector 12"/>
          <p:cNvCxnSpPr/>
          <p:nvPr/>
        </p:nvCxnSpPr>
        <p:spPr>
          <a:xfrm flipH="1" flipV="1">
            <a:off x="347663" y="3241100"/>
            <a:ext cx="2450955" cy="969280"/>
          </a:xfrm>
          <a:prstGeom prst="line">
            <a:avLst/>
          </a:prstGeom>
          <a:ln w="6350">
            <a:solidFill>
              <a:srgbClr val="C00000"/>
            </a:solidFill>
            <a:prstDash val="lgDash"/>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215089" y="3850700"/>
            <a:ext cx="2583530" cy="359682"/>
          </a:xfrm>
          <a:prstGeom prst="line">
            <a:avLst/>
          </a:prstGeom>
          <a:ln w="6350">
            <a:solidFill>
              <a:srgbClr val="C00000"/>
            </a:solidFill>
            <a:prstDash val="lgDas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016371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3847</TotalTime>
  <Words>1893</Words>
  <Application>Microsoft Office PowerPoint</Application>
  <PresentationFormat>On-screen Show (4:3)</PresentationFormat>
  <Paragraphs>211</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Template</vt:lpstr>
      <vt:lpstr>Supplement e05.4: Velocity aliasing and range folding</vt:lpstr>
      <vt:lpstr>Doppler velocity and change in φ</vt:lpstr>
      <vt:lpstr>Velocity aliasing</vt:lpstr>
      <vt:lpstr>Velocity aliasing example</vt:lpstr>
      <vt:lpstr>A velocity aliasing solution?</vt:lpstr>
      <vt:lpstr>Range folding</vt:lpstr>
      <vt:lpstr>Range folding terminology</vt:lpstr>
      <vt:lpstr>Example of range folding</vt:lpstr>
      <vt:lpstr>Example of range folding</vt:lpstr>
      <vt:lpstr>The Doppler dilemma: aliasing and/or folding is unavoidable</vt:lpstr>
      <vt:lpstr>Approaches: Different elevation angles, different trade-offs</vt:lpstr>
      <vt:lpstr>Mitigation approach: Dealiasing using velocity continuity</vt:lpstr>
      <vt:lpstr>Mitigation approach: Using more than one fr</vt:lpstr>
      <vt:lpstr>Mitigation approach: Using more than one fr</vt:lpstr>
      <vt:lpstr>Mitigation approach: Using more than one fr</vt:lpstr>
      <vt:lpstr>Mitigation approach: Achieving more than one fr</vt:lpstr>
      <vt:lpstr>Advanced mitigation approach: Phase coding</vt:lpstr>
      <vt:lpstr>Advanced mitigation approach: Phase coding – Without coding</vt:lpstr>
      <vt:lpstr>Advanced mitigation approach: Phase coding – With coding</vt:lpstr>
      <vt:lpstr>Advanced mitigation approach: Phase coding – Recovering 1st trip</vt:lpstr>
      <vt:lpstr>Advanced mitigation approach: Phase coding – Recovering 2nd trip</vt:lpstr>
      <vt:lpstr>Advanced mitigation approach: Phase coding</vt:lpstr>
      <vt:lpstr>Example of Doppler velocities measured using phase coding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e05.4: Velocity aliasing and range folding</dc:title>
  <dc:creator>Frederic Fabry</dc:creator>
  <cp:lastModifiedBy>Frederic Fabry</cp:lastModifiedBy>
  <cp:revision>202</cp:revision>
  <dcterms:created xsi:type="dcterms:W3CDTF">2014-10-20T18:29:00Z</dcterms:created>
  <dcterms:modified xsi:type="dcterms:W3CDTF">2015-06-26T17:24:55Z</dcterms:modified>
</cp:coreProperties>
</file>