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8"/>
  </p:notesMasterIdLst>
  <p:handoutMasterIdLst>
    <p:handoutMasterId r:id="rId99"/>
  </p:handoutMasterIdLst>
  <p:sldIdLst>
    <p:sldId id="668" r:id="rId2"/>
    <p:sldId id="258" r:id="rId3"/>
    <p:sldId id="643" r:id="rId4"/>
    <p:sldId id="547" r:id="rId5"/>
    <p:sldId id="556" r:id="rId6"/>
    <p:sldId id="553" r:id="rId7"/>
    <p:sldId id="658" r:id="rId8"/>
    <p:sldId id="549" r:id="rId9"/>
    <p:sldId id="550" r:id="rId10"/>
    <p:sldId id="551" r:id="rId11"/>
    <p:sldId id="552" r:id="rId12"/>
    <p:sldId id="555" r:id="rId13"/>
    <p:sldId id="557" r:id="rId14"/>
    <p:sldId id="558" r:id="rId15"/>
    <p:sldId id="559" r:id="rId16"/>
    <p:sldId id="560" r:id="rId17"/>
    <p:sldId id="561" r:id="rId18"/>
    <p:sldId id="663" r:id="rId19"/>
    <p:sldId id="563" r:id="rId20"/>
    <p:sldId id="564" r:id="rId21"/>
    <p:sldId id="566" r:id="rId22"/>
    <p:sldId id="567" r:id="rId23"/>
    <p:sldId id="568" r:id="rId24"/>
    <p:sldId id="569" r:id="rId25"/>
    <p:sldId id="570" r:id="rId26"/>
    <p:sldId id="571" r:id="rId27"/>
    <p:sldId id="565" r:id="rId28"/>
    <p:sldId id="572" r:id="rId29"/>
    <p:sldId id="573" r:id="rId30"/>
    <p:sldId id="574" r:id="rId31"/>
    <p:sldId id="575" r:id="rId32"/>
    <p:sldId id="576" r:id="rId33"/>
    <p:sldId id="577" r:id="rId34"/>
    <p:sldId id="578" r:id="rId35"/>
    <p:sldId id="579" r:id="rId36"/>
    <p:sldId id="580" r:id="rId37"/>
    <p:sldId id="581" r:id="rId38"/>
    <p:sldId id="582" r:id="rId39"/>
    <p:sldId id="583" r:id="rId40"/>
    <p:sldId id="584" r:id="rId41"/>
    <p:sldId id="585" r:id="rId42"/>
    <p:sldId id="586" r:id="rId43"/>
    <p:sldId id="667" r:id="rId44"/>
    <p:sldId id="589" r:id="rId45"/>
    <p:sldId id="588" r:id="rId46"/>
    <p:sldId id="590" r:id="rId47"/>
    <p:sldId id="591" r:id="rId48"/>
    <p:sldId id="669" r:id="rId49"/>
    <p:sldId id="690" r:id="rId50"/>
    <p:sldId id="659" r:id="rId51"/>
    <p:sldId id="597" r:id="rId52"/>
    <p:sldId id="598" r:id="rId53"/>
    <p:sldId id="600" r:id="rId54"/>
    <p:sldId id="655" r:id="rId55"/>
    <p:sldId id="654" r:id="rId56"/>
    <p:sldId id="664" r:id="rId57"/>
    <p:sldId id="657" r:id="rId58"/>
    <p:sldId id="672" r:id="rId59"/>
    <p:sldId id="607" r:id="rId60"/>
    <p:sldId id="608" r:id="rId61"/>
    <p:sldId id="665" r:id="rId62"/>
    <p:sldId id="611" r:id="rId63"/>
    <p:sldId id="610" r:id="rId64"/>
    <p:sldId id="693" r:id="rId65"/>
    <p:sldId id="641" r:id="rId66"/>
    <p:sldId id="642" r:id="rId67"/>
    <p:sldId id="691" r:id="rId68"/>
    <p:sldId id="592" r:id="rId69"/>
    <p:sldId id="593" r:id="rId70"/>
    <p:sldId id="692" r:id="rId71"/>
    <p:sldId id="594" r:id="rId72"/>
    <p:sldId id="647" r:id="rId73"/>
    <p:sldId id="661" r:id="rId74"/>
    <p:sldId id="666" r:id="rId75"/>
    <p:sldId id="632" r:id="rId76"/>
    <p:sldId id="686" r:id="rId77"/>
    <p:sldId id="683" r:id="rId78"/>
    <p:sldId id="679" r:id="rId79"/>
    <p:sldId id="634" r:id="rId80"/>
    <p:sldId id="612" r:id="rId81"/>
    <p:sldId id="660" r:id="rId82"/>
    <p:sldId id="644" r:id="rId83"/>
    <p:sldId id="675" r:id="rId84"/>
    <p:sldId id="674" r:id="rId85"/>
    <p:sldId id="676" r:id="rId86"/>
    <p:sldId id="677" r:id="rId87"/>
    <p:sldId id="678" r:id="rId88"/>
    <p:sldId id="681" r:id="rId89"/>
    <p:sldId id="682" r:id="rId90"/>
    <p:sldId id="687" r:id="rId91"/>
    <p:sldId id="689" r:id="rId92"/>
    <p:sldId id="688" r:id="rId93"/>
    <p:sldId id="684" r:id="rId94"/>
    <p:sldId id="685" r:id="rId95"/>
    <p:sldId id="671" r:id="rId96"/>
    <p:sldId id="680" r:id="rId9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Geneva" charset="0"/>
        <a:cs typeface="Geneva" charset="0"/>
      </a:defRPr>
    </a:lvl1pPr>
    <a:lvl2pPr marL="457200" algn="l" rtl="0" fontAlgn="base">
      <a:spcBef>
        <a:spcPct val="0"/>
      </a:spcBef>
      <a:spcAft>
        <a:spcPct val="0"/>
      </a:spcAft>
      <a:defRPr sz="2400" kern="1200">
        <a:solidFill>
          <a:schemeClr val="tx1"/>
        </a:solidFill>
        <a:latin typeface="Arial" charset="0"/>
        <a:ea typeface="Geneva" charset="0"/>
        <a:cs typeface="Geneva" charset="0"/>
      </a:defRPr>
    </a:lvl2pPr>
    <a:lvl3pPr marL="914400" algn="l" rtl="0" fontAlgn="base">
      <a:spcBef>
        <a:spcPct val="0"/>
      </a:spcBef>
      <a:spcAft>
        <a:spcPct val="0"/>
      </a:spcAft>
      <a:defRPr sz="2400" kern="1200">
        <a:solidFill>
          <a:schemeClr val="tx1"/>
        </a:solidFill>
        <a:latin typeface="Arial" charset="0"/>
        <a:ea typeface="Geneva" charset="0"/>
        <a:cs typeface="Geneva" charset="0"/>
      </a:defRPr>
    </a:lvl3pPr>
    <a:lvl4pPr marL="1371600" algn="l" rtl="0" fontAlgn="base">
      <a:spcBef>
        <a:spcPct val="0"/>
      </a:spcBef>
      <a:spcAft>
        <a:spcPct val="0"/>
      </a:spcAft>
      <a:defRPr sz="2400" kern="1200">
        <a:solidFill>
          <a:schemeClr val="tx1"/>
        </a:solidFill>
        <a:latin typeface="Arial" charset="0"/>
        <a:ea typeface="Geneva" charset="0"/>
        <a:cs typeface="Geneva" charset="0"/>
      </a:defRPr>
    </a:lvl4pPr>
    <a:lvl5pPr marL="1828800" algn="l" rtl="0" fontAlgn="base">
      <a:spcBef>
        <a:spcPct val="0"/>
      </a:spcBef>
      <a:spcAft>
        <a:spcPct val="0"/>
      </a:spcAft>
      <a:defRPr sz="2400" kern="1200">
        <a:solidFill>
          <a:schemeClr val="tx1"/>
        </a:solidFill>
        <a:latin typeface="Arial" charset="0"/>
        <a:ea typeface="Geneva" charset="0"/>
        <a:cs typeface="Geneva" charset="0"/>
      </a:defRPr>
    </a:lvl5pPr>
    <a:lvl6pPr marL="2286000" algn="l" defTabSz="457200" rtl="0" eaLnBrk="1" latinLnBrk="0" hangingPunct="1">
      <a:defRPr sz="2400" kern="1200">
        <a:solidFill>
          <a:schemeClr val="tx1"/>
        </a:solidFill>
        <a:latin typeface="Arial" charset="0"/>
        <a:ea typeface="Geneva" charset="0"/>
        <a:cs typeface="Geneva" charset="0"/>
      </a:defRPr>
    </a:lvl6pPr>
    <a:lvl7pPr marL="2743200" algn="l" defTabSz="457200" rtl="0" eaLnBrk="1" latinLnBrk="0" hangingPunct="1">
      <a:defRPr sz="2400" kern="1200">
        <a:solidFill>
          <a:schemeClr val="tx1"/>
        </a:solidFill>
        <a:latin typeface="Arial" charset="0"/>
        <a:ea typeface="Geneva" charset="0"/>
        <a:cs typeface="Geneva" charset="0"/>
      </a:defRPr>
    </a:lvl7pPr>
    <a:lvl8pPr marL="3200400" algn="l" defTabSz="457200" rtl="0" eaLnBrk="1" latinLnBrk="0" hangingPunct="1">
      <a:defRPr sz="2400" kern="1200">
        <a:solidFill>
          <a:schemeClr val="tx1"/>
        </a:solidFill>
        <a:latin typeface="Arial" charset="0"/>
        <a:ea typeface="Geneva" charset="0"/>
        <a:cs typeface="Geneva" charset="0"/>
      </a:defRPr>
    </a:lvl8pPr>
    <a:lvl9pPr marL="3657600" algn="l" defTabSz="457200" rtl="0" eaLnBrk="1" latinLnBrk="0" hangingPunct="1">
      <a:defRPr sz="2400" kern="1200">
        <a:solidFill>
          <a:schemeClr val="tx1"/>
        </a:solidFill>
        <a:latin typeface="Arial" charset="0"/>
        <a:ea typeface="Geneva" charset="0"/>
        <a:cs typeface="Geneva"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14188"/>
    <a:srgbClr val="9A172F"/>
    <a:srgbClr val="FFFE9C"/>
    <a:srgbClr val="3191F7"/>
    <a:srgbClr val="1777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73" autoAdjust="0"/>
    <p:restoredTop sz="94660"/>
  </p:normalViewPr>
  <p:slideViewPr>
    <p:cSldViewPr snapToGrid="0">
      <p:cViewPr>
        <p:scale>
          <a:sx n="91" d="100"/>
          <a:sy n="91" d="100"/>
        </p:scale>
        <p:origin x="57" y="2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326"/>
    </p:cViewPr>
  </p:sorterViewPr>
  <p:notesViewPr>
    <p:cSldViewPr snapToGrid="0">
      <p:cViewPr varScale="1">
        <p:scale>
          <a:sx n="48" d="100"/>
          <a:sy n="48" d="100"/>
        </p:scale>
        <p:origin x="2406" y="4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Geneva" charset="0"/>
                <a:cs typeface="Geneva"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ea typeface="Geneva" charset="0"/>
                <a:cs typeface="Geneva" charset="0"/>
              </a:defRPr>
            </a:lvl1pPr>
          </a:lstStyle>
          <a:p>
            <a:pPr>
              <a:defRPr/>
            </a:pPr>
            <a:fld id="{7776DB9F-8A6A-A14D-91C1-EC2E281C9769}" type="datetime1">
              <a:rPr lang="en-US"/>
              <a:pPr>
                <a:defRPr/>
              </a:pPr>
              <a:t>10/31/2019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Geneva" charset="0"/>
                <a:cs typeface="Geneva"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Geneva" charset="0"/>
                <a:cs typeface="Geneva" charset="0"/>
              </a:defRPr>
            </a:lvl1pPr>
          </a:lstStyle>
          <a:p>
            <a:pPr>
              <a:defRPr/>
            </a:pPr>
            <a:fld id="{7C9F963F-FC25-F948-BBDF-F5E662E8757F}"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Geneva" charset="0"/>
                <a:cs typeface="Geneva" charset="0"/>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Geneva" charset="0"/>
                <a:cs typeface="Geneva"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Geneva" charset="0"/>
                <a:cs typeface="Geneva" charset="0"/>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Geneva" charset="0"/>
                <a:cs typeface="Geneva" charset="0"/>
              </a:defRPr>
            </a:lvl1pPr>
          </a:lstStyle>
          <a:p>
            <a:pPr>
              <a:defRPr/>
            </a:pPr>
            <a:fld id="{1A3C695F-8C32-5948-AABD-957DF27F132B}"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Arial" charset="0"/>
        <a:ea typeface="Geneva" charset="0"/>
        <a:cs typeface="Geneva" charset="0"/>
      </a:defRPr>
    </a:lvl2pPr>
    <a:lvl3pPr marL="914400" algn="l" rtl="0" eaLnBrk="0" fontAlgn="base" hangingPunct="0">
      <a:spcBef>
        <a:spcPct val="30000"/>
      </a:spcBef>
      <a:spcAft>
        <a:spcPct val="0"/>
      </a:spcAft>
      <a:defRPr sz="1200" kern="1200">
        <a:solidFill>
          <a:schemeClr val="tx1"/>
        </a:solidFill>
        <a:latin typeface="Arial"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Arial"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Arial" charset="0"/>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1</a:t>
            </a:fld>
            <a:endParaRPr lang="en-US"/>
          </a:p>
        </p:txBody>
      </p:sp>
    </p:spTree>
    <p:extLst>
      <p:ext uri="{BB962C8B-B14F-4D97-AF65-F5344CB8AC3E}">
        <p14:creationId xmlns:p14="http://schemas.microsoft.com/office/powerpoint/2010/main" val="114929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p:spPr>
        <p:txBody>
          <a:bodyPr/>
          <a:lstStyle/>
          <a:p>
            <a:endParaRPr lang="en-US"/>
          </a:p>
        </p:txBody>
      </p:sp>
      <p:sp>
        <p:nvSpPr>
          <p:cNvPr id="35844" name="Slide Number Placeholder 3"/>
          <p:cNvSpPr>
            <a:spLocks noGrp="1"/>
          </p:cNvSpPr>
          <p:nvPr>
            <p:ph type="sldNum" sz="quarter" idx="5"/>
          </p:nvPr>
        </p:nvSpPr>
        <p:spPr>
          <a:noFill/>
        </p:spPr>
        <p:txBody>
          <a:bodyPr/>
          <a:lstStyle/>
          <a:p>
            <a:fld id="{6C6222B6-109A-614D-AADE-F87355DBF316}" type="slidenum">
              <a:rPr lang="en-US" smtClean="0"/>
              <a:pPr/>
              <a:t>2</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43</a:t>
            </a:fld>
            <a:endParaRPr lang="en-US"/>
          </a:p>
        </p:txBody>
      </p:sp>
    </p:spTree>
    <p:extLst>
      <p:ext uri="{BB962C8B-B14F-4D97-AF65-F5344CB8AC3E}">
        <p14:creationId xmlns:p14="http://schemas.microsoft.com/office/powerpoint/2010/main" val="1612464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48</a:t>
            </a:fld>
            <a:endParaRPr lang="en-US"/>
          </a:p>
        </p:txBody>
      </p:sp>
    </p:spTree>
    <p:extLst>
      <p:ext uri="{BB962C8B-B14F-4D97-AF65-F5344CB8AC3E}">
        <p14:creationId xmlns:p14="http://schemas.microsoft.com/office/powerpoint/2010/main" val="4255470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A3C695F-8C32-5948-AABD-957DF27F132B}" type="slidenum">
              <a:rPr lang="en-US" smtClean="0"/>
              <a:pPr>
                <a:defRPr/>
              </a:pPr>
              <a:t>63</a:t>
            </a:fld>
            <a:endParaRPr lang="en-US"/>
          </a:p>
        </p:txBody>
      </p:sp>
    </p:spTree>
    <p:extLst>
      <p:ext uri="{BB962C8B-B14F-4D97-AF65-F5344CB8AC3E}">
        <p14:creationId xmlns:p14="http://schemas.microsoft.com/office/powerpoint/2010/main" val="1370498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234" y="-162201"/>
            <a:ext cx="7772400" cy="1470025"/>
          </a:xfrm>
        </p:spPr>
        <p:txBody>
          <a:bodyPr/>
          <a:lstStyle/>
          <a:p>
            <a:r>
              <a:rPr lang="en-US" dirty="0" smtClean="0"/>
              <a:t>Click to edit Master title style</a:t>
            </a:r>
            <a:endParaRPr lang="en-US" dirty="0"/>
          </a:p>
        </p:txBody>
      </p:sp>
      <p:sp>
        <p:nvSpPr>
          <p:cNvPr id="4" name="Rectangle 15"/>
          <p:cNvSpPr>
            <a:spLocks noGrp="1" noChangeArrowheads="1"/>
          </p:cNvSpPr>
          <p:nvPr>
            <p:ph type="sldNum" sz="quarter" idx="10"/>
          </p:nvPr>
        </p:nvSpPr>
        <p:spPr>
          <a:ln/>
        </p:spPr>
        <p:txBody>
          <a:bodyPr/>
          <a:lstStyle>
            <a:lvl1pPr>
              <a:defRPr/>
            </a:lvl1pPr>
          </a:lstStyle>
          <a:p>
            <a:pPr>
              <a:defRPr/>
            </a:pPr>
            <a:fld id="{B49E59D0-8C4E-0447-9C3E-1E065E3071C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066800"/>
            <a:ext cx="7772400" cy="5029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sldNum" sz="quarter" idx="10"/>
          </p:nvPr>
        </p:nvSpPr>
        <p:spPr>
          <a:ln/>
        </p:spPr>
        <p:txBody>
          <a:bodyPr/>
          <a:lstStyle>
            <a:lvl1pPr>
              <a:defRPr/>
            </a:lvl1pPr>
          </a:lstStyle>
          <a:p>
            <a:pPr>
              <a:defRPr/>
            </a:pPr>
            <a:fld id="{8D301662-CDCD-D445-8146-376014A4D15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sldNum" sz="quarter" idx="10"/>
          </p:nvPr>
        </p:nvSpPr>
        <p:spPr>
          <a:ln/>
        </p:spPr>
        <p:txBody>
          <a:bodyPr/>
          <a:lstStyle>
            <a:lvl1pPr>
              <a:defRPr/>
            </a:lvl1pPr>
          </a:lstStyle>
          <a:p>
            <a:pPr>
              <a:defRPr/>
            </a:pPr>
            <a:fld id="{6339EA12-B25D-C842-9480-BF108885FBB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Foliennummernplatzhalter 5"/>
          <p:cNvSpPr>
            <a:spLocks noGrp="1"/>
          </p:cNvSpPr>
          <p:nvPr>
            <p:ph type="sldNum" sz="quarter" idx="10"/>
          </p:nvPr>
        </p:nvSpPr>
        <p:spPr/>
        <p:txBody>
          <a:bodyPr/>
          <a:lstStyle>
            <a:lvl1pPr>
              <a:defRPr/>
            </a:lvl1pPr>
          </a:lstStyle>
          <a:p>
            <a:pPr>
              <a:defRPr/>
            </a:pPr>
            <a:fld id="{55BBB969-1127-4E6E-A883-8AAC0AEA591E}" type="slidenum">
              <a:rPr lang="de-DE"/>
              <a:pPr>
                <a:defRPr/>
              </a:pPr>
              <a:t>‹#›</a:t>
            </a:fld>
            <a:endParaRPr lang="de-DE" dirty="0"/>
          </a:p>
        </p:txBody>
      </p:sp>
      <p:sp>
        <p:nvSpPr>
          <p:cNvPr id="3" name="Rectangle 6"/>
          <p:cNvSpPr>
            <a:spLocks noGrp="1" noChangeArrowheads="1"/>
          </p:cNvSpPr>
          <p:nvPr>
            <p:ph type="ftr" sz="quarter" idx="11"/>
          </p:nvPr>
        </p:nvSpPr>
        <p:spPr>
          <a:ln/>
        </p:spPr>
        <p:txBody>
          <a:bodyPr/>
          <a:lstStyle>
            <a:lvl1pPr>
              <a:defRPr/>
            </a:lvl1pPr>
          </a:lstStyle>
          <a:p>
            <a:pPr>
              <a:defRPr/>
            </a:pPr>
            <a:endParaRPr lang="de-DE"/>
          </a:p>
        </p:txBody>
      </p:sp>
    </p:spTree>
    <p:extLst>
      <p:ext uri="{BB962C8B-B14F-4D97-AF65-F5344CB8AC3E}">
        <p14:creationId xmlns:p14="http://schemas.microsoft.com/office/powerpoint/2010/main" val="312914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UC_logo.jpg"/>
          <p:cNvPicPr>
            <a:picLocks noChangeAspect="1"/>
          </p:cNvPicPr>
          <p:nvPr userDrawn="1"/>
        </p:nvPicPr>
        <p:blipFill>
          <a:blip r:embed="rId6"/>
          <a:srcRect/>
          <a:stretch>
            <a:fillRect/>
          </a:stretch>
        </p:blipFill>
        <p:spPr bwMode="auto">
          <a:xfrm>
            <a:off x="8212138" y="26988"/>
            <a:ext cx="842962" cy="842962"/>
          </a:xfrm>
          <a:prstGeom prst="rect">
            <a:avLst/>
          </a:prstGeom>
          <a:noFill/>
          <a:ln w="9525">
            <a:noFill/>
            <a:miter lim="800000"/>
            <a:headEnd/>
            <a:tailEnd/>
          </a:ln>
        </p:spPr>
      </p:pic>
      <p:sp>
        <p:nvSpPr>
          <p:cNvPr id="1039" name="Rectangle 15"/>
          <p:cNvSpPr>
            <a:spLocks noGrp="1" noChangeArrowheads="1"/>
          </p:cNvSpPr>
          <p:nvPr>
            <p:ph type="sldNum" sz="quarter" idx="4"/>
          </p:nvPr>
        </p:nvSpPr>
        <p:spPr bwMode="auto">
          <a:xfrm>
            <a:off x="8694738" y="6528330"/>
            <a:ext cx="400050" cy="174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900">
                <a:solidFill>
                  <a:srgbClr val="177775"/>
                </a:solidFill>
                <a:latin typeface="Arial" charset="0"/>
                <a:ea typeface="Geneva" charset="0"/>
                <a:cs typeface="Geneva" charset="0"/>
              </a:defRPr>
            </a:lvl1pPr>
          </a:lstStyle>
          <a:p>
            <a:pPr>
              <a:defRPr/>
            </a:pPr>
            <a:fld id="{CC30EA44-9243-9743-A3DE-830F5115E1EB}" type="slidenum">
              <a:rPr lang="en-US"/>
              <a:pPr>
                <a:defRPr/>
              </a:pPr>
              <a:t>‹#›</a:t>
            </a:fld>
            <a:endParaRPr lang="en-US" dirty="0"/>
          </a:p>
        </p:txBody>
      </p:sp>
      <p:sp>
        <p:nvSpPr>
          <p:cNvPr id="1037" name="Line 13"/>
          <p:cNvSpPr>
            <a:spLocks noChangeShapeType="1"/>
          </p:cNvSpPr>
          <p:nvPr userDrawn="1"/>
        </p:nvSpPr>
        <p:spPr bwMode="auto">
          <a:xfrm>
            <a:off x="130175" y="776288"/>
            <a:ext cx="8156575" cy="0"/>
          </a:xfrm>
          <a:prstGeom prst="line">
            <a:avLst/>
          </a:prstGeom>
          <a:noFill/>
          <a:ln w="12700">
            <a:solidFill>
              <a:srgbClr val="0A7D6E"/>
            </a:solidFill>
            <a:round/>
            <a:headEnd/>
            <a:tailEnd/>
          </a:ln>
        </p:spPr>
        <p:txBody>
          <a:bodyPr wrap="none" anchor="ctr">
            <a:prstTxWarp prst="textNoShape">
              <a:avLst/>
            </a:prstTxWarp>
          </a:bodyPr>
          <a:lstStyle/>
          <a:p>
            <a:pPr eaLnBrk="0" hangingPunct="0">
              <a:defRPr/>
            </a:pPr>
            <a:endParaRPr lang="en-US"/>
          </a:p>
        </p:txBody>
      </p:sp>
      <p:sp>
        <p:nvSpPr>
          <p:cNvPr id="1031" name="Rectangle 2"/>
          <p:cNvSpPr>
            <a:spLocks noGrp="1" noChangeArrowheads="1"/>
          </p:cNvSpPr>
          <p:nvPr>
            <p:ph type="title"/>
          </p:nvPr>
        </p:nvSpPr>
        <p:spPr bwMode="auto">
          <a:xfrm>
            <a:off x="138113" y="0"/>
            <a:ext cx="8180387"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 name="Line 13"/>
          <p:cNvSpPr>
            <a:spLocks noChangeShapeType="1"/>
          </p:cNvSpPr>
          <p:nvPr userDrawn="1"/>
        </p:nvSpPr>
        <p:spPr bwMode="auto">
          <a:xfrm>
            <a:off x="95250" y="6651625"/>
            <a:ext cx="8696666" cy="0"/>
          </a:xfrm>
          <a:prstGeom prst="line">
            <a:avLst/>
          </a:prstGeom>
          <a:noFill/>
          <a:ln w="12700">
            <a:solidFill>
              <a:srgbClr val="0A7D6E"/>
            </a:solidFill>
            <a:round/>
            <a:headEnd/>
            <a:tailEnd/>
          </a:ln>
        </p:spPr>
        <p:txBody>
          <a:bodyPr wrap="none" anchor="ctr">
            <a:prstTxWarp prst="textNoShape">
              <a:avLst/>
            </a:prstTxWarp>
          </a:bodyPr>
          <a:lstStyle/>
          <a:p>
            <a:pPr eaLnBrk="0" hangingPunct="0">
              <a:defRPr/>
            </a:pPr>
            <a:endParaRPr lang="en-US"/>
          </a:p>
        </p:txBody>
      </p:sp>
      <p:sp>
        <p:nvSpPr>
          <p:cNvPr id="10" name="Text Box 16"/>
          <p:cNvSpPr txBox="1">
            <a:spLocks noChangeArrowheads="1"/>
          </p:cNvSpPr>
          <p:nvPr userDrawn="1"/>
        </p:nvSpPr>
        <p:spPr bwMode="auto">
          <a:xfrm>
            <a:off x="0" y="6611779"/>
            <a:ext cx="6366405" cy="246221"/>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defRPr/>
            </a:pPr>
            <a:r>
              <a:rPr lang="en-US" sz="1000" dirty="0" smtClean="0">
                <a:solidFill>
                  <a:srgbClr val="0A7D6E"/>
                </a:solidFill>
              </a:rPr>
              <a:t>Professor David Attwood</a:t>
            </a:r>
            <a:r>
              <a:rPr lang="en-US" sz="1000" baseline="0" dirty="0" smtClean="0">
                <a:solidFill>
                  <a:srgbClr val="0A7D6E"/>
                </a:solidFill>
              </a:rPr>
              <a:t> / UC Berkeley / AST 210/ EE213, Fall 2019, Chapter 8</a:t>
            </a:r>
            <a:endParaRPr lang="en-US" sz="1000" dirty="0">
              <a:solidFill>
                <a:srgbClr val="0A7D6E"/>
              </a:solidFill>
            </a:endParaRPr>
          </a:p>
        </p:txBody>
      </p:sp>
    </p:spTree>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Lst>
  <p:hf hdr="0" ftr="0" dt="0"/>
  <p:txStyles>
    <p:titleStyle>
      <a:lvl1pPr algn="l" rtl="0" eaLnBrk="0" fontAlgn="base" hangingPunct="0">
        <a:lnSpc>
          <a:spcPct val="95000"/>
        </a:lnSpc>
        <a:spcBef>
          <a:spcPct val="0"/>
        </a:spcBef>
        <a:spcAft>
          <a:spcPct val="0"/>
        </a:spcAft>
        <a:defRPr sz="2400" b="1">
          <a:solidFill>
            <a:srgbClr val="9A172F"/>
          </a:solidFill>
          <a:latin typeface="+mj-lt"/>
          <a:ea typeface="+mj-ea"/>
          <a:cs typeface="Verdana"/>
        </a:defRPr>
      </a:lvl1pPr>
      <a:lvl2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2pPr>
      <a:lvl3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3pPr>
      <a:lvl4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4pPr>
      <a:lvl5pPr algn="l" rtl="0" eaLnBrk="0" fontAlgn="base" hangingPunct="0">
        <a:lnSpc>
          <a:spcPct val="95000"/>
        </a:lnSpc>
        <a:spcBef>
          <a:spcPct val="0"/>
        </a:spcBef>
        <a:spcAft>
          <a:spcPct val="0"/>
        </a:spcAft>
        <a:defRPr sz="2400" b="1">
          <a:solidFill>
            <a:srgbClr val="9A172F"/>
          </a:solidFill>
          <a:latin typeface="Arial" charset="0"/>
          <a:ea typeface="Geneva" charset="0"/>
          <a:cs typeface="Geneva" charset="0"/>
        </a:defRPr>
      </a:lvl5pPr>
      <a:lvl6pPr marL="457200" algn="l" rtl="0" fontAlgn="base">
        <a:lnSpc>
          <a:spcPct val="95000"/>
        </a:lnSpc>
        <a:spcBef>
          <a:spcPct val="0"/>
        </a:spcBef>
        <a:spcAft>
          <a:spcPct val="0"/>
        </a:spcAft>
        <a:defRPr sz="2800" b="1">
          <a:solidFill>
            <a:srgbClr val="9A172F"/>
          </a:solidFill>
          <a:latin typeface="Arial" charset="0"/>
          <a:ea typeface="Geneva" charset="0"/>
          <a:cs typeface="Geneva" charset="0"/>
        </a:defRPr>
      </a:lvl6pPr>
      <a:lvl7pPr marL="914400" algn="l" rtl="0" fontAlgn="base">
        <a:lnSpc>
          <a:spcPct val="95000"/>
        </a:lnSpc>
        <a:spcBef>
          <a:spcPct val="0"/>
        </a:spcBef>
        <a:spcAft>
          <a:spcPct val="0"/>
        </a:spcAft>
        <a:defRPr sz="2800" b="1">
          <a:solidFill>
            <a:srgbClr val="9A172F"/>
          </a:solidFill>
          <a:latin typeface="Arial" charset="0"/>
          <a:ea typeface="Geneva" charset="0"/>
          <a:cs typeface="Geneva" charset="0"/>
        </a:defRPr>
      </a:lvl7pPr>
      <a:lvl8pPr marL="1371600" algn="l" rtl="0" fontAlgn="base">
        <a:lnSpc>
          <a:spcPct val="95000"/>
        </a:lnSpc>
        <a:spcBef>
          <a:spcPct val="0"/>
        </a:spcBef>
        <a:spcAft>
          <a:spcPct val="0"/>
        </a:spcAft>
        <a:defRPr sz="2800" b="1">
          <a:solidFill>
            <a:srgbClr val="9A172F"/>
          </a:solidFill>
          <a:latin typeface="Arial" charset="0"/>
          <a:ea typeface="Geneva" charset="0"/>
          <a:cs typeface="Geneva" charset="0"/>
        </a:defRPr>
      </a:lvl8pPr>
      <a:lvl9pPr marL="1828800" algn="l" rtl="0" fontAlgn="base">
        <a:lnSpc>
          <a:spcPct val="95000"/>
        </a:lnSpc>
        <a:spcBef>
          <a:spcPct val="0"/>
        </a:spcBef>
        <a:spcAft>
          <a:spcPct val="0"/>
        </a:spcAft>
        <a:defRPr sz="2800" b="1">
          <a:solidFill>
            <a:srgbClr val="9A172F"/>
          </a:solidFill>
          <a:latin typeface="Arial" charset="0"/>
          <a:ea typeface="Geneva" charset="0"/>
          <a:cs typeface="Geneva" charset="0"/>
        </a:defRPr>
      </a:lvl9pPr>
    </p:titleStyle>
    <p:bodyStyle>
      <a:lvl1pPr marL="225425" indent="-225425" algn="l" rtl="0" eaLnBrk="0" fontAlgn="base" hangingPunct="0">
        <a:spcBef>
          <a:spcPct val="25000"/>
        </a:spcBef>
        <a:spcAft>
          <a:spcPct val="0"/>
        </a:spcAft>
        <a:buChar char="•"/>
        <a:defRPr sz="2400">
          <a:solidFill>
            <a:srgbClr val="014188"/>
          </a:solidFill>
          <a:latin typeface="+mn-lt"/>
          <a:ea typeface="+mn-ea"/>
          <a:cs typeface="+mn-cs"/>
        </a:defRPr>
      </a:lvl1pPr>
      <a:lvl2pPr marL="684213" indent="-227013" algn="l" rtl="0" eaLnBrk="0" fontAlgn="base" hangingPunct="0">
        <a:spcBef>
          <a:spcPct val="25000"/>
        </a:spcBef>
        <a:spcAft>
          <a:spcPct val="0"/>
        </a:spcAft>
        <a:buChar char="–"/>
        <a:defRPr sz="2400">
          <a:solidFill>
            <a:srgbClr val="014188"/>
          </a:solidFill>
          <a:latin typeface="+mn-lt"/>
          <a:ea typeface="+mn-ea"/>
          <a:cs typeface="+mn-cs"/>
        </a:defRPr>
      </a:lvl2pPr>
      <a:lvl3pPr marL="1143000" indent="-228600" algn="l" rtl="0" eaLnBrk="0" fontAlgn="base" hangingPunct="0">
        <a:spcBef>
          <a:spcPct val="25000"/>
        </a:spcBef>
        <a:spcAft>
          <a:spcPct val="0"/>
        </a:spcAft>
        <a:buChar char="•"/>
        <a:defRPr sz="2000">
          <a:solidFill>
            <a:srgbClr val="014188"/>
          </a:solidFill>
          <a:latin typeface="+mn-lt"/>
          <a:ea typeface="+mn-ea"/>
          <a:cs typeface="+mn-cs"/>
        </a:defRPr>
      </a:lvl3pPr>
      <a:lvl4pPr marL="1600200" indent="-228600" algn="l" rtl="0" eaLnBrk="0" fontAlgn="base" hangingPunct="0">
        <a:spcBef>
          <a:spcPct val="25000"/>
        </a:spcBef>
        <a:spcAft>
          <a:spcPct val="0"/>
        </a:spcAft>
        <a:buChar char="–"/>
        <a:defRPr sz="2000">
          <a:solidFill>
            <a:srgbClr val="014188"/>
          </a:solidFill>
          <a:latin typeface="+mn-lt"/>
          <a:ea typeface="+mn-ea"/>
          <a:cs typeface="+mn-cs"/>
        </a:defRPr>
      </a:lvl4pPr>
      <a:lvl5pPr marL="2057400" indent="-228600" algn="l" rtl="0" eaLnBrk="0" fontAlgn="base" hangingPunct="0">
        <a:spcBef>
          <a:spcPct val="25000"/>
        </a:spcBef>
        <a:spcAft>
          <a:spcPct val="0"/>
        </a:spcAft>
        <a:buChar char="»"/>
        <a:defRPr sz="2000">
          <a:solidFill>
            <a:srgbClr val="014188"/>
          </a:solidFill>
          <a:latin typeface="+mn-lt"/>
          <a:ea typeface="+mn-ea"/>
          <a:cs typeface="+mn-cs"/>
        </a:defRPr>
      </a:lvl5pPr>
      <a:lvl6pPr marL="2514600" indent="-228600" algn="l" rtl="0" fontAlgn="base">
        <a:spcBef>
          <a:spcPct val="25000"/>
        </a:spcBef>
        <a:spcAft>
          <a:spcPct val="0"/>
        </a:spcAft>
        <a:buChar char="»"/>
        <a:defRPr sz="2000">
          <a:solidFill>
            <a:srgbClr val="014188"/>
          </a:solidFill>
          <a:latin typeface="+mn-lt"/>
          <a:ea typeface="+mn-ea"/>
          <a:cs typeface="+mn-cs"/>
        </a:defRPr>
      </a:lvl6pPr>
      <a:lvl7pPr marL="2971800" indent="-228600" algn="l" rtl="0" fontAlgn="base">
        <a:spcBef>
          <a:spcPct val="25000"/>
        </a:spcBef>
        <a:spcAft>
          <a:spcPct val="0"/>
        </a:spcAft>
        <a:buChar char="»"/>
        <a:defRPr sz="2000">
          <a:solidFill>
            <a:srgbClr val="014188"/>
          </a:solidFill>
          <a:latin typeface="+mn-lt"/>
          <a:ea typeface="+mn-ea"/>
          <a:cs typeface="+mn-cs"/>
        </a:defRPr>
      </a:lvl7pPr>
      <a:lvl8pPr marL="3429000" indent="-228600" algn="l" rtl="0" fontAlgn="base">
        <a:spcBef>
          <a:spcPct val="25000"/>
        </a:spcBef>
        <a:spcAft>
          <a:spcPct val="0"/>
        </a:spcAft>
        <a:buChar char="»"/>
        <a:defRPr sz="2000">
          <a:solidFill>
            <a:srgbClr val="014188"/>
          </a:solidFill>
          <a:latin typeface="+mn-lt"/>
          <a:ea typeface="+mn-ea"/>
          <a:cs typeface="+mn-cs"/>
        </a:defRPr>
      </a:lvl8pPr>
      <a:lvl9pPr marL="3886200" indent="-228600" algn="l" rtl="0" fontAlgn="base">
        <a:spcBef>
          <a:spcPct val="25000"/>
        </a:spcBef>
        <a:spcAft>
          <a:spcPct val="0"/>
        </a:spcAft>
        <a:buChar char="»"/>
        <a:defRPr sz="2000">
          <a:solidFill>
            <a:srgbClr val="014188"/>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oleObject" Target="../embeddings/oleObject1.bin"/><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oleObject" Target="../embeddings/oleObject2.bin"/><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3.wmf"/></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0.jpeg"/><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76.wmf"/><Relationship Id="rId5" Type="http://schemas.openxmlformats.org/officeDocument/2006/relationships/oleObject" Target="../embeddings/oleObject4.bin"/><Relationship Id="rId4" Type="http://schemas.openxmlformats.org/officeDocument/2006/relationships/image" Target="../media/image75.wmf"/></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83.wmf"/><Relationship Id="rId4" Type="http://schemas.openxmlformats.org/officeDocument/2006/relationships/oleObject" Target="../embeddings/oleObject6.bin"/></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5.jpe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68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3.wmf"/><Relationship Id="rId4" Type="http://schemas.openxmlformats.org/officeDocument/2006/relationships/oleObject" Target="../embeddings/oleObject6.bin"/></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 Id="rId4" Type="http://schemas.openxmlformats.org/officeDocument/2006/relationships/image" Target="../media/image96.png"/></Relationships>
</file>

<file path=ppt/slides/_rels/slide8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news.samsung.com/global/samsung-electronics-starts-production-of-euv-based-7nm-lpp-process?utm_source=rss&amp;utm_medium=direct"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ww.tomshardware.com/news/tsmc-apple-a13-2019-iphone-processor,39315.html" TargetMode="External"/><Relationship Id="rId2" Type="http://schemas.openxmlformats.org/officeDocument/2006/relationships/hyperlink" Target="https://www.apple.com/newsroom/2019/09/iphone-11-pro-and-iphone-11-pro-max-the-most-powerful-and-advanced-smartphones/" TargetMode="External"/><Relationship Id="rId1" Type="http://schemas.openxmlformats.org/officeDocument/2006/relationships/slideLayout" Target="../slideLayouts/slideLayout2.xml"/><Relationship Id="rId6" Type="http://schemas.openxmlformats.org/officeDocument/2006/relationships/hyperlink" Target="https://www.tomshardware.com/news/apple-a12x-bionic-processor,37999.html" TargetMode="External"/><Relationship Id="rId5" Type="http://schemas.openxmlformats.org/officeDocument/2006/relationships/hyperlink" Target="https://www.tomshardware.com/news/apple-ipad-air-mini-2019-a12-bionic,38842.html" TargetMode="External"/><Relationship Id="rId4" Type="http://schemas.openxmlformats.org/officeDocument/2006/relationships/hyperlink" Target="https://www.tomshardware.com/news/apple-a12-bionic-iphone-xs,37786.html" TargetMode="Externa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103.emf"/></Relationships>
</file>

<file path=ppt/slides/_rels/slide95.xml.rels><?xml version="1.0" encoding="UTF-8" standalone="yes"?>
<Relationships xmlns="http://schemas.openxmlformats.org/package/2006/relationships"><Relationship Id="rId2" Type="http://schemas.openxmlformats.org/officeDocument/2006/relationships/hyperlink" Target="https://www.youtube.com/watch?v=f0gMdGrVteI"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California</a:t>
            </a:r>
            <a:r>
              <a:rPr lang="en-US" smtClean="0"/>
              <a:t>, Berkeley</a:t>
            </a:r>
            <a:r>
              <a:rPr lang="en-US" dirty="0" smtClean="0"/>
              <a:t/>
            </a:r>
            <a:br>
              <a:rPr lang="en-US" dirty="0" smtClean="0"/>
            </a:br>
            <a:r>
              <a:rPr lang="en-US" dirty="0" smtClean="0"/>
              <a:t>X-rays and Extreme </a:t>
            </a:r>
            <a:r>
              <a:rPr lang="en-US" dirty="0"/>
              <a:t>U</a:t>
            </a:r>
            <a:r>
              <a:rPr lang="en-US" dirty="0" smtClean="0"/>
              <a:t>ltraviolet </a:t>
            </a:r>
            <a:r>
              <a:rPr lang="en-US" dirty="0"/>
              <a:t>R</a:t>
            </a:r>
            <a:r>
              <a:rPr lang="en-US" dirty="0" smtClean="0"/>
              <a:t>adiation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730" y="999778"/>
            <a:ext cx="5615864" cy="5615864"/>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1</a:t>
            </a:fld>
            <a:endParaRPr lang="en-US"/>
          </a:p>
        </p:txBody>
      </p:sp>
      <p:sp>
        <p:nvSpPr>
          <p:cNvPr id="6" name="Rectangle 5"/>
          <p:cNvSpPr/>
          <p:nvPr/>
        </p:nvSpPr>
        <p:spPr>
          <a:xfrm>
            <a:off x="6015673" y="1144180"/>
            <a:ext cx="2735044" cy="830997"/>
          </a:xfrm>
          <a:prstGeom prst="rect">
            <a:avLst/>
          </a:prstGeom>
        </p:spPr>
        <p:txBody>
          <a:bodyPr wrap="none">
            <a:spAutoFit/>
          </a:bodyPr>
          <a:lstStyle/>
          <a:p>
            <a:r>
              <a:rPr lang="en-US" b="1" dirty="0" smtClean="0">
                <a:solidFill>
                  <a:srgbClr val="9A172F"/>
                </a:solidFill>
              </a:rPr>
              <a:t>AST210/EECS213</a:t>
            </a:r>
          </a:p>
          <a:p>
            <a:r>
              <a:rPr lang="en-US" b="1" dirty="0" smtClean="0">
                <a:solidFill>
                  <a:srgbClr val="9A172F"/>
                </a:solidFill>
              </a:rPr>
              <a:t>Fall </a:t>
            </a:r>
            <a:r>
              <a:rPr lang="en-US" b="1" dirty="0">
                <a:solidFill>
                  <a:srgbClr val="9A172F"/>
                </a:solidFill>
              </a:rPr>
              <a:t>2019</a:t>
            </a:r>
          </a:p>
        </p:txBody>
      </p:sp>
    </p:spTree>
    <p:extLst>
      <p:ext uri="{BB962C8B-B14F-4D97-AF65-F5344CB8AC3E}">
        <p14:creationId xmlns:p14="http://schemas.microsoft.com/office/powerpoint/2010/main" val="4209374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Wave-particle interactions</a:t>
            </a:r>
          </a:p>
        </p:txBody>
      </p:sp>
      <p:sp>
        <p:nvSpPr>
          <p:cNvPr id="2150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13EF797-145E-4021-A4E9-F5C0170DBB16}" type="slidenum">
              <a:rPr lang="en-US" altLang="en-US" sz="900">
                <a:solidFill>
                  <a:srgbClr val="177A6F"/>
                </a:solidFill>
                <a:latin typeface="Arial" panose="020B0604020202020204" pitchFamily="34" charset="0"/>
              </a:rPr>
              <a:pPr/>
              <a:t>10</a:t>
            </a:fld>
            <a:endParaRPr lang="en-US" altLang="en-US" sz="900">
              <a:solidFill>
                <a:srgbClr val="177A6F"/>
              </a:solidFill>
              <a:latin typeface="Arial" panose="020B0604020202020204" pitchFamily="34" charset="0"/>
            </a:endParaRPr>
          </a:p>
        </p:txBody>
      </p:sp>
      <p:pic>
        <p:nvPicPr>
          <p:cNvPr id="6" name="Picture 5" descr="Ch08_WavParticle_Oct2017.jpg"/>
          <p:cNvPicPr>
            <a:picLocks noChangeAspect="1"/>
          </p:cNvPicPr>
          <p:nvPr/>
        </p:nvPicPr>
        <p:blipFill>
          <a:blip r:embed="rId2"/>
          <a:stretch>
            <a:fillRect/>
          </a:stretch>
        </p:blipFill>
        <p:spPr>
          <a:xfrm>
            <a:off x="306857" y="1149979"/>
            <a:ext cx="8502998" cy="4960868"/>
          </a:xfrm>
          <a:prstGeom prst="rect">
            <a:avLst/>
          </a:prstGeom>
        </p:spPr>
      </p:pic>
    </p:spTree>
    <p:extLst>
      <p:ext uri="{BB962C8B-B14F-4D97-AF65-F5344CB8AC3E}">
        <p14:creationId xmlns:p14="http://schemas.microsoft.com/office/powerpoint/2010/main" val="429811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Linear and non-linear processes: </a:t>
            </a:r>
            <a:br>
              <a:rPr lang="en-US" altLang="en-US" smtClean="0"/>
            </a:br>
            <a:r>
              <a:rPr lang="en-US" altLang="en-US" smtClean="0"/>
              <a:t>scattering as an example</a:t>
            </a:r>
          </a:p>
        </p:txBody>
      </p:sp>
      <p:sp>
        <p:nvSpPr>
          <p:cNvPr id="2253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800296AD-95C0-42CD-8627-758CF2AB66C7}" type="slidenum">
              <a:rPr lang="en-US" altLang="en-US" sz="900">
                <a:solidFill>
                  <a:srgbClr val="177A6F"/>
                </a:solidFill>
                <a:latin typeface="Arial" panose="020B0604020202020204" pitchFamily="34" charset="0"/>
              </a:rPr>
              <a:pPr/>
              <a:t>11</a:t>
            </a:fld>
            <a:endParaRPr lang="en-US" altLang="en-US" sz="900">
              <a:solidFill>
                <a:srgbClr val="177A6F"/>
              </a:solidFill>
              <a:latin typeface="Arial" panose="020B0604020202020204" pitchFamily="34" charset="0"/>
            </a:endParaRPr>
          </a:p>
        </p:txBody>
      </p:sp>
      <p:pic>
        <p:nvPicPr>
          <p:cNvPr id="5" name="Picture 4" descr="Ch08_LinearNonLinScat_Oct2017.jpg"/>
          <p:cNvPicPr>
            <a:picLocks noChangeAspect="1"/>
          </p:cNvPicPr>
          <p:nvPr/>
        </p:nvPicPr>
        <p:blipFill>
          <a:blip r:embed="rId2"/>
          <a:stretch>
            <a:fillRect/>
          </a:stretch>
        </p:blipFill>
        <p:spPr>
          <a:xfrm>
            <a:off x="740992" y="920645"/>
            <a:ext cx="7625886" cy="5659837"/>
          </a:xfrm>
          <a:prstGeom prst="rect">
            <a:avLst/>
          </a:prstGeom>
        </p:spPr>
      </p:pic>
    </p:spTree>
    <p:extLst>
      <p:ext uri="{BB962C8B-B14F-4D97-AF65-F5344CB8AC3E}">
        <p14:creationId xmlns:p14="http://schemas.microsoft.com/office/powerpoint/2010/main" val="3180400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Plasma modeling</a:t>
            </a:r>
          </a:p>
        </p:txBody>
      </p:sp>
      <p:sp>
        <p:nvSpPr>
          <p:cNvPr id="2560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F22E600E-D371-43DB-B288-D8162023B551}" type="slidenum">
              <a:rPr lang="en-US" altLang="en-US" sz="900">
                <a:solidFill>
                  <a:srgbClr val="177A6F"/>
                </a:solidFill>
                <a:latin typeface="Arial" panose="020B0604020202020204" pitchFamily="34" charset="0"/>
              </a:rPr>
              <a:pPr/>
              <a:t>12</a:t>
            </a:fld>
            <a:endParaRPr lang="en-US" altLang="en-US" sz="900">
              <a:solidFill>
                <a:srgbClr val="177A6F"/>
              </a:solidFill>
              <a:latin typeface="Arial" panose="020B0604020202020204" pitchFamily="34" charset="0"/>
            </a:endParaRPr>
          </a:p>
        </p:txBody>
      </p:sp>
      <p:pic>
        <p:nvPicPr>
          <p:cNvPr id="5" name="Picture 4" descr="Ch08_PlasmaModelng_Oct2017.jpg"/>
          <p:cNvPicPr>
            <a:picLocks noChangeAspect="1"/>
          </p:cNvPicPr>
          <p:nvPr/>
        </p:nvPicPr>
        <p:blipFill>
          <a:blip r:embed="rId2"/>
          <a:stretch>
            <a:fillRect/>
          </a:stretch>
        </p:blipFill>
        <p:spPr>
          <a:xfrm>
            <a:off x="663720" y="839367"/>
            <a:ext cx="7702091" cy="5770897"/>
          </a:xfrm>
          <a:prstGeom prst="rect">
            <a:avLst/>
          </a:prstGeom>
        </p:spPr>
      </p:pic>
    </p:spTree>
    <p:extLst>
      <p:ext uri="{BB962C8B-B14F-4D97-AF65-F5344CB8AC3E}">
        <p14:creationId xmlns:p14="http://schemas.microsoft.com/office/powerpoint/2010/main" val="35887348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dirty="0" smtClean="0"/>
              <a:t>X-ray and EUV emission from a hot-dense plasma</a:t>
            </a:r>
          </a:p>
        </p:txBody>
      </p:sp>
      <p:sp>
        <p:nvSpPr>
          <p:cNvPr id="2765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8BC70029-AABB-4E66-8CFF-BBDDF71AFE4A}" type="slidenum">
              <a:rPr lang="en-US" altLang="en-US" sz="900">
                <a:solidFill>
                  <a:srgbClr val="177A6F"/>
                </a:solidFill>
                <a:latin typeface="Arial" panose="020B0604020202020204" pitchFamily="34" charset="0"/>
              </a:rPr>
              <a:pPr/>
              <a:t>13</a:t>
            </a:fld>
            <a:endParaRPr lang="en-US" altLang="en-US" sz="900">
              <a:solidFill>
                <a:srgbClr val="177A6F"/>
              </a:solidFill>
              <a:latin typeface="Arial" panose="020B0604020202020204" pitchFamily="34" charset="0"/>
            </a:endParaRPr>
          </a:p>
        </p:txBody>
      </p:sp>
      <p:pic>
        <p:nvPicPr>
          <p:cNvPr id="5" name="Picture 4" descr="Ch08_F05_Oct2017.jpg"/>
          <p:cNvPicPr>
            <a:picLocks noChangeAspect="1"/>
          </p:cNvPicPr>
          <p:nvPr/>
        </p:nvPicPr>
        <p:blipFill>
          <a:blip r:embed="rId2"/>
          <a:stretch>
            <a:fillRect/>
          </a:stretch>
        </p:blipFill>
        <p:spPr>
          <a:xfrm>
            <a:off x="335280" y="1383792"/>
            <a:ext cx="8473440" cy="4090416"/>
          </a:xfrm>
          <a:prstGeom prst="rect">
            <a:avLst/>
          </a:prstGeom>
        </p:spPr>
      </p:pic>
      <p:sp>
        <p:nvSpPr>
          <p:cNvPr id="2" name="Rectangle 1"/>
          <p:cNvSpPr/>
          <p:nvPr/>
        </p:nvSpPr>
        <p:spPr>
          <a:xfrm>
            <a:off x="397695" y="5539603"/>
            <a:ext cx="8347157" cy="707886"/>
          </a:xfrm>
          <a:prstGeom prst="rect">
            <a:avLst/>
          </a:prstGeom>
        </p:spPr>
        <p:txBody>
          <a:bodyPr wrap="none">
            <a:spAutoFit/>
          </a:bodyPr>
          <a:lstStyle/>
          <a:p>
            <a:r>
              <a:rPr lang="en-US" altLang="en-US" sz="2000" dirty="0" smtClean="0">
                <a:solidFill>
                  <a:srgbClr val="002060"/>
                </a:solidFill>
              </a:rPr>
              <a:t>The role of a low intensity </a:t>
            </a:r>
            <a:r>
              <a:rPr lang="en-US" altLang="en-US" sz="2000" dirty="0" err="1" smtClean="0">
                <a:solidFill>
                  <a:srgbClr val="002060"/>
                </a:solidFill>
              </a:rPr>
              <a:t>prepulse</a:t>
            </a:r>
            <a:r>
              <a:rPr lang="en-US" altLang="en-US" sz="2000" dirty="0" smtClean="0">
                <a:solidFill>
                  <a:srgbClr val="002060"/>
                </a:solidFill>
              </a:rPr>
              <a:t>: To provide a gentle gradient </a:t>
            </a:r>
          </a:p>
          <a:p>
            <a:r>
              <a:rPr lang="en-US" altLang="en-US" sz="2000" dirty="0" smtClean="0">
                <a:solidFill>
                  <a:srgbClr val="002060"/>
                </a:solidFill>
              </a:rPr>
              <a:t>plasma profile for enhanced laser light absorption by thermal processes</a:t>
            </a:r>
            <a:endParaRPr lang="en-US" sz="2000" dirty="0">
              <a:solidFill>
                <a:srgbClr val="002060"/>
              </a:solidFill>
            </a:endParaRPr>
          </a:p>
        </p:txBody>
      </p:sp>
    </p:spTree>
    <p:extLst>
      <p:ext uri="{BB962C8B-B14F-4D97-AF65-F5344CB8AC3E}">
        <p14:creationId xmlns:p14="http://schemas.microsoft.com/office/powerpoint/2010/main" val="4054891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22238" y="0"/>
            <a:ext cx="8248650" cy="762000"/>
          </a:xfrm>
        </p:spPr>
        <p:txBody>
          <a:bodyPr/>
          <a:lstStyle/>
          <a:p>
            <a:r>
              <a:rPr lang="en-US" altLang="en-US" smtClean="0"/>
              <a:t>Line and continuum radiation from a hot-dense plasma</a:t>
            </a:r>
          </a:p>
        </p:txBody>
      </p:sp>
      <p:sp>
        <p:nvSpPr>
          <p:cNvPr id="2867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8A0FC1C7-FBCC-4E64-82B6-BC4E34462FB4}" type="slidenum">
              <a:rPr lang="en-US" altLang="en-US" sz="900">
                <a:solidFill>
                  <a:srgbClr val="177A6F"/>
                </a:solidFill>
                <a:latin typeface="Arial" panose="020B0604020202020204" pitchFamily="34" charset="0"/>
              </a:rPr>
              <a:pPr/>
              <a:t>14</a:t>
            </a:fld>
            <a:endParaRPr lang="en-US" altLang="en-US" sz="900">
              <a:solidFill>
                <a:srgbClr val="177A6F"/>
              </a:solidFill>
              <a:latin typeface="Arial" panose="020B0604020202020204" pitchFamily="34" charset="0"/>
            </a:endParaRPr>
          </a:p>
        </p:txBody>
      </p:sp>
      <p:pic>
        <p:nvPicPr>
          <p:cNvPr id="5" name="Picture 4" descr="Ch08_LineContinRad_Oct2017.jpg"/>
          <p:cNvPicPr>
            <a:picLocks noChangeAspect="1"/>
          </p:cNvPicPr>
          <p:nvPr/>
        </p:nvPicPr>
        <p:blipFill>
          <a:blip r:embed="rId2"/>
          <a:stretch>
            <a:fillRect/>
          </a:stretch>
        </p:blipFill>
        <p:spPr>
          <a:xfrm>
            <a:off x="293069" y="1371072"/>
            <a:ext cx="8493756" cy="4459713"/>
          </a:xfrm>
          <a:prstGeom prst="rect">
            <a:avLst/>
          </a:prstGeom>
        </p:spPr>
      </p:pic>
    </p:spTree>
    <p:extLst>
      <p:ext uri="{BB962C8B-B14F-4D97-AF65-F5344CB8AC3E}">
        <p14:creationId xmlns:p14="http://schemas.microsoft.com/office/powerpoint/2010/main" val="31022785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Blackbody radiation: the equilibrium limit</a:t>
            </a:r>
          </a:p>
        </p:txBody>
      </p:sp>
      <p:sp>
        <p:nvSpPr>
          <p:cNvPr id="2969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EC183A6D-8E29-4378-A8AE-0CD19A1EA420}" type="slidenum">
              <a:rPr lang="en-US" altLang="en-US" sz="900">
                <a:solidFill>
                  <a:srgbClr val="177A6F"/>
                </a:solidFill>
                <a:latin typeface="Arial" panose="020B0604020202020204" pitchFamily="34" charset="0"/>
              </a:rPr>
              <a:pPr/>
              <a:t>15</a:t>
            </a:fld>
            <a:endParaRPr lang="en-US" altLang="en-US" sz="900">
              <a:solidFill>
                <a:srgbClr val="177A6F"/>
              </a:solidFill>
              <a:latin typeface="Arial" panose="020B0604020202020204" pitchFamily="34" charset="0"/>
            </a:endParaRPr>
          </a:p>
        </p:txBody>
      </p:sp>
      <p:pic>
        <p:nvPicPr>
          <p:cNvPr id="7" name="Picture 6" descr="Ch08_BlackbodyRad_Oct2017.jpg"/>
          <p:cNvPicPr>
            <a:picLocks noChangeAspect="1"/>
          </p:cNvPicPr>
          <p:nvPr/>
        </p:nvPicPr>
        <p:blipFill>
          <a:blip r:embed="rId2"/>
          <a:stretch>
            <a:fillRect/>
          </a:stretch>
        </p:blipFill>
        <p:spPr>
          <a:xfrm>
            <a:off x="933721" y="870672"/>
            <a:ext cx="7243441" cy="5748453"/>
          </a:xfrm>
          <a:prstGeom prst="rect">
            <a:avLst/>
          </a:prstGeom>
        </p:spPr>
      </p:pic>
    </p:spTree>
    <p:extLst>
      <p:ext uri="{BB962C8B-B14F-4D97-AF65-F5344CB8AC3E}">
        <p14:creationId xmlns:p14="http://schemas.microsoft.com/office/powerpoint/2010/main" val="2633025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dirty="0" smtClean="0"/>
              <a:t>Line and continuum radiation</a:t>
            </a:r>
          </a:p>
        </p:txBody>
      </p:sp>
      <p:sp>
        <p:nvSpPr>
          <p:cNvPr id="3072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BB8F9787-C68C-4596-9D0A-27B6EF0AF838}" type="slidenum">
              <a:rPr lang="en-US" altLang="en-US" sz="900">
                <a:solidFill>
                  <a:srgbClr val="177A6F"/>
                </a:solidFill>
                <a:latin typeface="Arial" panose="020B0604020202020204" pitchFamily="34" charset="0"/>
              </a:rPr>
              <a:pPr/>
              <a:t>16</a:t>
            </a:fld>
            <a:endParaRPr lang="en-US" altLang="en-US" sz="900">
              <a:solidFill>
                <a:srgbClr val="177A6F"/>
              </a:solidFill>
              <a:latin typeface="Arial" panose="020B0604020202020204" pitchFamily="34" charset="0"/>
            </a:endParaRPr>
          </a:p>
        </p:txBody>
      </p:sp>
      <p:pic>
        <p:nvPicPr>
          <p:cNvPr id="5" name="Picture 4" descr="Ch08_LineContinRad2_Oct2017.jpg"/>
          <p:cNvPicPr>
            <a:picLocks noChangeAspect="1"/>
          </p:cNvPicPr>
          <p:nvPr/>
        </p:nvPicPr>
        <p:blipFill>
          <a:blip r:embed="rId2"/>
          <a:stretch>
            <a:fillRect/>
          </a:stretch>
        </p:blipFill>
        <p:spPr>
          <a:xfrm>
            <a:off x="246888" y="1300531"/>
            <a:ext cx="8650224" cy="4639056"/>
          </a:xfrm>
          <a:prstGeom prst="rect">
            <a:avLst/>
          </a:prstGeom>
        </p:spPr>
      </p:pic>
      <p:sp>
        <p:nvSpPr>
          <p:cNvPr id="2" name="Rectangle 1"/>
          <p:cNvSpPr/>
          <p:nvPr/>
        </p:nvSpPr>
        <p:spPr>
          <a:xfrm>
            <a:off x="4680498" y="6051112"/>
            <a:ext cx="4014240" cy="400110"/>
          </a:xfrm>
          <a:prstGeom prst="rect">
            <a:avLst/>
          </a:prstGeom>
        </p:spPr>
        <p:txBody>
          <a:bodyPr wrap="none">
            <a:spAutoFit/>
          </a:bodyPr>
          <a:lstStyle/>
          <a:p>
            <a:r>
              <a:rPr lang="en-US" altLang="en-US" sz="2000" dirty="0" smtClean="0">
                <a:solidFill>
                  <a:srgbClr val="014188"/>
                </a:solidFill>
              </a:rPr>
              <a:t>Importance for EUV atomic lasers</a:t>
            </a:r>
            <a:endParaRPr lang="en-US" sz="2000" dirty="0">
              <a:solidFill>
                <a:srgbClr val="014188"/>
              </a:solidFill>
            </a:endParaRPr>
          </a:p>
        </p:txBody>
      </p:sp>
    </p:spTree>
    <p:extLst>
      <p:ext uri="{BB962C8B-B14F-4D97-AF65-F5344CB8AC3E}">
        <p14:creationId xmlns:p14="http://schemas.microsoft.com/office/powerpoint/2010/main" val="1995856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Emission spectra from a xenon plasma</a:t>
            </a:r>
          </a:p>
        </p:txBody>
      </p:sp>
      <p:sp>
        <p:nvSpPr>
          <p:cNvPr id="3174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1394C27-3FB7-4984-8504-038E9F7EEFD8}" type="slidenum">
              <a:rPr lang="en-US" altLang="en-US" sz="900">
                <a:solidFill>
                  <a:srgbClr val="177A6F"/>
                </a:solidFill>
                <a:latin typeface="Arial" panose="020B0604020202020204" pitchFamily="34" charset="0"/>
              </a:rPr>
              <a:pPr/>
              <a:t>17</a:t>
            </a:fld>
            <a:endParaRPr lang="en-US" altLang="en-US" sz="900">
              <a:solidFill>
                <a:srgbClr val="177A6F"/>
              </a:solidFill>
              <a:latin typeface="Arial" panose="020B0604020202020204" pitchFamily="34" charset="0"/>
            </a:endParaRPr>
          </a:p>
        </p:txBody>
      </p:sp>
      <p:pic>
        <p:nvPicPr>
          <p:cNvPr id="5" name="Picture 4" descr="Ch08_EmisSpectraXenonPlasma.jpg"/>
          <p:cNvPicPr>
            <a:picLocks noChangeAspect="1"/>
          </p:cNvPicPr>
          <p:nvPr/>
        </p:nvPicPr>
        <p:blipFill>
          <a:blip r:embed="rId2"/>
          <a:stretch>
            <a:fillRect/>
          </a:stretch>
        </p:blipFill>
        <p:spPr>
          <a:xfrm>
            <a:off x="598932" y="985951"/>
            <a:ext cx="7946136" cy="5507736"/>
          </a:xfrm>
          <a:prstGeom prst="rect">
            <a:avLst/>
          </a:prstGeom>
        </p:spPr>
      </p:pic>
    </p:spTree>
    <p:extLst>
      <p:ext uri="{BB962C8B-B14F-4D97-AF65-F5344CB8AC3E}">
        <p14:creationId xmlns:p14="http://schemas.microsoft.com/office/powerpoint/2010/main" val="1957597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Ionization “bottlenecks” limit the number of ionization states present in a plasma</a:t>
            </a:r>
          </a:p>
        </p:txBody>
      </p:sp>
      <p:sp>
        <p:nvSpPr>
          <p:cNvPr id="3277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B613C94B-337B-47F3-BDF3-BB016A5660BD}" type="slidenum">
              <a:rPr lang="en-US" altLang="en-US" sz="900">
                <a:solidFill>
                  <a:srgbClr val="177A6F"/>
                </a:solidFill>
                <a:latin typeface="Arial" panose="020B0604020202020204" pitchFamily="34" charset="0"/>
              </a:rPr>
              <a:pPr/>
              <a:t>18</a:t>
            </a:fld>
            <a:endParaRPr lang="en-US" altLang="en-US" sz="900">
              <a:solidFill>
                <a:srgbClr val="177A6F"/>
              </a:solidFill>
              <a:latin typeface="Arial" panose="020B0604020202020204" pitchFamily="34" charset="0"/>
            </a:endParaRPr>
          </a:p>
        </p:txBody>
      </p:sp>
      <p:sp>
        <p:nvSpPr>
          <p:cNvPr id="2" name="Rectangle 1"/>
          <p:cNvSpPr/>
          <p:nvPr/>
        </p:nvSpPr>
        <p:spPr>
          <a:xfrm>
            <a:off x="2273381" y="6158998"/>
            <a:ext cx="3282910" cy="369332"/>
          </a:xfrm>
          <a:prstGeom prst="rect">
            <a:avLst/>
          </a:prstGeom>
        </p:spPr>
        <p:txBody>
          <a:bodyPr wrap="square">
            <a:spAutoFit/>
          </a:bodyPr>
          <a:lstStyle/>
          <a:p>
            <a:r>
              <a:rPr lang="en-US" sz="1800" dirty="0" smtClean="0">
                <a:solidFill>
                  <a:srgbClr val="014188"/>
                </a:solidFill>
                <a:latin typeface="Times New Roman" panose="02020603050405020304" pitchFamily="18" charset="0"/>
                <a:ea typeface="Times New Roman" panose="02020603050405020304" pitchFamily="18" charset="0"/>
              </a:rPr>
              <a:t>Courtesy </a:t>
            </a:r>
            <a:r>
              <a:rPr lang="en-US" sz="1800" dirty="0">
                <a:solidFill>
                  <a:srgbClr val="014188"/>
                </a:solidFill>
                <a:latin typeface="Times New Roman" panose="02020603050405020304" pitchFamily="18" charset="0"/>
                <a:ea typeface="Times New Roman" panose="02020603050405020304" pitchFamily="18" charset="0"/>
              </a:rPr>
              <a:t>of J. Scofield, </a:t>
            </a:r>
            <a:r>
              <a:rPr lang="en-US" sz="1800" dirty="0" smtClean="0">
                <a:solidFill>
                  <a:srgbClr val="014188"/>
                </a:solidFill>
                <a:latin typeface="Times New Roman" panose="02020603050405020304" pitchFamily="18" charset="0"/>
                <a:ea typeface="Times New Roman" panose="02020603050405020304" pitchFamily="18" charset="0"/>
              </a:rPr>
              <a:t>LLNL</a:t>
            </a:r>
            <a:endParaRPr lang="en-US" sz="1800" dirty="0">
              <a:solidFill>
                <a:srgbClr val="014188"/>
              </a:solidFill>
            </a:endParaRPr>
          </a:p>
        </p:txBody>
      </p:sp>
      <p:pic>
        <p:nvPicPr>
          <p:cNvPr id="7" name="Picture 6" descr="Ch08_IonzBtlnecks_Oct2017.jpg"/>
          <p:cNvPicPr>
            <a:picLocks noChangeAspect="1"/>
          </p:cNvPicPr>
          <p:nvPr/>
        </p:nvPicPr>
        <p:blipFill>
          <a:blip r:embed="rId2"/>
          <a:stretch>
            <a:fillRect/>
          </a:stretch>
        </p:blipFill>
        <p:spPr>
          <a:xfrm>
            <a:off x="279498" y="893096"/>
            <a:ext cx="8624444" cy="5716541"/>
          </a:xfrm>
          <a:prstGeom prst="rect">
            <a:avLst/>
          </a:prstGeom>
        </p:spPr>
      </p:pic>
    </p:spTree>
    <p:extLst>
      <p:ext uri="{BB962C8B-B14F-4D97-AF65-F5344CB8AC3E}">
        <p14:creationId xmlns:p14="http://schemas.microsoft.com/office/powerpoint/2010/main" val="336396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Plasma theories address physical phenomena at various levels of “particle detail”</a:t>
            </a:r>
          </a:p>
        </p:txBody>
      </p:sp>
      <p:sp>
        <p:nvSpPr>
          <p:cNvPr id="3379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B0CB91D2-4F29-4BD8-9948-39489E779D58}" type="slidenum">
              <a:rPr lang="en-US" altLang="en-US" sz="900">
                <a:solidFill>
                  <a:srgbClr val="177A6F"/>
                </a:solidFill>
                <a:latin typeface="Arial" panose="020B0604020202020204" pitchFamily="34" charset="0"/>
              </a:rPr>
              <a:pPr/>
              <a:t>19</a:t>
            </a:fld>
            <a:endParaRPr lang="en-US" altLang="en-US" sz="900">
              <a:solidFill>
                <a:srgbClr val="177A6F"/>
              </a:solidFill>
              <a:latin typeface="Arial" panose="020B0604020202020204" pitchFamily="34" charset="0"/>
            </a:endParaRPr>
          </a:p>
        </p:txBody>
      </p:sp>
      <p:pic>
        <p:nvPicPr>
          <p:cNvPr id="5" name="Picture 4" descr="Ch08_PlasmaTheories_Oct2017.jpg"/>
          <p:cNvPicPr>
            <a:picLocks noChangeAspect="1"/>
          </p:cNvPicPr>
          <p:nvPr/>
        </p:nvPicPr>
        <p:blipFill>
          <a:blip r:embed="rId2"/>
          <a:stretch>
            <a:fillRect/>
          </a:stretch>
        </p:blipFill>
        <p:spPr>
          <a:xfrm>
            <a:off x="230425" y="1326650"/>
            <a:ext cx="8696761" cy="4889732"/>
          </a:xfrm>
          <a:prstGeom prst="rect">
            <a:avLst/>
          </a:prstGeom>
        </p:spPr>
      </p:pic>
    </p:spTree>
    <p:extLst>
      <p:ext uri="{BB962C8B-B14F-4D97-AF65-F5344CB8AC3E}">
        <p14:creationId xmlns:p14="http://schemas.microsoft.com/office/powerpoint/2010/main" val="3330244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222250" y="1516063"/>
            <a:ext cx="8702675" cy="1930400"/>
          </a:xfrm>
        </p:spPr>
        <p:txBody>
          <a:bodyPr/>
          <a:lstStyle/>
          <a:p>
            <a:pPr algn="ctr" eaLnBrk="1" hangingPunct="1">
              <a:lnSpc>
                <a:spcPct val="100000"/>
              </a:lnSpc>
            </a:pPr>
            <a:r>
              <a:rPr lang="en-US" sz="3600" dirty="0" smtClean="0">
                <a:solidFill>
                  <a:srgbClr val="800000"/>
                </a:solidFill>
                <a:latin typeface="Verdana" charset="0"/>
              </a:rPr>
              <a:t>Physics of Hot, </a:t>
            </a:r>
            <a:r>
              <a:rPr lang="en-US" sz="3600" dirty="0">
                <a:solidFill>
                  <a:srgbClr val="800000"/>
                </a:solidFill>
                <a:latin typeface="Verdana" charset="0"/>
              </a:rPr>
              <a:t>D</a:t>
            </a:r>
            <a:r>
              <a:rPr lang="en-US" sz="3600" dirty="0" smtClean="0">
                <a:solidFill>
                  <a:srgbClr val="800000"/>
                </a:solidFill>
                <a:latin typeface="Verdana" charset="0"/>
              </a:rPr>
              <a:t>ense Plasmas</a:t>
            </a:r>
          </a:p>
        </p:txBody>
      </p:sp>
      <p:sp>
        <p:nvSpPr>
          <p:cNvPr id="34819" name="Subtitle 2"/>
          <p:cNvSpPr>
            <a:spLocks noGrp="1"/>
          </p:cNvSpPr>
          <p:nvPr>
            <p:ph type="subTitle" idx="4294967295"/>
          </p:nvPr>
        </p:nvSpPr>
        <p:spPr>
          <a:xfrm>
            <a:off x="842963" y="4294188"/>
            <a:ext cx="7424737" cy="1646237"/>
          </a:xfrm>
          <a:prstGeom prst="rect">
            <a:avLst/>
          </a:prstGeom>
        </p:spPr>
        <p:txBody>
          <a:bodyPr/>
          <a:lstStyle/>
          <a:p>
            <a:pPr marL="0" indent="0" algn="ctr" eaLnBrk="1" hangingPunct="1">
              <a:buNone/>
            </a:pPr>
            <a:r>
              <a:rPr lang="en-US" sz="2800" dirty="0" smtClean="0">
                <a:solidFill>
                  <a:srgbClr val="000090"/>
                </a:solidFill>
              </a:rPr>
              <a:t>David Attwood</a:t>
            </a:r>
            <a:br>
              <a:rPr lang="en-US" sz="2800" dirty="0" smtClean="0">
                <a:solidFill>
                  <a:srgbClr val="000090"/>
                </a:solidFill>
              </a:rPr>
            </a:br>
            <a:r>
              <a:rPr lang="en-US" sz="2800" dirty="0" smtClean="0">
                <a:solidFill>
                  <a:srgbClr val="000090"/>
                </a:solidFill>
              </a:rPr>
              <a:t>University of California, Berkeley</a:t>
            </a:r>
          </a:p>
        </p:txBody>
      </p:sp>
      <p:sp>
        <p:nvSpPr>
          <p:cNvPr id="34820" name="Slide Number Placeholder 3"/>
          <p:cNvSpPr>
            <a:spLocks noGrp="1"/>
          </p:cNvSpPr>
          <p:nvPr>
            <p:ph type="sldNum" sz="quarter" idx="10"/>
          </p:nvPr>
        </p:nvSpPr>
        <p:spPr>
          <a:noFill/>
        </p:spPr>
        <p:txBody>
          <a:bodyPr/>
          <a:lstStyle/>
          <a:p>
            <a:fld id="{30FDF9CF-E298-2B49-A32F-C22EA101C720}" type="slidenum">
              <a:rPr lang="en-US" smtClean="0"/>
              <a:pPr/>
              <a:t>2</a:t>
            </a:fld>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dirty="0" smtClean="0"/>
              <a:t>Various </a:t>
            </a:r>
            <a:r>
              <a:rPr lang="en-US" altLang="en-US" smtClean="0"/>
              <a:t>levels for </a:t>
            </a:r>
            <a:r>
              <a:rPr lang="en-US" altLang="en-US" dirty="0" smtClean="0"/>
              <a:t>description of a plasma</a:t>
            </a:r>
          </a:p>
        </p:txBody>
      </p:sp>
      <p:sp>
        <p:nvSpPr>
          <p:cNvPr id="3481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BEA2EFE8-26C7-4EEC-A621-B2E76C021F0E}" type="slidenum">
              <a:rPr lang="en-US" altLang="en-US" sz="900">
                <a:solidFill>
                  <a:srgbClr val="177A6F"/>
                </a:solidFill>
                <a:latin typeface="Arial" panose="020B0604020202020204" pitchFamily="34" charset="0"/>
              </a:rPr>
              <a:pPr/>
              <a:t>20</a:t>
            </a:fld>
            <a:endParaRPr lang="en-US" altLang="en-US" sz="900">
              <a:solidFill>
                <a:srgbClr val="177A6F"/>
              </a:solidFill>
              <a:latin typeface="Arial" panose="020B0604020202020204" pitchFamily="34" charset="0"/>
            </a:endParaRPr>
          </a:p>
        </p:txBody>
      </p:sp>
      <p:pic>
        <p:nvPicPr>
          <p:cNvPr id="6" name="Picture 5" descr="Ch08_TheoDescrpPlas1_Oct2017.jpg"/>
          <p:cNvPicPr>
            <a:picLocks noChangeAspect="1"/>
          </p:cNvPicPr>
          <p:nvPr/>
        </p:nvPicPr>
        <p:blipFill>
          <a:blip r:embed="rId2"/>
          <a:stretch>
            <a:fillRect/>
          </a:stretch>
        </p:blipFill>
        <p:spPr>
          <a:xfrm>
            <a:off x="229419" y="925051"/>
            <a:ext cx="8722622" cy="5622964"/>
          </a:xfrm>
          <a:prstGeom prst="rect">
            <a:avLst/>
          </a:prstGeom>
        </p:spPr>
      </p:pic>
    </p:spTree>
    <p:extLst>
      <p:ext uri="{BB962C8B-B14F-4D97-AF65-F5344CB8AC3E}">
        <p14:creationId xmlns:p14="http://schemas.microsoft.com/office/powerpoint/2010/main" val="3684404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Microscopic description of a plasma</a:t>
            </a:r>
          </a:p>
        </p:txBody>
      </p:sp>
      <p:sp>
        <p:nvSpPr>
          <p:cNvPr id="3686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B9858783-D7A3-4A91-8E36-0230F611A01E}" type="slidenum">
              <a:rPr lang="en-US" altLang="en-US" sz="900">
                <a:solidFill>
                  <a:srgbClr val="177A6F"/>
                </a:solidFill>
                <a:latin typeface="Arial" panose="020B0604020202020204" pitchFamily="34" charset="0"/>
              </a:rPr>
              <a:pPr/>
              <a:t>21</a:t>
            </a:fld>
            <a:endParaRPr lang="en-US" altLang="en-US" sz="900">
              <a:solidFill>
                <a:srgbClr val="177A6F"/>
              </a:solidFill>
              <a:latin typeface="Arial" panose="020B0604020202020204" pitchFamily="34" charset="0"/>
            </a:endParaRPr>
          </a:p>
        </p:txBody>
      </p:sp>
      <p:pic>
        <p:nvPicPr>
          <p:cNvPr id="5" name="Picture 4" descr="Ch08_MicroDescPlasm1_Oct2017.jpg"/>
          <p:cNvPicPr>
            <a:picLocks noChangeAspect="1"/>
          </p:cNvPicPr>
          <p:nvPr/>
        </p:nvPicPr>
        <p:blipFill>
          <a:blip r:embed="rId2"/>
          <a:stretch>
            <a:fillRect/>
          </a:stretch>
        </p:blipFill>
        <p:spPr>
          <a:xfrm>
            <a:off x="666068" y="892102"/>
            <a:ext cx="7737894" cy="5697411"/>
          </a:xfrm>
          <a:prstGeom prst="rect">
            <a:avLst/>
          </a:prstGeom>
        </p:spPr>
      </p:pic>
    </p:spTree>
    <p:extLst>
      <p:ext uri="{BB962C8B-B14F-4D97-AF65-F5344CB8AC3E}">
        <p14:creationId xmlns:p14="http://schemas.microsoft.com/office/powerpoint/2010/main" val="3419086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smtClean="0"/>
              <a:t>Microscopic description of a plasma (continued)</a:t>
            </a:r>
          </a:p>
        </p:txBody>
      </p:sp>
      <p:sp>
        <p:nvSpPr>
          <p:cNvPr id="3789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F5A6D6F6-D4DA-4874-AF0B-A512827FCEB0}" type="slidenum">
              <a:rPr lang="en-US" altLang="en-US" sz="900">
                <a:solidFill>
                  <a:srgbClr val="177A6F"/>
                </a:solidFill>
                <a:latin typeface="Arial" panose="020B0604020202020204" pitchFamily="34" charset="0"/>
              </a:rPr>
              <a:pPr/>
              <a:t>22</a:t>
            </a:fld>
            <a:endParaRPr lang="en-US" altLang="en-US" sz="900">
              <a:solidFill>
                <a:srgbClr val="177A6F"/>
              </a:solidFill>
              <a:latin typeface="Arial" panose="020B0604020202020204" pitchFamily="34" charset="0"/>
            </a:endParaRPr>
          </a:p>
        </p:txBody>
      </p:sp>
      <p:pic>
        <p:nvPicPr>
          <p:cNvPr id="5" name="Picture 4" descr="Ch08_MicroDescPlasm2_Oct2017.jpg"/>
          <p:cNvPicPr>
            <a:picLocks noChangeAspect="1"/>
          </p:cNvPicPr>
          <p:nvPr/>
        </p:nvPicPr>
        <p:blipFill>
          <a:blip r:embed="rId2"/>
          <a:stretch>
            <a:fillRect/>
          </a:stretch>
        </p:blipFill>
        <p:spPr>
          <a:xfrm>
            <a:off x="641604" y="835545"/>
            <a:ext cx="7741969" cy="5790717"/>
          </a:xfrm>
          <a:prstGeom prst="rect">
            <a:avLst/>
          </a:prstGeom>
        </p:spPr>
      </p:pic>
    </p:spTree>
    <p:extLst>
      <p:ext uri="{BB962C8B-B14F-4D97-AF65-F5344CB8AC3E}">
        <p14:creationId xmlns:p14="http://schemas.microsoft.com/office/powerpoint/2010/main" val="1897416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The kinetic description of a plasma</a:t>
            </a:r>
          </a:p>
        </p:txBody>
      </p:sp>
      <p:sp>
        <p:nvSpPr>
          <p:cNvPr id="3891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2AEBC3AB-9966-4078-B8E8-8CDD230D56DB}" type="slidenum">
              <a:rPr lang="en-US" altLang="en-US" sz="900">
                <a:solidFill>
                  <a:srgbClr val="177A6F"/>
                </a:solidFill>
                <a:latin typeface="Arial" panose="020B0604020202020204" pitchFamily="34" charset="0"/>
              </a:rPr>
              <a:pPr/>
              <a:t>23</a:t>
            </a:fld>
            <a:endParaRPr lang="en-US" altLang="en-US" sz="900">
              <a:solidFill>
                <a:srgbClr val="177A6F"/>
              </a:solidFill>
              <a:latin typeface="Arial" panose="020B0604020202020204" pitchFamily="34" charset="0"/>
            </a:endParaRPr>
          </a:p>
        </p:txBody>
      </p:sp>
      <p:pic>
        <p:nvPicPr>
          <p:cNvPr id="5" name="Picture 4" descr="Ch08_KineticDescrip_Oct2017.jpg"/>
          <p:cNvPicPr>
            <a:picLocks noChangeAspect="1"/>
          </p:cNvPicPr>
          <p:nvPr/>
        </p:nvPicPr>
        <p:blipFill>
          <a:blip r:embed="rId2"/>
          <a:stretch>
            <a:fillRect/>
          </a:stretch>
        </p:blipFill>
        <p:spPr>
          <a:xfrm>
            <a:off x="564229" y="950218"/>
            <a:ext cx="8023784" cy="5550340"/>
          </a:xfrm>
          <a:prstGeom prst="rect">
            <a:avLst/>
          </a:prstGeom>
        </p:spPr>
      </p:pic>
    </p:spTree>
    <p:extLst>
      <p:ext uri="{BB962C8B-B14F-4D97-AF65-F5344CB8AC3E}">
        <p14:creationId xmlns:p14="http://schemas.microsoft.com/office/powerpoint/2010/main" val="350328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The collisionless Maxwell-Vlasov equations</a:t>
            </a:r>
          </a:p>
        </p:txBody>
      </p:sp>
      <p:sp>
        <p:nvSpPr>
          <p:cNvPr id="3993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219276A7-65D2-4B39-A5F9-FA25F10E79F3}" type="slidenum">
              <a:rPr lang="en-US" altLang="en-US" sz="900">
                <a:solidFill>
                  <a:srgbClr val="177A6F"/>
                </a:solidFill>
                <a:latin typeface="Arial" panose="020B0604020202020204" pitchFamily="34" charset="0"/>
              </a:rPr>
              <a:pPr/>
              <a:t>24</a:t>
            </a:fld>
            <a:endParaRPr lang="en-US" altLang="en-US" sz="900">
              <a:solidFill>
                <a:srgbClr val="177A6F"/>
              </a:solidFill>
              <a:latin typeface="Arial" panose="020B0604020202020204" pitchFamily="34" charset="0"/>
            </a:endParaRPr>
          </a:p>
        </p:txBody>
      </p:sp>
      <p:pic>
        <p:nvPicPr>
          <p:cNvPr id="5" name="Picture 4" descr="Ch08_CollisnlesMxwl_Oct2017.jpg"/>
          <p:cNvPicPr>
            <a:picLocks noChangeAspect="1"/>
          </p:cNvPicPr>
          <p:nvPr/>
        </p:nvPicPr>
        <p:blipFill>
          <a:blip r:embed="rId2"/>
          <a:stretch>
            <a:fillRect/>
          </a:stretch>
        </p:blipFill>
        <p:spPr>
          <a:xfrm>
            <a:off x="740883" y="891106"/>
            <a:ext cx="7628798" cy="5707138"/>
          </a:xfrm>
          <a:prstGeom prst="rect">
            <a:avLst/>
          </a:prstGeom>
        </p:spPr>
      </p:pic>
    </p:spTree>
    <p:extLst>
      <p:ext uri="{BB962C8B-B14F-4D97-AF65-F5344CB8AC3E}">
        <p14:creationId xmlns:p14="http://schemas.microsoft.com/office/powerpoint/2010/main" val="2806640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22238" y="0"/>
            <a:ext cx="8207375" cy="762000"/>
          </a:xfrm>
        </p:spPr>
        <p:txBody>
          <a:bodyPr/>
          <a:lstStyle/>
          <a:p>
            <a:r>
              <a:rPr lang="en-US" altLang="en-US" dirty="0" smtClean="0"/>
              <a:t>A kinetic effect: Landau damping or Landau growth</a:t>
            </a:r>
          </a:p>
        </p:txBody>
      </p:sp>
      <p:sp>
        <p:nvSpPr>
          <p:cNvPr id="4096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DD66A38C-BD0C-408A-8D7B-FDB46033E5E4}" type="slidenum">
              <a:rPr lang="en-US" altLang="en-US" sz="900">
                <a:solidFill>
                  <a:srgbClr val="177A6F"/>
                </a:solidFill>
                <a:latin typeface="Arial" panose="020B0604020202020204" pitchFamily="34" charset="0"/>
              </a:rPr>
              <a:pPr/>
              <a:t>25</a:t>
            </a:fld>
            <a:endParaRPr lang="en-US" altLang="en-US" sz="900">
              <a:solidFill>
                <a:srgbClr val="177A6F"/>
              </a:solidFill>
              <a:latin typeface="Arial" panose="020B0604020202020204" pitchFamily="34" charset="0"/>
            </a:endParaRPr>
          </a:p>
        </p:txBody>
      </p:sp>
      <p:pic>
        <p:nvPicPr>
          <p:cNvPr id="5" name="Picture 4" descr="Ch08_Kinetc_Landau_Oct2017.jpg"/>
          <p:cNvPicPr>
            <a:picLocks noChangeAspect="1"/>
          </p:cNvPicPr>
          <p:nvPr/>
        </p:nvPicPr>
        <p:blipFill>
          <a:blip r:embed="rId2"/>
          <a:stretch>
            <a:fillRect/>
          </a:stretch>
        </p:blipFill>
        <p:spPr>
          <a:xfrm>
            <a:off x="126492" y="876441"/>
            <a:ext cx="8891016" cy="5672328"/>
          </a:xfrm>
          <a:prstGeom prst="rect">
            <a:avLst/>
          </a:prstGeom>
        </p:spPr>
      </p:pic>
      <p:sp>
        <p:nvSpPr>
          <p:cNvPr id="2" name="Rectangle 1"/>
          <p:cNvSpPr/>
          <p:nvPr/>
        </p:nvSpPr>
        <p:spPr>
          <a:xfrm>
            <a:off x="1761286" y="6191497"/>
            <a:ext cx="1967205" cy="369332"/>
          </a:xfrm>
          <a:prstGeom prst="rect">
            <a:avLst/>
          </a:prstGeom>
        </p:spPr>
        <p:txBody>
          <a:bodyPr wrap="none">
            <a:spAutoFit/>
          </a:bodyPr>
          <a:lstStyle/>
          <a:p>
            <a:r>
              <a:rPr lang="en-US" altLang="en-US" sz="1800" dirty="0">
                <a:solidFill>
                  <a:srgbClr val="014188"/>
                </a:solidFill>
              </a:rPr>
              <a:t>Lev Landau 1945</a:t>
            </a:r>
            <a:endParaRPr lang="en-US" sz="1800" dirty="0">
              <a:solidFill>
                <a:srgbClr val="014188"/>
              </a:solidFill>
            </a:endParaRPr>
          </a:p>
        </p:txBody>
      </p:sp>
      <mc:AlternateContent xmlns:mc="http://schemas.openxmlformats.org/markup-compatibility/2006" xmlns:a14="http://schemas.microsoft.com/office/drawing/2010/main">
        <mc:Choice Requires="a14">
          <p:sp>
            <p:nvSpPr>
              <p:cNvPr id="3" name="Rectangle 2"/>
              <p:cNvSpPr/>
              <p:nvPr/>
            </p:nvSpPr>
            <p:spPr>
              <a:xfrm>
                <a:off x="6755246" y="2321346"/>
                <a:ext cx="2242922" cy="523220"/>
              </a:xfrm>
              <a:prstGeom prst="rect">
                <a:avLst/>
              </a:prstGeom>
            </p:spPr>
            <p:txBody>
              <a:bodyPr wrap="none">
                <a:spAutoFit/>
              </a:bodyPr>
              <a:lstStyle/>
              <a:p>
                <a:r>
                  <a:rPr lang="en-US" sz="2000" dirty="0" smtClean="0">
                    <a:solidFill>
                      <a:srgbClr val="002060"/>
                    </a:solidFill>
                  </a:rPr>
                  <a:t>Describe </a:t>
                </a:r>
                <a14:m>
                  <m:oMath xmlns:m="http://schemas.openxmlformats.org/officeDocument/2006/math">
                    <m:r>
                      <a:rPr lang="en-US" sz="2800" i="1" smtClean="0">
                        <a:solidFill>
                          <a:srgbClr val="002060"/>
                        </a:solidFill>
                        <a:latin typeface="Cambria Math" panose="02040503050406030204" pitchFamily="18" charset="0"/>
                        <a:ea typeface="Cambria Math" panose="02040503050406030204" pitchFamily="18" charset="0"/>
                      </a:rPr>
                      <m:t>𝛻</m:t>
                    </m:r>
                    <m:r>
                      <m:rPr>
                        <m:sty m:val="p"/>
                      </m:rPr>
                      <a:rPr lang="en-US" sz="2800" b="0" i="0" baseline="-25000" smtClean="0">
                        <a:solidFill>
                          <a:srgbClr val="002060"/>
                        </a:solidFill>
                        <a:latin typeface="Cambria Math" panose="02040503050406030204" pitchFamily="18" charset="0"/>
                        <a:ea typeface="Cambria Math" panose="02040503050406030204" pitchFamily="18" charset="0"/>
                      </a:rPr>
                      <m:t>v</m:t>
                    </m:r>
                    <m:r>
                      <a:rPr lang="en-US" sz="2800" b="0" i="0" baseline="-25000" smtClean="0">
                        <a:solidFill>
                          <a:srgbClr val="002060"/>
                        </a:solidFill>
                        <a:latin typeface="Cambria Math" panose="02040503050406030204" pitchFamily="18" charset="0"/>
                        <a:ea typeface="Cambria Math" panose="02040503050406030204" pitchFamily="18" charset="0"/>
                      </a:rPr>
                      <m:t> </m:t>
                    </m:r>
                    <m:r>
                      <m:rPr>
                        <m:sty m:val="p"/>
                      </m:rPr>
                      <a:rPr lang="en-US" sz="2800" b="0" i="0" smtClean="0">
                        <a:solidFill>
                          <a:srgbClr val="002060"/>
                        </a:solidFill>
                        <a:latin typeface="Cambria Math" panose="02040503050406030204" pitchFamily="18" charset="0"/>
                        <a:ea typeface="Cambria Math" panose="02040503050406030204" pitchFamily="18" charset="0"/>
                      </a:rPr>
                      <m:t>f</m:t>
                    </m:r>
                    <m:r>
                      <a:rPr lang="en-US" sz="2800" b="0" i="0" smtClean="0">
                        <a:solidFill>
                          <a:srgbClr val="002060"/>
                        </a:solidFill>
                        <a:latin typeface="Cambria Math" panose="02040503050406030204" pitchFamily="18" charset="0"/>
                        <a:ea typeface="Cambria Math" panose="02040503050406030204" pitchFamily="18" charset="0"/>
                      </a:rPr>
                      <m:t>(</m:t>
                    </m:r>
                    <m:r>
                      <m:rPr>
                        <m:sty m:val="p"/>
                      </m:rPr>
                      <a:rPr lang="en-US" sz="2800" b="0" i="0" smtClean="0">
                        <a:solidFill>
                          <a:srgbClr val="002060"/>
                        </a:solidFill>
                        <a:latin typeface="Cambria Math" panose="02040503050406030204" pitchFamily="18" charset="0"/>
                        <a:ea typeface="Cambria Math" panose="02040503050406030204" pitchFamily="18" charset="0"/>
                      </a:rPr>
                      <m:t>v</m:t>
                    </m:r>
                    <m:r>
                      <a:rPr lang="en-US" sz="2800" b="0" i="0" smtClean="0">
                        <a:solidFill>
                          <a:srgbClr val="002060"/>
                        </a:solidFill>
                        <a:latin typeface="Cambria Math" panose="02040503050406030204" pitchFamily="18" charset="0"/>
                        <a:ea typeface="Cambria Math" panose="02040503050406030204" pitchFamily="18" charset="0"/>
                      </a:rPr>
                      <m:t>)</m:t>
                    </m:r>
                  </m:oMath>
                </a14:m>
                <a:endParaRPr lang="en-US" sz="2800" dirty="0">
                  <a:solidFill>
                    <a:srgbClr val="002060"/>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6755246" y="2321346"/>
                <a:ext cx="2242922" cy="523220"/>
              </a:xfrm>
              <a:prstGeom prst="rect">
                <a:avLst/>
              </a:prstGeom>
              <a:blipFill>
                <a:blip r:embed="rId3"/>
                <a:stretch>
                  <a:fillRect l="-2717" b="-16279"/>
                </a:stretch>
              </a:blipFill>
            </p:spPr>
            <p:txBody>
              <a:bodyPr/>
              <a:lstStyle/>
              <a:p>
                <a:r>
                  <a:rPr lang="en-US">
                    <a:noFill/>
                  </a:rPr>
                  <a:t> </a:t>
                </a:r>
              </a:p>
            </p:txBody>
          </p:sp>
        </mc:Fallback>
      </mc:AlternateContent>
    </p:spTree>
    <p:extLst>
      <p:ext uri="{BB962C8B-B14F-4D97-AF65-F5344CB8AC3E}">
        <p14:creationId xmlns:p14="http://schemas.microsoft.com/office/powerpoint/2010/main" val="2016545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dirty="0" smtClean="0"/>
              <a:t>Fluid description of a plasma – two approaches</a:t>
            </a:r>
          </a:p>
        </p:txBody>
      </p:sp>
      <p:sp>
        <p:nvSpPr>
          <p:cNvPr id="4198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9AC3E124-66CF-4B12-AA19-57995E4C54AB}" type="slidenum">
              <a:rPr lang="en-US" altLang="en-US" sz="900">
                <a:solidFill>
                  <a:srgbClr val="177A6F"/>
                </a:solidFill>
                <a:latin typeface="Arial" panose="020B0604020202020204" pitchFamily="34" charset="0"/>
              </a:rPr>
              <a:pPr/>
              <a:t>26</a:t>
            </a:fld>
            <a:endParaRPr lang="en-US" altLang="en-US" sz="900">
              <a:solidFill>
                <a:srgbClr val="177A6F"/>
              </a:solidFill>
              <a:latin typeface="Arial" panose="020B0604020202020204" pitchFamily="34" charset="0"/>
            </a:endParaRPr>
          </a:p>
        </p:txBody>
      </p:sp>
      <p:pic>
        <p:nvPicPr>
          <p:cNvPr id="5" name="Picture 4" descr="Ch08_FluidDescrpPlas_Oct2017.jpg"/>
          <p:cNvPicPr>
            <a:picLocks noChangeAspect="1"/>
          </p:cNvPicPr>
          <p:nvPr/>
        </p:nvPicPr>
        <p:blipFill>
          <a:blip r:embed="rId2"/>
          <a:stretch>
            <a:fillRect/>
          </a:stretch>
        </p:blipFill>
        <p:spPr>
          <a:xfrm>
            <a:off x="138113" y="1331974"/>
            <a:ext cx="8711184" cy="4398264"/>
          </a:xfrm>
          <a:prstGeom prst="rect">
            <a:avLst/>
          </a:prstGeom>
        </p:spPr>
      </p:pic>
      <p:sp>
        <p:nvSpPr>
          <p:cNvPr id="2" name="Rectangle 1"/>
          <p:cNvSpPr/>
          <p:nvPr/>
        </p:nvSpPr>
        <p:spPr>
          <a:xfrm>
            <a:off x="6770398" y="2256874"/>
            <a:ext cx="2468946" cy="400110"/>
          </a:xfrm>
          <a:prstGeom prst="rect">
            <a:avLst/>
          </a:prstGeom>
        </p:spPr>
        <p:txBody>
          <a:bodyPr wrap="none">
            <a:spAutoFit/>
          </a:bodyPr>
          <a:lstStyle/>
          <a:p>
            <a:r>
              <a:rPr lang="en-US" altLang="en-US" sz="2000" dirty="0" smtClean="0">
                <a:solidFill>
                  <a:srgbClr val="014188"/>
                </a:solidFill>
              </a:rPr>
              <a:t>“moment equations”</a:t>
            </a:r>
            <a:endParaRPr lang="en-US" sz="2000" dirty="0">
              <a:solidFill>
                <a:srgbClr val="014188"/>
              </a:solidFill>
            </a:endParaRPr>
          </a:p>
        </p:txBody>
      </p:sp>
    </p:spTree>
    <p:extLst>
      <p:ext uri="{BB962C8B-B14F-4D97-AF65-F5344CB8AC3E}">
        <p14:creationId xmlns:p14="http://schemas.microsoft.com/office/powerpoint/2010/main" val="4159711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Theoretical description of a plasma (continued)</a:t>
            </a:r>
          </a:p>
        </p:txBody>
      </p:sp>
      <p:sp>
        <p:nvSpPr>
          <p:cNvPr id="3584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91FA5352-90E4-496B-884E-AB5D9D5B4223}" type="slidenum">
              <a:rPr lang="en-US" altLang="en-US" sz="900">
                <a:solidFill>
                  <a:srgbClr val="177A6F"/>
                </a:solidFill>
                <a:latin typeface="Arial" panose="020B0604020202020204" pitchFamily="34" charset="0"/>
              </a:rPr>
              <a:pPr/>
              <a:t>27</a:t>
            </a:fld>
            <a:endParaRPr lang="en-US" altLang="en-US" sz="900">
              <a:solidFill>
                <a:srgbClr val="177A6F"/>
              </a:solidFill>
              <a:latin typeface="Arial" panose="020B0604020202020204" pitchFamily="34" charset="0"/>
            </a:endParaRPr>
          </a:p>
        </p:txBody>
      </p:sp>
      <p:pic>
        <p:nvPicPr>
          <p:cNvPr id="5" name="Picture 4" descr="Ch08_TheoDescrpPlas2_Oct2017.jpg"/>
          <p:cNvPicPr>
            <a:picLocks noChangeAspect="1"/>
          </p:cNvPicPr>
          <p:nvPr/>
        </p:nvPicPr>
        <p:blipFill>
          <a:blip r:embed="rId2"/>
          <a:stretch>
            <a:fillRect/>
          </a:stretch>
        </p:blipFill>
        <p:spPr>
          <a:xfrm>
            <a:off x="1261806" y="828811"/>
            <a:ext cx="6399162" cy="5800032"/>
          </a:xfrm>
          <a:prstGeom prst="rect">
            <a:avLst/>
          </a:prstGeom>
        </p:spPr>
      </p:pic>
    </p:spTree>
    <p:extLst>
      <p:ext uri="{BB962C8B-B14F-4D97-AF65-F5344CB8AC3E}">
        <p14:creationId xmlns:p14="http://schemas.microsoft.com/office/powerpoint/2010/main" val="36038460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dirty="0" smtClean="0"/>
              <a:t>First moment </a:t>
            </a:r>
            <a:r>
              <a:rPr lang="en-US" altLang="en-US" dirty="0" err="1" smtClean="0"/>
              <a:t>equation:The</a:t>
            </a:r>
            <a:r>
              <a:rPr lang="en-US" altLang="en-US" dirty="0" smtClean="0"/>
              <a:t> continuity equation for conservation of mass or conservation of particles</a:t>
            </a:r>
          </a:p>
        </p:txBody>
      </p:sp>
      <p:sp>
        <p:nvSpPr>
          <p:cNvPr id="4301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7CF0FE39-3395-40C0-B780-3E21EF5F9A21}" type="slidenum">
              <a:rPr lang="en-US" altLang="en-US" sz="900">
                <a:solidFill>
                  <a:srgbClr val="177A6F"/>
                </a:solidFill>
                <a:latin typeface="Arial" panose="020B0604020202020204" pitchFamily="34" charset="0"/>
              </a:rPr>
              <a:pPr/>
              <a:t>28</a:t>
            </a:fld>
            <a:endParaRPr lang="en-US" altLang="en-US" sz="900">
              <a:solidFill>
                <a:srgbClr val="177A6F"/>
              </a:solidFill>
              <a:latin typeface="Arial" panose="020B0604020202020204" pitchFamily="34" charset="0"/>
            </a:endParaRPr>
          </a:p>
        </p:txBody>
      </p:sp>
      <p:pic>
        <p:nvPicPr>
          <p:cNvPr id="5" name="Picture 4" descr="Ch08_ContinEqConsrv_Oct2017.jpg"/>
          <p:cNvPicPr>
            <a:picLocks noChangeAspect="1"/>
          </p:cNvPicPr>
          <p:nvPr/>
        </p:nvPicPr>
        <p:blipFill>
          <a:blip r:embed="rId2"/>
          <a:stretch>
            <a:fillRect/>
          </a:stretch>
        </p:blipFill>
        <p:spPr>
          <a:xfrm>
            <a:off x="312009" y="915416"/>
            <a:ext cx="8446893" cy="5639543"/>
          </a:xfrm>
          <a:prstGeom prst="rect">
            <a:avLst/>
          </a:prstGeom>
        </p:spPr>
      </p:pic>
    </p:spTree>
    <p:extLst>
      <p:ext uri="{BB962C8B-B14F-4D97-AF65-F5344CB8AC3E}">
        <p14:creationId xmlns:p14="http://schemas.microsoft.com/office/powerpoint/2010/main" val="2134004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Conservation of momentum: A force equation for a fluid plasma</a:t>
            </a:r>
          </a:p>
        </p:txBody>
      </p:sp>
      <p:sp>
        <p:nvSpPr>
          <p:cNvPr id="4403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6C5A4125-3883-4149-9490-4903D2E354B0}" type="slidenum">
              <a:rPr lang="en-US" altLang="en-US" sz="900">
                <a:solidFill>
                  <a:srgbClr val="177A6F"/>
                </a:solidFill>
                <a:latin typeface="Arial" panose="020B0604020202020204" pitchFamily="34" charset="0"/>
              </a:rPr>
              <a:pPr/>
              <a:t>29</a:t>
            </a:fld>
            <a:endParaRPr lang="en-US" altLang="en-US" sz="900">
              <a:solidFill>
                <a:srgbClr val="177A6F"/>
              </a:solidFill>
              <a:latin typeface="Arial" panose="020B0604020202020204" pitchFamily="34" charset="0"/>
            </a:endParaRPr>
          </a:p>
        </p:txBody>
      </p:sp>
      <p:pic>
        <p:nvPicPr>
          <p:cNvPr id="6" name="Picture 5" descr="Ch08_ConservMomentm1_Oct2017.jpg"/>
          <p:cNvPicPr>
            <a:picLocks noChangeAspect="1"/>
          </p:cNvPicPr>
          <p:nvPr/>
        </p:nvPicPr>
        <p:blipFill>
          <a:blip r:embed="rId2"/>
          <a:stretch>
            <a:fillRect/>
          </a:stretch>
        </p:blipFill>
        <p:spPr>
          <a:xfrm>
            <a:off x="398697" y="958646"/>
            <a:ext cx="8293445" cy="5646469"/>
          </a:xfrm>
          <a:prstGeom prst="rect">
            <a:avLst/>
          </a:prstGeom>
        </p:spPr>
      </p:pic>
    </p:spTree>
    <p:extLst>
      <p:ext uri="{BB962C8B-B14F-4D97-AF65-F5344CB8AC3E}">
        <p14:creationId xmlns:p14="http://schemas.microsoft.com/office/powerpoint/2010/main" val="347891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Hot-dense plasmas radiate in the EUV/x-ray range</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3</a:t>
            </a:fld>
            <a:endParaRPr lang="en-US"/>
          </a:p>
        </p:txBody>
      </p:sp>
      <p:pic>
        <p:nvPicPr>
          <p:cNvPr id="4" name="Picture 3" descr="C:\Users\attwood\Desktop\CUP II\Ch 8 CUP II Figures\Ch08_F0_2ndEd_2Apr2015.jpg"/>
          <p:cNvPicPr/>
          <p:nvPr/>
        </p:nvPicPr>
        <p:blipFill>
          <a:blip r:embed="rId3" cstate="print"/>
          <a:srcRect/>
          <a:stretch>
            <a:fillRect/>
          </a:stretch>
        </p:blipFill>
        <p:spPr bwMode="auto">
          <a:xfrm>
            <a:off x="138113" y="909564"/>
            <a:ext cx="2647950" cy="4194810"/>
          </a:xfrm>
          <a:prstGeom prst="rect">
            <a:avLst/>
          </a:prstGeom>
          <a:noFill/>
          <a:ln w="9525">
            <a:noFill/>
            <a:miter lim="800000"/>
            <a:headEnd/>
            <a:tailEnd/>
          </a:ln>
        </p:spPr>
      </p:pic>
      <p:sp>
        <p:nvSpPr>
          <p:cNvPr id="5" name="Rectangle 2"/>
          <p:cNvSpPr>
            <a:spLocks noChangeArrowheads="1"/>
          </p:cNvSpPr>
          <p:nvPr/>
        </p:nvSpPr>
        <p:spPr bwMode="auto">
          <a:xfrm>
            <a:off x="3064747" y="5325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p:cNvSpPr>
            <a:spLocks noChangeArrowheads="1"/>
          </p:cNvSpPr>
          <p:nvPr/>
        </p:nvSpPr>
        <p:spPr bwMode="auto">
          <a:xfrm>
            <a:off x="3064747" y="1283573"/>
            <a:ext cx="244555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9"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2"/>
          <p:cNvSpPr>
            <a:spLocks noChangeArrowheads="1"/>
          </p:cNvSpPr>
          <p:nvPr/>
        </p:nvSpPr>
        <p:spPr bwMode="auto">
          <a:xfrm>
            <a:off x="3064747" y="38815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4"/>
          <p:cNvSpPr>
            <a:spLocks noChangeArrowheads="1"/>
          </p:cNvSpPr>
          <p:nvPr/>
        </p:nvSpPr>
        <p:spPr bwMode="auto">
          <a:xfrm>
            <a:off x="3064747" y="413567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6"/>
          <p:cNvSpPr>
            <a:spLocks noChangeArrowheads="1"/>
          </p:cNvSpPr>
          <p:nvPr/>
        </p:nvSpPr>
        <p:spPr bwMode="auto">
          <a:xfrm>
            <a:off x="3045697" y="494067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20"/>
          <p:cNvSpPr>
            <a:spLocks noChangeArrowheads="1"/>
          </p:cNvSpPr>
          <p:nvPr/>
        </p:nvSpPr>
        <p:spPr bwMode="auto">
          <a:xfrm>
            <a:off x="-4847173" y="5934930"/>
            <a:ext cx="48471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7" name="Picture 26" descr="Eq8.5.jpg"/>
          <p:cNvPicPr>
            <a:picLocks noChangeAspect="1"/>
          </p:cNvPicPr>
          <p:nvPr/>
        </p:nvPicPr>
        <p:blipFill>
          <a:blip r:embed="rId4"/>
          <a:stretch>
            <a:fillRect/>
          </a:stretch>
        </p:blipFill>
        <p:spPr>
          <a:xfrm>
            <a:off x="2894202" y="1046031"/>
            <a:ext cx="2675362" cy="790939"/>
          </a:xfrm>
          <a:prstGeom prst="rect">
            <a:avLst/>
          </a:prstGeom>
        </p:spPr>
      </p:pic>
      <p:pic>
        <p:nvPicPr>
          <p:cNvPr id="31" name="Picture 30" descr="Eq8.6.jpg"/>
          <p:cNvPicPr>
            <a:picLocks noChangeAspect="1"/>
          </p:cNvPicPr>
          <p:nvPr/>
        </p:nvPicPr>
        <p:blipFill>
          <a:blip r:embed="rId5"/>
          <a:stretch>
            <a:fillRect/>
          </a:stretch>
        </p:blipFill>
        <p:spPr>
          <a:xfrm>
            <a:off x="5830103" y="1132428"/>
            <a:ext cx="2697216" cy="776868"/>
          </a:xfrm>
          <a:prstGeom prst="rect">
            <a:avLst/>
          </a:prstGeom>
        </p:spPr>
      </p:pic>
      <p:pic>
        <p:nvPicPr>
          <p:cNvPr id="34" name="Picture 33" descr="Eq8.8.jpg"/>
          <p:cNvPicPr>
            <a:picLocks noChangeAspect="1"/>
          </p:cNvPicPr>
          <p:nvPr/>
        </p:nvPicPr>
        <p:blipFill>
          <a:blip r:embed="rId6"/>
          <a:stretch>
            <a:fillRect/>
          </a:stretch>
        </p:blipFill>
        <p:spPr>
          <a:xfrm>
            <a:off x="2932737" y="1978761"/>
            <a:ext cx="2010173" cy="653306"/>
          </a:xfrm>
          <a:prstGeom prst="rect">
            <a:avLst/>
          </a:prstGeom>
        </p:spPr>
      </p:pic>
      <p:pic>
        <p:nvPicPr>
          <p:cNvPr id="35" name="Picture 34" descr="Eq8.69a.jpg"/>
          <p:cNvPicPr>
            <a:picLocks noChangeAspect="1"/>
          </p:cNvPicPr>
          <p:nvPr/>
        </p:nvPicPr>
        <p:blipFill>
          <a:blip r:embed="rId7"/>
          <a:stretch>
            <a:fillRect/>
          </a:stretch>
        </p:blipFill>
        <p:spPr>
          <a:xfrm>
            <a:off x="2890748" y="2773979"/>
            <a:ext cx="3417135" cy="718733"/>
          </a:xfrm>
          <a:prstGeom prst="rect">
            <a:avLst/>
          </a:prstGeom>
        </p:spPr>
      </p:pic>
      <p:pic>
        <p:nvPicPr>
          <p:cNvPr id="36" name="Picture 35" descr="Eq8.112a.jpg"/>
          <p:cNvPicPr>
            <a:picLocks noChangeAspect="1"/>
          </p:cNvPicPr>
          <p:nvPr/>
        </p:nvPicPr>
        <p:blipFill>
          <a:blip r:embed="rId8"/>
          <a:stretch>
            <a:fillRect/>
          </a:stretch>
        </p:blipFill>
        <p:spPr>
          <a:xfrm>
            <a:off x="2880117" y="3706329"/>
            <a:ext cx="2584350" cy="655730"/>
          </a:xfrm>
          <a:prstGeom prst="rect">
            <a:avLst/>
          </a:prstGeom>
        </p:spPr>
      </p:pic>
      <p:pic>
        <p:nvPicPr>
          <p:cNvPr id="39" name="Picture 38" descr="Eq8.1.jpg"/>
          <p:cNvPicPr>
            <a:picLocks noChangeAspect="1"/>
          </p:cNvPicPr>
          <p:nvPr/>
        </p:nvPicPr>
        <p:blipFill>
          <a:blip r:embed="rId9"/>
          <a:stretch>
            <a:fillRect/>
          </a:stretch>
        </p:blipFill>
        <p:spPr>
          <a:xfrm>
            <a:off x="2821347" y="4462841"/>
            <a:ext cx="3478133" cy="668191"/>
          </a:xfrm>
          <a:prstGeom prst="rect">
            <a:avLst/>
          </a:prstGeom>
        </p:spPr>
      </p:pic>
      <p:pic>
        <p:nvPicPr>
          <p:cNvPr id="40" name="Picture 39" descr="Eq8.2.jpg"/>
          <p:cNvPicPr>
            <a:picLocks noChangeAspect="1"/>
          </p:cNvPicPr>
          <p:nvPr/>
        </p:nvPicPr>
        <p:blipFill>
          <a:blip r:embed="rId10"/>
          <a:stretch>
            <a:fillRect/>
          </a:stretch>
        </p:blipFill>
        <p:spPr>
          <a:xfrm>
            <a:off x="6522112" y="4528830"/>
            <a:ext cx="2478059" cy="415960"/>
          </a:xfrm>
          <a:prstGeom prst="rect">
            <a:avLst/>
          </a:prstGeom>
        </p:spPr>
      </p:pic>
      <p:pic>
        <p:nvPicPr>
          <p:cNvPr id="41" name="Picture 40" descr="Eq8.141b.jpg"/>
          <p:cNvPicPr>
            <a:picLocks noChangeAspect="1"/>
          </p:cNvPicPr>
          <p:nvPr/>
        </p:nvPicPr>
        <p:blipFill>
          <a:blip r:embed="rId11"/>
          <a:stretch>
            <a:fillRect/>
          </a:stretch>
        </p:blipFill>
        <p:spPr>
          <a:xfrm>
            <a:off x="2837790" y="5334943"/>
            <a:ext cx="2355666" cy="376042"/>
          </a:xfrm>
          <a:prstGeom prst="rect">
            <a:avLst/>
          </a:prstGeom>
        </p:spPr>
      </p:pic>
      <p:pic>
        <p:nvPicPr>
          <p:cNvPr id="42" name="Picture 41" descr="Eq8.137.jpg"/>
          <p:cNvPicPr>
            <a:picLocks noChangeAspect="1"/>
          </p:cNvPicPr>
          <p:nvPr/>
        </p:nvPicPr>
        <p:blipFill>
          <a:blip r:embed="rId12"/>
          <a:stretch>
            <a:fillRect/>
          </a:stretch>
        </p:blipFill>
        <p:spPr>
          <a:xfrm>
            <a:off x="2867304" y="5982122"/>
            <a:ext cx="2939184" cy="393332"/>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508255875"/>
              </p:ext>
            </p:extLst>
          </p:nvPr>
        </p:nvGraphicFramePr>
        <p:xfrm>
          <a:off x="3295650" y="2701925"/>
          <a:ext cx="114300" cy="177800"/>
        </p:xfrm>
        <a:graphic>
          <a:graphicData uri="http://schemas.openxmlformats.org/presentationml/2006/ole">
            <mc:AlternateContent xmlns:mc="http://schemas.openxmlformats.org/markup-compatibility/2006">
              <mc:Choice xmlns:v="urn:schemas-microsoft-com:vml" Requires="v">
                <p:oleObj spid="_x0000_s3288" name="Equation" r:id="rId13" imgW="114120" imgH="177480" progId="Equation.DSMT4">
                  <p:embed/>
                </p:oleObj>
              </mc:Choice>
              <mc:Fallback>
                <p:oleObj name="Equation" r:id="rId13" imgW="114120" imgH="177480" progId="Equation.DSMT4">
                  <p:embed/>
                  <p:pic>
                    <p:nvPicPr>
                      <p:cNvPr id="0" name=""/>
                      <p:cNvPicPr/>
                      <p:nvPr/>
                    </p:nvPicPr>
                    <p:blipFill>
                      <a:blip r:embed="rId14"/>
                      <a:stretch>
                        <a:fillRect/>
                      </a:stretch>
                    </p:blipFill>
                    <p:spPr>
                      <a:xfrm>
                        <a:off x="3295650" y="2701925"/>
                        <a:ext cx="114300" cy="1778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10982935"/>
              </p:ext>
            </p:extLst>
          </p:nvPr>
        </p:nvGraphicFramePr>
        <p:xfrm>
          <a:off x="3721100" y="2565400"/>
          <a:ext cx="914400" cy="198438"/>
        </p:xfrm>
        <a:graphic>
          <a:graphicData uri="http://schemas.openxmlformats.org/presentationml/2006/ole">
            <mc:AlternateContent xmlns:mc="http://schemas.openxmlformats.org/markup-compatibility/2006">
              <mc:Choice xmlns:v="urn:schemas-microsoft-com:vml" Requires="v">
                <p:oleObj spid="_x0000_s3289" name="Equation" r:id="rId15" imgW="914400" imgH="198720" progId="Equation.DSMT4">
                  <p:embed/>
                </p:oleObj>
              </mc:Choice>
              <mc:Fallback>
                <p:oleObj name="Equation" r:id="rId15" imgW="914400" imgH="198720" progId="Equation.DSMT4">
                  <p:embed/>
                  <p:pic>
                    <p:nvPicPr>
                      <p:cNvPr id="0" name=""/>
                      <p:cNvPicPr/>
                      <p:nvPr/>
                    </p:nvPicPr>
                    <p:blipFill>
                      <a:blip r:embed="rId14"/>
                      <a:stretch>
                        <a:fillRect/>
                      </a:stretch>
                    </p:blipFill>
                    <p:spPr>
                      <a:xfrm>
                        <a:off x="3721100" y="2565400"/>
                        <a:ext cx="914400" cy="198438"/>
                      </a:xfrm>
                      <a:prstGeom prst="rect">
                        <a:avLst/>
                      </a:prstGeom>
                    </p:spPr>
                  </p:pic>
                </p:oleObj>
              </mc:Fallback>
            </mc:AlternateContent>
          </a:graphicData>
        </a:graphic>
      </p:graphicFrame>
      <p:pic>
        <p:nvPicPr>
          <p:cNvPr id="24" name="Picture 23" descr="Eq8.5.jpg"/>
          <p:cNvPicPr>
            <a:picLocks noChangeAspect="1"/>
          </p:cNvPicPr>
          <p:nvPr/>
        </p:nvPicPr>
        <p:blipFill>
          <a:blip r:embed="rId4"/>
          <a:stretch>
            <a:fillRect/>
          </a:stretch>
        </p:blipFill>
        <p:spPr>
          <a:xfrm>
            <a:off x="3046602" y="1198431"/>
            <a:ext cx="2675362" cy="790939"/>
          </a:xfrm>
          <a:prstGeom prst="rect">
            <a:avLst/>
          </a:prstGeom>
        </p:spPr>
      </p:pic>
      <p:pic>
        <p:nvPicPr>
          <p:cNvPr id="25" name="Picture 24" descr="Eq8.5.jpg"/>
          <p:cNvPicPr>
            <a:picLocks noChangeAspect="1"/>
          </p:cNvPicPr>
          <p:nvPr/>
        </p:nvPicPr>
        <p:blipFill>
          <a:blip r:embed="rId4"/>
          <a:stretch>
            <a:fillRect/>
          </a:stretch>
        </p:blipFill>
        <p:spPr>
          <a:xfrm>
            <a:off x="2932737" y="1115889"/>
            <a:ext cx="2675362" cy="790939"/>
          </a:xfrm>
          <a:prstGeom prst="rect">
            <a:avLst/>
          </a:prstGeom>
        </p:spPr>
      </p:pic>
      <p:sp>
        <p:nvSpPr>
          <p:cNvPr id="10" name="Flowchart: Process 9"/>
          <p:cNvSpPr/>
          <p:nvPr/>
        </p:nvSpPr>
        <p:spPr bwMode="auto">
          <a:xfrm>
            <a:off x="3771456" y="1218660"/>
            <a:ext cx="565440" cy="265444"/>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1" u="none" strike="noStrike" cap="none" normalizeH="0" baseline="0" dirty="0" smtClean="0">
                <a:ln>
                  <a:noFill/>
                </a:ln>
                <a:effectLst/>
                <a:latin typeface="Times New Roman" panose="02020603050405020304" pitchFamily="18" charset="0"/>
                <a:cs typeface="Times New Roman" panose="02020603050405020304" pitchFamily="18" charset="0"/>
              </a:rPr>
              <a:t>e</a:t>
            </a:r>
            <a:r>
              <a:rPr kumimoji="0" lang="en-US" sz="1800" b="0" i="1" u="none" strike="noStrike" cap="none" normalizeH="0" baseline="30000" dirty="0" smtClean="0">
                <a:ln>
                  <a:noFill/>
                </a:ln>
                <a:effectLst/>
                <a:latin typeface="Times New Roman" panose="02020603050405020304" pitchFamily="18" charset="0"/>
                <a:cs typeface="Times New Roman" panose="02020603050405020304" pitchFamily="18" charset="0"/>
              </a:rPr>
              <a:t>2</a:t>
            </a:r>
            <a:r>
              <a:rPr kumimoji="0" lang="en-US" sz="1800" b="0" i="1"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n</a:t>
            </a:r>
            <a:r>
              <a:rPr kumimoji="0" lang="en-US" sz="1800" b="0" i="1" u="none" strike="noStrike" cap="none" normalizeH="0" baseline="-25000" dirty="0" smtClean="0">
                <a:ln>
                  <a:noFill/>
                </a:ln>
                <a:solidFill>
                  <a:srgbClr val="FF0000"/>
                </a:solidFill>
                <a:effectLst/>
                <a:latin typeface="Times New Roman" panose="02020603050405020304" pitchFamily="18" charset="0"/>
                <a:cs typeface="Times New Roman" panose="02020603050405020304" pitchFamily="18" charset="0"/>
              </a:rPr>
              <a:t>e</a:t>
            </a:r>
            <a:endParaRPr kumimoji="0" lang="en-US" sz="1800" b="0" i="1" u="none" strike="noStrike" cap="none" normalizeH="0" baseline="-2500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1" name="Flowchart: Process 10"/>
          <p:cNvSpPr/>
          <p:nvPr/>
        </p:nvSpPr>
        <p:spPr bwMode="auto">
          <a:xfrm>
            <a:off x="6989900" y="1173301"/>
            <a:ext cx="377622" cy="356161"/>
          </a:xfrm>
          <a:prstGeom prst="flowChartProcess">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i="1" dirty="0" err="1" smtClean="0">
                <a:solidFill>
                  <a:srgbClr val="C00000"/>
                </a:solidFill>
                <a:latin typeface="Times New Roman" panose="02020603050405020304" pitchFamily="18" charset="0"/>
                <a:cs typeface="Times New Roman" panose="02020603050405020304" pitchFamily="18" charset="0"/>
              </a:rPr>
              <a:t>T</a:t>
            </a:r>
            <a:r>
              <a:rPr lang="en-US" sz="2000" i="1" baseline="-25000" dirty="0" err="1" smtClean="0">
                <a:solidFill>
                  <a:srgbClr val="C00000"/>
                </a:solidFill>
                <a:latin typeface="Times New Roman" panose="02020603050405020304" pitchFamily="18" charset="0"/>
                <a:cs typeface="Times New Roman" panose="02020603050405020304" pitchFamily="18" charset="0"/>
              </a:rPr>
              <a:t>e</a:t>
            </a:r>
            <a:endParaRPr kumimoji="0" lang="en-US" sz="2000" b="0" i="1" strike="noStrike" cap="none" normalizeH="0" baseline="-25000" dirty="0">
              <a:ln>
                <a:noFill/>
              </a:ln>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842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Conservation of momentum: A force equation for a fluid plasma (continued)</a:t>
            </a:r>
          </a:p>
        </p:txBody>
      </p:sp>
      <p:sp>
        <p:nvSpPr>
          <p:cNvPr id="4505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38A45B0A-428C-453D-AC22-AE008D8F7535}" type="slidenum">
              <a:rPr lang="en-US" altLang="en-US" sz="900">
                <a:solidFill>
                  <a:srgbClr val="177A6F"/>
                </a:solidFill>
                <a:latin typeface="Arial" panose="020B0604020202020204" pitchFamily="34" charset="0"/>
              </a:rPr>
              <a:pPr/>
              <a:t>30</a:t>
            </a:fld>
            <a:endParaRPr lang="en-US" altLang="en-US" sz="900">
              <a:solidFill>
                <a:srgbClr val="177A6F"/>
              </a:solidFill>
              <a:latin typeface="Arial" panose="020B0604020202020204" pitchFamily="34" charset="0"/>
            </a:endParaRPr>
          </a:p>
        </p:txBody>
      </p:sp>
      <p:pic>
        <p:nvPicPr>
          <p:cNvPr id="5" name="Picture 4" descr="Ch08_ConservMomentm2_Oct2017.jpg"/>
          <p:cNvPicPr>
            <a:picLocks noChangeAspect="1"/>
          </p:cNvPicPr>
          <p:nvPr/>
        </p:nvPicPr>
        <p:blipFill>
          <a:blip r:embed="rId2"/>
          <a:stretch>
            <a:fillRect/>
          </a:stretch>
        </p:blipFill>
        <p:spPr>
          <a:xfrm>
            <a:off x="610097" y="1122516"/>
            <a:ext cx="7927072" cy="5293031"/>
          </a:xfrm>
          <a:prstGeom prst="rect">
            <a:avLst/>
          </a:prstGeom>
        </p:spPr>
      </p:pic>
    </p:spTree>
    <p:extLst>
      <p:ext uri="{BB962C8B-B14F-4D97-AF65-F5344CB8AC3E}">
        <p14:creationId xmlns:p14="http://schemas.microsoft.com/office/powerpoint/2010/main" val="344510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The conservation of energy for a plasma fluid</a:t>
            </a:r>
          </a:p>
        </p:txBody>
      </p:sp>
      <p:sp>
        <p:nvSpPr>
          <p:cNvPr id="4608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807B8DE6-1DBA-43E5-B91D-256F827B2FE3}" type="slidenum">
              <a:rPr lang="en-US" altLang="en-US" sz="900">
                <a:solidFill>
                  <a:srgbClr val="177A6F"/>
                </a:solidFill>
                <a:latin typeface="Arial" panose="020B0604020202020204" pitchFamily="34" charset="0"/>
              </a:rPr>
              <a:pPr/>
              <a:t>31</a:t>
            </a:fld>
            <a:endParaRPr lang="en-US" altLang="en-US" sz="900">
              <a:solidFill>
                <a:srgbClr val="177A6F"/>
              </a:solidFill>
              <a:latin typeface="Arial" panose="020B0604020202020204" pitchFamily="34" charset="0"/>
            </a:endParaRPr>
          </a:p>
        </p:txBody>
      </p:sp>
      <p:pic>
        <p:nvPicPr>
          <p:cNvPr id="5" name="Picture 4" descr="Ch08_ConsrvEnergy1_Oct2017.jpg"/>
          <p:cNvPicPr>
            <a:picLocks noChangeAspect="1"/>
          </p:cNvPicPr>
          <p:nvPr/>
        </p:nvPicPr>
        <p:blipFill>
          <a:blip r:embed="rId2"/>
          <a:stretch>
            <a:fillRect/>
          </a:stretch>
        </p:blipFill>
        <p:spPr>
          <a:xfrm>
            <a:off x="517520" y="964724"/>
            <a:ext cx="8126579" cy="5573727"/>
          </a:xfrm>
          <a:prstGeom prst="rect">
            <a:avLst/>
          </a:prstGeom>
        </p:spPr>
      </p:pic>
    </p:spTree>
    <p:extLst>
      <p:ext uri="{BB962C8B-B14F-4D97-AF65-F5344CB8AC3E}">
        <p14:creationId xmlns:p14="http://schemas.microsoft.com/office/powerpoint/2010/main" val="9440198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The conservation of energy for a plasma fluid (continued)</a:t>
            </a:r>
          </a:p>
        </p:txBody>
      </p:sp>
      <p:sp>
        <p:nvSpPr>
          <p:cNvPr id="4710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CD2A9B45-F4AB-4885-9143-840D7A61EA71}" type="slidenum">
              <a:rPr lang="en-US" altLang="en-US" sz="900">
                <a:solidFill>
                  <a:srgbClr val="177A6F"/>
                </a:solidFill>
                <a:latin typeface="Arial" panose="020B0604020202020204" pitchFamily="34" charset="0"/>
              </a:rPr>
              <a:pPr/>
              <a:t>32</a:t>
            </a:fld>
            <a:endParaRPr lang="en-US" altLang="en-US" sz="900">
              <a:solidFill>
                <a:srgbClr val="177A6F"/>
              </a:solidFill>
              <a:latin typeface="Arial" panose="020B0604020202020204" pitchFamily="34" charset="0"/>
            </a:endParaRPr>
          </a:p>
        </p:txBody>
      </p:sp>
      <p:pic>
        <p:nvPicPr>
          <p:cNvPr id="5" name="Picture 4" descr="Ch08_ConsrvEnergy2_Oct2017.jpg"/>
          <p:cNvPicPr>
            <a:picLocks noChangeAspect="1"/>
          </p:cNvPicPr>
          <p:nvPr/>
        </p:nvPicPr>
        <p:blipFill>
          <a:blip r:embed="rId2"/>
          <a:stretch>
            <a:fillRect/>
          </a:stretch>
        </p:blipFill>
        <p:spPr>
          <a:xfrm>
            <a:off x="931704" y="916546"/>
            <a:ext cx="7319685" cy="5654679"/>
          </a:xfrm>
          <a:prstGeom prst="rect">
            <a:avLst/>
          </a:prstGeom>
        </p:spPr>
      </p:pic>
    </p:spTree>
    <p:extLst>
      <p:ext uri="{BB962C8B-B14F-4D97-AF65-F5344CB8AC3E}">
        <p14:creationId xmlns:p14="http://schemas.microsoft.com/office/powerpoint/2010/main" val="1657900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Summary of fluid equations for an isotropic, collisionless plasma</a:t>
            </a:r>
          </a:p>
        </p:txBody>
      </p:sp>
      <p:sp>
        <p:nvSpPr>
          <p:cNvPr id="4813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60C5C16C-4E26-4064-A172-CC7F47084DF1}" type="slidenum">
              <a:rPr lang="en-US" altLang="en-US" sz="900">
                <a:solidFill>
                  <a:srgbClr val="177A6F"/>
                </a:solidFill>
                <a:latin typeface="Arial" panose="020B0604020202020204" pitchFamily="34" charset="0"/>
              </a:rPr>
              <a:pPr/>
              <a:t>33</a:t>
            </a:fld>
            <a:endParaRPr lang="en-US" altLang="en-US" sz="900">
              <a:solidFill>
                <a:srgbClr val="177A6F"/>
              </a:solidFill>
              <a:latin typeface="Arial" panose="020B0604020202020204" pitchFamily="34" charset="0"/>
            </a:endParaRPr>
          </a:p>
        </p:txBody>
      </p:sp>
      <p:pic>
        <p:nvPicPr>
          <p:cNvPr id="5" name="Picture 4" descr="Ch08_SummryEqs_Oct2017.jpg"/>
          <p:cNvPicPr>
            <a:picLocks noChangeAspect="1"/>
          </p:cNvPicPr>
          <p:nvPr/>
        </p:nvPicPr>
        <p:blipFill>
          <a:blip r:embed="rId2"/>
          <a:stretch>
            <a:fillRect/>
          </a:stretch>
        </p:blipFill>
        <p:spPr>
          <a:xfrm>
            <a:off x="805687" y="859735"/>
            <a:ext cx="7453409" cy="5741215"/>
          </a:xfrm>
          <a:prstGeom prst="rect">
            <a:avLst/>
          </a:prstGeom>
        </p:spPr>
      </p:pic>
    </p:spTree>
    <p:extLst>
      <p:ext uri="{BB962C8B-B14F-4D97-AF65-F5344CB8AC3E}">
        <p14:creationId xmlns:p14="http://schemas.microsoft.com/office/powerpoint/2010/main" val="37052357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Electron-acoustic wave in a plasma</a:t>
            </a:r>
          </a:p>
        </p:txBody>
      </p:sp>
      <p:sp>
        <p:nvSpPr>
          <p:cNvPr id="2867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0B421A47-CFEF-4F2B-B8C9-A1673C6D8BE6}" type="slidenum">
              <a:rPr lang="en-US" altLang="en-US" sz="900">
                <a:solidFill>
                  <a:srgbClr val="177A6F"/>
                </a:solidFill>
                <a:latin typeface="Arial" panose="020B0604020202020204" pitchFamily="34" charset="0"/>
              </a:rPr>
              <a:pPr/>
              <a:t>34</a:t>
            </a:fld>
            <a:endParaRPr lang="en-US" altLang="en-US" sz="900">
              <a:solidFill>
                <a:srgbClr val="177A6F"/>
              </a:solidFill>
              <a:latin typeface="Arial" panose="020B0604020202020204" pitchFamily="34" charset="0"/>
            </a:endParaRPr>
          </a:p>
        </p:txBody>
      </p:sp>
      <p:pic>
        <p:nvPicPr>
          <p:cNvPr id="5" name="Picture 4" descr="Ch08_ElectrnAcoustWv1_Oct2017.jpg"/>
          <p:cNvPicPr>
            <a:picLocks noChangeAspect="1"/>
          </p:cNvPicPr>
          <p:nvPr/>
        </p:nvPicPr>
        <p:blipFill>
          <a:blip r:embed="rId2"/>
          <a:stretch>
            <a:fillRect/>
          </a:stretch>
        </p:blipFill>
        <p:spPr>
          <a:xfrm>
            <a:off x="697631" y="874683"/>
            <a:ext cx="7725336" cy="5722581"/>
          </a:xfrm>
          <a:prstGeom prst="rect">
            <a:avLst/>
          </a:prstGeom>
        </p:spPr>
      </p:pic>
    </p:spTree>
    <p:extLst>
      <p:ext uri="{BB962C8B-B14F-4D97-AF65-F5344CB8AC3E}">
        <p14:creationId xmlns:p14="http://schemas.microsoft.com/office/powerpoint/2010/main" val="3302136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Electron-acoustic wave in a plasma (continued)</a:t>
            </a:r>
          </a:p>
        </p:txBody>
      </p:sp>
      <p:sp>
        <p:nvSpPr>
          <p:cNvPr id="2969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4916BBC8-5E74-49DD-B6FA-9CDB7A4CEECB}" type="slidenum">
              <a:rPr lang="en-US" altLang="en-US" sz="900">
                <a:solidFill>
                  <a:srgbClr val="177A6F"/>
                </a:solidFill>
                <a:latin typeface="Arial" panose="020B0604020202020204" pitchFamily="34" charset="0"/>
              </a:rPr>
              <a:pPr/>
              <a:t>35</a:t>
            </a:fld>
            <a:endParaRPr lang="en-US" altLang="en-US" sz="900">
              <a:solidFill>
                <a:srgbClr val="177A6F"/>
              </a:solidFill>
              <a:latin typeface="Arial" panose="020B0604020202020204" pitchFamily="34" charset="0"/>
            </a:endParaRPr>
          </a:p>
        </p:txBody>
      </p:sp>
      <p:pic>
        <p:nvPicPr>
          <p:cNvPr id="5" name="Picture 4" descr="Ch08_ElectrnAcoustWv2_Oct2017.jpg"/>
          <p:cNvPicPr>
            <a:picLocks noChangeAspect="1"/>
          </p:cNvPicPr>
          <p:nvPr/>
        </p:nvPicPr>
        <p:blipFill>
          <a:blip r:embed="rId2"/>
          <a:stretch>
            <a:fillRect/>
          </a:stretch>
        </p:blipFill>
        <p:spPr>
          <a:xfrm>
            <a:off x="910663" y="868515"/>
            <a:ext cx="7352561" cy="5667363"/>
          </a:xfrm>
          <a:prstGeom prst="rect">
            <a:avLst/>
          </a:prstGeom>
        </p:spPr>
      </p:pic>
    </p:spTree>
    <p:extLst>
      <p:ext uri="{BB962C8B-B14F-4D97-AF65-F5344CB8AC3E}">
        <p14:creationId xmlns:p14="http://schemas.microsoft.com/office/powerpoint/2010/main" val="4097647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t>Electron-acoustic wave: dispersion relation</a:t>
            </a:r>
          </a:p>
        </p:txBody>
      </p:sp>
      <p:sp>
        <p:nvSpPr>
          <p:cNvPr id="3072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F4AD755B-5CA6-4BDA-8D0A-2B929D6DFB2B}" type="slidenum">
              <a:rPr lang="en-US" altLang="en-US" sz="900">
                <a:solidFill>
                  <a:srgbClr val="177A6F"/>
                </a:solidFill>
                <a:latin typeface="Arial" panose="020B0604020202020204" pitchFamily="34" charset="0"/>
              </a:rPr>
              <a:pPr/>
              <a:t>36</a:t>
            </a:fld>
            <a:endParaRPr lang="en-US" altLang="en-US" sz="900">
              <a:solidFill>
                <a:srgbClr val="177A6F"/>
              </a:solidFill>
              <a:latin typeface="Arial" panose="020B0604020202020204" pitchFamily="34" charset="0"/>
            </a:endParaRPr>
          </a:p>
        </p:txBody>
      </p:sp>
      <p:pic>
        <p:nvPicPr>
          <p:cNvPr id="5" name="Picture 4" descr="Ch08_ElecAcousWvDispr_Oct2017.jpg"/>
          <p:cNvPicPr>
            <a:picLocks noChangeAspect="1"/>
          </p:cNvPicPr>
          <p:nvPr/>
        </p:nvPicPr>
        <p:blipFill>
          <a:blip r:embed="rId2"/>
          <a:stretch>
            <a:fillRect/>
          </a:stretch>
        </p:blipFill>
        <p:spPr>
          <a:xfrm>
            <a:off x="1155766" y="886854"/>
            <a:ext cx="6848856" cy="5690616"/>
          </a:xfrm>
          <a:prstGeom prst="rect">
            <a:avLst/>
          </a:prstGeom>
        </p:spPr>
      </p:pic>
    </p:spTree>
    <p:extLst>
      <p:ext uri="{BB962C8B-B14F-4D97-AF65-F5344CB8AC3E}">
        <p14:creationId xmlns:p14="http://schemas.microsoft.com/office/powerpoint/2010/main" val="35275305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Electron-acoustic wave: dispersion diagram</a:t>
            </a:r>
          </a:p>
        </p:txBody>
      </p:sp>
      <p:sp>
        <p:nvSpPr>
          <p:cNvPr id="3174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88A885AB-82E6-49E1-88B4-3DDFCE4B94C2}" type="slidenum">
              <a:rPr lang="en-US" altLang="en-US" sz="900">
                <a:solidFill>
                  <a:srgbClr val="177A6F"/>
                </a:solidFill>
                <a:latin typeface="Arial" panose="020B0604020202020204" pitchFamily="34" charset="0"/>
              </a:rPr>
              <a:pPr/>
              <a:t>37</a:t>
            </a:fld>
            <a:endParaRPr lang="en-US" altLang="en-US" sz="900">
              <a:solidFill>
                <a:srgbClr val="177A6F"/>
              </a:solidFill>
              <a:latin typeface="Arial" panose="020B0604020202020204" pitchFamily="34" charset="0"/>
            </a:endParaRPr>
          </a:p>
        </p:txBody>
      </p:sp>
      <p:pic>
        <p:nvPicPr>
          <p:cNvPr id="5" name="Picture 4" descr="Ch08_DispersionDiagrm_Oct2017.jpg"/>
          <p:cNvPicPr>
            <a:picLocks noChangeAspect="1"/>
          </p:cNvPicPr>
          <p:nvPr/>
        </p:nvPicPr>
        <p:blipFill>
          <a:blip r:embed="rId2"/>
          <a:stretch>
            <a:fillRect/>
          </a:stretch>
        </p:blipFill>
        <p:spPr>
          <a:xfrm>
            <a:off x="1607952" y="901290"/>
            <a:ext cx="5949024" cy="5686322"/>
          </a:xfrm>
          <a:prstGeom prst="rect">
            <a:avLst/>
          </a:prstGeom>
        </p:spPr>
      </p:pic>
    </p:spTree>
    <p:extLst>
      <p:ext uri="{BB962C8B-B14F-4D97-AF65-F5344CB8AC3E}">
        <p14:creationId xmlns:p14="http://schemas.microsoft.com/office/powerpoint/2010/main" val="4272067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Transverse electromagnetic waves in a plasma</a:t>
            </a:r>
          </a:p>
        </p:txBody>
      </p:sp>
      <p:sp>
        <p:nvSpPr>
          <p:cNvPr id="3277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7F21BEB2-7FC4-4F58-BA16-253A8BD489B2}" type="slidenum">
              <a:rPr lang="en-US" altLang="en-US" sz="900">
                <a:solidFill>
                  <a:srgbClr val="177A6F"/>
                </a:solidFill>
                <a:latin typeface="Arial" panose="020B0604020202020204" pitchFamily="34" charset="0"/>
              </a:rPr>
              <a:pPr/>
              <a:t>38</a:t>
            </a:fld>
            <a:endParaRPr lang="en-US" altLang="en-US" sz="900">
              <a:solidFill>
                <a:srgbClr val="177A6F"/>
              </a:solidFill>
              <a:latin typeface="Arial" panose="020B0604020202020204" pitchFamily="34" charset="0"/>
            </a:endParaRPr>
          </a:p>
        </p:txBody>
      </p:sp>
      <p:pic>
        <p:nvPicPr>
          <p:cNvPr id="5" name="Picture 4" descr="Ch08_TransvrseElectro1_Oct2017.jpg"/>
          <p:cNvPicPr>
            <a:picLocks noChangeAspect="1"/>
          </p:cNvPicPr>
          <p:nvPr/>
        </p:nvPicPr>
        <p:blipFill>
          <a:blip r:embed="rId2"/>
          <a:stretch>
            <a:fillRect/>
          </a:stretch>
        </p:blipFill>
        <p:spPr>
          <a:xfrm>
            <a:off x="1343431" y="868517"/>
            <a:ext cx="6453809" cy="5741318"/>
          </a:xfrm>
          <a:prstGeom prst="rect">
            <a:avLst/>
          </a:prstGeom>
        </p:spPr>
      </p:pic>
    </p:spTree>
    <p:extLst>
      <p:ext uri="{BB962C8B-B14F-4D97-AF65-F5344CB8AC3E}">
        <p14:creationId xmlns:p14="http://schemas.microsoft.com/office/powerpoint/2010/main" val="20613789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Transverse electromagnetic waves in a plasma (continued)</a:t>
            </a:r>
          </a:p>
        </p:txBody>
      </p:sp>
      <p:sp>
        <p:nvSpPr>
          <p:cNvPr id="3379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7F1206B-14A8-41E9-852C-F5FFF656DA87}" type="slidenum">
              <a:rPr lang="en-US" altLang="en-US" sz="900">
                <a:solidFill>
                  <a:srgbClr val="177A6F"/>
                </a:solidFill>
                <a:latin typeface="Arial" panose="020B0604020202020204" pitchFamily="34" charset="0"/>
              </a:rPr>
              <a:pPr/>
              <a:t>39</a:t>
            </a:fld>
            <a:endParaRPr lang="en-US" altLang="en-US" sz="900">
              <a:solidFill>
                <a:srgbClr val="177A6F"/>
              </a:solidFill>
              <a:latin typeface="Arial" panose="020B0604020202020204" pitchFamily="34" charset="0"/>
            </a:endParaRPr>
          </a:p>
        </p:txBody>
      </p:sp>
      <p:pic>
        <p:nvPicPr>
          <p:cNvPr id="5" name="Picture 4" descr="Ch08_TransvrseElectro2_Oct2017.jpg"/>
          <p:cNvPicPr>
            <a:picLocks noChangeAspect="1"/>
          </p:cNvPicPr>
          <p:nvPr/>
        </p:nvPicPr>
        <p:blipFill>
          <a:blip r:embed="rId2"/>
          <a:stretch>
            <a:fillRect/>
          </a:stretch>
        </p:blipFill>
        <p:spPr>
          <a:xfrm>
            <a:off x="987863" y="848310"/>
            <a:ext cx="7181268" cy="5731109"/>
          </a:xfrm>
          <a:prstGeom prst="rect">
            <a:avLst/>
          </a:prstGeom>
        </p:spPr>
      </p:pic>
    </p:spTree>
    <p:extLst>
      <p:ext uri="{BB962C8B-B14F-4D97-AF65-F5344CB8AC3E}">
        <p14:creationId xmlns:p14="http://schemas.microsoft.com/office/powerpoint/2010/main" val="578765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Processes in a plasma</a:t>
            </a:r>
          </a:p>
        </p:txBody>
      </p:sp>
      <p:sp>
        <p:nvSpPr>
          <p:cNvPr id="1741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AEF9719-CDFE-4CF7-9039-145E6DB4B5ED}" type="slidenum">
              <a:rPr lang="en-US" altLang="en-US" sz="900">
                <a:solidFill>
                  <a:srgbClr val="177A6F"/>
                </a:solidFill>
                <a:latin typeface="Arial" panose="020B0604020202020204" pitchFamily="34" charset="0"/>
              </a:rPr>
              <a:pPr/>
              <a:t>4</a:t>
            </a:fld>
            <a:endParaRPr lang="en-US" altLang="en-US" sz="900">
              <a:solidFill>
                <a:srgbClr val="177A6F"/>
              </a:solidFill>
              <a:latin typeface="Arial" panose="020B0604020202020204" pitchFamily="34" charset="0"/>
            </a:endParaRPr>
          </a:p>
        </p:txBody>
      </p:sp>
      <p:sp>
        <p:nvSpPr>
          <p:cNvPr id="17412" name="TextBox 3"/>
          <p:cNvSpPr txBox="1">
            <a:spLocks noChangeArrowheads="1"/>
          </p:cNvSpPr>
          <p:nvPr/>
        </p:nvSpPr>
        <p:spPr bwMode="auto">
          <a:xfrm>
            <a:off x="300038" y="979488"/>
            <a:ext cx="8489950"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0188" indent="-230188">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pPr>
              <a:spcAft>
                <a:spcPts val="800"/>
              </a:spcAft>
              <a:buFont typeface="Arial" panose="020B0604020202020204" pitchFamily="34" charset="0"/>
              <a:buChar char="•"/>
            </a:pPr>
            <a:r>
              <a:rPr lang="en-US" altLang="en-US"/>
              <a:t>Particle-particle interactions (short-range “collisions”)</a:t>
            </a:r>
          </a:p>
          <a:p>
            <a:pPr>
              <a:spcAft>
                <a:spcPts val="800"/>
              </a:spcAft>
              <a:buFont typeface="Arial" panose="020B0604020202020204" pitchFamily="34" charset="0"/>
              <a:buChar char="•"/>
            </a:pPr>
            <a:r>
              <a:rPr lang="en-US" altLang="en-US"/>
              <a:t>Kinetic theory (velocity distribution function)</a:t>
            </a:r>
          </a:p>
          <a:p>
            <a:pPr>
              <a:spcAft>
                <a:spcPts val="800"/>
              </a:spcAft>
              <a:buFont typeface="Arial" panose="020B0604020202020204" pitchFamily="34" charset="0"/>
              <a:buChar char="•"/>
            </a:pPr>
            <a:r>
              <a:rPr lang="en-US" altLang="en-US"/>
              <a:t>Collective motion (electron and ion waves)</a:t>
            </a:r>
          </a:p>
          <a:p>
            <a:pPr>
              <a:spcAft>
                <a:spcPts val="800"/>
              </a:spcAft>
              <a:buFont typeface="Arial" panose="020B0604020202020204" pitchFamily="34" charset="0"/>
              <a:buChar char="•"/>
            </a:pPr>
            <a:r>
              <a:rPr lang="en-US" altLang="en-US"/>
              <a:t>Wave-particle interactions (collisionless damping and growth)</a:t>
            </a:r>
          </a:p>
          <a:p>
            <a:pPr>
              <a:spcAft>
                <a:spcPts val="800"/>
              </a:spcAft>
              <a:buFont typeface="Arial" panose="020B0604020202020204" pitchFamily="34" charset="0"/>
              <a:buChar char="•"/>
            </a:pPr>
            <a:r>
              <a:rPr lang="en-US" altLang="en-US"/>
              <a:t>Wave-wave interactions (linear and non-linear)</a:t>
            </a:r>
          </a:p>
          <a:p>
            <a:pPr>
              <a:spcAft>
                <a:spcPts val="800"/>
              </a:spcAft>
              <a:buFont typeface="Arial" panose="020B0604020202020204" pitchFamily="34" charset="0"/>
              <a:buChar char="•"/>
            </a:pPr>
            <a:r>
              <a:rPr lang="en-US" altLang="en-US"/>
              <a:t>Continuum emission</a:t>
            </a:r>
          </a:p>
          <a:p>
            <a:pPr>
              <a:spcAft>
                <a:spcPts val="800"/>
              </a:spcAft>
              <a:buFont typeface="Arial" panose="020B0604020202020204" pitchFamily="34" charset="0"/>
              <a:buChar char="•"/>
            </a:pPr>
            <a:r>
              <a:rPr lang="en-US" altLang="en-US"/>
              <a:t>Atomic physics of ionized species (multiple charge states)</a:t>
            </a:r>
          </a:p>
          <a:p>
            <a:pPr>
              <a:spcAft>
                <a:spcPts val="800"/>
              </a:spcAft>
              <a:buFont typeface="Arial" panose="020B0604020202020204" pitchFamily="34" charset="0"/>
              <a:buChar char="•"/>
            </a:pPr>
            <a:r>
              <a:rPr lang="en-US" altLang="en-US"/>
              <a:t>Density and temperature</a:t>
            </a:r>
          </a:p>
          <a:p>
            <a:pPr>
              <a:spcAft>
                <a:spcPts val="800"/>
              </a:spcAft>
              <a:buFont typeface="Arial" panose="020B0604020202020204" pitchFamily="34" charset="0"/>
              <a:buChar char="•"/>
            </a:pPr>
            <a:r>
              <a:rPr lang="en-US" altLang="en-US"/>
              <a:t>Spatial profiles</a:t>
            </a:r>
          </a:p>
          <a:p>
            <a:pPr>
              <a:spcAft>
                <a:spcPts val="800"/>
              </a:spcAft>
              <a:buFont typeface="Arial" panose="020B0604020202020204" pitchFamily="34" charset="0"/>
              <a:buChar char="•"/>
            </a:pPr>
            <a:r>
              <a:rPr lang="en-US" altLang="en-US"/>
              <a:t>Time dependence</a:t>
            </a:r>
          </a:p>
        </p:txBody>
      </p:sp>
    </p:spTree>
    <p:extLst>
      <p:ext uri="{BB962C8B-B14F-4D97-AF65-F5344CB8AC3E}">
        <p14:creationId xmlns:p14="http://schemas.microsoft.com/office/powerpoint/2010/main" val="4061568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Transverse electromagnetic waves in a plasma (continued)</a:t>
            </a:r>
          </a:p>
        </p:txBody>
      </p:sp>
      <p:sp>
        <p:nvSpPr>
          <p:cNvPr id="3481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3258CF16-EC4C-4FC1-ACAC-53E6D3E1E697}" type="slidenum">
              <a:rPr lang="en-US" altLang="en-US" sz="900">
                <a:solidFill>
                  <a:srgbClr val="177A6F"/>
                </a:solidFill>
                <a:latin typeface="Arial" panose="020B0604020202020204" pitchFamily="34" charset="0"/>
              </a:rPr>
              <a:pPr/>
              <a:t>40</a:t>
            </a:fld>
            <a:endParaRPr lang="en-US" altLang="en-US" sz="900">
              <a:solidFill>
                <a:srgbClr val="177A6F"/>
              </a:solidFill>
              <a:latin typeface="Arial" panose="020B0604020202020204" pitchFamily="34" charset="0"/>
            </a:endParaRPr>
          </a:p>
        </p:txBody>
      </p:sp>
      <p:pic>
        <p:nvPicPr>
          <p:cNvPr id="5" name="Picture 4" descr="Ch08_TransvrseElectro3_Oct2017.jpg"/>
          <p:cNvPicPr>
            <a:picLocks noChangeAspect="1"/>
          </p:cNvPicPr>
          <p:nvPr/>
        </p:nvPicPr>
        <p:blipFill>
          <a:blip r:embed="rId2"/>
          <a:stretch>
            <a:fillRect/>
          </a:stretch>
        </p:blipFill>
        <p:spPr>
          <a:xfrm>
            <a:off x="1673498" y="898242"/>
            <a:ext cx="5826256" cy="5705758"/>
          </a:xfrm>
          <a:prstGeom prst="rect">
            <a:avLst/>
          </a:prstGeom>
        </p:spPr>
      </p:pic>
    </p:spTree>
    <p:extLst>
      <p:ext uri="{BB962C8B-B14F-4D97-AF65-F5344CB8AC3E}">
        <p14:creationId xmlns:p14="http://schemas.microsoft.com/office/powerpoint/2010/main" val="16598283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Propagation in an overdense plasma</a:t>
            </a:r>
          </a:p>
        </p:txBody>
      </p:sp>
      <p:sp>
        <p:nvSpPr>
          <p:cNvPr id="3584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1B80FDD7-DA2D-4A15-854B-A39065BB2080}" type="slidenum">
              <a:rPr lang="en-US" altLang="en-US" sz="900">
                <a:solidFill>
                  <a:srgbClr val="177A6F"/>
                </a:solidFill>
                <a:latin typeface="Arial" panose="020B0604020202020204" pitchFamily="34" charset="0"/>
              </a:rPr>
              <a:pPr/>
              <a:t>41</a:t>
            </a:fld>
            <a:endParaRPr lang="en-US" altLang="en-US" sz="900">
              <a:solidFill>
                <a:srgbClr val="177A6F"/>
              </a:solidFill>
              <a:latin typeface="Arial" panose="020B0604020202020204" pitchFamily="34" charset="0"/>
            </a:endParaRPr>
          </a:p>
        </p:txBody>
      </p:sp>
      <p:pic>
        <p:nvPicPr>
          <p:cNvPr id="5" name="Picture 4" descr="Ch08_PropagatnOvrdns1_Oct2017.jpg"/>
          <p:cNvPicPr>
            <a:picLocks noChangeAspect="1"/>
          </p:cNvPicPr>
          <p:nvPr/>
        </p:nvPicPr>
        <p:blipFill>
          <a:blip r:embed="rId2"/>
          <a:stretch>
            <a:fillRect/>
          </a:stretch>
        </p:blipFill>
        <p:spPr>
          <a:xfrm>
            <a:off x="1062670" y="943519"/>
            <a:ext cx="7039362" cy="5594931"/>
          </a:xfrm>
          <a:prstGeom prst="rect">
            <a:avLst/>
          </a:prstGeom>
        </p:spPr>
      </p:pic>
    </p:spTree>
    <p:extLst>
      <p:ext uri="{BB962C8B-B14F-4D97-AF65-F5344CB8AC3E}">
        <p14:creationId xmlns:p14="http://schemas.microsoft.com/office/powerpoint/2010/main" val="41544551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dirty="0" smtClean="0"/>
              <a:t>Transverse wave at the “critical electron density”, </a:t>
            </a:r>
            <a:r>
              <a:rPr lang="en-US" altLang="en-US" i="1" dirty="0" err="1" smtClean="0"/>
              <a:t>n</a:t>
            </a:r>
            <a:r>
              <a:rPr lang="en-US" altLang="en-US" sz="2800" i="1" baseline="-25000" dirty="0" err="1" smtClean="0"/>
              <a:t>c</a:t>
            </a:r>
            <a:endParaRPr lang="en-US" altLang="en-US" sz="2800" i="1" baseline="-25000" dirty="0" smtClean="0"/>
          </a:p>
        </p:txBody>
      </p:sp>
      <p:sp>
        <p:nvSpPr>
          <p:cNvPr id="3686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438247E9-A5DD-4D5C-9E9B-C61E638DFC23}" type="slidenum">
              <a:rPr lang="en-US" altLang="en-US" sz="900">
                <a:solidFill>
                  <a:srgbClr val="177A6F"/>
                </a:solidFill>
                <a:latin typeface="Arial" panose="020B0604020202020204" pitchFamily="34" charset="0"/>
              </a:rPr>
              <a:pPr/>
              <a:t>42</a:t>
            </a:fld>
            <a:endParaRPr lang="en-US" altLang="en-US" sz="900">
              <a:solidFill>
                <a:srgbClr val="177A6F"/>
              </a:solidFill>
              <a:latin typeface="Arial" panose="020B0604020202020204" pitchFamily="34" charset="0"/>
            </a:endParaRPr>
          </a:p>
        </p:txBody>
      </p:sp>
      <p:pic>
        <p:nvPicPr>
          <p:cNvPr id="5" name="Picture 4" descr="Ch08_PropagatnOvrdns2_Oct2017.jpg"/>
          <p:cNvPicPr>
            <a:picLocks noChangeAspect="1"/>
          </p:cNvPicPr>
          <p:nvPr/>
        </p:nvPicPr>
        <p:blipFill>
          <a:blip r:embed="rId2"/>
          <a:stretch>
            <a:fillRect/>
          </a:stretch>
        </p:blipFill>
        <p:spPr>
          <a:xfrm>
            <a:off x="966839" y="891688"/>
            <a:ext cx="7188810" cy="5717571"/>
          </a:xfrm>
          <a:prstGeom prst="rect">
            <a:avLst/>
          </a:prstGeom>
        </p:spPr>
      </p:pic>
      <p:sp>
        <p:nvSpPr>
          <p:cNvPr id="2" name="Rectangle 1"/>
          <p:cNvSpPr/>
          <p:nvPr/>
        </p:nvSpPr>
        <p:spPr>
          <a:xfrm>
            <a:off x="6886230" y="1970617"/>
            <a:ext cx="1568058" cy="400110"/>
          </a:xfrm>
          <a:prstGeom prst="rect">
            <a:avLst/>
          </a:prstGeom>
        </p:spPr>
        <p:txBody>
          <a:bodyPr wrap="none">
            <a:spAutoFit/>
          </a:bodyPr>
          <a:lstStyle/>
          <a:p>
            <a:r>
              <a:rPr lang="el-GR" altLang="en-US" sz="1800" i="1" dirty="0" smtClean="0">
                <a:solidFill>
                  <a:srgbClr val="002060"/>
                </a:solidFill>
                <a:latin typeface="Times New Roman" panose="02020603050405020304" pitchFamily="18" charset="0"/>
                <a:cs typeface="Times New Roman" panose="02020603050405020304" pitchFamily="18" charset="0"/>
              </a:rPr>
              <a:t>ω</a:t>
            </a:r>
            <a:r>
              <a:rPr lang="en-US" altLang="en-US" sz="2000" i="1" baseline="-25000" dirty="0" smtClean="0">
                <a:solidFill>
                  <a:srgbClr val="002060"/>
                </a:solidFill>
                <a:latin typeface="Times New Roman" panose="02020603050405020304" pitchFamily="18" charset="0"/>
                <a:cs typeface="Times New Roman" panose="02020603050405020304" pitchFamily="18" charset="0"/>
              </a:rPr>
              <a:t>p</a:t>
            </a:r>
            <a:r>
              <a:rPr lang="en-US" altLang="en-US" sz="2000" i="1" baseline="30000" dirty="0" smtClean="0">
                <a:solidFill>
                  <a:srgbClr val="002060"/>
                </a:solidFill>
                <a:latin typeface="Times New Roman" panose="02020603050405020304" pitchFamily="18" charset="0"/>
                <a:cs typeface="Times New Roman" panose="02020603050405020304" pitchFamily="18" charset="0"/>
              </a:rPr>
              <a:t>2 </a:t>
            </a:r>
            <a:r>
              <a:rPr lang="en-US" altLang="en-US" sz="2000" i="1" dirty="0" smtClean="0">
                <a:solidFill>
                  <a:srgbClr val="002060"/>
                </a:solidFill>
                <a:latin typeface="Times New Roman" panose="02020603050405020304" pitchFamily="18" charset="0"/>
                <a:cs typeface="Times New Roman" panose="02020603050405020304" pitchFamily="18" charset="0"/>
              </a:rPr>
              <a:t>= e</a:t>
            </a:r>
            <a:r>
              <a:rPr lang="en-US" altLang="en-US" sz="2000" i="1" baseline="30000" dirty="0" smtClean="0">
                <a:solidFill>
                  <a:srgbClr val="002060"/>
                </a:solidFill>
                <a:latin typeface="Times New Roman" panose="02020603050405020304" pitchFamily="18" charset="0"/>
                <a:cs typeface="Times New Roman" panose="02020603050405020304" pitchFamily="18" charset="0"/>
              </a:rPr>
              <a:t>2</a:t>
            </a:r>
            <a:r>
              <a:rPr lang="en-US" altLang="en-US" sz="2000" i="1" dirty="0" smtClean="0">
                <a:solidFill>
                  <a:srgbClr val="002060"/>
                </a:solidFill>
                <a:latin typeface="Times New Roman" panose="02020603050405020304" pitchFamily="18" charset="0"/>
                <a:cs typeface="Times New Roman" panose="02020603050405020304" pitchFamily="18" charset="0"/>
              </a:rPr>
              <a:t>n/</a:t>
            </a:r>
            <a:r>
              <a:rPr lang="el-GR" altLang="en-US" sz="2000" i="1" dirty="0" smtClean="0">
                <a:solidFill>
                  <a:srgbClr val="002060"/>
                </a:solidFill>
                <a:latin typeface="Times New Roman" panose="02020603050405020304" pitchFamily="18" charset="0"/>
                <a:cs typeface="Times New Roman" panose="02020603050405020304" pitchFamily="18" charset="0"/>
              </a:rPr>
              <a:t>ε</a:t>
            </a:r>
            <a:r>
              <a:rPr lang="en-US" altLang="en-US" sz="2000" i="1" baseline="-25000" smtClean="0">
                <a:solidFill>
                  <a:srgbClr val="002060"/>
                </a:solidFill>
                <a:latin typeface="Times New Roman" panose="02020603050405020304" pitchFamily="18" charset="0"/>
                <a:cs typeface="Times New Roman" panose="02020603050405020304" pitchFamily="18" charset="0"/>
              </a:rPr>
              <a:t>0</a:t>
            </a:r>
            <a:r>
              <a:rPr lang="en-US" altLang="en-US" sz="2000" i="1" smtClean="0">
                <a:solidFill>
                  <a:srgbClr val="002060"/>
                </a:solidFill>
                <a:latin typeface="Times New Roman" panose="02020603050405020304" pitchFamily="18" charset="0"/>
                <a:cs typeface="Times New Roman" panose="02020603050405020304" pitchFamily="18" charset="0"/>
              </a:rPr>
              <a:t>m</a:t>
            </a:r>
            <a:endParaRPr lang="en-US" altLang="en-US" sz="2000" i="1" dirty="0" smtClean="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bwMode="auto">
          <a:xfrm>
            <a:off x="4121063" y="3231715"/>
            <a:ext cx="801666" cy="3507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Geneva" charset="0"/>
                <a:cs typeface="Geneva" charset="0"/>
              </a:rPr>
              <a:t>[µm]</a:t>
            </a:r>
            <a:endParaRPr kumimoji="0" lang="en-US" sz="1600" b="0" i="0" u="none" strike="noStrike" cap="none" normalizeH="0" baseline="0" dirty="0">
              <a:ln>
                <a:noFill/>
              </a:ln>
              <a:solidFill>
                <a:schemeClr val="tx1"/>
              </a:solidFill>
              <a:effectLst/>
              <a:latin typeface="Arial" charset="0"/>
              <a:ea typeface="Geneva" charset="0"/>
              <a:cs typeface="Geneva" charset="0"/>
            </a:endParaRPr>
          </a:p>
        </p:txBody>
      </p:sp>
      <p:sp>
        <p:nvSpPr>
          <p:cNvPr id="4" name="Rectangle 3"/>
          <p:cNvSpPr/>
          <p:nvPr/>
        </p:nvSpPr>
        <p:spPr>
          <a:xfrm>
            <a:off x="2890680" y="6333623"/>
            <a:ext cx="3262432" cy="369332"/>
          </a:xfrm>
          <a:prstGeom prst="rect">
            <a:avLst/>
          </a:prstGeom>
        </p:spPr>
        <p:txBody>
          <a:bodyPr wrap="none">
            <a:spAutoFit/>
          </a:bodyPr>
          <a:lstStyle/>
          <a:p>
            <a:r>
              <a:rPr lang="en-US" altLang="en-US" sz="1800" dirty="0" smtClean="0">
                <a:solidFill>
                  <a:srgbClr val="002060"/>
                </a:solidFill>
              </a:rPr>
              <a:t>Comment on re-entry vehicles</a:t>
            </a:r>
            <a:endParaRPr lang="en-US" sz="1800" dirty="0">
              <a:solidFill>
                <a:srgbClr val="002060"/>
              </a:solidFill>
            </a:endParaRPr>
          </a:p>
        </p:txBody>
      </p:sp>
    </p:spTree>
    <p:extLst>
      <p:ext uri="{BB962C8B-B14F-4D97-AF65-F5344CB8AC3E}">
        <p14:creationId xmlns:p14="http://schemas.microsoft.com/office/powerpoint/2010/main" val="32257207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65089" y="-91853"/>
            <a:ext cx="8364537" cy="762000"/>
          </a:xfrm>
        </p:spPr>
        <p:txBody>
          <a:bodyPr/>
          <a:lstStyle/>
          <a:p>
            <a:r>
              <a:rPr lang="en-US" altLang="en-US" dirty="0" smtClean="0"/>
              <a:t>Refractive index of an electromagnetic wave in a plasma</a:t>
            </a:r>
          </a:p>
        </p:txBody>
      </p:sp>
      <p:sp>
        <p:nvSpPr>
          <p:cNvPr id="3789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C6FB632E-0C49-46D2-88F8-8CC8D2C252CA}" type="slidenum">
              <a:rPr lang="en-US" altLang="en-US" sz="900">
                <a:solidFill>
                  <a:srgbClr val="177A6F"/>
                </a:solidFill>
                <a:latin typeface="Arial" panose="020B0604020202020204" pitchFamily="34" charset="0"/>
              </a:rPr>
              <a:pPr/>
              <a:t>43</a:t>
            </a:fld>
            <a:endParaRPr lang="en-US" altLang="en-US" sz="900">
              <a:solidFill>
                <a:srgbClr val="177A6F"/>
              </a:solidFill>
              <a:latin typeface="Arial" panose="020B0604020202020204" pitchFamily="34" charset="0"/>
            </a:endParaRPr>
          </a:p>
        </p:txBody>
      </p:sp>
      <p:pic>
        <p:nvPicPr>
          <p:cNvPr id="5" name="Picture 4" descr="Ch08_RefracIndxPlas_Oct2017.jpg"/>
          <p:cNvPicPr>
            <a:picLocks noChangeAspect="1"/>
          </p:cNvPicPr>
          <p:nvPr/>
        </p:nvPicPr>
        <p:blipFill>
          <a:blip r:embed="rId3"/>
          <a:stretch>
            <a:fillRect/>
          </a:stretch>
        </p:blipFill>
        <p:spPr>
          <a:xfrm>
            <a:off x="672822" y="1063846"/>
            <a:ext cx="7706723" cy="5476307"/>
          </a:xfrm>
          <a:prstGeom prst="rect">
            <a:avLst/>
          </a:prstGeom>
        </p:spPr>
      </p:pic>
      <p:sp>
        <p:nvSpPr>
          <p:cNvPr id="2" name="Rectangle 1"/>
          <p:cNvSpPr/>
          <p:nvPr/>
        </p:nvSpPr>
        <p:spPr>
          <a:xfrm>
            <a:off x="157605" y="6078488"/>
            <a:ext cx="8737158" cy="461665"/>
          </a:xfrm>
          <a:prstGeom prst="rect">
            <a:avLst/>
          </a:prstGeom>
        </p:spPr>
        <p:txBody>
          <a:bodyPr wrap="square">
            <a:spAutoFit/>
          </a:bodyPr>
          <a:lstStyle/>
          <a:p>
            <a:r>
              <a:rPr lang="en-US" altLang="en-US" dirty="0" smtClean="0">
                <a:latin typeface="Times New Roman" panose="02020603050405020304" pitchFamily="18" charset="0"/>
                <a:cs typeface="Times New Roman" panose="02020603050405020304" pitchFamily="18" charset="0"/>
              </a:rPr>
              <a:t>                             </a:t>
            </a:r>
            <a:r>
              <a:rPr lang="en-US" altLang="en-US" dirty="0" smtClean="0">
                <a:solidFill>
                  <a:srgbClr val="002060"/>
                </a:solidFill>
                <a:latin typeface="Times New Roman" panose="02020603050405020304" pitchFamily="18" charset="0"/>
                <a:cs typeface="Times New Roman" panose="02020603050405020304" pitchFamily="18" charset="0"/>
              </a:rPr>
              <a:t>for n</a:t>
            </a:r>
            <a:r>
              <a:rPr lang="en-US" altLang="en-US" baseline="-25000" dirty="0" smtClean="0">
                <a:solidFill>
                  <a:srgbClr val="002060"/>
                </a:solidFill>
                <a:latin typeface="Times New Roman" panose="02020603050405020304" pitchFamily="18" charset="0"/>
                <a:cs typeface="Times New Roman" panose="02020603050405020304" pitchFamily="18" charset="0"/>
              </a:rPr>
              <a:t>e</a:t>
            </a:r>
            <a:r>
              <a:rPr lang="en-US" altLang="en-US" dirty="0" smtClean="0">
                <a:solidFill>
                  <a:srgbClr val="002060"/>
                </a:solidFill>
                <a:latin typeface="Times New Roman" panose="02020603050405020304" pitchFamily="18" charset="0"/>
                <a:cs typeface="Times New Roman" panose="02020603050405020304" pitchFamily="18" charset="0"/>
              </a:rPr>
              <a:t>/</a:t>
            </a:r>
            <a:r>
              <a:rPr lang="en-US" altLang="en-US" dirty="0" err="1" smtClean="0">
                <a:solidFill>
                  <a:srgbClr val="002060"/>
                </a:solidFill>
                <a:latin typeface="Times New Roman" panose="02020603050405020304" pitchFamily="18" charset="0"/>
                <a:cs typeface="Times New Roman" panose="02020603050405020304" pitchFamily="18" charset="0"/>
              </a:rPr>
              <a:t>n</a:t>
            </a:r>
            <a:r>
              <a:rPr lang="en-US" altLang="en-US" baseline="-25000" dirty="0" err="1" smtClean="0">
                <a:solidFill>
                  <a:srgbClr val="002060"/>
                </a:solidFill>
                <a:latin typeface="Times New Roman" panose="02020603050405020304" pitchFamily="18" charset="0"/>
                <a:cs typeface="Times New Roman" panose="02020603050405020304" pitchFamily="18" charset="0"/>
              </a:rPr>
              <a:t>c</a:t>
            </a:r>
            <a:r>
              <a:rPr lang="en-US" altLang="en-US" dirty="0" smtClean="0">
                <a:solidFill>
                  <a:srgbClr val="002060"/>
                </a:solidFill>
                <a:latin typeface="Times New Roman" panose="02020603050405020304" pitchFamily="18" charset="0"/>
                <a:cs typeface="Times New Roman" panose="02020603050405020304" pitchFamily="18" charset="0"/>
              </a:rPr>
              <a:t> «1, where </a:t>
            </a:r>
            <a:r>
              <a:rPr lang="en-US" altLang="en-US" dirty="0" err="1" smtClean="0">
                <a:solidFill>
                  <a:srgbClr val="002060"/>
                </a:solidFill>
                <a:latin typeface="Times New Roman" panose="02020603050405020304" pitchFamily="18" charset="0"/>
                <a:cs typeface="Times New Roman" panose="02020603050405020304" pitchFamily="18" charset="0"/>
              </a:rPr>
              <a:t>n</a:t>
            </a:r>
            <a:r>
              <a:rPr lang="en-US" altLang="en-US" sz="2800" baseline="-25000" dirty="0" err="1" smtClean="0">
                <a:solidFill>
                  <a:srgbClr val="002060"/>
                </a:solidFill>
                <a:latin typeface="Times New Roman" panose="02020603050405020304" pitchFamily="18" charset="0"/>
                <a:cs typeface="Times New Roman" panose="02020603050405020304" pitchFamily="18" charset="0"/>
              </a:rPr>
              <a:t>c</a:t>
            </a:r>
            <a:r>
              <a:rPr lang="en-US" altLang="en-US" dirty="0" smtClean="0">
                <a:solidFill>
                  <a:srgbClr val="002060"/>
                </a:solidFill>
                <a:latin typeface="Times New Roman" panose="02020603050405020304" pitchFamily="18" charset="0"/>
                <a:cs typeface="Times New Roman" panose="02020603050405020304" pitchFamily="18" charset="0"/>
              </a:rPr>
              <a:t> = 1.11 x 10</a:t>
            </a:r>
            <a:r>
              <a:rPr lang="en-US" altLang="en-US" baseline="30000" dirty="0" smtClean="0">
                <a:solidFill>
                  <a:srgbClr val="002060"/>
                </a:solidFill>
                <a:latin typeface="Times New Roman" panose="02020603050405020304" pitchFamily="18" charset="0"/>
                <a:cs typeface="Times New Roman" panose="02020603050405020304" pitchFamily="18" charset="0"/>
              </a:rPr>
              <a:t>21</a:t>
            </a:r>
            <a:r>
              <a:rPr lang="en-US" altLang="en-US" dirty="0" smtClean="0">
                <a:solidFill>
                  <a:srgbClr val="002060"/>
                </a:solidFill>
                <a:latin typeface="Times New Roman" panose="02020603050405020304" pitchFamily="18" charset="0"/>
                <a:cs typeface="Times New Roman" panose="02020603050405020304" pitchFamily="18" charset="0"/>
              </a:rPr>
              <a:t>e/cm</a:t>
            </a:r>
            <a:r>
              <a:rPr lang="en-US" altLang="en-US" baseline="30000" dirty="0" smtClean="0">
                <a:solidFill>
                  <a:srgbClr val="002060"/>
                </a:solidFill>
                <a:latin typeface="Times New Roman" panose="02020603050405020304" pitchFamily="18" charset="0"/>
                <a:cs typeface="Times New Roman" panose="02020603050405020304" pitchFamily="18" charset="0"/>
              </a:rPr>
              <a:t>3 </a:t>
            </a:r>
            <a:r>
              <a:rPr lang="en-US" altLang="en-US" b="1" dirty="0" smtClean="0">
                <a:solidFill>
                  <a:srgbClr val="002060"/>
                </a:solidFill>
                <a:latin typeface="Times New Roman" panose="02020603050405020304" pitchFamily="18" charset="0"/>
                <a:cs typeface="Times New Roman" panose="02020603050405020304" pitchFamily="18" charset="0"/>
              </a:rPr>
              <a:t>/ </a:t>
            </a:r>
            <a:r>
              <a:rPr lang="el-GR" altLang="en-US" dirty="0" smtClean="0">
                <a:solidFill>
                  <a:srgbClr val="002060"/>
                </a:solidFill>
                <a:latin typeface="Times New Roman" panose="02020603050405020304" pitchFamily="18" charset="0"/>
                <a:cs typeface="Times New Roman" panose="02020603050405020304" pitchFamily="18" charset="0"/>
              </a:rPr>
              <a:t>λ</a:t>
            </a:r>
            <a:r>
              <a:rPr lang="en-US" altLang="en-US" baseline="30000" dirty="0" smtClean="0">
                <a:solidFill>
                  <a:srgbClr val="002060"/>
                </a:solidFill>
                <a:latin typeface="Times New Roman" panose="02020603050405020304" pitchFamily="18" charset="0"/>
                <a:cs typeface="Times New Roman" panose="02020603050405020304" pitchFamily="18" charset="0"/>
              </a:rPr>
              <a:t>2</a:t>
            </a:r>
            <a:r>
              <a:rPr lang="en-US" altLang="en-US" dirty="0" smtClean="0">
                <a:solidFill>
                  <a:srgbClr val="002060"/>
                </a:solidFill>
                <a:latin typeface="Times New Roman" panose="02020603050405020304" pitchFamily="18" charset="0"/>
                <a:cs typeface="Times New Roman" panose="02020603050405020304" pitchFamily="18" charset="0"/>
              </a:rPr>
              <a:t>[µm] </a:t>
            </a:r>
            <a:endParaRPr lang="en-US" dirty="0">
              <a:solidFill>
                <a:srgbClr val="00206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592725" y="5993175"/>
                <a:ext cx="1921423" cy="632289"/>
              </a:xfrm>
              <a:prstGeom prst="rect">
                <a:avLst/>
              </a:prstGeom>
            </p:spPr>
            <p:txBody>
              <a:bodyPr wrap="none">
                <a:spAutoFit/>
              </a:bodyPr>
              <a:lstStyle/>
              <a:p>
                <a14:m>
                  <m:oMath xmlns:m="http://schemas.openxmlformats.org/officeDocument/2006/math">
                    <m:r>
                      <m:rPr>
                        <m:sty m:val="p"/>
                      </m:rPr>
                      <a:rPr lang="en-US" smtClean="0">
                        <a:solidFill>
                          <a:srgbClr val="002060"/>
                        </a:solidFill>
                        <a:latin typeface="Cambria Math" panose="02040503050406030204" pitchFamily="18" charset="0"/>
                      </a:rPr>
                      <m:t>n</m:t>
                    </m:r>
                    <m:r>
                      <m:rPr>
                        <m:nor/>
                      </m:rPr>
                      <a:rPr lang="en-US" i="1">
                        <a:solidFill>
                          <a:srgbClr val="002060"/>
                        </a:solidFill>
                        <a:latin typeface="Cambria Math" panose="02040503050406030204" pitchFamily="18" charset="0"/>
                      </a:rPr>
                      <m:t> </m:t>
                    </m:r>
                    <m:r>
                      <a:rPr lang="en-US" i="0">
                        <a:solidFill>
                          <a:srgbClr val="002060"/>
                        </a:solidFill>
                        <a:latin typeface="Cambria Math" panose="02040503050406030204" pitchFamily="18" charset="0"/>
                      </a:rPr>
                      <m:t>=</m:t>
                    </m:r>
                    <m:r>
                      <m:rPr>
                        <m:nor/>
                      </m:rPr>
                      <a:rPr lang="en-US" i="1">
                        <a:solidFill>
                          <a:srgbClr val="002060"/>
                        </a:solidFill>
                        <a:latin typeface="Cambria Math" panose="02040503050406030204" pitchFamily="18" charset="0"/>
                      </a:rPr>
                      <m:t> </m:t>
                    </m:r>
                    <m:r>
                      <a:rPr lang="en-US" i="0">
                        <a:solidFill>
                          <a:srgbClr val="002060"/>
                        </a:solidFill>
                        <a:latin typeface="Cambria Math" panose="02040503050406030204" pitchFamily="18" charset="0"/>
                      </a:rPr>
                      <m:t>1</m:t>
                    </m:r>
                    <m:r>
                      <m:rPr>
                        <m:nor/>
                      </m:rPr>
                      <a:rPr lang="en-US" i="1">
                        <a:solidFill>
                          <a:srgbClr val="002060"/>
                        </a:solidFill>
                        <a:latin typeface="Cambria Math" panose="02040503050406030204" pitchFamily="18" charset="0"/>
                      </a:rPr>
                      <m:t> </m:t>
                    </m:r>
                    <m:r>
                      <a:rPr lang="en-US" i="0">
                        <a:solidFill>
                          <a:srgbClr val="002060"/>
                        </a:solidFill>
                        <a:latin typeface="Cambria Math" panose="02040503050406030204" pitchFamily="18" charset="0"/>
                      </a:rPr>
                      <m:t>–</m:t>
                    </m:r>
                    <m:r>
                      <m:rPr>
                        <m:nor/>
                      </m:rPr>
                      <a:rPr lang="en-US" i="1">
                        <a:solidFill>
                          <a:srgbClr val="002060"/>
                        </a:solidFill>
                        <a:latin typeface="Cambria Math" panose="02040503050406030204" pitchFamily="18" charset="0"/>
                      </a:rPr>
                      <m:t> </m:t>
                    </m:r>
                    <m:f>
                      <m:fPr>
                        <m:ctrlPr>
                          <a:rPr lang="en-US" i="1">
                            <a:solidFill>
                              <a:srgbClr val="002060"/>
                            </a:solidFill>
                            <a:latin typeface="Cambria Math" panose="02040503050406030204" pitchFamily="18" charset="0"/>
                          </a:rPr>
                        </m:ctrlPr>
                      </m:fPr>
                      <m:num>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𝑛</m:t>
                            </m:r>
                          </m:e>
                          <m:sub>
                            <m:r>
                              <a:rPr lang="en-US" i="1">
                                <a:solidFill>
                                  <a:srgbClr val="002060"/>
                                </a:solidFill>
                                <a:latin typeface="Cambria Math" panose="02040503050406030204" pitchFamily="18" charset="0"/>
                              </a:rPr>
                              <m:t>𝑒</m:t>
                            </m:r>
                          </m:sub>
                        </m:sSub>
                      </m:num>
                      <m:den>
                        <m:r>
                          <a:rPr lang="en-US" i="0">
                            <a:solidFill>
                              <a:srgbClr val="002060"/>
                            </a:solidFill>
                            <a:latin typeface="Cambria Math" panose="02040503050406030204" pitchFamily="18" charset="0"/>
                          </a:rPr>
                          <m:t>2</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𝑛</m:t>
                            </m:r>
                          </m:e>
                          <m:sub>
                            <m:r>
                              <a:rPr lang="en-US" i="1">
                                <a:solidFill>
                                  <a:srgbClr val="002060"/>
                                </a:solidFill>
                                <a:latin typeface="Cambria Math" panose="02040503050406030204" pitchFamily="18" charset="0"/>
                              </a:rPr>
                              <m:t>𝑐</m:t>
                            </m:r>
                          </m:sub>
                        </m:sSub>
                      </m:den>
                    </m:f>
                  </m:oMath>
                </a14:m>
                <a:r>
                  <a:rPr lang="en-US" dirty="0" smtClean="0"/>
                  <a:t> </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592725" y="5993175"/>
                <a:ext cx="1921423" cy="632289"/>
              </a:xfrm>
              <a:prstGeom prst="rect">
                <a:avLst/>
              </a:prstGeom>
              <a:blipFill>
                <a:blip r:embed="rId4"/>
                <a:stretch>
                  <a:fillRect/>
                </a:stretch>
              </a:blipFill>
            </p:spPr>
            <p:txBody>
              <a:bodyPr/>
              <a:lstStyle/>
              <a:p>
                <a:r>
                  <a:rPr lang="en-US">
                    <a:noFill/>
                  </a:rPr>
                  <a:t> </a:t>
                </a:r>
              </a:p>
            </p:txBody>
          </p:sp>
        </mc:Fallback>
      </mc:AlternateContent>
      <p:sp>
        <p:nvSpPr>
          <p:cNvPr id="3" name="Rectangle 2"/>
          <p:cNvSpPr/>
          <p:nvPr/>
        </p:nvSpPr>
        <p:spPr bwMode="auto">
          <a:xfrm>
            <a:off x="5314603" y="2931621"/>
            <a:ext cx="1911927" cy="415637"/>
          </a:xfrm>
          <a:prstGeom prst="rect">
            <a:avLst/>
          </a:prstGeom>
          <a:no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6" name="Rectangle 5"/>
          <p:cNvSpPr/>
          <p:nvPr/>
        </p:nvSpPr>
        <p:spPr>
          <a:xfrm>
            <a:off x="5356033" y="2878670"/>
            <a:ext cx="1257075" cy="461665"/>
          </a:xfrm>
          <a:prstGeom prst="rect">
            <a:avLst/>
          </a:prstGeom>
        </p:spPr>
        <p:txBody>
          <a:bodyPr wrap="none">
            <a:spAutoFit/>
          </a:bodyPr>
          <a:lstStyle/>
          <a:p>
            <a:r>
              <a:rPr lang="en-US" altLang="en-US" dirty="0" smtClean="0">
                <a:solidFill>
                  <a:srgbClr val="9A172F"/>
                </a:solidFill>
              </a:rPr>
              <a:t>n = c/v</a:t>
            </a:r>
            <a:r>
              <a:rPr lang="el-GR" altLang="en-US" sz="3200" baseline="-25000" dirty="0" smtClean="0">
                <a:solidFill>
                  <a:srgbClr val="9A172F"/>
                </a:solidFill>
                <a:latin typeface="Times New Roman" panose="02020603050405020304" pitchFamily="18" charset="0"/>
                <a:cs typeface="Times New Roman" panose="02020603050405020304" pitchFamily="18" charset="0"/>
              </a:rPr>
              <a:t>φ</a:t>
            </a:r>
            <a:endParaRPr lang="en-US" baseline="-25000" dirty="0">
              <a:solidFill>
                <a:srgbClr val="9A172F"/>
              </a:solidFill>
            </a:endParaRPr>
          </a:p>
        </p:txBody>
      </p:sp>
    </p:spTree>
    <p:extLst>
      <p:ext uri="{BB962C8B-B14F-4D97-AF65-F5344CB8AC3E}">
        <p14:creationId xmlns:p14="http://schemas.microsoft.com/office/powerpoint/2010/main" val="3686640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Phase velocity and group velocity (continued)</a:t>
            </a:r>
          </a:p>
        </p:txBody>
      </p:sp>
      <p:sp>
        <p:nvSpPr>
          <p:cNvPr id="3993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64700558-1C10-4775-A0F0-D35213230177}" type="slidenum">
              <a:rPr lang="en-US" altLang="en-US" sz="900">
                <a:solidFill>
                  <a:srgbClr val="177A6F"/>
                </a:solidFill>
                <a:latin typeface="Arial" panose="020B0604020202020204" pitchFamily="34" charset="0"/>
              </a:rPr>
              <a:pPr/>
              <a:t>44</a:t>
            </a:fld>
            <a:endParaRPr lang="en-US" altLang="en-US" sz="900">
              <a:solidFill>
                <a:srgbClr val="177A6F"/>
              </a:solidFill>
              <a:latin typeface="Arial" panose="020B0604020202020204" pitchFamily="34" charset="0"/>
            </a:endParaRPr>
          </a:p>
        </p:txBody>
      </p:sp>
      <p:pic>
        <p:nvPicPr>
          <p:cNvPr id="5" name="Picture 4" descr="Ch08_PhaseGroupVelo2_Oct2017.jpg"/>
          <p:cNvPicPr>
            <a:picLocks noChangeAspect="1"/>
          </p:cNvPicPr>
          <p:nvPr/>
        </p:nvPicPr>
        <p:blipFill>
          <a:blip r:embed="rId2"/>
          <a:stretch>
            <a:fillRect/>
          </a:stretch>
        </p:blipFill>
        <p:spPr>
          <a:xfrm>
            <a:off x="949437" y="966291"/>
            <a:ext cx="7365281" cy="5699455"/>
          </a:xfrm>
          <a:prstGeom prst="rect">
            <a:avLst/>
          </a:prstGeom>
        </p:spPr>
      </p:pic>
      <p:sp>
        <p:nvSpPr>
          <p:cNvPr id="4" name="Rectangle 3"/>
          <p:cNvSpPr/>
          <p:nvPr/>
        </p:nvSpPr>
        <p:spPr bwMode="auto">
          <a:xfrm>
            <a:off x="3231716" y="5924811"/>
            <a:ext cx="463463" cy="27557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8" name="Rectangle 7"/>
          <p:cNvSpPr/>
          <p:nvPr/>
        </p:nvSpPr>
        <p:spPr bwMode="auto">
          <a:xfrm>
            <a:off x="3291407" y="5991674"/>
            <a:ext cx="403772" cy="2087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mc:AlternateContent xmlns:mc="http://schemas.openxmlformats.org/markup-compatibility/2006" xmlns:a14="http://schemas.microsoft.com/office/drawing/2010/main">
        <mc:Choice Requires="a14">
          <p:sp>
            <p:nvSpPr>
              <p:cNvPr id="9" name="Rectangle 8"/>
              <p:cNvSpPr/>
              <p:nvPr/>
            </p:nvSpPr>
            <p:spPr>
              <a:xfrm>
                <a:off x="3228848" y="5924811"/>
                <a:ext cx="47000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en-US" sz="2000" b="1" i="0" dirty="0" smtClean="0">
                          <a:latin typeface="Cambria Math" panose="02040503050406030204" pitchFamily="18" charset="0"/>
                          <a:ea typeface="Cambria Math" panose="02040503050406030204" pitchFamily="18" charset="0"/>
                        </a:rPr>
                        <m:t>→</m:t>
                      </m:r>
                    </m:oMath>
                  </m:oMathPara>
                </a14:m>
                <a:endParaRPr lang="en-US" sz="2000" b="1" dirty="0"/>
              </a:p>
            </p:txBody>
          </p:sp>
        </mc:Choice>
        <mc:Fallback xmlns="">
          <p:sp>
            <p:nvSpPr>
              <p:cNvPr id="9" name="Rectangle 8"/>
              <p:cNvSpPr>
                <a:spLocks noRot="1" noChangeAspect="1" noMove="1" noResize="1" noEditPoints="1" noAdjustHandles="1" noChangeArrowheads="1" noChangeShapeType="1" noTextEdit="1"/>
              </p:cNvSpPr>
              <p:nvPr/>
            </p:nvSpPr>
            <p:spPr>
              <a:xfrm>
                <a:off x="3228848" y="5924811"/>
                <a:ext cx="470000" cy="400110"/>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051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Phase velocity and group velocity</a:t>
            </a:r>
          </a:p>
        </p:txBody>
      </p:sp>
      <p:sp>
        <p:nvSpPr>
          <p:cNvPr id="3891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6C5BED74-56C1-449B-B709-43AD73FF09E2}" type="slidenum">
              <a:rPr lang="en-US" altLang="en-US" sz="900">
                <a:solidFill>
                  <a:srgbClr val="177A6F"/>
                </a:solidFill>
                <a:latin typeface="Arial" panose="020B0604020202020204" pitchFamily="34" charset="0"/>
              </a:rPr>
              <a:pPr/>
              <a:t>45</a:t>
            </a:fld>
            <a:endParaRPr lang="en-US" altLang="en-US" sz="900">
              <a:solidFill>
                <a:srgbClr val="177A6F"/>
              </a:solidFill>
              <a:latin typeface="Arial" panose="020B0604020202020204" pitchFamily="34" charset="0"/>
            </a:endParaRPr>
          </a:p>
        </p:txBody>
      </p:sp>
      <p:pic>
        <p:nvPicPr>
          <p:cNvPr id="5" name="Picture 4" descr="Ch08_PhaseGroupVelo1_Oct2017.jpg"/>
          <p:cNvPicPr>
            <a:picLocks noChangeAspect="1"/>
          </p:cNvPicPr>
          <p:nvPr/>
        </p:nvPicPr>
        <p:blipFill>
          <a:blip r:embed="rId2"/>
          <a:stretch>
            <a:fillRect/>
          </a:stretch>
        </p:blipFill>
        <p:spPr>
          <a:xfrm>
            <a:off x="606323" y="976688"/>
            <a:ext cx="7959074" cy="5553572"/>
          </a:xfrm>
          <a:prstGeom prst="rect">
            <a:avLst/>
          </a:prstGeom>
        </p:spPr>
      </p:pic>
    </p:spTree>
    <p:extLst>
      <p:ext uri="{BB962C8B-B14F-4D97-AF65-F5344CB8AC3E}">
        <p14:creationId xmlns:p14="http://schemas.microsoft.com/office/powerpoint/2010/main" val="420056410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22238" y="0"/>
            <a:ext cx="8274050" cy="762000"/>
          </a:xfrm>
        </p:spPr>
        <p:txBody>
          <a:bodyPr/>
          <a:lstStyle/>
          <a:p>
            <a:r>
              <a:rPr lang="en-US" altLang="en-US" smtClean="0"/>
              <a:t>Collisional absorption of a transverse wave in a plasma</a:t>
            </a:r>
          </a:p>
        </p:txBody>
      </p:sp>
      <p:sp>
        <p:nvSpPr>
          <p:cNvPr id="4096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1BBA22F-F3B2-45B7-A53F-456451F2765D}" type="slidenum">
              <a:rPr lang="en-US" altLang="en-US" sz="900">
                <a:solidFill>
                  <a:srgbClr val="177A6F"/>
                </a:solidFill>
                <a:latin typeface="Arial" panose="020B0604020202020204" pitchFamily="34" charset="0"/>
              </a:rPr>
              <a:pPr/>
              <a:t>46</a:t>
            </a:fld>
            <a:endParaRPr lang="en-US" altLang="en-US" sz="900">
              <a:solidFill>
                <a:srgbClr val="177A6F"/>
              </a:solidFill>
              <a:latin typeface="Arial" panose="020B0604020202020204" pitchFamily="34" charset="0"/>
            </a:endParaRPr>
          </a:p>
        </p:txBody>
      </p:sp>
      <p:pic>
        <p:nvPicPr>
          <p:cNvPr id="5" name="Picture 4" descr="Ch08_CollisnalAbsrptnTrans_Oct2017.jpg"/>
          <p:cNvPicPr>
            <a:picLocks noChangeAspect="1"/>
          </p:cNvPicPr>
          <p:nvPr/>
        </p:nvPicPr>
        <p:blipFill>
          <a:blip r:embed="rId2"/>
          <a:stretch>
            <a:fillRect/>
          </a:stretch>
        </p:blipFill>
        <p:spPr>
          <a:xfrm>
            <a:off x="1045464" y="872189"/>
            <a:ext cx="7053072" cy="5736336"/>
          </a:xfrm>
          <a:prstGeom prst="rect">
            <a:avLst/>
          </a:prstGeom>
        </p:spPr>
      </p:pic>
    </p:spTree>
    <p:extLst>
      <p:ext uri="{BB962C8B-B14F-4D97-AF65-F5344CB8AC3E}">
        <p14:creationId xmlns:p14="http://schemas.microsoft.com/office/powerpoint/2010/main" val="42867419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mtClean="0"/>
              <a:t>Waves in a magnetized plasma</a:t>
            </a:r>
          </a:p>
        </p:txBody>
      </p:sp>
      <p:sp>
        <p:nvSpPr>
          <p:cNvPr id="4198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EE895940-86D6-4E47-A4C8-769C514C9CB9}" type="slidenum">
              <a:rPr lang="en-US" altLang="en-US" sz="900">
                <a:solidFill>
                  <a:srgbClr val="177A6F"/>
                </a:solidFill>
                <a:latin typeface="Arial" panose="020B0604020202020204" pitchFamily="34" charset="0"/>
              </a:rPr>
              <a:pPr/>
              <a:t>47</a:t>
            </a:fld>
            <a:endParaRPr lang="en-US" altLang="en-US" sz="900">
              <a:solidFill>
                <a:srgbClr val="177A6F"/>
              </a:solidFill>
              <a:latin typeface="Arial" panose="020B0604020202020204" pitchFamily="34" charset="0"/>
            </a:endParaRPr>
          </a:p>
        </p:txBody>
      </p:sp>
      <p:pic>
        <p:nvPicPr>
          <p:cNvPr id="5" name="Picture 4" descr="Ch08_WvsMagntzdPlas_Oct2017.jpg"/>
          <p:cNvPicPr>
            <a:picLocks noChangeAspect="1"/>
          </p:cNvPicPr>
          <p:nvPr/>
        </p:nvPicPr>
        <p:blipFill>
          <a:blip r:embed="rId2"/>
          <a:stretch>
            <a:fillRect/>
          </a:stretch>
        </p:blipFill>
        <p:spPr>
          <a:xfrm>
            <a:off x="303162" y="1125679"/>
            <a:ext cx="8503874" cy="5281676"/>
          </a:xfrm>
          <a:prstGeom prst="rect">
            <a:avLst/>
          </a:prstGeom>
        </p:spPr>
      </p:pic>
    </p:spTree>
    <p:extLst>
      <p:ext uri="{BB962C8B-B14F-4D97-AF65-F5344CB8AC3E}">
        <p14:creationId xmlns:p14="http://schemas.microsoft.com/office/powerpoint/2010/main" val="14292910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University of California</a:t>
            </a:r>
            <a:r>
              <a:rPr lang="en-US" smtClean="0"/>
              <a:t>, Berkeley</a:t>
            </a:r>
            <a:r>
              <a:rPr lang="en-US" dirty="0" smtClean="0"/>
              <a:t/>
            </a:r>
            <a:br>
              <a:rPr lang="en-US" dirty="0" smtClean="0"/>
            </a:br>
            <a:r>
              <a:rPr lang="en-US" dirty="0" smtClean="0"/>
              <a:t>X-rays and Extreme </a:t>
            </a:r>
            <a:r>
              <a:rPr lang="en-US" dirty="0"/>
              <a:t>U</a:t>
            </a:r>
            <a:r>
              <a:rPr lang="en-US" dirty="0" smtClean="0"/>
              <a:t>ltraviolet </a:t>
            </a:r>
            <a:r>
              <a:rPr lang="en-US" dirty="0"/>
              <a:t>R</a:t>
            </a:r>
            <a:r>
              <a:rPr lang="en-US" dirty="0" smtClean="0"/>
              <a:t>adiation</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730" y="999778"/>
            <a:ext cx="5615864" cy="5615864"/>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48</a:t>
            </a:fld>
            <a:endParaRPr lang="en-US"/>
          </a:p>
        </p:txBody>
      </p:sp>
      <p:sp>
        <p:nvSpPr>
          <p:cNvPr id="6" name="Rectangle 5"/>
          <p:cNvSpPr/>
          <p:nvPr/>
        </p:nvSpPr>
        <p:spPr>
          <a:xfrm>
            <a:off x="6015673" y="1144180"/>
            <a:ext cx="2735044" cy="830997"/>
          </a:xfrm>
          <a:prstGeom prst="rect">
            <a:avLst/>
          </a:prstGeom>
        </p:spPr>
        <p:txBody>
          <a:bodyPr wrap="none">
            <a:spAutoFit/>
          </a:bodyPr>
          <a:lstStyle/>
          <a:p>
            <a:r>
              <a:rPr lang="en-US" b="1" dirty="0" smtClean="0">
                <a:solidFill>
                  <a:srgbClr val="9A172F"/>
                </a:solidFill>
              </a:rPr>
              <a:t>AST210/EECS213</a:t>
            </a:r>
          </a:p>
          <a:p>
            <a:r>
              <a:rPr lang="en-US" b="1" dirty="0" smtClean="0">
                <a:solidFill>
                  <a:srgbClr val="9A172F"/>
                </a:solidFill>
              </a:rPr>
              <a:t>Fall </a:t>
            </a:r>
            <a:r>
              <a:rPr lang="en-US" b="1" dirty="0">
                <a:solidFill>
                  <a:srgbClr val="9A172F"/>
                </a:solidFill>
              </a:rPr>
              <a:t>2019</a:t>
            </a:r>
          </a:p>
        </p:txBody>
      </p:sp>
    </p:spTree>
    <p:extLst>
      <p:ext uri="{BB962C8B-B14F-4D97-AF65-F5344CB8AC3E}">
        <p14:creationId xmlns:p14="http://schemas.microsoft.com/office/powerpoint/2010/main" val="6158170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longitudinal waves</a:t>
            </a:r>
            <a:endParaRPr lang="en-US" dirty="0"/>
          </a:p>
        </p:txBody>
      </p:sp>
      <p:sp>
        <p:nvSpPr>
          <p:cNvPr id="3" name="Content Placeholder 2"/>
          <p:cNvSpPr>
            <a:spLocks noGrp="1"/>
          </p:cNvSpPr>
          <p:nvPr>
            <p:ph idx="1"/>
          </p:nvPr>
        </p:nvSpPr>
        <p:spPr/>
        <p:txBody>
          <a:bodyPr/>
          <a:lstStyle/>
          <a:p>
            <a:r>
              <a:rPr lang="en-US" dirty="0" smtClean="0"/>
              <a:t>Acoustical (sound) waves</a:t>
            </a:r>
          </a:p>
          <a:p>
            <a:r>
              <a:rPr lang="en-US" dirty="0" smtClean="0"/>
              <a:t>Electron or ion acoustical waves</a:t>
            </a:r>
          </a:p>
          <a:p>
            <a:r>
              <a:rPr lang="en-US" dirty="0" smtClean="0"/>
              <a:t>Water waves (</a:t>
            </a:r>
            <a:r>
              <a:rPr lang="en-US" dirty="0" err="1" smtClean="0"/>
              <a:t>e.g.,‘shallow</a:t>
            </a:r>
            <a:r>
              <a:rPr lang="en-US" dirty="0" smtClean="0"/>
              <a:t> water waves’)</a:t>
            </a:r>
          </a:p>
          <a:p>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49</a:t>
            </a:fld>
            <a:endParaRPr lang="en-US"/>
          </a:p>
        </p:txBody>
      </p:sp>
    </p:spTree>
    <p:extLst>
      <p:ext uri="{BB962C8B-B14F-4D97-AF65-F5344CB8AC3E}">
        <p14:creationId xmlns:p14="http://schemas.microsoft.com/office/powerpoint/2010/main" val="392664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Understanding hot-dense plasmas requires theory, computations and experiments</a:t>
            </a:r>
          </a:p>
        </p:txBody>
      </p:sp>
      <p:sp>
        <p:nvSpPr>
          <p:cNvPr id="2662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DB4BA43-0C9F-479D-863A-F6021CA5FC8D}" type="slidenum">
              <a:rPr lang="en-US" altLang="en-US" sz="900">
                <a:solidFill>
                  <a:srgbClr val="177A6F"/>
                </a:solidFill>
                <a:latin typeface="Arial" panose="020B0604020202020204" pitchFamily="34" charset="0"/>
              </a:rPr>
              <a:pPr/>
              <a:t>5</a:t>
            </a:fld>
            <a:endParaRPr lang="en-US" altLang="en-US" sz="900">
              <a:solidFill>
                <a:srgbClr val="177A6F"/>
              </a:solidFill>
              <a:latin typeface="Arial" panose="020B0604020202020204" pitchFamily="34" charset="0"/>
            </a:endParaRPr>
          </a:p>
        </p:txBody>
      </p:sp>
      <p:pic>
        <p:nvPicPr>
          <p:cNvPr id="5" name="Picture 4" descr="Ch08_HotDensePlasmas_Oct2017.jpg"/>
          <p:cNvPicPr>
            <a:picLocks noChangeAspect="1"/>
          </p:cNvPicPr>
          <p:nvPr/>
        </p:nvPicPr>
        <p:blipFill>
          <a:blip r:embed="rId2"/>
          <a:stretch>
            <a:fillRect/>
          </a:stretch>
        </p:blipFill>
        <p:spPr>
          <a:xfrm>
            <a:off x="550616" y="1616963"/>
            <a:ext cx="8081622" cy="3890303"/>
          </a:xfrm>
          <a:prstGeom prst="rect">
            <a:avLst/>
          </a:prstGeom>
        </p:spPr>
      </p:pic>
    </p:spTree>
    <p:extLst>
      <p:ext uri="{BB962C8B-B14F-4D97-AF65-F5344CB8AC3E}">
        <p14:creationId xmlns:p14="http://schemas.microsoft.com/office/powerpoint/2010/main" val="2708228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Oberved</a:t>
            </a:r>
            <a:r>
              <a:rPr lang="en-US" dirty="0" smtClean="0"/>
              <a:t> x-ray spectra from laser irradiated targets</a:t>
            </a:r>
            <a:endParaRPr lang="en-US" dirty="0"/>
          </a:p>
        </p:txBody>
      </p:sp>
      <p:sp>
        <p:nvSpPr>
          <p:cNvPr id="3" name="Content Placeholder 2"/>
          <p:cNvSpPr>
            <a:spLocks noGrp="1"/>
          </p:cNvSpPr>
          <p:nvPr>
            <p:ph idx="1"/>
          </p:nvPr>
        </p:nvSpPr>
        <p:spPr>
          <a:xfrm>
            <a:off x="414494" y="1132113"/>
            <a:ext cx="8011048" cy="4550229"/>
          </a:xfrm>
        </p:spPr>
        <p:txBody>
          <a:bodyPr/>
          <a:lstStyle/>
          <a:p>
            <a:r>
              <a:rPr lang="en-US" dirty="0" smtClean="0"/>
              <a:t>Blackbody </a:t>
            </a:r>
            <a:r>
              <a:rPr lang="en-US" dirty="0"/>
              <a:t>radiation as a model for plasma temperature </a:t>
            </a:r>
            <a:endParaRPr lang="en-US" dirty="0" smtClean="0"/>
          </a:p>
          <a:p>
            <a:r>
              <a:rPr lang="en-US" dirty="0" smtClean="0"/>
              <a:t>Soft </a:t>
            </a:r>
            <a:r>
              <a:rPr lang="en-US" dirty="0" smtClean="0"/>
              <a:t>x-rays. Time resolved in broad spectral channels</a:t>
            </a:r>
          </a:p>
          <a:p>
            <a:r>
              <a:rPr lang="en-US" dirty="0" smtClean="0"/>
              <a:t>Soft x-ray line spectra; ionization “bottlenecks’</a:t>
            </a:r>
          </a:p>
          <a:p>
            <a:r>
              <a:rPr lang="en-US" dirty="0" smtClean="0"/>
              <a:t>Several </a:t>
            </a:r>
            <a:r>
              <a:rPr lang="en-US" dirty="0" err="1" smtClean="0"/>
              <a:t>keV</a:t>
            </a:r>
            <a:r>
              <a:rPr lang="en-US" dirty="0" smtClean="0"/>
              <a:t> line spectra; very efficient at </a:t>
            </a:r>
            <a:r>
              <a:rPr lang="en-US" dirty="0"/>
              <a:t>4.7 </a:t>
            </a:r>
            <a:r>
              <a:rPr lang="en-US" dirty="0" err="1"/>
              <a:t>keV</a:t>
            </a:r>
            <a:endParaRPr lang="en-US" dirty="0"/>
          </a:p>
          <a:p>
            <a:r>
              <a:rPr lang="en-US" dirty="0" smtClean="0"/>
              <a:t>Comments </a:t>
            </a:r>
            <a:r>
              <a:rPr lang="en-US" dirty="0"/>
              <a:t>on nonlinear processes and the generation of </a:t>
            </a:r>
            <a:r>
              <a:rPr lang="en-US" dirty="0" err="1"/>
              <a:t>suprathemal</a:t>
            </a:r>
            <a:r>
              <a:rPr lang="en-US" dirty="0"/>
              <a:t> electrons in plasmas</a:t>
            </a:r>
          </a:p>
          <a:p>
            <a:r>
              <a:rPr lang="en-US" dirty="0" smtClean="0"/>
              <a:t>Hard </a:t>
            </a:r>
            <a:r>
              <a:rPr lang="en-US" dirty="0" smtClean="0"/>
              <a:t>x-ray continuum spectra driven by intense wave-wave </a:t>
            </a:r>
            <a:r>
              <a:rPr lang="en-US" dirty="0" smtClean="0"/>
              <a:t>interactions</a:t>
            </a:r>
          </a:p>
          <a:p>
            <a:r>
              <a:rPr lang="en-US" dirty="0" smtClean="0"/>
              <a:t>Suprathermal </a:t>
            </a:r>
            <a:r>
              <a:rPr lang="en-US" dirty="0"/>
              <a:t>electrons generate 100</a:t>
            </a:r>
            <a:r>
              <a:rPr lang="en-US" baseline="30000" dirty="0"/>
              <a:t>+</a:t>
            </a:r>
            <a:r>
              <a:rPr lang="en-US" dirty="0"/>
              <a:t> </a:t>
            </a:r>
            <a:r>
              <a:rPr lang="en-US" dirty="0" err="1"/>
              <a:t>keV</a:t>
            </a:r>
            <a:r>
              <a:rPr lang="en-US" dirty="0"/>
              <a:t> </a:t>
            </a:r>
            <a:r>
              <a:rPr lang="en-US" dirty="0" smtClean="0"/>
              <a:t>x-rays</a:t>
            </a:r>
          </a:p>
          <a:p>
            <a:r>
              <a:rPr lang="en-US" dirty="0" smtClean="0"/>
              <a:t>Next class:</a:t>
            </a:r>
            <a:r>
              <a:rPr lang="en-US" dirty="0"/>
              <a:t> </a:t>
            </a:r>
            <a:r>
              <a:rPr lang="en-US" dirty="0" smtClean="0"/>
              <a:t> EUV </a:t>
            </a:r>
            <a:r>
              <a:rPr lang="en-US" dirty="0"/>
              <a:t>radiation for lithography</a:t>
            </a:r>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50</a:t>
            </a:fld>
            <a:endParaRPr lang="en-US"/>
          </a:p>
        </p:txBody>
      </p:sp>
    </p:spTree>
    <p:extLst>
      <p:ext uri="{BB962C8B-B14F-4D97-AF65-F5344CB8AC3E}">
        <p14:creationId xmlns:p14="http://schemas.microsoft.com/office/powerpoint/2010/main" val="26860375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Continuum radiation and blackbody spectra</a:t>
            </a:r>
          </a:p>
        </p:txBody>
      </p:sp>
      <p:sp>
        <p:nvSpPr>
          <p:cNvPr id="4813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B44FE0B-953A-45A5-B1F9-C5D64F3D6040}" type="slidenum">
              <a:rPr lang="en-US" altLang="en-US" sz="900">
                <a:solidFill>
                  <a:srgbClr val="177A6F"/>
                </a:solidFill>
                <a:latin typeface="Arial" panose="020B0604020202020204" pitchFamily="34" charset="0"/>
              </a:rPr>
              <a:pPr/>
              <a:t>51</a:t>
            </a:fld>
            <a:endParaRPr lang="en-US" altLang="en-US" sz="900">
              <a:solidFill>
                <a:srgbClr val="177A6F"/>
              </a:solidFill>
              <a:latin typeface="Arial" panose="020B0604020202020204" pitchFamily="34" charset="0"/>
            </a:endParaRPr>
          </a:p>
        </p:txBody>
      </p:sp>
      <p:pic>
        <p:nvPicPr>
          <p:cNvPr id="5" name="Picture 4" descr="Ch08_ContRadBlackSpec_Oct2017.jpg"/>
          <p:cNvPicPr>
            <a:picLocks noChangeAspect="1"/>
          </p:cNvPicPr>
          <p:nvPr/>
        </p:nvPicPr>
        <p:blipFill>
          <a:blip r:embed="rId2"/>
          <a:stretch>
            <a:fillRect/>
          </a:stretch>
        </p:blipFill>
        <p:spPr>
          <a:xfrm>
            <a:off x="1044825" y="891572"/>
            <a:ext cx="6981706" cy="5720621"/>
          </a:xfrm>
          <a:prstGeom prst="rect">
            <a:avLst/>
          </a:prstGeom>
        </p:spPr>
      </p:pic>
    </p:spTree>
    <p:extLst>
      <p:ext uri="{BB962C8B-B14F-4D97-AF65-F5344CB8AC3E}">
        <p14:creationId xmlns:p14="http://schemas.microsoft.com/office/powerpoint/2010/main" val="11053975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dirty="0" smtClean="0"/>
              <a:t>Blackbody radiation</a:t>
            </a:r>
          </a:p>
        </p:txBody>
      </p:sp>
      <p:sp>
        <p:nvSpPr>
          <p:cNvPr id="4915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7E4C3A05-4C86-4A95-BAAF-09CD8E0418D4}" type="slidenum">
              <a:rPr lang="en-US" altLang="en-US" sz="900">
                <a:solidFill>
                  <a:srgbClr val="177A6F"/>
                </a:solidFill>
                <a:latin typeface="Arial" panose="020B0604020202020204" pitchFamily="34" charset="0"/>
              </a:rPr>
              <a:pPr/>
              <a:t>52</a:t>
            </a:fld>
            <a:endParaRPr lang="en-US" altLang="en-US" sz="900">
              <a:solidFill>
                <a:srgbClr val="177A6F"/>
              </a:solidFill>
              <a:latin typeface="Arial" panose="020B0604020202020204" pitchFamily="34" charset="0"/>
            </a:endParaRPr>
          </a:p>
        </p:txBody>
      </p:sp>
      <p:pic>
        <p:nvPicPr>
          <p:cNvPr id="6" name="Picture 5" descr="Ch08_BlackbdyRad_Oct2017.jpg"/>
          <p:cNvPicPr>
            <a:picLocks noChangeAspect="1"/>
          </p:cNvPicPr>
          <p:nvPr/>
        </p:nvPicPr>
        <p:blipFill>
          <a:blip r:embed="rId2"/>
          <a:stretch>
            <a:fillRect/>
          </a:stretch>
        </p:blipFill>
        <p:spPr>
          <a:xfrm>
            <a:off x="282230" y="850092"/>
            <a:ext cx="8232146" cy="5600585"/>
          </a:xfrm>
          <a:prstGeom prst="rect">
            <a:avLst/>
          </a:prstGeom>
        </p:spPr>
      </p:pic>
      <p:sp>
        <p:nvSpPr>
          <p:cNvPr id="2" name="Rectangle 1"/>
          <p:cNvSpPr/>
          <p:nvPr/>
        </p:nvSpPr>
        <p:spPr bwMode="auto">
          <a:xfrm>
            <a:off x="2848493" y="5688802"/>
            <a:ext cx="1934096" cy="678747"/>
          </a:xfrm>
          <a:prstGeom prst="rect">
            <a:avLst/>
          </a:prstGeom>
          <a:noFill/>
          <a:ln w="28575" cap="flat" cmpd="sng" algn="ctr">
            <a:solidFill>
              <a:srgbClr val="9A172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3" name="Rectangle 2"/>
          <p:cNvSpPr/>
          <p:nvPr/>
        </p:nvSpPr>
        <p:spPr>
          <a:xfrm>
            <a:off x="5068127" y="5625737"/>
            <a:ext cx="2280725" cy="1077218"/>
          </a:xfrm>
          <a:prstGeom prst="rect">
            <a:avLst/>
          </a:prstGeom>
        </p:spPr>
        <p:txBody>
          <a:bodyPr wrap="square">
            <a:spAutoFit/>
          </a:bodyPr>
          <a:lstStyle/>
          <a:p>
            <a:r>
              <a:rPr lang="en-US" altLang="en-US" sz="1600" dirty="0" smtClean="0">
                <a:solidFill>
                  <a:srgbClr val="014188"/>
                </a:solidFill>
              </a:rPr>
              <a:t>EUVL is based on MLs at 13.5 nm (92 eV). Estimate the </a:t>
            </a:r>
            <a:r>
              <a:rPr lang="en-US" altLang="en-US" sz="1600" dirty="0" err="1" smtClean="0">
                <a:solidFill>
                  <a:srgbClr val="014188"/>
                </a:solidFill>
              </a:rPr>
              <a:t>req’d</a:t>
            </a:r>
            <a:r>
              <a:rPr lang="en-US" altLang="en-US" sz="1600" dirty="0" smtClean="0">
                <a:solidFill>
                  <a:srgbClr val="014188"/>
                </a:solidFill>
              </a:rPr>
              <a:t> plasma temperature</a:t>
            </a:r>
          </a:p>
        </p:txBody>
      </p:sp>
    </p:spTree>
    <p:extLst>
      <p:ext uri="{BB962C8B-B14F-4D97-AF65-F5344CB8AC3E}">
        <p14:creationId xmlns:p14="http://schemas.microsoft.com/office/powerpoint/2010/main" val="18970199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dirty="0" smtClean="0"/>
              <a:t>Blackbody radiation across a surface</a:t>
            </a:r>
          </a:p>
        </p:txBody>
      </p:sp>
      <p:sp>
        <p:nvSpPr>
          <p:cNvPr id="5120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340BFB6A-CBF4-469B-9956-8D85FA1B4392}" type="slidenum">
              <a:rPr lang="en-US" altLang="en-US" sz="900">
                <a:solidFill>
                  <a:srgbClr val="177A6F"/>
                </a:solidFill>
                <a:latin typeface="Arial" panose="020B0604020202020204" pitchFamily="34" charset="0"/>
              </a:rPr>
              <a:pPr/>
              <a:t>53</a:t>
            </a:fld>
            <a:endParaRPr lang="en-US" altLang="en-US" sz="900">
              <a:solidFill>
                <a:srgbClr val="177A6F"/>
              </a:solidFill>
              <a:latin typeface="Arial" panose="020B0604020202020204" pitchFamily="34" charset="0"/>
            </a:endParaRPr>
          </a:p>
        </p:txBody>
      </p:sp>
      <p:pic>
        <p:nvPicPr>
          <p:cNvPr id="5" name="Picture 4" descr="Ch08_BlkbdyRadSurface_Oct2017.jpg"/>
          <p:cNvPicPr>
            <a:picLocks noChangeAspect="1"/>
          </p:cNvPicPr>
          <p:nvPr/>
        </p:nvPicPr>
        <p:blipFill>
          <a:blip r:embed="rId2"/>
          <a:stretch>
            <a:fillRect/>
          </a:stretch>
        </p:blipFill>
        <p:spPr>
          <a:xfrm>
            <a:off x="316831" y="844924"/>
            <a:ext cx="6889339" cy="5683406"/>
          </a:xfrm>
          <a:prstGeom prst="rect">
            <a:avLst/>
          </a:prstGeom>
        </p:spPr>
      </p:pic>
      <p:sp>
        <p:nvSpPr>
          <p:cNvPr id="3" name="Rectangle 2"/>
          <p:cNvSpPr/>
          <p:nvPr/>
        </p:nvSpPr>
        <p:spPr bwMode="auto">
          <a:xfrm>
            <a:off x="5688360" y="6350789"/>
            <a:ext cx="1693342" cy="2604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
        <p:nvSpPr>
          <p:cNvPr id="2" name="Rectangle 1"/>
          <p:cNvSpPr/>
          <p:nvPr/>
        </p:nvSpPr>
        <p:spPr>
          <a:xfrm>
            <a:off x="5885297" y="5949740"/>
            <a:ext cx="2972480" cy="707886"/>
          </a:xfrm>
          <a:prstGeom prst="rect">
            <a:avLst/>
          </a:prstGeom>
        </p:spPr>
        <p:txBody>
          <a:bodyPr wrap="none">
            <a:spAutoFit/>
          </a:bodyPr>
          <a:lstStyle/>
          <a:p>
            <a:r>
              <a:rPr lang="en-US" altLang="en-US" sz="2000" dirty="0" smtClean="0">
                <a:solidFill>
                  <a:srgbClr val="9A172F"/>
                </a:solidFill>
              </a:rPr>
              <a:t>Blackbody radiated </a:t>
            </a:r>
          </a:p>
          <a:p>
            <a:r>
              <a:rPr lang="en-US" altLang="en-US" sz="2000" dirty="0" smtClean="0">
                <a:solidFill>
                  <a:srgbClr val="9A172F"/>
                </a:solidFill>
              </a:rPr>
              <a:t>Intensity </a:t>
            </a:r>
            <a:r>
              <a:rPr lang="en-US" sz="2000" dirty="0" smtClean="0">
                <a:solidFill>
                  <a:srgbClr val="9A172F"/>
                </a:solidFill>
              </a:rPr>
              <a:t>scales as (</a:t>
            </a:r>
            <a:r>
              <a:rPr lang="el-GR" altLang="en-US" sz="2000" i="1" dirty="0">
                <a:solidFill>
                  <a:srgbClr val="9A172F"/>
                </a:solidFill>
                <a:latin typeface="Times New Roman" panose="02020603050405020304" pitchFamily="18" charset="0"/>
                <a:cs typeface="Times New Roman" panose="02020603050405020304" pitchFamily="18" charset="0"/>
              </a:rPr>
              <a:t>κ</a:t>
            </a:r>
            <a:r>
              <a:rPr lang="en-US" altLang="en-US" sz="2000" dirty="0" smtClean="0">
                <a:solidFill>
                  <a:srgbClr val="9A172F"/>
                </a:solidFill>
              </a:rPr>
              <a:t>T)</a:t>
            </a:r>
            <a:r>
              <a:rPr lang="en-US" altLang="en-US" baseline="30000" dirty="0" smtClean="0">
                <a:solidFill>
                  <a:srgbClr val="9A172F"/>
                </a:solidFill>
              </a:rPr>
              <a:t>4</a:t>
            </a:r>
            <a:endParaRPr lang="en-US" baseline="30000" dirty="0">
              <a:solidFill>
                <a:srgbClr val="9A172F"/>
              </a:solidFill>
            </a:endParaRPr>
          </a:p>
        </p:txBody>
      </p:sp>
    </p:spTree>
    <p:extLst>
      <p:ext uri="{BB962C8B-B14F-4D97-AF65-F5344CB8AC3E}">
        <p14:creationId xmlns:p14="http://schemas.microsoft.com/office/powerpoint/2010/main" val="31344671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soft x-ray continuum emission from </a:t>
            </a:r>
            <a:br>
              <a:rPr lang="en-US" dirty="0" smtClean="0"/>
            </a:br>
            <a:r>
              <a:rPr lang="en-US" dirty="0" smtClean="0"/>
              <a:t>a hot dense plasma on a picosecond time scale</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54</a:t>
            </a:fld>
            <a:endParaRPr lang="en-US"/>
          </a:p>
        </p:txBody>
      </p:sp>
      <p:pic>
        <p:nvPicPr>
          <p:cNvPr id="5" name="Picture 4" descr="Ch08_F24_Oct2017.jpg"/>
          <p:cNvPicPr>
            <a:picLocks noChangeAspect="1"/>
          </p:cNvPicPr>
          <p:nvPr/>
        </p:nvPicPr>
        <p:blipFill>
          <a:blip r:embed="rId2"/>
          <a:stretch>
            <a:fillRect/>
          </a:stretch>
        </p:blipFill>
        <p:spPr>
          <a:xfrm>
            <a:off x="221225" y="1366492"/>
            <a:ext cx="8693748" cy="405395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Notch Filter, useful for broad spectral sampling</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55</a:t>
            </a:fld>
            <a:endParaRPr lang="en-US"/>
          </a:p>
        </p:txBody>
      </p:sp>
      <p:pic>
        <p:nvPicPr>
          <p:cNvPr id="4" name="Picture 3" descr="Ch03_F11_Oct2017.jpg"/>
          <p:cNvPicPr>
            <a:picLocks noChangeAspect="1"/>
          </p:cNvPicPr>
          <p:nvPr/>
        </p:nvPicPr>
        <p:blipFill>
          <a:blip r:embed="rId2"/>
          <a:stretch>
            <a:fillRect/>
          </a:stretch>
        </p:blipFill>
        <p:spPr>
          <a:xfrm>
            <a:off x="1671484" y="932883"/>
            <a:ext cx="5801032" cy="565013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Determining an equivalent blackbody temperature</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56</a:t>
            </a:fld>
            <a:endParaRPr lang="en-US"/>
          </a:p>
        </p:txBody>
      </p:sp>
      <p:pic>
        <p:nvPicPr>
          <p:cNvPr id="5" name="Picture 4" descr="Ch 08 F25 CUP II Nov2017.jpg"/>
          <p:cNvPicPr>
            <a:picLocks noChangeAspect="1"/>
          </p:cNvPicPr>
          <p:nvPr/>
        </p:nvPicPr>
        <p:blipFill>
          <a:blip r:embed="rId2"/>
          <a:stretch>
            <a:fillRect/>
          </a:stretch>
        </p:blipFill>
        <p:spPr>
          <a:xfrm>
            <a:off x="316342" y="1065162"/>
            <a:ext cx="8429849" cy="5104580"/>
          </a:xfrm>
          <a:prstGeom prst="rect">
            <a:avLst/>
          </a:prstGeom>
        </p:spPr>
      </p:pic>
    </p:spTree>
    <p:extLst>
      <p:ext uri="{BB962C8B-B14F-4D97-AF65-F5344CB8AC3E}">
        <p14:creationId xmlns:p14="http://schemas.microsoft.com/office/powerpoint/2010/main" val="30098777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0967" y="65242"/>
            <a:ext cx="7913077" cy="762000"/>
          </a:xfrm>
        </p:spPr>
        <p:txBody>
          <a:bodyPr/>
          <a:lstStyle/>
          <a:p>
            <a:r>
              <a:rPr lang="en-US" sz="2000" dirty="0" smtClean="0"/>
              <a:t>Measuring energy transport into a laser produced plasma by observing specific spectral bands with multilayer mirrors</a:t>
            </a:r>
            <a:endParaRPr lang="en-US" sz="2000"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57</a:t>
            </a:fld>
            <a:endParaRPr lang="en-US"/>
          </a:p>
        </p:txBody>
      </p:sp>
      <p:pic>
        <p:nvPicPr>
          <p:cNvPr id="4" name="Picture 3" descr="Ch08_MeasurePlasRad_Oct2017.jpg"/>
          <p:cNvPicPr>
            <a:picLocks noChangeAspect="1"/>
          </p:cNvPicPr>
          <p:nvPr/>
        </p:nvPicPr>
        <p:blipFill>
          <a:blip r:embed="rId2"/>
          <a:stretch>
            <a:fillRect/>
          </a:stretch>
        </p:blipFill>
        <p:spPr>
          <a:xfrm>
            <a:off x="970266" y="958146"/>
            <a:ext cx="7305218" cy="5657496"/>
          </a:xfrm>
          <a:prstGeom prst="rect">
            <a:avLst/>
          </a:prstGeom>
        </p:spPr>
      </p:pic>
      <p:sp>
        <p:nvSpPr>
          <p:cNvPr id="6" name="Flowchart: Process 5"/>
          <p:cNvSpPr/>
          <p:nvPr/>
        </p:nvSpPr>
        <p:spPr bwMode="auto">
          <a:xfrm>
            <a:off x="4135717" y="2719293"/>
            <a:ext cx="4356847" cy="3597835"/>
          </a:xfrm>
          <a:prstGeom prst="flowChartProcess">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7" y="0"/>
            <a:ext cx="8207664" cy="762000"/>
          </a:xfrm>
        </p:spPr>
        <p:txBody>
          <a:bodyPr/>
          <a:lstStyle/>
          <a:p>
            <a:r>
              <a:rPr lang="en-US" dirty="0" smtClean="0"/>
              <a:t>X-ray  line emission in a plasma </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58</a:t>
            </a:fld>
            <a:endParaRPr lang="en-US"/>
          </a:p>
        </p:txBody>
      </p:sp>
    </p:spTree>
    <p:extLst>
      <p:ext uri="{BB962C8B-B14F-4D97-AF65-F5344CB8AC3E}">
        <p14:creationId xmlns:p14="http://schemas.microsoft.com/office/powerpoint/2010/main" val="19339059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122238" y="0"/>
            <a:ext cx="8234362" cy="762000"/>
          </a:xfrm>
        </p:spPr>
        <p:txBody>
          <a:bodyPr/>
          <a:lstStyle/>
          <a:p>
            <a:r>
              <a:rPr lang="en-US" altLang="en-US" smtClean="0"/>
              <a:t>Multiple ionization states result in many emission lines</a:t>
            </a:r>
          </a:p>
        </p:txBody>
      </p:sp>
      <p:sp>
        <p:nvSpPr>
          <p:cNvPr id="5837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E38DF5D1-1271-4C3B-868B-0FEB2E08BBA5}" type="slidenum">
              <a:rPr lang="en-US" altLang="en-US" sz="900">
                <a:solidFill>
                  <a:srgbClr val="177A6F"/>
                </a:solidFill>
                <a:latin typeface="Arial" panose="020B0604020202020204" pitchFamily="34" charset="0"/>
              </a:rPr>
              <a:pPr/>
              <a:t>59</a:t>
            </a:fld>
            <a:endParaRPr lang="en-US" altLang="en-US" sz="900">
              <a:solidFill>
                <a:srgbClr val="177A6F"/>
              </a:solidFill>
              <a:latin typeface="Arial" panose="020B0604020202020204" pitchFamily="34" charset="0"/>
            </a:endParaRPr>
          </a:p>
        </p:txBody>
      </p:sp>
      <p:pic>
        <p:nvPicPr>
          <p:cNvPr id="5" name="Picture 4" descr="Ch08_LineContinRad3_Oct2017.jpg"/>
          <p:cNvPicPr>
            <a:picLocks noChangeAspect="1"/>
          </p:cNvPicPr>
          <p:nvPr/>
        </p:nvPicPr>
        <p:blipFill>
          <a:blip r:embed="rId2"/>
          <a:stretch>
            <a:fillRect/>
          </a:stretch>
        </p:blipFill>
        <p:spPr>
          <a:xfrm>
            <a:off x="1499419" y="972688"/>
            <a:ext cx="6195389" cy="5581777"/>
          </a:xfrm>
          <a:prstGeom prst="rect">
            <a:avLst/>
          </a:prstGeom>
        </p:spPr>
      </p:pic>
    </p:spTree>
    <p:extLst>
      <p:ext uri="{BB962C8B-B14F-4D97-AF65-F5344CB8AC3E}">
        <p14:creationId xmlns:p14="http://schemas.microsoft.com/office/powerpoint/2010/main" val="8475638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Plasma theories address physical phenomena at various levels of “particle detail”</a:t>
            </a:r>
          </a:p>
        </p:txBody>
      </p:sp>
      <p:sp>
        <p:nvSpPr>
          <p:cNvPr id="2355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6350AB74-2611-4199-BA5F-A1697D81C1E7}" type="slidenum">
              <a:rPr lang="en-US" altLang="en-US" sz="900">
                <a:solidFill>
                  <a:srgbClr val="177A6F"/>
                </a:solidFill>
                <a:latin typeface="Arial" panose="020B0604020202020204" pitchFamily="34" charset="0"/>
              </a:rPr>
              <a:pPr/>
              <a:t>6</a:t>
            </a:fld>
            <a:endParaRPr lang="en-US" altLang="en-US" sz="900">
              <a:solidFill>
                <a:srgbClr val="177A6F"/>
              </a:solidFill>
              <a:latin typeface="Arial" panose="020B0604020202020204" pitchFamily="34" charset="0"/>
            </a:endParaRPr>
          </a:p>
        </p:txBody>
      </p:sp>
      <p:pic>
        <p:nvPicPr>
          <p:cNvPr id="5" name="Picture 4" descr="Ch08_PlasmaTheories_Oct2017.jpg"/>
          <p:cNvPicPr>
            <a:picLocks noChangeAspect="1"/>
          </p:cNvPicPr>
          <p:nvPr/>
        </p:nvPicPr>
        <p:blipFill>
          <a:blip r:embed="rId2"/>
          <a:stretch>
            <a:fillRect/>
          </a:stretch>
        </p:blipFill>
        <p:spPr>
          <a:xfrm>
            <a:off x="460248" y="1433216"/>
            <a:ext cx="8223504" cy="4666488"/>
          </a:xfrm>
          <a:prstGeom prst="rect">
            <a:avLst/>
          </a:prstGeom>
        </p:spPr>
      </p:pic>
    </p:spTree>
    <p:extLst>
      <p:ext uri="{BB962C8B-B14F-4D97-AF65-F5344CB8AC3E}">
        <p14:creationId xmlns:p14="http://schemas.microsoft.com/office/powerpoint/2010/main" val="38530955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dirty="0" smtClean="0"/>
              <a:t>Example of soft x-ray emission spectra </a:t>
            </a:r>
            <a:br>
              <a:rPr lang="en-US" altLang="en-US" dirty="0" smtClean="0"/>
            </a:br>
            <a:r>
              <a:rPr lang="en-US" altLang="en-US" dirty="0" smtClean="0"/>
              <a:t>from a laser produced, neon-like chromium plasma</a:t>
            </a:r>
          </a:p>
        </p:txBody>
      </p:sp>
      <p:sp>
        <p:nvSpPr>
          <p:cNvPr id="5939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D15894D5-4C30-4F8A-AB07-69E7B7A310F4}" type="slidenum">
              <a:rPr lang="en-US" altLang="en-US" sz="900">
                <a:solidFill>
                  <a:srgbClr val="177A6F"/>
                </a:solidFill>
                <a:latin typeface="Arial" panose="020B0604020202020204" pitchFamily="34" charset="0"/>
              </a:rPr>
              <a:pPr/>
              <a:t>60</a:t>
            </a:fld>
            <a:endParaRPr lang="en-US" altLang="en-US" sz="900">
              <a:solidFill>
                <a:srgbClr val="177A6F"/>
              </a:solidFill>
              <a:latin typeface="Arial" panose="020B0604020202020204" pitchFamily="34" charset="0"/>
            </a:endParaRPr>
          </a:p>
        </p:txBody>
      </p:sp>
      <p:pic>
        <p:nvPicPr>
          <p:cNvPr id="5" name="Picture 4" descr="Ch08_F23_Oct2017.jpg"/>
          <p:cNvPicPr>
            <a:picLocks noChangeAspect="1"/>
          </p:cNvPicPr>
          <p:nvPr/>
        </p:nvPicPr>
        <p:blipFill>
          <a:blip r:embed="rId2"/>
          <a:stretch>
            <a:fillRect/>
          </a:stretch>
        </p:blipFill>
        <p:spPr>
          <a:xfrm>
            <a:off x="387683" y="909484"/>
            <a:ext cx="8362609" cy="5661743"/>
          </a:xfrm>
          <a:prstGeom prst="rect">
            <a:avLst/>
          </a:prstGeom>
        </p:spPr>
      </p:pic>
    </p:spTree>
    <p:extLst>
      <p:ext uri="{BB962C8B-B14F-4D97-AF65-F5344CB8AC3E}">
        <p14:creationId xmlns:p14="http://schemas.microsoft.com/office/powerpoint/2010/main" val="4630579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smtClean="0"/>
              <a:t>Ionization “bottlenecks” can limit the number of ionization states present in a plasma: Cr example</a:t>
            </a:r>
          </a:p>
        </p:txBody>
      </p:sp>
      <p:sp>
        <p:nvSpPr>
          <p:cNvPr id="6041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5317F096-FECA-4DF6-9942-2D91B934EC4E}" type="slidenum">
              <a:rPr lang="en-US" altLang="en-US" sz="900">
                <a:solidFill>
                  <a:srgbClr val="177A6F"/>
                </a:solidFill>
                <a:latin typeface="Arial" panose="020B0604020202020204" pitchFamily="34" charset="0"/>
              </a:rPr>
              <a:pPr/>
              <a:t>61</a:t>
            </a:fld>
            <a:endParaRPr lang="en-US" altLang="en-US" sz="900" dirty="0">
              <a:solidFill>
                <a:srgbClr val="177A6F"/>
              </a:solidFill>
              <a:latin typeface="Arial" panose="020B0604020202020204" pitchFamily="34" charset="0"/>
            </a:endParaRPr>
          </a:p>
        </p:txBody>
      </p:sp>
      <p:pic>
        <p:nvPicPr>
          <p:cNvPr id="5" name="Picture 4" descr="Ch08_IonzBtlnecks2_Oct2017.jpg"/>
          <p:cNvPicPr>
            <a:picLocks noChangeAspect="1"/>
          </p:cNvPicPr>
          <p:nvPr/>
        </p:nvPicPr>
        <p:blipFill>
          <a:blip r:embed="rId2"/>
          <a:stretch>
            <a:fillRect/>
          </a:stretch>
        </p:blipFill>
        <p:spPr>
          <a:xfrm>
            <a:off x="310266" y="800058"/>
            <a:ext cx="8570976" cy="5815584"/>
          </a:xfrm>
          <a:prstGeom prst="rect">
            <a:avLst/>
          </a:prstGeom>
        </p:spPr>
      </p:pic>
      <mc:AlternateContent xmlns:mc="http://schemas.openxmlformats.org/markup-compatibility/2006">
        <mc:Choice xmlns:a14="http://schemas.microsoft.com/office/drawing/2010/main" Requires="a14">
          <p:sp>
            <p:nvSpPr>
              <p:cNvPr id="2" name="Rectangle 1"/>
              <p:cNvSpPr/>
              <p:nvPr/>
            </p:nvSpPr>
            <p:spPr>
              <a:xfrm>
                <a:off x="7120934" y="5302519"/>
                <a:ext cx="1973854" cy="615553"/>
              </a:xfrm>
              <a:prstGeom prst="rect">
                <a:avLst/>
              </a:prstGeom>
            </p:spPr>
            <p:txBody>
              <a:bodyPr wrap="square">
                <a:spAutoFit/>
              </a:bodyPr>
              <a:lstStyle/>
              <a:p>
                <a:r>
                  <a:rPr lang="en-US" altLang="en-US" sz="1400" dirty="0" smtClean="0">
                    <a:solidFill>
                      <a:srgbClr val="FF0000"/>
                    </a:solidFill>
                  </a:rPr>
                  <a:t>Recall peak blackbody </a:t>
                </a:r>
              </a:p>
              <a:p>
                <a:r>
                  <a:rPr lang="en-US" altLang="en-US" sz="1400" dirty="0" smtClean="0">
                    <a:solidFill>
                      <a:srgbClr val="FF0000"/>
                    </a:solidFill>
                  </a:rPr>
                  <a:t>is  2.82</a:t>
                </a:r>
                <a:r>
                  <a:rPr lang="en-US" altLang="en-US" sz="2000" dirty="0" smtClean="0"/>
                  <a:t>     </a:t>
                </a:r>
                <a14:m>
                  <m:oMath xmlns:m="http://schemas.openxmlformats.org/officeDocument/2006/math">
                    <m:r>
                      <a:rPr lang="en-US" altLang="en-US" sz="1400" i="1" dirty="0" smtClean="0">
                        <a:solidFill>
                          <a:srgbClr val="FF0000"/>
                        </a:solidFill>
                        <a:latin typeface="Cambria Math" panose="02040503050406030204" pitchFamily="18" charset="0"/>
                        <a:ea typeface="Cambria Math" panose="02040503050406030204" pitchFamily="18" charset="0"/>
                      </a:rPr>
                      <m:t>≅</m:t>
                    </m:r>
                  </m:oMath>
                </a14:m>
                <a:r>
                  <a:rPr lang="en-US" altLang="en-US" sz="1400" dirty="0" smtClean="0">
                    <a:solidFill>
                      <a:srgbClr val="FF0000"/>
                    </a:solidFill>
                  </a:rPr>
                  <a:t> 560 </a:t>
                </a:r>
                <a:r>
                  <a:rPr lang="en-US" altLang="en-US" sz="1600" dirty="0" smtClean="0">
                    <a:solidFill>
                      <a:srgbClr val="FF0000"/>
                    </a:solidFill>
                  </a:rPr>
                  <a:t>eV</a:t>
                </a:r>
                <a:endParaRPr lang="en-US" sz="2000" dirty="0"/>
              </a:p>
            </p:txBody>
          </p:sp>
        </mc:Choice>
        <mc:Fallback>
          <p:sp>
            <p:nvSpPr>
              <p:cNvPr id="2" name="Rectangle 1"/>
              <p:cNvSpPr>
                <a:spLocks noRot="1" noChangeAspect="1" noMove="1" noResize="1" noEditPoints="1" noAdjustHandles="1" noChangeArrowheads="1" noChangeShapeType="1" noTextEdit="1"/>
              </p:cNvSpPr>
              <p:nvPr/>
            </p:nvSpPr>
            <p:spPr>
              <a:xfrm>
                <a:off x="7120934" y="5302519"/>
                <a:ext cx="1973854" cy="615553"/>
              </a:xfrm>
              <a:prstGeom prst="rect">
                <a:avLst/>
              </a:prstGeom>
              <a:blipFill>
                <a:blip r:embed="rId3"/>
                <a:stretch>
                  <a:fillRect l="-926" t="-1980" r="-2469" b="-10891"/>
                </a:stretch>
              </a:blipFill>
            </p:spPr>
            <p:txBody>
              <a:bodyPr/>
              <a:lstStyle/>
              <a:p>
                <a:r>
                  <a:rPr lang="en-US">
                    <a:noFill/>
                  </a:rPr>
                  <a:t> </a:t>
                </a:r>
              </a:p>
            </p:txBody>
          </p:sp>
        </mc:Fallback>
      </mc:AlternateContent>
      <p:sp>
        <p:nvSpPr>
          <p:cNvPr id="4" name="Rectangle 3"/>
          <p:cNvSpPr/>
          <p:nvPr/>
        </p:nvSpPr>
        <p:spPr>
          <a:xfrm>
            <a:off x="7708517" y="5538978"/>
            <a:ext cx="442750" cy="369332"/>
          </a:xfrm>
          <a:prstGeom prst="rect">
            <a:avLst/>
          </a:prstGeom>
        </p:spPr>
        <p:txBody>
          <a:bodyPr wrap="none">
            <a:spAutoFit/>
          </a:bodyPr>
          <a:lstStyle/>
          <a:p>
            <a:r>
              <a:rPr lang="el-GR" altLang="en-US" sz="1800" i="1" dirty="0">
                <a:solidFill>
                  <a:srgbClr val="FF0000"/>
                </a:solidFill>
                <a:latin typeface="Times New Roman" panose="02020603050405020304" pitchFamily="18" charset="0"/>
                <a:cs typeface="Times New Roman" panose="02020603050405020304" pitchFamily="18" charset="0"/>
              </a:rPr>
              <a:t>κ</a:t>
            </a:r>
            <a:r>
              <a:rPr lang="en-US" altLang="en-US" sz="1800" i="1" dirty="0">
                <a:solidFill>
                  <a:srgbClr val="FF0000"/>
                </a:solidFill>
              </a:rPr>
              <a:t>T</a:t>
            </a:r>
            <a:endParaRPr lang="en-US" sz="1800" i="1" dirty="0">
              <a:solidFill>
                <a:srgbClr val="FF0000"/>
              </a:solidFill>
            </a:endParaRPr>
          </a:p>
        </p:txBody>
      </p:sp>
    </p:spTree>
    <p:extLst>
      <p:ext uri="{BB962C8B-B14F-4D97-AF65-F5344CB8AC3E}">
        <p14:creationId xmlns:p14="http://schemas.microsoft.com/office/powerpoint/2010/main" val="846300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R. Kelley: atomic and ionic spectral lines</a:t>
            </a:r>
          </a:p>
        </p:txBody>
      </p:sp>
      <p:sp>
        <p:nvSpPr>
          <p:cNvPr id="6246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63FDA76F-26F2-4590-ACD6-EAC8775BEDA0}" type="slidenum">
              <a:rPr lang="en-US" altLang="en-US" sz="900">
                <a:solidFill>
                  <a:srgbClr val="177A6F"/>
                </a:solidFill>
                <a:latin typeface="Arial" panose="020B0604020202020204" pitchFamily="34" charset="0"/>
              </a:rPr>
              <a:pPr/>
              <a:t>62</a:t>
            </a:fld>
            <a:endParaRPr lang="en-US" altLang="en-US" sz="900">
              <a:solidFill>
                <a:srgbClr val="177A6F"/>
              </a:solidFill>
              <a:latin typeface="Arial" panose="020B0604020202020204" pitchFamily="34" charset="0"/>
            </a:endParaRPr>
          </a:p>
        </p:txBody>
      </p:sp>
      <p:pic>
        <p:nvPicPr>
          <p:cNvPr id="5" name="Picture 4" descr="Ch08_ChromiumChart_Oct2017.jpg"/>
          <p:cNvPicPr>
            <a:picLocks noChangeAspect="1"/>
          </p:cNvPicPr>
          <p:nvPr/>
        </p:nvPicPr>
        <p:blipFill>
          <a:blip r:embed="rId2"/>
          <a:stretch>
            <a:fillRect/>
          </a:stretch>
        </p:blipFill>
        <p:spPr>
          <a:xfrm>
            <a:off x="156347" y="1263921"/>
            <a:ext cx="8827585" cy="4143821"/>
          </a:xfrm>
          <a:prstGeom prst="rect">
            <a:avLst/>
          </a:prstGeom>
        </p:spPr>
      </p:pic>
    </p:spTree>
    <p:extLst>
      <p:ext uri="{BB962C8B-B14F-4D97-AF65-F5344CB8AC3E}">
        <p14:creationId xmlns:p14="http://schemas.microsoft.com/office/powerpoint/2010/main" val="38984049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F61F605-875C-4E26-BA68-727A3AC52D38}" type="slidenum">
              <a:rPr lang="en-US" altLang="en-US" sz="900">
                <a:solidFill>
                  <a:srgbClr val="177A6F"/>
                </a:solidFill>
                <a:latin typeface="Arial" panose="020B0604020202020204" pitchFamily="34" charset="0"/>
              </a:rPr>
              <a:pPr/>
              <a:t>63</a:t>
            </a:fld>
            <a:endParaRPr lang="en-US" altLang="en-US" sz="900">
              <a:solidFill>
                <a:srgbClr val="177A6F"/>
              </a:solidFill>
              <a:latin typeface="Arial" panose="020B0604020202020204" pitchFamily="34" charset="0"/>
            </a:endParaRPr>
          </a:p>
        </p:txBody>
      </p:sp>
      <p:pic>
        <p:nvPicPr>
          <p:cNvPr id="4" name="Picture 3" descr="Ch08_Atomic_IonicBk_Oct2017.jpg"/>
          <p:cNvPicPr>
            <a:picLocks noChangeAspect="1"/>
          </p:cNvPicPr>
          <p:nvPr/>
        </p:nvPicPr>
        <p:blipFill>
          <a:blip r:embed="rId3"/>
          <a:stretch>
            <a:fillRect/>
          </a:stretch>
        </p:blipFill>
        <p:spPr>
          <a:xfrm>
            <a:off x="247756" y="0"/>
            <a:ext cx="7976616" cy="6565392"/>
          </a:xfrm>
          <a:prstGeom prst="rect">
            <a:avLst/>
          </a:prstGeom>
        </p:spPr>
      </p:pic>
    </p:spTree>
    <p:extLst>
      <p:ext uri="{BB962C8B-B14F-4D97-AF65-F5344CB8AC3E}">
        <p14:creationId xmlns:p14="http://schemas.microsoft.com/office/powerpoint/2010/main" val="22849253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He-like and H-like ions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64</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315855013"/>
              </p:ext>
            </p:extLst>
          </p:nvPr>
        </p:nvGraphicFramePr>
        <p:xfrm>
          <a:off x="544263" y="1448227"/>
          <a:ext cx="5562246" cy="4910531"/>
        </p:xfrm>
        <a:graphic>
          <a:graphicData uri="http://schemas.openxmlformats.org/drawingml/2006/table">
            <a:tbl>
              <a:tblPr>
                <a:tableStyleId>{5C22544A-7EE6-4342-B048-85BDC9FD1C3A}</a:tableStyleId>
              </a:tblPr>
              <a:tblGrid>
                <a:gridCol w="1060919">
                  <a:extLst>
                    <a:ext uri="{9D8B030D-6E8A-4147-A177-3AD203B41FA5}">
                      <a16:colId xmlns:a16="http://schemas.microsoft.com/office/drawing/2014/main" val="2365449126"/>
                    </a:ext>
                  </a:extLst>
                </a:gridCol>
                <a:gridCol w="1060919">
                  <a:extLst>
                    <a:ext uri="{9D8B030D-6E8A-4147-A177-3AD203B41FA5}">
                      <a16:colId xmlns:a16="http://schemas.microsoft.com/office/drawing/2014/main" val="1889093280"/>
                    </a:ext>
                  </a:extLst>
                </a:gridCol>
                <a:gridCol w="1060919">
                  <a:extLst>
                    <a:ext uri="{9D8B030D-6E8A-4147-A177-3AD203B41FA5}">
                      <a16:colId xmlns:a16="http://schemas.microsoft.com/office/drawing/2014/main" val="953657787"/>
                    </a:ext>
                  </a:extLst>
                </a:gridCol>
                <a:gridCol w="1212478">
                  <a:extLst>
                    <a:ext uri="{9D8B030D-6E8A-4147-A177-3AD203B41FA5}">
                      <a16:colId xmlns:a16="http://schemas.microsoft.com/office/drawing/2014/main" val="4083387254"/>
                    </a:ext>
                  </a:extLst>
                </a:gridCol>
                <a:gridCol w="1167011">
                  <a:extLst>
                    <a:ext uri="{9D8B030D-6E8A-4147-A177-3AD203B41FA5}">
                      <a16:colId xmlns:a16="http://schemas.microsoft.com/office/drawing/2014/main" val="1269488838"/>
                    </a:ext>
                  </a:extLst>
                </a:gridCol>
              </a:tblGrid>
              <a:tr h="245655">
                <a:tc>
                  <a:txBody>
                    <a:bodyPr/>
                    <a:lstStyle/>
                    <a:p>
                      <a:pPr marL="91440" marR="0">
                        <a:spcBef>
                          <a:spcPts val="240"/>
                        </a:spcBef>
                        <a:spcAft>
                          <a:spcPts val="24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0" marR="0" marT="0" marB="0"/>
                </a:tc>
                <a:tc gridSpan="4">
                  <a:txBody>
                    <a:bodyPr/>
                    <a:lstStyle/>
                    <a:p>
                      <a:pPr marL="91440" marR="0" algn="ctr">
                        <a:spcBef>
                          <a:spcPts val="240"/>
                        </a:spcBef>
                        <a:spcAft>
                          <a:spcPts val="240"/>
                        </a:spcAft>
                      </a:pPr>
                      <a:r>
                        <a:rPr lang="en-US" sz="1200">
                          <a:effectLst/>
                        </a:rPr>
                        <a:t>Transition energy (eV)</a:t>
                      </a:r>
                      <a:endParaRPr lang="en-US" sz="120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3746023"/>
                  </a:ext>
                </a:extLst>
              </a:tr>
              <a:tr h="245655">
                <a:tc>
                  <a:txBody>
                    <a:bodyPr/>
                    <a:lstStyle/>
                    <a:p>
                      <a:pPr marL="91440" marR="0">
                        <a:spcBef>
                          <a:spcPts val="240"/>
                        </a:spcBef>
                        <a:spcAft>
                          <a:spcPts val="240"/>
                        </a:spcAft>
                      </a:pPr>
                      <a:r>
                        <a:rPr lang="en-US" sz="1200">
                          <a:effectLst/>
                        </a:rPr>
                        <a:t> </a:t>
                      </a:r>
                      <a:endParaRPr lang="en-US" sz="1200">
                        <a:effectLst/>
                        <a:latin typeface="Times New Roman" panose="02020603050405020304" pitchFamily="18" charset="0"/>
                        <a:ea typeface="Times New Roman" panose="02020603050405020304" pitchFamily="18" charset="0"/>
                      </a:endParaRPr>
                    </a:p>
                  </a:txBody>
                  <a:tcPr marL="0" marR="0" marT="0" marB="0"/>
                </a:tc>
                <a:tc gridSpan="2">
                  <a:txBody>
                    <a:bodyPr/>
                    <a:lstStyle/>
                    <a:p>
                      <a:pPr marL="91440" marR="0" algn="ctr">
                        <a:spcBef>
                          <a:spcPts val="240"/>
                        </a:spcBef>
                        <a:spcAft>
                          <a:spcPts val="240"/>
                        </a:spcAft>
                      </a:pPr>
                      <a:r>
                        <a:rPr lang="en-US" sz="1200">
                          <a:effectLst/>
                        </a:rPr>
                        <a:t>Hydrogen-like</a:t>
                      </a:r>
                      <a:endParaRPr lang="en-US" sz="120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en-US"/>
                    </a:p>
                  </a:txBody>
                  <a:tcPr/>
                </a:tc>
                <a:tc gridSpan="2">
                  <a:txBody>
                    <a:bodyPr/>
                    <a:lstStyle/>
                    <a:p>
                      <a:pPr marL="91440" marR="0" algn="ctr">
                        <a:spcBef>
                          <a:spcPts val="240"/>
                        </a:spcBef>
                        <a:spcAft>
                          <a:spcPts val="240"/>
                        </a:spcAft>
                      </a:pPr>
                      <a:r>
                        <a:rPr lang="en-US" sz="1200">
                          <a:effectLst/>
                        </a:rPr>
                        <a:t>Helium-like</a:t>
                      </a:r>
                      <a:endParaRPr lang="en-US" sz="1200">
                        <a:effectLst/>
                        <a:latin typeface="Times New Roman" panose="02020603050405020304" pitchFamily="18" charset="0"/>
                        <a:ea typeface="Times New Roman" panose="02020603050405020304" pitchFamily="18" charset="0"/>
                      </a:endParaRPr>
                    </a:p>
                  </a:txBody>
                  <a:tcPr marL="0" marR="0" marT="0" marB="0"/>
                </a:tc>
                <a:tc hMerge="1">
                  <a:txBody>
                    <a:bodyPr/>
                    <a:lstStyle/>
                    <a:p>
                      <a:endParaRPr lang="en-US"/>
                    </a:p>
                  </a:txBody>
                  <a:tcPr/>
                </a:tc>
                <a:extLst>
                  <a:ext uri="{0D108BD9-81ED-4DB2-BD59-A6C34878D82A}">
                    <a16:rowId xmlns:a16="http://schemas.microsoft.com/office/drawing/2014/main" val="3924936178"/>
                  </a:ext>
                </a:extLst>
              </a:tr>
              <a:tr h="245655">
                <a:tc>
                  <a:txBody>
                    <a:bodyPr/>
                    <a:lstStyle/>
                    <a:p>
                      <a:pPr marL="91440" marR="0">
                        <a:spcBef>
                          <a:spcPts val="240"/>
                        </a:spcBef>
                        <a:spcAft>
                          <a:spcPts val="240"/>
                        </a:spcAft>
                      </a:pPr>
                      <a:r>
                        <a:rPr lang="en-US" sz="1200">
                          <a:effectLst/>
                        </a:rPr>
                        <a:t>Element</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91440" marR="0">
                        <a:spcBef>
                          <a:spcPts val="240"/>
                        </a:spcBef>
                        <a:spcAft>
                          <a:spcPts val="240"/>
                        </a:spcAft>
                      </a:pPr>
                      <a:r>
                        <a:rPr lang="en-US" sz="1200">
                          <a:effectLst/>
                        </a:rPr>
                        <a:t>2p</a:t>
                      </a:r>
                      <a:r>
                        <a:rPr lang="en-US" sz="1200" baseline="-25000">
                          <a:effectLst/>
                        </a:rPr>
                        <a:t>1/2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91440" marR="0">
                        <a:spcBef>
                          <a:spcPts val="240"/>
                        </a:spcBef>
                        <a:spcAft>
                          <a:spcPts val="240"/>
                        </a:spcAft>
                      </a:pPr>
                      <a:r>
                        <a:rPr lang="en-US" sz="1200">
                          <a:effectLst/>
                        </a:rPr>
                        <a:t>2p</a:t>
                      </a:r>
                      <a:r>
                        <a:rPr lang="en-US" sz="1200" baseline="-25000">
                          <a:effectLst/>
                        </a:rPr>
                        <a:t>3/2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91440" marR="0">
                        <a:spcBef>
                          <a:spcPts val="240"/>
                        </a:spcBef>
                        <a:spcAft>
                          <a:spcPts val="240"/>
                        </a:spcAft>
                      </a:pPr>
                      <a:r>
                        <a:rPr lang="en-US" sz="1200">
                          <a:effectLst/>
                        </a:rPr>
                        <a:t>2p </a:t>
                      </a:r>
                      <a:r>
                        <a:rPr lang="en-US" sz="1200" baseline="30000">
                          <a:effectLst/>
                        </a:rPr>
                        <a:t>3</a:t>
                      </a:r>
                      <a:r>
                        <a:rPr lang="en-US" sz="1200">
                          <a:effectLst/>
                        </a:rPr>
                        <a:t>P</a:t>
                      </a:r>
                      <a:r>
                        <a:rPr lang="en-US" sz="1200" baseline="-25000">
                          <a:effectLst/>
                        </a:rPr>
                        <a:t>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91440" marR="0">
                        <a:spcBef>
                          <a:spcPts val="240"/>
                        </a:spcBef>
                        <a:spcAft>
                          <a:spcPts val="240"/>
                        </a:spcAft>
                      </a:pPr>
                      <a:r>
                        <a:rPr lang="en-US" sz="1200">
                          <a:effectLst/>
                        </a:rPr>
                        <a:t>2p </a:t>
                      </a:r>
                      <a:r>
                        <a:rPr lang="en-US" sz="1200" baseline="30000">
                          <a:effectLst/>
                        </a:rPr>
                        <a:t>1</a:t>
                      </a:r>
                      <a:r>
                        <a:rPr lang="en-US" sz="1200">
                          <a:effectLst/>
                        </a:rPr>
                        <a:t>P</a:t>
                      </a:r>
                      <a:r>
                        <a:rPr lang="en-US" sz="1200" baseline="-25000">
                          <a:effectLst/>
                        </a:rPr>
                        <a:t>l</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934966033"/>
                  </a:ext>
                </a:extLst>
              </a:tr>
              <a:tr h="204712">
                <a:tc>
                  <a:txBody>
                    <a:bodyPr/>
                    <a:lstStyle/>
                    <a:p>
                      <a:pPr marL="182880" marR="0">
                        <a:spcBef>
                          <a:spcPts val="0"/>
                        </a:spcBef>
                        <a:spcAft>
                          <a:spcPts val="0"/>
                        </a:spcAft>
                      </a:pPr>
                      <a:r>
                        <a:rPr lang="en-US" sz="1000">
                          <a:effectLst/>
                        </a:rPr>
                        <a:t>5 B</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255.17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255.20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202.78</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205.4</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405848926"/>
                  </a:ext>
                </a:extLst>
              </a:tr>
              <a:tr h="204712">
                <a:tc>
                  <a:txBody>
                    <a:bodyPr/>
                    <a:lstStyle/>
                    <a:p>
                      <a:pPr marL="182880" marR="0">
                        <a:spcBef>
                          <a:spcPts val="0"/>
                        </a:spcBef>
                        <a:spcAft>
                          <a:spcPts val="0"/>
                        </a:spcAft>
                      </a:pPr>
                      <a:r>
                        <a:rPr lang="en-US" sz="1000">
                          <a:effectLst/>
                        </a:rPr>
                        <a:t>6 C</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367.5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367.5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304.3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307.8</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218723991"/>
                  </a:ext>
                </a:extLst>
              </a:tr>
              <a:tr h="204712">
                <a:tc>
                  <a:txBody>
                    <a:bodyPr/>
                    <a:lstStyle/>
                    <a:p>
                      <a:pPr marL="182880" marR="0">
                        <a:spcBef>
                          <a:spcPts val="0"/>
                        </a:spcBef>
                        <a:spcAft>
                          <a:spcPts val="0"/>
                        </a:spcAft>
                      </a:pPr>
                      <a:r>
                        <a:rPr lang="en-US" sz="1000">
                          <a:effectLst/>
                        </a:rPr>
                        <a:t>7 N</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500.3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500.4</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426.3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dirty="0">
                          <a:effectLst/>
                        </a:rPr>
                        <a:t>430.7</a:t>
                      </a:r>
                      <a:endParaRPr lang="en-US"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985780822"/>
                  </a:ext>
                </a:extLst>
              </a:tr>
              <a:tr h="204712">
                <a:tc>
                  <a:txBody>
                    <a:bodyPr/>
                    <a:lstStyle/>
                    <a:p>
                      <a:pPr marL="182880" marR="0">
                        <a:spcBef>
                          <a:spcPts val="0"/>
                        </a:spcBef>
                        <a:spcAft>
                          <a:spcPts val="0"/>
                        </a:spcAft>
                      </a:pPr>
                      <a:r>
                        <a:rPr lang="en-US" sz="1000">
                          <a:effectLst/>
                        </a:rPr>
                        <a:t>8 O</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653.5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653.7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568.7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574.0</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25707229"/>
                  </a:ext>
                </a:extLst>
              </a:tr>
              <a:tr h="204712">
                <a:tc>
                  <a:txBody>
                    <a:bodyPr/>
                    <a:lstStyle/>
                    <a:p>
                      <a:pPr marL="182880" marR="0">
                        <a:spcBef>
                          <a:spcPts val="0"/>
                        </a:spcBef>
                        <a:spcAft>
                          <a:spcPts val="0"/>
                        </a:spcAft>
                      </a:pPr>
                      <a:r>
                        <a:rPr lang="en-US" sz="1000">
                          <a:effectLst/>
                        </a:rPr>
                        <a:t>9 F</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827.3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827.6</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731.5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737.8</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487100665"/>
                  </a:ext>
                </a:extLst>
              </a:tr>
              <a:tr h="204712">
                <a:tc>
                  <a:txBody>
                    <a:bodyPr/>
                    <a:lstStyle/>
                    <a:p>
                      <a:pPr marL="91440" marR="0">
                        <a:spcBef>
                          <a:spcPts val="0"/>
                        </a:spcBef>
                        <a:spcAft>
                          <a:spcPts val="0"/>
                        </a:spcAft>
                      </a:pPr>
                      <a:r>
                        <a:rPr lang="en-US" sz="1000">
                          <a:effectLst/>
                        </a:rPr>
                        <a:t>10 Ne</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1021.5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1022.0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914.9</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274320" marR="0">
                        <a:spcBef>
                          <a:spcPts val="0"/>
                        </a:spcBef>
                        <a:spcAft>
                          <a:spcPts val="0"/>
                        </a:spcAft>
                      </a:pPr>
                      <a:r>
                        <a:rPr lang="en-US" sz="1000">
                          <a:effectLst/>
                        </a:rPr>
                        <a:t>922.1</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737548273"/>
                  </a:ext>
                </a:extLst>
              </a:tr>
              <a:tr h="204712">
                <a:tc>
                  <a:txBody>
                    <a:bodyPr/>
                    <a:lstStyle/>
                    <a:p>
                      <a:pPr marL="91440" marR="0">
                        <a:spcBef>
                          <a:spcPts val="0"/>
                        </a:spcBef>
                        <a:spcAft>
                          <a:spcPts val="0"/>
                        </a:spcAft>
                      </a:pPr>
                      <a:r>
                        <a:rPr lang="en-US" sz="1000">
                          <a:effectLst/>
                        </a:rPr>
                        <a:t>11 Na</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1236.3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1237.0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1118.8</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1126.9</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717140335"/>
                  </a:ext>
                </a:extLst>
              </a:tr>
              <a:tr h="204712">
                <a:tc>
                  <a:txBody>
                    <a:bodyPr/>
                    <a:lstStyle/>
                    <a:p>
                      <a:pPr marL="91440" marR="0">
                        <a:spcBef>
                          <a:spcPts val="0"/>
                        </a:spcBef>
                        <a:spcAft>
                          <a:spcPts val="0"/>
                        </a:spcAft>
                      </a:pPr>
                      <a:r>
                        <a:rPr lang="en-US" sz="1000">
                          <a:effectLst/>
                        </a:rPr>
                        <a:t>12 Mg</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1471.7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1472.7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1343.2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1352.3</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721997584"/>
                  </a:ext>
                </a:extLst>
              </a:tr>
              <a:tr h="204712">
                <a:tc>
                  <a:txBody>
                    <a:bodyPr/>
                    <a:lstStyle/>
                    <a:p>
                      <a:pPr marL="91440" marR="0">
                        <a:spcBef>
                          <a:spcPts val="0"/>
                        </a:spcBef>
                        <a:spcAft>
                          <a:spcPts val="0"/>
                        </a:spcAft>
                      </a:pPr>
                      <a:r>
                        <a:rPr lang="en-US" sz="1000">
                          <a:effectLst/>
                        </a:rPr>
                        <a:t>13 Al</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1727.7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1729.0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1588.3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1598.4</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713364616"/>
                  </a:ext>
                </a:extLst>
              </a:tr>
              <a:tr h="204712">
                <a:tc>
                  <a:txBody>
                    <a:bodyPr/>
                    <a:lstStyle/>
                    <a:p>
                      <a:pPr marL="91440" marR="0">
                        <a:spcBef>
                          <a:spcPts val="0"/>
                        </a:spcBef>
                        <a:spcAft>
                          <a:spcPts val="0"/>
                        </a:spcAft>
                      </a:pPr>
                      <a:r>
                        <a:rPr lang="en-US" sz="1000">
                          <a:effectLst/>
                        </a:rPr>
                        <a:t>14 Si</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2004.3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2006.1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1853.9</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1865.1</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822894672"/>
                  </a:ext>
                </a:extLst>
              </a:tr>
              <a:tr h="204712">
                <a:tc>
                  <a:txBody>
                    <a:bodyPr/>
                    <a:lstStyle/>
                    <a:p>
                      <a:pPr marL="91440" marR="0">
                        <a:spcBef>
                          <a:spcPts val="0"/>
                        </a:spcBef>
                        <a:spcAft>
                          <a:spcPts val="0"/>
                        </a:spcAft>
                      </a:pPr>
                      <a:r>
                        <a:rPr lang="en-US" sz="1000">
                          <a:effectLst/>
                        </a:rPr>
                        <a:t>15 P</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2301.7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2304.0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2140.3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2152.6</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624508789"/>
                  </a:ext>
                </a:extLst>
              </a:tr>
              <a:tr h="204712">
                <a:tc>
                  <a:txBody>
                    <a:bodyPr/>
                    <a:lstStyle/>
                    <a:p>
                      <a:pPr marL="91440" marR="0">
                        <a:spcBef>
                          <a:spcPts val="0"/>
                        </a:spcBef>
                        <a:spcAft>
                          <a:spcPts val="0"/>
                        </a:spcAft>
                      </a:pPr>
                      <a:r>
                        <a:rPr lang="en-US" sz="1000">
                          <a:effectLst/>
                        </a:rPr>
                        <a:t>16 S</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2619.7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2622.7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2447.3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2460.8</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64076133"/>
                  </a:ext>
                </a:extLst>
              </a:tr>
              <a:tr h="204712">
                <a:tc>
                  <a:txBody>
                    <a:bodyPr/>
                    <a:lstStyle/>
                    <a:p>
                      <a:pPr marL="91440" marR="0">
                        <a:spcBef>
                          <a:spcPts val="0"/>
                        </a:spcBef>
                        <a:spcAft>
                          <a:spcPts val="0"/>
                        </a:spcAft>
                      </a:pPr>
                      <a:r>
                        <a:rPr lang="en-US" sz="1000">
                          <a:effectLst/>
                        </a:rPr>
                        <a:t>17 Cl</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2958.5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2962.4</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2775.1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2789.8</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576634855"/>
                  </a:ext>
                </a:extLst>
              </a:tr>
              <a:tr h="204712">
                <a:tc>
                  <a:txBody>
                    <a:bodyPr/>
                    <a:lstStyle/>
                    <a:p>
                      <a:pPr marL="91440" marR="0">
                        <a:spcBef>
                          <a:spcPts val="0"/>
                        </a:spcBef>
                        <a:spcAft>
                          <a:spcPts val="0"/>
                        </a:spcAft>
                      </a:pPr>
                      <a:r>
                        <a:rPr lang="en-US" sz="1000">
                          <a:effectLst/>
                        </a:rPr>
                        <a:t>18 Ar</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3318</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3323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3124</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dirty="0">
                          <a:effectLst/>
                        </a:rPr>
                        <a:t>3140</a:t>
                      </a:r>
                      <a:endParaRPr lang="en-US"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4090124001"/>
                  </a:ext>
                </a:extLst>
              </a:tr>
              <a:tr h="204712">
                <a:tc>
                  <a:txBody>
                    <a:bodyPr/>
                    <a:lstStyle/>
                    <a:p>
                      <a:pPr marL="91440" marR="0">
                        <a:spcBef>
                          <a:spcPts val="0"/>
                        </a:spcBef>
                        <a:spcAft>
                          <a:spcPts val="0"/>
                        </a:spcAft>
                      </a:pPr>
                      <a:r>
                        <a:rPr lang="en-US" sz="1000">
                          <a:effectLst/>
                        </a:rPr>
                        <a:t>19 K</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3699</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3705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3493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3511</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4169292933"/>
                  </a:ext>
                </a:extLst>
              </a:tr>
              <a:tr h="204712">
                <a:tc>
                  <a:txBody>
                    <a:bodyPr/>
                    <a:lstStyle/>
                    <a:p>
                      <a:pPr marL="91440" marR="0">
                        <a:spcBef>
                          <a:spcPts val="0"/>
                        </a:spcBef>
                        <a:spcAft>
                          <a:spcPts val="0"/>
                        </a:spcAft>
                      </a:pPr>
                      <a:r>
                        <a:rPr lang="en-US" sz="1000">
                          <a:effectLst/>
                        </a:rPr>
                        <a:t>20 Ca</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4100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4108</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3883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3903</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739448880"/>
                  </a:ext>
                </a:extLst>
              </a:tr>
              <a:tr h="204712">
                <a:tc>
                  <a:txBody>
                    <a:bodyPr/>
                    <a:lstStyle/>
                    <a:p>
                      <a:pPr marL="91440" marR="0">
                        <a:spcBef>
                          <a:spcPts val="0"/>
                        </a:spcBef>
                        <a:spcAft>
                          <a:spcPts val="0"/>
                        </a:spcAft>
                      </a:pPr>
                      <a:r>
                        <a:rPr lang="en-US" sz="1000">
                          <a:effectLst/>
                        </a:rPr>
                        <a:t>21 Sc</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4523</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4532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4295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4316</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73691482"/>
                  </a:ext>
                </a:extLst>
              </a:tr>
              <a:tr h="204712">
                <a:tc>
                  <a:txBody>
                    <a:bodyPr/>
                    <a:lstStyle/>
                    <a:p>
                      <a:pPr marL="91440" marR="0">
                        <a:spcBef>
                          <a:spcPts val="0"/>
                        </a:spcBef>
                        <a:spcAft>
                          <a:spcPts val="0"/>
                        </a:spcAft>
                      </a:pPr>
                      <a:r>
                        <a:rPr lang="en-US" sz="1000">
                          <a:effectLst/>
                        </a:rPr>
                        <a:t>22 Ti</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4966</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4977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4727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4750</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171607873"/>
                  </a:ext>
                </a:extLst>
              </a:tr>
              <a:tr h="204712">
                <a:tc>
                  <a:txBody>
                    <a:bodyPr/>
                    <a:lstStyle/>
                    <a:p>
                      <a:pPr marL="91440" marR="0">
                        <a:spcBef>
                          <a:spcPts val="0"/>
                        </a:spcBef>
                        <a:spcAft>
                          <a:spcPts val="0"/>
                        </a:spcAft>
                      </a:pPr>
                      <a:r>
                        <a:rPr lang="en-US" sz="1000">
                          <a:effectLst/>
                        </a:rPr>
                        <a:t>23 V</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5431</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5444</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5180</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5205</a:t>
                      </a:r>
                      <a:endParaRPr lang="en-US" sz="120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222025769"/>
                  </a:ext>
                </a:extLst>
              </a:tr>
              <a:tr h="284038">
                <a:tc>
                  <a:txBody>
                    <a:bodyPr/>
                    <a:lstStyle/>
                    <a:p>
                      <a:pPr marL="91440" marR="0">
                        <a:spcBef>
                          <a:spcPts val="0"/>
                        </a:spcBef>
                        <a:spcAft>
                          <a:spcPts val="0"/>
                        </a:spcAft>
                      </a:pPr>
                      <a:r>
                        <a:rPr lang="en-US" sz="1000">
                          <a:effectLst/>
                        </a:rPr>
                        <a:t>24 Cr</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5917</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5932</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a:effectLst/>
                        </a:rPr>
                        <a:t>5655</a:t>
                      </a:r>
                      <a:endParaRPr lang="en-US" sz="1200">
                        <a:effectLst/>
                        <a:latin typeface="Times New Roman" panose="02020603050405020304" pitchFamily="18" charset="0"/>
                        <a:ea typeface="Times New Roman" panose="02020603050405020304" pitchFamily="18" charset="0"/>
                      </a:endParaRPr>
                    </a:p>
                  </a:txBody>
                  <a:tcPr marL="0" marR="0" marT="0" marB="0"/>
                </a:tc>
                <a:tc>
                  <a:txBody>
                    <a:bodyPr/>
                    <a:lstStyle/>
                    <a:p>
                      <a:pPr marL="182880" marR="0">
                        <a:spcBef>
                          <a:spcPts val="0"/>
                        </a:spcBef>
                        <a:spcAft>
                          <a:spcPts val="0"/>
                        </a:spcAft>
                      </a:pPr>
                      <a:r>
                        <a:rPr lang="en-US" sz="1000" dirty="0">
                          <a:effectLst/>
                        </a:rPr>
                        <a:t>5682</a:t>
                      </a:r>
                      <a:endParaRPr lang="en-US" sz="1200" dirty="0">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2604259068"/>
                  </a:ext>
                </a:extLst>
              </a:tr>
            </a:tbl>
          </a:graphicData>
        </a:graphic>
      </p:graphicFrame>
      <p:sp>
        <p:nvSpPr>
          <p:cNvPr id="5" name="Rectangle 1"/>
          <p:cNvSpPr>
            <a:spLocks noChangeArrowheads="1"/>
          </p:cNvSpPr>
          <p:nvPr/>
        </p:nvSpPr>
        <p:spPr bwMode="auto">
          <a:xfrm>
            <a:off x="251975" y="762000"/>
            <a:ext cx="49926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TABLE 8.3. </a:t>
            </a:r>
            <a:r>
              <a:rPr kumimoji="0" lang="en-US" altLang="en-US" sz="1600" b="0" i="0" u="none" strike="noStrike" cap="none" normalizeH="0" baseline="0" dirty="0" smtClean="0">
                <a:ln>
                  <a:noFill/>
                </a:ln>
                <a:solidFill>
                  <a:schemeClr val="tx1"/>
                </a:solidFill>
                <a:effectLst/>
                <a:ea typeface="Times New Roman" panose="02020603050405020304" pitchFamily="18" charset="0"/>
              </a:rPr>
              <a:t>Transition energies</a:t>
            </a:r>
            <a:r>
              <a:rPr kumimoji="0" lang="en-US" altLang="en-US" sz="1600" b="0" i="0" u="none" strike="noStrike" cap="none" normalizeH="0" baseline="30000" dirty="0" smtClean="0">
                <a:ln>
                  <a:noFill/>
                </a:ln>
                <a:solidFill>
                  <a:schemeClr val="tx1"/>
                </a:solidFill>
                <a:effectLst/>
                <a:latin typeface="Arial" panose="020B0604020202020204" pitchFamily="34" charset="0"/>
                <a:ea typeface="Times New Roman" panose="02020603050405020304" pitchFamily="18" charset="0"/>
              </a:rPr>
              <a:t>55</a:t>
            </a:r>
            <a:r>
              <a:rPr kumimoji="0" lang="en-US"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for transitions from the </a:t>
            </a:r>
            <a:r>
              <a:rPr kumimoji="0" lang="en-US" altLang="en-US" sz="16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n </a:t>
            </a:r>
            <a:r>
              <a:rPr kumimoji="0" lang="en-US" altLang="en-US" sz="1600" b="0" i="0" u="none" strike="noStrike" cap="none" normalizeH="0" baseline="0" dirty="0" smtClean="0">
                <a:ln>
                  <a:noFill/>
                </a:ln>
                <a:solidFill>
                  <a:schemeClr val="tx1"/>
                </a:solidFill>
                <a:effectLst/>
                <a:ea typeface="Times New Roman" panose="02020603050405020304" pitchFamily="18" charset="0"/>
              </a:rPr>
              <a:t>= 2 </a:t>
            </a:r>
            <a:r>
              <a:rPr kumimoji="0" lang="en-US"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state to the </a:t>
            </a:r>
            <a:r>
              <a:rPr kumimoji="0" lang="en-US" altLang="en-US" sz="1600" b="0" i="1"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rPr>
              <a:t>n </a:t>
            </a:r>
            <a:r>
              <a:rPr kumimoji="0" lang="en-US" altLang="en-US" sz="1600" b="0" i="0" u="none" strike="noStrike" cap="none" normalizeH="0" baseline="0" dirty="0" smtClean="0">
                <a:ln>
                  <a:noFill/>
                </a:ln>
                <a:solidFill>
                  <a:schemeClr val="tx1"/>
                </a:solidFill>
                <a:effectLst/>
                <a:ea typeface="Times New Roman" panose="02020603050405020304" pitchFamily="18" charset="0"/>
              </a:rPr>
              <a:t>= 1 ground state of </a:t>
            </a:r>
            <a:r>
              <a:rPr kumimoji="0" lang="en-US" altLang="en-US" sz="16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H- and He-like ions. </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6" name="Rectangle 5"/>
          <p:cNvSpPr/>
          <p:nvPr/>
        </p:nvSpPr>
        <p:spPr>
          <a:xfrm>
            <a:off x="1487213" y="6277088"/>
            <a:ext cx="6879021" cy="338554"/>
          </a:xfrm>
          <a:prstGeom prst="rect">
            <a:avLst/>
          </a:prstGeom>
        </p:spPr>
        <p:txBody>
          <a:bodyPr wrap="square">
            <a:spAutoFit/>
          </a:bodyPr>
          <a:lstStyle/>
          <a:p>
            <a:pPr lvl="0" eaLnBrk="0" hangingPunct="0"/>
            <a:r>
              <a:rPr lang="en-US" altLang="en-US" sz="1600" dirty="0">
                <a:solidFill>
                  <a:srgbClr val="014188"/>
                </a:solidFill>
                <a:latin typeface="Arial" panose="020B0604020202020204" pitchFamily="34" charset="0"/>
                <a:ea typeface="Times New Roman" panose="02020603050405020304" pitchFamily="18" charset="0"/>
              </a:rPr>
              <a:t>Courtesy </a:t>
            </a:r>
            <a:r>
              <a:rPr lang="en-US" altLang="en-US" sz="1600" dirty="0" smtClean="0">
                <a:solidFill>
                  <a:srgbClr val="014188"/>
                </a:solidFill>
                <a:latin typeface="Arial" panose="020B0604020202020204" pitchFamily="34" charset="0"/>
                <a:ea typeface="Times New Roman" panose="02020603050405020304" pitchFamily="18" charset="0"/>
              </a:rPr>
              <a:t>of  </a:t>
            </a:r>
            <a:r>
              <a:rPr lang="en-US" altLang="en-US" sz="1600" dirty="0" err="1">
                <a:solidFill>
                  <a:srgbClr val="014188"/>
                </a:solidFill>
                <a:latin typeface="Arial" panose="020B0604020202020204" pitchFamily="34" charset="0"/>
                <a:ea typeface="Times New Roman" panose="02020603050405020304" pitchFamily="18" charset="0"/>
              </a:rPr>
              <a:t>J.Scofield</a:t>
            </a:r>
            <a:r>
              <a:rPr lang="en-US" altLang="en-US" sz="1600" dirty="0">
                <a:solidFill>
                  <a:srgbClr val="014188"/>
                </a:solidFill>
                <a:latin typeface="Arial" panose="020B0604020202020204" pitchFamily="34" charset="0"/>
                <a:ea typeface="Times New Roman" panose="02020603050405020304" pitchFamily="18" charset="0"/>
              </a:rPr>
              <a:t>, Lawrence Livermore National Laboratory.</a:t>
            </a:r>
            <a:endParaRPr lang="en-US" altLang="en-US" sz="1600" dirty="0">
              <a:solidFill>
                <a:srgbClr val="014188"/>
              </a:solidFill>
              <a:latin typeface="Arial" panose="020B0604020202020204" pitchFamily="34" charset="0"/>
            </a:endParaRPr>
          </a:p>
        </p:txBody>
      </p:sp>
    </p:spTree>
    <p:extLst>
      <p:ext uri="{BB962C8B-B14F-4D97-AF65-F5344CB8AC3E}">
        <p14:creationId xmlns:p14="http://schemas.microsoft.com/office/powerpoint/2010/main" val="26679827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 08 F26 CUP II.jpg"/>
          <p:cNvPicPr>
            <a:picLocks noChangeAspect="1"/>
          </p:cNvPicPr>
          <p:nvPr/>
        </p:nvPicPr>
        <p:blipFill>
          <a:blip r:embed="rId2"/>
          <a:stretch>
            <a:fillRect/>
          </a:stretch>
        </p:blipFill>
        <p:spPr>
          <a:xfrm>
            <a:off x="869089" y="945724"/>
            <a:ext cx="8159198" cy="5158920"/>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a:xfrm>
                <a:off x="374559" y="31546"/>
                <a:ext cx="7478538" cy="762000"/>
              </a:xfrm>
            </p:spPr>
            <p:txBody>
              <a:bodyPr/>
              <a:lstStyle/>
              <a:p>
                <a:r>
                  <a:rPr lang="en-US" dirty="0" smtClean="0"/>
                  <a:t>He-like and H-like silicon emission lines from a laser irradiated glass (Si</a:t>
                </a:r>
                <a14:m>
                  <m:oMath xmlns:m="http://schemas.openxmlformats.org/officeDocument/2006/math">
                    <m:sSub>
                      <m:sSubPr>
                        <m:ctrlPr>
                          <a:rPr lang="en-US" i="1" smtClean="0">
                            <a:latin typeface="Cambria Math" panose="02040503050406030204" pitchFamily="18" charset="0"/>
                          </a:rPr>
                        </m:ctrlPr>
                      </m:sSubPr>
                      <m:e>
                        <m:r>
                          <a:rPr lang="en-US" b="1" i="0" smtClean="0">
                            <a:latin typeface="Cambria Math" panose="02040503050406030204" pitchFamily="18" charset="0"/>
                          </a:rPr>
                          <m:t>𝐎</m:t>
                        </m:r>
                      </m:e>
                      <m:sub>
                        <m:r>
                          <a:rPr lang="en-US" b="1" i="0" smtClean="0">
                            <a:latin typeface="Cambria Math" panose="02040503050406030204" pitchFamily="18" charset="0"/>
                          </a:rPr>
                          <m:t>𝟐</m:t>
                        </m:r>
                      </m:sub>
                    </m:sSub>
                  </m:oMath>
                </a14:m>
                <a:r>
                  <a:rPr lang="en-US" dirty="0" smtClean="0"/>
                  <a:t>) disk</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374559" y="31546"/>
                <a:ext cx="7478538" cy="762000"/>
              </a:xfrm>
              <a:blipFill>
                <a:blip r:embed="rId3"/>
                <a:stretch>
                  <a:fillRect l="-1222" t="-9600" b="-20800"/>
                </a:stretch>
              </a:blipFill>
            </p:spPr>
            <p:txBody>
              <a:bodyPr/>
              <a:lstStyle/>
              <a:p>
                <a:r>
                  <a:rPr lang="en-US">
                    <a:noFill/>
                  </a:rPr>
                  <a:t> </a:t>
                </a:r>
              </a:p>
            </p:txBody>
          </p:sp>
        </mc:Fallback>
      </mc:AlternateContent>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65</a:t>
            </a:fld>
            <a:endParaRPr lang="en-US"/>
          </a:p>
        </p:txBody>
      </p:sp>
      <p:sp>
        <p:nvSpPr>
          <p:cNvPr id="6" name="Rectangle 5"/>
          <p:cNvSpPr>
            <a:spLocks noRot="1" noChangeAspect="1" noMove="1" noResize="1" noEditPoints="1" noAdjustHandles="1" noChangeArrowheads="1" noChangeShapeType="1" noTextEdit="1"/>
          </p:cNvSpPr>
          <p:nvPr/>
        </p:nvSpPr>
        <p:spPr>
          <a:xfrm>
            <a:off x="6973016" y="2208039"/>
            <a:ext cx="1760162" cy="646331"/>
          </a:xfrm>
          <a:prstGeom prst="rect">
            <a:avLst/>
          </a:prstGeom>
          <a:blipFill>
            <a:blip r:embed="rId4"/>
            <a:stretch>
              <a:fillRect l="-3114" t="-4717" b="-14151"/>
            </a:stretch>
          </a:blipFill>
        </p:spPr>
        <p:txBody>
          <a:bodyPr wrap="none"/>
          <a:lstStyle/>
          <a:p>
            <a:r>
              <a:rPr lang="en-US" dirty="0">
                <a:noFill/>
              </a:rPr>
              <a:t> </a:t>
            </a:r>
          </a:p>
        </p:txBody>
      </p:sp>
      <p:sp>
        <p:nvSpPr>
          <p:cNvPr id="7" name="Rectangle 6"/>
          <p:cNvSpPr/>
          <p:nvPr/>
        </p:nvSpPr>
        <p:spPr>
          <a:xfrm>
            <a:off x="814434" y="6104644"/>
            <a:ext cx="3379463" cy="369332"/>
          </a:xfrm>
          <a:prstGeom prst="rect">
            <a:avLst/>
          </a:prstGeom>
        </p:spPr>
        <p:txBody>
          <a:bodyPr wrap="none">
            <a:spAutoFit/>
          </a:bodyPr>
          <a:lstStyle/>
          <a:p>
            <a:r>
              <a:rPr lang="en-US" sz="1800" dirty="0">
                <a:solidFill>
                  <a:srgbClr val="014188"/>
                </a:solidFill>
              </a:rPr>
              <a:t>Courtesy of R. </a:t>
            </a:r>
            <a:r>
              <a:rPr lang="en-US" sz="1800" dirty="0" smtClean="0">
                <a:solidFill>
                  <a:srgbClr val="014188"/>
                </a:solidFill>
              </a:rPr>
              <a:t>Kauffman, LLNL</a:t>
            </a:r>
            <a:endParaRPr lang="en-US" sz="1800" dirty="0">
              <a:solidFill>
                <a:srgbClr val="014188"/>
              </a:solidFill>
            </a:endParaRPr>
          </a:p>
        </p:txBody>
      </p:sp>
      <p:sp>
        <p:nvSpPr>
          <p:cNvPr id="4" name="Rectangle 3"/>
          <p:cNvSpPr/>
          <p:nvPr/>
        </p:nvSpPr>
        <p:spPr>
          <a:xfrm>
            <a:off x="5815576" y="3392860"/>
            <a:ext cx="3728585" cy="923330"/>
          </a:xfrm>
          <a:prstGeom prst="rect">
            <a:avLst/>
          </a:prstGeom>
        </p:spPr>
        <p:txBody>
          <a:bodyPr wrap="none">
            <a:spAutoFit/>
          </a:bodyPr>
          <a:lstStyle/>
          <a:p>
            <a:r>
              <a:rPr lang="en-US" sz="1800" dirty="0">
                <a:solidFill>
                  <a:srgbClr val="014188"/>
                </a:solidFill>
              </a:rPr>
              <a:t>From Table </a:t>
            </a:r>
            <a:r>
              <a:rPr lang="en-US" sz="1800" dirty="0" smtClean="0">
                <a:solidFill>
                  <a:srgbClr val="014188"/>
                </a:solidFill>
              </a:rPr>
              <a:t>8.3 for Si doublets: </a:t>
            </a:r>
          </a:p>
          <a:p>
            <a:r>
              <a:rPr lang="en-US" sz="1800" dirty="0" smtClean="0">
                <a:solidFill>
                  <a:srgbClr val="014188"/>
                </a:solidFill>
              </a:rPr>
              <a:t>H-like lines are at 2004 &amp; 2006 eV.</a:t>
            </a:r>
          </a:p>
          <a:p>
            <a:r>
              <a:rPr lang="en-US" sz="1800" dirty="0" smtClean="0">
                <a:solidFill>
                  <a:srgbClr val="014188"/>
                </a:solidFill>
              </a:rPr>
              <a:t>He-like are at 1853 &amp; 1865 eV.</a:t>
            </a:r>
            <a:endParaRPr lang="en-US" sz="1800" dirty="0">
              <a:solidFill>
                <a:srgbClr val="014188"/>
              </a:solidFill>
            </a:endParaRPr>
          </a:p>
        </p:txBody>
      </p:sp>
    </p:spTree>
    <p:extLst>
      <p:ext uri="{BB962C8B-B14F-4D97-AF65-F5344CB8AC3E}">
        <p14:creationId xmlns:p14="http://schemas.microsoft.com/office/powerpoint/2010/main" val="33510183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laser irradiated titanium disk </a:t>
            </a:r>
            <a:br>
              <a:rPr lang="en-US" dirty="0" smtClean="0"/>
            </a:br>
            <a:r>
              <a:rPr lang="en-US" dirty="0" smtClean="0"/>
              <a:t>                can </a:t>
            </a:r>
            <a:r>
              <a:rPr lang="en-US" dirty="0"/>
              <a:t>strongly </a:t>
            </a:r>
            <a:r>
              <a:rPr lang="en-US" dirty="0" smtClean="0"/>
              <a:t>radiate</a:t>
            </a:r>
            <a:r>
              <a:rPr lang="en-US" dirty="0"/>
              <a:t> </a:t>
            </a:r>
            <a:r>
              <a:rPr lang="en-US" dirty="0" smtClean="0"/>
              <a:t>H-like and He-like lines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66</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923" y="1071349"/>
            <a:ext cx="5887026" cy="5176968"/>
          </a:xfrm>
          <a:prstGeom prst="rect">
            <a:avLst/>
          </a:prstGeom>
        </p:spPr>
      </p:pic>
      <p:sp>
        <p:nvSpPr>
          <p:cNvPr id="5" name="Rectangle 4"/>
          <p:cNvSpPr/>
          <p:nvPr/>
        </p:nvSpPr>
        <p:spPr>
          <a:xfrm>
            <a:off x="373096" y="1192654"/>
            <a:ext cx="1829415" cy="2677656"/>
          </a:xfrm>
          <a:prstGeom prst="rect">
            <a:avLst/>
          </a:prstGeom>
        </p:spPr>
        <p:txBody>
          <a:bodyPr wrap="square">
            <a:spAutoFit/>
          </a:bodyPr>
          <a:lstStyle/>
          <a:p>
            <a:r>
              <a:rPr lang="en-US" dirty="0" smtClean="0">
                <a:solidFill>
                  <a:srgbClr val="014188"/>
                </a:solidFill>
              </a:rPr>
              <a:t>2 joules of</a:t>
            </a:r>
          </a:p>
          <a:p>
            <a:r>
              <a:rPr lang="en-US" dirty="0" smtClean="0">
                <a:solidFill>
                  <a:srgbClr val="014188"/>
                </a:solidFill>
              </a:rPr>
              <a:t>helium-like </a:t>
            </a:r>
          </a:p>
          <a:p>
            <a:r>
              <a:rPr lang="en-US" dirty="0" smtClean="0">
                <a:solidFill>
                  <a:srgbClr val="014188"/>
                </a:solidFill>
              </a:rPr>
              <a:t>emission </a:t>
            </a:r>
            <a:r>
              <a:rPr lang="en-US" dirty="0">
                <a:solidFill>
                  <a:srgbClr val="014188"/>
                </a:solidFill>
              </a:rPr>
              <a:t>at </a:t>
            </a:r>
            <a:endParaRPr lang="en-US" dirty="0" smtClean="0">
              <a:solidFill>
                <a:srgbClr val="014188"/>
              </a:solidFill>
            </a:endParaRPr>
          </a:p>
          <a:p>
            <a:r>
              <a:rPr lang="en-US" dirty="0" smtClean="0">
                <a:solidFill>
                  <a:srgbClr val="014188"/>
                </a:solidFill>
              </a:rPr>
              <a:t>4.7 </a:t>
            </a:r>
            <a:r>
              <a:rPr lang="en-US" dirty="0" err="1" smtClean="0">
                <a:solidFill>
                  <a:srgbClr val="014188"/>
                </a:solidFill>
              </a:rPr>
              <a:t>keV</a:t>
            </a:r>
            <a:r>
              <a:rPr lang="en-US" dirty="0" smtClean="0">
                <a:solidFill>
                  <a:srgbClr val="014188"/>
                </a:solidFill>
              </a:rPr>
              <a:t>, from a 3 kJ, 600 </a:t>
            </a:r>
            <a:r>
              <a:rPr lang="en-US" dirty="0" err="1" smtClean="0">
                <a:solidFill>
                  <a:srgbClr val="014188"/>
                </a:solidFill>
              </a:rPr>
              <a:t>psec</a:t>
            </a:r>
            <a:r>
              <a:rPr lang="en-US" dirty="0" smtClean="0">
                <a:solidFill>
                  <a:srgbClr val="014188"/>
                </a:solidFill>
              </a:rPr>
              <a:t> irradiation</a:t>
            </a:r>
            <a:endParaRPr lang="en-US" dirty="0">
              <a:solidFill>
                <a:srgbClr val="014188"/>
              </a:solidFill>
            </a:endParaRPr>
          </a:p>
        </p:txBody>
      </p:sp>
      <p:sp>
        <p:nvSpPr>
          <p:cNvPr id="6" name="Rectangle 5"/>
          <p:cNvSpPr/>
          <p:nvPr/>
        </p:nvSpPr>
        <p:spPr>
          <a:xfrm>
            <a:off x="4621788" y="6248317"/>
            <a:ext cx="3383408" cy="369332"/>
          </a:xfrm>
          <a:prstGeom prst="rect">
            <a:avLst/>
          </a:prstGeom>
        </p:spPr>
        <p:txBody>
          <a:bodyPr wrap="none">
            <a:spAutoFit/>
          </a:bodyPr>
          <a:lstStyle/>
          <a:p>
            <a:r>
              <a:rPr lang="en-US" sz="1800" dirty="0">
                <a:solidFill>
                  <a:srgbClr val="014188"/>
                </a:solidFill>
              </a:rPr>
              <a:t>Courtesy of </a:t>
            </a:r>
            <a:r>
              <a:rPr lang="en-US" sz="1800" dirty="0" smtClean="0">
                <a:solidFill>
                  <a:srgbClr val="014188"/>
                </a:solidFill>
              </a:rPr>
              <a:t>D. Matthews, </a:t>
            </a:r>
            <a:r>
              <a:rPr lang="en-US" sz="1800" dirty="0">
                <a:solidFill>
                  <a:srgbClr val="014188"/>
                </a:solidFill>
              </a:rPr>
              <a:t>LLNL</a:t>
            </a:r>
          </a:p>
        </p:txBody>
      </p:sp>
      <p:sp>
        <p:nvSpPr>
          <p:cNvPr id="7" name="Rectangle 6"/>
          <p:cNvSpPr/>
          <p:nvPr/>
        </p:nvSpPr>
        <p:spPr>
          <a:xfrm>
            <a:off x="1112308" y="5051646"/>
            <a:ext cx="2180405" cy="1015663"/>
          </a:xfrm>
          <a:prstGeom prst="rect">
            <a:avLst/>
          </a:prstGeom>
        </p:spPr>
        <p:txBody>
          <a:bodyPr wrap="none">
            <a:spAutoFit/>
          </a:bodyPr>
          <a:lstStyle/>
          <a:p>
            <a:r>
              <a:rPr lang="en-US" sz="2000" dirty="0" smtClean="0">
                <a:solidFill>
                  <a:srgbClr val="014188"/>
                </a:solidFill>
              </a:rPr>
              <a:t>From Table 8.3:</a:t>
            </a:r>
          </a:p>
          <a:p>
            <a:r>
              <a:rPr lang="en-US" sz="2000" dirty="0" smtClean="0">
                <a:solidFill>
                  <a:srgbClr val="014188"/>
                </a:solidFill>
              </a:rPr>
              <a:t>He-like doublet at</a:t>
            </a:r>
          </a:p>
          <a:p>
            <a:r>
              <a:rPr lang="en-US" sz="2000" dirty="0" smtClean="0">
                <a:solidFill>
                  <a:srgbClr val="014188"/>
                </a:solidFill>
              </a:rPr>
              <a:t>4727 &amp; 4750 eV.</a:t>
            </a:r>
            <a:endParaRPr lang="en-US" sz="2000" dirty="0">
              <a:solidFill>
                <a:srgbClr val="014188"/>
              </a:solidFill>
            </a:endParaRPr>
          </a:p>
        </p:txBody>
      </p:sp>
    </p:spTree>
    <p:extLst>
      <p:ext uri="{BB962C8B-B14F-4D97-AF65-F5344CB8AC3E}">
        <p14:creationId xmlns:p14="http://schemas.microsoft.com/office/powerpoint/2010/main" val="40419841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Nonlinear plasma waves drive </a:t>
            </a:r>
            <a:r>
              <a:rPr lang="en-US" dirty="0" err="1" smtClean="0"/>
              <a:t>suprathermal</a:t>
            </a:r>
            <a:r>
              <a:rPr lang="en-US" dirty="0" smtClean="0"/>
              <a:t> electrons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67</a:t>
            </a:fld>
            <a:endParaRPr lang="en-US"/>
          </a:p>
        </p:txBody>
      </p:sp>
    </p:spTree>
    <p:extLst>
      <p:ext uri="{BB962C8B-B14F-4D97-AF65-F5344CB8AC3E}">
        <p14:creationId xmlns:p14="http://schemas.microsoft.com/office/powerpoint/2010/main" val="20155453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Non-linear processes in a plasma</a:t>
            </a:r>
          </a:p>
        </p:txBody>
      </p:sp>
      <p:sp>
        <p:nvSpPr>
          <p:cNvPr id="43011"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28254E4B-D999-436D-9BB8-6A3FE087B3A1}" type="slidenum">
              <a:rPr lang="en-US" altLang="en-US" sz="900">
                <a:solidFill>
                  <a:srgbClr val="177A6F"/>
                </a:solidFill>
                <a:latin typeface="Arial" panose="020B0604020202020204" pitchFamily="34" charset="0"/>
              </a:rPr>
              <a:pPr/>
              <a:t>68</a:t>
            </a:fld>
            <a:endParaRPr lang="en-US" altLang="en-US" sz="900">
              <a:solidFill>
                <a:srgbClr val="177A6F"/>
              </a:solidFill>
              <a:latin typeface="Arial" panose="020B0604020202020204" pitchFamily="34" charset="0"/>
            </a:endParaRPr>
          </a:p>
        </p:txBody>
      </p:sp>
      <p:pic>
        <p:nvPicPr>
          <p:cNvPr id="5" name="Picture 4" descr="Ch08_NonLinearProc_Oct2017.jpg"/>
          <p:cNvPicPr>
            <a:picLocks noChangeAspect="1"/>
          </p:cNvPicPr>
          <p:nvPr/>
        </p:nvPicPr>
        <p:blipFill>
          <a:blip r:embed="rId2"/>
          <a:stretch>
            <a:fillRect/>
          </a:stretch>
        </p:blipFill>
        <p:spPr>
          <a:xfrm>
            <a:off x="389069" y="991419"/>
            <a:ext cx="8263318" cy="5586415"/>
          </a:xfrm>
          <a:prstGeom prst="rect">
            <a:avLst/>
          </a:prstGeom>
        </p:spPr>
      </p:pic>
    </p:spTree>
    <p:extLst>
      <p:ext uri="{BB962C8B-B14F-4D97-AF65-F5344CB8AC3E}">
        <p14:creationId xmlns:p14="http://schemas.microsoft.com/office/powerpoint/2010/main" val="27733055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Linear and non-linear processes: </a:t>
            </a:r>
            <a:br>
              <a:rPr lang="en-US" altLang="en-US" smtClean="0"/>
            </a:br>
            <a:r>
              <a:rPr lang="en-US" altLang="en-US" smtClean="0"/>
              <a:t>scattering as an example</a:t>
            </a:r>
          </a:p>
        </p:txBody>
      </p:sp>
      <p:sp>
        <p:nvSpPr>
          <p:cNvPr id="44035"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E7A79020-E6E2-4154-A336-B3416C613459}" type="slidenum">
              <a:rPr lang="en-US" altLang="en-US" sz="900">
                <a:solidFill>
                  <a:srgbClr val="177A6F"/>
                </a:solidFill>
                <a:latin typeface="Arial" panose="020B0604020202020204" pitchFamily="34" charset="0"/>
              </a:rPr>
              <a:pPr/>
              <a:t>69</a:t>
            </a:fld>
            <a:endParaRPr lang="en-US" altLang="en-US" sz="900">
              <a:solidFill>
                <a:srgbClr val="177A6F"/>
              </a:solidFill>
              <a:latin typeface="Arial" panose="020B0604020202020204" pitchFamily="34" charset="0"/>
            </a:endParaRPr>
          </a:p>
        </p:txBody>
      </p:sp>
      <p:pic>
        <p:nvPicPr>
          <p:cNvPr id="5" name="Picture 4" descr="Ch08_LinearNonLinScat2_Oct2017.jpg"/>
          <p:cNvPicPr>
            <a:picLocks noChangeAspect="1"/>
          </p:cNvPicPr>
          <p:nvPr/>
        </p:nvPicPr>
        <p:blipFill>
          <a:blip r:embed="rId2"/>
          <a:stretch>
            <a:fillRect/>
          </a:stretch>
        </p:blipFill>
        <p:spPr>
          <a:xfrm>
            <a:off x="712839" y="978503"/>
            <a:ext cx="7734708" cy="5594244"/>
          </a:xfrm>
          <a:prstGeom prst="rect">
            <a:avLst/>
          </a:prstGeom>
        </p:spPr>
      </p:pic>
      <p:sp>
        <p:nvSpPr>
          <p:cNvPr id="2" name="Rectangle 1"/>
          <p:cNvSpPr/>
          <p:nvPr/>
        </p:nvSpPr>
        <p:spPr bwMode="auto">
          <a:xfrm>
            <a:off x="5026288" y="5334970"/>
            <a:ext cx="3022762" cy="914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spTree>
    <p:extLst>
      <p:ext uri="{BB962C8B-B14F-4D97-AF65-F5344CB8AC3E}">
        <p14:creationId xmlns:p14="http://schemas.microsoft.com/office/powerpoint/2010/main" val="29800948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Plasma theory</a:t>
            </a:r>
          </a:p>
        </p:txBody>
      </p:sp>
      <p:sp>
        <p:nvSpPr>
          <p:cNvPr id="2457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C74BF1DF-EB50-40DA-953E-992B288ACE23}" type="slidenum">
              <a:rPr lang="en-US" altLang="en-US" sz="900">
                <a:solidFill>
                  <a:srgbClr val="177A6F"/>
                </a:solidFill>
                <a:latin typeface="Arial" panose="020B0604020202020204" pitchFamily="34" charset="0"/>
              </a:rPr>
              <a:pPr/>
              <a:t>7</a:t>
            </a:fld>
            <a:endParaRPr lang="en-US" altLang="en-US" sz="900">
              <a:solidFill>
                <a:srgbClr val="177A6F"/>
              </a:solidFill>
              <a:latin typeface="Arial" panose="020B0604020202020204" pitchFamily="34" charset="0"/>
            </a:endParaRPr>
          </a:p>
        </p:txBody>
      </p:sp>
      <p:pic>
        <p:nvPicPr>
          <p:cNvPr id="6" name="Picture 5" descr="Ch08_PlasmaThry_Oct2017.jpg"/>
          <p:cNvPicPr>
            <a:picLocks noChangeAspect="1"/>
          </p:cNvPicPr>
          <p:nvPr/>
        </p:nvPicPr>
        <p:blipFill>
          <a:blip r:embed="rId2"/>
          <a:stretch>
            <a:fillRect/>
          </a:stretch>
        </p:blipFill>
        <p:spPr>
          <a:xfrm>
            <a:off x="770195" y="905617"/>
            <a:ext cx="7587225" cy="5693204"/>
          </a:xfrm>
          <a:prstGeom prst="rect">
            <a:avLst/>
          </a:prstGeom>
        </p:spPr>
      </p:pic>
    </p:spTree>
    <p:extLst>
      <p:ext uri="{BB962C8B-B14F-4D97-AF65-F5344CB8AC3E}">
        <p14:creationId xmlns:p14="http://schemas.microsoft.com/office/powerpoint/2010/main" val="29122759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Threshold for non-linear processes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70</a:t>
            </a:fld>
            <a:endParaRPr lang="en-US"/>
          </a:p>
        </p:txBody>
      </p:sp>
      <p:sp>
        <p:nvSpPr>
          <p:cNvPr id="4" name="Rectangle 2"/>
          <p:cNvSpPr>
            <a:spLocks noChangeArrowheads="1"/>
          </p:cNvSpPr>
          <p:nvPr/>
        </p:nvSpPr>
        <p:spPr bwMode="auto">
          <a:xfrm>
            <a:off x="693682" y="2433144"/>
            <a:ext cx="125218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952228047"/>
              </p:ext>
            </p:extLst>
          </p:nvPr>
        </p:nvGraphicFramePr>
        <p:xfrm>
          <a:off x="656895" y="3412426"/>
          <a:ext cx="7834446" cy="1245476"/>
        </p:xfrm>
        <a:graphic>
          <a:graphicData uri="http://schemas.openxmlformats.org/presentationml/2006/ole">
            <mc:AlternateContent xmlns:mc="http://schemas.openxmlformats.org/markup-compatibility/2006">
              <mc:Choice xmlns:v="urn:schemas-microsoft-com:vml" Requires="v">
                <p:oleObj spid="_x0000_s6160" name="Equation" r:id="rId3" imgW="3721100" imgH="584200" progId="Equation.DSMT4">
                  <p:embed/>
                </p:oleObj>
              </mc:Choice>
              <mc:Fallback>
                <p:oleObj name="Equation" r:id="rId3" imgW="3721100" imgH="584200" progId="Equation.DSMT4">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95" y="3412426"/>
                        <a:ext cx="7834446" cy="1245476"/>
                      </a:xfrm>
                      <a:prstGeom prst="rect">
                        <a:avLst/>
                      </a:prstGeom>
                      <a:noFill/>
                    </p:spPr>
                  </p:pic>
                </p:oleObj>
              </mc:Fallback>
            </mc:AlternateContent>
          </a:graphicData>
        </a:graphic>
      </p:graphicFrame>
      <p:sp>
        <p:nvSpPr>
          <p:cNvPr id="6" name="Rectangle 4"/>
          <p:cNvSpPr>
            <a:spLocks noChangeArrowheads="1"/>
          </p:cNvSpPr>
          <p:nvPr/>
        </p:nvSpPr>
        <p:spPr bwMode="auto">
          <a:xfrm>
            <a:off x="993228" y="997496"/>
            <a:ext cx="17972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739269419"/>
              </p:ext>
            </p:extLst>
          </p:nvPr>
        </p:nvGraphicFramePr>
        <p:xfrm>
          <a:off x="993228" y="997496"/>
          <a:ext cx="1497724" cy="786305"/>
        </p:xfrm>
        <a:graphic>
          <a:graphicData uri="http://schemas.openxmlformats.org/presentationml/2006/ole">
            <mc:AlternateContent xmlns:mc="http://schemas.openxmlformats.org/markup-compatibility/2006">
              <mc:Choice xmlns:v="urn:schemas-microsoft-com:vml" Requires="v">
                <p:oleObj spid="_x0000_s6161" name="Equation" r:id="rId5" imgW="761669" imgH="393529" progId="Equation.DSMT4">
                  <p:embed/>
                </p:oleObj>
              </mc:Choice>
              <mc:Fallback>
                <p:oleObj name="Equation" r:id="rId5" imgW="761669"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228" y="997496"/>
                        <a:ext cx="1497724" cy="786305"/>
                      </a:xfrm>
                      <a:prstGeom prst="rect">
                        <a:avLst/>
                      </a:prstGeom>
                      <a:noFill/>
                    </p:spPr>
                  </p:pic>
                </p:oleObj>
              </mc:Fallback>
            </mc:AlternateContent>
          </a:graphicData>
        </a:graphic>
      </p:graphicFrame>
      <p:sp>
        <p:nvSpPr>
          <p:cNvPr id="8" name="Rectangle 6"/>
          <p:cNvSpPr>
            <a:spLocks noChangeArrowheads="1"/>
          </p:cNvSpPr>
          <p:nvPr/>
        </p:nvSpPr>
        <p:spPr bwMode="auto">
          <a:xfrm>
            <a:off x="1082565" y="2163994"/>
            <a:ext cx="1398832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2333574914"/>
              </p:ext>
            </p:extLst>
          </p:nvPr>
        </p:nvGraphicFramePr>
        <p:xfrm>
          <a:off x="1082564" y="2163994"/>
          <a:ext cx="1528101" cy="868239"/>
        </p:xfrm>
        <a:graphic>
          <a:graphicData uri="http://schemas.openxmlformats.org/presentationml/2006/ole">
            <mc:AlternateContent xmlns:mc="http://schemas.openxmlformats.org/markup-compatibility/2006">
              <mc:Choice xmlns:v="urn:schemas-microsoft-com:vml" Requires="v">
                <p:oleObj spid="_x0000_s6162" name="Equation" r:id="rId7" imgW="838200" imgH="469900" progId="Equation.DSMT4">
                  <p:embed/>
                </p:oleObj>
              </mc:Choice>
              <mc:Fallback>
                <p:oleObj name="Equation" r:id="rId7" imgW="838200" imgH="469900" progId="Equation.DSMT4">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64" y="2163994"/>
                        <a:ext cx="1528101" cy="868239"/>
                      </a:xfrm>
                      <a:prstGeom prst="rect">
                        <a:avLst/>
                      </a:prstGeom>
                      <a:noFill/>
                    </p:spPr>
                  </p:pic>
                </p:oleObj>
              </mc:Fallback>
            </mc:AlternateContent>
          </a:graphicData>
        </a:graphic>
      </p:graphicFrame>
    </p:spTree>
    <p:extLst>
      <p:ext uri="{BB962C8B-B14F-4D97-AF65-F5344CB8AC3E}">
        <p14:creationId xmlns:p14="http://schemas.microsoft.com/office/powerpoint/2010/main" val="1687921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Stimulated Brillouin and Raman scattering of intense laser light</a:t>
            </a:r>
          </a:p>
        </p:txBody>
      </p:sp>
      <p:sp>
        <p:nvSpPr>
          <p:cNvPr id="4505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38DB43E-99DF-4D83-9E1F-8F1F7A9C1B1F}" type="slidenum">
              <a:rPr lang="en-US" altLang="en-US" sz="900">
                <a:solidFill>
                  <a:srgbClr val="177A6F"/>
                </a:solidFill>
                <a:latin typeface="Arial" panose="020B0604020202020204" pitchFamily="34" charset="0"/>
              </a:rPr>
              <a:pPr/>
              <a:t>71</a:t>
            </a:fld>
            <a:endParaRPr lang="en-US" altLang="en-US" sz="900">
              <a:solidFill>
                <a:srgbClr val="177A6F"/>
              </a:solidFill>
              <a:latin typeface="Arial" panose="020B0604020202020204" pitchFamily="34" charset="0"/>
            </a:endParaRPr>
          </a:p>
        </p:txBody>
      </p:sp>
      <p:pic>
        <p:nvPicPr>
          <p:cNvPr id="5" name="Picture 4" descr="Ch08_StimBrillouin_Oct2017.jpg"/>
          <p:cNvPicPr>
            <a:picLocks noChangeAspect="1"/>
          </p:cNvPicPr>
          <p:nvPr/>
        </p:nvPicPr>
        <p:blipFill>
          <a:blip r:embed="rId2"/>
          <a:stretch>
            <a:fillRect/>
          </a:stretch>
        </p:blipFill>
        <p:spPr>
          <a:xfrm>
            <a:off x="419536" y="931730"/>
            <a:ext cx="8249238" cy="5647689"/>
          </a:xfrm>
          <a:prstGeom prst="rect">
            <a:avLst/>
          </a:prstGeom>
        </p:spPr>
      </p:pic>
    </p:spTree>
    <p:extLst>
      <p:ext uri="{BB962C8B-B14F-4D97-AF65-F5344CB8AC3E}">
        <p14:creationId xmlns:p14="http://schemas.microsoft.com/office/powerpoint/2010/main" val="20101792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dirty="0" smtClean="0"/>
              <a:t>Stimulated Raman backscattering at n</a:t>
            </a:r>
            <a:r>
              <a:rPr lang="en-US" altLang="en-US" baseline="-25000" dirty="0" smtClean="0"/>
              <a:t>e</a:t>
            </a:r>
            <a:r>
              <a:rPr lang="en-US" altLang="en-US" dirty="0" smtClean="0"/>
              <a:t> </a:t>
            </a:r>
            <a:r>
              <a:rPr lang="en-US" altLang="en-US" dirty="0" smtClean="0">
                <a:latin typeface="ＭＳ ゴシック" panose="020B0609070205080204" pitchFamily="49" charset="-128"/>
                <a:ea typeface="ＭＳ ゴシック" panose="020B0609070205080204" pitchFamily="49" charset="-128"/>
              </a:rPr>
              <a:t>≅</a:t>
            </a:r>
            <a:r>
              <a:rPr lang="en-US" altLang="en-US" dirty="0" smtClean="0"/>
              <a:t> </a:t>
            </a:r>
            <a:r>
              <a:rPr lang="en-US" altLang="en-US" dirty="0" err="1" smtClean="0"/>
              <a:t>n</a:t>
            </a:r>
            <a:r>
              <a:rPr lang="en-US" altLang="en-US" baseline="-25000" dirty="0" err="1" smtClean="0"/>
              <a:t>c</a:t>
            </a:r>
            <a:r>
              <a:rPr lang="en-US" altLang="en-US" dirty="0" smtClean="0"/>
              <a:t>/4 can generate high phase velocity electron acoustic waves</a:t>
            </a:r>
          </a:p>
        </p:txBody>
      </p:sp>
      <p:sp>
        <p:nvSpPr>
          <p:cNvPr id="4608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06C5154A-8F1A-4E35-9E39-6C2DD46AFC8C}" type="slidenum">
              <a:rPr lang="en-US" altLang="en-US" sz="900">
                <a:solidFill>
                  <a:srgbClr val="177A6F"/>
                </a:solidFill>
                <a:latin typeface="Arial" panose="020B0604020202020204" pitchFamily="34" charset="0"/>
              </a:rPr>
              <a:pPr/>
              <a:t>72</a:t>
            </a:fld>
            <a:endParaRPr lang="en-US" altLang="en-US" sz="900">
              <a:solidFill>
                <a:srgbClr val="177A6F"/>
              </a:solidFill>
              <a:latin typeface="Arial" panose="020B0604020202020204" pitchFamily="34" charset="0"/>
            </a:endParaRPr>
          </a:p>
        </p:txBody>
      </p:sp>
      <p:pic>
        <p:nvPicPr>
          <p:cNvPr id="5" name="Picture 4" descr="Ch08_StimRamanBackscat_Oct2017.jpg"/>
          <p:cNvPicPr>
            <a:picLocks noChangeAspect="1"/>
          </p:cNvPicPr>
          <p:nvPr/>
        </p:nvPicPr>
        <p:blipFill>
          <a:blip r:embed="rId2"/>
          <a:stretch>
            <a:fillRect/>
          </a:stretch>
        </p:blipFill>
        <p:spPr>
          <a:xfrm>
            <a:off x="961987" y="867872"/>
            <a:ext cx="7223367" cy="5770427"/>
          </a:xfrm>
          <a:prstGeom prst="rect">
            <a:avLst/>
          </a:prstGeom>
        </p:spPr>
      </p:pic>
    </p:spTree>
    <p:extLst>
      <p:ext uri="{BB962C8B-B14F-4D97-AF65-F5344CB8AC3E}">
        <p14:creationId xmlns:p14="http://schemas.microsoft.com/office/powerpoint/2010/main" val="37125026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 </a:t>
            </a:r>
            <a:r>
              <a:rPr lang="en-US" dirty="0" err="1" smtClean="0"/>
              <a:t>keV</a:t>
            </a:r>
            <a:r>
              <a:rPr lang="en-US" baseline="30000" dirty="0" smtClean="0"/>
              <a:t>+</a:t>
            </a:r>
            <a:r>
              <a:rPr lang="en-US" dirty="0" smtClean="0"/>
              <a:t> x-rays are generated at high laser intensity</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73</a:t>
            </a:fld>
            <a:endParaRPr lang="en-US"/>
          </a:p>
        </p:txBody>
      </p:sp>
      <p:sp>
        <p:nvSpPr>
          <p:cNvPr id="5" name="Rectangle 4"/>
          <p:cNvSpPr/>
          <p:nvPr/>
        </p:nvSpPr>
        <p:spPr>
          <a:xfrm>
            <a:off x="4774763" y="6246310"/>
            <a:ext cx="4572000" cy="369332"/>
          </a:xfrm>
          <a:prstGeom prst="rect">
            <a:avLst/>
          </a:prstGeom>
        </p:spPr>
        <p:txBody>
          <a:bodyPr>
            <a:spAutoFit/>
          </a:bodyPr>
          <a:lstStyle/>
          <a:p>
            <a:r>
              <a:rPr lang="en-US" sz="1800" dirty="0">
                <a:solidFill>
                  <a:srgbClr val="014188"/>
                </a:solidFill>
              </a:rPr>
              <a:t>Lawrence Livermore National Laboratory</a:t>
            </a:r>
          </a:p>
        </p:txBody>
      </p:sp>
      <p:pic>
        <p:nvPicPr>
          <p:cNvPr id="6" name="Picture 5" descr="Ch 08 F28 CUP II Nov2017.jpg"/>
          <p:cNvPicPr>
            <a:picLocks noChangeAspect="1"/>
          </p:cNvPicPr>
          <p:nvPr/>
        </p:nvPicPr>
        <p:blipFill>
          <a:blip r:embed="rId2"/>
          <a:stretch>
            <a:fillRect/>
          </a:stretch>
        </p:blipFill>
        <p:spPr>
          <a:xfrm>
            <a:off x="1491808" y="863149"/>
            <a:ext cx="4989271" cy="5383161"/>
          </a:xfrm>
          <a:prstGeom prst="rect">
            <a:avLst/>
          </a:prstGeom>
        </p:spPr>
      </p:pic>
    </p:spTree>
    <p:extLst>
      <p:ext uri="{BB962C8B-B14F-4D97-AF65-F5344CB8AC3E}">
        <p14:creationId xmlns:p14="http://schemas.microsoft.com/office/powerpoint/2010/main" val="42213854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a:t>
            </a:r>
            <a:r>
              <a:rPr lang="en-US" dirty="0" err="1"/>
              <a:t>keV</a:t>
            </a:r>
            <a:r>
              <a:rPr lang="en-US" baseline="30000" dirty="0"/>
              <a:t>+</a:t>
            </a:r>
            <a:r>
              <a:rPr lang="en-US" dirty="0"/>
              <a:t> x-rays are generated at high laser intensity; decrease with shorter wavelength</a:t>
            </a:r>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74</a:t>
            </a:fld>
            <a:endParaRPr lang="en-US"/>
          </a:p>
        </p:txBody>
      </p:sp>
      <p:pic>
        <p:nvPicPr>
          <p:cNvPr id="4" name="Picture 3" descr="Ch 08 F29 CUP II Nov2017.jpg"/>
          <p:cNvPicPr>
            <a:picLocks noChangeAspect="1"/>
          </p:cNvPicPr>
          <p:nvPr/>
        </p:nvPicPr>
        <p:blipFill>
          <a:blip r:embed="rId2"/>
          <a:stretch>
            <a:fillRect/>
          </a:stretch>
        </p:blipFill>
        <p:spPr>
          <a:xfrm>
            <a:off x="319942" y="928796"/>
            <a:ext cx="8338194" cy="5203979"/>
          </a:xfrm>
          <a:prstGeom prst="rect">
            <a:avLst/>
          </a:prstGeom>
        </p:spPr>
      </p:pic>
      <p:sp>
        <p:nvSpPr>
          <p:cNvPr id="5" name="Rectangle 4"/>
          <p:cNvSpPr/>
          <p:nvPr/>
        </p:nvSpPr>
        <p:spPr>
          <a:xfrm>
            <a:off x="4952144" y="6194016"/>
            <a:ext cx="3883631" cy="338554"/>
          </a:xfrm>
          <a:prstGeom prst="rect">
            <a:avLst/>
          </a:prstGeom>
        </p:spPr>
        <p:txBody>
          <a:bodyPr wrap="square">
            <a:spAutoFit/>
          </a:bodyPr>
          <a:lstStyle/>
          <a:p>
            <a:r>
              <a:rPr lang="en-US" sz="1600" dirty="0">
                <a:solidFill>
                  <a:srgbClr val="014188"/>
                </a:solidFill>
              </a:rPr>
              <a:t>Lawrence Livermore National Laboratory</a:t>
            </a:r>
          </a:p>
        </p:txBody>
      </p:sp>
    </p:spTree>
    <p:extLst>
      <p:ext uri="{BB962C8B-B14F-4D97-AF65-F5344CB8AC3E}">
        <p14:creationId xmlns:p14="http://schemas.microsoft.com/office/powerpoint/2010/main" val="4130930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Suprathermal x-rays at three laser wavelengths</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75</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42" y="885792"/>
            <a:ext cx="6912806" cy="4444858"/>
          </a:xfrm>
          <a:prstGeom prst="rect">
            <a:avLst/>
          </a:prstGeom>
        </p:spPr>
      </p:pic>
      <p:sp>
        <p:nvSpPr>
          <p:cNvPr id="5" name="Rectangle 4"/>
          <p:cNvSpPr/>
          <p:nvPr/>
        </p:nvSpPr>
        <p:spPr>
          <a:xfrm>
            <a:off x="4817660" y="5454442"/>
            <a:ext cx="3413466" cy="307777"/>
          </a:xfrm>
          <a:prstGeom prst="rect">
            <a:avLst/>
          </a:prstGeom>
        </p:spPr>
        <p:txBody>
          <a:bodyPr wrap="square">
            <a:spAutoFit/>
          </a:bodyPr>
          <a:lstStyle/>
          <a:p>
            <a:r>
              <a:rPr lang="en-US" sz="1400" dirty="0">
                <a:solidFill>
                  <a:srgbClr val="014188"/>
                </a:solidFill>
              </a:rPr>
              <a:t>Lawrence Livermore National Laboratory</a:t>
            </a:r>
          </a:p>
        </p:txBody>
      </p:sp>
      <p:sp>
        <p:nvSpPr>
          <p:cNvPr id="6" name="Rectangle 5"/>
          <p:cNvSpPr/>
          <p:nvPr/>
        </p:nvSpPr>
        <p:spPr>
          <a:xfrm>
            <a:off x="748044" y="5791250"/>
            <a:ext cx="7247497" cy="707886"/>
          </a:xfrm>
          <a:prstGeom prst="rect">
            <a:avLst/>
          </a:prstGeom>
        </p:spPr>
        <p:txBody>
          <a:bodyPr wrap="none">
            <a:spAutoFit/>
          </a:bodyPr>
          <a:lstStyle/>
          <a:p>
            <a:r>
              <a:rPr lang="en-US" sz="2000" dirty="0" smtClean="0">
                <a:solidFill>
                  <a:srgbClr val="014188"/>
                </a:solidFill>
              </a:rPr>
              <a:t>Plasma wave acceleration is not good for laser fusion,</a:t>
            </a:r>
          </a:p>
          <a:p>
            <a:r>
              <a:rPr lang="en-US" sz="2000" dirty="0" smtClean="0">
                <a:solidFill>
                  <a:srgbClr val="014188"/>
                </a:solidFill>
              </a:rPr>
              <a:t>but opens new opportunities for compact electron accelerators</a:t>
            </a:r>
            <a:endParaRPr lang="en-US" sz="2000" dirty="0">
              <a:solidFill>
                <a:srgbClr val="014188"/>
              </a:solidFill>
            </a:endParaRPr>
          </a:p>
        </p:txBody>
      </p:sp>
      <p:sp>
        <p:nvSpPr>
          <p:cNvPr id="7" name="Rectangle 6"/>
          <p:cNvSpPr/>
          <p:nvPr/>
        </p:nvSpPr>
        <p:spPr>
          <a:xfrm>
            <a:off x="1914142" y="1148304"/>
            <a:ext cx="2121093" cy="400110"/>
          </a:xfrm>
          <a:prstGeom prst="rect">
            <a:avLst/>
          </a:prstGeom>
        </p:spPr>
        <p:txBody>
          <a:bodyPr wrap="none">
            <a:spAutoFit/>
          </a:bodyPr>
          <a:lstStyle/>
          <a:p>
            <a:r>
              <a:rPr lang="en-US" sz="2000" dirty="0">
                <a:solidFill>
                  <a:srgbClr val="014188"/>
                </a:solidFill>
              </a:rPr>
              <a:t>40-50 </a:t>
            </a:r>
            <a:r>
              <a:rPr lang="en-US" sz="2000" dirty="0" err="1">
                <a:solidFill>
                  <a:srgbClr val="014188"/>
                </a:solidFill>
              </a:rPr>
              <a:t>keV</a:t>
            </a:r>
            <a:r>
              <a:rPr lang="en-US" sz="2000" dirty="0">
                <a:solidFill>
                  <a:srgbClr val="014188"/>
                </a:solidFill>
              </a:rPr>
              <a:t> x-rays</a:t>
            </a:r>
          </a:p>
        </p:txBody>
      </p:sp>
    </p:spTree>
    <p:extLst>
      <p:ext uri="{BB962C8B-B14F-4D97-AF65-F5344CB8AC3E}">
        <p14:creationId xmlns:p14="http://schemas.microsoft.com/office/powerpoint/2010/main" val="82057989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55" y="38793"/>
            <a:ext cx="3386483" cy="762000"/>
          </a:xfrm>
        </p:spPr>
        <p:txBody>
          <a:bodyPr/>
          <a:lstStyle/>
          <a:p>
            <a:r>
              <a:rPr lang="en-US" dirty="0" smtClean="0"/>
              <a:t>EUV lithography</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76</a:t>
            </a:fld>
            <a:endParaRPr lang="en-US"/>
          </a:p>
        </p:txBody>
      </p:sp>
      <p:sp>
        <p:nvSpPr>
          <p:cNvPr id="4" name="Rectangle 3"/>
          <p:cNvSpPr/>
          <p:nvPr/>
        </p:nvSpPr>
        <p:spPr>
          <a:xfrm>
            <a:off x="385156" y="1264256"/>
            <a:ext cx="7661565" cy="1384995"/>
          </a:xfrm>
          <a:prstGeom prst="rect">
            <a:avLst/>
          </a:prstGeom>
        </p:spPr>
        <p:txBody>
          <a:bodyPr wrap="square">
            <a:spAutoFit/>
          </a:bodyPr>
          <a:lstStyle/>
          <a:p>
            <a:r>
              <a:rPr lang="en-US" sz="2800" dirty="0">
                <a:solidFill>
                  <a:srgbClr val="014188"/>
                </a:solidFill>
              </a:rPr>
              <a:t>EUV lithography uses a 10.6 </a:t>
            </a:r>
            <a:r>
              <a:rPr lang="el-GR" sz="2800" dirty="0">
                <a:solidFill>
                  <a:srgbClr val="014188"/>
                </a:solidFill>
                <a:latin typeface="Times New Roman" panose="02020603050405020304" pitchFamily="18" charset="0"/>
                <a:cs typeface="Times New Roman" panose="02020603050405020304" pitchFamily="18" charset="0"/>
              </a:rPr>
              <a:t>μ</a:t>
            </a:r>
            <a:r>
              <a:rPr lang="en-US" sz="2800" dirty="0">
                <a:solidFill>
                  <a:srgbClr val="014188"/>
                </a:solidFill>
                <a:latin typeface="Times New Roman" panose="02020603050405020304" pitchFamily="18" charset="0"/>
                <a:cs typeface="Times New Roman" panose="02020603050405020304" pitchFamily="18" charset="0"/>
              </a:rPr>
              <a:t>m </a:t>
            </a:r>
            <a:r>
              <a:rPr lang="en-US" sz="2800" dirty="0">
                <a:solidFill>
                  <a:srgbClr val="014188"/>
                </a:solidFill>
              </a:rPr>
              <a:t>CO</a:t>
            </a:r>
            <a:r>
              <a:rPr lang="en-US" sz="3200" baseline="-25000" dirty="0">
                <a:solidFill>
                  <a:srgbClr val="014188"/>
                </a:solidFill>
              </a:rPr>
              <a:t>2</a:t>
            </a:r>
            <a:r>
              <a:rPr lang="en-US" sz="2800" dirty="0">
                <a:solidFill>
                  <a:srgbClr val="014188"/>
                </a:solidFill>
              </a:rPr>
              <a:t> laser, irradiating small Sn droplets, to form a </a:t>
            </a:r>
            <a:r>
              <a:rPr lang="en-US" sz="2800" dirty="0" smtClean="0">
                <a:solidFill>
                  <a:srgbClr val="014188"/>
                </a:solidFill>
              </a:rPr>
              <a:t>13.5 nm </a:t>
            </a:r>
            <a:r>
              <a:rPr lang="en-US" sz="2800" dirty="0">
                <a:solidFill>
                  <a:srgbClr val="014188"/>
                </a:solidFill>
              </a:rPr>
              <a:t>EUV plasma source</a:t>
            </a:r>
          </a:p>
        </p:txBody>
      </p:sp>
    </p:spTree>
    <p:extLst>
      <p:ext uri="{BB962C8B-B14F-4D97-AF65-F5344CB8AC3E}">
        <p14:creationId xmlns:p14="http://schemas.microsoft.com/office/powerpoint/2010/main" val="14861742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Exteme</a:t>
            </a:r>
            <a:r>
              <a:rPr lang="en-US" dirty="0" smtClean="0"/>
              <a:t> Ultraviolet (EUV) Lithography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9742" y="700713"/>
            <a:ext cx="5145498" cy="5917660"/>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77</a:t>
            </a:fld>
            <a:endParaRPr lang="en-US"/>
          </a:p>
        </p:txBody>
      </p:sp>
      <p:sp>
        <p:nvSpPr>
          <p:cNvPr id="3" name="Rectangle 2"/>
          <p:cNvSpPr/>
          <p:nvPr/>
        </p:nvSpPr>
        <p:spPr>
          <a:xfrm>
            <a:off x="160901" y="1223756"/>
            <a:ext cx="3542583" cy="4431983"/>
          </a:xfrm>
          <a:prstGeom prst="rect">
            <a:avLst/>
          </a:prstGeom>
        </p:spPr>
        <p:txBody>
          <a:bodyPr wrap="square">
            <a:spAutoFit/>
          </a:bodyPr>
          <a:lstStyle/>
          <a:p>
            <a:r>
              <a:rPr lang="en-US" sz="2000" dirty="0"/>
              <a:t>Step</a:t>
            </a:r>
            <a:r>
              <a:rPr lang="en-US" sz="2000" b="1" dirty="0"/>
              <a:t> </a:t>
            </a:r>
            <a:r>
              <a:rPr lang="en-US" sz="2000" dirty="0"/>
              <a:t>and scan system,</a:t>
            </a:r>
            <a:r>
              <a:rPr lang="en-US" sz="2000" dirty="0" smtClean="0"/>
              <a:t> </a:t>
            </a:r>
            <a:br>
              <a:rPr lang="en-US" sz="2000" dirty="0" smtClean="0"/>
            </a:br>
            <a:r>
              <a:rPr lang="en-US" sz="2000" dirty="0" smtClean="0"/>
              <a:t>Mo/Si </a:t>
            </a:r>
            <a:r>
              <a:rPr lang="en-US" sz="2000" dirty="0"/>
              <a:t>coated </a:t>
            </a:r>
            <a:r>
              <a:rPr lang="en-US" sz="2000" dirty="0" smtClean="0"/>
              <a:t>optics at </a:t>
            </a:r>
          </a:p>
          <a:p>
            <a:r>
              <a:rPr lang="en-US" sz="2000" dirty="0" smtClean="0"/>
              <a:t>13.5 nm wavelength, </a:t>
            </a:r>
          </a:p>
          <a:p>
            <a:r>
              <a:rPr lang="en-US" sz="2000" dirty="0" smtClean="0"/>
              <a:t>CO2 laser irradiated</a:t>
            </a:r>
          </a:p>
          <a:p>
            <a:r>
              <a:rPr lang="en-US" sz="2000" dirty="0" smtClean="0"/>
              <a:t>30 </a:t>
            </a:r>
            <a:r>
              <a:rPr lang="el-GR" sz="2000" dirty="0" smtClean="0"/>
              <a:t>μ</a:t>
            </a:r>
            <a:r>
              <a:rPr lang="en-US" sz="2000" dirty="0" smtClean="0"/>
              <a:t>m Sn microspheres</a:t>
            </a:r>
          </a:p>
          <a:p>
            <a:endParaRPr lang="en-US" sz="2000" dirty="0"/>
          </a:p>
          <a:p>
            <a:endParaRPr lang="en-US" sz="2000" dirty="0" smtClean="0"/>
          </a:p>
          <a:p>
            <a:r>
              <a:rPr lang="en-US" sz="2000" dirty="0" smtClean="0"/>
              <a:t>Anticipated market entry for </a:t>
            </a:r>
            <a:br>
              <a:rPr lang="en-US" sz="2000" dirty="0" smtClean="0"/>
            </a:br>
            <a:r>
              <a:rPr lang="en-US" sz="2000" dirty="0" smtClean="0"/>
              <a:t>high volume manufacturing </a:t>
            </a:r>
            <a:br>
              <a:rPr lang="en-US" sz="2000" dirty="0" smtClean="0"/>
            </a:br>
            <a:r>
              <a:rPr lang="en-US" sz="2000" dirty="0" smtClean="0"/>
              <a:t>at the “7 nm node”, in 2019.</a:t>
            </a:r>
          </a:p>
          <a:p>
            <a:endParaRPr lang="en-US" sz="2800" dirty="0"/>
          </a:p>
          <a:p>
            <a:r>
              <a:rPr lang="en-US" sz="1800" dirty="0" smtClean="0">
                <a:solidFill>
                  <a:srgbClr val="014188"/>
                </a:solidFill>
              </a:rPr>
              <a:t>Courtesy of V. </a:t>
            </a:r>
            <a:r>
              <a:rPr lang="en-US" sz="1800" dirty="0" err="1" smtClean="0">
                <a:solidFill>
                  <a:srgbClr val="014188"/>
                </a:solidFill>
              </a:rPr>
              <a:t>Banine</a:t>
            </a:r>
            <a:r>
              <a:rPr lang="en-US" sz="1800" dirty="0" smtClean="0">
                <a:solidFill>
                  <a:srgbClr val="014188"/>
                </a:solidFill>
              </a:rPr>
              <a:t> (ASML) </a:t>
            </a:r>
            <a:br>
              <a:rPr lang="en-US" sz="1800" dirty="0" smtClean="0">
                <a:solidFill>
                  <a:srgbClr val="014188"/>
                </a:solidFill>
              </a:rPr>
            </a:br>
            <a:r>
              <a:rPr lang="en-US" sz="1800" dirty="0" smtClean="0">
                <a:solidFill>
                  <a:srgbClr val="014188"/>
                </a:solidFill>
              </a:rPr>
              <a:t>and W. Kaiser (Zeiss). </a:t>
            </a:r>
          </a:p>
          <a:p>
            <a:endParaRPr lang="en-US" sz="1800" dirty="0">
              <a:solidFill>
                <a:srgbClr val="014188"/>
              </a:solidFill>
            </a:endParaRPr>
          </a:p>
        </p:txBody>
      </p:sp>
      <p:graphicFrame>
        <p:nvGraphicFramePr>
          <p:cNvPr id="6" name="Object 5"/>
          <p:cNvGraphicFramePr>
            <a:graphicFrameLocks noChangeAspect="1"/>
          </p:cNvGraphicFramePr>
          <p:nvPr>
            <p:extLst/>
          </p:nvPr>
        </p:nvGraphicFramePr>
        <p:xfrm>
          <a:off x="3470582" y="2651945"/>
          <a:ext cx="114300" cy="177800"/>
        </p:xfrm>
        <a:graphic>
          <a:graphicData uri="http://schemas.openxmlformats.org/presentationml/2006/ole">
            <mc:AlternateContent xmlns:mc="http://schemas.openxmlformats.org/markup-compatibility/2006">
              <mc:Choice xmlns:v="urn:schemas-microsoft-com:vml" Requires="v">
                <p:oleObj spid="_x0000_s4121" name="Equation" r:id="rId4" imgW="114120" imgH="177480" progId="">
                  <p:embed/>
                </p:oleObj>
              </mc:Choice>
              <mc:Fallback>
                <p:oleObj name="Equation" r:id="rId4" imgW="114120" imgH="177480" progId="">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582" y="265194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618733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Sn droplets for EUV lithography</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78</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016" y="939942"/>
            <a:ext cx="1842484" cy="4997003"/>
          </a:xfrm>
          <a:prstGeom prst="rect">
            <a:avLst/>
          </a:prstGeom>
        </p:spPr>
      </p:pic>
      <p:sp>
        <p:nvSpPr>
          <p:cNvPr id="5" name="Rectangle 4"/>
          <p:cNvSpPr/>
          <p:nvPr/>
        </p:nvSpPr>
        <p:spPr>
          <a:xfrm>
            <a:off x="524204" y="6114888"/>
            <a:ext cx="5110694" cy="400110"/>
          </a:xfrm>
          <a:prstGeom prst="rect">
            <a:avLst/>
          </a:prstGeom>
        </p:spPr>
        <p:txBody>
          <a:bodyPr wrap="none">
            <a:spAutoFit/>
          </a:bodyPr>
          <a:lstStyle/>
          <a:p>
            <a:r>
              <a:rPr lang="en-US" sz="2000" dirty="0">
                <a:solidFill>
                  <a:srgbClr val="014188"/>
                </a:solidFill>
              </a:rPr>
              <a:t>Courtesy of M. </a:t>
            </a:r>
            <a:r>
              <a:rPr lang="en-US" sz="2000" dirty="0" smtClean="0">
                <a:solidFill>
                  <a:srgbClr val="014188"/>
                </a:solidFill>
              </a:rPr>
              <a:t>Nakano, </a:t>
            </a:r>
            <a:r>
              <a:rPr lang="en-US" sz="2000" dirty="0" err="1" smtClean="0">
                <a:solidFill>
                  <a:srgbClr val="014188"/>
                </a:solidFill>
              </a:rPr>
              <a:t>Gigaphoton</a:t>
            </a:r>
            <a:r>
              <a:rPr lang="en-US" sz="2000" dirty="0" smtClean="0">
                <a:solidFill>
                  <a:srgbClr val="014188"/>
                </a:solidFill>
              </a:rPr>
              <a:t>, Japan</a:t>
            </a:r>
            <a:endParaRPr lang="en-US" sz="2000" dirty="0">
              <a:solidFill>
                <a:srgbClr val="014188"/>
              </a:solidFill>
            </a:endParaRPr>
          </a:p>
        </p:txBody>
      </p:sp>
      <mc:AlternateContent xmlns:mc="http://schemas.openxmlformats.org/markup-compatibility/2006" xmlns:a14="http://schemas.microsoft.com/office/drawing/2010/main">
        <mc:Choice Requires="a14">
          <p:sp>
            <p:nvSpPr>
              <p:cNvPr id="6" name="Rectangle 5"/>
              <p:cNvSpPr/>
              <p:nvPr/>
            </p:nvSpPr>
            <p:spPr>
              <a:xfrm>
                <a:off x="3879228" y="4085612"/>
                <a:ext cx="4054251" cy="1569660"/>
              </a:xfrm>
              <a:prstGeom prst="rect">
                <a:avLst/>
              </a:prstGeom>
            </p:spPr>
            <p:txBody>
              <a:bodyPr wrap="none">
                <a:spAutoFit/>
              </a:bodyPr>
              <a:lstStyle/>
              <a:p>
                <a:r>
                  <a:rPr lang="en-US" dirty="0" smtClean="0"/>
                  <a:t>28 </a:t>
                </a:r>
                <a:r>
                  <a:rPr lang="el-GR" dirty="0"/>
                  <a:t>μ</a:t>
                </a:r>
                <a:r>
                  <a:rPr lang="en-US" dirty="0"/>
                  <a:t>m </a:t>
                </a:r>
                <a:r>
                  <a:rPr lang="en-US" dirty="0" smtClean="0"/>
                  <a:t>diameter Sn droplets</a:t>
                </a:r>
              </a:p>
              <a:p>
                <a:r>
                  <a:rPr lang="en-US" dirty="0" smtClean="0"/>
                  <a:t>10 mJ,10 </a:t>
                </a:r>
                <a:r>
                  <a:rPr lang="en-US" dirty="0" err="1" smtClean="0"/>
                  <a:t>psec</a:t>
                </a:r>
                <a:r>
                  <a:rPr lang="en-US" dirty="0" smtClean="0"/>
                  <a:t> </a:t>
                </a:r>
                <a:r>
                  <a:rPr lang="en-US" dirty="0" err="1" smtClean="0"/>
                  <a:t>Nd</a:t>
                </a:r>
                <a:r>
                  <a:rPr lang="en-US" dirty="0" smtClean="0"/>
                  <a:t> </a:t>
                </a:r>
                <a:r>
                  <a:rPr lang="en-US" dirty="0" err="1" smtClean="0"/>
                  <a:t>prepulse</a:t>
                </a:r>
                <a:endParaRPr lang="en-US" dirty="0" smtClean="0"/>
              </a:p>
              <a:p>
                <a:r>
                  <a:rPr lang="en-US" dirty="0" smtClean="0"/>
                  <a:t>60 </a:t>
                </a:r>
                <a:r>
                  <a:rPr lang="en-US" dirty="0" err="1" smtClean="0"/>
                  <a:t>mJ</a:t>
                </a:r>
                <a:r>
                  <a:rPr lang="en-US" dirty="0" smtClean="0"/>
                  <a:t>, 20 </a:t>
                </a:r>
                <a:r>
                  <a:rPr lang="en-US" dirty="0" err="1" smtClean="0"/>
                  <a:t>nsec</a:t>
                </a:r>
                <a:r>
                  <a:rPr lang="en-US" dirty="0" smtClean="0"/>
                  <a:t> </a:t>
                </a: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CO</m:t>
                        </m:r>
                      </m:e>
                      <m:sub>
                        <m:r>
                          <a:rPr lang="en-US" b="0" i="0" smtClean="0">
                            <a:latin typeface="Cambria Math" panose="02040503050406030204" pitchFamily="18" charset="0"/>
                          </a:rPr>
                          <m:t>2</m:t>
                        </m:r>
                      </m:sub>
                    </m:sSub>
                  </m:oMath>
                </a14:m>
                <a:r>
                  <a:rPr lang="en-US" dirty="0" smtClean="0"/>
                  <a:t> heating </a:t>
                </a:r>
              </a:p>
              <a:p>
                <a:r>
                  <a:rPr lang="en-US" dirty="0"/>
                  <a:t>p</a:t>
                </a:r>
                <a:r>
                  <a:rPr lang="en-US" dirty="0" smtClean="0"/>
                  <a:t>ulse in an 80 </a:t>
                </a:r>
                <a:r>
                  <a:rPr lang="el-GR" dirty="0" smtClean="0">
                    <a:latin typeface="Cambria" panose="02040503050406030204" pitchFamily="18" charset="0"/>
                  </a:rPr>
                  <a:t>μ</a:t>
                </a:r>
                <a:r>
                  <a:rPr lang="en-US" dirty="0" smtClean="0">
                    <a:latin typeface="Cambria" panose="02040503050406030204" pitchFamily="18" charset="0"/>
                  </a:rPr>
                  <a:t>m focal spot</a:t>
                </a:r>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879228" y="4085612"/>
                <a:ext cx="4054251" cy="1569660"/>
              </a:xfrm>
              <a:prstGeom prst="rect">
                <a:avLst/>
              </a:prstGeom>
              <a:blipFill>
                <a:blip r:embed="rId3"/>
                <a:stretch>
                  <a:fillRect l="-2256" t="-2713" r="-1504" b="-8140"/>
                </a:stretch>
              </a:blipFill>
            </p:spPr>
            <p:txBody>
              <a:bodyPr/>
              <a:lstStyle/>
              <a:p>
                <a:r>
                  <a:rPr lang="en-US">
                    <a:noFill/>
                  </a:rPr>
                  <a:t> </a:t>
                </a:r>
              </a:p>
            </p:txBody>
          </p:sp>
        </mc:Fallback>
      </mc:AlternateContent>
      <p:sp>
        <p:nvSpPr>
          <p:cNvPr id="7" name="Rectangle 6"/>
          <p:cNvSpPr/>
          <p:nvPr/>
        </p:nvSpPr>
        <p:spPr>
          <a:xfrm>
            <a:off x="3879228" y="1082840"/>
            <a:ext cx="4435830" cy="1200329"/>
          </a:xfrm>
          <a:prstGeom prst="rect">
            <a:avLst/>
          </a:prstGeom>
        </p:spPr>
        <p:txBody>
          <a:bodyPr wrap="none">
            <a:spAutoFit/>
          </a:bodyPr>
          <a:lstStyle/>
          <a:p>
            <a:r>
              <a:rPr lang="en-US" dirty="0"/>
              <a:t>EUV optical </a:t>
            </a:r>
            <a:r>
              <a:rPr lang="en-US" dirty="0" smtClean="0"/>
              <a:t>inefficiency, R</a:t>
            </a:r>
            <a:r>
              <a:rPr lang="en-US" baseline="30000" dirty="0" smtClean="0"/>
              <a:t>N</a:t>
            </a:r>
            <a:r>
              <a:rPr lang="en-US" dirty="0" smtClean="0"/>
              <a:t>, </a:t>
            </a:r>
          </a:p>
          <a:p>
            <a:r>
              <a:rPr lang="en-US" dirty="0" smtClean="0"/>
              <a:t>puts great pressure on source</a:t>
            </a:r>
          </a:p>
          <a:p>
            <a:r>
              <a:rPr lang="en-US" dirty="0"/>
              <a:t>p</a:t>
            </a:r>
            <a:r>
              <a:rPr lang="en-US" dirty="0" smtClean="0"/>
              <a:t>ower requirements, ~ 1kW</a:t>
            </a:r>
            <a:r>
              <a:rPr lang="en-US" dirty="0"/>
              <a:t>.</a:t>
            </a:r>
          </a:p>
        </p:txBody>
      </p:sp>
    </p:spTree>
    <p:extLst>
      <p:ext uri="{BB962C8B-B14F-4D97-AF65-F5344CB8AC3E}">
        <p14:creationId xmlns:p14="http://schemas.microsoft.com/office/powerpoint/2010/main" val="35675315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smtClean="0"/>
                  <a:t>Comparison of </a:t>
                </a:r>
                <a:r>
                  <a:rPr lang="en-US" dirty="0" err="1" smtClean="0"/>
                  <a:t>Nd</a:t>
                </a:r>
                <a:r>
                  <a:rPr lang="en-US" dirty="0" smtClean="0"/>
                  <a:t> and</a:t>
                </a:r>
                <a14:m>
                  <m:oMath xmlns:m="http://schemas.openxmlformats.org/officeDocument/2006/math">
                    <m:sSub>
                      <m:sSubPr>
                        <m:ctrlPr>
                          <a:rPr lang="en-US" i="1" smtClean="0">
                            <a:latin typeface="Cambria Math" panose="02040503050406030204" pitchFamily="18" charset="0"/>
                          </a:rPr>
                        </m:ctrlPr>
                      </m:sSubPr>
                      <m:e>
                        <m:r>
                          <a:rPr lang="en-US" b="1" i="0" smtClean="0">
                            <a:latin typeface="Cambria Math" panose="02040503050406030204" pitchFamily="18" charset="0"/>
                          </a:rPr>
                          <m:t> </m:t>
                        </m:r>
                        <m:r>
                          <a:rPr lang="en-US" b="1" i="0" smtClean="0">
                            <a:latin typeface="Cambria Math" panose="02040503050406030204" pitchFamily="18" charset="0"/>
                          </a:rPr>
                          <m:t>𝐂𝐎</m:t>
                        </m:r>
                      </m:e>
                      <m:sub>
                        <m:r>
                          <a:rPr lang="en-US" b="1" i="0" smtClean="0">
                            <a:latin typeface="Cambria Math" panose="02040503050406030204" pitchFamily="18" charset="0"/>
                          </a:rPr>
                          <m:t>𝟐</m:t>
                        </m:r>
                      </m:sub>
                    </m:sSub>
                  </m:oMath>
                </a14:m>
                <a:r>
                  <a:rPr lang="en-US" dirty="0" smtClean="0"/>
                  <a:t> laser produced plasmas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192"/>
                </a:stretch>
              </a:blipFill>
            </p:spPr>
            <p:txBody>
              <a:bodyPr/>
              <a:lstStyle/>
              <a:p>
                <a:r>
                  <a:rPr lang="en-US">
                    <a:noFill/>
                  </a:rPr>
                  <a:t> </a:t>
                </a:r>
              </a:p>
            </p:txBody>
          </p:sp>
        </mc:Fallback>
      </mc:AlternateContent>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79</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8" y="3132767"/>
            <a:ext cx="8283386" cy="2884867"/>
          </a:xfrm>
          <a:prstGeom prst="rect">
            <a:avLst/>
          </a:prstGeom>
        </p:spPr>
      </p:pic>
      <p:sp>
        <p:nvSpPr>
          <p:cNvPr id="5" name="Rectangle 4"/>
          <p:cNvSpPr/>
          <p:nvPr/>
        </p:nvSpPr>
        <p:spPr>
          <a:xfrm>
            <a:off x="3321886" y="6158998"/>
            <a:ext cx="4854289" cy="369332"/>
          </a:xfrm>
          <a:prstGeom prst="rect">
            <a:avLst/>
          </a:prstGeom>
        </p:spPr>
        <p:txBody>
          <a:bodyPr wrap="none">
            <a:spAutoFit/>
          </a:bodyPr>
          <a:lstStyle/>
          <a:p>
            <a:r>
              <a:rPr lang="en-US" sz="1800" dirty="0" smtClean="0">
                <a:solidFill>
                  <a:srgbClr val="014188"/>
                </a:solidFill>
              </a:rPr>
              <a:t>Courtesy of M. Richardson, U</a:t>
            </a:r>
            <a:r>
              <a:rPr lang="en-US" sz="1800" dirty="0">
                <a:solidFill>
                  <a:srgbClr val="014188"/>
                </a:solidFill>
              </a:rPr>
              <a:t>. Central Florida</a:t>
            </a:r>
          </a:p>
        </p:txBody>
      </p:sp>
      <p:sp>
        <p:nvSpPr>
          <p:cNvPr id="6" name="Rectangle 5"/>
          <p:cNvSpPr/>
          <p:nvPr/>
        </p:nvSpPr>
        <p:spPr>
          <a:xfrm>
            <a:off x="695763" y="900169"/>
            <a:ext cx="7679537" cy="2554545"/>
          </a:xfrm>
          <a:prstGeom prst="rect">
            <a:avLst/>
          </a:prstGeom>
        </p:spPr>
        <p:txBody>
          <a:bodyPr wrap="square">
            <a:spAutoFit/>
          </a:bodyPr>
          <a:lstStyle/>
          <a:p>
            <a:r>
              <a:rPr lang="en-US" sz="2000" dirty="0" smtClean="0">
                <a:solidFill>
                  <a:srgbClr val="014188"/>
                </a:solidFill>
                <a:latin typeface="Cambria" panose="02040503050406030204" pitchFamily="18" charset="0"/>
              </a:rPr>
              <a:t>For EUV lithography the desired photon energy is  ~ 92 eV (13.5 nm wavelength). Our black body model indicates that a 100 eV plasma radiates at 1 x 10</a:t>
            </a:r>
            <a:r>
              <a:rPr lang="en-US" sz="2000" baseline="30000" dirty="0" smtClean="0">
                <a:solidFill>
                  <a:srgbClr val="014188"/>
                </a:solidFill>
                <a:latin typeface="Cambria" panose="02040503050406030204" pitchFamily="18" charset="0"/>
              </a:rPr>
              <a:t>13</a:t>
            </a:r>
            <a:r>
              <a:rPr lang="en-US" sz="2000" dirty="0" smtClean="0">
                <a:solidFill>
                  <a:srgbClr val="014188"/>
                </a:solidFill>
                <a:latin typeface="Cambria" panose="02040503050406030204" pitchFamily="18" charset="0"/>
              </a:rPr>
              <a:t> W/cm</a:t>
            </a:r>
            <a:r>
              <a:rPr lang="en-US" sz="2000" baseline="30000" dirty="0" smtClean="0">
                <a:solidFill>
                  <a:srgbClr val="014188"/>
                </a:solidFill>
                <a:latin typeface="Cambria" panose="02040503050406030204" pitchFamily="18" charset="0"/>
              </a:rPr>
              <a:t>2</a:t>
            </a:r>
            <a:r>
              <a:rPr lang="en-US" sz="2000" dirty="0" smtClean="0">
                <a:solidFill>
                  <a:srgbClr val="014188"/>
                </a:solidFill>
                <a:latin typeface="Cambria" panose="02040503050406030204" pitchFamily="18" charset="0"/>
              </a:rPr>
              <a:t>. With a </a:t>
            </a:r>
            <a:r>
              <a:rPr lang="el-GR" sz="2000" dirty="0">
                <a:solidFill>
                  <a:srgbClr val="014188"/>
                </a:solidFill>
                <a:latin typeface="Cambria" panose="02040503050406030204" pitchFamily="18" charset="0"/>
              </a:rPr>
              <a:t>κ</a:t>
            </a:r>
            <a:r>
              <a:rPr lang="en-US" sz="2000" dirty="0" smtClean="0">
                <a:solidFill>
                  <a:srgbClr val="014188"/>
                </a:solidFill>
                <a:latin typeface="Cambria" panose="02040503050406030204" pitchFamily="18" charset="0"/>
              </a:rPr>
              <a:t>T</a:t>
            </a:r>
            <a:r>
              <a:rPr lang="en-US" sz="2000" baseline="30000" dirty="0" smtClean="0">
                <a:solidFill>
                  <a:srgbClr val="014188"/>
                </a:solidFill>
                <a:latin typeface="Cambria" panose="02040503050406030204" pitchFamily="18" charset="0"/>
              </a:rPr>
              <a:t>4</a:t>
            </a:r>
            <a:r>
              <a:rPr lang="en-US" sz="2000" dirty="0" smtClean="0">
                <a:solidFill>
                  <a:srgbClr val="014188"/>
                </a:solidFill>
                <a:latin typeface="Cambria" panose="02040503050406030204" pitchFamily="18" charset="0"/>
              </a:rPr>
              <a:t> scaling this indicates that </a:t>
            </a:r>
            <a:r>
              <a:rPr lang="en-US" sz="2000" dirty="0">
                <a:solidFill>
                  <a:srgbClr val="014188"/>
                </a:solidFill>
                <a:latin typeface="Cambria" panose="02040503050406030204" pitchFamily="18" charset="0"/>
              </a:rPr>
              <a:t>1 x 10</a:t>
            </a:r>
            <a:r>
              <a:rPr lang="en-US" sz="2000" baseline="30000" dirty="0">
                <a:solidFill>
                  <a:srgbClr val="014188"/>
                </a:solidFill>
                <a:latin typeface="Cambria" panose="02040503050406030204" pitchFamily="18" charset="0"/>
              </a:rPr>
              <a:t>11</a:t>
            </a:r>
            <a:r>
              <a:rPr lang="en-US" sz="2000" dirty="0">
                <a:solidFill>
                  <a:srgbClr val="014188"/>
                </a:solidFill>
                <a:latin typeface="Cambria" panose="02040503050406030204" pitchFamily="18" charset="0"/>
              </a:rPr>
              <a:t> W/cm</a:t>
            </a:r>
            <a:r>
              <a:rPr lang="en-US" sz="2000" baseline="30000" dirty="0">
                <a:solidFill>
                  <a:srgbClr val="014188"/>
                </a:solidFill>
                <a:latin typeface="Cambria" panose="02040503050406030204" pitchFamily="18" charset="0"/>
              </a:rPr>
              <a:t>2 </a:t>
            </a:r>
            <a:r>
              <a:rPr lang="en-US" sz="2000" dirty="0" smtClean="0">
                <a:solidFill>
                  <a:srgbClr val="014188"/>
                </a:solidFill>
                <a:latin typeface="Cambria" panose="02040503050406030204" pitchFamily="18" charset="0"/>
              </a:rPr>
              <a:t>should generate a 30 eV plasma. With a peak at 2.8</a:t>
            </a:r>
            <a:r>
              <a:rPr lang="el-GR" sz="2000" dirty="0">
                <a:solidFill>
                  <a:srgbClr val="014188"/>
                </a:solidFill>
                <a:latin typeface="Cambria" panose="02040503050406030204" pitchFamily="18" charset="0"/>
              </a:rPr>
              <a:t> κ</a:t>
            </a:r>
            <a:r>
              <a:rPr lang="en-US" sz="2000" dirty="0" smtClean="0">
                <a:solidFill>
                  <a:srgbClr val="014188"/>
                </a:solidFill>
                <a:latin typeface="Cambria" panose="02040503050406030204" pitchFamily="18" charset="0"/>
              </a:rPr>
              <a:t>T such a plasma should radiate at ~90 eV.</a:t>
            </a:r>
          </a:p>
          <a:p>
            <a:endParaRPr lang="en-US" sz="2000" dirty="0" smtClean="0">
              <a:solidFill>
                <a:srgbClr val="014188"/>
              </a:solidFill>
              <a:latin typeface="Cambria" panose="02040503050406030204" pitchFamily="18" charset="0"/>
            </a:endParaRPr>
          </a:p>
          <a:p>
            <a:r>
              <a:rPr lang="en-US" sz="2000" dirty="0" smtClean="0">
                <a:solidFill>
                  <a:srgbClr val="014188"/>
                </a:solidFill>
                <a:latin typeface="Cambria" panose="02040503050406030204" pitchFamily="18" charset="0"/>
              </a:rPr>
              <a:t>Simulations: </a:t>
            </a:r>
            <a:r>
              <a:rPr lang="en-US" sz="2000" dirty="0">
                <a:solidFill>
                  <a:srgbClr val="014188"/>
                </a:solidFill>
              </a:rPr>
              <a:t>35 </a:t>
            </a:r>
            <a:r>
              <a:rPr lang="el-GR" sz="2000" dirty="0">
                <a:solidFill>
                  <a:srgbClr val="014188"/>
                </a:solidFill>
                <a:latin typeface="Cambria" panose="02040503050406030204" pitchFamily="18" charset="0"/>
              </a:rPr>
              <a:t>μ</a:t>
            </a:r>
            <a:r>
              <a:rPr lang="en-US" sz="2000" dirty="0" err="1">
                <a:solidFill>
                  <a:srgbClr val="014188"/>
                </a:solidFill>
                <a:latin typeface="Cambria" panose="02040503050406030204" pitchFamily="18" charset="0"/>
              </a:rPr>
              <a:t>m</a:t>
            </a:r>
            <a:r>
              <a:rPr lang="en-US" sz="2000" baseline="30000" dirty="0" err="1">
                <a:solidFill>
                  <a:srgbClr val="014188"/>
                </a:solidFill>
                <a:latin typeface="Cambria" panose="02040503050406030204" pitchFamily="18" charset="0"/>
              </a:rPr>
              <a:t>D</a:t>
            </a:r>
            <a:r>
              <a:rPr lang="en-US" sz="2000" dirty="0">
                <a:solidFill>
                  <a:srgbClr val="014188"/>
                </a:solidFill>
                <a:latin typeface="Cambria" panose="02040503050406030204" pitchFamily="18" charset="0"/>
              </a:rPr>
              <a:t> Sn doped sphere, 1 x 10</a:t>
            </a:r>
            <a:r>
              <a:rPr lang="en-US" sz="2000" baseline="30000" dirty="0">
                <a:solidFill>
                  <a:srgbClr val="014188"/>
                </a:solidFill>
                <a:latin typeface="Cambria" panose="02040503050406030204" pitchFamily="18" charset="0"/>
              </a:rPr>
              <a:t>11</a:t>
            </a:r>
            <a:r>
              <a:rPr lang="en-US" sz="2000" dirty="0">
                <a:solidFill>
                  <a:srgbClr val="014188"/>
                </a:solidFill>
                <a:latin typeface="Cambria" panose="02040503050406030204" pitchFamily="18" charset="0"/>
              </a:rPr>
              <a:t> W/cm</a:t>
            </a:r>
            <a:r>
              <a:rPr lang="en-US" sz="2000" baseline="30000" dirty="0">
                <a:solidFill>
                  <a:srgbClr val="014188"/>
                </a:solidFill>
                <a:latin typeface="Cambria" panose="02040503050406030204" pitchFamily="18" charset="0"/>
              </a:rPr>
              <a:t>2</a:t>
            </a:r>
            <a:r>
              <a:rPr lang="en-US" sz="2000" dirty="0">
                <a:solidFill>
                  <a:srgbClr val="014188"/>
                </a:solidFill>
                <a:latin typeface="Cambria" panose="02040503050406030204" pitchFamily="18" charset="0"/>
              </a:rPr>
              <a:t>, 10 </a:t>
            </a:r>
            <a:r>
              <a:rPr lang="en-US" sz="2000" dirty="0" err="1">
                <a:solidFill>
                  <a:srgbClr val="014188"/>
                </a:solidFill>
                <a:latin typeface="Cambria" panose="02040503050406030204" pitchFamily="18" charset="0"/>
              </a:rPr>
              <a:t>nsec</a:t>
            </a:r>
            <a:r>
              <a:rPr lang="en-US" sz="2000" dirty="0">
                <a:solidFill>
                  <a:srgbClr val="014188"/>
                </a:solidFill>
                <a:latin typeface="Cambria" panose="02040503050406030204" pitchFamily="18" charset="0"/>
              </a:rPr>
              <a:t> pulse</a:t>
            </a:r>
          </a:p>
          <a:p>
            <a:endParaRPr lang="en-US" sz="2000" dirty="0">
              <a:solidFill>
                <a:srgbClr val="014188"/>
              </a:solidFill>
            </a:endParaRPr>
          </a:p>
        </p:txBody>
      </p:sp>
    </p:spTree>
    <p:extLst>
      <p:ext uri="{BB962C8B-B14F-4D97-AF65-F5344CB8AC3E}">
        <p14:creationId xmlns:p14="http://schemas.microsoft.com/office/powerpoint/2010/main" val="37018472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b="0" smtClean="0"/>
              <a:t>The velocity distribution function, f(</a:t>
            </a:r>
            <a:r>
              <a:rPr lang="en-US" altLang="en-US" smtClean="0"/>
              <a:t>v</a:t>
            </a:r>
            <a:r>
              <a:rPr lang="en-US" altLang="en-US" b="0" smtClean="0"/>
              <a:t>)</a:t>
            </a:r>
          </a:p>
        </p:txBody>
      </p:sp>
      <p:sp>
        <p:nvSpPr>
          <p:cNvPr id="19459"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A3C9F970-3A71-4349-A25B-0BBEC7E91882}" type="slidenum">
              <a:rPr lang="en-US" altLang="en-US" sz="900">
                <a:solidFill>
                  <a:srgbClr val="177A6F"/>
                </a:solidFill>
                <a:latin typeface="Arial" panose="020B0604020202020204" pitchFamily="34" charset="0"/>
              </a:rPr>
              <a:pPr/>
              <a:t>8</a:t>
            </a:fld>
            <a:endParaRPr lang="en-US" altLang="en-US" sz="900">
              <a:solidFill>
                <a:srgbClr val="177A6F"/>
              </a:solidFill>
              <a:latin typeface="Arial" panose="020B0604020202020204" pitchFamily="34" charset="0"/>
            </a:endParaRPr>
          </a:p>
        </p:txBody>
      </p:sp>
      <p:pic>
        <p:nvPicPr>
          <p:cNvPr id="5" name="Picture 4" descr="Ch08_VeloctyDistrib_Oct2017.jpg"/>
          <p:cNvPicPr>
            <a:picLocks noChangeAspect="1"/>
          </p:cNvPicPr>
          <p:nvPr/>
        </p:nvPicPr>
        <p:blipFill>
          <a:blip r:embed="rId2"/>
          <a:stretch>
            <a:fillRect/>
          </a:stretch>
        </p:blipFill>
        <p:spPr>
          <a:xfrm>
            <a:off x="531984" y="845745"/>
            <a:ext cx="7866888" cy="5788152"/>
          </a:xfrm>
          <a:prstGeom prst="rect">
            <a:avLst/>
          </a:prstGeom>
        </p:spPr>
      </p:pic>
    </p:spTree>
    <p:extLst>
      <p:ext uri="{BB962C8B-B14F-4D97-AF65-F5344CB8AC3E}">
        <p14:creationId xmlns:p14="http://schemas.microsoft.com/office/powerpoint/2010/main" val="265691227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42814" y="-55741"/>
            <a:ext cx="7716838" cy="762000"/>
          </a:xfrm>
        </p:spPr>
        <p:txBody>
          <a:bodyPr/>
          <a:lstStyle/>
          <a:p>
            <a:pPr algn="ctr"/>
            <a:r>
              <a:rPr lang="en-US" altLang="en-US" dirty="0" smtClean="0"/>
              <a:t>Searching for a plasma source for EUV lithography: The comparative spectra of </a:t>
            </a:r>
            <a:r>
              <a:rPr lang="en-US" altLang="en-US" dirty="0" err="1" smtClean="0"/>
              <a:t>Xe</a:t>
            </a:r>
            <a:r>
              <a:rPr lang="en-US" altLang="en-US" dirty="0" smtClean="0"/>
              <a:t> and Sn</a:t>
            </a:r>
          </a:p>
        </p:txBody>
      </p:sp>
      <p:sp>
        <p:nvSpPr>
          <p:cNvPr id="47107"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10920ABA-624D-4AF5-891E-1951AFABA17A}" type="slidenum">
              <a:rPr lang="en-US" altLang="en-US" sz="900">
                <a:solidFill>
                  <a:srgbClr val="177A6F"/>
                </a:solidFill>
                <a:latin typeface="Arial" panose="020B0604020202020204" pitchFamily="34" charset="0"/>
              </a:rPr>
              <a:pPr/>
              <a:t>80</a:t>
            </a:fld>
            <a:endParaRPr lang="en-US" altLang="en-US" sz="900">
              <a:solidFill>
                <a:srgbClr val="177A6F"/>
              </a:solidFill>
              <a:latin typeface="Arial" panose="020B0604020202020204" pitchFamily="34" charset="0"/>
            </a:endParaRPr>
          </a:p>
        </p:txBody>
      </p:sp>
      <p:pic>
        <p:nvPicPr>
          <p:cNvPr id="4710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3" y="11113"/>
            <a:ext cx="6381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h08_F33_Oct2017.jpg"/>
          <p:cNvPicPr>
            <a:picLocks noChangeAspect="1"/>
          </p:cNvPicPr>
          <p:nvPr/>
        </p:nvPicPr>
        <p:blipFill>
          <a:blip r:embed="rId3"/>
          <a:stretch>
            <a:fillRect/>
          </a:stretch>
        </p:blipFill>
        <p:spPr>
          <a:xfrm>
            <a:off x="721033" y="919354"/>
            <a:ext cx="7701935" cy="5692363"/>
          </a:xfrm>
          <a:prstGeom prst="rect">
            <a:avLst/>
          </a:prstGeom>
        </p:spPr>
      </p:pic>
    </p:spTree>
    <p:extLst>
      <p:ext uri="{BB962C8B-B14F-4D97-AF65-F5344CB8AC3E}">
        <p14:creationId xmlns:p14="http://schemas.microsoft.com/office/powerpoint/2010/main" val="6766152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Calculated ionization fractions for Sn</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81</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43" y="1605273"/>
            <a:ext cx="5783230" cy="4609993"/>
          </a:xfrm>
          <a:prstGeom prst="rect">
            <a:avLst/>
          </a:prstGeom>
        </p:spPr>
      </p:pic>
      <p:sp>
        <p:nvSpPr>
          <p:cNvPr id="5" name="Rectangle 4"/>
          <p:cNvSpPr/>
          <p:nvPr/>
        </p:nvSpPr>
        <p:spPr>
          <a:xfrm>
            <a:off x="423440" y="897387"/>
            <a:ext cx="7207614" cy="707886"/>
          </a:xfrm>
          <a:prstGeom prst="rect">
            <a:avLst/>
          </a:prstGeom>
        </p:spPr>
        <p:txBody>
          <a:bodyPr wrap="none">
            <a:spAutoFit/>
          </a:bodyPr>
          <a:lstStyle/>
          <a:p>
            <a:r>
              <a:rPr lang="en-US" sz="2000" dirty="0">
                <a:solidFill>
                  <a:srgbClr val="014188"/>
                </a:solidFill>
              </a:rPr>
              <a:t>Note the </a:t>
            </a:r>
            <a:r>
              <a:rPr lang="en-US" sz="2000" dirty="0" smtClean="0">
                <a:solidFill>
                  <a:srgbClr val="014188"/>
                </a:solidFill>
              </a:rPr>
              <a:t>high ionization fractions for Sn+9, Sn+10 and Sn+11 </a:t>
            </a:r>
          </a:p>
          <a:p>
            <a:r>
              <a:rPr lang="en-US" sz="2000" dirty="0" smtClean="0">
                <a:solidFill>
                  <a:srgbClr val="014188"/>
                </a:solidFill>
              </a:rPr>
              <a:t>For electron temperatures of 30 eV to 40 eV</a:t>
            </a:r>
            <a:endParaRPr lang="en-US" sz="2000" dirty="0">
              <a:solidFill>
                <a:srgbClr val="014188"/>
              </a:solidFill>
            </a:endParaRPr>
          </a:p>
        </p:txBody>
      </p:sp>
      <p:sp>
        <p:nvSpPr>
          <p:cNvPr id="6" name="Rectangle 5"/>
          <p:cNvSpPr/>
          <p:nvPr/>
        </p:nvSpPr>
        <p:spPr>
          <a:xfrm>
            <a:off x="3397938" y="6246310"/>
            <a:ext cx="5545108" cy="369332"/>
          </a:xfrm>
          <a:prstGeom prst="rect">
            <a:avLst/>
          </a:prstGeom>
        </p:spPr>
        <p:txBody>
          <a:bodyPr wrap="none">
            <a:spAutoFit/>
          </a:bodyPr>
          <a:lstStyle/>
          <a:p>
            <a:r>
              <a:rPr lang="en-US" sz="1800" dirty="0" smtClean="0">
                <a:solidFill>
                  <a:srgbClr val="014188"/>
                </a:solidFill>
              </a:rPr>
              <a:t>Courtesy of G. O’Sullivan, University College Dublin </a:t>
            </a:r>
            <a:endParaRPr lang="en-US" sz="1800" dirty="0">
              <a:solidFill>
                <a:srgbClr val="014188"/>
              </a:solidFill>
            </a:endParaRPr>
          </a:p>
        </p:txBody>
      </p:sp>
    </p:spTree>
    <p:extLst>
      <p:ext uri="{BB962C8B-B14F-4D97-AF65-F5344CB8AC3E}">
        <p14:creationId xmlns:p14="http://schemas.microsoft.com/office/powerpoint/2010/main" val="21732443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Exteme</a:t>
            </a:r>
            <a:r>
              <a:rPr lang="en-US" dirty="0" smtClean="0"/>
              <a:t> Ultraviolet (EUV) Lithography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9742" y="700713"/>
            <a:ext cx="5145498" cy="5917660"/>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82</a:t>
            </a:fld>
            <a:endParaRPr lang="en-US"/>
          </a:p>
        </p:txBody>
      </p:sp>
      <p:sp>
        <p:nvSpPr>
          <p:cNvPr id="3" name="Rectangle 2"/>
          <p:cNvSpPr/>
          <p:nvPr/>
        </p:nvSpPr>
        <p:spPr>
          <a:xfrm>
            <a:off x="160901" y="1223756"/>
            <a:ext cx="3542583" cy="4739759"/>
          </a:xfrm>
          <a:prstGeom prst="rect">
            <a:avLst/>
          </a:prstGeom>
        </p:spPr>
        <p:txBody>
          <a:bodyPr wrap="square">
            <a:spAutoFit/>
          </a:bodyPr>
          <a:lstStyle/>
          <a:p>
            <a:r>
              <a:rPr lang="en-US" sz="2000" dirty="0"/>
              <a:t>Step</a:t>
            </a:r>
            <a:r>
              <a:rPr lang="en-US" sz="2000" b="1" dirty="0"/>
              <a:t> </a:t>
            </a:r>
            <a:r>
              <a:rPr lang="en-US" sz="2000" dirty="0"/>
              <a:t>and scan system,</a:t>
            </a:r>
            <a:r>
              <a:rPr lang="en-US" sz="2000" dirty="0" smtClean="0"/>
              <a:t> </a:t>
            </a:r>
            <a:br>
              <a:rPr lang="en-US" sz="2000" dirty="0" smtClean="0"/>
            </a:br>
            <a:r>
              <a:rPr lang="en-US" sz="2000" dirty="0" smtClean="0"/>
              <a:t>Mo/Si </a:t>
            </a:r>
            <a:r>
              <a:rPr lang="en-US" sz="2000" dirty="0"/>
              <a:t>coated </a:t>
            </a:r>
            <a:r>
              <a:rPr lang="en-US" sz="2000" dirty="0" smtClean="0"/>
              <a:t>optics at </a:t>
            </a:r>
          </a:p>
          <a:p>
            <a:r>
              <a:rPr lang="en-US" sz="2000" dirty="0" smtClean="0"/>
              <a:t>13.5 nm wavelength, </a:t>
            </a:r>
          </a:p>
          <a:p>
            <a:r>
              <a:rPr lang="en-US" sz="2000" dirty="0" smtClean="0"/>
              <a:t>CO2 laser irradiated</a:t>
            </a:r>
          </a:p>
          <a:p>
            <a:r>
              <a:rPr lang="en-US" sz="2000" dirty="0" smtClean="0"/>
              <a:t>30 </a:t>
            </a:r>
            <a:r>
              <a:rPr lang="el-GR" sz="2000" dirty="0" smtClean="0"/>
              <a:t>μ</a:t>
            </a:r>
            <a:r>
              <a:rPr lang="en-US" sz="2000" dirty="0" smtClean="0"/>
              <a:t>m Sn microspheres</a:t>
            </a:r>
          </a:p>
          <a:p>
            <a:endParaRPr lang="en-US" sz="2000" dirty="0"/>
          </a:p>
          <a:p>
            <a:endParaRPr lang="en-US" sz="2000" dirty="0" smtClean="0"/>
          </a:p>
          <a:p>
            <a:r>
              <a:rPr lang="en-US" sz="2000" dirty="0" smtClean="0"/>
              <a:t>Anticipated market entry for </a:t>
            </a:r>
            <a:br>
              <a:rPr lang="en-US" sz="2000" dirty="0" smtClean="0"/>
            </a:br>
            <a:r>
              <a:rPr lang="en-US" sz="2000" dirty="0" smtClean="0"/>
              <a:t>high volume manufacturing </a:t>
            </a:r>
            <a:br>
              <a:rPr lang="en-US" sz="2000" dirty="0" smtClean="0"/>
            </a:br>
            <a:r>
              <a:rPr lang="en-US" sz="2000" dirty="0" smtClean="0"/>
              <a:t>at the “7 nm node”, </a:t>
            </a:r>
            <a:br>
              <a:rPr lang="en-US" sz="2000" dirty="0" smtClean="0"/>
            </a:br>
            <a:r>
              <a:rPr lang="en-US" sz="2000" dirty="0" smtClean="0"/>
              <a:t>likely in 2019.</a:t>
            </a:r>
          </a:p>
          <a:p>
            <a:endParaRPr lang="en-US" sz="2800" dirty="0"/>
          </a:p>
          <a:p>
            <a:r>
              <a:rPr lang="en-US" sz="1800" dirty="0" smtClean="0">
                <a:solidFill>
                  <a:srgbClr val="014188"/>
                </a:solidFill>
              </a:rPr>
              <a:t>Courtesy of V. </a:t>
            </a:r>
            <a:r>
              <a:rPr lang="en-US" sz="1800" dirty="0" err="1" smtClean="0">
                <a:solidFill>
                  <a:srgbClr val="014188"/>
                </a:solidFill>
              </a:rPr>
              <a:t>Banine</a:t>
            </a:r>
            <a:r>
              <a:rPr lang="en-US" sz="1800" dirty="0" smtClean="0">
                <a:solidFill>
                  <a:srgbClr val="014188"/>
                </a:solidFill>
              </a:rPr>
              <a:t> (ASML) </a:t>
            </a:r>
            <a:br>
              <a:rPr lang="en-US" sz="1800" dirty="0" smtClean="0">
                <a:solidFill>
                  <a:srgbClr val="014188"/>
                </a:solidFill>
              </a:rPr>
            </a:br>
            <a:r>
              <a:rPr lang="en-US" sz="1800" dirty="0" smtClean="0">
                <a:solidFill>
                  <a:srgbClr val="014188"/>
                </a:solidFill>
              </a:rPr>
              <a:t>and W. Kaiser (Zeiss). </a:t>
            </a:r>
          </a:p>
          <a:p>
            <a:endParaRPr lang="en-US" sz="1800" dirty="0">
              <a:solidFill>
                <a:srgbClr val="014188"/>
              </a:solidFill>
            </a:endParaRPr>
          </a:p>
        </p:txBody>
      </p:sp>
      <p:graphicFrame>
        <p:nvGraphicFramePr>
          <p:cNvPr id="6" name="Object 5"/>
          <p:cNvGraphicFramePr>
            <a:graphicFrameLocks noChangeAspect="1"/>
          </p:cNvGraphicFramePr>
          <p:nvPr>
            <p:extLst/>
          </p:nvPr>
        </p:nvGraphicFramePr>
        <p:xfrm>
          <a:off x="3470582" y="2651945"/>
          <a:ext cx="114300" cy="177800"/>
        </p:xfrm>
        <a:graphic>
          <a:graphicData uri="http://schemas.openxmlformats.org/presentationml/2006/ole">
            <mc:AlternateContent xmlns:mc="http://schemas.openxmlformats.org/markup-compatibility/2006">
              <mc:Choice xmlns:v="urn:schemas-microsoft-com:vml" Requires="v">
                <p:oleObj spid="_x0000_s2214" name="Equation" r:id="rId4" imgW="114120" imgH="177480" progId="">
                  <p:embed/>
                </p:oleObj>
              </mc:Choice>
              <mc:Fallback>
                <p:oleObj name="Equation" r:id="rId4" imgW="114120" imgH="177480" progId="">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0582" y="2651945"/>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140490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9"/>
          <p:cNvSpPr txBox="1">
            <a:spLocks noChangeArrowheads="1"/>
          </p:cNvSpPr>
          <p:nvPr/>
        </p:nvSpPr>
        <p:spPr bwMode="auto">
          <a:xfrm>
            <a:off x="-400693" y="0"/>
            <a:ext cx="6709025"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b="1" dirty="0">
                <a:solidFill>
                  <a:srgbClr val="5E08A1"/>
                </a:solidFill>
              </a:rPr>
              <a:t>EUV </a:t>
            </a:r>
            <a:r>
              <a:rPr lang="en-US" altLang="en-US" b="1" dirty="0" smtClean="0">
                <a:solidFill>
                  <a:srgbClr val="5E08A1"/>
                </a:solidFill>
              </a:rPr>
              <a:t>lithography </a:t>
            </a:r>
            <a:r>
              <a:rPr lang="en-US" altLang="en-US" b="1" dirty="0">
                <a:solidFill>
                  <a:srgbClr val="5E08A1"/>
                </a:solidFill>
              </a:rPr>
              <a:t>w</a:t>
            </a:r>
            <a:r>
              <a:rPr lang="en-US" altLang="en-US" b="1" dirty="0" smtClean="0">
                <a:solidFill>
                  <a:srgbClr val="5E08A1"/>
                </a:solidFill>
              </a:rPr>
              <a:t>ill </a:t>
            </a:r>
            <a:r>
              <a:rPr lang="en-US" altLang="en-US" b="1" dirty="0">
                <a:solidFill>
                  <a:srgbClr val="5E08A1"/>
                </a:solidFill>
              </a:rPr>
              <a:t>u</a:t>
            </a:r>
            <a:r>
              <a:rPr lang="en-US" altLang="en-US" b="1" dirty="0" smtClean="0">
                <a:solidFill>
                  <a:srgbClr val="5E08A1"/>
                </a:solidFill>
              </a:rPr>
              <a:t>se </a:t>
            </a:r>
            <a:r>
              <a:rPr lang="en-US" altLang="en-US" b="1" dirty="0">
                <a:solidFill>
                  <a:srgbClr val="5E08A1"/>
                </a:solidFill>
              </a:rPr>
              <a:t>a </a:t>
            </a:r>
            <a:br>
              <a:rPr lang="en-US" altLang="en-US" b="1" dirty="0">
                <a:solidFill>
                  <a:srgbClr val="5E08A1"/>
                </a:solidFill>
              </a:rPr>
            </a:br>
            <a:r>
              <a:rPr lang="en-US" altLang="en-US" b="1" dirty="0" smtClean="0">
                <a:solidFill>
                  <a:srgbClr val="5E08A1"/>
                </a:solidFill>
              </a:rPr>
              <a:t>                step </a:t>
            </a:r>
            <a:r>
              <a:rPr lang="en-US" altLang="en-US" b="1" dirty="0">
                <a:solidFill>
                  <a:srgbClr val="5E08A1"/>
                </a:solidFill>
              </a:rPr>
              <a:t>and </a:t>
            </a:r>
            <a:r>
              <a:rPr lang="en-US" altLang="en-US" b="1" dirty="0" smtClean="0">
                <a:solidFill>
                  <a:srgbClr val="5E08A1"/>
                </a:solidFill>
              </a:rPr>
              <a:t>scan </a:t>
            </a:r>
            <a:r>
              <a:rPr lang="en-US" altLang="en-US" b="1" dirty="0">
                <a:solidFill>
                  <a:srgbClr val="5E08A1"/>
                </a:solidFill>
              </a:rPr>
              <a:t>r</a:t>
            </a:r>
            <a:r>
              <a:rPr lang="en-US" altLang="en-US" b="1" dirty="0" smtClean="0">
                <a:solidFill>
                  <a:srgbClr val="5E08A1"/>
                </a:solidFill>
              </a:rPr>
              <a:t>ing </a:t>
            </a:r>
            <a:r>
              <a:rPr lang="en-US" altLang="en-US" b="1" dirty="0">
                <a:solidFill>
                  <a:srgbClr val="5E08A1"/>
                </a:solidFill>
              </a:rPr>
              <a:t>f</a:t>
            </a:r>
            <a:r>
              <a:rPr lang="en-US" altLang="en-US" b="1" dirty="0" smtClean="0">
                <a:solidFill>
                  <a:srgbClr val="5E08A1"/>
                </a:solidFill>
              </a:rPr>
              <a:t>ield </a:t>
            </a:r>
            <a:r>
              <a:rPr lang="en-US" altLang="en-US" b="1" dirty="0">
                <a:solidFill>
                  <a:srgbClr val="5E08A1"/>
                </a:solidFill>
              </a:rPr>
              <a:t>s</a:t>
            </a:r>
            <a:r>
              <a:rPr lang="en-US" altLang="en-US" b="1" dirty="0" smtClean="0">
                <a:solidFill>
                  <a:srgbClr val="5E08A1"/>
                </a:solidFill>
              </a:rPr>
              <a:t>ystem</a:t>
            </a:r>
            <a:endParaRPr lang="en-US" altLang="en-US" b="1" dirty="0">
              <a:solidFill>
                <a:srgbClr val="5E08A1"/>
              </a:solidFill>
            </a:endParaRPr>
          </a:p>
        </p:txBody>
      </p:sp>
      <p:pic>
        <p:nvPicPr>
          <p:cNvPr id="16387" name="Picture 10" descr="Ch10_F05_curveslot.tiff                                        000047B6Geniesse HD2                   B48E4AF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889000"/>
            <a:ext cx="4672013"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5029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027" y="119270"/>
            <a:ext cx="8180387" cy="665921"/>
          </a:xfrm>
        </p:spPr>
        <p:txBody>
          <a:bodyPr/>
          <a:lstStyle/>
          <a:p>
            <a:r>
              <a:rPr lang="en-US" dirty="0" smtClean="0"/>
              <a:t>Multilayer coatings provide a modest band pass, and have achieved 70% normal incidence EUV reflectivity</a:t>
            </a:r>
            <a:r>
              <a:rPr lang="en-IN" dirty="0"/>
              <a:t> </a:t>
            </a:r>
            <a:r>
              <a:rPr lang="en-IN" dirty="0" smtClean="0"/>
              <a:t>.   </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560" y="1093869"/>
            <a:ext cx="8727491" cy="3369474"/>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84</a:t>
            </a:fld>
            <a:endParaRPr lang="en-US"/>
          </a:p>
        </p:txBody>
      </p:sp>
      <p:sp>
        <p:nvSpPr>
          <p:cNvPr id="6" name="Rectangle 5"/>
          <p:cNvSpPr/>
          <p:nvPr/>
        </p:nvSpPr>
        <p:spPr>
          <a:xfrm>
            <a:off x="5959685" y="863037"/>
            <a:ext cx="1811714" cy="461665"/>
          </a:xfrm>
          <a:prstGeom prst="rect">
            <a:avLst/>
          </a:prstGeom>
        </p:spPr>
        <p:txBody>
          <a:bodyPr wrap="none">
            <a:spAutoFit/>
          </a:bodyPr>
          <a:lstStyle/>
          <a:p>
            <a:r>
              <a:rPr lang="en-IN" dirty="0" err="1">
                <a:latin typeface="Times New Roman" panose="02020603050405020304" pitchFamily="18" charset="0"/>
                <a:ea typeface="Times New Roman" panose="02020603050405020304" pitchFamily="18" charset="0"/>
              </a:rPr>
              <a:t>mλ</a:t>
            </a:r>
            <a:r>
              <a:rPr lang="en-IN" dirty="0">
                <a:latin typeface="Times New Roman" panose="02020603050405020304" pitchFamily="18" charset="0"/>
                <a:ea typeface="Times New Roman" panose="02020603050405020304" pitchFamily="18" charset="0"/>
              </a:rPr>
              <a:t> = 2d </a:t>
            </a:r>
            <a:r>
              <a:rPr lang="en-IN" dirty="0" err="1">
                <a:latin typeface="Times New Roman" panose="02020603050405020304" pitchFamily="18" charset="0"/>
                <a:ea typeface="Times New Roman" panose="02020603050405020304" pitchFamily="18" charset="0"/>
              </a:rPr>
              <a:t>sin</a:t>
            </a:r>
            <a:r>
              <a:rPr lang="en-IN" dirty="0" err="1">
                <a:latin typeface="Cambria Math" panose="02040503050406030204" pitchFamily="18" charset="0"/>
                <a:ea typeface="Times New Roman" panose="02020603050405020304" pitchFamily="18" charset="0"/>
                <a:cs typeface="Times New Roman" panose="02020603050405020304" pitchFamily="18" charset="0"/>
              </a:rPr>
              <a:t>θ</a:t>
            </a:r>
            <a:endParaRPr lang="en-US" dirty="0"/>
          </a:p>
        </p:txBody>
      </p:sp>
      <p:sp>
        <p:nvSpPr>
          <p:cNvPr id="7" name="Rectangle 6"/>
          <p:cNvSpPr/>
          <p:nvPr/>
        </p:nvSpPr>
        <p:spPr>
          <a:xfrm>
            <a:off x="300396" y="4651587"/>
            <a:ext cx="6219933" cy="400110"/>
          </a:xfrm>
          <a:prstGeom prst="rect">
            <a:avLst/>
          </a:prstGeom>
        </p:spPr>
        <p:txBody>
          <a:bodyPr wrap="square">
            <a:spAutoFit/>
          </a:bodyPr>
          <a:lstStyle/>
          <a:p>
            <a:r>
              <a:rPr lang="en-IN" sz="2000" dirty="0">
                <a:solidFill>
                  <a:srgbClr val="014188"/>
                </a:solidFill>
              </a:rPr>
              <a:t>Courtesy of S. </a:t>
            </a:r>
            <a:r>
              <a:rPr lang="en-IN" sz="2000" dirty="0" err="1" smtClean="0">
                <a:solidFill>
                  <a:srgbClr val="014188"/>
                </a:solidFill>
              </a:rPr>
              <a:t>Bajt</a:t>
            </a:r>
            <a:r>
              <a:rPr lang="en-IN" sz="2000" dirty="0" smtClean="0">
                <a:solidFill>
                  <a:srgbClr val="014188"/>
                </a:solidFill>
              </a:rPr>
              <a:t>, LLNL, presently DESY, Hamburg</a:t>
            </a:r>
            <a:endParaRPr lang="en-US" sz="2000" dirty="0">
              <a:solidFill>
                <a:srgbClr val="014188"/>
              </a:solidFill>
            </a:endParaRPr>
          </a:p>
        </p:txBody>
      </p:sp>
    </p:spTree>
    <p:extLst>
      <p:ext uri="{BB962C8B-B14F-4D97-AF65-F5344CB8AC3E}">
        <p14:creationId xmlns:p14="http://schemas.microsoft.com/office/powerpoint/2010/main" val="205451563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9" descr="C:\WINNT\Profiles\rp5823\Desktop\Cr on 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25" y="4356100"/>
            <a:ext cx="267017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30"/>
          <p:cNvSpPr txBox="1">
            <a:spLocks noChangeArrowheads="1"/>
          </p:cNvSpPr>
          <p:nvPr/>
        </p:nvSpPr>
        <p:spPr bwMode="auto">
          <a:xfrm>
            <a:off x="8010525" y="5676900"/>
            <a:ext cx="912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ea typeface="ＭＳ Ｐゴシック" panose="020B0600070205080204" pitchFamily="34" charset="-128"/>
              </a:defRPr>
            </a:lvl1pPr>
            <a:lvl2pPr marL="37931725" indent="-37474525">
              <a:defRPr sz="2000" b="1">
                <a:solidFill>
                  <a:schemeClr val="tx1"/>
                </a:solidFill>
                <a:latin typeface="Times New Roman" panose="02020603050405020304" pitchFamily="18" charset="0"/>
                <a:ea typeface="ＭＳ Ｐゴシック" panose="020B0600070205080204" pitchFamily="34" charset="-128"/>
              </a:defRPr>
            </a:lvl2pPr>
            <a:lvl3pPr>
              <a:defRPr sz="2000" b="1">
                <a:solidFill>
                  <a:schemeClr val="tx1"/>
                </a:solidFill>
                <a:latin typeface="Times New Roman" panose="02020603050405020304" pitchFamily="18" charset="0"/>
                <a:ea typeface="ＭＳ Ｐゴシック" panose="020B0600070205080204" pitchFamily="34" charset="-128"/>
              </a:defRPr>
            </a:lvl3pPr>
            <a:lvl4pPr>
              <a:defRPr sz="2000" b="1">
                <a:solidFill>
                  <a:schemeClr val="tx1"/>
                </a:solidFill>
                <a:latin typeface="Times New Roman" panose="02020603050405020304" pitchFamily="18" charset="0"/>
                <a:ea typeface="ＭＳ Ｐゴシック" panose="020B0600070205080204" pitchFamily="34" charset="-128"/>
              </a:defRPr>
            </a:lvl4pPr>
            <a:lvl5pPr>
              <a:defRPr sz="20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9pPr>
          </a:lstStyle>
          <a:p>
            <a:r>
              <a:rPr lang="en-US" altLang="en-US" sz="1400">
                <a:solidFill>
                  <a:schemeClr val="bg1"/>
                </a:solidFill>
                <a:latin typeface="Arial" panose="020B0604020202020204" pitchFamily="34" charset="0"/>
              </a:rPr>
              <a:t>Mo/S ML</a:t>
            </a:r>
          </a:p>
        </p:txBody>
      </p:sp>
      <p:sp>
        <p:nvSpPr>
          <p:cNvPr id="16388" name="Text Box 31"/>
          <p:cNvSpPr txBox="1">
            <a:spLocks noChangeArrowheads="1"/>
          </p:cNvSpPr>
          <p:nvPr/>
        </p:nvSpPr>
        <p:spPr bwMode="auto">
          <a:xfrm>
            <a:off x="7307263" y="4864100"/>
            <a:ext cx="863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panose="02020603050405020304" pitchFamily="18" charset="0"/>
                <a:ea typeface="ＭＳ Ｐゴシック" panose="020B0600070205080204" pitchFamily="34" charset="-128"/>
              </a:defRPr>
            </a:lvl1pPr>
            <a:lvl2pPr marL="37931725" indent="-37474525">
              <a:defRPr sz="2000" b="1">
                <a:solidFill>
                  <a:schemeClr val="tx1"/>
                </a:solidFill>
                <a:latin typeface="Times New Roman" panose="02020603050405020304" pitchFamily="18" charset="0"/>
                <a:ea typeface="ＭＳ Ｐゴシック" panose="020B0600070205080204" pitchFamily="34" charset="-128"/>
              </a:defRPr>
            </a:lvl2pPr>
            <a:lvl3pPr>
              <a:defRPr sz="2000" b="1">
                <a:solidFill>
                  <a:schemeClr val="tx1"/>
                </a:solidFill>
                <a:latin typeface="Times New Roman" panose="02020603050405020304" pitchFamily="18" charset="0"/>
                <a:ea typeface="ＭＳ Ｐゴシック" panose="020B0600070205080204" pitchFamily="34" charset="-128"/>
              </a:defRPr>
            </a:lvl3pPr>
            <a:lvl4pPr>
              <a:defRPr sz="2000" b="1">
                <a:solidFill>
                  <a:schemeClr val="tx1"/>
                </a:solidFill>
                <a:latin typeface="Times New Roman" panose="02020603050405020304" pitchFamily="18" charset="0"/>
                <a:ea typeface="ＭＳ Ｐゴシック" panose="020B0600070205080204" pitchFamily="34" charset="-128"/>
              </a:defRPr>
            </a:lvl4pPr>
            <a:lvl5pPr>
              <a:defRPr sz="20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9pPr>
          </a:lstStyle>
          <a:p>
            <a:r>
              <a:rPr lang="en-US" altLang="en-US" sz="1400">
                <a:solidFill>
                  <a:schemeClr val="bg1"/>
                </a:solidFill>
                <a:latin typeface="Arial" panose="020B0604020202020204" pitchFamily="34" charset="0"/>
              </a:rPr>
              <a:t>SiON</a:t>
            </a:r>
          </a:p>
          <a:p>
            <a:r>
              <a:rPr lang="en-US" altLang="en-US" sz="1400">
                <a:solidFill>
                  <a:schemeClr val="bg1"/>
                </a:solidFill>
                <a:latin typeface="Arial" panose="020B0604020202020204" pitchFamily="34" charset="0"/>
              </a:rPr>
              <a:t>(100nm)</a:t>
            </a:r>
          </a:p>
        </p:txBody>
      </p:sp>
      <p:sp>
        <p:nvSpPr>
          <p:cNvPr id="16389" name="Text Box 32"/>
          <p:cNvSpPr txBox="1">
            <a:spLocks noChangeArrowheads="1"/>
          </p:cNvSpPr>
          <p:nvPr/>
        </p:nvSpPr>
        <p:spPr bwMode="auto">
          <a:xfrm>
            <a:off x="7188200" y="4484688"/>
            <a:ext cx="1254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ea typeface="ＭＳ Ｐゴシック" panose="020B0600070205080204" pitchFamily="34" charset="-128"/>
              </a:defRPr>
            </a:lvl1pPr>
            <a:lvl2pPr marL="37931725" indent="-37474525">
              <a:defRPr sz="2000" b="1">
                <a:solidFill>
                  <a:schemeClr val="tx1"/>
                </a:solidFill>
                <a:latin typeface="Times New Roman" panose="02020603050405020304" pitchFamily="18" charset="0"/>
                <a:ea typeface="ＭＳ Ｐゴシック" panose="020B0600070205080204" pitchFamily="34" charset="-128"/>
              </a:defRPr>
            </a:lvl2pPr>
            <a:lvl3pPr>
              <a:defRPr sz="2000" b="1">
                <a:solidFill>
                  <a:schemeClr val="tx1"/>
                </a:solidFill>
                <a:latin typeface="Times New Roman" panose="02020603050405020304" pitchFamily="18" charset="0"/>
                <a:ea typeface="ＭＳ Ｐゴシック" panose="020B0600070205080204" pitchFamily="34" charset="-128"/>
              </a:defRPr>
            </a:lvl3pPr>
            <a:lvl4pPr>
              <a:defRPr sz="2000" b="1">
                <a:solidFill>
                  <a:schemeClr val="tx1"/>
                </a:solidFill>
                <a:latin typeface="Times New Roman" panose="02020603050405020304" pitchFamily="18" charset="0"/>
                <a:ea typeface="ＭＳ Ｐゴシック" panose="020B0600070205080204" pitchFamily="34" charset="-128"/>
              </a:defRPr>
            </a:lvl4pPr>
            <a:lvl5pPr>
              <a:defRPr sz="20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9pPr>
          </a:lstStyle>
          <a:p>
            <a:pPr algn="ctr"/>
            <a:r>
              <a:rPr lang="en-US" altLang="en-US" sz="1400">
                <a:solidFill>
                  <a:schemeClr val="bg1"/>
                </a:solidFill>
                <a:latin typeface="Arial" panose="020B0604020202020204" pitchFamily="34" charset="0"/>
              </a:rPr>
              <a:t>Cr (30nm)</a:t>
            </a:r>
          </a:p>
        </p:txBody>
      </p:sp>
      <p:sp>
        <p:nvSpPr>
          <p:cNvPr id="16390" name="Line 33"/>
          <p:cNvSpPr>
            <a:spLocks noChangeShapeType="1"/>
          </p:cNvSpPr>
          <p:nvPr/>
        </p:nvSpPr>
        <p:spPr bwMode="auto">
          <a:xfrm>
            <a:off x="7694613" y="5334000"/>
            <a:ext cx="322262" cy="214313"/>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1" name="Text Box 2"/>
          <p:cNvSpPr txBox="1">
            <a:spLocks noChangeArrowheads="1"/>
          </p:cNvSpPr>
          <p:nvPr/>
        </p:nvSpPr>
        <p:spPr bwMode="auto">
          <a:xfrm>
            <a:off x="157163" y="174625"/>
            <a:ext cx="9144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Times New Roman" panose="02020603050405020304" pitchFamily="18" charset="0"/>
                <a:ea typeface="ＭＳ Ｐゴシック" panose="020B0600070205080204" pitchFamily="34" charset="-128"/>
              </a:defRPr>
            </a:lvl1pPr>
            <a:lvl2pPr marL="37931725" indent="-37474525">
              <a:defRPr sz="2000" b="1">
                <a:solidFill>
                  <a:schemeClr val="tx1"/>
                </a:solidFill>
                <a:latin typeface="Times New Roman" panose="02020603050405020304" pitchFamily="18" charset="0"/>
                <a:ea typeface="ＭＳ Ｐゴシック" panose="020B0600070205080204" pitchFamily="34" charset="-128"/>
              </a:defRPr>
            </a:lvl2pPr>
            <a:lvl3pPr>
              <a:defRPr sz="2000" b="1">
                <a:solidFill>
                  <a:schemeClr val="tx1"/>
                </a:solidFill>
                <a:latin typeface="Times New Roman" panose="02020603050405020304" pitchFamily="18" charset="0"/>
                <a:ea typeface="ＭＳ Ｐゴシック" panose="020B0600070205080204" pitchFamily="34" charset="-128"/>
              </a:defRPr>
            </a:lvl3pPr>
            <a:lvl4pPr>
              <a:defRPr sz="2000" b="1">
                <a:solidFill>
                  <a:schemeClr val="tx1"/>
                </a:solidFill>
                <a:latin typeface="Times New Roman" panose="02020603050405020304" pitchFamily="18" charset="0"/>
                <a:ea typeface="ＭＳ Ｐゴシック" panose="020B0600070205080204" pitchFamily="34" charset="-128"/>
              </a:defRPr>
            </a:lvl4pPr>
            <a:lvl5pPr>
              <a:defRPr sz="20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9pPr>
          </a:lstStyle>
          <a:p>
            <a:pPr>
              <a:lnSpc>
                <a:spcPct val="90000"/>
              </a:lnSpc>
            </a:pPr>
            <a:r>
              <a:rPr lang="en-US" altLang="en-US" sz="2400">
                <a:solidFill>
                  <a:srgbClr val="5E08A1"/>
                </a:solidFill>
                <a:latin typeface="Arial" panose="020B0604020202020204" pitchFamily="34" charset="0"/>
              </a:rPr>
              <a:t>Reflective Mask for EUV Lithography</a:t>
            </a:r>
          </a:p>
        </p:txBody>
      </p:sp>
      <p:sp>
        <p:nvSpPr>
          <p:cNvPr id="16392" name="Rectangle 4"/>
          <p:cNvSpPr>
            <a:spLocks noChangeArrowheads="1"/>
          </p:cNvSpPr>
          <p:nvPr/>
        </p:nvSpPr>
        <p:spPr bwMode="auto">
          <a:xfrm>
            <a:off x="265113" y="4445000"/>
            <a:ext cx="621506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1pPr>
            <a:lvl2pPr marL="37931725" indent="-37474525">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2pPr>
            <a:lvl3pPr>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3pPr>
            <a:lvl4pPr>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4pPr>
            <a:lvl5pPr>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2006600" algn="l"/>
                <a:tab pos="2743200" algn="l"/>
                <a:tab pos="3263900" algn="l"/>
                <a:tab pos="3378200" algn="l"/>
              </a:tabLst>
              <a:defRPr sz="2000" b="1">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10000"/>
              </a:spcBef>
            </a:pPr>
            <a:r>
              <a:rPr lang="en-US" altLang="en-US" sz="1600">
                <a:latin typeface="Times" panose="02020603050405020304" pitchFamily="18" charset="0"/>
              </a:rPr>
              <a:t>Attribute	TaN   	Cr	Comments</a:t>
            </a:r>
          </a:p>
          <a:p>
            <a:pPr eaLnBrk="1" hangingPunct="1">
              <a:spcBef>
                <a:spcPct val="10000"/>
              </a:spcBef>
            </a:pPr>
            <a:r>
              <a:rPr lang="en-US" altLang="en-US" sz="1600" b="0">
                <a:latin typeface="Times" panose="02020603050405020304" pitchFamily="18" charset="0"/>
              </a:rPr>
              <a:t>CD control	     </a:t>
            </a:r>
            <a:r>
              <a:rPr lang="en-US" altLang="en-US" sz="1600" b="0">
                <a:latin typeface="Times" panose="02020603050405020304" pitchFamily="18" charset="0"/>
                <a:sym typeface="Wingdings" panose="05000000000000000000" pitchFamily="2" charset="2"/>
              </a:rPr>
              <a:t>		TaN has smaller RIE CD bias</a:t>
            </a:r>
            <a:endParaRPr lang="en-US" altLang="en-US" sz="1600" b="0">
              <a:latin typeface="Times" panose="02020603050405020304" pitchFamily="18" charset="0"/>
            </a:endParaRPr>
          </a:p>
          <a:p>
            <a:pPr eaLnBrk="1" hangingPunct="1">
              <a:spcBef>
                <a:spcPct val="10000"/>
              </a:spcBef>
            </a:pPr>
            <a:r>
              <a:rPr lang="en-US" altLang="en-US" sz="1600" b="0">
                <a:latin typeface="Times" panose="02020603050405020304" pitchFamily="18" charset="0"/>
              </a:rPr>
              <a:t>Cleaning			Both resistant to standard cleans</a:t>
            </a:r>
          </a:p>
          <a:p>
            <a:pPr eaLnBrk="1" hangingPunct="1">
              <a:spcBef>
                <a:spcPct val="10000"/>
              </a:spcBef>
            </a:pPr>
            <a:r>
              <a:rPr lang="en-US" altLang="en-US" sz="1600" b="0">
                <a:latin typeface="Times" panose="02020603050405020304" pitchFamily="18" charset="0"/>
              </a:rPr>
              <a:t>Emissivity		</a:t>
            </a:r>
            <a:r>
              <a:rPr lang="en-US" altLang="en-US" sz="1600" b="0">
                <a:latin typeface="Times" panose="02020603050405020304" pitchFamily="18" charset="0"/>
                <a:sym typeface="Wingdings" panose="05000000000000000000" pitchFamily="2" charset="2"/>
              </a:rPr>
              <a:t>	</a:t>
            </a:r>
            <a:endParaRPr lang="en-US" altLang="en-US" sz="1600" b="0">
              <a:latin typeface="Times" panose="02020603050405020304" pitchFamily="18" charset="0"/>
            </a:endParaRPr>
          </a:p>
          <a:p>
            <a:pPr eaLnBrk="1" hangingPunct="1">
              <a:spcBef>
                <a:spcPct val="10000"/>
              </a:spcBef>
            </a:pPr>
            <a:r>
              <a:rPr lang="en-US" altLang="en-US" sz="1600" b="0">
                <a:latin typeface="Times" panose="02020603050405020304" pitchFamily="18" charset="0"/>
              </a:rPr>
              <a:t>Inspection contrast  	    </a:t>
            </a:r>
            <a:r>
              <a:rPr lang="en-US" altLang="en-US" sz="1600" b="0">
                <a:latin typeface="Times" panose="02020603050405020304" pitchFamily="18" charset="0"/>
                <a:sym typeface="Wingdings" panose="05000000000000000000" pitchFamily="2" charset="2"/>
              </a:rPr>
              <a:t></a:t>
            </a:r>
            <a:r>
              <a:rPr lang="en-US" altLang="en-US" sz="1600" b="0">
                <a:latin typeface="Times" panose="02020603050405020304" pitchFamily="18" charset="0"/>
              </a:rPr>
              <a:t> 		TaN has higher contrast</a:t>
            </a:r>
          </a:p>
          <a:p>
            <a:pPr eaLnBrk="1" hangingPunct="1">
              <a:spcBef>
                <a:spcPct val="10000"/>
              </a:spcBef>
            </a:pPr>
            <a:r>
              <a:rPr lang="en-US" altLang="en-US" sz="1600" b="0">
                <a:latin typeface="Times" panose="02020603050405020304" pitchFamily="18" charset="0"/>
              </a:rPr>
              <a:t>Repair selectivity			Both need small improvement</a:t>
            </a:r>
          </a:p>
          <a:p>
            <a:pPr eaLnBrk="1" hangingPunct="1">
              <a:spcBef>
                <a:spcPct val="10000"/>
              </a:spcBef>
            </a:pPr>
            <a:r>
              <a:rPr lang="en-US" altLang="en-US" sz="1600" b="0">
                <a:latin typeface="Times" panose="02020603050405020304" pitchFamily="18" charset="0"/>
              </a:rPr>
              <a:t>Aspect ratio 	    </a:t>
            </a:r>
            <a:r>
              <a:rPr lang="en-US" altLang="en-US" sz="1600" b="0">
                <a:latin typeface="Times" panose="02020603050405020304" pitchFamily="18" charset="0"/>
                <a:sym typeface="Wingdings" panose="05000000000000000000" pitchFamily="2" charset="2"/>
              </a:rPr>
              <a:t>		TaN can be 8 nm thinner than Cr</a:t>
            </a:r>
            <a:endParaRPr lang="en-US" altLang="en-US" sz="1600" b="0">
              <a:latin typeface="Times" panose="02020603050405020304" pitchFamily="18" charset="0"/>
            </a:endParaRPr>
          </a:p>
          <a:p>
            <a:pPr eaLnBrk="1" hangingPunct="1">
              <a:spcBef>
                <a:spcPct val="10000"/>
              </a:spcBef>
            </a:pPr>
            <a:endParaRPr lang="en-US" altLang="en-US" sz="1600" b="0">
              <a:latin typeface="Times" panose="02020603050405020304" pitchFamily="18" charset="0"/>
            </a:endParaRPr>
          </a:p>
          <a:p>
            <a:pPr eaLnBrk="1" hangingPunct="1">
              <a:spcBef>
                <a:spcPct val="10000"/>
              </a:spcBef>
            </a:pPr>
            <a:endParaRPr lang="en-US" altLang="en-US" sz="1600" b="0">
              <a:latin typeface="Times" panose="02020603050405020304" pitchFamily="18" charset="0"/>
            </a:endParaRPr>
          </a:p>
          <a:p>
            <a:pPr eaLnBrk="1" hangingPunct="1">
              <a:spcBef>
                <a:spcPct val="10000"/>
              </a:spcBef>
            </a:pPr>
            <a:endParaRPr lang="en-US" altLang="en-US" sz="1600" b="0">
              <a:latin typeface="Times" panose="02020603050405020304" pitchFamily="18" charset="0"/>
            </a:endParaRPr>
          </a:p>
        </p:txBody>
      </p:sp>
      <p:sp>
        <p:nvSpPr>
          <p:cNvPr id="16393" name="Line 5"/>
          <p:cNvSpPr>
            <a:spLocks noChangeShapeType="1"/>
          </p:cNvSpPr>
          <p:nvPr/>
        </p:nvSpPr>
        <p:spPr bwMode="auto">
          <a:xfrm>
            <a:off x="2914650" y="4460875"/>
            <a:ext cx="0" cy="19431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6"/>
          <p:cNvSpPr>
            <a:spLocks noChangeShapeType="1"/>
          </p:cNvSpPr>
          <p:nvPr/>
        </p:nvSpPr>
        <p:spPr bwMode="auto">
          <a:xfrm>
            <a:off x="157163" y="5014913"/>
            <a:ext cx="6269037"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7"/>
          <p:cNvSpPr>
            <a:spLocks noChangeShapeType="1"/>
          </p:cNvSpPr>
          <p:nvPr/>
        </p:nvSpPr>
        <p:spPr bwMode="auto">
          <a:xfrm>
            <a:off x="150813" y="5284788"/>
            <a:ext cx="6307137"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6" name="Line 8"/>
          <p:cNvSpPr>
            <a:spLocks noChangeShapeType="1"/>
          </p:cNvSpPr>
          <p:nvPr/>
        </p:nvSpPr>
        <p:spPr bwMode="auto">
          <a:xfrm>
            <a:off x="161925" y="5554663"/>
            <a:ext cx="6307138"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7" name="Line 9"/>
          <p:cNvSpPr>
            <a:spLocks noChangeShapeType="1"/>
          </p:cNvSpPr>
          <p:nvPr/>
        </p:nvSpPr>
        <p:spPr bwMode="auto">
          <a:xfrm>
            <a:off x="173038" y="4738688"/>
            <a:ext cx="629602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8" name="Line 10"/>
          <p:cNvSpPr>
            <a:spLocks noChangeShapeType="1"/>
          </p:cNvSpPr>
          <p:nvPr/>
        </p:nvSpPr>
        <p:spPr bwMode="auto">
          <a:xfrm>
            <a:off x="153988" y="5830888"/>
            <a:ext cx="6307137"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9" name="Line 11"/>
          <p:cNvSpPr>
            <a:spLocks noChangeShapeType="1"/>
          </p:cNvSpPr>
          <p:nvPr/>
        </p:nvSpPr>
        <p:spPr bwMode="auto">
          <a:xfrm>
            <a:off x="144463" y="6100763"/>
            <a:ext cx="6307137" cy="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00" name="Line 12"/>
          <p:cNvSpPr>
            <a:spLocks noChangeShapeType="1"/>
          </p:cNvSpPr>
          <p:nvPr/>
        </p:nvSpPr>
        <p:spPr bwMode="auto">
          <a:xfrm>
            <a:off x="3482975" y="4465638"/>
            <a:ext cx="0" cy="1905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01" name="Line 13"/>
          <p:cNvSpPr>
            <a:spLocks noChangeShapeType="1"/>
          </p:cNvSpPr>
          <p:nvPr/>
        </p:nvSpPr>
        <p:spPr bwMode="auto">
          <a:xfrm>
            <a:off x="2209800" y="4459288"/>
            <a:ext cx="0" cy="18923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02" name="Rectangle 14"/>
          <p:cNvSpPr>
            <a:spLocks noChangeArrowheads="1"/>
          </p:cNvSpPr>
          <p:nvPr/>
        </p:nvSpPr>
        <p:spPr bwMode="auto">
          <a:xfrm>
            <a:off x="155575" y="4449763"/>
            <a:ext cx="6308725" cy="1941512"/>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b="1">
                <a:solidFill>
                  <a:schemeClr val="tx1"/>
                </a:solidFill>
                <a:latin typeface="Times New Roman" panose="02020603050405020304" pitchFamily="18" charset="0"/>
                <a:ea typeface="ＭＳ Ｐゴシック" panose="020B0600070205080204" pitchFamily="34" charset="-128"/>
              </a:defRPr>
            </a:lvl1pPr>
            <a:lvl2pPr marL="37931725" indent="-37474525">
              <a:defRPr sz="2000" b="1">
                <a:solidFill>
                  <a:schemeClr val="tx1"/>
                </a:solidFill>
                <a:latin typeface="Times New Roman" panose="02020603050405020304" pitchFamily="18" charset="0"/>
                <a:ea typeface="ＭＳ Ｐゴシック" panose="020B0600070205080204" pitchFamily="34" charset="-128"/>
              </a:defRPr>
            </a:lvl2pPr>
            <a:lvl3pPr>
              <a:defRPr sz="2000" b="1">
                <a:solidFill>
                  <a:schemeClr val="tx1"/>
                </a:solidFill>
                <a:latin typeface="Times New Roman" panose="02020603050405020304" pitchFamily="18" charset="0"/>
                <a:ea typeface="ＭＳ Ｐゴシック" panose="020B0600070205080204" pitchFamily="34" charset="-128"/>
              </a:defRPr>
            </a:lvl3pPr>
            <a:lvl4pPr>
              <a:defRPr sz="2000" b="1">
                <a:solidFill>
                  <a:schemeClr val="tx1"/>
                </a:solidFill>
                <a:latin typeface="Times New Roman" panose="02020603050405020304" pitchFamily="18" charset="0"/>
                <a:ea typeface="ＭＳ Ｐゴシック" panose="020B0600070205080204" pitchFamily="34" charset="-128"/>
              </a:defRPr>
            </a:lvl4pPr>
            <a:lvl5pPr>
              <a:defRPr sz="2000" b="1">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000" b="1">
                <a:solidFill>
                  <a:schemeClr val="tx1"/>
                </a:solidFill>
                <a:latin typeface="Times New Roman" panose="02020603050405020304" pitchFamily="18" charset="0"/>
                <a:ea typeface="ＭＳ Ｐゴシック" panose="020B0600070205080204" pitchFamily="34" charset="-128"/>
              </a:defRPr>
            </a:lvl9pPr>
          </a:lstStyle>
          <a:p>
            <a:endParaRPr lang="en-US" altLang="en-US"/>
          </a:p>
        </p:txBody>
      </p:sp>
      <p:pic>
        <p:nvPicPr>
          <p:cNvPr id="16403" name="Picture 36" descr="ReflecMaskEUVL.tif                                             0002FD87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050" y="901700"/>
            <a:ext cx="7618413"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4902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AWorkingFolder\BraseSeminarTalk990816\ampD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2141538"/>
            <a:ext cx="3267075"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C:\AWorkingFolder\BraseSeminarTalk990816\phaseD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550" y="2182813"/>
            <a:ext cx="31051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4"/>
          <p:cNvSpPr txBox="1">
            <a:spLocks noChangeArrowheads="1"/>
          </p:cNvSpPr>
          <p:nvPr/>
        </p:nvSpPr>
        <p:spPr bwMode="auto">
          <a:xfrm>
            <a:off x="-275369" y="10274"/>
            <a:ext cx="8035925" cy="82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86486" tIns="43243" rIns="86486" bIns="43243">
            <a:spAutoFit/>
          </a:bodyPr>
          <a:lstStyle>
            <a:lvl1pPr defTabSz="865188">
              <a:defRPr sz="2400">
                <a:solidFill>
                  <a:schemeClr val="tx1"/>
                </a:solidFill>
                <a:latin typeface="Arial" panose="020B0604020202020204" pitchFamily="34" charset="0"/>
                <a:ea typeface="ＭＳ Ｐゴシック" panose="020B0600070205080204" pitchFamily="34" charset="-128"/>
              </a:defRPr>
            </a:lvl1pPr>
            <a:lvl2pPr marL="37931725" indent="-37474525" defTabSz="86518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a:solidFill>
                  <a:srgbClr val="5B079C"/>
                </a:solidFill>
              </a:rPr>
              <a:t>Mask </a:t>
            </a:r>
            <a:r>
              <a:rPr lang="en-US" altLang="en-US" b="1" dirty="0" smtClean="0">
                <a:solidFill>
                  <a:srgbClr val="5B079C"/>
                </a:solidFill>
              </a:rPr>
              <a:t>blank </a:t>
            </a:r>
            <a:r>
              <a:rPr lang="en-US" altLang="en-US" b="1" dirty="0">
                <a:solidFill>
                  <a:srgbClr val="5B079C"/>
                </a:solidFill>
              </a:rPr>
              <a:t>d</a:t>
            </a:r>
            <a:r>
              <a:rPr lang="en-US" altLang="en-US" b="1" dirty="0" smtClean="0">
                <a:solidFill>
                  <a:srgbClr val="5B079C"/>
                </a:solidFill>
              </a:rPr>
              <a:t>efects </a:t>
            </a:r>
            <a:r>
              <a:rPr lang="en-US" altLang="en-US" b="1" dirty="0">
                <a:solidFill>
                  <a:srgbClr val="5B079C"/>
                </a:solidFill>
              </a:rPr>
              <a:t>c</a:t>
            </a:r>
            <a:r>
              <a:rPr lang="en-US" altLang="en-US" b="1" dirty="0" smtClean="0">
                <a:solidFill>
                  <a:srgbClr val="5B079C"/>
                </a:solidFill>
              </a:rPr>
              <a:t>an </a:t>
            </a:r>
            <a:r>
              <a:rPr lang="en-US" altLang="en-US" b="1" dirty="0">
                <a:solidFill>
                  <a:srgbClr val="5B079C"/>
                </a:solidFill>
              </a:rPr>
              <a:t>b</a:t>
            </a:r>
            <a:r>
              <a:rPr lang="en-US" altLang="en-US" b="1" dirty="0" smtClean="0">
                <a:solidFill>
                  <a:srgbClr val="5B079C"/>
                </a:solidFill>
              </a:rPr>
              <a:t>e </a:t>
            </a:r>
            <a:r>
              <a:rPr lang="en-US" altLang="en-US" b="1" dirty="0">
                <a:solidFill>
                  <a:srgbClr val="5B079C"/>
                </a:solidFill>
              </a:rPr>
              <a:t>on the </a:t>
            </a:r>
            <a:r>
              <a:rPr lang="en-US" altLang="en-US" b="1" dirty="0" smtClean="0">
                <a:solidFill>
                  <a:srgbClr val="5B079C"/>
                </a:solidFill>
              </a:rPr>
              <a:t>substrate</a:t>
            </a:r>
            <a:r>
              <a:rPr lang="en-US" altLang="en-US" b="1" dirty="0">
                <a:solidFill>
                  <a:srgbClr val="5B079C"/>
                </a:solidFill>
              </a:rPr>
              <a:t/>
            </a:r>
            <a:br>
              <a:rPr lang="en-US" altLang="en-US" b="1" dirty="0">
                <a:solidFill>
                  <a:srgbClr val="5B079C"/>
                </a:solidFill>
              </a:rPr>
            </a:br>
            <a:r>
              <a:rPr lang="en-US" altLang="en-US" b="1" dirty="0">
                <a:solidFill>
                  <a:srgbClr val="5B079C"/>
                </a:solidFill>
              </a:rPr>
              <a:t>or </a:t>
            </a:r>
            <a:r>
              <a:rPr lang="en-US" altLang="en-US" b="1" dirty="0" smtClean="0">
                <a:solidFill>
                  <a:srgbClr val="5B079C"/>
                </a:solidFill>
              </a:rPr>
              <a:t>within </a:t>
            </a:r>
            <a:r>
              <a:rPr lang="en-US" altLang="en-US" b="1" dirty="0">
                <a:solidFill>
                  <a:srgbClr val="5B079C"/>
                </a:solidFill>
              </a:rPr>
              <a:t>the </a:t>
            </a:r>
            <a:r>
              <a:rPr lang="en-US" altLang="en-US" b="1" dirty="0" smtClean="0">
                <a:solidFill>
                  <a:srgbClr val="5B079C"/>
                </a:solidFill>
              </a:rPr>
              <a:t>stack</a:t>
            </a:r>
            <a:endParaRPr lang="en-US" altLang="en-US" b="1" dirty="0">
              <a:solidFill>
                <a:srgbClr val="5B079C"/>
              </a:solidFill>
            </a:endParaRPr>
          </a:p>
        </p:txBody>
      </p:sp>
      <p:sp>
        <p:nvSpPr>
          <p:cNvPr id="18437" name="Text Box 5"/>
          <p:cNvSpPr txBox="1">
            <a:spLocks noChangeArrowheads="1"/>
          </p:cNvSpPr>
          <p:nvPr/>
        </p:nvSpPr>
        <p:spPr bwMode="auto">
          <a:xfrm>
            <a:off x="1384300" y="1604963"/>
            <a:ext cx="21605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486" tIns="43243" rIns="86486" bIns="43243">
            <a:spAutoFit/>
          </a:bodyPr>
          <a:lstStyle>
            <a:lvl1pPr defTabSz="865188">
              <a:defRPr sz="2400">
                <a:solidFill>
                  <a:schemeClr val="tx1"/>
                </a:solidFill>
                <a:latin typeface="Arial" panose="020B0604020202020204" pitchFamily="34" charset="0"/>
                <a:ea typeface="ＭＳ Ｐゴシック" panose="020B0600070205080204" pitchFamily="34" charset="-128"/>
              </a:defRPr>
            </a:lvl1pPr>
            <a:lvl2pPr marL="37931725" indent="-37474525" defTabSz="86518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900" b="1"/>
              <a:t>Amplitude Defect</a:t>
            </a:r>
          </a:p>
        </p:txBody>
      </p:sp>
      <p:sp>
        <p:nvSpPr>
          <p:cNvPr id="18438" name="Text Box 6"/>
          <p:cNvSpPr txBox="1">
            <a:spLocks noChangeArrowheads="1"/>
          </p:cNvSpPr>
          <p:nvPr/>
        </p:nvSpPr>
        <p:spPr bwMode="auto">
          <a:xfrm>
            <a:off x="5738813" y="1604963"/>
            <a:ext cx="16922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6486" tIns="43243" rIns="86486" bIns="43243">
            <a:spAutoFit/>
          </a:bodyPr>
          <a:lstStyle>
            <a:lvl1pPr defTabSz="865188">
              <a:defRPr sz="2400">
                <a:solidFill>
                  <a:schemeClr val="tx1"/>
                </a:solidFill>
                <a:latin typeface="Arial" panose="020B0604020202020204" pitchFamily="34" charset="0"/>
                <a:ea typeface="ＭＳ Ｐゴシック" panose="020B0600070205080204" pitchFamily="34" charset="-128"/>
              </a:defRPr>
            </a:lvl1pPr>
            <a:lvl2pPr marL="37931725" indent="-37474525" defTabSz="865188">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900" b="1"/>
              <a:t>Phase Defect</a:t>
            </a:r>
          </a:p>
        </p:txBody>
      </p:sp>
      <p:pic>
        <p:nvPicPr>
          <p:cNvPr id="18439" name="Picture 8" descr="VNLlogo.tif                                                    000090AFGeniesse HD2                   AF1BB3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75" y="6516688"/>
            <a:ext cx="116046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600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55BBB969-1127-4E6E-A883-8AAC0AEA591E}" type="slidenum">
              <a:rPr lang="de-DE" smtClean="0"/>
              <a:pPr>
                <a:defRPr/>
              </a:pPr>
              <a:t>87</a:t>
            </a:fld>
            <a:endParaRPr lang="de-DE" dirty="0"/>
          </a:p>
        </p:txBody>
      </p:sp>
      <p:sp>
        <p:nvSpPr>
          <p:cNvPr id="3" name="Rectangle 2"/>
          <p:cNvSpPr/>
          <p:nvPr/>
        </p:nvSpPr>
        <p:spPr>
          <a:xfrm>
            <a:off x="177281" y="80865"/>
            <a:ext cx="7461380" cy="523220"/>
          </a:xfrm>
          <a:prstGeom prst="rect">
            <a:avLst/>
          </a:prstGeom>
        </p:spPr>
        <p:txBody>
          <a:bodyPr wrap="square">
            <a:spAutoFit/>
          </a:bodyPr>
          <a:lstStyle/>
          <a:p>
            <a:pPr algn="ctr">
              <a:spcBef>
                <a:spcPct val="50000"/>
              </a:spcBef>
            </a:pPr>
            <a:r>
              <a:rPr lang="en-US" altLang="en-US" sz="2800" b="1" dirty="0" smtClean="0">
                <a:solidFill>
                  <a:srgbClr val="5B079C"/>
                </a:solidFill>
              </a:rPr>
              <a:t>Earliest study of mask defect printability</a:t>
            </a:r>
            <a:endParaRPr lang="en-US" altLang="en-US" sz="2800" b="1" dirty="0">
              <a:solidFill>
                <a:srgbClr val="5B079C"/>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919" y="1001486"/>
            <a:ext cx="4052298" cy="5119396"/>
          </a:xfrm>
          <a:prstGeom prst="rect">
            <a:avLst/>
          </a:prstGeom>
        </p:spPr>
      </p:pic>
      <p:sp>
        <p:nvSpPr>
          <p:cNvPr id="5" name="Rectangle 4"/>
          <p:cNvSpPr/>
          <p:nvPr/>
        </p:nvSpPr>
        <p:spPr>
          <a:xfrm>
            <a:off x="4233596" y="1146405"/>
            <a:ext cx="4553609" cy="5262979"/>
          </a:xfrm>
          <a:prstGeom prst="rect">
            <a:avLst/>
          </a:prstGeom>
        </p:spPr>
        <p:txBody>
          <a:bodyPr wrap="square">
            <a:spAutoFit/>
          </a:bodyPr>
          <a:lstStyle/>
          <a:p>
            <a:pPr algn="ctr">
              <a:spcBef>
                <a:spcPct val="50000"/>
              </a:spcBef>
            </a:pPr>
            <a:r>
              <a:rPr lang="en-US" altLang="en-US" b="1" dirty="0">
                <a:solidFill>
                  <a:srgbClr val="5B079C"/>
                </a:solidFill>
              </a:rPr>
              <a:t>Multilayer </a:t>
            </a:r>
            <a:r>
              <a:rPr lang="en-US" altLang="en-US" b="1" dirty="0" smtClean="0">
                <a:solidFill>
                  <a:srgbClr val="5B079C"/>
                </a:solidFill>
              </a:rPr>
              <a:t>EUVL mask </a:t>
            </a:r>
            <a:r>
              <a:rPr lang="en-US" altLang="en-US" b="1" dirty="0">
                <a:solidFill>
                  <a:srgbClr val="5B079C"/>
                </a:solidFill>
              </a:rPr>
              <a:t>with </a:t>
            </a:r>
            <a:r>
              <a:rPr lang="en-US" altLang="en-US" b="1" dirty="0" smtClean="0">
                <a:solidFill>
                  <a:srgbClr val="5B079C"/>
                </a:solidFill>
              </a:rPr>
              <a:t>both an underlying </a:t>
            </a:r>
            <a:r>
              <a:rPr lang="en-US" altLang="en-US" b="1" dirty="0">
                <a:solidFill>
                  <a:srgbClr val="5B079C"/>
                </a:solidFill>
              </a:rPr>
              <a:t>‘defect’ </a:t>
            </a:r>
            <a:r>
              <a:rPr lang="en-US" altLang="en-US" b="1" dirty="0" smtClean="0">
                <a:solidFill>
                  <a:srgbClr val="5B079C"/>
                </a:solidFill>
              </a:rPr>
              <a:t>pattern and a top-side lines and spaces pattern. </a:t>
            </a:r>
          </a:p>
          <a:p>
            <a:pPr algn="ctr">
              <a:spcBef>
                <a:spcPct val="50000"/>
              </a:spcBef>
            </a:pPr>
            <a:endParaRPr lang="en-US" altLang="en-US" b="1" dirty="0">
              <a:solidFill>
                <a:srgbClr val="5B079C"/>
              </a:solidFill>
            </a:endParaRPr>
          </a:p>
          <a:p>
            <a:pPr algn="ctr">
              <a:spcBef>
                <a:spcPct val="50000"/>
              </a:spcBef>
            </a:pPr>
            <a:r>
              <a:rPr lang="en-US" altLang="en-US" b="1" dirty="0" smtClean="0">
                <a:solidFill>
                  <a:srgbClr val="5B079C"/>
                </a:solidFill>
              </a:rPr>
              <a:t>Substrate defects affect printing of top-side pattern</a:t>
            </a:r>
          </a:p>
          <a:p>
            <a:pPr algn="ctr">
              <a:spcBef>
                <a:spcPct val="50000"/>
              </a:spcBef>
            </a:pPr>
            <a:endParaRPr lang="en-US" altLang="en-US" sz="1800" b="1" dirty="0" smtClean="0">
              <a:solidFill>
                <a:srgbClr val="5B079C"/>
              </a:solidFill>
            </a:endParaRPr>
          </a:p>
          <a:p>
            <a:pPr algn="ctr">
              <a:spcBef>
                <a:spcPct val="50000"/>
              </a:spcBef>
            </a:pPr>
            <a:r>
              <a:rPr lang="en-US" altLang="en-US" sz="1800" b="1" dirty="0" smtClean="0">
                <a:solidFill>
                  <a:srgbClr val="5B079C"/>
                </a:solidFill>
              </a:rPr>
              <a:t>Experiments performed at the NTT beamline, Photon Factory; K.B. Nguyen et al. </a:t>
            </a:r>
            <a:r>
              <a:rPr lang="en-US" altLang="en-US" sz="1800" b="1" dirty="0" err="1" smtClean="0">
                <a:solidFill>
                  <a:srgbClr val="5B079C"/>
                </a:solidFill>
              </a:rPr>
              <a:t>J.Vac.Sci.Techn</a:t>
            </a:r>
            <a:r>
              <a:rPr lang="en-US" altLang="en-US" sz="1800" b="1" dirty="0" smtClean="0">
                <a:solidFill>
                  <a:srgbClr val="5B079C"/>
                </a:solidFill>
              </a:rPr>
              <a:t>. B </a:t>
            </a:r>
            <a:r>
              <a:rPr lang="en-US" altLang="en-US" sz="1800" dirty="0" smtClean="0">
                <a:solidFill>
                  <a:srgbClr val="5B079C"/>
                </a:solidFill>
              </a:rPr>
              <a:t>12</a:t>
            </a:r>
            <a:r>
              <a:rPr lang="en-US" altLang="en-US" sz="1800" b="1" dirty="0" smtClean="0">
                <a:solidFill>
                  <a:srgbClr val="5B079C"/>
                </a:solidFill>
              </a:rPr>
              <a:t>, 3833 (1994); PhD thesis, EECS/UCB (1994). </a:t>
            </a:r>
          </a:p>
          <a:p>
            <a:pPr algn="ctr">
              <a:spcBef>
                <a:spcPct val="50000"/>
              </a:spcBef>
            </a:pPr>
            <a:endParaRPr lang="en-US" altLang="en-US" b="1" dirty="0">
              <a:solidFill>
                <a:srgbClr val="5B079C"/>
              </a:solidFill>
            </a:endParaRPr>
          </a:p>
        </p:txBody>
      </p:sp>
      <p:sp>
        <p:nvSpPr>
          <p:cNvPr id="6" name="Rectangle 5"/>
          <p:cNvSpPr/>
          <p:nvPr/>
        </p:nvSpPr>
        <p:spPr>
          <a:xfrm>
            <a:off x="958289" y="5993886"/>
            <a:ext cx="8054305" cy="646331"/>
          </a:xfrm>
          <a:prstGeom prst="rect">
            <a:avLst/>
          </a:prstGeom>
        </p:spPr>
        <p:txBody>
          <a:bodyPr wrap="square">
            <a:spAutoFit/>
          </a:bodyPr>
          <a:lstStyle/>
          <a:p>
            <a:pPr algn="ctr">
              <a:spcBef>
                <a:spcPct val="50000"/>
              </a:spcBef>
            </a:pPr>
            <a:r>
              <a:rPr lang="en-US" altLang="en-US" sz="1800" b="1" dirty="0">
                <a:solidFill>
                  <a:srgbClr val="5B079C"/>
                </a:solidFill>
              </a:rPr>
              <a:t>Courtesy of </a:t>
            </a:r>
            <a:r>
              <a:rPr lang="en-US" altLang="en-US" sz="1800" b="1" dirty="0" err="1">
                <a:solidFill>
                  <a:srgbClr val="5B079C"/>
                </a:solidFill>
              </a:rPr>
              <a:t>Khanh</a:t>
            </a:r>
            <a:r>
              <a:rPr lang="en-US" altLang="en-US" sz="1800" b="1" dirty="0">
                <a:solidFill>
                  <a:srgbClr val="5B079C"/>
                </a:solidFill>
              </a:rPr>
              <a:t> Nguyen (</a:t>
            </a:r>
            <a:r>
              <a:rPr lang="en-US" altLang="en-US" sz="1800" b="1" dirty="0" smtClean="0">
                <a:solidFill>
                  <a:srgbClr val="5B079C"/>
                </a:solidFill>
              </a:rPr>
              <a:t>UCB/EECS, now Google), </a:t>
            </a:r>
            <a:r>
              <a:rPr lang="en-US" altLang="en-US" sz="1800" b="1" dirty="0" err="1" smtClean="0">
                <a:solidFill>
                  <a:srgbClr val="5B079C"/>
                </a:solidFill>
              </a:rPr>
              <a:t>Tsuneyuki</a:t>
            </a:r>
            <a:r>
              <a:rPr lang="en-US" altLang="en-US" sz="1800" b="1" dirty="0" smtClean="0">
                <a:solidFill>
                  <a:srgbClr val="5B079C"/>
                </a:solidFill>
              </a:rPr>
              <a:t> </a:t>
            </a:r>
            <a:r>
              <a:rPr lang="en-US" altLang="en-US" sz="1800" b="1" dirty="0" err="1">
                <a:solidFill>
                  <a:srgbClr val="5B079C"/>
                </a:solidFill>
              </a:rPr>
              <a:t>Haga</a:t>
            </a:r>
            <a:r>
              <a:rPr lang="en-US" altLang="en-US" sz="1800" b="1" dirty="0">
                <a:solidFill>
                  <a:srgbClr val="5B079C"/>
                </a:solidFill>
              </a:rPr>
              <a:t> </a:t>
            </a:r>
            <a:r>
              <a:rPr lang="en-US" altLang="en-US" sz="1800" b="1" dirty="0" smtClean="0">
                <a:solidFill>
                  <a:srgbClr val="5B079C"/>
                </a:solidFill>
              </a:rPr>
              <a:t>(</a:t>
            </a:r>
            <a:r>
              <a:rPr lang="en-US" altLang="en-US" sz="1800" b="1" dirty="0">
                <a:solidFill>
                  <a:srgbClr val="5B079C"/>
                </a:solidFill>
              </a:rPr>
              <a:t>NTT/Atsugi), and </a:t>
            </a:r>
            <a:r>
              <a:rPr lang="en-US" altLang="en-US" sz="1800" b="1" dirty="0" err="1">
                <a:solidFill>
                  <a:srgbClr val="5B079C"/>
                </a:solidFill>
              </a:rPr>
              <a:t>Hiroo</a:t>
            </a:r>
            <a:r>
              <a:rPr lang="en-US" altLang="en-US" sz="1800" b="1" dirty="0">
                <a:solidFill>
                  <a:srgbClr val="5B079C"/>
                </a:solidFill>
              </a:rPr>
              <a:t> Kinoshita </a:t>
            </a:r>
            <a:r>
              <a:rPr lang="en-US" altLang="en-US" sz="1800" b="1" dirty="0" smtClean="0">
                <a:solidFill>
                  <a:srgbClr val="5B079C"/>
                </a:solidFill>
              </a:rPr>
              <a:t>(NTT Atsugi, now Hyogo U.) </a:t>
            </a:r>
            <a:endParaRPr lang="en-US" altLang="en-US" sz="1800" b="1" dirty="0">
              <a:solidFill>
                <a:srgbClr val="5B079C"/>
              </a:solidFill>
            </a:endParaRPr>
          </a:p>
        </p:txBody>
      </p:sp>
    </p:spTree>
    <p:extLst>
      <p:ext uri="{BB962C8B-B14F-4D97-AF65-F5344CB8AC3E}">
        <p14:creationId xmlns:p14="http://schemas.microsoft.com/office/powerpoint/2010/main" val="37985062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Ultraviolet (EUV) Lithography in 2019</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88</a:t>
            </a:fld>
            <a:endParaRPr lang="en-US"/>
          </a:p>
        </p:txBody>
      </p:sp>
      <p:pic>
        <p:nvPicPr>
          <p:cNvPr id="5" name="Picture 4"/>
          <p:cNvPicPr>
            <a:picLocks noChangeAspect="1"/>
          </p:cNvPicPr>
          <p:nvPr/>
        </p:nvPicPr>
        <p:blipFill>
          <a:blip r:embed="rId2"/>
          <a:stretch>
            <a:fillRect/>
          </a:stretch>
        </p:blipFill>
        <p:spPr>
          <a:xfrm>
            <a:off x="528624" y="847896"/>
            <a:ext cx="6991215" cy="8390313"/>
          </a:xfrm>
          <a:prstGeom prst="rect">
            <a:avLst/>
          </a:prstGeom>
        </p:spPr>
      </p:pic>
      <p:sp>
        <p:nvSpPr>
          <p:cNvPr id="3" name="Content Placeholder 2"/>
          <p:cNvSpPr>
            <a:spLocks noGrp="1"/>
          </p:cNvSpPr>
          <p:nvPr>
            <p:ph idx="1"/>
          </p:nvPr>
        </p:nvSpPr>
        <p:spPr>
          <a:xfrm>
            <a:off x="4228306" y="6266211"/>
            <a:ext cx="3376836" cy="436744"/>
          </a:xfrm>
        </p:spPr>
        <p:txBody>
          <a:bodyPr/>
          <a:lstStyle/>
          <a:p>
            <a:pPr marL="0" indent="0">
              <a:buNone/>
            </a:pPr>
            <a:r>
              <a:rPr lang="en-US" sz="1800" dirty="0" smtClean="0"/>
              <a:t>Courtesy of http://techno.jp/NE</a:t>
            </a:r>
            <a:endParaRPr lang="en-US" dirty="0"/>
          </a:p>
        </p:txBody>
      </p:sp>
      <p:sp>
        <p:nvSpPr>
          <p:cNvPr id="6" name="Rectangle 5"/>
          <p:cNvSpPr/>
          <p:nvPr/>
        </p:nvSpPr>
        <p:spPr bwMode="auto">
          <a:xfrm>
            <a:off x="5198225" y="847896"/>
            <a:ext cx="1972888" cy="3526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Geneva" charset="0"/>
              <a:cs typeface="Geneva" charset="0"/>
            </a:endParaRPr>
          </a:p>
        </p:txBody>
      </p:sp>
      <p:cxnSp>
        <p:nvCxnSpPr>
          <p:cNvPr id="8" name="Straight Connector 7"/>
          <p:cNvCxnSpPr/>
          <p:nvPr/>
        </p:nvCxnSpPr>
        <p:spPr bwMode="auto">
          <a:xfrm>
            <a:off x="825731" y="1064029"/>
            <a:ext cx="634538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9585472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48" y="141544"/>
            <a:ext cx="7741579" cy="565151"/>
          </a:xfrm>
        </p:spPr>
        <p:txBody>
          <a:bodyPr/>
          <a:lstStyle/>
          <a:p>
            <a:r>
              <a:rPr lang="en-US" dirty="0" smtClean="0"/>
              <a:t>EUV lithography: High volume manufacturing (HVM) of computer chips and smart phone chips in 2019</a:t>
            </a:r>
            <a:endParaRPr lang="en-US" dirty="0"/>
          </a:p>
        </p:txBody>
      </p:sp>
      <p:sp>
        <p:nvSpPr>
          <p:cNvPr id="4" name="Slide Number Placeholder 3"/>
          <p:cNvSpPr>
            <a:spLocks noGrp="1"/>
          </p:cNvSpPr>
          <p:nvPr>
            <p:ph type="sldNum" sz="quarter" idx="10"/>
          </p:nvPr>
        </p:nvSpPr>
        <p:spPr/>
        <p:txBody>
          <a:bodyPr/>
          <a:lstStyle/>
          <a:p>
            <a:pPr>
              <a:defRPr/>
            </a:pPr>
            <a:fld id="{5F482DA9-71A1-604B-940F-DED1A360FEE1}" type="slidenum">
              <a:rPr lang="en-US" smtClean="0"/>
              <a:pPr>
                <a:defRPr/>
              </a:pPr>
              <a:t>89</a:t>
            </a:fld>
            <a:endParaRPr lang="en-US"/>
          </a:p>
        </p:txBody>
      </p:sp>
      <p:pic>
        <p:nvPicPr>
          <p:cNvPr id="5" name="Picture 6" descr="https://www.anandtech.com/Content/images/logo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4595" y="942643"/>
            <a:ext cx="1489777" cy="3502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4595" y="1292931"/>
            <a:ext cx="1600118" cy="338554"/>
          </a:xfrm>
          <a:prstGeom prst="rect">
            <a:avLst/>
          </a:prstGeom>
        </p:spPr>
        <p:txBody>
          <a:bodyPr wrap="none">
            <a:spAutoFit/>
          </a:bodyPr>
          <a:lstStyle/>
          <a:p>
            <a:r>
              <a:rPr lang="en-US" sz="1600" dirty="0">
                <a:solidFill>
                  <a:srgbClr val="002060"/>
                </a:solidFill>
              </a:rPr>
              <a:t>9 October 2018</a:t>
            </a:r>
          </a:p>
        </p:txBody>
      </p:sp>
      <p:sp>
        <p:nvSpPr>
          <p:cNvPr id="7" name="Rectangle 6"/>
          <p:cNvSpPr/>
          <p:nvPr/>
        </p:nvSpPr>
        <p:spPr>
          <a:xfrm>
            <a:off x="1864712" y="942643"/>
            <a:ext cx="7279287" cy="830997"/>
          </a:xfrm>
          <a:prstGeom prst="rect">
            <a:avLst/>
          </a:prstGeom>
        </p:spPr>
        <p:txBody>
          <a:bodyPr wrap="square">
            <a:spAutoFit/>
          </a:bodyPr>
          <a:lstStyle/>
          <a:p>
            <a:r>
              <a:rPr lang="en-US" sz="2400" dirty="0">
                <a:solidFill>
                  <a:srgbClr val="002060"/>
                </a:solidFill>
              </a:rPr>
              <a:t>TSMC’s second-generation 7 nm manufacturing technology </a:t>
            </a:r>
            <a:r>
              <a:rPr lang="en-US" sz="2400" dirty="0" smtClean="0">
                <a:solidFill>
                  <a:srgbClr val="002060"/>
                </a:solidFill>
              </a:rPr>
              <a:t>will </a:t>
            </a:r>
            <a:r>
              <a:rPr lang="en-US" sz="2400" dirty="0">
                <a:solidFill>
                  <a:srgbClr val="002060"/>
                </a:solidFill>
              </a:rPr>
              <a:t>use extreme ultraviolet </a:t>
            </a:r>
            <a:r>
              <a:rPr lang="en-US" sz="2400" dirty="0" smtClean="0">
                <a:solidFill>
                  <a:srgbClr val="002060"/>
                </a:solidFill>
              </a:rPr>
              <a:t>lithography.</a:t>
            </a:r>
            <a:endParaRPr lang="en-US" sz="2400" dirty="0">
              <a:solidFill>
                <a:srgbClr val="002060"/>
              </a:solidFill>
            </a:endParaRPr>
          </a:p>
        </p:txBody>
      </p:sp>
      <p:sp>
        <p:nvSpPr>
          <p:cNvPr id="8" name="Rectangle 7"/>
          <p:cNvSpPr/>
          <p:nvPr/>
        </p:nvSpPr>
        <p:spPr>
          <a:xfrm>
            <a:off x="159248" y="3709359"/>
            <a:ext cx="2425442" cy="738664"/>
          </a:xfrm>
          <a:prstGeom prst="rect">
            <a:avLst/>
          </a:prstGeom>
        </p:spPr>
        <p:txBody>
          <a:bodyPr wrap="square">
            <a:spAutoFit/>
          </a:bodyPr>
          <a:lstStyle/>
          <a:p>
            <a:r>
              <a:rPr lang="en-US" sz="2400" dirty="0"/>
              <a:t>V</a:t>
            </a:r>
            <a:r>
              <a:rPr lang="en-US" sz="2400" dirty="0">
                <a:solidFill>
                  <a:srgbClr val="A80000"/>
                </a:solidFill>
              </a:rPr>
              <a:t>B</a:t>
            </a:r>
            <a:r>
              <a:rPr lang="en-US" sz="2400" dirty="0"/>
              <a:t> </a:t>
            </a:r>
            <a:r>
              <a:rPr lang="en-US" sz="2400" dirty="0" err="1"/>
              <a:t>VentureBeat</a:t>
            </a:r>
            <a:r>
              <a:rPr lang="en-US" sz="2400" dirty="0"/>
              <a:t>         </a:t>
            </a:r>
            <a:r>
              <a:rPr lang="en-US" sz="2400" dirty="0" smtClean="0"/>
              <a:t>   </a:t>
            </a:r>
            <a:r>
              <a:rPr lang="en-US" sz="1800" dirty="0" smtClean="0">
                <a:solidFill>
                  <a:srgbClr val="002060"/>
                </a:solidFill>
              </a:rPr>
              <a:t>18 October </a:t>
            </a:r>
            <a:r>
              <a:rPr lang="en-US" sz="1800" dirty="0">
                <a:solidFill>
                  <a:srgbClr val="002060"/>
                </a:solidFill>
              </a:rPr>
              <a:t>2018</a:t>
            </a:r>
          </a:p>
        </p:txBody>
      </p:sp>
      <p:sp>
        <p:nvSpPr>
          <p:cNvPr id="9" name="Rectangle 8"/>
          <p:cNvSpPr/>
          <p:nvPr/>
        </p:nvSpPr>
        <p:spPr>
          <a:xfrm>
            <a:off x="2856735" y="3663192"/>
            <a:ext cx="5613992" cy="830997"/>
          </a:xfrm>
          <a:prstGeom prst="rect">
            <a:avLst/>
          </a:prstGeom>
        </p:spPr>
        <p:txBody>
          <a:bodyPr wrap="square">
            <a:spAutoFit/>
          </a:bodyPr>
          <a:lstStyle/>
          <a:p>
            <a:r>
              <a:rPr lang="en-US" sz="2400" dirty="0">
                <a:solidFill>
                  <a:srgbClr val="002060"/>
                </a:solidFill>
                <a:latin typeface="Open Sans"/>
              </a:rPr>
              <a:t>Samsung begins making 7LPP chips, </a:t>
            </a:r>
            <a:r>
              <a:rPr lang="en-US" sz="2400" dirty="0" smtClean="0">
                <a:solidFill>
                  <a:srgbClr val="002060"/>
                </a:solidFill>
                <a:latin typeface="Open Sans"/>
              </a:rPr>
              <a:t>  commercializing </a:t>
            </a:r>
            <a:r>
              <a:rPr lang="en-US" sz="2400" dirty="0">
                <a:solidFill>
                  <a:srgbClr val="002060"/>
                </a:solidFill>
                <a:latin typeface="Open Sans"/>
              </a:rPr>
              <a:t>7nm EUV lithography</a:t>
            </a:r>
          </a:p>
        </p:txBody>
      </p:sp>
      <p:sp>
        <p:nvSpPr>
          <p:cNvPr id="10" name="Rectangle 9"/>
          <p:cNvSpPr/>
          <p:nvPr/>
        </p:nvSpPr>
        <p:spPr>
          <a:xfrm>
            <a:off x="1864711" y="4474302"/>
            <a:ext cx="6926216" cy="2031325"/>
          </a:xfrm>
          <a:prstGeom prst="rect">
            <a:avLst/>
          </a:prstGeom>
        </p:spPr>
        <p:txBody>
          <a:bodyPr wrap="square">
            <a:spAutoFit/>
          </a:bodyPr>
          <a:lstStyle/>
          <a:p>
            <a:r>
              <a:rPr lang="en-US" sz="1800" dirty="0">
                <a:solidFill>
                  <a:srgbClr val="002060"/>
                </a:solidFill>
              </a:rPr>
              <a:t>7nm EUV lithography In a significant milestone for the semiconductor industry, Samsung today </a:t>
            </a:r>
            <a:r>
              <a:rPr lang="en-US" sz="1800" dirty="0">
                <a:solidFill>
                  <a:srgbClr val="002060"/>
                </a:solidFill>
                <a:hlinkClick r:id="rId3"/>
              </a:rPr>
              <a:t>announced</a:t>
            </a:r>
            <a:r>
              <a:rPr lang="en-US" sz="1800" dirty="0">
                <a:solidFill>
                  <a:srgbClr val="002060"/>
                </a:solidFill>
              </a:rPr>
              <a:t> that it is now manufacturing 7LPP chips: processors based on extreme ultraviolet lithography (EUV) and a 7-nanometer manufacturing process. Beyond this specific accomplishment, the company notes that it is providing customers a clear path to future 3-nanometer chips.</a:t>
            </a:r>
          </a:p>
        </p:txBody>
      </p:sp>
      <p:sp>
        <p:nvSpPr>
          <p:cNvPr id="11" name="Rectangle 10"/>
          <p:cNvSpPr/>
          <p:nvPr/>
        </p:nvSpPr>
        <p:spPr>
          <a:xfrm>
            <a:off x="1864711" y="1674976"/>
            <a:ext cx="7130434" cy="1477328"/>
          </a:xfrm>
          <a:prstGeom prst="rect">
            <a:avLst/>
          </a:prstGeom>
        </p:spPr>
        <p:txBody>
          <a:bodyPr wrap="square">
            <a:spAutoFit/>
          </a:bodyPr>
          <a:lstStyle/>
          <a:p>
            <a:r>
              <a:rPr lang="en-US" sz="1800" dirty="0">
                <a:solidFill>
                  <a:srgbClr val="002060"/>
                </a:solidFill>
              </a:rPr>
              <a:t>After </a:t>
            </a:r>
            <a:r>
              <a:rPr lang="en-US" sz="1800" dirty="0" smtClean="0">
                <a:solidFill>
                  <a:srgbClr val="002060"/>
                </a:solidFill>
              </a:rPr>
              <a:t>7 nm comes </a:t>
            </a:r>
            <a:r>
              <a:rPr lang="en-US" sz="1800" dirty="0">
                <a:solidFill>
                  <a:srgbClr val="002060"/>
                </a:solidFill>
              </a:rPr>
              <a:t>TSMC’s </a:t>
            </a:r>
            <a:r>
              <a:rPr lang="en-US" sz="1800" dirty="0" smtClean="0">
                <a:solidFill>
                  <a:srgbClr val="002060"/>
                </a:solidFill>
              </a:rPr>
              <a:t>5 </a:t>
            </a:r>
            <a:r>
              <a:rPr lang="en-US" sz="1800" dirty="0">
                <a:solidFill>
                  <a:srgbClr val="002060"/>
                </a:solidFill>
              </a:rPr>
              <a:t>nm </a:t>
            </a:r>
            <a:r>
              <a:rPr lang="en-US" sz="1800" dirty="0" smtClean="0">
                <a:solidFill>
                  <a:srgbClr val="002060"/>
                </a:solidFill>
              </a:rPr>
              <a:t>process</a:t>
            </a:r>
            <a:r>
              <a:rPr lang="en-US" sz="1800" dirty="0">
                <a:solidFill>
                  <a:srgbClr val="002060"/>
                </a:solidFill>
              </a:rPr>
              <a:t>, which will use EUV on up to 14 layers</a:t>
            </a:r>
            <a:r>
              <a:rPr lang="en-US" sz="1800" dirty="0" smtClean="0">
                <a:solidFill>
                  <a:srgbClr val="002060"/>
                </a:solidFill>
              </a:rPr>
              <a:t>. TSMC’s 5 nm technology </a:t>
            </a:r>
            <a:r>
              <a:rPr lang="en-US" sz="1800" dirty="0">
                <a:solidFill>
                  <a:srgbClr val="002060"/>
                </a:solidFill>
              </a:rPr>
              <a:t>will enable </a:t>
            </a:r>
            <a:r>
              <a:rPr lang="en-US" sz="1800" dirty="0" smtClean="0">
                <a:solidFill>
                  <a:srgbClr val="002060"/>
                </a:solidFill>
              </a:rPr>
              <a:t>customers </a:t>
            </a:r>
            <a:r>
              <a:rPr lang="en-US" sz="1800" dirty="0">
                <a:solidFill>
                  <a:srgbClr val="002060"/>
                </a:solidFill>
              </a:rPr>
              <a:t>to </a:t>
            </a:r>
            <a:r>
              <a:rPr lang="en-US" sz="1800" dirty="0" smtClean="0">
                <a:solidFill>
                  <a:srgbClr val="002060"/>
                </a:solidFill>
              </a:rPr>
              <a:t>shrink the </a:t>
            </a:r>
            <a:r>
              <a:rPr lang="en-US" sz="1800" dirty="0">
                <a:solidFill>
                  <a:srgbClr val="002060"/>
                </a:solidFill>
              </a:rPr>
              <a:t>area of </a:t>
            </a:r>
            <a:r>
              <a:rPr lang="en-US" sz="1800" dirty="0" smtClean="0">
                <a:solidFill>
                  <a:srgbClr val="002060"/>
                </a:solidFill>
              </a:rPr>
              <a:t>designs </a:t>
            </a:r>
            <a:r>
              <a:rPr lang="en-US" sz="1800" dirty="0">
                <a:solidFill>
                  <a:srgbClr val="002060"/>
                </a:solidFill>
              </a:rPr>
              <a:t>by ~45% </a:t>
            </a:r>
            <a:r>
              <a:rPr lang="en-US" sz="1800" dirty="0" smtClean="0">
                <a:solidFill>
                  <a:srgbClr val="002060"/>
                </a:solidFill>
              </a:rPr>
              <a:t>(transistor </a:t>
            </a:r>
            <a:r>
              <a:rPr lang="en-US" sz="1800" dirty="0">
                <a:solidFill>
                  <a:srgbClr val="002060"/>
                </a:solidFill>
              </a:rPr>
              <a:t>density </a:t>
            </a:r>
            <a:r>
              <a:rPr lang="en-US" sz="1800" dirty="0" smtClean="0">
                <a:solidFill>
                  <a:srgbClr val="002060"/>
                </a:solidFill>
              </a:rPr>
              <a:t>~</a:t>
            </a:r>
            <a:r>
              <a:rPr lang="en-US" sz="1800" dirty="0">
                <a:solidFill>
                  <a:srgbClr val="002060"/>
                </a:solidFill>
              </a:rPr>
              <a:t>1.8x </a:t>
            </a:r>
            <a:r>
              <a:rPr lang="en-US" sz="1800" dirty="0" smtClean="0">
                <a:solidFill>
                  <a:srgbClr val="002060"/>
                </a:solidFill>
              </a:rPr>
              <a:t>higher), </a:t>
            </a:r>
            <a:r>
              <a:rPr lang="en-US" sz="1800" dirty="0">
                <a:solidFill>
                  <a:srgbClr val="002060"/>
                </a:solidFill>
              </a:rPr>
              <a:t>increase frequency by 15% </a:t>
            </a:r>
            <a:r>
              <a:rPr lang="en-US" sz="1800" dirty="0" smtClean="0">
                <a:solidFill>
                  <a:srgbClr val="002060"/>
                </a:solidFill>
              </a:rPr>
              <a:t>,or </a:t>
            </a:r>
            <a:r>
              <a:rPr lang="en-US" sz="1800" dirty="0">
                <a:solidFill>
                  <a:srgbClr val="002060"/>
                </a:solidFill>
              </a:rPr>
              <a:t>reduce power </a:t>
            </a:r>
            <a:r>
              <a:rPr lang="en-US" sz="1800" dirty="0" smtClean="0">
                <a:solidFill>
                  <a:srgbClr val="002060"/>
                </a:solidFill>
              </a:rPr>
              <a:t>by 20%.TSMC </a:t>
            </a:r>
            <a:r>
              <a:rPr lang="en-US" sz="1800" dirty="0">
                <a:solidFill>
                  <a:srgbClr val="002060"/>
                </a:solidFill>
              </a:rPr>
              <a:t>will be ready to start risk production of chips using its N5 tech in </a:t>
            </a:r>
            <a:r>
              <a:rPr lang="en-US" sz="1800" dirty="0" smtClean="0">
                <a:solidFill>
                  <a:srgbClr val="002060"/>
                </a:solidFill>
              </a:rPr>
              <a:t>April, 2019</a:t>
            </a:r>
            <a:r>
              <a:rPr lang="en-US" sz="1800" dirty="0">
                <a:solidFill>
                  <a:srgbClr val="002060"/>
                </a:solidFill>
              </a:rPr>
              <a:t>. </a:t>
            </a:r>
          </a:p>
        </p:txBody>
      </p:sp>
    </p:spTree>
    <p:extLst>
      <p:ext uri="{BB962C8B-B14F-4D97-AF65-F5344CB8AC3E}">
        <p14:creationId xmlns:p14="http://schemas.microsoft.com/office/powerpoint/2010/main" val="3477198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Waves in a plasma</a:t>
            </a:r>
          </a:p>
        </p:txBody>
      </p:sp>
      <p:sp>
        <p:nvSpPr>
          <p:cNvPr id="20483"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ＭＳ Ｐゴシック" panose="020B0600070205080204" pitchFamily="34" charset="-128"/>
              </a:defRPr>
            </a:lvl1pPr>
            <a:lvl2pPr marL="37931725" indent="-37474525">
              <a:defRPr sz="2400">
                <a:solidFill>
                  <a:schemeClr val="tx1"/>
                </a:solidFill>
                <a:latin typeface="Times" panose="02020603050405020304" pitchFamily="18" charset="0"/>
                <a:ea typeface="ＭＳ Ｐゴシック" panose="020B0600070205080204" pitchFamily="34" charset="-128"/>
              </a:defRPr>
            </a:lvl2pPr>
            <a:lvl3pPr>
              <a:defRPr sz="2400">
                <a:solidFill>
                  <a:schemeClr val="tx1"/>
                </a:solidFill>
                <a:latin typeface="Times" panose="02020603050405020304" pitchFamily="18" charset="0"/>
                <a:ea typeface="ＭＳ Ｐゴシック" panose="020B0600070205080204" pitchFamily="34" charset="-128"/>
              </a:defRPr>
            </a:lvl3pPr>
            <a:lvl4pPr>
              <a:defRPr sz="2400">
                <a:solidFill>
                  <a:schemeClr val="tx1"/>
                </a:solidFill>
                <a:latin typeface="Times" panose="02020603050405020304" pitchFamily="18" charset="0"/>
                <a:ea typeface="ＭＳ Ｐゴシック" panose="020B0600070205080204" pitchFamily="34" charset="-128"/>
              </a:defRPr>
            </a:lvl4pPr>
            <a:lvl5pPr>
              <a:defRPr sz="2400">
                <a:solidFill>
                  <a:schemeClr val="tx1"/>
                </a:solidFill>
                <a:latin typeface="Times"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panose="02020603050405020304" pitchFamily="18" charset="0"/>
                <a:ea typeface="ＭＳ Ｐゴシック" panose="020B0600070205080204" pitchFamily="34" charset="-128"/>
              </a:defRPr>
            </a:lvl9pPr>
          </a:lstStyle>
          <a:p>
            <a:fld id="{12C9D6FC-514E-4B81-A3A6-6F29A4D5DA4A}" type="slidenum">
              <a:rPr lang="en-US" altLang="en-US" sz="900">
                <a:solidFill>
                  <a:srgbClr val="177A6F"/>
                </a:solidFill>
                <a:latin typeface="Arial" panose="020B0604020202020204" pitchFamily="34" charset="0"/>
              </a:rPr>
              <a:pPr/>
              <a:t>9</a:t>
            </a:fld>
            <a:endParaRPr lang="en-US" altLang="en-US" sz="900">
              <a:solidFill>
                <a:srgbClr val="177A6F"/>
              </a:solidFill>
              <a:latin typeface="Arial" panose="020B0604020202020204" pitchFamily="34" charset="0"/>
            </a:endParaRPr>
          </a:p>
        </p:txBody>
      </p:sp>
      <p:pic>
        <p:nvPicPr>
          <p:cNvPr id="6" name="Picture 5" descr="Ch08_WavesPlasma_Oct2017.jpg"/>
          <p:cNvPicPr>
            <a:picLocks noChangeAspect="1"/>
          </p:cNvPicPr>
          <p:nvPr/>
        </p:nvPicPr>
        <p:blipFill>
          <a:blip r:embed="rId2"/>
          <a:stretch>
            <a:fillRect/>
          </a:stretch>
        </p:blipFill>
        <p:spPr>
          <a:xfrm>
            <a:off x="318516" y="1271109"/>
            <a:ext cx="8506968" cy="4617720"/>
          </a:xfrm>
          <a:prstGeom prst="rect">
            <a:avLst/>
          </a:prstGeom>
        </p:spPr>
      </p:pic>
    </p:spTree>
    <p:extLst>
      <p:ext uri="{BB962C8B-B14F-4D97-AF65-F5344CB8AC3E}">
        <p14:creationId xmlns:p14="http://schemas.microsoft.com/office/powerpoint/2010/main" val="161491171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ASML to ship 30 EUV scanners in 2019</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3025" y="1438275"/>
            <a:ext cx="6457950" cy="4286250"/>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90</a:t>
            </a:fld>
            <a:endParaRPr lang="en-US"/>
          </a:p>
        </p:txBody>
      </p:sp>
    </p:spTree>
    <p:extLst>
      <p:ext uri="{BB962C8B-B14F-4D97-AF65-F5344CB8AC3E}">
        <p14:creationId xmlns:p14="http://schemas.microsoft.com/office/powerpoint/2010/main" val="14234861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TSMC supplying 7nm node chipsets to </a:t>
            </a:r>
            <a:r>
              <a:rPr lang="en-US" dirty="0" err="1" smtClean="0"/>
              <a:t>Qualcom</a:t>
            </a:r>
            <a:r>
              <a:rPr lang="en-US" dirty="0" smtClean="0"/>
              <a:t>,   Apple and Huawei</a:t>
            </a:r>
            <a:endParaRPr lang="en-US" dirty="0"/>
          </a:p>
        </p:txBody>
      </p:sp>
      <p:sp>
        <p:nvSpPr>
          <p:cNvPr id="3" name="Content Placeholder 2"/>
          <p:cNvSpPr>
            <a:spLocks noGrp="1"/>
          </p:cNvSpPr>
          <p:nvPr>
            <p:ph idx="1"/>
          </p:nvPr>
        </p:nvSpPr>
        <p:spPr>
          <a:xfrm>
            <a:off x="1239782" y="917744"/>
            <a:ext cx="7904218" cy="5029200"/>
          </a:xfrm>
        </p:spPr>
        <p:txBody>
          <a:bodyPr/>
          <a:lstStyle/>
          <a:p>
            <a:pPr marL="0" indent="0">
              <a:buNone/>
            </a:pPr>
            <a:r>
              <a:rPr lang="en-US" dirty="0"/>
              <a:t>Powerful chipsets like the Qualcomm Snapdragon 855, Apple A13 Bionic and Huawei's </a:t>
            </a:r>
            <a:r>
              <a:rPr lang="en-US" dirty="0" err="1"/>
              <a:t>HiSilicon</a:t>
            </a:r>
            <a:r>
              <a:rPr lang="en-US" dirty="0"/>
              <a:t> Kirin 990 all have something in common. While designed by Qualcomm, Apple, and Huawei respectively, all three chips are actually manufactured by Taiwan Semiconductor Manufacturing Company (TSMC), the largest independent foundry in the world. And all three are produced using some variation of TSMC's 7nm process. </a:t>
            </a:r>
            <a:r>
              <a:rPr lang="en-US" dirty="0" smtClean="0"/>
              <a:t>…                The </a:t>
            </a:r>
            <a:r>
              <a:rPr lang="en-US" dirty="0"/>
              <a:t>number of transistors inside </a:t>
            </a:r>
            <a:r>
              <a:rPr lang="en-US" dirty="0" smtClean="0"/>
              <a:t>               the                              …the Kirin </a:t>
            </a:r>
            <a:r>
              <a:rPr lang="en-US" dirty="0"/>
              <a:t>990 that features an </a:t>
            </a:r>
            <a:r>
              <a:rPr lang="en-US" dirty="0" smtClean="0"/>
              <a:t>     embedded                     </a:t>
            </a:r>
            <a:r>
              <a:rPr lang="en-US" dirty="0" err="1" smtClean="0"/>
              <a:t>embedded</a:t>
            </a:r>
            <a:r>
              <a:rPr lang="en-US" dirty="0" smtClean="0"/>
              <a:t> 5G </a:t>
            </a:r>
            <a:r>
              <a:rPr lang="en-US" dirty="0"/>
              <a:t>modem carries </a:t>
            </a:r>
            <a:r>
              <a:rPr lang="en-US" dirty="0" smtClean="0"/>
              <a:t>10.3 </a:t>
            </a:r>
            <a:r>
              <a:rPr lang="en-US" dirty="0"/>
              <a:t>billion transistors</a:t>
            </a:r>
            <a:r>
              <a:rPr lang="en-US" dirty="0" smtClean="0"/>
              <a:t>.</a:t>
            </a:r>
            <a:r>
              <a:rPr lang="en-US" dirty="0"/>
              <a:t> </a:t>
            </a:r>
            <a:r>
              <a:rPr lang="en-US" dirty="0" smtClean="0"/>
              <a:t> over 10.3 </a:t>
            </a:r>
            <a:r>
              <a:rPr lang="en-US" dirty="0"/>
              <a:t>billion transistors.</a:t>
            </a:r>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91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73" y="3507970"/>
            <a:ext cx="4313303" cy="2877065"/>
          </a:xfrm>
          <a:prstGeom prst="rect">
            <a:avLst/>
          </a:prstGeom>
        </p:spPr>
      </p:pic>
    </p:spTree>
    <p:extLst>
      <p:ext uri="{BB962C8B-B14F-4D97-AF65-F5344CB8AC3E}">
        <p14:creationId xmlns:p14="http://schemas.microsoft.com/office/powerpoint/2010/main" val="39395515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Samsung’s new EUV Fab for the 7nm node, </a:t>
            </a:r>
            <a:r>
              <a:rPr lang="en-US" dirty="0" err="1" smtClean="0"/>
              <a:t>Hwaseong</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996" y="1145511"/>
            <a:ext cx="7952496" cy="5177704"/>
          </a:xfrm>
        </p:spPr>
      </p:pic>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92</a:t>
            </a:fld>
            <a:endParaRPr lang="en-US"/>
          </a:p>
        </p:txBody>
      </p:sp>
    </p:spTree>
    <p:extLst>
      <p:ext uri="{BB962C8B-B14F-4D97-AF65-F5344CB8AC3E}">
        <p14:creationId xmlns:p14="http://schemas.microsoft.com/office/powerpoint/2010/main" val="2358188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683" y="0"/>
            <a:ext cx="7886700" cy="1152698"/>
          </a:xfrm>
        </p:spPr>
        <p:txBody>
          <a:bodyPr>
            <a:normAutofit fontScale="90000"/>
          </a:bodyPr>
          <a:lstStyle/>
          <a:p>
            <a:r>
              <a:rPr lang="en-US" sz="3000" dirty="0">
                <a:solidFill>
                  <a:srgbClr val="C00000"/>
                </a:solidFill>
                <a:latin typeface="Times New Roman" panose="02020603050405020304" pitchFamily="18" charset="0"/>
                <a:cs typeface="Times New Roman" panose="02020603050405020304" pitchFamily="18" charset="0"/>
              </a:rPr>
              <a:t>Apple's New A13 Bionic CPU to Power iPhone 11 with Longer Battery Life, Higher Speeds</a:t>
            </a:r>
            <a:r>
              <a:rPr lang="en-US" b="1" dirty="0"/>
              <a:t/>
            </a:r>
            <a:br>
              <a:rPr lang="en-US" b="1" dirty="0"/>
            </a:br>
            <a:endParaRPr lang="en-US" dirty="0"/>
          </a:p>
        </p:txBody>
      </p:sp>
      <p:sp>
        <p:nvSpPr>
          <p:cNvPr id="3" name="Content Placeholder 2"/>
          <p:cNvSpPr>
            <a:spLocks noGrp="1"/>
          </p:cNvSpPr>
          <p:nvPr>
            <p:ph idx="1"/>
          </p:nvPr>
        </p:nvSpPr>
        <p:spPr>
          <a:xfrm>
            <a:off x="272649" y="961506"/>
            <a:ext cx="8472340" cy="5228705"/>
          </a:xfrm>
        </p:spPr>
        <p:txBody>
          <a:bodyPr>
            <a:noAutofit/>
          </a:bodyPr>
          <a:lstStyle/>
          <a:p>
            <a:pPr marL="0" indent="0">
              <a:buNone/>
            </a:pPr>
            <a:r>
              <a:rPr lang="en-US" sz="2000" dirty="0" err="1"/>
              <a:t>Tom’s</a:t>
            </a:r>
            <a:r>
              <a:rPr lang="en-US" sz="2000" dirty="0" err="1">
                <a:solidFill>
                  <a:srgbClr val="FF0000"/>
                </a:solidFill>
              </a:rPr>
              <a:t>HARDWARE</a:t>
            </a:r>
            <a:r>
              <a:rPr lang="en-US" sz="2000" dirty="0">
                <a:solidFill>
                  <a:srgbClr val="FF0000"/>
                </a:solidFill>
              </a:rPr>
              <a:t>  </a:t>
            </a:r>
            <a:r>
              <a:rPr lang="en-US" sz="1600" dirty="0">
                <a:solidFill>
                  <a:srgbClr val="FF0000"/>
                </a:solidFill>
              </a:rPr>
              <a:t>    </a:t>
            </a:r>
            <a:r>
              <a:rPr lang="en-US" sz="1600" dirty="0"/>
              <a:t>Nathaniel Mott    September 10, 2019</a:t>
            </a:r>
          </a:p>
          <a:p>
            <a:pPr marL="0" indent="0">
              <a:buNone/>
            </a:pPr>
            <a:r>
              <a:rPr lang="en-US" sz="1400" dirty="0"/>
              <a:t>Apple today </a:t>
            </a:r>
            <a:r>
              <a:rPr lang="en-US" sz="1400" dirty="0">
                <a:hlinkClick r:id="rId2"/>
              </a:rPr>
              <a:t>announced</a:t>
            </a:r>
            <a:r>
              <a:rPr lang="en-US" sz="1400" dirty="0"/>
              <a:t> the iPhone 11 and iPhone 11 Pro. The devices boast many new features, but perhaps the most interesting revelation was the A13 Bionic system-on-a-chip, which led the company to claim the new iPhones have the fastest CPU and GPU of any smartphone. Much of the new chip's design was focused on reducing its power draw. The A13 </a:t>
            </a:r>
            <a:r>
              <a:rPr lang="en-US" sz="1400" dirty="0" err="1"/>
              <a:t>Bionic's</a:t>
            </a:r>
            <a:r>
              <a:rPr lang="en-US" sz="1400" dirty="0"/>
              <a:t> CPU features two high-performance cores with 20% faster performance and 30% lower power requirements than previous generations. Four high-efficiency cores, meanwhile, are 20% faster  and require 40% less power. Apple said these cores are capable of performing more than 1 trillion operations per second.</a:t>
            </a:r>
            <a:br>
              <a:rPr lang="en-US" sz="1400" dirty="0"/>
            </a:br>
            <a:r>
              <a:rPr lang="en-US" sz="1400" dirty="0" smtClean="0"/>
              <a:t>    Similar </a:t>
            </a:r>
            <a:r>
              <a:rPr lang="en-US" sz="1400" dirty="0"/>
              <a:t>changes were made to the A13 </a:t>
            </a:r>
            <a:r>
              <a:rPr lang="en-US" sz="1400" dirty="0" err="1"/>
              <a:t>Bionic's</a:t>
            </a:r>
            <a:r>
              <a:rPr lang="en-US" sz="1400" dirty="0"/>
              <a:t> GPU: Apple said it was optimized for the Metal framework, boasts four cores, offers 20% faster performance and requires 40% less power than its predecessor. Both the CPU and GPU are complemented by a new Neural Engine made specifically for machine learning; Apple said this part of the chip boasts eight cores, is 20% faster and needs 15% less power.</a:t>
            </a:r>
            <a:br>
              <a:rPr lang="en-US" sz="1400" dirty="0"/>
            </a:br>
            <a:r>
              <a:rPr lang="en-US" sz="1400" dirty="0" smtClean="0"/>
              <a:t>    These </a:t>
            </a:r>
            <a:r>
              <a:rPr lang="en-US" sz="1400" dirty="0"/>
              <a:t>optimizations could be partly attributed to Apple </a:t>
            </a:r>
            <a:r>
              <a:rPr lang="en-US" sz="1400" dirty="0">
                <a:hlinkClick r:id="rId3"/>
              </a:rPr>
              <a:t>reportedly having TSMC make the A13 Bionic</a:t>
            </a:r>
            <a:r>
              <a:rPr lang="en-US" sz="1400" dirty="0"/>
              <a:t> with its second-generation </a:t>
            </a:r>
            <a:r>
              <a:rPr lang="en-US" sz="1400" dirty="0">
                <a:solidFill>
                  <a:srgbClr val="C00000"/>
                </a:solidFill>
              </a:rPr>
              <a:t>7nm process, which is its first to use extreme ultraviolet (EUV) lithography. </a:t>
            </a:r>
            <a:r>
              <a:rPr lang="en-US" sz="1400" dirty="0"/>
              <a:t>That switch to a new process resulted in a greater transistor count, and the increased density would lead to higher performance, as well as changes to the chip's power requirements.</a:t>
            </a:r>
          </a:p>
          <a:p>
            <a:pPr marL="0" indent="0">
              <a:buNone/>
            </a:pPr>
            <a:r>
              <a:rPr lang="en-US" sz="1400" dirty="0"/>
              <a:t>Those changes are said to add one hour of battery life to the iPhone 11 compared to the iPhone XR; the iPhone 11 Pro is rated to last four hours more than the iPhone XS. (Other changes would affect battery life, too, but Apple attributed much of these improvements to the A13 Bionic.) They also enable many of the new features in the latest-generation iPhones, including advanced photo and video editing tools. </a:t>
            </a:r>
            <a:r>
              <a:rPr lang="en-US" sz="1400" dirty="0">
                <a:solidFill>
                  <a:srgbClr val="C00000"/>
                </a:solidFill>
              </a:rPr>
              <a:t>We wouldn't be surprised if the A13 Bionic reaches new iPad models in the coming months. </a:t>
            </a:r>
            <a:r>
              <a:rPr lang="en-US" sz="1400" dirty="0"/>
              <a:t>The A12 Bionic had a similar release path--it </a:t>
            </a:r>
            <a:r>
              <a:rPr lang="en-US" sz="1400" dirty="0">
                <a:hlinkClick r:id="rId4"/>
              </a:rPr>
              <a:t>debuted in the iPhone XS</a:t>
            </a:r>
            <a:r>
              <a:rPr lang="en-US" sz="1400" dirty="0"/>
              <a:t> last year before reaching the updated iPad mini and iPad Air </a:t>
            </a:r>
            <a:r>
              <a:rPr lang="en-US" sz="1400" dirty="0">
                <a:hlinkClick r:id="rId5"/>
              </a:rPr>
              <a:t>earlier this year</a:t>
            </a:r>
            <a:r>
              <a:rPr lang="en-US" sz="1400" dirty="0"/>
              <a:t>. Apple </a:t>
            </a:r>
            <a:r>
              <a:rPr lang="en-US" sz="1400" dirty="0">
                <a:hlinkClick r:id="rId6"/>
              </a:rPr>
              <a:t>released the A12X Bionic</a:t>
            </a:r>
            <a:r>
              <a:rPr lang="en-US" sz="1400" dirty="0"/>
              <a:t> with the iPad Pro in 2018, too, so it's possible that a variant of the A13 Bionic is set to debut when the company refreshes that lineup.</a:t>
            </a:r>
          </a:p>
        </p:txBody>
      </p:sp>
    </p:spTree>
    <p:extLst>
      <p:ext uri="{BB962C8B-B14F-4D97-AF65-F5344CB8AC3E}">
        <p14:creationId xmlns:p14="http://schemas.microsoft.com/office/powerpoint/2010/main" val="34115603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Huawei’s Kirin 990 system-on-chip will power their Mate 30 Pro, using TSMC’s 7nm node EUV technology</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94</a:t>
            </a:fld>
            <a:endParaRPr lang="en-US"/>
          </a:p>
        </p:txBody>
      </p:sp>
      <p:graphicFrame>
        <p:nvGraphicFramePr>
          <p:cNvPr id="5" name="Content Placeholder 4">
            <a:hlinkClick r:id="" action="ppaction://ole?verb=0"/>
          </p:cNvPr>
          <p:cNvGraphicFramePr>
            <a:graphicFrameLocks noGrp="1" noChangeAspect="1"/>
          </p:cNvGraphicFramePr>
          <p:nvPr>
            <p:ph idx="1"/>
            <p:extLst>
              <p:ext uri="{D42A27DB-BD31-4B8C-83A1-F6EECF244321}">
                <p14:modId xmlns:p14="http://schemas.microsoft.com/office/powerpoint/2010/main" val="1076108882"/>
              </p:ext>
            </p:extLst>
          </p:nvPr>
        </p:nvGraphicFramePr>
        <p:xfrm>
          <a:off x="-376352" y="800793"/>
          <a:ext cx="10008826" cy="5627716"/>
        </p:xfrm>
        <a:graphic>
          <a:graphicData uri="http://schemas.openxmlformats.org/presentationml/2006/ole">
            <mc:AlternateContent xmlns:mc="http://schemas.openxmlformats.org/markup-compatibility/2006">
              <mc:Choice xmlns:v="urn:schemas-microsoft-com:vml" Requires="v">
                <p:oleObj spid="_x0000_s5141" name="Presentation" r:id="rId3" imgW="6056481" imgH="3404485" progId="PowerPoint.Show.12">
                  <p:embed/>
                </p:oleObj>
              </mc:Choice>
              <mc:Fallback>
                <p:oleObj name="Presentation" r:id="rId3" imgW="6056481" imgH="3404485" progId="PowerPoint.Show.12">
                  <p:embed/>
                  <p:pic>
                    <p:nvPicPr>
                      <p:cNvPr id="0" name=""/>
                      <p:cNvPicPr/>
                      <p:nvPr/>
                    </p:nvPicPr>
                    <p:blipFill>
                      <a:blip r:embed="rId4"/>
                      <a:stretch>
                        <a:fillRect/>
                      </a:stretch>
                    </p:blipFill>
                    <p:spPr>
                      <a:xfrm>
                        <a:off x="-376352" y="800793"/>
                        <a:ext cx="10008826" cy="5627716"/>
                      </a:xfrm>
                      <a:prstGeom prst="rect">
                        <a:avLst/>
                      </a:prstGeom>
                    </p:spPr>
                  </p:pic>
                </p:oleObj>
              </mc:Fallback>
            </mc:AlternateContent>
          </a:graphicData>
        </a:graphic>
      </p:graphicFrame>
    </p:spTree>
    <p:extLst>
      <p:ext uri="{BB962C8B-B14F-4D97-AF65-F5344CB8AC3E}">
        <p14:creationId xmlns:p14="http://schemas.microsoft.com/office/powerpoint/2010/main" val="26694905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hlinkClick r:id="rId2"/>
              </a:rPr>
              <a:t>https://www.youtube.com/watch?v=f0gMdGrVteI</a:t>
            </a:r>
            <a:r>
              <a:rPr lang="en-US" dirty="0"/>
              <a:t> </a:t>
            </a:r>
            <a:br>
              <a:rPr lang="en-US" dirty="0"/>
            </a:br>
            <a:endParaRPr lang="en-US" dirty="0"/>
          </a:p>
          <a:p>
            <a:pPr marL="0" indent="0">
              <a:buNone/>
            </a:pPr>
            <a:r>
              <a:rPr lang="en-US" dirty="0"/>
              <a:t>Hey guys -- thought I should share this very cool introductory video on ASML's EUV lithography and the 13.5 nm breakthrough. </a:t>
            </a:r>
          </a:p>
          <a:p>
            <a:pPr marL="0" indent="0">
              <a:buNone/>
            </a:pPr>
            <a:r>
              <a:rPr lang="en-US" dirty="0" smtClean="0"/>
              <a:t>Joseph Natal</a:t>
            </a:r>
          </a:p>
          <a:p>
            <a:pPr marL="0" indent="0">
              <a:buNone/>
            </a:pPr>
            <a:r>
              <a:rPr lang="en-US" dirty="0" smtClean="0"/>
              <a:t>AST210/EE213  Fall2019</a:t>
            </a:r>
            <a:endParaRPr lang="en-US" dirty="0"/>
          </a:p>
        </p:txBody>
      </p:sp>
      <p:sp>
        <p:nvSpPr>
          <p:cNvPr id="4" name="Slide Number Placeholder 3"/>
          <p:cNvSpPr>
            <a:spLocks noGrp="1"/>
          </p:cNvSpPr>
          <p:nvPr>
            <p:ph type="sldNum" sz="quarter" idx="10"/>
          </p:nvPr>
        </p:nvSpPr>
        <p:spPr/>
        <p:txBody>
          <a:bodyPr/>
          <a:lstStyle/>
          <a:p>
            <a:pPr>
              <a:defRPr/>
            </a:pPr>
            <a:fld id="{8D301662-CDCD-D445-8146-376014A4D159}" type="slidenum">
              <a:rPr lang="en-US" smtClean="0"/>
              <a:pPr>
                <a:defRPr/>
              </a:pPr>
              <a:t>95</a:t>
            </a:fld>
            <a:endParaRPr lang="en-US"/>
          </a:p>
        </p:txBody>
      </p:sp>
    </p:spTree>
    <p:extLst>
      <p:ext uri="{BB962C8B-B14F-4D97-AF65-F5344CB8AC3E}">
        <p14:creationId xmlns:p14="http://schemas.microsoft.com/office/powerpoint/2010/main" val="17407396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likely to be discussed at the SPIE Advanced Lithography Conference, San Jose CA, 25 Feb 2020</a:t>
            </a:r>
            <a:endParaRPr lang="en-US" dirty="0"/>
          </a:p>
        </p:txBody>
      </p:sp>
      <p:sp>
        <p:nvSpPr>
          <p:cNvPr id="3" name="Slide Number Placeholder 2"/>
          <p:cNvSpPr>
            <a:spLocks noGrp="1"/>
          </p:cNvSpPr>
          <p:nvPr>
            <p:ph type="sldNum" sz="quarter" idx="10"/>
          </p:nvPr>
        </p:nvSpPr>
        <p:spPr/>
        <p:txBody>
          <a:bodyPr/>
          <a:lstStyle/>
          <a:p>
            <a:pPr>
              <a:defRPr/>
            </a:pPr>
            <a:fld id="{6339EA12-B25D-C842-9480-BF108885FBBD}" type="slidenum">
              <a:rPr lang="en-US" smtClean="0"/>
              <a:pPr>
                <a:defRPr/>
              </a:pPr>
              <a:t>96</a:t>
            </a:fld>
            <a:endParaRPr lang="en-US"/>
          </a:p>
        </p:txBody>
      </p:sp>
      <p:sp>
        <p:nvSpPr>
          <p:cNvPr id="4" name="Rectangle 3"/>
          <p:cNvSpPr/>
          <p:nvPr/>
        </p:nvSpPr>
        <p:spPr>
          <a:xfrm>
            <a:off x="344151" y="1153610"/>
            <a:ext cx="7233070" cy="3416320"/>
          </a:xfrm>
          <a:prstGeom prst="rect">
            <a:avLst/>
          </a:prstGeom>
        </p:spPr>
        <p:txBody>
          <a:bodyPr wrap="none">
            <a:spAutoFit/>
          </a:bodyPr>
          <a:lstStyle/>
          <a:p>
            <a:r>
              <a:rPr lang="en-US" dirty="0" smtClean="0">
                <a:solidFill>
                  <a:srgbClr val="002060"/>
                </a:solidFill>
              </a:rPr>
              <a:t>Further source power increases</a:t>
            </a:r>
          </a:p>
          <a:p>
            <a:r>
              <a:rPr lang="en-US" dirty="0" smtClean="0">
                <a:solidFill>
                  <a:srgbClr val="002060"/>
                </a:solidFill>
              </a:rPr>
              <a:t>Resist resolution, sensitivity, line-edge roughness</a:t>
            </a:r>
          </a:p>
          <a:p>
            <a:r>
              <a:rPr lang="en-US" dirty="0" smtClean="0">
                <a:solidFill>
                  <a:srgbClr val="002060"/>
                </a:solidFill>
              </a:rPr>
              <a:t>Defect inspection, defect free masks &amp; mask blanks</a:t>
            </a:r>
          </a:p>
          <a:p>
            <a:r>
              <a:rPr lang="en-US" dirty="0" smtClean="0">
                <a:solidFill>
                  <a:srgbClr val="002060"/>
                </a:solidFill>
              </a:rPr>
              <a:t>Debris mitigation for optics and mask</a:t>
            </a:r>
          </a:p>
          <a:p>
            <a:endParaRPr lang="en-US" dirty="0">
              <a:solidFill>
                <a:srgbClr val="002060"/>
              </a:solidFill>
            </a:endParaRPr>
          </a:p>
          <a:p>
            <a:endParaRPr lang="en-US" dirty="0" smtClean="0">
              <a:solidFill>
                <a:srgbClr val="002060"/>
              </a:solidFill>
            </a:endParaRPr>
          </a:p>
          <a:p>
            <a:r>
              <a:rPr lang="en-US" dirty="0" smtClean="0">
                <a:solidFill>
                  <a:srgbClr val="002060"/>
                </a:solidFill>
              </a:rPr>
              <a:t>Also: A special “EUV Retrospective” session at</a:t>
            </a:r>
          </a:p>
          <a:p>
            <a:r>
              <a:rPr lang="en-US" dirty="0" smtClean="0">
                <a:solidFill>
                  <a:srgbClr val="002060"/>
                </a:solidFill>
              </a:rPr>
              <a:t>SPIE’s Advanced Lithography Conference</a:t>
            </a:r>
          </a:p>
          <a:p>
            <a:r>
              <a:rPr lang="en-US" dirty="0" smtClean="0">
                <a:solidFill>
                  <a:srgbClr val="002060"/>
                </a:solidFill>
              </a:rPr>
              <a:t>San Jose, CA, Tuesday, 4-6 pm, 25 February, 2020</a:t>
            </a:r>
            <a:endParaRPr lang="en-US" dirty="0">
              <a:solidFill>
                <a:srgbClr val="002060"/>
              </a:solidFill>
            </a:endParaRPr>
          </a:p>
        </p:txBody>
      </p:sp>
    </p:spTree>
    <p:extLst>
      <p:ext uri="{BB962C8B-B14F-4D97-AF65-F5344CB8AC3E}">
        <p14:creationId xmlns:p14="http://schemas.microsoft.com/office/powerpoint/2010/main" val="3764460586"/>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Geneva"/>
        <a:cs typeface="Geneva"/>
      </a:majorFont>
      <a:minorFont>
        <a:latin typeface="Arial"/>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Geneva" charset="0"/>
            <a:cs typeface="Genev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7120</TotalTime>
  <Words>1989</Words>
  <Application>Microsoft Office PowerPoint</Application>
  <PresentationFormat>On-screen Show (4:3)</PresentationFormat>
  <Paragraphs>452</Paragraphs>
  <Slides>96</Slides>
  <Notes>5</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3</vt:i4>
      </vt:variant>
      <vt:variant>
        <vt:lpstr>Slide Titles</vt:lpstr>
      </vt:variant>
      <vt:variant>
        <vt:i4>96</vt:i4>
      </vt:variant>
    </vt:vector>
  </HeadingPairs>
  <TitlesOfParts>
    <vt:vector size="111" baseType="lpstr">
      <vt:lpstr>MS Gothic</vt:lpstr>
      <vt:lpstr>MS PGothic</vt:lpstr>
      <vt:lpstr>Arial</vt:lpstr>
      <vt:lpstr>Cambria</vt:lpstr>
      <vt:lpstr>Cambria Math</vt:lpstr>
      <vt:lpstr>Geneva</vt:lpstr>
      <vt:lpstr>Open Sans</vt:lpstr>
      <vt:lpstr>Times</vt:lpstr>
      <vt:lpstr>Times New Roman</vt:lpstr>
      <vt:lpstr>Verdana</vt:lpstr>
      <vt:lpstr>Wingdings</vt:lpstr>
      <vt:lpstr>Blank Presentation</vt:lpstr>
      <vt:lpstr>Equation</vt:lpstr>
      <vt:lpstr>Presentation</vt:lpstr>
      <vt:lpstr>MathType 7.0 Equation</vt:lpstr>
      <vt:lpstr>University of California, Berkeley X-rays and Extreme Ultraviolet Radiation</vt:lpstr>
      <vt:lpstr>Physics of Hot, Dense Plasmas</vt:lpstr>
      <vt:lpstr>Hot-dense plasmas radiate in the EUV/x-ray range</vt:lpstr>
      <vt:lpstr>Processes in a plasma</vt:lpstr>
      <vt:lpstr>Understanding hot-dense plasmas requires theory, computations and experiments</vt:lpstr>
      <vt:lpstr>Plasma theories address physical phenomena at various levels of “particle detail”</vt:lpstr>
      <vt:lpstr>Plasma theory</vt:lpstr>
      <vt:lpstr>The velocity distribution function, f(v)</vt:lpstr>
      <vt:lpstr>Waves in a plasma</vt:lpstr>
      <vt:lpstr>Wave-particle interactions</vt:lpstr>
      <vt:lpstr>Linear and non-linear processes:  scattering as an example</vt:lpstr>
      <vt:lpstr>Plasma modeling</vt:lpstr>
      <vt:lpstr>X-ray and EUV emission from a hot-dense plasma</vt:lpstr>
      <vt:lpstr>Line and continuum radiation from a hot-dense plasma</vt:lpstr>
      <vt:lpstr>Blackbody radiation: the equilibrium limit</vt:lpstr>
      <vt:lpstr>Line and continuum radiation</vt:lpstr>
      <vt:lpstr>Emission spectra from a xenon plasma</vt:lpstr>
      <vt:lpstr>Ionization “bottlenecks” limit the number of ionization states present in a plasma</vt:lpstr>
      <vt:lpstr>Plasma theories address physical phenomena at various levels of “particle detail”</vt:lpstr>
      <vt:lpstr>Various levels for description of a plasma</vt:lpstr>
      <vt:lpstr>Microscopic description of a plasma</vt:lpstr>
      <vt:lpstr>Microscopic description of a plasma (continued)</vt:lpstr>
      <vt:lpstr>The kinetic description of a plasma</vt:lpstr>
      <vt:lpstr>The collisionless Maxwell-Vlasov equations</vt:lpstr>
      <vt:lpstr>A kinetic effect: Landau damping or Landau growth</vt:lpstr>
      <vt:lpstr>Fluid description of a plasma – two approaches</vt:lpstr>
      <vt:lpstr>Theoretical description of a plasma (continued)</vt:lpstr>
      <vt:lpstr>First moment equation:The continuity equation for conservation of mass or conservation of particles</vt:lpstr>
      <vt:lpstr>Conservation of momentum: A force equation for a fluid plasma</vt:lpstr>
      <vt:lpstr>Conservation of momentum: A force equation for a fluid plasma (continued)</vt:lpstr>
      <vt:lpstr>The conservation of energy for a plasma fluid</vt:lpstr>
      <vt:lpstr>The conservation of energy for a plasma fluid (continued)</vt:lpstr>
      <vt:lpstr>Summary of fluid equations for an isotropic, collisionless plasma</vt:lpstr>
      <vt:lpstr>Electron-acoustic wave in a plasma</vt:lpstr>
      <vt:lpstr>Electron-acoustic wave in a plasma (continued)</vt:lpstr>
      <vt:lpstr>Electron-acoustic wave: dispersion relation</vt:lpstr>
      <vt:lpstr>Electron-acoustic wave: dispersion diagram</vt:lpstr>
      <vt:lpstr>Transverse electromagnetic waves in a plasma</vt:lpstr>
      <vt:lpstr>Transverse electromagnetic waves in a plasma (continued)</vt:lpstr>
      <vt:lpstr>Transverse electromagnetic waves in a plasma (continued)</vt:lpstr>
      <vt:lpstr>Propagation in an overdense plasma</vt:lpstr>
      <vt:lpstr>Transverse wave at the “critical electron density”, nc</vt:lpstr>
      <vt:lpstr>Refractive index of an electromagnetic wave in a plasma</vt:lpstr>
      <vt:lpstr>Phase velocity and group velocity (continued)</vt:lpstr>
      <vt:lpstr>Phase velocity and group velocity</vt:lpstr>
      <vt:lpstr>Collisional absorption of a transverse wave in a plasma</vt:lpstr>
      <vt:lpstr>Waves in a magnetized plasma</vt:lpstr>
      <vt:lpstr>University of California, Berkeley X-rays and Extreme Ultraviolet Radiation</vt:lpstr>
      <vt:lpstr>Examples of longitudinal waves</vt:lpstr>
      <vt:lpstr>Oberved x-ray spectra from laser irradiated targets</vt:lpstr>
      <vt:lpstr>Continuum radiation and blackbody spectra</vt:lpstr>
      <vt:lpstr>Blackbody radiation</vt:lpstr>
      <vt:lpstr>Blackbody radiation across a surface</vt:lpstr>
      <vt:lpstr>Measuring soft x-ray continuum emission from  a hot dense plasma on a picosecond time scale</vt:lpstr>
      <vt:lpstr>The Notch Filter, useful for broad spectral sampling</vt:lpstr>
      <vt:lpstr>Determining an equivalent blackbody temperature</vt:lpstr>
      <vt:lpstr>Measuring energy transport into a laser produced plasma by observing specific spectral bands with multilayer mirrors</vt:lpstr>
      <vt:lpstr>X-ray  line emission in a plasma </vt:lpstr>
      <vt:lpstr>Multiple ionization states result in many emission lines</vt:lpstr>
      <vt:lpstr>Example of soft x-ray emission spectra  from a laser produced, neon-like chromium plasma</vt:lpstr>
      <vt:lpstr>Ionization “bottlenecks” can limit the number of ionization states present in a plasma: Cr example</vt:lpstr>
      <vt:lpstr>R. Kelley: atomic and ionic spectral lines</vt:lpstr>
      <vt:lpstr>PowerPoint Presentation</vt:lpstr>
      <vt:lpstr>He-like and H-like ions</vt:lpstr>
      <vt:lpstr>He-like and H-like silicon emission lines from a laser irradiated glass (SiO_2) disk</vt:lpstr>
      <vt:lpstr>A laser irradiated titanium disk                  can strongly radiate H-like and He-like lines</vt:lpstr>
      <vt:lpstr>Nonlinear plasma waves drive suprathermal electrons</vt:lpstr>
      <vt:lpstr>Non-linear processes in a plasma</vt:lpstr>
      <vt:lpstr>Linear and non-linear processes:  scattering as an example</vt:lpstr>
      <vt:lpstr>Threshold for non-linear processes</vt:lpstr>
      <vt:lpstr>Stimulated Brillouin and Raman scattering of intense laser light</vt:lpstr>
      <vt:lpstr>Stimulated Raman backscattering at ne ≅ nc/4 can generate high phase velocity electron acoustic waves</vt:lpstr>
      <vt:lpstr>100 keV+ x-rays are generated at high laser intensity</vt:lpstr>
      <vt:lpstr>100 keV+ x-rays are generated at high laser intensity; decrease with shorter wavelength</vt:lpstr>
      <vt:lpstr>Suprathermal x-rays at three laser wavelengths</vt:lpstr>
      <vt:lpstr>EUV lithography</vt:lpstr>
      <vt:lpstr>Exteme Ultraviolet (EUV) Lithography</vt:lpstr>
      <vt:lpstr>Liquid Sn droplets for EUV lithography</vt:lpstr>
      <vt:lpstr>Comparison of Nd and〖 CO〗_2 laser produced plasmas</vt:lpstr>
      <vt:lpstr>Searching for a plasma source for EUV lithography: The comparative spectra of Xe and Sn</vt:lpstr>
      <vt:lpstr>Calculated ionization fractions for Sn</vt:lpstr>
      <vt:lpstr>Exteme Ultraviolet (EUV) Lithography</vt:lpstr>
      <vt:lpstr>PowerPoint Presentation</vt:lpstr>
      <vt:lpstr>Multilayer coatings provide a modest band pass, and have achieved 70% normal incidence EUV reflectivity .   </vt:lpstr>
      <vt:lpstr>PowerPoint Presentation</vt:lpstr>
      <vt:lpstr>PowerPoint Presentation</vt:lpstr>
      <vt:lpstr>PowerPoint Presentation</vt:lpstr>
      <vt:lpstr>Extreme Ultraviolet (EUV) Lithography in 2019</vt:lpstr>
      <vt:lpstr>EUV lithography: High volume manufacturing (HVM) of computer chips and smart phone chips in 2019</vt:lpstr>
      <vt:lpstr>ASML to ship 30 EUV scanners in 2019</vt:lpstr>
      <vt:lpstr>TSMC supplying 7nm node chipsets to Qualcom,   Apple and Huawei</vt:lpstr>
      <vt:lpstr>Samsung’s new EUV Fab for the 7nm node, Hwaseong</vt:lpstr>
      <vt:lpstr>Apple's New A13 Bionic CPU to Power iPhone 11 with Longer Battery Life, Higher Speeds </vt:lpstr>
      <vt:lpstr>Huawei’s Kirin 990 system-on-chip will power their Mate 30 Pro, using TSMC’s 7nm node EUV technology</vt:lpstr>
      <vt:lpstr>PowerPoint Presentation</vt:lpstr>
      <vt:lpstr>Issues likely to be discussed at the SPIE Advanced Lithography Conference, San Jose CA, 25 Feb 2020</vt:lpstr>
    </vt:vector>
  </TitlesOfParts>
  <Manager/>
  <Company>UCB</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AST 210 Ch08</dc:title>
  <dc:subject/>
  <dc:creator>David Attwood</dc:creator>
  <cp:keywords/>
  <dc:description>updated by LG October 2, 2017</dc:description>
  <cp:lastModifiedBy>David Attwood</cp:lastModifiedBy>
  <cp:revision>539</cp:revision>
  <cp:lastPrinted>2017-10-04T00:57:26Z</cp:lastPrinted>
  <dcterms:created xsi:type="dcterms:W3CDTF">2017-10-26T00:02:26Z</dcterms:created>
  <dcterms:modified xsi:type="dcterms:W3CDTF">2019-10-31T21:18:20Z</dcterms:modified>
  <cp:category/>
</cp:coreProperties>
</file>