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57" r:id="rId6"/>
    <p:sldId id="258" r:id="rId7"/>
    <p:sldId id="259" r:id="rId8"/>
    <p:sldId id="26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39E7-BE8E-4511-8245-6ECFD6642E33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8E78-3728-4253-BB1C-54A4BF162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17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39E7-BE8E-4511-8245-6ECFD6642E33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8E78-3728-4253-BB1C-54A4BF162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326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39E7-BE8E-4511-8245-6ECFD6642E33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8E78-3728-4253-BB1C-54A4BF162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301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39E7-BE8E-4511-8245-6ECFD6642E33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8E78-3728-4253-BB1C-54A4BF162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539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39E7-BE8E-4511-8245-6ECFD6642E33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8E78-3728-4253-BB1C-54A4BF162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037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39E7-BE8E-4511-8245-6ECFD6642E33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8E78-3728-4253-BB1C-54A4BF162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20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39E7-BE8E-4511-8245-6ECFD6642E33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8E78-3728-4253-BB1C-54A4BF162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453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39E7-BE8E-4511-8245-6ECFD6642E33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8E78-3728-4253-BB1C-54A4BF162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379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39E7-BE8E-4511-8245-6ECFD6642E33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8E78-3728-4253-BB1C-54A4BF162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58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39E7-BE8E-4511-8245-6ECFD6642E33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8E78-3728-4253-BB1C-54A4BF162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647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39E7-BE8E-4511-8245-6ECFD6642E33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8E78-3728-4253-BB1C-54A4BF162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062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339E7-BE8E-4511-8245-6ECFD6642E33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18E78-3728-4253-BB1C-54A4BF162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71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4797152"/>
            <a:ext cx="5760640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Plate 22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24" y="612775"/>
            <a:ext cx="5652927" cy="411915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9672" y="5151314"/>
            <a:ext cx="5760640" cy="804862"/>
          </a:xfrm>
        </p:spPr>
        <p:txBody>
          <a:bodyPr/>
          <a:lstStyle/>
          <a:p>
            <a:r>
              <a:rPr lang="en-GB" dirty="0" err="1" smtClean="0"/>
              <a:t>Saola</a:t>
            </a:r>
            <a:r>
              <a:rPr lang="en-GB" dirty="0" smtClean="0"/>
              <a:t> (illustration by Francesco </a:t>
            </a:r>
            <a:r>
              <a:rPr lang="en-GB" dirty="0" err="1" smtClean="0"/>
              <a:t>Rinaldi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153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4862264"/>
            <a:ext cx="4608512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19.1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336" y="737150"/>
            <a:ext cx="4435896" cy="405411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3728" y="5216426"/>
            <a:ext cx="4608512" cy="804862"/>
          </a:xfrm>
        </p:spPr>
        <p:txBody>
          <a:bodyPr/>
          <a:lstStyle/>
          <a:p>
            <a:r>
              <a:rPr lang="en-US" dirty="0"/>
              <a:t>Female </a:t>
            </a:r>
            <a:r>
              <a:rPr lang="en-US" dirty="0" err="1"/>
              <a:t>Saola</a:t>
            </a:r>
            <a:r>
              <a:rPr lang="en-US" dirty="0"/>
              <a:t> captured by villagers in </a:t>
            </a:r>
            <a:r>
              <a:rPr lang="en-US" dirty="0" err="1"/>
              <a:t>Bolikhamxay</a:t>
            </a:r>
            <a:r>
              <a:rPr lang="en-US" dirty="0"/>
              <a:t> Province, Lao PDR in August, 2010, and photographed shortly before she died (Photo by William </a:t>
            </a:r>
            <a:r>
              <a:rPr lang="en-US" dirty="0" err="1"/>
              <a:t>Robichaud</a:t>
            </a:r>
            <a:r>
              <a:rPr lang="en-US" dirty="0"/>
              <a:t>).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160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4862264"/>
            <a:ext cx="4248472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19.2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368" y="502450"/>
            <a:ext cx="4075856" cy="426249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9752" y="5216426"/>
            <a:ext cx="4248472" cy="804862"/>
          </a:xfrm>
        </p:spPr>
        <p:txBody>
          <a:bodyPr/>
          <a:lstStyle/>
          <a:p>
            <a:r>
              <a:rPr lang="en-US" dirty="0"/>
              <a:t>Female </a:t>
            </a:r>
            <a:r>
              <a:rPr lang="en-US" dirty="0" err="1"/>
              <a:t>Saola</a:t>
            </a:r>
            <a:r>
              <a:rPr lang="en-US" dirty="0"/>
              <a:t> in captivity. </a:t>
            </a:r>
            <a:r>
              <a:rPr lang="en-US" dirty="0" err="1"/>
              <a:t>Bolikhamxay</a:t>
            </a:r>
            <a:r>
              <a:rPr lang="en-US" dirty="0"/>
              <a:t> Province, Lao PDR (Photo by William </a:t>
            </a:r>
            <a:r>
              <a:rPr lang="en-US" dirty="0" err="1"/>
              <a:t>Robichaud</a:t>
            </a:r>
            <a:r>
              <a:rPr lang="en-US" dirty="0"/>
              <a:t>).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2367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88023" y="764703"/>
            <a:ext cx="3008313" cy="38236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19.3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4" y="836712"/>
            <a:ext cx="3258910" cy="4917009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88023" y="1147068"/>
            <a:ext cx="3008313" cy="841772"/>
          </a:xfrm>
        </p:spPr>
        <p:txBody>
          <a:bodyPr/>
          <a:lstStyle/>
          <a:p>
            <a:r>
              <a:rPr lang="en-US" dirty="0" err="1"/>
              <a:t>Saola</a:t>
            </a:r>
            <a:r>
              <a:rPr lang="en-US" dirty="0"/>
              <a:t> hunting trophy in a </a:t>
            </a:r>
            <a:r>
              <a:rPr lang="en-US" dirty="0" err="1"/>
              <a:t>Ka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house, </a:t>
            </a:r>
            <a:r>
              <a:rPr lang="en-US" dirty="0" err="1"/>
              <a:t>Quang</a:t>
            </a:r>
            <a:r>
              <a:rPr lang="en-US" dirty="0"/>
              <a:t> Nam, Vietnam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Source </a:t>
            </a:r>
            <a:r>
              <a:rPr lang="en-GB" dirty="0"/>
              <a:t>WWF Vietnam / Minh Hoang).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0511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92079" y="548680"/>
            <a:ext cx="3008313" cy="3699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19.4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620688"/>
            <a:ext cx="3744417" cy="5582587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092079" y="918643"/>
            <a:ext cx="3008313" cy="854174"/>
          </a:xfrm>
        </p:spPr>
        <p:txBody>
          <a:bodyPr/>
          <a:lstStyle/>
          <a:p>
            <a:r>
              <a:rPr lang="en-US" dirty="0"/>
              <a:t>Forest stream Au </a:t>
            </a:r>
            <a:r>
              <a:rPr lang="en-US" dirty="0" err="1"/>
              <a:t>Rong</a:t>
            </a:r>
            <a:r>
              <a:rPr lang="en-US" dirty="0"/>
              <a:t>: </a:t>
            </a:r>
            <a:r>
              <a:rPr lang="en-US" dirty="0" err="1"/>
              <a:t>Saola</a:t>
            </a:r>
            <a:r>
              <a:rPr lang="en-US" dirty="0"/>
              <a:t> habitat, </a:t>
            </a:r>
            <a:r>
              <a:rPr lang="en-US" dirty="0" err="1"/>
              <a:t>Quang</a:t>
            </a:r>
            <a:r>
              <a:rPr lang="en-US" dirty="0"/>
              <a:t> Nam, </a:t>
            </a:r>
            <a:r>
              <a:rPr lang="en-US" dirty="0" smtClean="0"/>
              <a:t>Vietnam.</a:t>
            </a:r>
            <a:br>
              <a:rPr lang="en-US" dirty="0" smtClean="0"/>
            </a:br>
            <a:r>
              <a:rPr lang="en-US" dirty="0" smtClean="0"/>
              <a:t>Source </a:t>
            </a:r>
            <a:r>
              <a:rPr lang="en-US" dirty="0"/>
              <a:t>Jeremy </a:t>
            </a:r>
            <a:r>
              <a:rPr lang="en-US" dirty="0" smtClean="0"/>
              <a:t>Holden/WWF.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2509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4797152"/>
            <a:ext cx="6264696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19.5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12774"/>
            <a:ext cx="6180371" cy="411236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03648" y="5151314"/>
            <a:ext cx="6264696" cy="804862"/>
          </a:xfrm>
        </p:spPr>
        <p:txBody>
          <a:bodyPr/>
          <a:lstStyle/>
          <a:p>
            <a:r>
              <a:rPr lang="en-US" dirty="0" err="1"/>
              <a:t>Tu</a:t>
            </a:r>
            <a:r>
              <a:rPr lang="en-US" dirty="0"/>
              <a:t> village in the heart of </a:t>
            </a:r>
            <a:r>
              <a:rPr lang="en-US" dirty="0" err="1"/>
              <a:t>saola</a:t>
            </a:r>
            <a:r>
              <a:rPr lang="en-US" dirty="0"/>
              <a:t> range, </a:t>
            </a:r>
            <a:r>
              <a:rPr lang="en-US" dirty="0" err="1"/>
              <a:t>Quang</a:t>
            </a:r>
            <a:r>
              <a:rPr lang="en-US" dirty="0"/>
              <a:t> Nam, </a:t>
            </a:r>
            <a:r>
              <a:rPr lang="en-US" dirty="0" smtClean="0"/>
              <a:t>Vietnam.</a:t>
            </a:r>
            <a:br>
              <a:rPr lang="en-US" dirty="0" smtClean="0"/>
            </a:br>
            <a:r>
              <a:rPr lang="en-US" dirty="0" smtClean="0"/>
              <a:t>Source </a:t>
            </a:r>
            <a:r>
              <a:rPr lang="en-US" dirty="0"/>
              <a:t>Minh </a:t>
            </a:r>
            <a:r>
              <a:rPr lang="en-US" dirty="0" smtClean="0"/>
              <a:t>Hoang/WWF.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3569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620688"/>
            <a:ext cx="3008313" cy="38236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19.6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92696"/>
            <a:ext cx="3484167" cy="518457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2040" y="1003053"/>
            <a:ext cx="3008313" cy="481732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Ka</a:t>
            </a:r>
            <a:r>
              <a:rPr lang="en-US" dirty="0" smtClean="0"/>
              <a:t> </a:t>
            </a:r>
            <a:r>
              <a:rPr lang="en-US" dirty="0" err="1"/>
              <a:t>Tu</a:t>
            </a:r>
            <a:r>
              <a:rPr lang="en-US" dirty="0"/>
              <a:t> hunter with </a:t>
            </a:r>
            <a:r>
              <a:rPr lang="en-US" dirty="0" err="1"/>
              <a:t>Saola</a:t>
            </a:r>
            <a:r>
              <a:rPr lang="en-US" dirty="0"/>
              <a:t> </a:t>
            </a:r>
            <a:r>
              <a:rPr lang="en-US" dirty="0" smtClean="0"/>
              <a:t>skull.</a:t>
            </a:r>
            <a:br>
              <a:rPr lang="en-US" dirty="0" smtClean="0"/>
            </a:br>
            <a:r>
              <a:rPr lang="en-US" dirty="0" smtClean="0"/>
              <a:t>Source </a:t>
            </a:r>
            <a:r>
              <a:rPr lang="en-US" dirty="0"/>
              <a:t>Jeremy </a:t>
            </a:r>
            <a:r>
              <a:rPr lang="en-US" dirty="0" err="1" smtClean="0"/>
              <a:t>holden</a:t>
            </a:r>
            <a:r>
              <a:rPr lang="en-US" dirty="0" smtClean="0"/>
              <a:t>/WWF.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6036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4862264"/>
            <a:ext cx="5990456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19.7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30" y="749894"/>
            <a:ext cx="5919074" cy="404036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03648" y="5216426"/>
            <a:ext cx="5990456" cy="804862"/>
          </a:xfrm>
        </p:spPr>
        <p:txBody>
          <a:bodyPr/>
          <a:lstStyle/>
          <a:p>
            <a:r>
              <a:rPr lang="en-US" dirty="0"/>
              <a:t>Captive </a:t>
            </a:r>
            <a:r>
              <a:rPr lang="en-US" dirty="0" err="1"/>
              <a:t>saola</a:t>
            </a:r>
            <a:r>
              <a:rPr lang="en-US" dirty="0"/>
              <a:t> in </a:t>
            </a:r>
            <a:r>
              <a:rPr lang="en-US" dirty="0" smtClean="0"/>
              <a:t>Vietnam.</a:t>
            </a:r>
            <a:br>
              <a:rPr lang="en-US" dirty="0" smtClean="0"/>
            </a:br>
            <a:r>
              <a:rPr lang="en-US" dirty="0" smtClean="0"/>
              <a:t>Source </a:t>
            </a:r>
            <a:r>
              <a:rPr lang="en-US" dirty="0" err="1"/>
              <a:t>Toon</a:t>
            </a:r>
            <a:r>
              <a:rPr lang="en-US" dirty="0"/>
              <a:t> </a:t>
            </a:r>
            <a:r>
              <a:rPr lang="en-US" dirty="0" smtClean="0"/>
              <a:t>Fey/WWF.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888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119</Words>
  <Application>Microsoft Office PowerPoint</Application>
  <PresentationFormat>On-screen Show (4:3)</PresentationFormat>
  <Paragraphs>16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Plate 22</vt:lpstr>
      <vt:lpstr>Figure 19.1</vt:lpstr>
      <vt:lpstr>Figure 19.2</vt:lpstr>
      <vt:lpstr>Figure 19.3</vt:lpstr>
      <vt:lpstr>Figure 19.4</vt:lpstr>
      <vt:lpstr>Figure 19.5</vt:lpstr>
      <vt:lpstr>Figure 19.6</vt:lpstr>
      <vt:lpstr>Figure 19.7</vt:lpstr>
    </vt:vector>
  </TitlesOfParts>
  <Company>Cambridge University Press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 10</dc:title>
  <dc:creator>Ilaria Tassistro</dc:creator>
  <cp:lastModifiedBy>Ilaria Tassistro</cp:lastModifiedBy>
  <cp:revision>17</cp:revision>
  <dcterms:created xsi:type="dcterms:W3CDTF">2014-10-31T12:13:02Z</dcterms:created>
  <dcterms:modified xsi:type="dcterms:W3CDTF">2014-11-11T16:58:24Z</dcterms:modified>
</cp:coreProperties>
</file>