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75" r:id="rId3"/>
    <p:sldId id="276" r:id="rId4"/>
    <p:sldId id="277" r:id="rId5"/>
    <p:sldId id="284" r:id="rId6"/>
    <p:sldId id="278" r:id="rId7"/>
    <p:sldId id="279" r:id="rId8"/>
    <p:sldId id="281" r:id="rId9"/>
    <p:sldId id="283" r:id="rId10"/>
    <p:sldId id="285" r:id="rId11"/>
    <p:sldId id="286" r:id="rId12"/>
    <p:sldId id="288" r:id="rId13"/>
    <p:sldId id="28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9966"/>
    <a:srgbClr val="FFCCCC"/>
    <a:srgbClr val="CCCC00"/>
    <a:srgbClr val="3399FF"/>
    <a:srgbClr val="292929"/>
    <a:srgbClr val="969696"/>
    <a:srgbClr val="0000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22/07/2015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EB175-E2BF-41C0-BE4F-DE29300BE5DA}" type="slidenum">
              <a:rPr lang="en-CA" smtClean="0"/>
              <a:t>5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27943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0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0228" y="6419850"/>
            <a:ext cx="631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055" y="1991875"/>
            <a:ext cx="8454573" cy="3217430"/>
          </a:xfrm>
        </p:spPr>
        <p:txBody>
          <a:bodyPr>
            <a:normAutofit/>
          </a:bodyPr>
          <a:lstStyle/>
          <a:p>
            <a:r>
              <a:rPr lang="en-US" dirty="0" smtClean="0"/>
              <a:t>Supplement e07.7:</a:t>
            </a:r>
            <a:br>
              <a:rPr lang="en-US" dirty="0" smtClean="0"/>
            </a:br>
            <a:r>
              <a:rPr lang="en-US" dirty="0" smtClean="0"/>
              <a:t>From brush fire to tornado – </a:t>
            </a:r>
            <a:br>
              <a:rPr lang="en-US" dirty="0" smtClean="0"/>
            </a:br>
            <a:r>
              <a:rPr lang="en-US" dirty="0" smtClean="0"/>
              <a:t>Illustrating atmospheric chaos and the butterfly effect in five hours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8" cy="580643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The latter evolution of convection was largely dictated by the interactions between storms, their outflows, and pre-existing boundaries, the “fire cell” storm complex generating its own outflow.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 3: Boundaries, storms, outflows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94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8" cy="580643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4572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The collision of the sea breeze front and of the “fire cell” outflow generated new storms north of Cape Canaveral (19:20), while the decaying fire cell complex was reenergized when it interacted with a sea breeze front.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 3: </a:t>
            </a:r>
            <a:r>
              <a:rPr lang="en-US" dirty="0" smtClean="0"/>
              <a:t>Boundaries, storms, outflows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79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8" cy="580643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Step 4: Tornado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5" y="1041906"/>
            <a:ext cx="4533900" cy="4533900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2867892" y="3593424"/>
            <a:ext cx="550372" cy="549081"/>
          </a:xfrm>
          <a:prstGeom prst="ellipse">
            <a:avLst/>
          </a:prstGeom>
          <a:noFill/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4849091" y="2646218"/>
            <a:ext cx="1463040" cy="1463040"/>
          </a:xfrm>
          <a:prstGeom prst="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062" y="4655847"/>
            <a:ext cx="3176626" cy="2174443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H="1" flipV="1">
            <a:off x="2604657" y="4109259"/>
            <a:ext cx="3368115" cy="1307868"/>
          </a:xfrm>
          <a:prstGeom prst="straightConnector1">
            <a:avLst/>
          </a:prstGeom>
          <a:ln>
            <a:solidFill>
              <a:srgbClr val="FFFFFF"/>
            </a:solidFill>
            <a:tailEnd type="arrow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4572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200" dirty="0" smtClean="0"/>
              <a:t>A </a:t>
            </a:r>
            <a:r>
              <a:rPr lang="en-US" sz="2200" dirty="0" err="1" smtClean="0"/>
              <a:t>mesocyclone</a:t>
            </a:r>
            <a:r>
              <a:rPr lang="en-US" sz="2200" dirty="0" smtClean="0"/>
              <a:t> was then observed at 19:43 not far from the VAB building where the Space Shuttle was made ready for launch; a tornado formed minutes later.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7940" y="737096"/>
            <a:ext cx="649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CP-2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95603" y="2473660"/>
            <a:ext cx="649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CP-2</a:t>
            </a:r>
            <a:endParaRPr lang="en-C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9" cy="580644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Hence, in less than five hours, a brush fire erupted, initiating a storm that, through its interactions with other storms and boundaries, led to the formation of a tornado in Cape Canaveral.</a:t>
            </a:r>
          </a:p>
          <a:p>
            <a:pPr marL="0" indent="0">
              <a:buNone/>
            </a:pPr>
            <a:r>
              <a:rPr lang="en-US" sz="2400" dirty="0" smtClean="0"/>
              <a:t>If this is not chaos in action…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The butterfly effect in 5 hours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2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116113" y="1529937"/>
            <a:ext cx="8976138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This presentation illustrates powerfully how complex interactions and the chaotic nature of the atmosphere can interplay to trigger weather events. It builds on work made by Lambert and Wheeler (1996).</a:t>
            </a:r>
          </a:p>
          <a:p>
            <a:pPr marL="0" indent="0">
              <a:buNone/>
            </a:pPr>
            <a:r>
              <a:rPr lang="en-US" sz="2400" dirty="0" smtClean="0"/>
              <a:t>I am thankful to Winifred, Jonathan Case, and </a:t>
            </a:r>
            <a:r>
              <a:rPr lang="en-US" sz="2400" dirty="0" err="1" smtClean="0"/>
              <a:t>Isztar</a:t>
            </a:r>
            <a:r>
              <a:rPr lang="en-US" sz="2400" dirty="0" smtClean="0"/>
              <a:t> </a:t>
            </a:r>
            <a:r>
              <a:rPr lang="en-US" sz="2400" dirty="0" err="1" smtClean="0"/>
              <a:t>Zawadzki</a:t>
            </a:r>
            <a:r>
              <a:rPr lang="en-US" sz="2400" dirty="0" smtClean="0"/>
              <a:t> for sharing this gem with me. What follows combines the work of </a:t>
            </a:r>
            <a:r>
              <a:rPr lang="en-US" sz="2400" dirty="0"/>
              <a:t>Lambert and </a:t>
            </a:r>
            <a:r>
              <a:rPr lang="en-US" sz="2400" dirty="0" smtClean="0"/>
              <a:t>Wheeler (1996) with analysis I added to elucidate some questions.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1419102"/>
          </a:xfrm>
        </p:spPr>
        <p:txBody>
          <a:bodyPr>
            <a:normAutofit/>
          </a:bodyPr>
          <a:lstStyle/>
          <a:p>
            <a:r>
              <a:rPr lang="en-US" dirty="0" smtClean="0"/>
              <a:t>Preface and acknowledgements</a:t>
            </a:r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30" y="4060736"/>
            <a:ext cx="5623560" cy="20688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824" y="6253590"/>
            <a:ext cx="8875486" cy="29238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457200" indent="-457200" algn="ctr"/>
            <a:r>
              <a:rPr lang="en-US" sz="1300" dirty="0" smtClean="0"/>
              <a:t>From the </a:t>
            </a:r>
            <a:r>
              <a:rPr lang="en-US" sz="1300" i="1" dirty="0" smtClean="0"/>
              <a:t>Preprints</a:t>
            </a:r>
            <a:r>
              <a:rPr lang="en-US" sz="1300" dirty="0" smtClean="0"/>
              <a:t>, 15</a:t>
            </a:r>
            <a:r>
              <a:rPr lang="en-US" sz="1300" baseline="30000" dirty="0" smtClean="0"/>
              <a:t>th</a:t>
            </a:r>
            <a:r>
              <a:rPr lang="en-US" sz="1300" dirty="0" smtClean="0"/>
              <a:t> conference </a:t>
            </a:r>
            <a:r>
              <a:rPr lang="en-US" sz="1300" dirty="0"/>
              <a:t>on Weather Analysis and </a:t>
            </a:r>
            <a:r>
              <a:rPr lang="en-US" sz="1300" dirty="0" smtClean="0"/>
              <a:t>Forecasting, </a:t>
            </a:r>
            <a:r>
              <a:rPr lang="en-US" sz="1300" dirty="0"/>
              <a:t>Norfolk VA</a:t>
            </a:r>
            <a:r>
              <a:rPr lang="en-US" sz="1300" dirty="0" smtClean="0"/>
              <a:t>, American Meteorological Society, 283–286.</a:t>
            </a:r>
            <a:endParaRPr lang="en-CA" sz="1300" dirty="0"/>
          </a:p>
        </p:txBody>
      </p:sp>
    </p:spTree>
    <p:extLst>
      <p:ext uri="{BB962C8B-B14F-4D97-AF65-F5344CB8AC3E}">
        <p14:creationId xmlns:p14="http://schemas.microsoft.com/office/powerpoint/2010/main" val="288557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9" cy="580644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Eastern Florida, 11 July 1995: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The Melbourne WSR-88D radar (KLMB) monitors the weather in the Cape Canaveral area from where many rockets and the Space Shuttle were launched.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Set-up and data used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83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9" cy="580644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In parallel, scientists were studying the evolution of cumulus clouds</a:t>
            </a:r>
            <a:r>
              <a:rPr lang="en-US" sz="2400" baseline="30000" dirty="0" smtClean="0"/>
              <a:t>*</a:t>
            </a:r>
            <a:r>
              <a:rPr lang="en-US" sz="2400" dirty="0" smtClean="0"/>
              <a:t> with the dual-wavelength (S &amp; X) CP-2 research radar using a variety of RHIs and PPIs that always changed.</a:t>
            </a:r>
          </a:p>
          <a:p>
            <a:pPr marL="0" indent="0">
              <a:buNone/>
            </a:pPr>
            <a:r>
              <a:rPr lang="en-US" sz="1100" baseline="30000" dirty="0" smtClean="0"/>
              <a:t>*</a:t>
            </a:r>
            <a:r>
              <a:rPr lang="en-US" sz="1100" dirty="0" smtClean="0"/>
              <a:t>Knight, C.A., </a:t>
            </a:r>
            <a:r>
              <a:rPr lang="en-US" sz="1100" dirty="0"/>
              <a:t>and </a:t>
            </a:r>
            <a:r>
              <a:rPr lang="en-US" sz="1100" dirty="0" smtClean="0"/>
              <a:t>L.J. </a:t>
            </a:r>
            <a:r>
              <a:rPr lang="en-US" sz="1100" dirty="0"/>
              <a:t>Miller, 1998: Early </a:t>
            </a:r>
            <a:r>
              <a:rPr lang="en-US" sz="1100" dirty="0" smtClean="0"/>
              <a:t>radar echoes </a:t>
            </a:r>
            <a:r>
              <a:rPr lang="en-US" sz="1100" dirty="0"/>
              <a:t>from </a:t>
            </a:r>
            <a:r>
              <a:rPr lang="en-US" sz="1100" dirty="0" smtClean="0"/>
              <a:t>small</a:t>
            </a:r>
            <a:r>
              <a:rPr lang="en-US" sz="1100" dirty="0"/>
              <a:t>, </a:t>
            </a:r>
            <a:r>
              <a:rPr lang="en-US" sz="1100" dirty="0" smtClean="0"/>
              <a:t>warm cumulus</a:t>
            </a:r>
            <a:r>
              <a:rPr lang="en-US" sz="1100" dirty="0"/>
              <a:t>: Bragg and </a:t>
            </a:r>
            <a:r>
              <a:rPr lang="en-US" sz="1100" dirty="0" smtClean="0"/>
              <a:t>hydrometeor scattering</a:t>
            </a:r>
            <a:r>
              <a:rPr lang="en-US" sz="1100" dirty="0"/>
              <a:t>. </a:t>
            </a:r>
            <a:r>
              <a:rPr lang="en-US" sz="1100" i="1" dirty="0"/>
              <a:t>J. Atmos. Sci.</a:t>
            </a:r>
            <a:r>
              <a:rPr lang="en-US" sz="1100" dirty="0"/>
              <a:t>, </a:t>
            </a:r>
            <a:r>
              <a:rPr lang="en-US" sz="1100" b="1" dirty="0"/>
              <a:t>55</a:t>
            </a:r>
            <a:r>
              <a:rPr lang="en-US" sz="1100" dirty="0"/>
              <a:t>, 2974–2992. </a:t>
            </a:r>
            <a:endParaRPr lang="en-US" sz="11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Set-up and data used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86" y="1151289"/>
            <a:ext cx="2181758" cy="3213202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2753144" y="2770906"/>
            <a:ext cx="2289907" cy="0"/>
          </a:xfrm>
          <a:prstGeom prst="straightConnector1">
            <a:avLst/>
          </a:prstGeom>
          <a:ln w="19050"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53012" y="1137960"/>
            <a:ext cx="1237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CP-2 radar</a:t>
            </a:r>
            <a:endParaRPr lang="en-CA" b="1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36712" y="1789140"/>
            <a:ext cx="957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S-band antenna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95142" y="3451735"/>
            <a:ext cx="1095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X-band antennas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2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9984" y="1529937"/>
            <a:ext cx="2368296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On that July day, the environment was ripe for convection to occur, with a tropical-like sounding.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Winds were generally light, with minimal vertical shear.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14191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 1: A convection-ready environment…</a:t>
            </a:r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87" y="1651839"/>
            <a:ext cx="5786438" cy="36195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36815" y="5330799"/>
            <a:ext cx="5970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Skew T – log P diagram of the data from a radiosonde launched at 17:07 UTC  (12:07 LST) near the CP-2 radar site.</a:t>
            </a:r>
            <a:endParaRPr lang="en-CA" sz="1600" dirty="0"/>
          </a:p>
        </p:txBody>
      </p:sp>
      <p:sp>
        <p:nvSpPr>
          <p:cNvPr id="16" name="Freeform 15"/>
          <p:cNvSpPr/>
          <p:nvPr/>
        </p:nvSpPr>
        <p:spPr>
          <a:xfrm>
            <a:off x="4188619" y="4845844"/>
            <a:ext cx="123825" cy="123825"/>
          </a:xfrm>
          <a:custGeom>
            <a:avLst/>
            <a:gdLst>
              <a:gd name="connsiteX0" fmla="*/ 123825 w 123825"/>
              <a:gd name="connsiteY0" fmla="*/ 123825 h 123825"/>
              <a:gd name="connsiteX1" fmla="*/ 0 w 123825"/>
              <a:gd name="connsiteY1" fmla="*/ 54769 h 123825"/>
              <a:gd name="connsiteX2" fmla="*/ 2381 w 123825"/>
              <a:gd name="connsiteY2" fmla="*/ 0 h 123825"/>
              <a:gd name="connsiteX3" fmla="*/ 54769 w 123825"/>
              <a:gd name="connsiteY3" fmla="*/ 28575 h 123825"/>
              <a:gd name="connsiteX4" fmla="*/ 59531 w 123825"/>
              <a:gd name="connsiteY4" fmla="*/ 59531 h 123825"/>
              <a:gd name="connsiteX5" fmla="*/ 123825 w 123825"/>
              <a:gd name="connsiteY5" fmla="*/ 123825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25" h="123825">
                <a:moveTo>
                  <a:pt x="123825" y="123825"/>
                </a:moveTo>
                <a:lnTo>
                  <a:pt x="0" y="54769"/>
                </a:lnTo>
                <a:cubicBezTo>
                  <a:pt x="794" y="36513"/>
                  <a:pt x="1587" y="18256"/>
                  <a:pt x="2381" y="0"/>
                </a:cubicBezTo>
                <a:lnTo>
                  <a:pt x="54769" y="28575"/>
                </a:lnTo>
                <a:lnTo>
                  <a:pt x="59531" y="59531"/>
                </a:lnTo>
                <a:lnTo>
                  <a:pt x="123825" y="123825"/>
                </a:lnTo>
                <a:close/>
              </a:path>
            </a:pathLst>
          </a:custGeom>
          <a:solidFill>
            <a:srgbClr val="3399FF"/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TextBox 16"/>
          <p:cNvSpPr txBox="1"/>
          <p:nvPr/>
        </p:nvSpPr>
        <p:spPr>
          <a:xfrm>
            <a:off x="4228681" y="4781563"/>
            <a:ext cx="4315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3399FF"/>
                </a:solidFill>
              </a:rPr>
              <a:t>CIN</a:t>
            </a:r>
            <a:endParaRPr lang="en-CA" sz="1100" dirty="0">
              <a:solidFill>
                <a:srgbClr val="3399FF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282950" y="1879600"/>
            <a:ext cx="927100" cy="2914650"/>
          </a:xfrm>
          <a:custGeom>
            <a:avLst/>
            <a:gdLst>
              <a:gd name="connsiteX0" fmla="*/ 920750 w 927100"/>
              <a:gd name="connsiteY0" fmla="*/ 2914650 h 2914650"/>
              <a:gd name="connsiteX1" fmla="*/ 927100 w 927100"/>
              <a:gd name="connsiteY1" fmla="*/ 2743200 h 2914650"/>
              <a:gd name="connsiteX2" fmla="*/ 927100 w 927100"/>
              <a:gd name="connsiteY2" fmla="*/ 2559050 h 2914650"/>
              <a:gd name="connsiteX3" fmla="*/ 914400 w 927100"/>
              <a:gd name="connsiteY3" fmla="*/ 2305050 h 2914650"/>
              <a:gd name="connsiteX4" fmla="*/ 889000 w 927100"/>
              <a:gd name="connsiteY4" fmla="*/ 2070100 h 2914650"/>
              <a:gd name="connsiteX5" fmla="*/ 850900 w 927100"/>
              <a:gd name="connsiteY5" fmla="*/ 1816100 h 2914650"/>
              <a:gd name="connsiteX6" fmla="*/ 812800 w 927100"/>
              <a:gd name="connsiteY6" fmla="*/ 1593850 h 2914650"/>
              <a:gd name="connsiteX7" fmla="*/ 749300 w 927100"/>
              <a:gd name="connsiteY7" fmla="*/ 1327150 h 2914650"/>
              <a:gd name="connsiteX8" fmla="*/ 666750 w 927100"/>
              <a:gd name="connsiteY8" fmla="*/ 1079500 h 2914650"/>
              <a:gd name="connsiteX9" fmla="*/ 533400 w 927100"/>
              <a:gd name="connsiteY9" fmla="*/ 774700 h 2914650"/>
              <a:gd name="connsiteX10" fmla="*/ 393700 w 927100"/>
              <a:gd name="connsiteY10" fmla="*/ 552450 h 2914650"/>
              <a:gd name="connsiteX11" fmla="*/ 241300 w 927100"/>
              <a:gd name="connsiteY11" fmla="*/ 330200 h 2914650"/>
              <a:gd name="connsiteX12" fmla="*/ 0 w 927100"/>
              <a:gd name="connsiteY12" fmla="*/ 0 h 291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7100" h="2914650">
                <a:moveTo>
                  <a:pt x="920750" y="2914650"/>
                </a:moveTo>
                <a:lnTo>
                  <a:pt x="927100" y="2743200"/>
                </a:lnTo>
                <a:lnTo>
                  <a:pt x="927100" y="2559050"/>
                </a:lnTo>
                <a:lnTo>
                  <a:pt x="914400" y="2305050"/>
                </a:lnTo>
                <a:lnTo>
                  <a:pt x="889000" y="2070100"/>
                </a:lnTo>
                <a:lnTo>
                  <a:pt x="850900" y="1816100"/>
                </a:lnTo>
                <a:lnTo>
                  <a:pt x="812800" y="1593850"/>
                </a:lnTo>
                <a:lnTo>
                  <a:pt x="749300" y="1327150"/>
                </a:lnTo>
                <a:lnTo>
                  <a:pt x="666750" y="1079500"/>
                </a:lnTo>
                <a:lnTo>
                  <a:pt x="533400" y="774700"/>
                </a:lnTo>
                <a:lnTo>
                  <a:pt x="393700" y="552450"/>
                </a:lnTo>
                <a:lnTo>
                  <a:pt x="241300" y="33020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rgbClr val="FF99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/>
          <p:cNvSpPr txBox="1"/>
          <p:nvPr/>
        </p:nvSpPr>
        <p:spPr>
          <a:xfrm rot="4575738">
            <a:off x="3418967" y="3091119"/>
            <a:ext cx="567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9966"/>
                </a:solidFill>
              </a:rPr>
              <a:t>CAPE</a:t>
            </a:r>
            <a:endParaRPr lang="en-CA" sz="1200" dirty="0">
              <a:solidFill>
                <a:srgbClr val="FF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39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9" cy="580643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Some time around 15:00 UTC, a brush fire erupted adjacent to a major road.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It grew enough that significant echoes from the smoke were being observed by radar.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Step 1: … with a brush fire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300000">
            <a:off x="3459829" y="3676554"/>
            <a:ext cx="1015189" cy="323165"/>
          </a:xfrm>
          <a:prstGeom prst="round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802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On the CP-2 research radar, the smoke was identified as such because of its weaker reflectivity at X-band (left) than at S-band (right) caused by the Mie scattering from ash and the Bragg scattering from humid air.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Step 1: </a:t>
            </a:r>
            <a:r>
              <a:rPr lang="en-US" dirty="0"/>
              <a:t>… with a brush fire</a:t>
            </a:r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77" y="3515580"/>
            <a:ext cx="6019800" cy="1905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77" y="1492816"/>
            <a:ext cx="6019800" cy="1905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46725" y="1141997"/>
            <a:ext cx="1920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X-band reflectivity</a:t>
            </a:r>
            <a:endParaRPr lang="en-CA" dirty="0"/>
          </a:p>
        </p:txBody>
      </p:sp>
      <p:sp>
        <p:nvSpPr>
          <p:cNvPr id="16" name="TextBox 15"/>
          <p:cNvSpPr txBox="1"/>
          <p:nvPr/>
        </p:nvSpPr>
        <p:spPr>
          <a:xfrm>
            <a:off x="3980965" y="1141992"/>
            <a:ext cx="1878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-band reflectivity</a:t>
            </a:r>
            <a:endParaRPr lang="en-CA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-723671" y="2240735"/>
            <a:ext cx="19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1.3°</a:t>
            </a:r>
            <a:r>
              <a:rPr lang="en-US" dirty="0"/>
              <a:t>, then </a:t>
            </a:r>
            <a:r>
              <a:rPr lang="en-US" dirty="0" smtClean="0"/>
              <a:t>1.8</a:t>
            </a:r>
            <a:r>
              <a:rPr lang="en-US" dirty="0"/>
              <a:t>°</a:t>
            </a:r>
            <a:r>
              <a:rPr lang="en-US" dirty="0" smtClean="0"/>
              <a:t> PPIs</a:t>
            </a:r>
            <a:endParaRPr lang="en-CA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-723672" y="4291270"/>
            <a:ext cx="1936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0.5°, then 0.8</a:t>
            </a:r>
            <a:r>
              <a:rPr lang="en-US" dirty="0"/>
              <a:t>°</a:t>
            </a:r>
            <a:r>
              <a:rPr lang="en-US" dirty="0" smtClean="0"/>
              <a:t> PPIs</a:t>
            </a:r>
            <a:endParaRPr lang="en-CA" dirty="0"/>
          </a:p>
        </p:txBody>
      </p:sp>
      <p:sp>
        <p:nvSpPr>
          <p:cNvPr id="20" name="Rounded Rectangle 19"/>
          <p:cNvSpPr/>
          <p:nvPr/>
        </p:nvSpPr>
        <p:spPr>
          <a:xfrm rot="360000">
            <a:off x="1806043" y="2367547"/>
            <a:ext cx="1314248" cy="306056"/>
          </a:xfrm>
          <a:prstGeom prst="round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ounded Rectangle 20"/>
          <p:cNvSpPr/>
          <p:nvPr/>
        </p:nvSpPr>
        <p:spPr>
          <a:xfrm rot="360000">
            <a:off x="4789767" y="2367547"/>
            <a:ext cx="1314248" cy="306056"/>
          </a:xfrm>
          <a:prstGeom prst="round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Rounded Rectangle 21"/>
          <p:cNvSpPr/>
          <p:nvPr/>
        </p:nvSpPr>
        <p:spPr>
          <a:xfrm rot="360000">
            <a:off x="1806043" y="4392183"/>
            <a:ext cx="1314248" cy="306056"/>
          </a:xfrm>
          <a:prstGeom prst="round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Rounded Rectangle 22"/>
          <p:cNvSpPr/>
          <p:nvPr/>
        </p:nvSpPr>
        <p:spPr>
          <a:xfrm rot="360000">
            <a:off x="4789767" y="4393105"/>
            <a:ext cx="1314248" cy="306056"/>
          </a:xfrm>
          <a:prstGeom prst="round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TextBox 23"/>
          <p:cNvSpPr txBox="1"/>
          <p:nvPr/>
        </p:nvSpPr>
        <p:spPr>
          <a:xfrm>
            <a:off x="461795" y="5450897"/>
            <a:ext cx="5970182" cy="1077218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r>
              <a:rPr lang="en-US" sz="1600" dirty="0" smtClean="0"/>
              <a:t>Sectors of PPIs of reflectivity from the CP-2 research radar centered on the smoke plume. Ignore a) fixed echoes (ground) and b) elongated echoes along radials (2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trip echoes); note the weaker reflectivity at X-band for insects and smoke while it is similar for weather (to the SW).</a:t>
            </a: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100605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8" y="1529937"/>
            <a:ext cx="2366562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You did not dream: at the end of the previous animation, a storm initiates just downstream of the brush fire.</a:t>
            </a:r>
          </a:p>
          <a:p>
            <a:pPr marL="0" indent="0">
              <a:buNone/>
            </a:pPr>
            <a:r>
              <a:rPr lang="en-US" sz="2400" dirty="0" smtClean="0"/>
              <a:t>This is best seen with this animation of vertical cross sections of reflectivity made from KMLB.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Step 2: Storm initiation</a:t>
            </a:r>
            <a:endParaRPr lang="en-CA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8" cy="580643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033" y="1020100"/>
            <a:ext cx="4572000" cy="243839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3117269" y="3751444"/>
            <a:ext cx="1496294" cy="144165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432033" y="1020100"/>
            <a:ext cx="4572000" cy="2438400"/>
          </a:xfrm>
          <a:prstGeom prst="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TextBox 22"/>
          <p:cNvSpPr txBox="1"/>
          <p:nvPr/>
        </p:nvSpPr>
        <p:spPr>
          <a:xfrm>
            <a:off x="1477027" y="2553583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3 km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77043" y="2239307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6 km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77059" y="1936936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9 km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15169" y="1627422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12 km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15185" y="1315527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15 km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0105" y="3128146"/>
            <a:ext cx="3634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Vertical section of reflectivity along the white line below</a:t>
            </a:r>
            <a:endParaRPr lang="en-CA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6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" y="1020100"/>
            <a:ext cx="6697978" cy="580643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e07.7: Five hours of chaos in the atmosphere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725689" y="1529937"/>
            <a:ext cx="2366561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At the time of initiation of the “fire cell”, two convergence boundaries can be observed close to the coast; they will be important to initiate or strengthen storms.</a:t>
            </a:r>
          </a:p>
          <a:p>
            <a:pPr marL="0" indent="0">
              <a:buNone/>
            </a:pPr>
            <a:r>
              <a:rPr lang="en-US" sz="2400" dirty="0" smtClean="0"/>
              <a:t>An old outflow can also be seen; more will appear.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909265"/>
          </a:xfrm>
        </p:spPr>
        <p:txBody>
          <a:bodyPr>
            <a:normAutofit/>
          </a:bodyPr>
          <a:lstStyle/>
          <a:p>
            <a:r>
              <a:rPr lang="en-US" dirty="0" smtClean="0"/>
              <a:t>Pre-Step 3: Boundary analysis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5167743" y="6212025"/>
            <a:ext cx="805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KMLB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2433" y="3718119"/>
            <a:ext cx="115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Cape Canaveral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531368" y="6359241"/>
            <a:ext cx="969264" cy="0"/>
          </a:xfrm>
          <a:prstGeom prst="line">
            <a:avLst/>
          </a:prstGeom>
          <a:ln w="19050">
            <a:solidFill>
              <a:schemeClr val="bg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4677" y="6360126"/>
            <a:ext cx="76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20 km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9959" y="1345271"/>
            <a:ext cx="196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rgbClr val="FFFFFF"/>
                </a:solidFill>
              </a:rPr>
              <a:t>KMLB – 0.5° Z PPI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4048085">
            <a:off x="4158959" y="2978564"/>
            <a:ext cx="2185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Sea breeze front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4267195" y="2092036"/>
            <a:ext cx="706582" cy="3228109"/>
          </a:xfrm>
          <a:custGeom>
            <a:avLst/>
            <a:gdLst>
              <a:gd name="connsiteX0" fmla="*/ 0 w 637309"/>
              <a:gd name="connsiteY0" fmla="*/ 0 h 2867891"/>
              <a:gd name="connsiteX1" fmla="*/ 304800 w 637309"/>
              <a:gd name="connsiteY1" fmla="*/ 1288473 h 2867891"/>
              <a:gd name="connsiteX2" fmla="*/ 609600 w 637309"/>
              <a:gd name="connsiteY2" fmla="*/ 2272146 h 2867891"/>
              <a:gd name="connsiteX3" fmla="*/ 637309 w 637309"/>
              <a:gd name="connsiteY3" fmla="*/ 2867891 h 2867891"/>
              <a:gd name="connsiteX0" fmla="*/ 0 w 775855"/>
              <a:gd name="connsiteY0" fmla="*/ 0 h 3144982"/>
              <a:gd name="connsiteX1" fmla="*/ 443346 w 775855"/>
              <a:gd name="connsiteY1" fmla="*/ 1565564 h 3144982"/>
              <a:gd name="connsiteX2" fmla="*/ 748146 w 775855"/>
              <a:gd name="connsiteY2" fmla="*/ 2549237 h 3144982"/>
              <a:gd name="connsiteX3" fmla="*/ 775855 w 775855"/>
              <a:gd name="connsiteY3" fmla="*/ 3144982 h 3144982"/>
              <a:gd name="connsiteX0" fmla="*/ 0 w 775855"/>
              <a:gd name="connsiteY0" fmla="*/ 0 h 3144982"/>
              <a:gd name="connsiteX1" fmla="*/ 374073 w 775855"/>
              <a:gd name="connsiteY1" fmla="*/ 1357746 h 3144982"/>
              <a:gd name="connsiteX2" fmla="*/ 748146 w 775855"/>
              <a:gd name="connsiteY2" fmla="*/ 2549237 h 3144982"/>
              <a:gd name="connsiteX3" fmla="*/ 775855 w 775855"/>
              <a:gd name="connsiteY3" fmla="*/ 3144982 h 3144982"/>
              <a:gd name="connsiteX0" fmla="*/ 0 w 775855"/>
              <a:gd name="connsiteY0" fmla="*/ 0 h 3144982"/>
              <a:gd name="connsiteX1" fmla="*/ 374073 w 775855"/>
              <a:gd name="connsiteY1" fmla="*/ 1357746 h 3144982"/>
              <a:gd name="connsiteX2" fmla="*/ 374073 w 775855"/>
              <a:gd name="connsiteY2" fmla="*/ 2479965 h 3144982"/>
              <a:gd name="connsiteX3" fmla="*/ 775855 w 775855"/>
              <a:gd name="connsiteY3" fmla="*/ 3144982 h 3144982"/>
              <a:gd name="connsiteX0" fmla="*/ 0 w 706582"/>
              <a:gd name="connsiteY0" fmla="*/ 0 h 3228109"/>
              <a:gd name="connsiteX1" fmla="*/ 374073 w 706582"/>
              <a:gd name="connsiteY1" fmla="*/ 1357746 h 3228109"/>
              <a:gd name="connsiteX2" fmla="*/ 374073 w 706582"/>
              <a:gd name="connsiteY2" fmla="*/ 2479965 h 3228109"/>
              <a:gd name="connsiteX3" fmla="*/ 706582 w 706582"/>
              <a:gd name="connsiteY3" fmla="*/ 3228109 h 3228109"/>
              <a:gd name="connsiteX0" fmla="*/ 0 w 706582"/>
              <a:gd name="connsiteY0" fmla="*/ 0 h 3228109"/>
              <a:gd name="connsiteX1" fmla="*/ 429491 w 706582"/>
              <a:gd name="connsiteY1" fmla="*/ 1330037 h 3228109"/>
              <a:gd name="connsiteX2" fmla="*/ 374073 w 706582"/>
              <a:gd name="connsiteY2" fmla="*/ 2479965 h 3228109"/>
              <a:gd name="connsiteX3" fmla="*/ 706582 w 706582"/>
              <a:gd name="connsiteY3" fmla="*/ 3228109 h 3228109"/>
              <a:gd name="connsiteX0" fmla="*/ 0 w 706582"/>
              <a:gd name="connsiteY0" fmla="*/ 0 h 3228109"/>
              <a:gd name="connsiteX1" fmla="*/ 429491 w 706582"/>
              <a:gd name="connsiteY1" fmla="*/ 1330037 h 3228109"/>
              <a:gd name="connsiteX2" fmla="*/ 443346 w 706582"/>
              <a:gd name="connsiteY2" fmla="*/ 2479965 h 3228109"/>
              <a:gd name="connsiteX3" fmla="*/ 706582 w 706582"/>
              <a:gd name="connsiteY3" fmla="*/ 3228109 h 322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6582" h="3228109">
                <a:moveTo>
                  <a:pt x="0" y="0"/>
                </a:moveTo>
                <a:lnTo>
                  <a:pt x="429491" y="1330037"/>
                </a:lnTo>
                <a:lnTo>
                  <a:pt x="443346" y="2479965"/>
                </a:lnTo>
                <a:lnTo>
                  <a:pt x="706582" y="3228109"/>
                </a:lnTo>
              </a:path>
            </a:pathLst>
          </a:custGeom>
          <a:noFill/>
          <a:ln w="19050">
            <a:solidFill>
              <a:srgbClr val="FFFFFF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Freeform 22"/>
          <p:cNvSpPr/>
          <p:nvPr/>
        </p:nvSpPr>
        <p:spPr>
          <a:xfrm>
            <a:off x="4862943" y="2590801"/>
            <a:ext cx="637309" cy="2535382"/>
          </a:xfrm>
          <a:custGeom>
            <a:avLst/>
            <a:gdLst>
              <a:gd name="connsiteX0" fmla="*/ 0 w 886691"/>
              <a:gd name="connsiteY0" fmla="*/ 0 h 2660073"/>
              <a:gd name="connsiteX1" fmla="*/ 734291 w 886691"/>
              <a:gd name="connsiteY1" fmla="*/ 1233055 h 2660073"/>
              <a:gd name="connsiteX2" fmla="*/ 886691 w 886691"/>
              <a:gd name="connsiteY2" fmla="*/ 2008909 h 2660073"/>
              <a:gd name="connsiteX3" fmla="*/ 734291 w 886691"/>
              <a:gd name="connsiteY3" fmla="*/ 2660073 h 2660073"/>
              <a:gd name="connsiteX0" fmla="*/ 0 w 886691"/>
              <a:gd name="connsiteY0" fmla="*/ 0 h 2660073"/>
              <a:gd name="connsiteX1" fmla="*/ 609601 w 886691"/>
              <a:gd name="connsiteY1" fmla="*/ 1288473 h 2660073"/>
              <a:gd name="connsiteX2" fmla="*/ 886691 w 886691"/>
              <a:gd name="connsiteY2" fmla="*/ 2008909 h 2660073"/>
              <a:gd name="connsiteX3" fmla="*/ 734291 w 886691"/>
              <a:gd name="connsiteY3" fmla="*/ 2660073 h 2660073"/>
              <a:gd name="connsiteX0" fmla="*/ 0 w 775855"/>
              <a:gd name="connsiteY0" fmla="*/ 0 h 2660073"/>
              <a:gd name="connsiteX1" fmla="*/ 609601 w 775855"/>
              <a:gd name="connsiteY1" fmla="*/ 1288473 h 2660073"/>
              <a:gd name="connsiteX2" fmla="*/ 775855 w 775855"/>
              <a:gd name="connsiteY2" fmla="*/ 2050472 h 2660073"/>
              <a:gd name="connsiteX3" fmla="*/ 734291 w 775855"/>
              <a:gd name="connsiteY3" fmla="*/ 2660073 h 2660073"/>
              <a:gd name="connsiteX0" fmla="*/ 0 w 817419"/>
              <a:gd name="connsiteY0" fmla="*/ 0 h 2438400"/>
              <a:gd name="connsiteX1" fmla="*/ 651165 w 817419"/>
              <a:gd name="connsiteY1" fmla="*/ 1066800 h 2438400"/>
              <a:gd name="connsiteX2" fmla="*/ 817419 w 817419"/>
              <a:gd name="connsiteY2" fmla="*/ 1828799 h 2438400"/>
              <a:gd name="connsiteX3" fmla="*/ 775855 w 817419"/>
              <a:gd name="connsiteY3" fmla="*/ 2438400 h 2438400"/>
              <a:gd name="connsiteX0" fmla="*/ 0 w 817419"/>
              <a:gd name="connsiteY0" fmla="*/ 0 h 2438400"/>
              <a:gd name="connsiteX1" fmla="*/ 471056 w 817419"/>
              <a:gd name="connsiteY1" fmla="*/ 1122218 h 2438400"/>
              <a:gd name="connsiteX2" fmla="*/ 817419 w 817419"/>
              <a:gd name="connsiteY2" fmla="*/ 1828799 h 2438400"/>
              <a:gd name="connsiteX3" fmla="*/ 775855 w 817419"/>
              <a:gd name="connsiteY3" fmla="*/ 2438400 h 2438400"/>
              <a:gd name="connsiteX0" fmla="*/ 0 w 775855"/>
              <a:gd name="connsiteY0" fmla="*/ 0 h 2438400"/>
              <a:gd name="connsiteX1" fmla="*/ 471056 w 775855"/>
              <a:gd name="connsiteY1" fmla="*/ 1122218 h 2438400"/>
              <a:gd name="connsiteX2" fmla="*/ 526473 w 775855"/>
              <a:gd name="connsiteY2" fmla="*/ 1814944 h 2438400"/>
              <a:gd name="connsiteX3" fmla="*/ 775855 w 775855"/>
              <a:gd name="connsiteY3" fmla="*/ 2438400 h 2438400"/>
              <a:gd name="connsiteX0" fmla="*/ 0 w 637309"/>
              <a:gd name="connsiteY0" fmla="*/ 0 h 2535382"/>
              <a:gd name="connsiteX1" fmla="*/ 471056 w 637309"/>
              <a:gd name="connsiteY1" fmla="*/ 1122218 h 2535382"/>
              <a:gd name="connsiteX2" fmla="*/ 526473 w 637309"/>
              <a:gd name="connsiteY2" fmla="*/ 1814944 h 2535382"/>
              <a:gd name="connsiteX3" fmla="*/ 637309 w 637309"/>
              <a:gd name="connsiteY3" fmla="*/ 2535382 h 253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09" h="2535382">
                <a:moveTo>
                  <a:pt x="0" y="0"/>
                </a:moveTo>
                <a:lnTo>
                  <a:pt x="471056" y="1122218"/>
                </a:lnTo>
                <a:lnTo>
                  <a:pt x="526473" y="1814944"/>
                </a:lnTo>
                <a:lnTo>
                  <a:pt x="637309" y="2535382"/>
                </a:lnTo>
              </a:path>
            </a:pathLst>
          </a:custGeom>
          <a:noFill/>
          <a:ln w="19050">
            <a:solidFill>
              <a:srgbClr val="FFFFFF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3348989" y="3923319"/>
            <a:ext cx="267047" cy="331123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656263" y="3671222"/>
            <a:ext cx="0" cy="439338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1260767" y="4599710"/>
            <a:ext cx="350706" cy="181890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1311421" y="5320145"/>
            <a:ext cx="300052" cy="249382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759109" y="5487298"/>
            <a:ext cx="166673" cy="484013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2710311" y="5487298"/>
            <a:ext cx="58007" cy="558467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rgbClr val="FFFFFF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7254</TotalTime>
  <Words>962</Words>
  <Application>Microsoft Office PowerPoint</Application>
  <PresentationFormat>On-screen Show (4:3)</PresentationFormat>
  <Paragraphs>119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Template</vt:lpstr>
      <vt:lpstr>Supplement e07.7: From brush fire to tornado –  Illustrating atmospheric chaos and the butterfly effect in five hours</vt:lpstr>
      <vt:lpstr>Preface and acknowledgements</vt:lpstr>
      <vt:lpstr>Set-up and data used</vt:lpstr>
      <vt:lpstr>Set-up and data used</vt:lpstr>
      <vt:lpstr>Step 1: A convection-ready environment…</vt:lpstr>
      <vt:lpstr>Step 1: … with a brush fire</vt:lpstr>
      <vt:lpstr>Step 1: … with a brush fire</vt:lpstr>
      <vt:lpstr>Step 2: Storm initiation</vt:lpstr>
      <vt:lpstr>Pre-Step 3: Boundary analysis</vt:lpstr>
      <vt:lpstr>Step 3: Boundaries, storms, outflows</vt:lpstr>
      <vt:lpstr>Step 3: Boundaries, storms, outflows</vt:lpstr>
      <vt:lpstr>Step 4: Tornado</vt:lpstr>
      <vt:lpstr>The butterfly effect in 5 hours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e07.7: Five hours of chaos in the atmosphere</dc:title>
  <dc:creator>Frederic Fabry</dc:creator>
  <cp:lastModifiedBy>Frederic Fabry</cp:lastModifiedBy>
  <cp:revision>324</cp:revision>
  <dcterms:created xsi:type="dcterms:W3CDTF">2014-10-20T18:29:00Z</dcterms:created>
  <dcterms:modified xsi:type="dcterms:W3CDTF">2015-07-22T10:18:55Z</dcterms:modified>
</cp:coreProperties>
</file>