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8"/>
  </p:notesMasterIdLst>
  <p:sldIdLst>
    <p:sldId id="256" r:id="rId2"/>
    <p:sldId id="275" r:id="rId3"/>
    <p:sldId id="276" r:id="rId4"/>
    <p:sldId id="277" r:id="rId5"/>
    <p:sldId id="273" r:id="rId6"/>
    <p:sldId id="274" r:id="rId7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FFFFFF"/>
    <a:srgbClr val="292929"/>
    <a:srgbClr val="969696"/>
    <a:srgbClr val="0000FF"/>
    <a:srgbClr val="00CC00"/>
    <a:srgbClr val="CCFFFF"/>
    <a:srgbClr val="FFFF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 showGuides="1">
      <p:cViewPr varScale="1">
        <p:scale>
          <a:sx n="69" d="100"/>
          <a:sy n="69" d="100"/>
        </p:scale>
        <p:origin x="-1416" y="-96"/>
      </p:cViewPr>
      <p:guideLst>
        <p:guide orient="horz" pos="2160"/>
        <p:guide pos="5434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CA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1F3DB1-E28F-4303-AB89-A08B8B2F769E}" type="datetimeFigureOut">
              <a:rPr lang="en-CA" smtClean="0"/>
              <a:t>26/06/2015</a:t>
            </a:fld>
            <a:endParaRPr lang="en-CA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CA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CA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E2EB175-E2BF-41C0-BE4F-DE29300BE5DA}" type="slidenum">
              <a:rPr lang="en-CA" smtClean="0"/>
              <a:t>‹#›</a:t>
            </a:fld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34325777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DDB3BC-D9AA-C249-9E0B-FE3AE73EEB1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280349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DDB3BC-D9AA-C249-9E0B-FE3AE73EEB1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454454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96100" y="274638"/>
            <a:ext cx="2057400" cy="596106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65100" y="274638"/>
            <a:ext cx="6553200" cy="596106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DDB3BC-D9AA-C249-9E0B-FE3AE73EEB1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561601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1300" y="1542144"/>
            <a:ext cx="8732520" cy="474604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DDB3BC-D9AA-C249-9E0B-FE3AE73EEB1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654983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DDB3BC-D9AA-C249-9E0B-FE3AE73EEB1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863463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41300" y="1600200"/>
            <a:ext cx="42545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 smtClean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DDB3BC-D9AA-C249-9E0B-FE3AE73EEB1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243363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41300" y="1641943"/>
            <a:ext cx="4256088" cy="53293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41300" y="2174875"/>
            <a:ext cx="42560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641943"/>
            <a:ext cx="4346575" cy="53293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3465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© Cambridge University Press 2015 – All Rights Reserved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DDB3BC-D9AA-C249-9E0B-FE3AE73EEB1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039185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© Cambridge University Press 2015 – All Rights Reserved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DDB3BC-D9AA-C249-9E0B-FE3AE73EEB1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919991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DDB3BC-D9AA-C249-9E0B-FE3AE73EEB1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13689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5100" y="273050"/>
            <a:ext cx="33004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4165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5100" y="1435100"/>
            <a:ext cx="33004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DDB3BC-D9AA-C249-9E0B-FE3AE73EEB1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34430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DDB3BC-D9AA-C249-9E0B-FE3AE73EEB1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75635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41299" y="161925"/>
            <a:ext cx="7610929" cy="12557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41300" y="1600200"/>
            <a:ext cx="8732520" cy="47460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016000" y="6419850"/>
            <a:ext cx="721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 smtClean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360228" y="6419850"/>
            <a:ext cx="6313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DDB3BC-D9AA-C249-9E0B-FE3AE73EEB10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74328" y="149225"/>
            <a:ext cx="1013459" cy="133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93805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7026" y="2130425"/>
            <a:ext cx="8037286" cy="2760889"/>
          </a:xfrm>
        </p:spPr>
        <p:txBody>
          <a:bodyPr>
            <a:normAutofit/>
          </a:bodyPr>
          <a:lstStyle/>
          <a:p>
            <a:r>
              <a:rPr lang="en-US" dirty="0" smtClean="0"/>
              <a:t>Supplement e07.6:</a:t>
            </a:r>
            <a:br>
              <a:rPr lang="en-US" dirty="0" smtClean="0"/>
            </a:br>
            <a:r>
              <a:rPr lang="en-US" dirty="0" smtClean="0"/>
              <a:t>Storm outflows </a:t>
            </a:r>
            <a:br>
              <a:rPr lang="en-US" dirty="0" smtClean="0"/>
            </a:br>
            <a:r>
              <a:rPr lang="en-US" dirty="0" smtClean="0"/>
              <a:t>and the boundary layer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e07.6:Storm outflows and the BL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DDB3BC-D9AA-C249-9E0B-FE3AE73EEB10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053806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113" y="1355725"/>
            <a:ext cx="5448300" cy="5429249"/>
          </a:xfrm>
          <a:prstGeom prst="rect">
            <a:avLst/>
          </a:prstGeom>
        </p:spPr>
      </p:pic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e07.6: Storm outflows and the BL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DDB3BC-D9AA-C249-9E0B-FE3AE73EEB10}" type="slidenum">
              <a:rPr lang="en-US" smtClean="0"/>
              <a:t>2</a:t>
            </a:fld>
            <a:endParaRPr lang="en-US" dirty="0"/>
          </a:p>
        </p:txBody>
      </p:sp>
      <p:sp>
        <p:nvSpPr>
          <p:cNvPr id="6" name="Content Placeholder 6"/>
          <p:cNvSpPr txBox="1">
            <a:spLocks/>
          </p:cNvSpPr>
          <p:nvPr/>
        </p:nvSpPr>
        <p:spPr>
          <a:xfrm>
            <a:off x="5638119" y="1529937"/>
            <a:ext cx="3454132" cy="525503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400" dirty="0" smtClean="0"/>
              <a:t>On this early afternoon in western Oklahoma, 0° PPIs of reflectivity from a research radar (S-Pol) show the evolution of boundary layer echoes: convective rolls changing to open cells to the east, and a strengthening convergence line west of the radar.</a:t>
            </a:r>
          </a:p>
          <a:p>
            <a:pPr marL="0" indent="0">
              <a:buNone/>
            </a:pPr>
            <a:r>
              <a:rPr lang="en-US" sz="2400" dirty="0" smtClean="0"/>
              <a:t> </a:t>
            </a:r>
          </a:p>
          <a:p>
            <a:pPr marL="0" indent="0">
              <a:buNone/>
            </a:pPr>
            <a:r>
              <a:rPr lang="en-US" sz="2400" dirty="0" smtClean="0"/>
              <a:t>Sneaking in from the NNE is an old storm outflow.</a:t>
            </a:r>
            <a:endParaRPr lang="en-US" sz="240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6113" y="110835"/>
            <a:ext cx="7852228" cy="1419102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Daytime convective boundary layer</a:t>
            </a:r>
            <a:endParaRPr lang="en-CA" dirty="0"/>
          </a:p>
        </p:txBody>
      </p:sp>
      <p:sp>
        <p:nvSpPr>
          <p:cNvPr id="14" name="Oval 13"/>
          <p:cNvSpPr/>
          <p:nvPr/>
        </p:nvSpPr>
        <p:spPr>
          <a:xfrm rot="17417800">
            <a:off x="1247655" y="4817640"/>
            <a:ext cx="2139792" cy="620679"/>
          </a:xfrm>
          <a:prstGeom prst="ellipse">
            <a:avLst/>
          </a:prstGeom>
          <a:noFill/>
          <a:ln>
            <a:solidFill>
              <a:srgbClr val="FFFF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cxnSp>
        <p:nvCxnSpPr>
          <p:cNvPr id="8" name="Straight Arrow Connector 7"/>
          <p:cNvCxnSpPr/>
          <p:nvPr/>
        </p:nvCxnSpPr>
        <p:spPr>
          <a:xfrm flipV="1">
            <a:off x="4267200" y="3879273"/>
            <a:ext cx="27709" cy="1149927"/>
          </a:xfrm>
          <a:prstGeom prst="straightConnector1">
            <a:avLst/>
          </a:prstGeom>
          <a:ln w="19050">
            <a:solidFill>
              <a:srgbClr val="000000"/>
            </a:solidFill>
            <a:tailEnd type="arrow" w="lg" len="lg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/>
          <p:nvPr/>
        </p:nvCxnSpPr>
        <p:spPr>
          <a:xfrm flipV="1">
            <a:off x="558785" y="4197925"/>
            <a:ext cx="902599" cy="908581"/>
          </a:xfrm>
          <a:prstGeom prst="straightConnector1">
            <a:avLst/>
          </a:prstGeom>
          <a:ln w="19050">
            <a:solidFill>
              <a:srgbClr val="000000"/>
            </a:solidFill>
            <a:tailEnd type="arrow" w="lg" len="lg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Oval 11"/>
          <p:cNvSpPr/>
          <p:nvPr/>
        </p:nvSpPr>
        <p:spPr>
          <a:xfrm>
            <a:off x="2317551" y="2189018"/>
            <a:ext cx="1229213" cy="1690255"/>
          </a:xfrm>
          <a:prstGeom prst="ellipse">
            <a:avLst/>
          </a:prstGeom>
          <a:noFill/>
          <a:ln>
            <a:solidFill>
              <a:srgbClr val="FFFFFF"/>
            </a:solidFill>
            <a:prstDash val="lg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15" name="TextBox 14"/>
          <p:cNvSpPr txBox="1"/>
          <p:nvPr/>
        </p:nvSpPr>
        <p:spPr>
          <a:xfrm>
            <a:off x="2133530" y="2479826"/>
            <a:ext cx="157774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smtClean="0">
                <a:solidFill>
                  <a:srgbClr val="FFFFFF"/>
                </a:solidFill>
              </a:rPr>
              <a:t>2</a:t>
            </a:r>
            <a:r>
              <a:rPr lang="en-US" baseline="30000" dirty="0" smtClean="0">
                <a:solidFill>
                  <a:srgbClr val="FFFFFF"/>
                </a:solidFill>
              </a:rPr>
              <a:t>nd</a:t>
            </a:r>
            <a:r>
              <a:rPr lang="en-US" dirty="0" smtClean="0">
                <a:solidFill>
                  <a:srgbClr val="FFFFFF"/>
                </a:solidFill>
              </a:rPr>
              <a:t> trip echoes </a:t>
            </a:r>
          </a:p>
          <a:p>
            <a:pPr algn="ctr"/>
            <a:r>
              <a:rPr lang="en-US" dirty="0" smtClean="0">
                <a:solidFill>
                  <a:srgbClr val="FFFFFF"/>
                </a:solidFill>
              </a:rPr>
              <a:t>(please ignore)</a:t>
            </a:r>
            <a:endParaRPr lang="en-CA" dirty="0">
              <a:solidFill>
                <a:srgbClr val="FFFFFF"/>
              </a:solidFill>
            </a:endParaRPr>
          </a:p>
        </p:txBody>
      </p:sp>
      <p:sp>
        <p:nvSpPr>
          <p:cNvPr id="13" name="Oval 12"/>
          <p:cNvSpPr/>
          <p:nvPr/>
        </p:nvSpPr>
        <p:spPr>
          <a:xfrm rot="18703596">
            <a:off x="1818577" y="2941194"/>
            <a:ext cx="259899" cy="872569"/>
          </a:xfrm>
          <a:prstGeom prst="ellipse">
            <a:avLst/>
          </a:prstGeom>
          <a:noFill/>
          <a:ln>
            <a:solidFill>
              <a:srgbClr val="FFFFFF"/>
            </a:solidFill>
            <a:prstDash val="lg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16" name="TextBox 15"/>
          <p:cNvSpPr txBox="1"/>
          <p:nvPr/>
        </p:nvSpPr>
        <p:spPr>
          <a:xfrm rot="16320000">
            <a:off x="3143820" y="4336391"/>
            <a:ext cx="17462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smtClean="0">
                <a:solidFill>
                  <a:srgbClr val="000000"/>
                </a:solidFill>
              </a:rPr>
              <a:t>Dominant winds</a:t>
            </a:r>
            <a:endParaRPr lang="en-CA" dirty="0">
              <a:solidFill>
                <a:srgbClr val="000000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 rot="18857827">
            <a:off x="12585" y="4364096"/>
            <a:ext cx="17462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smtClean="0">
                <a:solidFill>
                  <a:srgbClr val="000000"/>
                </a:solidFill>
              </a:rPr>
              <a:t>Dominant winds</a:t>
            </a:r>
            <a:endParaRPr lang="en-CA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5579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113" y="1355725"/>
            <a:ext cx="5448300" cy="5429249"/>
          </a:xfrm>
          <a:prstGeom prst="rect">
            <a:avLst/>
          </a:prstGeom>
        </p:spPr>
      </p:pic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e07.6: Storm outflows and the BL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DDB3BC-D9AA-C249-9E0B-FE3AE73EEB10}" type="slidenum">
              <a:rPr lang="en-US" smtClean="0"/>
              <a:t>3</a:t>
            </a:fld>
            <a:endParaRPr lang="en-US" dirty="0"/>
          </a:p>
        </p:txBody>
      </p:sp>
      <p:sp>
        <p:nvSpPr>
          <p:cNvPr id="6" name="Content Placeholder 6"/>
          <p:cNvSpPr txBox="1">
            <a:spLocks/>
          </p:cNvSpPr>
          <p:nvPr/>
        </p:nvSpPr>
        <p:spPr>
          <a:xfrm>
            <a:off x="5638119" y="1529937"/>
            <a:ext cx="3454132" cy="525503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400" dirty="0" smtClean="0"/>
              <a:t>As that storm outflows meet with the convergence line, new cells are formed NNW of the radar.</a:t>
            </a:r>
          </a:p>
          <a:p>
            <a:pPr marL="0" indent="0">
              <a:buNone/>
            </a:pPr>
            <a:endParaRPr lang="en-US" sz="2400" dirty="0" smtClean="0"/>
          </a:p>
          <a:p>
            <a:pPr marL="0" indent="0">
              <a:buNone/>
            </a:pPr>
            <a:r>
              <a:rPr lang="en-US" sz="2400" dirty="0" smtClean="0"/>
              <a:t>These generate another combined outflow whose gust front boundary moves southward on the western half of the PPIs</a:t>
            </a:r>
            <a:r>
              <a:rPr lang="en-US" sz="2400" dirty="0" smtClean="0"/>
              <a:t>.</a:t>
            </a:r>
          </a:p>
          <a:p>
            <a:pPr marL="0" indent="0">
              <a:buNone/>
            </a:pPr>
            <a:endParaRPr lang="en-US" sz="2400" dirty="0"/>
          </a:p>
          <a:p>
            <a:pPr marL="0" indent="0">
              <a:buNone/>
            </a:pPr>
            <a:r>
              <a:rPr lang="en-US" sz="2400" dirty="0" smtClean="0"/>
              <a:t>Examples like this are far from rare.</a:t>
            </a:r>
            <a:endParaRPr lang="en-US" sz="240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6113" y="110835"/>
            <a:ext cx="7852228" cy="1419102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Boundaries, storms, and outflows during the daytime</a:t>
            </a: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39420992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e07.6: Storm outflows and the BL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DDB3BC-D9AA-C249-9E0B-FE3AE73EEB10}" type="slidenum">
              <a:rPr lang="en-US" smtClean="0"/>
              <a:t>4</a:t>
            </a:fld>
            <a:endParaRPr lang="en-US" dirty="0"/>
          </a:p>
        </p:txBody>
      </p:sp>
      <p:sp>
        <p:nvSpPr>
          <p:cNvPr id="6" name="Content Placeholder 6"/>
          <p:cNvSpPr txBox="1">
            <a:spLocks/>
          </p:cNvSpPr>
          <p:nvPr/>
        </p:nvSpPr>
        <p:spPr>
          <a:xfrm>
            <a:off x="4516582" y="1529937"/>
            <a:ext cx="4575669" cy="525503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400" dirty="0" smtClean="0"/>
              <a:t>At night, storm outflows are trapped and affected by the stable boundary layer.</a:t>
            </a:r>
          </a:p>
          <a:p>
            <a:pPr marL="0" indent="0">
              <a:buNone/>
            </a:pPr>
            <a:endParaRPr lang="en-US" sz="2400" dirty="0" smtClean="0"/>
          </a:p>
          <a:p>
            <a:pPr marL="0" indent="0">
              <a:buNone/>
            </a:pPr>
            <a:r>
              <a:rPr lang="en-US" sz="2400" dirty="0" smtClean="0"/>
              <a:t>Cold outflows force-lift cool stable air that wants to return down.</a:t>
            </a:r>
          </a:p>
          <a:p>
            <a:pPr marL="0" indent="0">
              <a:buNone/>
            </a:pPr>
            <a:endParaRPr lang="en-US" sz="2400" dirty="0"/>
          </a:p>
          <a:p>
            <a:pPr marL="0" indent="0">
              <a:buNone/>
            </a:pPr>
            <a:r>
              <a:rPr lang="en-US" sz="2400" dirty="0" smtClean="0"/>
              <a:t>As soon as the outflow weakens, the stable air comes back down in an oscillatory fashion, creating  an </a:t>
            </a:r>
            <a:r>
              <a:rPr lang="en-US" sz="2400" dirty="0" err="1" smtClean="0"/>
              <a:t>undular</a:t>
            </a:r>
            <a:r>
              <a:rPr lang="en-US" sz="2400" dirty="0" smtClean="0"/>
              <a:t> bore (see near the radar around 6:30 UTC). The outflow boundary then appears to multiply.</a:t>
            </a:r>
            <a:endParaRPr lang="en-US" sz="240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11889" y="110835"/>
            <a:ext cx="3556452" cy="1419102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Nighttime transformations</a:t>
            </a:r>
            <a:endParaRPr lang="en-CA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729" y="399415"/>
            <a:ext cx="4328160" cy="63855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4184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113" y="1355725"/>
            <a:ext cx="5448300" cy="5429250"/>
          </a:xfrm>
          <a:prstGeom prst="rect">
            <a:avLst/>
          </a:prstGeom>
        </p:spPr>
      </p:pic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E07.6: Storm outflows and the BL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DDB3BC-D9AA-C249-9E0B-FE3AE73EEB10}" type="slidenum">
              <a:rPr lang="en-US" smtClean="0"/>
              <a:t>5</a:t>
            </a:fld>
            <a:endParaRPr lang="en-US" dirty="0"/>
          </a:p>
        </p:txBody>
      </p:sp>
      <p:sp>
        <p:nvSpPr>
          <p:cNvPr id="6" name="Content Placeholder 6"/>
          <p:cNvSpPr txBox="1">
            <a:spLocks/>
          </p:cNvSpPr>
          <p:nvPr/>
        </p:nvSpPr>
        <p:spPr>
          <a:xfrm>
            <a:off x="5638119" y="1529937"/>
            <a:ext cx="3454132" cy="525503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400" dirty="0" smtClean="0"/>
              <a:t>This somewhat messy example will illustrate the effect of storm outflows.</a:t>
            </a:r>
          </a:p>
          <a:p>
            <a:pPr marL="0" indent="0">
              <a:buNone/>
            </a:pPr>
            <a:r>
              <a:rPr lang="en-US" sz="2400" dirty="0" smtClean="0"/>
              <a:t>A cold front moving from north to south, seen as a weak reflectivity fine line east of the radar, will soon be meeting a storm outflow with its clear curving boundary south and east of the radar.</a:t>
            </a:r>
          </a:p>
          <a:p>
            <a:pPr marL="0" indent="0">
              <a:buNone/>
            </a:pPr>
            <a:r>
              <a:rPr lang="en-US" sz="2400" dirty="0" smtClean="0"/>
              <a:t>Try to ignore the confusing 2</a:t>
            </a:r>
            <a:r>
              <a:rPr lang="en-US" sz="2400" baseline="30000" dirty="0" smtClean="0"/>
              <a:t>nd</a:t>
            </a:r>
            <a:r>
              <a:rPr lang="en-US" sz="2400" dirty="0" smtClean="0"/>
              <a:t> trip echoes in the white ellipses.</a:t>
            </a:r>
            <a:endParaRPr lang="en-US" sz="240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6113" y="110835"/>
            <a:ext cx="7852228" cy="1419102"/>
          </a:xfrm>
        </p:spPr>
        <p:txBody>
          <a:bodyPr>
            <a:normAutofit/>
          </a:bodyPr>
          <a:lstStyle/>
          <a:p>
            <a:r>
              <a:rPr lang="en-US" dirty="0" smtClean="0"/>
              <a:t>Outflows and storm initiation </a:t>
            </a:r>
            <a:endParaRPr lang="en-CA" dirty="0"/>
          </a:p>
        </p:txBody>
      </p:sp>
      <p:sp>
        <p:nvSpPr>
          <p:cNvPr id="9" name="TextBox 8"/>
          <p:cNvSpPr txBox="1"/>
          <p:nvPr/>
        </p:nvSpPr>
        <p:spPr>
          <a:xfrm>
            <a:off x="3796145" y="6040576"/>
            <a:ext cx="7493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000000"/>
                </a:solidFill>
              </a:rPr>
              <a:t>Stor</a:t>
            </a:r>
            <a:r>
              <a:rPr lang="en-US" dirty="0">
                <a:solidFill>
                  <a:srgbClr val="000000"/>
                </a:solidFill>
              </a:rPr>
              <a:t>m</a:t>
            </a:r>
            <a:endParaRPr lang="en-CA" dirty="0">
              <a:solidFill>
                <a:srgbClr val="00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 rot="21014449">
            <a:off x="3038107" y="4779817"/>
            <a:ext cx="89223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smtClean="0">
                <a:solidFill>
                  <a:srgbClr val="000000"/>
                </a:solidFill>
              </a:rPr>
              <a:t>Storm </a:t>
            </a:r>
          </a:p>
          <a:p>
            <a:pPr algn="ctr"/>
            <a:r>
              <a:rPr lang="en-US" dirty="0" smtClean="0">
                <a:solidFill>
                  <a:srgbClr val="000000"/>
                </a:solidFill>
              </a:rPr>
              <a:t>outflow</a:t>
            </a:r>
            <a:endParaRPr lang="en-CA" dirty="0">
              <a:solidFill>
                <a:srgbClr val="000000"/>
              </a:solidFill>
            </a:endParaRPr>
          </a:p>
        </p:txBody>
      </p:sp>
      <p:sp>
        <p:nvSpPr>
          <p:cNvPr id="12" name="Oval 11"/>
          <p:cNvSpPr/>
          <p:nvPr/>
        </p:nvSpPr>
        <p:spPr>
          <a:xfrm rot="20575875">
            <a:off x="3302514" y="2682061"/>
            <a:ext cx="2267058" cy="531846"/>
          </a:xfrm>
          <a:prstGeom prst="ellipse">
            <a:avLst/>
          </a:prstGeom>
          <a:noFill/>
          <a:ln>
            <a:solidFill>
              <a:srgbClr val="FFFFFF"/>
            </a:solidFill>
            <a:prstDash val="lg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13" name="TextBox 12"/>
          <p:cNvSpPr txBox="1"/>
          <p:nvPr/>
        </p:nvSpPr>
        <p:spPr>
          <a:xfrm rot="20706432">
            <a:off x="3643725" y="2341276"/>
            <a:ext cx="157774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smtClean="0">
                <a:solidFill>
                  <a:srgbClr val="FFFFFF"/>
                </a:solidFill>
              </a:rPr>
              <a:t>2</a:t>
            </a:r>
            <a:r>
              <a:rPr lang="en-US" baseline="30000" dirty="0" smtClean="0">
                <a:solidFill>
                  <a:srgbClr val="FFFFFF"/>
                </a:solidFill>
              </a:rPr>
              <a:t>nd</a:t>
            </a:r>
            <a:r>
              <a:rPr lang="en-US" dirty="0" smtClean="0">
                <a:solidFill>
                  <a:srgbClr val="FFFFFF"/>
                </a:solidFill>
              </a:rPr>
              <a:t> trip echoes </a:t>
            </a:r>
          </a:p>
          <a:p>
            <a:pPr algn="ctr"/>
            <a:r>
              <a:rPr lang="en-US" dirty="0" smtClean="0">
                <a:solidFill>
                  <a:srgbClr val="FFFFFF"/>
                </a:solidFill>
              </a:rPr>
              <a:t>(ignore)</a:t>
            </a:r>
            <a:endParaRPr lang="en-CA" dirty="0">
              <a:solidFill>
                <a:srgbClr val="FFFFFF"/>
              </a:solidFill>
            </a:endParaRPr>
          </a:p>
        </p:txBody>
      </p:sp>
      <p:sp>
        <p:nvSpPr>
          <p:cNvPr id="14" name="Oval 13"/>
          <p:cNvSpPr/>
          <p:nvPr/>
        </p:nvSpPr>
        <p:spPr>
          <a:xfrm rot="17417800">
            <a:off x="1247655" y="4817640"/>
            <a:ext cx="2139792" cy="620679"/>
          </a:xfrm>
          <a:prstGeom prst="ellipse">
            <a:avLst/>
          </a:prstGeom>
          <a:noFill/>
          <a:ln>
            <a:solidFill>
              <a:srgbClr val="FFFFFF"/>
            </a:solidFill>
            <a:prstDash val="lg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15" name="TextBox 14"/>
          <p:cNvSpPr txBox="1"/>
          <p:nvPr/>
        </p:nvSpPr>
        <p:spPr>
          <a:xfrm rot="17452352">
            <a:off x="1232950" y="4682766"/>
            <a:ext cx="157774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smtClean="0">
                <a:solidFill>
                  <a:srgbClr val="FFFFFF"/>
                </a:solidFill>
              </a:rPr>
              <a:t>2</a:t>
            </a:r>
            <a:r>
              <a:rPr lang="en-US" baseline="30000" dirty="0" smtClean="0">
                <a:solidFill>
                  <a:srgbClr val="FFFFFF"/>
                </a:solidFill>
              </a:rPr>
              <a:t>nd</a:t>
            </a:r>
            <a:r>
              <a:rPr lang="en-US" dirty="0" smtClean="0">
                <a:solidFill>
                  <a:srgbClr val="FFFFFF"/>
                </a:solidFill>
              </a:rPr>
              <a:t> trip echoes </a:t>
            </a:r>
          </a:p>
          <a:p>
            <a:pPr algn="ctr"/>
            <a:r>
              <a:rPr lang="en-US" dirty="0" smtClean="0">
                <a:solidFill>
                  <a:srgbClr val="FFFFFF"/>
                </a:solidFill>
              </a:rPr>
              <a:t>(ignore)</a:t>
            </a:r>
            <a:endParaRPr lang="en-CA" dirty="0">
              <a:solidFill>
                <a:srgbClr val="FFFFFF"/>
              </a:solidFill>
            </a:endParaRPr>
          </a:p>
        </p:txBody>
      </p:sp>
      <p:sp>
        <p:nvSpPr>
          <p:cNvPr id="16" name="Oval 15"/>
          <p:cNvSpPr/>
          <p:nvPr/>
        </p:nvSpPr>
        <p:spPr>
          <a:xfrm rot="21480000">
            <a:off x="3092055" y="3435722"/>
            <a:ext cx="1342294" cy="120541"/>
          </a:xfrm>
          <a:prstGeom prst="ellipse">
            <a:avLst/>
          </a:prstGeom>
          <a:noFill/>
          <a:ln>
            <a:solidFill>
              <a:srgbClr val="FFFFFF"/>
            </a:solidFill>
            <a:prstDash val="lg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11" name="TextBox 10"/>
          <p:cNvSpPr txBox="1"/>
          <p:nvPr/>
        </p:nvSpPr>
        <p:spPr>
          <a:xfrm>
            <a:off x="4239495" y="3269566"/>
            <a:ext cx="69782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smtClean="0">
                <a:solidFill>
                  <a:srgbClr val="000000"/>
                </a:solidFill>
              </a:rPr>
              <a:t>Cold</a:t>
            </a:r>
          </a:p>
          <a:p>
            <a:pPr algn="ctr"/>
            <a:r>
              <a:rPr lang="en-US" dirty="0" smtClean="0">
                <a:solidFill>
                  <a:srgbClr val="000000"/>
                </a:solidFill>
              </a:rPr>
              <a:t> front</a:t>
            </a:r>
            <a:endParaRPr lang="en-CA" dirty="0">
              <a:solidFill>
                <a:srgbClr val="000000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 rot="21135121">
            <a:off x="2840135" y="3477386"/>
            <a:ext cx="69782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smtClean="0">
                <a:solidFill>
                  <a:srgbClr val="000000"/>
                </a:solidFill>
              </a:rPr>
              <a:t>Cold</a:t>
            </a:r>
          </a:p>
          <a:p>
            <a:pPr algn="ctr"/>
            <a:r>
              <a:rPr lang="en-US" dirty="0" smtClean="0">
                <a:solidFill>
                  <a:srgbClr val="000000"/>
                </a:solidFill>
              </a:rPr>
              <a:t> front</a:t>
            </a:r>
            <a:endParaRPr lang="en-CA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00087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113" y="1362456"/>
            <a:ext cx="5448300" cy="5429249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65828" y="4573737"/>
            <a:ext cx="3314700" cy="2209800"/>
          </a:xfrm>
          <a:prstGeom prst="rect">
            <a:avLst/>
          </a:prstGeom>
        </p:spPr>
      </p:pic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e07.6: Storm outflows and the BL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DDB3BC-D9AA-C249-9E0B-FE3AE73EEB10}" type="slidenum">
              <a:rPr lang="en-US" smtClean="0"/>
              <a:t>6</a:t>
            </a:fld>
            <a:endParaRPr lang="en-US" dirty="0"/>
          </a:p>
        </p:txBody>
      </p:sp>
      <p:sp>
        <p:nvSpPr>
          <p:cNvPr id="6" name="Content Placeholder 6"/>
          <p:cNvSpPr txBox="1">
            <a:spLocks/>
          </p:cNvSpPr>
          <p:nvPr/>
        </p:nvSpPr>
        <p:spPr>
          <a:xfrm>
            <a:off x="5638119" y="1529937"/>
            <a:ext cx="3454132" cy="525503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400" dirty="0" smtClean="0"/>
              <a:t>As both the cold front and the cool storm outflow move closer together and lift warm air, new storms are being formed.</a:t>
            </a:r>
          </a:p>
          <a:p>
            <a:pPr marL="0" indent="0">
              <a:buNone/>
            </a:pPr>
            <a:r>
              <a:rPr lang="en-US" sz="2400" dirty="0" smtClean="0"/>
              <a:t>This culminates when the two boundaries collide, forming the storm below.</a:t>
            </a:r>
            <a:endParaRPr lang="en-US" sz="240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6113" y="110835"/>
            <a:ext cx="7852228" cy="1419102"/>
          </a:xfrm>
        </p:spPr>
        <p:txBody>
          <a:bodyPr>
            <a:normAutofit/>
          </a:bodyPr>
          <a:lstStyle/>
          <a:p>
            <a:r>
              <a:rPr lang="en-US" dirty="0" smtClean="0"/>
              <a:t>Outflows and storm initiation </a:t>
            </a:r>
            <a:endParaRPr lang="en-CA" dirty="0"/>
          </a:p>
        </p:txBody>
      </p:sp>
      <p:sp>
        <p:nvSpPr>
          <p:cNvPr id="7" name="TextBox 6"/>
          <p:cNvSpPr txBox="1"/>
          <p:nvPr/>
        </p:nvSpPr>
        <p:spPr>
          <a:xfrm>
            <a:off x="5638789" y="6276096"/>
            <a:ext cx="25353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solidFill>
                  <a:srgbClr val="FFFFFF"/>
                </a:solidFill>
              </a:rPr>
              <a:t>Photo of the storm 30 km east of the radar, seen from the NW</a:t>
            </a:r>
            <a:endParaRPr lang="en-CA" sz="14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97008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plat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CompatibleSerif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Template</Template>
  <TotalTime>5327</TotalTime>
  <Words>393</Words>
  <Application>Microsoft Office PowerPoint</Application>
  <PresentationFormat>On-screen Show (4:3)</PresentationFormat>
  <Paragraphs>52</Paragraphs>
  <Slides>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Template</vt:lpstr>
      <vt:lpstr>Supplement e07.6: Storm outflows  and the boundary layer</vt:lpstr>
      <vt:lpstr>Daytime convective boundary layer</vt:lpstr>
      <vt:lpstr>Boundaries, storms, and outflows during the daytime</vt:lpstr>
      <vt:lpstr>Nighttime transformations</vt:lpstr>
      <vt:lpstr>Outflows and storm initiation </vt:lpstr>
      <vt:lpstr>Outflows and storm initiation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e07.6: Storm outflows and the BL</dc:title>
  <dc:creator>Frederic Fabry</dc:creator>
  <cp:lastModifiedBy>Frederic Fabry</cp:lastModifiedBy>
  <cp:revision>255</cp:revision>
  <dcterms:created xsi:type="dcterms:W3CDTF">2014-10-20T18:29:00Z</dcterms:created>
  <dcterms:modified xsi:type="dcterms:W3CDTF">2015-06-26T13:35:43Z</dcterms:modified>
</cp:coreProperties>
</file>