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73" r:id="rId3"/>
    <p:sldId id="275" r:id="rId4"/>
    <p:sldId id="274" r:id="rId5"/>
    <p:sldId id="276" r:id="rId6"/>
    <p:sldId id="277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292929"/>
    <a:srgbClr val="969696"/>
    <a:srgbClr val="0000FF"/>
    <a:srgbClr val="00CC00"/>
    <a:srgbClr val="CCFFFF"/>
    <a:srgbClr val="FF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54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F3DB1-E28F-4303-AB89-A08B8B2F769E}" type="datetimeFigureOut">
              <a:rPr lang="en-CA" smtClean="0"/>
              <a:t>26/06/2015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EB175-E2BF-41C0-BE4F-DE29300BE5DA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32577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034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445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274638"/>
            <a:ext cx="2057400" cy="59610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274638"/>
            <a:ext cx="6553200" cy="59610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160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" y="1542144"/>
            <a:ext cx="8732520" cy="47460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498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34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1300" y="1600200"/>
            <a:ext cx="4254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33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41943"/>
            <a:ext cx="4256088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300" y="2174875"/>
            <a:ext cx="42560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1943"/>
            <a:ext cx="4346575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465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91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99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68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73050"/>
            <a:ext cx="33004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416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5100" y="1435100"/>
            <a:ext cx="33004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43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563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1299" y="161925"/>
            <a:ext cx="7610929" cy="1255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00200"/>
            <a:ext cx="8732520" cy="4746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6000" y="6419850"/>
            <a:ext cx="721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0228" y="6419850"/>
            <a:ext cx="631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328" y="149225"/>
            <a:ext cx="1013459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8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7026" y="2130425"/>
            <a:ext cx="8037286" cy="2760889"/>
          </a:xfrm>
        </p:spPr>
        <p:txBody>
          <a:bodyPr>
            <a:normAutofit/>
          </a:bodyPr>
          <a:lstStyle/>
          <a:p>
            <a:r>
              <a:rPr lang="en-US" dirty="0" smtClean="0"/>
              <a:t>Supplement e07.3:</a:t>
            </a:r>
            <a:br>
              <a:rPr lang="en-US" dirty="0" smtClean="0"/>
            </a:br>
            <a:r>
              <a:rPr lang="en-US" dirty="0" smtClean="0"/>
              <a:t>Single cells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e07.3:Single cells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38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e07.3: Single cells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476051" y="1529937"/>
            <a:ext cx="2616200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This previously shown example illustrates that convective cells can occur as mostly independent units.</a:t>
            </a:r>
          </a:p>
          <a:p>
            <a:pPr marL="0" indent="0">
              <a:buNone/>
            </a:pPr>
            <a:r>
              <a:rPr lang="en-US" sz="2400" dirty="0" smtClean="0"/>
              <a:t>That being said, when multiple cells occur simultaneously in such close proximity, some interaction is unavoidable.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57496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Single convective cells – Example 1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646176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0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e07.3: Single cells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476051" y="1529937"/>
            <a:ext cx="2616200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This </a:t>
            </a:r>
            <a:r>
              <a:rPr lang="en-US" sz="2400" dirty="0" smtClean="0"/>
              <a:t>visible satellite image and the associated radar </a:t>
            </a:r>
            <a:r>
              <a:rPr lang="en-US" sz="2400" dirty="0"/>
              <a:t>reflectivity </a:t>
            </a:r>
            <a:r>
              <a:rPr lang="en-US" sz="2400" dirty="0" smtClean="0"/>
              <a:t>image </a:t>
            </a:r>
            <a:r>
              <a:rPr lang="en-US" sz="2400" dirty="0"/>
              <a:t>illustrate </a:t>
            </a:r>
            <a:r>
              <a:rPr lang="en-US" sz="2400" dirty="0" smtClean="0"/>
              <a:t>their (</a:t>
            </a:r>
            <a:r>
              <a:rPr lang="en-US" sz="2400" dirty="0"/>
              <a:t>mostly) isolated </a:t>
            </a:r>
            <a:r>
              <a:rPr lang="en-US" sz="2400" dirty="0" smtClean="0"/>
              <a:t>structure.</a:t>
            </a:r>
          </a:p>
          <a:p>
            <a:pPr marL="0" indent="0">
              <a:buNone/>
            </a:pPr>
            <a:r>
              <a:rPr lang="en-US" sz="2400" dirty="0"/>
              <a:t>On that day, moderately strong winds from the south induced some linear N-S organization to convective cells.</a:t>
            </a:r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3" y="-526466"/>
            <a:ext cx="6025896" cy="7772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574965"/>
          </a:xfrm>
          <a:solidFill>
            <a:schemeClr val="bg1"/>
          </a:solidFill>
          <a:effectLst/>
        </p:spPr>
        <p:txBody>
          <a:bodyPr>
            <a:normAutofit fontScale="90000"/>
          </a:bodyPr>
          <a:lstStyle/>
          <a:p>
            <a:r>
              <a:rPr lang="en-US" dirty="0" smtClean="0"/>
              <a:t>Single convective </a:t>
            </a:r>
            <a:r>
              <a:rPr lang="en-US" dirty="0"/>
              <a:t>cells – Example 1</a:t>
            </a:r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1136072" y="6608618"/>
            <a:ext cx="4032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Visible image from the Terra satellite. Image courtesy of NASA.</a:t>
            </a:r>
            <a:endParaRPr lang="en-CA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56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e07.3: Single cells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476051" y="1529937"/>
            <a:ext cx="2616200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This visible satellite image and the associated radar reflectivity image illustrate their (mostly) isolated structure.</a:t>
            </a:r>
          </a:p>
          <a:p>
            <a:pPr marL="0" indent="0">
              <a:buNone/>
            </a:pPr>
            <a:r>
              <a:rPr lang="en-US" sz="2400" dirty="0" smtClean="0"/>
              <a:t>On that day, moderately </a:t>
            </a:r>
            <a:r>
              <a:rPr lang="en-US" sz="2400" dirty="0"/>
              <a:t>strong </a:t>
            </a:r>
            <a:r>
              <a:rPr lang="en-US" sz="2400" dirty="0" smtClean="0"/>
              <a:t>winds </a:t>
            </a:r>
            <a:r>
              <a:rPr lang="en-US" sz="2400" dirty="0"/>
              <a:t>from the south </a:t>
            </a:r>
            <a:r>
              <a:rPr lang="en-US" sz="2400" dirty="0" smtClean="0"/>
              <a:t>induced some </a:t>
            </a:r>
            <a:r>
              <a:rPr lang="en-US" sz="2400" dirty="0"/>
              <a:t>linear N-S organization to convective cells.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57496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Single convective </a:t>
            </a:r>
            <a:r>
              <a:rPr lang="en-US" dirty="0"/>
              <a:t>cells – Example 1</a:t>
            </a:r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6461759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37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47717" y="704850"/>
            <a:ext cx="574190" cy="615315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e07.3: Single cells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476051" y="1529937"/>
            <a:ext cx="2616200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Though there are moderate winds, limited vertical shear is present:</a:t>
            </a:r>
          </a:p>
          <a:p>
            <a:pPr marL="0" indent="0">
              <a:buNone/>
            </a:pPr>
            <a:r>
              <a:rPr lang="en-US" sz="2400" dirty="0" smtClean="0"/>
              <a:t>In this </a:t>
            </a:r>
            <a:r>
              <a:rPr lang="en-US" sz="2400" dirty="0"/>
              <a:t>admittedly </a:t>
            </a:r>
            <a:r>
              <a:rPr lang="en-US" sz="2400" dirty="0" smtClean="0"/>
              <a:t>incomplete 0.5° Doppler PPI, note how wind direction is </a:t>
            </a:r>
            <a:r>
              <a:rPr lang="en-US" sz="2400" dirty="0" smtClean="0"/>
              <a:t>mostly independent </a:t>
            </a:r>
            <a:r>
              <a:rPr lang="en-US" sz="2400" dirty="0" smtClean="0"/>
              <a:t>of range, and so is the magnitude of peak Doppler  velocities.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57496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Single convective </a:t>
            </a:r>
            <a:r>
              <a:rPr lang="en-US" dirty="0"/>
              <a:t>cells – Example 1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91" y="685800"/>
            <a:ext cx="6118859" cy="6172200"/>
          </a:xfrm>
          <a:prstGeom prst="rect">
            <a:avLst/>
          </a:prstGeom>
        </p:spPr>
      </p:pic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427" y="704850"/>
            <a:ext cx="409575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72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e07.3: Single cells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476051" y="1529937"/>
            <a:ext cx="2616200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300" dirty="0" smtClean="0"/>
              <a:t>This is perhaps a more “traditional” example of (mostly) single cells in weak winds and shear. </a:t>
            </a:r>
          </a:p>
          <a:p>
            <a:pPr marL="0" indent="0">
              <a:buNone/>
            </a:pPr>
            <a:r>
              <a:rPr lang="en-US" sz="2300" dirty="0" smtClean="0"/>
              <a:t>As temperatures warm during this morning (8:00-13:00 LST), cells at first predominantly over water to the south gradually appear over land to the north.</a:t>
            </a:r>
            <a:endParaRPr lang="en-US" sz="23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57496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Single convective cells – Example 2</a:t>
            </a:r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6461759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57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mpatibleSerif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4958</TotalTime>
  <Words>270</Words>
  <Application>Microsoft Office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Template</vt:lpstr>
      <vt:lpstr>Supplement e07.3: Single cells</vt:lpstr>
      <vt:lpstr>Single convective cells – Example 1</vt:lpstr>
      <vt:lpstr>Single convective cells – Example 1</vt:lpstr>
      <vt:lpstr>Single convective cells – Example 1</vt:lpstr>
      <vt:lpstr>Single convective cells – Example 1</vt:lpstr>
      <vt:lpstr>Single convective cells – Example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e07.3: Single cell patterns</dc:title>
  <dc:creator>Frederic Fabry</dc:creator>
  <cp:lastModifiedBy>Frederic Fabry</cp:lastModifiedBy>
  <cp:revision>237</cp:revision>
  <dcterms:created xsi:type="dcterms:W3CDTF">2014-10-20T18:29:00Z</dcterms:created>
  <dcterms:modified xsi:type="dcterms:W3CDTF">2015-06-26T12:08:28Z</dcterms:modified>
</cp:coreProperties>
</file>