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69" r:id="rId3"/>
    <p:sldId id="273" r:id="rId4"/>
    <p:sldId id="275" r:id="rId5"/>
    <p:sldId id="274" r:id="rId6"/>
    <p:sldId id="276" r:id="rId7"/>
    <p:sldId id="277" r:id="rId8"/>
    <p:sldId id="278"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292929"/>
    <a:srgbClr val="969696"/>
    <a:srgbClr val="0000FF"/>
    <a:srgbClr val="00CC00"/>
    <a:srgbClr val="CCFFFF"/>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26/06/2015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41300" y="1542144"/>
            <a:ext cx="8732520" cy="47460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299" y="161925"/>
            <a:ext cx="7610929" cy="125571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16000" y="6419850"/>
            <a:ext cx="721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8360228" y="6419850"/>
            <a:ext cx="63137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74328" y="149225"/>
            <a:ext cx="1013459"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130425"/>
            <a:ext cx="8037286" cy="2760889"/>
          </a:xfrm>
        </p:spPr>
        <p:txBody>
          <a:bodyPr>
            <a:normAutofit/>
          </a:bodyPr>
          <a:lstStyle/>
          <a:p>
            <a:r>
              <a:rPr lang="en-US" dirty="0" smtClean="0"/>
              <a:t>Supplement e07.1:</a:t>
            </a:r>
            <a:br>
              <a:rPr lang="en-US" dirty="0" smtClean="0"/>
            </a:br>
            <a:r>
              <a:rPr lang="en-US" dirty="0" smtClean="0"/>
              <a:t>Patterns of convection</a:t>
            </a:r>
            <a:endParaRPr lang="en-US" dirty="0"/>
          </a:p>
        </p:txBody>
      </p:sp>
      <p:sp>
        <p:nvSpPr>
          <p:cNvPr id="4" name="Footer Placeholder 3"/>
          <p:cNvSpPr>
            <a:spLocks noGrp="1"/>
          </p:cNvSpPr>
          <p:nvPr>
            <p:ph type="ftr" sz="quarter" idx="11"/>
          </p:nvPr>
        </p:nvSpPr>
        <p:spPr/>
        <p:txBody>
          <a:bodyPr/>
          <a:lstStyle/>
          <a:p>
            <a:r>
              <a:rPr lang="en-US" dirty="0" smtClean="0"/>
              <a:t>e07.1:Patterns of convection</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25" y="0"/>
            <a:ext cx="8382000" cy="7178040"/>
          </a:xfrm>
          <a:prstGeom prst="rect">
            <a:avLst/>
          </a:prstGeom>
        </p:spPr>
      </p:pic>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sp>
        <p:nvSpPr>
          <p:cNvPr id="6" name="Content Placeholder 6"/>
          <p:cNvSpPr txBox="1">
            <a:spLocks/>
          </p:cNvSpPr>
          <p:nvPr/>
        </p:nvSpPr>
        <p:spPr>
          <a:xfrm>
            <a:off x="5860473" y="4308764"/>
            <a:ext cx="3131127" cy="22821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800" dirty="0" smtClean="0">
                <a:solidFill>
                  <a:srgbClr val="FFFFFF"/>
                </a:solidFill>
              </a:rPr>
              <a:t>First consider this </a:t>
            </a:r>
            <a:r>
              <a:rPr lang="en-US" sz="1800" dirty="0" smtClean="0">
                <a:solidFill>
                  <a:srgbClr val="FFFFFF"/>
                </a:solidFill>
              </a:rPr>
              <a:t>large-scale </a:t>
            </a:r>
            <a:r>
              <a:rPr lang="en-US" sz="1800" dirty="0" smtClean="0">
                <a:solidFill>
                  <a:srgbClr val="FFFFFF"/>
                </a:solidFill>
              </a:rPr>
              <a:t>view, </a:t>
            </a:r>
            <a:r>
              <a:rPr lang="en-US" sz="1800" dirty="0" smtClean="0">
                <a:solidFill>
                  <a:srgbClr val="FFFFFF"/>
                </a:solidFill>
              </a:rPr>
              <a:t>a 5-day animation of reflectivity over the eastern two-thirds of the United </a:t>
            </a:r>
            <a:r>
              <a:rPr lang="en-US" sz="1800" dirty="0" smtClean="0">
                <a:solidFill>
                  <a:srgbClr val="FFFFFF"/>
                </a:solidFill>
              </a:rPr>
              <a:t>States.</a:t>
            </a:r>
          </a:p>
          <a:p>
            <a:pPr marL="0" indent="0" algn="r">
              <a:buNone/>
            </a:pPr>
            <a:r>
              <a:rPr lang="en-US" sz="1800" dirty="0" smtClean="0">
                <a:solidFill>
                  <a:srgbClr val="FFFFFF"/>
                </a:solidFill>
              </a:rPr>
              <a:t>A</a:t>
            </a:r>
            <a:r>
              <a:rPr lang="en-US" sz="1800" dirty="0" smtClean="0">
                <a:solidFill>
                  <a:srgbClr val="FFFFFF"/>
                </a:solidFill>
              </a:rPr>
              <a:t> </a:t>
            </a:r>
            <a:r>
              <a:rPr lang="en-US" sz="1800" dirty="0" smtClean="0">
                <a:solidFill>
                  <a:srgbClr val="FFFFFF"/>
                </a:solidFill>
              </a:rPr>
              <a:t>variety of convective systems with different organizations and </a:t>
            </a:r>
            <a:r>
              <a:rPr lang="en-US" sz="1800" dirty="0" smtClean="0">
                <a:solidFill>
                  <a:srgbClr val="FFFFFF"/>
                </a:solidFill>
              </a:rPr>
              <a:t>evolutions can be observed.</a:t>
            </a:r>
            <a:endParaRPr lang="en-US" sz="1800" dirty="0" smtClean="0">
              <a:solidFill>
                <a:srgbClr val="FFFFFF"/>
              </a:solidFill>
            </a:endParaRPr>
          </a:p>
          <a:p>
            <a:pPr marL="0" indent="0" algn="r">
              <a:buNone/>
            </a:pPr>
            <a:r>
              <a:rPr lang="en-US" sz="1800" dirty="0" smtClean="0">
                <a:solidFill>
                  <a:srgbClr val="FFFFFF"/>
                </a:solidFill>
              </a:rPr>
              <a:t>Let us </a:t>
            </a:r>
            <a:r>
              <a:rPr lang="en-US" sz="1800" dirty="0" smtClean="0">
                <a:solidFill>
                  <a:srgbClr val="FFFFFF"/>
                </a:solidFill>
              </a:rPr>
              <a:t>focus on </a:t>
            </a:r>
            <a:r>
              <a:rPr lang="en-US" sz="1800" dirty="0" smtClean="0">
                <a:solidFill>
                  <a:srgbClr val="FFFFFF"/>
                </a:solidFill>
              </a:rPr>
              <a:t>some of those.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431" y="5982571"/>
            <a:ext cx="2157413" cy="828675"/>
          </a:xfrm>
          <a:prstGeom prst="rect">
            <a:avLst/>
          </a:prstGeom>
        </p:spPr>
      </p:pic>
    </p:spTree>
    <p:extLst>
      <p:ext uri="{BB962C8B-B14F-4D97-AF65-F5344CB8AC3E}">
        <p14:creationId xmlns:p14="http://schemas.microsoft.com/office/powerpoint/2010/main" val="772817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Convective cells can occur in isolation of others. On single-radar images like these (350*350 km area), they appear as short-lived and relatively small rain patches with a scale of the order of 10 km and a lifetime of less than one hour.</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800"/>
            <a:ext cx="6461760" cy="6172200"/>
          </a:xfrm>
          <a:prstGeom prst="rect">
            <a:avLst/>
          </a:prstGeom>
        </p:spPr>
      </p:pic>
      <p:sp>
        <p:nvSpPr>
          <p:cNvPr id="2" name="Title 1"/>
          <p:cNvSpPr>
            <a:spLocks noGrp="1"/>
          </p:cNvSpPr>
          <p:nvPr>
            <p:ph type="title"/>
          </p:nvPr>
        </p:nvSpPr>
        <p:spPr>
          <a:xfrm>
            <a:off x="116113" y="110835"/>
            <a:ext cx="7852228" cy="574965"/>
          </a:xfrm>
        </p:spPr>
        <p:txBody>
          <a:bodyPr>
            <a:normAutofit fontScale="90000"/>
          </a:bodyPr>
          <a:lstStyle/>
          <a:p>
            <a:r>
              <a:rPr lang="en-US" dirty="0" smtClean="0"/>
              <a:t>Radar views: Single convective cells</a:t>
            </a:r>
            <a:endParaRPr lang="en-CA" dirty="0"/>
          </a:p>
        </p:txBody>
      </p:sp>
    </p:spTree>
    <p:extLst>
      <p:ext uri="{BB962C8B-B14F-4D97-AF65-F5344CB8AC3E}">
        <p14:creationId xmlns:p14="http://schemas.microsoft.com/office/powerpoint/2010/main" val="25500087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Cells can organize themselves in small lines or clusters, each cell providing some support to the others. Often, these clusters tend to move to the right of individual cells and become longer-lived and more severe (hail and  strong winds were observed here).</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800"/>
            <a:ext cx="6461759" cy="6172200"/>
          </a:xfrm>
          <a:prstGeom prst="rect">
            <a:avLst/>
          </a:prstGeom>
        </p:spPr>
      </p:pic>
      <p:sp>
        <p:nvSpPr>
          <p:cNvPr id="2" name="Title 1"/>
          <p:cNvSpPr>
            <a:spLocks noGrp="1"/>
          </p:cNvSpPr>
          <p:nvPr>
            <p:ph type="title"/>
          </p:nvPr>
        </p:nvSpPr>
        <p:spPr>
          <a:xfrm>
            <a:off x="116113" y="110835"/>
            <a:ext cx="7852228" cy="574965"/>
          </a:xfrm>
        </p:spPr>
        <p:txBody>
          <a:bodyPr>
            <a:normAutofit fontScale="90000"/>
          </a:bodyPr>
          <a:lstStyle/>
          <a:p>
            <a:r>
              <a:rPr lang="en-US" dirty="0" smtClean="0"/>
              <a:t>Multicellular convection</a:t>
            </a:r>
            <a:endParaRPr lang="en-CA" dirty="0"/>
          </a:p>
        </p:txBody>
      </p:sp>
    </p:spTree>
    <p:extLst>
      <p:ext uri="{BB962C8B-B14F-4D97-AF65-F5344CB8AC3E}">
        <p14:creationId xmlns:p14="http://schemas.microsoft.com/office/powerpoint/2010/main" val="29222465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dirty="0" smtClean="0"/>
              <a:t>In curved shear, some cells can become </a:t>
            </a:r>
            <a:r>
              <a:rPr lang="en-US" sz="2300" dirty="0" smtClean="0"/>
              <a:t>larger </a:t>
            </a:r>
            <a:r>
              <a:rPr lang="en-US" sz="2300" dirty="0" smtClean="0"/>
              <a:t>(a few 10s of km) </a:t>
            </a:r>
            <a:r>
              <a:rPr lang="en-US" sz="2300" dirty="0" smtClean="0"/>
              <a:t>supercells that may last for hours, </a:t>
            </a:r>
            <a:r>
              <a:rPr lang="en-US" sz="2300" dirty="0" smtClean="0"/>
              <a:t>one of which being observed here at the end of its lifecycle</a:t>
            </a:r>
            <a:r>
              <a:rPr lang="en-US" sz="2300" dirty="0" smtClean="0"/>
              <a:t>.</a:t>
            </a:r>
          </a:p>
          <a:p>
            <a:pPr marL="0" indent="0">
              <a:buNone/>
            </a:pPr>
            <a:r>
              <a:rPr lang="en-US" sz="2300" dirty="0" smtClean="0"/>
              <a:t>Tornadoes </a:t>
            </a:r>
            <a:r>
              <a:rPr lang="en-US" sz="2300" dirty="0" smtClean="0"/>
              <a:t>associated with this supercell did significant damage in the Chicago area.</a:t>
            </a:r>
            <a:endParaRPr lang="en-US" sz="23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800"/>
            <a:ext cx="6461759" cy="6172200"/>
          </a:xfrm>
          <a:prstGeom prst="rect">
            <a:avLst/>
          </a:prstGeom>
        </p:spPr>
      </p:pic>
      <p:sp>
        <p:nvSpPr>
          <p:cNvPr id="2" name="Title 1"/>
          <p:cNvSpPr>
            <a:spLocks noGrp="1"/>
          </p:cNvSpPr>
          <p:nvPr>
            <p:ph type="title"/>
          </p:nvPr>
        </p:nvSpPr>
        <p:spPr>
          <a:xfrm>
            <a:off x="116113" y="110835"/>
            <a:ext cx="7852228" cy="574965"/>
          </a:xfrm>
        </p:spPr>
        <p:txBody>
          <a:bodyPr>
            <a:normAutofit fontScale="90000"/>
          </a:bodyPr>
          <a:lstStyle/>
          <a:p>
            <a:r>
              <a:rPr lang="en-US" dirty="0" smtClean="0"/>
              <a:t>Supercell storms</a:t>
            </a:r>
            <a:endParaRPr lang="en-CA" dirty="0"/>
          </a:p>
        </p:txBody>
      </p:sp>
    </p:spTree>
    <p:extLst>
      <p:ext uri="{BB962C8B-B14F-4D97-AF65-F5344CB8AC3E}">
        <p14:creationId xmlns:p14="http://schemas.microsoft.com/office/powerpoint/2010/main" val="3685073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Often organized on cold fronts, long lines of convective storms can form and evolve into a squall line like this one, causing hail and wind damage. As time progresses, large areas of widespread rain then develop behind or ahead of such squall lines.</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800"/>
            <a:ext cx="6461759" cy="6172199"/>
          </a:xfrm>
          <a:prstGeom prst="rect">
            <a:avLst/>
          </a:prstGeom>
        </p:spPr>
      </p:pic>
      <p:sp>
        <p:nvSpPr>
          <p:cNvPr id="2" name="Title 1"/>
          <p:cNvSpPr>
            <a:spLocks noGrp="1"/>
          </p:cNvSpPr>
          <p:nvPr>
            <p:ph type="title"/>
          </p:nvPr>
        </p:nvSpPr>
        <p:spPr>
          <a:xfrm>
            <a:off x="116113" y="110835"/>
            <a:ext cx="7852228" cy="574965"/>
          </a:xfrm>
        </p:spPr>
        <p:txBody>
          <a:bodyPr>
            <a:normAutofit fontScale="90000"/>
          </a:bodyPr>
          <a:lstStyle/>
          <a:p>
            <a:r>
              <a:rPr lang="en-US" dirty="0" smtClean="0"/>
              <a:t>Squall lines</a:t>
            </a:r>
            <a:endParaRPr lang="en-CA" dirty="0"/>
          </a:p>
        </p:txBody>
      </p:sp>
    </p:spTree>
    <p:extLst>
      <p:ext uri="{BB962C8B-B14F-4D97-AF65-F5344CB8AC3E}">
        <p14:creationId xmlns:p14="http://schemas.microsoft.com/office/powerpoint/2010/main" val="3056271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Sometimes, especially at night in the central U.S., convection organizes itself into large long-lived more amorphous “complexes” with very cold </a:t>
            </a:r>
            <a:r>
              <a:rPr lang="en-US" sz="2400" smtClean="0"/>
              <a:t>temperatures on </a:t>
            </a:r>
            <a:r>
              <a:rPr lang="en-US" sz="2400" dirty="0" smtClean="0"/>
              <a:t>IR imagery (see inset). Large areas were flooded by this particular event.</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800"/>
            <a:ext cx="6461758" cy="6172199"/>
          </a:xfrm>
          <a:prstGeom prst="rect">
            <a:avLst/>
          </a:prstGeom>
        </p:spPr>
      </p:pic>
      <p:sp>
        <p:nvSpPr>
          <p:cNvPr id="2" name="Title 1"/>
          <p:cNvSpPr>
            <a:spLocks noGrp="1"/>
          </p:cNvSpPr>
          <p:nvPr>
            <p:ph type="title"/>
          </p:nvPr>
        </p:nvSpPr>
        <p:spPr>
          <a:xfrm>
            <a:off x="116113" y="110835"/>
            <a:ext cx="7852228" cy="574965"/>
          </a:xfrm>
        </p:spPr>
        <p:txBody>
          <a:bodyPr>
            <a:normAutofit fontScale="90000"/>
          </a:bodyPr>
          <a:lstStyle/>
          <a:p>
            <a:r>
              <a:rPr lang="en-US" dirty="0" smtClean="0"/>
              <a:t>Convective complexes</a:t>
            </a:r>
            <a:endParaRPr lang="en-CA"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261" y="815562"/>
            <a:ext cx="1714500" cy="1428750"/>
          </a:xfrm>
          <a:prstGeom prst="rect">
            <a:avLst/>
          </a:prstGeom>
        </p:spPr>
      </p:pic>
    </p:spTree>
    <p:extLst>
      <p:ext uri="{BB962C8B-B14F-4D97-AF65-F5344CB8AC3E}">
        <p14:creationId xmlns:p14="http://schemas.microsoft.com/office/powerpoint/2010/main" val="42234816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681038"/>
            <a:ext cx="347472" cy="6177469"/>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4" name="Footer Placeholder 3"/>
          <p:cNvSpPr>
            <a:spLocks noGrp="1"/>
          </p:cNvSpPr>
          <p:nvPr>
            <p:ph type="ftr" sz="quarter" idx="11"/>
          </p:nvPr>
        </p:nvSpPr>
        <p:spPr/>
        <p:txBody>
          <a:bodyPr/>
          <a:lstStyle/>
          <a:p>
            <a:r>
              <a:rPr lang="en-US" dirty="0"/>
              <a:t>e07.1: </a:t>
            </a:r>
            <a:r>
              <a:rPr lang="en-US" dirty="0" smtClean="0"/>
              <a:t>Patterns </a:t>
            </a:r>
            <a:r>
              <a:rPr lang="en-US" dirty="0"/>
              <a:t>of convection</a:t>
            </a:r>
          </a:p>
        </p:txBody>
      </p:sp>
      <p:sp>
        <p:nvSpPr>
          <p:cNvPr id="5" name="Slide Number Placeholder 4"/>
          <p:cNvSpPr>
            <a:spLocks noGrp="1"/>
          </p:cNvSpPr>
          <p:nvPr>
            <p:ph type="sldNum" sz="quarter" idx="12"/>
          </p:nvPr>
        </p:nvSpPr>
        <p:spPr/>
        <p:txBody>
          <a:bodyPr/>
          <a:lstStyle/>
          <a:p>
            <a:fld id="{3FDDB3BC-D9AA-C249-9E0B-FE3AE73EEB10}" type="slidenum">
              <a:rPr lang="en-US" smtClean="0"/>
              <a:t>8</a:t>
            </a:fld>
            <a:endParaRPr lang="en-US" dirty="0"/>
          </a:p>
        </p:txBody>
      </p:sp>
      <p:sp>
        <p:nvSpPr>
          <p:cNvPr id="6" name="Content Placeholder 6"/>
          <p:cNvSpPr txBox="1">
            <a:spLocks/>
          </p:cNvSpPr>
          <p:nvPr/>
        </p:nvSpPr>
        <p:spPr>
          <a:xfrm>
            <a:off x="6476051" y="1529937"/>
            <a:ext cx="2616200"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Storm evolution is shaped by </a:t>
            </a:r>
            <a:r>
              <a:rPr lang="en-US" sz="2400" dirty="0"/>
              <a:t>the </a:t>
            </a:r>
            <a:r>
              <a:rPr lang="en-US" sz="2400" dirty="0" smtClean="0"/>
              <a:t>often </a:t>
            </a:r>
            <a:r>
              <a:rPr lang="en-US" sz="2400" dirty="0"/>
              <a:t>poorly observed interactions between storm </a:t>
            </a:r>
            <a:r>
              <a:rPr lang="en-US" sz="2400" dirty="0" smtClean="0"/>
              <a:t>flows. Here, a slowly moving sea breeze triggers storms near the coast to the south; storm outflows join and move the sea breeze north, firing new storms.</a:t>
            </a:r>
            <a:endParaRPr lang="en-US" sz="2400" dirty="0"/>
          </a:p>
        </p:txBody>
      </p:sp>
      <p:sp>
        <p:nvSpPr>
          <p:cNvPr id="2" name="Title 1"/>
          <p:cNvSpPr>
            <a:spLocks noGrp="1"/>
          </p:cNvSpPr>
          <p:nvPr>
            <p:ph type="title"/>
          </p:nvPr>
        </p:nvSpPr>
        <p:spPr>
          <a:xfrm>
            <a:off x="116113" y="110835"/>
            <a:ext cx="7852228" cy="574965"/>
          </a:xfrm>
        </p:spPr>
        <p:txBody>
          <a:bodyPr>
            <a:normAutofit fontScale="90000"/>
          </a:bodyPr>
          <a:lstStyle/>
          <a:p>
            <a:r>
              <a:rPr lang="en-US" dirty="0"/>
              <a:t>Storm and environment </a:t>
            </a:r>
            <a:r>
              <a:rPr lang="en-US" dirty="0" smtClean="0"/>
              <a:t>interactions</a:t>
            </a:r>
            <a:endParaRPr lang="en-CA"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472" y="3772407"/>
            <a:ext cx="6118859" cy="30861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472" y="681038"/>
            <a:ext cx="6118859" cy="30861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6" y="3772406"/>
            <a:ext cx="317200" cy="3085593"/>
          </a:xfrm>
          <a:prstGeom prst="rect">
            <a:avLst/>
          </a:prstGeom>
        </p:spPr>
      </p:pic>
      <p:sp>
        <p:nvSpPr>
          <p:cNvPr id="11" name="Rectangle 10"/>
          <p:cNvSpPr/>
          <p:nvPr/>
        </p:nvSpPr>
        <p:spPr>
          <a:xfrm flipH="1">
            <a:off x="-5242" y="3767138"/>
            <a:ext cx="79060" cy="309086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2" name="TextBox 11"/>
          <p:cNvSpPr txBox="1"/>
          <p:nvPr/>
        </p:nvSpPr>
        <p:spPr>
          <a:xfrm>
            <a:off x="178590" y="6746879"/>
            <a:ext cx="148310"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-30</a:t>
            </a:r>
            <a:endParaRPr lang="en-CA" sz="700" dirty="0">
              <a:solidFill>
                <a:srgbClr val="FFFFFF"/>
              </a:solidFill>
              <a:latin typeface="Arial" panose="020B0604020202020204" pitchFamily="34" charset="0"/>
              <a:cs typeface="Arial" panose="020B0604020202020204" pitchFamily="34" charset="0"/>
            </a:endParaRPr>
          </a:p>
        </p:txBody>
      </p:sp>
      <p:sp>
        <p:nvSpPr>
          <p:cNvPr id="13" name="TextBox 12"/>
          <p:cNvSpPr txBox="1"/>
          <p:nvPr/>
        </p:nvSpPr>
        <p:spPr>
          <a:xfrm>
            <a:off x="177829" y="6277774"/>
            <a:ext cx="148310"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-20</a:t>
            </a:r>
            <a:endParaRPr lang="en-CA" sz="700" dirty="0">
              <a:solidFill>
                <a:srgbClr val="FFFFFF"/>
              </a:solidFill>
              <a:latin typeface="Arial" panose="020B0604020202020204" pitchFamily="34" charset="0"/>
              <a:cs typeface="Arial" panose="020B0604020202020204" pitchFamily="34" charset="0"/>
            </a:endParaRPr>
          </a:p>
        </p:txBody>
      </p:sp>
      <p:sp>
        <p:nvSpPr>
          <p:cNvPr id="14" name="TextBox 13"/>
          <p:cNvSpPr txBox="1"/>
          <p:nvPr/>
        </p:nvSpPr>
        <p:spPr>
          <a:xfrm>
            <a:off x="180212" y="5799156"/>
            <a:ext cx="148310"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-10</a:t>
            </a:r>
            <a:endParaRPr lang="en-CA" sz="700" dirty="0">
              <a:solidFill>
                <a:srgbClr val="FFFFFF"/>
              </a:solidFill>
              <a:latin typeface="Arial" panose="020B0604020202020204" pitchFamily="34" charset="0"/>
              <a:cs typeface="Arial" panose="020B0604020202020204" pitchFamily="34" charset="0"/>
            </a:endParaRPr>
          </a:p>
        </p:txBody>
      </p:sp>
      <p:sp>
        <p:nvSpPr>
          <p:cNvPr id="15" name="TextBox 14"/>
          <p:cNvSpPr txBox="1"/>
          <p:nvPr/>
        </p:nvSpPr>
        <p:spPr>
          <a:xfrm>
            <a:off x="180228" y="5315829"/>
            <a:ext cx="68160"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0</a:t>
            </a:r>
            <a:endParaRPr lang="en-CA" sz="700" dirty="0">
              <a:solidFill>
                <a:srgbClr val="FFFFFF"/>
              </a:solidFill>
              <a:latin typeface="Arial" panose="020B0604020202020204" pitchFamily="34" charset="0"/>
              <a:cs typeface="Arial" panose="020B0604020202020204" pitchFamily="34" charset="0"/>
            </a:endParaRPr>
          </a:p>
        </p:txBody>
      </p:sp>
      <p:sp>
        <p:nvSpPr>
          <p:cNvPr id="16" name="TextBox 15"/>
          <p:cNvSpPr txBox="1"/>
          <p:nvPr/>
        </p:nvSpPr>
        <p:spPr>
          <a:xfrm>
            <a:off x="181255" y="4832441"/>
            <a:ext cx="117853"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10</a:t>
            </a:r>
            <a:endParaRPr lang="en-CA" sz="700" dirty="0">
              <a:solidFill>
                <a:srgbClr val="FFFFFF"/>
              </a:solidFill>
              <a:latin typeface="Arial" panose="020B0604020202020204" pitchFamily="34" charset="0"/>
              <a:cs typeface="Arial" panose="020B0604020202020204" pitchFamily="34" charset="0"/>
            </a:endParaRPr>
          </a:p>
        </p:txBody>
      </p:sp>
      <p:sp>
        <p:nvSpPr>
          <p:cNvPr id="17" name="TextBox 16"/>
          <p:cNvSpPr txBox="1"/>
          <p:nvPr/>
        </p:nvSpPr>
        <p:spPr>
          <a:xfrm>
            <a:off x="181255" y="4351431"/>
            <a:ext cx="117853" cy="126188"/>
          </a:xfrm>
          <a:prstGeom prst="rect">
            <a:avLst/>
          </a:prstGeom>
          <a:solidFill>
            <a:srgbClr val="000000"/>
          </a:solidFill>
        </p:spPr>
        <p:txBody>
          <a:bodyPr wrap="none" lIns="9144" tIns="9144" rIns="9144" bIns="9144" rtlCol="0">
            <a:spAutoFit/>
          </a:bodyPr>
          <a:lstStyle/>
          <a:p>
            <a:r>
              <a:rPr lang="en-US" sz="700" dirty="0">
                <a:solidFill>
                  <a:srgbClr val="FFFFFF"/>
                </a:solidFill>
                <a:latin typeface="Arial" panose="020B0604020202020204" pitchFamily="34" charset="0"/>
                <a:cs typeface="Arial" panose="020B0604020202020204" pitchFamily="34" charset="0"/>
              </a:rPr>
              <a:t>2</a:t>
            </a:r>
            <a:r>
              <a:rPr lang="en-US" sz="700" dirty="0" smtClean="0">
                <a:solidFill>
                  <a:srgbClr val="FFFFFF"/>
                </a:solidFill>
                <a:latin typeface="Arial" panose="020B0604020202020204" pitchFamily="34" charset="0"/>
                <a:cs typeface="Arial" panose="020B0604020202020204" pitchFamily="34" charset="0"/>
              </a:rPr>
              <a:t>0</a:t>
            </a:r>
            <a:endParaRPr lang="en-CA" sz="700" dirty="0">
              <a:solidFill>
                <a:srgbClr val="FFFFFF"/>
              </a:solidFill>
              <a:latin typeface="Arial" panose="020B0604020202020204" pitchFamily="34" charset="0"/>
              <a:cs typeface="Arial" panose="020B0604020202020204" pitchFamily="34" charset="0"/>
            </a:endParaRPr>
          </a:p>
        </p:txBody>
      </p:sp>
      <p:sp>
        <p:nvSpPr>
          <p:cNvPr id="19" name="TextBox 18"/>
          <p:cNvSpPr txBox="1"/>
          <p:nvPr/>
        </p:nvSpPr>
        <p:spPr>
          <a:xfrm>
            <a:off x="178874" y="3870420"/>
            <a:ext cx="117853"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30</a:t>
            </a:r>
            <a:endParaRPr lang="en-CA" sz="700" dirty="0">
              <a:solidFill>
                <a:srgbClr val="FFFFFF"/>
              </a:solidFill>
              <a:latin typeface="Arial" panose="020B0604020202020204" pitchFamily="34" charset="0"/>
              <a:cs typeface="Arial" panose="020B0604020202020204" pitchFamily="34" charset="0"/>
            </a:endParaRPr>
          </a:p>
        </p:txBody>
      </p:sp>
      <p:sp>
        <p:nvSpPr>
          <p:cNvPr id="20" name="TextBox 19"/>
          <p:cNvSpPr txBox="1"/>
          <p:nvPr/>
        </p:nvSpPr>
        <p:spPr>
          <a:xfrm>
            <a:off x="90488" y="3772407"/>
            <a:ext cx="163879" cy="126188"/>
          </a:xfrm>
          <a:prstGeom prst="rect">
            <a:avLst/>
          </a:prstGeom>
          <a:solidFill>
            <a:srgbClr val="000000"/>
          </a:solidFill>
        </p:spPr>
        <p:txBody>
          <a:bodyPr wrap="squar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m/s</a:t>
            </a:r>
            <a:endParaRPr lang="en-CA" sz="700" dirty="0">
              <a:solidFill>
                <a:srgbClr val="FFFFFF"/>
              </a:solidFill>
              <a:latin typeface="Arial" panose="020B0604020202020204" pitchFamily="34" charset="0"/>
              <a:cs typeface="Arial" panose="020B0604020202020204" pitchFamily="34" charset="0"/>
            </a:endParaRP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30" y="681038"/>
            <a:ext cx="111826" cy="3085593"/>
          </a:xfrm>
          <a:prstGeom prst="rect">
            <a:avLst/>
          </a:prstGeom>
        </p:spPr>
      </p:pic>
      <p:sp>
        <p:nvSpPr>
          <p:cNvPr id="22" name="Rectangle 21"/>
          <p:cNvSpPr/>
          <p:nvPr/>
        </p:nvSpPr>
        <p:spPr>
          <a:xfrm flipH="1">
            <a:off x="-573" y="685800"/>
            <a:ext cx="74391" cy="3080833"/>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3" name="TextBox 22"/>
          <p:cNvSpPr txBox="1"/>
          <p:nvPr/>
        </p:nvSpPr>
        <p:spPr>
          <a:xfrm>
            <a:off x="183259" y="3360205"/>
            <a:ext cx="68160"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0</a:t>
            </a:r>
            <a:endParaRPr lang="en-CA" sz="700" dirty="0">
              <a:solidFill>
                <a:srgbClr val="FFFFFF"/>
              </a:solidFill>
              <a:latin typeface="Arial" panose="020B0604020202020204" pitchFamily="34" charset="0"/>
              <a:cs typeface="Arial" panose="020B0604020202020204" pitchFamily="34" charset="0"/>
            </a:endParaRPr>
          </a:p>
        </p:txBody>
      </p:sp>
      <p:sp>
        <p:nvSpPr>
          <p:cNvPr id="25" name="TextBox 24"/>
          <p:cNvSpPr txBox="1"/>
          <p:nvPr/>
        </p:nvSpPr>
        <p:spPr>
          <a:xfrm>
            <a:off x="184881" y="2674447"/>
            <a:ext cx="117853"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20</a:t>
            </a:r>
            <a:endParaRPr lang="en-CA" sz="700" dirty="0">
              <a:solidFill>
                <a:srgbClr val="FFFFFF"/>
              </a:solidFill>
              <a:latin typeface="Arial" panose="020B0604020202020204" pitchFamily="34" charset="0"/>
              <a:cs typeface="Arial" panose="020B0604020202020204" pitchFamily="34" charset="0"/>
            </a:endParaRPr>
          </a:p>
        </p:txBody>
      </p:sp>
      <p:sp>
        <p:nvSpPr>
          <p:cNvPr id="26" name="TextBox 25"/>
          <p:cNvSpPr txBox="1"/>
          <p:nvPr/>
        </p:nvSpPr>
        <p:spPr>
          <a:xfrm>
            <a:off x="184897" y="1995837"/>
            <a:ext cx="117853"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40</a:t>
            </a:r>
            <a:endParaRPr lang="en-CA" sz="700" dirty="0">
              <a:solidFill>
                <a:srgbClr val="FFFFFF"/>
              </a:solidFill>
              <a:latin typeface="Arial" panose="020B0604020202020204" pitchFamily="34" charset="0"/>
              <a:cs typeface="Arial" panose="020B0604020202020204" pitchFamily="34" charset="0"/>
            </a:endParaRPr>
          </a:p>
        </p:txBody>
      </p:sp>
      <p:sp>
        <p:nvSpPr>
          <p:cNvPr id="28" name="TextBox 27"/>
          <p:cNvSpPr txBox="1"/>
          <p:nvPr/>
        </p:nvSpPr>
        <p:spPr>
          <a:xfrm>
            <a:off x="185924" y="1307693"/>
            <a:ext cx="117853" cy="126188"/>
          </a:xfrm>
          <a:prstGeom prst="rect">
            <a:avLst/>
          </a:prstGeom>
          <a:solidFill>
            <a:srgbClr val="000000"/>
          </a:solidFill>
        </p:spPr>
        <p:txBody>
          <a:bodyPr wrap="none" lIns="9144" tIns="9144" rIns="9144" bIns="9144" rtlCol="0">
            <a:spAutoFit/>
          </a:bodyPr>
          <a:lstStyle/>
          <a:p>
            <a:r>
              <a:rPr lang="en-US" sz="700" dirty="0" smtClean="0">
                <a:solidFill>
                  <a:srgbClr val="FFFFFF"/>
                </a:solidFill>
                <a:latin typeface="Arial" panose="020B0604020202020204" pitchFamily="34" charset="0"/>
                <a:cs typeface="Arial" panose="020B0604020202020204" pitchFamily="34" charset="0"/>
              </a:rPr>
              <a:t>60</a:t>
            </a:r>
            <a:endParaRPr lang="en-CA" sz="700" dirty="0">
              <a:solidFill>
                <a:srgbClr val="FFFFFF"/>
              </a:solidFill>
              <a:latin typeface="Arial" panose="020B0604020202020204" pitchFamily="34" charset="0"/>
              <a:cs typeface="Arial" panose="020B0604020202020204" pitchFamily="34" charset="0"/>
            </a:endParaRPr>
          </a:p>
        </p:txBody>
      </p:sp>
      <p:sp>
        <p:nvSpPr>
          <p:cNvPr id="30" name="TextBox 29"/>
          <p:cNvSpPr txBox="1"/>
          <p:nvPr/>
        </p:nvSpPr>
        <p:spPr>
          <a:xfrm>
            <a:off x="58104" y="681039"/>
            <a:ext cx="234274" cy="126188"/>
          </a:xfrm>
          <a:prstGeom prst="rect">
            <a:avLst/>
          </a:prstGeom>
          <a:solidFill>
            <a:srgbClr val="000000"/>
          </a:solidFill>
        </p:spPr>
        <p:txBody>
          <a:bodyPr wrap="square" lIns="9144" tIns="9144" rIns="9144" bIns="9144" rtlCol="0">
            <a:spAutoFit/>
          </a:bodyPr>
          <a:lstStyle/>
          <a:p>
            <a:r>
              <a:rPr lang="en-US" sz="700" dirty="0" err="1" smtClean="0">
                <a:solidFill>
                  <a:srgbClr val="FFFFFF"/>
                </a:solidFill>
                <a:latin typeface="Arial" panose="020B0604020202020204" pitchFamily="34" charset="0"/>
                <a:cs typeface="Arial" panose="020B0604020202020204" pitchFamily="34" charset="0"/>
              </a:rPr>
              <a:t>dBZ</a:t>
            </a:r>
            <a:endParaRPr lang="en-CA" sz="7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74684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4814</TotalTime>
  <Words>400</Words>
  <Application>Microsoft Office PowerPoint</Application>
  <PresentationFormat>On-screen Show (4:3)</PresentationFormat>
  <Paragraphs>46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Template</vt:lpstr>
      <vt:lpstr>Supplement e07.1: Patterns of convection</vt:lpstr>
      <vt:lpstr>PowerPoint Presentation</vt:lpstr>
      <vt:lpstr>Radar views: Single convective cells</vt:lpstr>
      <vt:lpstr>Multicellular convection</vt:lpstr>
      <vt:lpstr>Supercell storms</vt:lpstr>
      <vt:lpstr>Squall lines</vt:lpstr>
      <vt:lpstr>Convective complexes</vt:lpstr>
      <vt:lpstr>Storm and environment interactions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e07.1: Patterns of convection</dc:title>
  <dc:creator>Frederic Fabry</dc:creator>
  <cp:lastModifiedBy>Frederic Fabry</cp:lastModifiedBy>
  <cp:revision>223</cp:revision>
  <dcterms:created xsi:type="dcterms:W3CDTF">2014-10-20T18:29:00Z</dcterms:created>
  <dcterms:modified xsi:type="dcterms:W3CDTF">2015-06-26T11:54:12Z</dcterms:modified>
</cp:coreProperties>
</file>