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75" r:id="rId4"/>
    <p:sldId id="276" r:id="rId5"/>
    <p:sldId id="277" r:id="rId6"/>
    <p:sldId id="279" r:id="rId7"/>
    <p:sldId id="278" r:id="rId8"/>
    <p:sldId id="280" r:id="rId9"/>
    <p:sldId id="281" r:id="rId10"/>
    <p:sldId id="28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292929"/>
    <a:srgbClr val="969696"/>
    <a:srgbClr val="0000FF"/>
    <a:srgbClr val="00CC00"/>
    <a:srgbClr val="CCFFFF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04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26/06/2015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2760889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e07.4:</a:t>
            </a:r>
            <a:br>
              <a:rPr lang="en-US" dirty="0" smtClean="0"/>
            </a:br>
            <a:r>
              <a:rPr lang="en-US" dirty="0" smtClean="0"/>
              <a:t>Supercell and tornado observations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7" cy="475487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Animations of 1.4° Doppler PPIs show a rotation signature associated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Focus on the tornado</a:t>
            </a:r>
            <a:endParaRPr lang="en-CA" dirty="0"/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078179" y="4987630"/>
            <a:ext cx="532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Moore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5274" y="5777360"/>
            <a:ext cx="6254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Norman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59504" y="4100900"/>
            <a:ext cx="9749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FFFF"/>
                </a:solidFill>
              </a:rPr>
              <a:t>Oklahoma City</a:t>
            </a:r>
            <a:endParaRPr lang="en-CA" sz="1000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4178" y="2466102"/>
            <a:ext cx="1162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1.4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V PPI</a:t>
            </a:r>
            <a:endParaRPr lang="en-CA" sz="1400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08192" y="1953463"/>
            <a:ext cx="2889504" cy="1938992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en-US" sz="2400" dirty="0" smtClean="0"/>
              <a:t>with the tornado that lasted about 45 </a:t>
            </a:r>
            <a:r>
              <a:rPr lang="en-US" sz="2400" dirty="0"/>
              <a:t>min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 smtClean="0"/>
              <a:t>This tornado stroke the city of Moore, OK.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3260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60" cy="475488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 common situation when tornadoes are observed is within supercells.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Supercells and tornadoes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2" y="2188998"/>
            <a:ext cx="28895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First consider this supercell outbreak as observed by the Oklahoma City area (KTLX)</a:t>
            </a:r>
            <a:r>
              <a:rPr lang="en-US" sz="2400" dirty="0"/>
              <a:t> </a:t>
            </a:r>
            <a:r>
              <a:rPr lang="en-US" sz="2400" dirty="0" smtClean="0"/>
              <a:t>surveillance radar. </a:t>
            </a:r>
          </a:p>
          <a:p>
            <a:endParaRPr lang="en-US" sz="2400" dirty="0"/>
          </a:p>
          <a:p>
            <a:r>
              <a:rPr lang="en-US" sz="2400" dirty="0" smtClean="0"/>
              <a:t>Multiple supercell storms can be observed on the reflectivity display.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178" y="2466102"/>
            <a:ext cx="1144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0.5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Z PPI</a:t>
            </a:r>
            <a:endParaRPr lang="en-CA" sz="1400" dirty="0">
              <a:solidFill>
                <a:srgbClr val="FFFFFF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29131" y="5375868"/>
            <a:ext cx="1522000" cy="312085"/>
            <a:chOff x="4495799" y="5015638"/>
            <a:chExt cx="1522000" cy="31208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4613148" y="5325342"/>
              <a:ext cx="103327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617910" y="520541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5641658" y="5203032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495799" y="5017298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51618" y="5015638"/>
              <a:ext cx="5661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00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9" cy="475488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 common situation when tornadoes are observed is within supercells.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Supercells and tornadoes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1" y="2188998"/>
            <a:ext cx="2889504" cy="4524315"/>
          </a:xfrm>
          <a:prstGeom prst="rect">
            <a:avLst/>
          </a:prstGeom>
          <a:noFill/>
        </p:spPr>
        <p:txBody>
          <a:bodyPr wrap="square" rIns="45720" rtlCol="0">
            <a:spAutoFit/>
          </a:bodyPr>
          <a:lstStyle/>
          <a:p>
            <a:r>
              <a:rPr lang="en-US" sz="2400" dirty="0" smtClean="0"/>
              <a:t>Although trying to estimate wind profiles in heavy convection is far from ideal, this short-range high-elevation Doppler PPI illustrates the curving environmental winds (and after further analysis, the shear) in which these storms formed.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178" y="2466102"/>
            <a:ext cx="1248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19.5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V PPI</a:t>
            </a:r>
            <a:endParaRPr lang="en-CA" sz="1400" dirty="0">
              <a:solidFill>
                <a:srgbClr val="FFFFFF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855330" y="581113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1" name="Oval 10"/>
          <p:cNvSpPr>
            <a:spLocks noChangeAspect="1"/>
          </p:cNvSpPr>
          <p:nvPr/>
        </p:nvSpPr>
        <p:spPr>
          <a:xfrm>
            <a:off x="2643193" y="3810241"/>
            <a:ext cx="1115568" cy="1115568"/>
          </a:xfrm>
          <a:prstGeom prst="ellipse">
            <a:avLst/>
          </a:prstGeom>
          <a:noFill/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2085409" y="3252457"/>
            <a:ext cx="2231136" cy="2231136"/>
          </a:xfrm>
          <a:prstGeom prst="ellipse">
            <a:avLst/>
          </a:prstGeom>
          <a:noFill/>
          <a:ln w="63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/>
          <p:cNvSpPr txBox="1"/>
          <p:nvPr/>
        </p:nvSpPr>
        <p:spPr>
          <a:xfrm>
            <a:off x="2839820" y="3586127"/>
            <a:ext cx="7223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z = 3 km</a:t>
            </a:r>
            <a:endParaRPr lang="en-CA" sz="1200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39820" y="3035056"/>
            <a:ext cx="7223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</a:rPr>
              <a:t>z = 6 km</a:t>
            </a:r>
            <a:endParaRPr lang="en-CA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3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9" cy="475488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Let us now focus on the storm nearest to the radar.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Focusing on a supercell first</a:t>
            </a:r>
            <a:endParaRPr lang="en-CA" dirty="0"/>
          </a:p>
        </p:txBody>
      </p:sp>
      <p:sp>
        <p:nvSpPr>
          <p:cNvPr id="10" name="TextBox 9"/>
          <p:cNvSpPr txBox="1"/>
          <p:nvPr/>
        </p:nvSpPr>
        <p:spPr>
          <a:xfrm>
            <a:off x="554178" y="2466102"/>
            <a:ext cx="1144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0.5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Z PPI</a:t>
            </a:r>
            <a:endParaRPr lang="en-CA" sz="1400" dirty="0">
              <a:solidFill>
                <a:srgbClr val="FFFFFF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29131" y="5375868"/>
            <a:ext cx="1522000" cy="312085"/>
            <a:chOff x="4495799" y="5015638"/>
            <a:chExt cx="1522000" cy="312085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4613148" y="5325342"/>
              <a:ext cx="103327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617910" y="520541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5641658" y="5203032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495799" y="5017298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451618" y="5015638"/>
              <a:ext cx="5661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9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8" cy="475487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Let us now focus on the storm nearest to the radar.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Focusing on a supercell first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2" y="2188998"/>
            <a:ext cx="2889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Thanks to the fact that the storm is at very short range, many of the details of the structure of a mature supercell storm can be observed.</a:t>
            </a:r>
          </a:p>
          <a:p>
            <a:endParaRPr lang="en-US" sz="2400" dirty="0" smtClean="0"/>
          </a:p>
          <a:p>
            <a:r>
              <a:rPr lang="en-US" sz="2400" dirty="0" smtClean="0"/>
              <a:t>Note first its size and its hook echo to the west.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178" y="2466102"/>
            <a:ext cx="1144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0.5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Z PPI</a:t>
            </a:r>
            <a:endParaRPr lang="en-CA" sz="1400" dirty="0">
              <a:solidFill>
                <a:srgbClr val="FFFF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55208" cy="314466"/>
            <a:chOff x="4855330" y="5811139"/>
            <a:chExt cx="1055208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4732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 8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274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8" cy="475487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Let us </a:t>
            </a:r>
            <a:r>
              <a:rPr lang="en-US" sz="2400" dirty="0" smtClean="0"/>
              <a:t>smooth echoes and look a touch higher to eliminate clutter.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Evolution of the supercell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2" y="2188998"/>
            <a:ext cx="2889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this time animation, the gradual development and decay of the hook echo can be observed.</a:t>
            </a:r>
          </a:p>
          <a:p>
            <a:endParaRPr lang="en-US" sz="2400" dirty="0"/>
          </a:p>
          <a:p>
            <a:r>
              <a:rPr lang="en-US" sz="2400" dirty="0" smtClean="0"/>
              <a:t>This particular example looks a bit complicated because multiple storms interact (welcome to the real world!).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178" y="2466102"/>
            <a:ext cx="1144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1.4 </a:t>
            </a:r>
            <a:r>
              <a:rPr lang="en-US" sz="1400" dirty="0" err="1" smtClean="0">
                <a:solidFill>
                  <a:srgbClr val="FFFFFF"/>
                </a:solidFill>
              </a:rPr>
              <a:t>deg</a:t>
            </a:r>
            <a:r>
              <a:rPr lang="en-US" sz="1400" dirty="0" smtClean="0">
                <a:solidFill>
                  <a:srgbClr val="FFFFFF"/>
                </a:solidFill>
              </a:rPr>
              <a:t> Z PPI</a:t>
            </a:r>
            <a:endParaRPr lang="en-CA" sz="1400" dirty="0">
              <a:solidFill>
                <a:srgbClr val="FFFF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66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7" cy="475487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These four images are from the start of the previous animation.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Formation of the hook echo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2" y="2188998"/>
            <a:ext cx="2889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They illustrate how the hook echo forms as precipitation wraps around a strong </a:t>
            </a:r>
            <a:r>
              <a:rPr lang="en-US" sz="2400" dirty="0" err="1" smtClean="0"/>
              <a:t>mesocyclone</a:t>
            </a:r>
            <a:r>
              <a:rPr lang="en-US" sz="2400" dirty="0" smtClean="0"/>
              <a:t> aloft while little is seen near the surface.</a:t>
            </a:r>
          </a:p>
          <a:p>
            <a:endParaRPr lang="en-US" sz="2400" dirty="0" smtClean="0"/>
          </a:p>
          <a:p>
            <a:r>
              <a:rPr lang="en-US" sz="2400" dirty="0" smtClean="0"/>
              <a:t>Because of the short range of this display, this </a:t>
            </a:r>
            <a:r>
              <a:rPr lang="en-US" sz="2400" dirty="0" err="1" smtClean="0"/>
              <a:t>mesocyclone</a:t>
            </a:r>
            <a:r>
              <a:rPr lang="en-US" sz="2400" dirty="0" smtClean="0"/>
              <a:t> looks unusually large.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884218" y="4447294"/>
            <a:ext cx="526475" cy="762012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5655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8" cy="475487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Half an hour later, the mid-level mesocyclone</a:t>
            </a:r>
            <a:r>
              <a:rPr lang="en-US" sz="2400" dirty="0"/>
              <a:t>, the low-level </a:t>
            </a:r>
            <a:r>
              <a:rPr lang="en-US" sz="2400" dirty="0" smtClean="0"/>
              <a:t>inflow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err="1" smtClean="0"/>
              <a:t>Mesocyclone</a:t>
            </a:r>
            <a:r>
              <a:rPr lang="en-US" dirty="0" smtClean="0"/>
              <a:t> and tornado</a:t>
            </a:r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108192" y="1898043"/>
            <a:ext cx="2889504" cy="4893647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en-US" sz="2400" dirty="0" smtClean="0"/>
              <a:t>into that mesocyclone, and a smaller circulation associated with a 15-min old tornado can be well observed.</a:t>
            </a:r>
          </a:p>
          <a:p>
            <a:r>
              <a:rPr lang="en-US" sz="2400" dirty="0" smtClean="0"/>
              <a:t>The tornado being unusually large (up to 2 km wide), it could be well detected by weather surveillance radars at close range. This is rare.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510144" y="4835232"/>
            <a:ext cx="1052947" cy="1108371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Rectangle 17"/>
          <p:cNvSpPr/>
          <p:nvPr/>
        </p:nvSpPr>
        <p:spPr>
          <a:xfrm>
            <a:off x="1676399" y="5140014"/>
            <a:ext cx="235529" cy="290945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696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3" y="1990585"/>
            <a:ext cx="5737857" cy="475487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e07.4: Supercells and tornadoes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237744" y="1529937"/>
            <a:ext cx="8750808" cy="409699"/>
          </a:xfrm>
          <a:prstGeom prst="rect">
            <a:avLst/>
          </a:prstGeom>
        </p:spPr>
        <p:txBody>
          <a:bodyPr vert="horz" lIns="91440" tIns="45720" rIns="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Here are low-level PPIs of </a:t>
            </a:r>
            <a:r>
              <a:rPr lang="en-US" sz="2400" i="1" dirty="0" err="1" smtClean="0"/>
              <a:t>v</a:t>
            </a:r>
            <a:r>
              <a:rPr lang="en-US" sz="2400" baseline="-25000" dirty="0" err="1" smtClean="0"/>
              <a:t>DOP</a:t>
            </a:r>
            <a:r>
              <a:rPr lang="en-US" sz="2400" baseline="-25000" dirty="0" smtClean="0"/>
              <a:t>,</a:t>
            </a:r>
            <a:r>
              <a:rPr lang="en-US" sz="2400" dirty="0" smtClean="0"/>
              <a:t> </a:t>
            </a:r>
            <a:r>
              <a:rPr lang="en-US" sz="2400" i="1" dirty="0" smtClean="0"/>
              <a:t>Z</a:t>
            </a:r>
            <a:r>
              <a:rPr lang="en-US" sz="2400" dirty="0" smtClean="0"/>
              <a:t>, and </a:t>
            </a:r>
            <a:r>
              <a:rPr lang="el-GR" sz="2400" i="1" dirty="0" smtClean="0"/>
              <a:t>ρ</a:t>
            </a:r>
            <a:r>
              <a:rPr lang="en-US" sz="2400" baseline="-25000" dirty="0" smtClean="0"/>
              <a:t>co</a:t>
            </a:r>
            <a:r>
              <a:rPr lang="en-US" sz="2400" dirty="0" smtClean="0"/>
              <a:t> showing a large tornado.</a:t>
            </a:r>
            <a:endParaRPr lang="en-CA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13" y="164592"/>
            <a:ext cx="7852228" cy="1252728"/>
          </a:xfrm>
        </p:spPr>
        <p:txBody>
          <a:bodyPr>
            <a:normAutofit/>
          </a:bodyPr>
          <a:lstStyle/>
          <a:p>
            <a:r>
              <a:rPr lang="en-US" dirty="0" smtClean="0"/>
              <a:t>Focus on the tornado</a:t>
            </a:r>
            <a:endParaRPr lang="en-CA" dirty="0"/>
          </a:p>
        </p:txBody>
      </p:sp>
      <p:grpSp>
        <p:nvGrpSpPr>
          <p:cNvPr id="15" name="Group 14"/>
          <p:cNvGrpSpPr/>
          <p:nvPr/>
        </p:nvGrpSpPr>
        <p:grpSpPr>
          <a:xfrm>
            <a:off x="4855330" y="6060529"/>
            <a:ext cx="1087269" cy="314466"/>
            <a:chOff x="4855330" y="5811139"/>
            <a:chExt cx="1087269" cy="314466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975060" y="6120843"/>
              <a:ext cx="621792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977441" y="6003295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591657" y="5998533"/>
              <a:ext cx="0" cy="12231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4855330" y="5812799"/>
              <a:ext cx="2455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0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37332" y="5811139"/>
              <a:ext cx="5052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solidFill>
                    <a:srgbClr val="FFFFFF"/>
                  </a:solidFill>
                </a:rPr>
                <a:t>10 km</a:t>
              </a:r>
              <a:endParaRPr lang="en-CA" sz="1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1648689" y="5153869"/>
            <a:ext cx="235529" cy="290945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6108192" y="2188998"/>
            <a:ext cx="28895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tornado is located at the end of the “hook” echo.</a:t>
            </a:r>
          </a:p>
          <a:p>
            <a:endParaRPr lang="en-US" sz="2400" dirty="0"/>
          </a:p>
          <a:p>
            <a:r>
              <a:rPr lang="en-US" sz="2400" dirty="0" smtClean="0"/>
              <a:t>A good fraction of its reflectivity may be due to lofted debris, as seen by the low values of </a:t>
            </a:r>
            <a:r>
              <a:rPr lang="el-GR" sz="2400" i="1" dirty="0"/>
              <a:t>ρ</a:t>
            </a:r>
            <a:r>
              <a:rPr lang="en-US" sz="2400" baseline="-25000" dirty="0"/>
              <a:t>co</a:t>
            </a:r>
            <a:r>
              <a:rPr lang="en-US" sz="2400" dirty="0"/>
              <a:t> in </a:t>
            </a:r>
            <a:r>
              <a:rPr lang="en-US" sz="2400" dirty="0" smtClean="0"/>
              <a:t>the tornado itself.</a:t>
            </a:r>
          </a:p>
        </p:txBody>
      </p:sp>
    </p:spTree>
    <p:extLst>
      <p:ext uri="{BB962C8B-B14F-4D97-AF65-F5344CB8AC3E}">
        <p14:creationId xmlns:p14="http://schemas.microsoft.com/office/powerpoint/2010/main" val="129166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5567</TotalTime>
  <Words>565</Words>
  <Application>Microsoft Office PowerPoint</Application>
  <PresentationFormat>On-screen Show (4:3)</PresentationFormat>
  <Paragraphs>89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Template</vt:lpstr>
      <vt:lpstr>Supplement e07.4: Supercell and tornado observations</vt:lpstr>
      <vt:lpstr>Supercells and tornadoes</vt:lpstr>
      <vt:lpstr>Supercells and tornadoes</vt:lpstr>
      <vt:lpstr>Focusing on a supercell first</vt:lpstr>
      <vt:lpstr>Focusing on a supercell first</vt:lpstr>
      <vt:lpstr>Evolution of the supercell</vt:lpstr>
      <vt:lpstr>Formation of the hook echo</vt:lpstr>
      <vt:lpstr>Mesocyclone and tornado</vt:lpstr>
      <vt:lpstr>Focus on the tornado</vt:lpstr>
      <vt:lpstr>Focus on the tornado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e07.4: Supercell and tornado observations</dc:title>
  <dc:creator>Frederic Fabry</dc:creator>
  <cp:lastModifiedBy>Frederic Fabry</cp:lastModifiedBy>
  <cp:revision>274</cp:revision>
  <dcterms:created xsi:type="dcterms:W3CDTF">2014-10-20T18:29:00Z</dcterms:created>
  <dcterms:modified xsi:type="dcterms:W3CDTF">2015-06-26T17:32:21Z</dcterms:modified>
</cp:coreProperties>
</file>