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5"/>
  </p:notesMasterIdLst>
  <p:sldIdLst>
    <p:sldId id="256" r:id="rId2"/>
    <p:sldId id="270" r:id="rId3"/>
    <p:sldId id="269" r:id="rId4"/>
    <p:sldId id="271" r:id="rId5"/>
    <p:sldId id="272" r:id="rId6"/>
    <p:sldId id="273" r:id="rId7"/>
    <p:sldId id="275" r:id="rId8"/>
    <p:sldId id="276" r:id="rId9"/>
    <p:sldId id="277" r:id="rId10"/>
    <p:sldId id="278" r:id="rId11"/>
    <p:sldId id="279" r:id="rId12"/>
    <p:sldId id="282" r:id="rId13"/>
    <p:sldId id="280" r:id="rId1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4141D1"/>
    <a:srgbClr val="3141D7"/>
    <a:srgbClr val="334ED5"/>
    <a:srgbClr val="3B53CD"/>
    <a:srgbClr val="3C3FCC"/>
    <a:srgbClr val="4447C4"/>
    <a:srgbClr val="3438D4"/>
    <a:srgbClr val="000000"/>
    <a:srgbClr val="292929"/>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showGuides="1">
      <p:cViewPr varScale="1">
        <p:scale>
          <a:sx n="69" d="100"/>
          <a:sy n="69" d="100"/>
        </p:scale>
        <p:origin x="-1416" y="-114"/>
      </p:cViewPr>
      <p:guideLst>
        <p:guide orient="horz" pos="2160"/>
        <p:guide pos="5434"/>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01F3DB1-E28F-4303-AB89-A08B8B2F769E}" type="datetimeFigureOut">
              <a:rPr lang="en-CA" smtClean="0"/>
              <a:t>26/06/2015</a:t>
            </a:fld>
            <a:endParaRPr lang="en-CA"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CA"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CA"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E2EB175-E2BF-41C0-BE4F-DE29300BE5DA}" type="slidenum">
              <a:rPr lang="en-CA" smtClean="0"/>
              <a:t>‹#›</a:t>
            </a:fld>
            <a:endParaRPr lang="en-CA" dirty="0"/>
          </a:p>
        </p:txBody>
      </p:sp>
    </p:spTree>
    <p:extLst>
      <p:ext uri="{BB962C8B-B14F-4D97-AF65-F5344CB8AC3E}">
        <p14:creationId xmlns:p14="http://schemas.microsoft.com/office/powerpoint/2010/main" val="34325777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2E2EB175-E2BF-41C0-BE4F-DE29300BE5DA}" type="slidenum">
              <a:rPr lang="en-CA" smtClean="0"/>
              <a:t>2</a:t>
            </a:fld>
            <a:endParaRPr lang="en-CA" dirty="0"/>
          </a:p>
        </p:txBody>
      </p:sp>
    </p:spTree>
    <p:extLst>
      <p:ext uri="{BB962C8B-B14F-4D97-AF65-F5344CB8AC3E}">
        <p14:creationId xmlns:p14="http://schemas.microsoft.com/office/powerpoint/2010/main" val="36952859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2E2EB175-E2BF-41C0-BE4F-DE29300BE5DA}" type="slidenum">
              <a:rPr lang="en-CA" smtClean="0"/>
              <a:t>11</a:t>
            </a:fld>
            <a:endParaRPr lang="en-CA" dirty="0"/>
          </a:p>
        </p:txBody>
      </p:sp>
    </p:spTree>
    <p:extLst>
      <p:ext uri="{BB962C8B-B14F-4D97-AF65-F5344CB8AC3E}">
        <p14:creationId xmlns:p14="http://schemas.microsoft.com/office/powerpoint/2010/main" val="36952859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2E2EB175-E2BF-41C0-BE4F-DE29300BE5DA}" type="slidenum">
              <a:rPr lang="en-CA" smtClean="0"/>
              <a:t>12</a:t>
            </a:fld>
            <a:endParaRPr lang="en-CA" dirty="0"/>
          </a:p>
        </p:txBody>
      </p:sp>
    </p:spTree>
    <p:extLst>
      <p:ext uri="{BB962C8B-B14F-4D97-AF65-F5344CB8AC3E}">
        <p14:creationId xmlns:p14="http://schemas.microsoft.com/office/powerpoint/2010/main" val="36952859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2E2EB175-E2BF-41C0-BE4F-DE29300BE5DA}" type="slidenum">
              <a:rPr lang="en-CA" smtClean="0"/>
              <a:t>13</a:t>
            </a:fld>
            <a:endParaRPr lang="en-CA" dirty="0"/>
          </a:p>
        </p:txBody>
      </p:sp>
    </p:spTree>
    <p:extLst>
      <p:ext uri="{BB962C8B-B14F-4D97-AF65-F5344CB8AC3E}">
        <p14:creationId xmlns:p14="http://schemas.microsoft.com/office/powerpoint/2010/main" val="36952859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2E2EB175-E2BF-41C0-BE4F-DE29300BE5DA}" type="slidenum">
              <a:rPr lang="en-CA" smtClean="0"/>
              <a:t>3</a:t>
            </a:fld>
            <a:endParaRPr lang="en-CA" dirty="0"/>
          </a:p>
        </p:txBody>
      </p:sp>
    </p:spTree>
    <p:extLst>
      <p:ext uri="{BB962C8B-B14F-4D97-AF65-F5344CB8AC3E}">
        <p14:creationId xmlns:p14="http://schemas.microsoft.com/office/powerpoint/2010/main" val="36952859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2E2EB175-E2BF-41C0-BE4F-DE29300BE5DA}" type="slidenum">
              <a:rPr lang="en-CA" smtClean="0"/>
              <a:t>4</a:t>
            </a:fld>
            <a:endParaRPr lang="en-CA" dirty="0"/>
          </a:p>
        </p:txBody>
      </p:sp>
    </p:spTree>
    <p:extLst>
      <p:ext uri="{BB962C8B-B14F-4D97-AF65-F5344CB8AC3E}">
        <p14:creationId xmlns:p14="http://schemas.microsoft.com/office/powerpoint/2010/main" val="36952859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2E2EB175-E2BF-41C0-BE4F-DE29300BE5DA}" type="slidenum">
              <a:rPr lang="en-CA" smtClean="0"/>
              <a:t>5</a:t>
            </a:fld>
            <a:endParaRPr lang="en-CA" dirty="0"/>
          </a:p>
        </p:txBody>
      </p:sp>
    </p:spTree>
    <p:extLst>
      <p:ext uri="{BB962C8B-B14F-4D97-AF65-F5344CB8AC3E}">
        <p14:creationId xmlns:p14="http://schemas.microsoft.com/office/powerpoint/2010/main" val="36952859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2E2EB175-E2BF-41C0-BE4F-DE29300BE5DA}" type="slidenum">
              <a:rPr lang="en-CA" smtClean="0"/>
              <a:t>6</a:t>
            </a:fld>
            <a:endParaRPr lang="en-CA" dirty="0"/>
          </a:p>
        </p:txBody>
      </p:sp>
    </p:spTree>
    <p:extLst>
      <p:ext uri="{BB962C8B-B14F-4D97-AF65-F5344CB8AC3E}">
        <p14:creationId xmlns:p14="http://schemas.microsoft.com/office/powerpoint/2010/main" val="36952859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2E2EB175-E2BF-41C0-BE4F-DE29300BE5DA}" type="slidenum">
              <a:rPr lang="en-CA" smtClean="0"/>
              <a:t>7</a:t>
            </a:fld>
            <a:endParaRPr lang="en-CA" dirty="0"/>
          </a:p>
        </p:txBody>
      </p:sp>
    </p:spTree>
    <p:extLst>
      <p:ext uri="{BB962C8B-B14F-4D97-AF65-F5344CB8AC3E}">
        <p14:creationId xmlns:p14="http://schemas.microsoft.com/office/powerpoint/2010/main" val="36952859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2E2EB175-E2BF-41C0-BE4F-DE29300BE5DA}" type="slidenum">
              <a:rPr lang="en-CA" smtClean="0"/>
              <a:t>8</a:t>
            </a:fld>
            <a:endParaRPr lang="en-CA" dirty="0"/>
          </a:p>
        </p:txBody>
      </p:sp>
    </p:spTree>
    <p:extLst>
      <p:ext uri="{BB962C8B-B14F-4D97-AF65-F5344CB8AC3E}">
        <p14:creationId xmlns:p14="http://schemas.microsoft.com/office/powerpoint/2010/main" val="36952859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2E2EB175-E2BF-41C0-BE4F-DE29300BE5DA}" type="slidenum">
              <a:rPr lang="en-CA" smtClean="0"/>
              <a:t>9</a:t>
            </a:fld>
            <a:endParaRPr lang="en-CA" dirty="0"/>
          </a:p>
        </p:txBody>
      </p:sp>
    </p:spTree>
    <p:extLst>
      <p:ext uri="{BB962C8B-B14F-4D97-AF65-F5344CB8AC3E}">
        <p14:creationId xmlns:p14="http://schemas.microsoft.com/office/powerpoint/2010/main" val="36952859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2E2EB175-E2BF-41C0-BE4F-DE29300BE5DA}" type="slidenum">
              <a:rPr lang="en-CA" smtClean="0"/>
              <a:t>10</a:t>
            </a:fld>
            <a:endParaRPr lang="en-CA" dirty="0"/>
          </a:p>
        </p:txBody>
      </p:sp>
    </p:spTree>
    <p:extLst>
      <p:ext uri="{BB962C8B-B14F-4D97-AF65-F5344CB8AC3E}">
        <p14:creationId xmlns:p14="http://schemas.microsoft.com/office/powerpoint/2010/main" val="36952859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31280349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40454454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96100" y="274638"/>
            <a:ext cx="2057400" cy="59610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65100" y="274638"/>
            <a:ext cx="6553200" cy="59610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2056160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241300" y="1542144"/>
            <a:ext cx="8732520" cy="47460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37654983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32863463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41300" y="1600200"/>
            <a:ext cx="42545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3434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11"/>
          </p:nvPr>
        </p:nvSpPr>
        <p:spPr/>
        <p:txBody>
          <a:bodyPr/>
          <a:lstStyle/>
          <a:p>
            <a:endParaRPr lang="en-US" dirty="0" smtClean="0"/>
          </a:p>
        </p:txBody>
      </p:sp>
      <p:sp>
        <p:nvSpPr>
          <p:cNvPr id="7" name="Slide Number Placeholder 6"/>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37243363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241300" y="1641943"/>
            <a:ext cx="4256088" cy="53293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41300" y="2174875"/>
            <a:ext cx="42560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641943"/>
            <a:ext cx="4346575" cy="53293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3465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Footer Placeholder 7"/>
          <p:cNvSpPr>
            <a:spLocks noGrp="1"/>
          </p:cNvSpPr>
          <p:nvPr>
            <p:ph type="ftr" sz="quarter" idx="11"/>
          </p:nvPr>
        </p:nvSpPr>
        <p:spPr/>
        <p:txBody>
          <a:bodyPr/>
          <a:lstStyle/>
          <a:p>
            <a:r>
              <a:rPr lang="en-US" dirty="0" smtClean="0"/>
              <a:t>© Cambridge University Press 2015 – All Rights Reserved</a:t>
            </a:r>
            <a:endParaRPr lang="en-US" dirty="0"/>
          </a:p>
        </p:txBody>
      </p:sp>
      <p:sp>
        <p:nvSpPr>
          <p:cNvPr id="9" name="Slide Number Placeholder 8"/>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20039185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Footer Placeholder 3"/>
          <p:cNvSpPr>
            <a:spLocks noGrp="1"/>
          </p:cNvSpPr>
          <p:nvPr>
            <p:ph type="ftr" sz="quarter" idx="11"/>
          </p:nvPr>
        </p:nvSpPr>
        <p:spPr/>
        <p:txBody>
          <a:bodyPr/>
          <a:lstStyle/>
          <a:p>
            <a:r>
              <a:rPr lang="en-US" dirty="0" smtClean="0"/>
              <a:t>© Cambridge University Press 2015 – All Rights Reserved</a:t>
            </a:r>
            <a:endParaRPr lang="en-US" dirty="0"/>
          </a:p>
        </p:txBody>
      </p:sp>
      <p:sp>
        <p:nvSpPr>
          <p:cNvPr id="5" name="Slide Number Placeholder 4"/>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35919991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3613689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5100" y="273050"/>
            <a:ext cx="33004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4165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65100" y="1435100"/>
            <a:ext cx="33004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834430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31375635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41299" y="161925"/>
            <a:ext cx="7610929" cy="125571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241300" y="1600200"/>
            <a:ext cx="8732520" cy="474604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3"/>
          </p:nvPr>
        </p:nvSpPr>
        <p:spPr>
          <a:xfrm>
            <a:off x="1016000" y="6419850"/>
            <a:ext cx="7213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smtClean="0"/>
          </a:p>
        </p:txBody>
      </p:sp>
      <p:sp>
        <p:nvSpPr>
          <p:cNvPr id="6" name="Slide Number Placeholder 5"/>
          <p:cNvSpPr>
            <a:spLocks noGrp="1"/>
          </p:cNvSpPr>
          <p:nvPr>
            <p:ph type="sldNum" sz="quarter" idx="4"/>
          </p:nvPr>
        </p:nvSpPr>
        <p:spPr>
          <a:xfrm>
            <a:off x="8360228" y="6419850"/>
            <a:ext cx="631371"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DDB3BC-D9AA-C249-9E0B-FE3AE73EEB10}" type="slidenum">
              <a:rPr lang="en-US" smtClean="0"/>
              <a:t>‹#›</a:t>
            </a:fld>
            <a:endParaRPr lang="en-US" dirty="0"/>
          </a:p>
        </p:txBody>
      </p:sp>
      <p:pic>
        <p:nvPicPr>
          <p:cNvPr id="4" name="Picture 3"/>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974328" y="149225"/>
            <a:ext cx="1013459" cy="1333500"/>
          </a:xfrm>
          <a:prstGeom prst="rect">
            <a:avLst/>
          </a:prstGeom>
        </p:spPr>
      </p:pic>
    </p:spTree>
    <p:extLst>
      <p:ext uri="{BB962C8B-B14F-4D97-AF65-F5344CB8AC3E}">
        <p14:creationId xmlns:p14="http://schemas.microsoft.com/office/powerpoint/2010/main" val="7593805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7026" y="2130425"/>
            <a:ext cx="8037286" cy="2760889"/>
          </a:xfrm>
        </p:spPr>
        <p:txBody>
          <a:bodyPr>
            <a:normAutofit/>
          </a:bodyPr>
          <a:lstStyle/>
          <a:p>
            <a:r>
              <a:rPr lang="en-US" dirty="0" smtClean="0"/>
              <a:t>Supplement e07.2:</a:t>
            </a:r>
            <a:br>
              <a:rPr lang="en-US" dirty="0" smtClean="0"/>
            </a:br>
            <a:r>
              <a:rPr lang="en-US" dirty="0" smtClean="0"/>
              <a:t>Climatology of radar echoes </a:t>
            </a:r>
            <a:br>
              <a:rPr lang="en-US" dirty="0" smtClean="0"/>
            </a:br>
            <a:r>
              <a:rPr lang="en-US" dirty="0" smtClean="0"/>
              <a:t>in the conterminous United States</a:t>
            </a:r>
            <a:endParaRPr lang="en-US" dirty="0"/>
          </a:p>
        </p:txBody>
      </p:sp>
      <p:sp>
        <p:nvSpPr>
          <p:cNvPr id="4" name="Footer Placeholder 3"/>
          <p:cNvSpPr>
            <a:spLocks noGrp="1"/>
          </p:cNvSpPr>
          <p:nvPr>
            <p:ph type="ftr" sz="quarter" idx="11"/>
          </p:nvPr>
        </p:nvSpPr>
        <p:spPr/>
        <p:txBody>
          <a:bodyPr/>
          <a:lstStyle/>
          <a:p>
            <a:r>
              <a:rPr lang="en-US" dirty="0" smtClean="0"/>
              <a:t>e07.2: US radar climatology</a:t>
            </a:r>
            <a:endParaRPr lang="en-US" dirty="0"/>
          </a:p>
        </p:txBody>
      </p:sp>
      <p:sp>
        <p:nvSpPr>
          <p:cNvPr id="5" name="Slide Number Placeholder 4"/>
          <p:cNvSpPr>
            <a:spLocks noGrp="1"/>
          </p:cNvSpPr>
          <p:nvPr>
            <p:ph type="sldNum" sz="quarter" idx="12"/>
          </p:nvPr>
        </p:nvSpPr>
        <p:spPr/>
        <p:txBody>
          <a:bodyPr/>
          <a:lstStyle/>
          <a:p>
            <a:fld id="{3FDDB3BC-D9AA-C249-9E0B-FE3AE73EEB10}" type="slidenum">
              <a:rPr lang="en-US" smtClean="0"/>
              <a:t>1</a:t>
            </a:fld>
            <a:endParaRPr lang="en-US" dirty="0"/>
          </a:p>
        </p:txBody>
      </p:sp>
    </p:spTree>
    <p:extLst>
      <p:ext uri="{BB962C8B-B14F-4D97-AF65-F5344CB8AC3E}">
        <p14:creationId xmlns:p14="http://schemas.microsoft.com/office/powerpoint/2010/main" val="200538065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4767"/>
            <a:ext cx="9141245" cy="5352585"/>
          </a:xfrm>
          <a:prstGeom prst="rect">
            <a:avLst/>
          </a:prstGeom>
        </p:spPr>
      </p:pic>
      <p:sp>
        <p:nvSpPr>
          <p:cNvPr id="2" name="Title 1"/>
          <p:cNvSpPr>
            <a:spLocks noGrp="1"/>
          </p:cNvSpPr>
          <p:nvPr>
            <p:ph type="title"/>
          </p:nvPr>
        </p:nvSpPr>
        <p:spPr>
          <a:xfrm>
            <a:off x="116113" y="0"/>
            <a:ext cx="7852228" cy="1244768"/>
          </a:xfrm>
        </p:spPr>
        <p:txBody>
          <a:bodyPr>
            <a:normAutofit/>
          </a:bodyPr>
          <a:lstStyle/>
          <a:p>
            <a:r>
              <a:rPr lang="en-US" dirty="0" smtClean="0"/>
              <a:t>Radar echo occurrence maps</a:t>
            </a:r>
            <a:br>
              <a:rPr lang="en-US" dirty="0" smtClean="0"/>
            </a:br>
            <a:r>
              <a:rPr lang="en-US" sz="3000" dirty="0" smtClean="0"/>
              <a:t>Contrasting spring &amp; summer severe convection</a:t>
            </a:r>
            <a:endParaRPr lang="en-CA" sz="3000" dirty="0"/>
          </a:p>
        </p:txBody>
      </p:sp>
      <p:sp>
        <p:nvSpPr>
          <p:cNvPr id="4" name="Footer Placeholder 3"/>
          <p:cNvSpPr>
            <a:spLocks noGrp="1"/>
          </p:cNvSpPr>
          <p:nvPr>
            <p:ph type="ftr" sz="quarter" idx="11"/>
          </p:nvPr>
        </p:nvSpPr>
        <p:spPr/>
        <p:txBody>
          <a:bodyPr/>
          <a:lstStyle/>
          <a:p>
            <a:r>
              <a:rPr lang="en-US" dirty="0" smtClean="0"/>
              <a:t>e07.2</a:t>
            </a:r>
            <a:r>
              <a:rPr lang="en-US" dirty="0"/>
              <a:t>: </a:t>
            </a:r>
            <a:r>
              <a:rPr lang="en-US" dirty="0" smtClean="0"/>
              <a:t>US radar climatology</a:t>
            </a:r>
            <a:endParaRPr lang="en-US" dirty="0"/>
          </a:p>
        </p:txBody>
      </p:sp>
      <p:sp>
        <p:nvSpPr>
          <p:cNvPr id="5" name="Slide Number Placeholder 4"/>
          <p:cNvSpPr>
            <a:spLocks noGrp="1"/>
          </p:cNvSpPr>
          <p:nvPr>
            <p:ph type="sldNum" sz="quarter" idx="12"/>
          </p:nvPr>
        </p:nvSpPr>
        <p:spPr/>
        <p:txBody>
          <a:bodyPr/>
          <a:lstStyle/>
          <a:p>
            <a:fld id="{3FDDB3BC-D9AA-C249-9E0B-FE3AE73EEB10}" type="slidenum">
              <a:rPr lang="en-US" smtClean="0"/>
              <a:t>10</a:t>
            </a:fld>
            <a:endParaRPr lang="en-US" dirty="0"/>
          </a:p>
        </p:txBody>
      </p:sp>
      <p:sp>
        <p:nvSpPr>
          <p:cNvPr id="10" name="Oval 9"/>
          <p:cNvSpPr/>
          <p:nvPr/>
        </p:nvSpPr>
        <p:spPr>
          <a:xfrm>
            <a:off x="1577143" y="3647351"/>
            <a:ext cx="1656184" cy="1584176"/>
          </a:xfrm>
          <a:prstGeom prst="ellipse">
            <a:avLst/>
          </a:prstGeom>
          <a:no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effectLst>
                <a:outerShdw blurRad="38100" dist="38100" dir="2700000" algn="tl">
                  <a:srgbClr val="000000">
                    <a:alpha val="43137"/>
                  </a:srgbClr>
                </a:outerShdw>
              </a:effectLst>
              <a:latin typeface="Cambria" pitchFamily="18" charset="0"/>
            </a:endParaRPr>
          </a:p>
        </p:txBody>
      </p:sp>
      <p:sp>
        <p:nvSpPr>
          <p:cNvPr id="11" name="TextBox 10"/>
          <p:cNvSpPr txBox="1"/>
          <p:nvPr/>
        </p:nvSpPr>
        <p:spPr>
          <a:xfrm>
            <a:off x="2009191" y="3628187"/>
            <a:ext cx="894797" cy="523220"/>
          </a:xfrm>
          <a:prstGeom prst="rect">
            <a:avLst/>
          </a:prstGeom>
          <a:noFill/>
        </p:spPr>
        <p:txBody>
          <a:bodyPr wrap="none" rtlCol="0">
            <a:spAutoFit/>
          </a:bodyPr>
          <a:lstStyle/>
          <a:p>
            <a:pPr algn="ctr"/>
            <a:r>
              <a:rPr lang="en-US" sz="1400" dirty="0" smtClean="0">
                <a:solidFill>
                  <a:srgbClr val="FFFFFF"/>
                </a:solidFill>
                <a:effectLst>
                  <a:outerShdw blurRad="38100" dist="38100" dir="2700000" algn="tl">
                    <a:srgbClr val="000000">
                      <a:alpha val="43137"/>
                    </a:srgbClr>
                  </a:outerShdw>
                </a:effectLst>
                <a:latin typeface="Cambria" pitchFamily="18" charset="0"/>
              </a:rPr>
              <a:t>N.A.</a:t>
            </a:r>
          </a:p>
          <a:p>
            <a:pPr algn="ctr"/>
            <a:r>
              <a:rPr lang="en-US" sz="1400" dirty="0" smtClean="0">
                <a:solidFill>
                  <a:srgbClr val="FFFFFF"/>
                </a:solidFill>
                <a:effectLst>
                  <a:outerShdw blurRad="38100" dist="38100" dir="2700000" algn="tl">
                    <a:srgbClr val="000000">
                      <a:alpha val="43137"/>
                    </a:srgbClr>
                  </a:outerShdw>
                </a:effectLst>
                <a:latin typeface="Cambria" pitchFamily="18" charset="0"/>
              </a:rPr>
              <a:t>Monsoon</a:t>
            </a:r>
            <a:endParaRPr lang="en-CA" sz="1400" dirty="0">
              <a:solidFill>
                <a:srgbClr val="FFFFFF"/>
              </a:solidFill>
              <a:effectLst>
                <a:outerShdw blurRad="38100" dist="38100" dir="2700000" algn="tl">
                  <a:srgbClr val="000000">
                    <a:alpha val="43137"/>
                  </a:srgbClr>
                </a:outerShdw>
              </a:effectLst>
              <a:latin typeface="Cambria" pitchFamily="18" charset="0"/>
            </a:endParaRPr>
          </a:p>
        </p:txBody>
      </p:sp>
      <p:sp>
        <p:nvSpPr>
          <p:cNvPr id="12" name="Oval 11"/>
          <p:cNvSpPr/>
          <p:nvPr/>
        </p:nvSpPr>
        <p:spPr>
          <a:xfrm rot="1200000">
            <a:off x="3463771" y="2349059"/>
            <a:ext cx="1528705" cy="2880320"/>
          </a:xfrm>
          <a:prstGeom prst="ellipse">
            <a:avLst/>
          </a:prstGeom>
          <a:no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effectLst>
                <a:outerShdw blurRad="38100" dist="38100" dir="2700000" algn="tl">
                  <a:srgbClr val="000000">
                    <a:alpha val="43137"/>
                  </a:srgbClr>
                </a:outerShdw>
              </a:effectLst>
              <a:latin typeface="Cambria" pitchFamily="18" charset="0"/>
            </a:endParaRPr>
          </a:p>
        </p:txBody>
      </p:sp>
      <p:sp>
        <p:nvSpPr>
          <p:cNvPr id="13" name="TextBox 12"/>
          <p:cNvSpPr txBox="1"/>
          <p:nvPr/>
        </p:nvSpPr>
        <p:spPr>
          <a:xfrm>
            <a:off x="4147344" y="2495223"/>
            <a:ext cx="742639" cy="523220"/>
          </a:xfrm>
          <a:prstGeom prst="rect">
            <a:avLst/>
          </a:prstGeom>
          <a:noFill/>
        </p:spPr>
        <p:txBody>
          <a:bodyPr wrap="none" rtlCol="0">
            <a:spAutoFit/>
          </a:bodyPr>
          <a:lstStyle/>
          <a:p>
            <a:pPr algn="ctr"/>
            <a:r>
              <a:rPr lang="en-US" sz="1400" dirty="0" smtClean="0">
                <a:solidFill>
                  <a:srgbClr val="FFFFFF"/>
                </a:solidFill>
                <a:effectLst>
                  <a:outerShdw blurRad="38100" dist="38100" dir="2700000" algn="tl">
                    <a:srgbClr val="000000">
                      <a:alpha val="43137"/>
                    </a:srgbClr>
                  </a:outerShdw>
                </a:effectLst>
                <a:latin typeface="Cambria" pitchFamily="18" charset="0"/>
              </a:rPr>
              <a:t>Central</a:t>
            </a:r>
          </a:p>
          <a:p>
            <a:pPr algn="ctr"/>
            <a:r>
              <a:rPr lang="en-US" sz="1400" dirty="0" smtClean="0">
                <a:solidFill>
                  <a:srgbClr val="FFFFFF"/>
                </a:solidFill>
                <a:effectLst>
                  <a:outerShdw blurRad="38100" dist="38100" dir="2700000" algn="tl">
                    <a:srgbClr val="000000">
                      <a:alpha val="43137"/>
                    </a:srgbClr>
                  </a:outerShdw>
                </a:effectLst>
                <a:latin typeface="Cambria" pitchFamily="18" charset="0"/>
              </a:rPr>
              <a:t>Plains</a:t>
            </a:r>
            <a:endParaRPr lang="en-CA" sz="1400" dirty="0">
              <a:solidFill>
                <a:srgbClr val="FFFFFF"/>
              </a:solidFill>
              <a:effectLst>
                <a:outerShdw blurRad="38100" dist="38100" dir="2700000" algn="tl">
                  <a:srgbClr val="000000">
                    <a:alpha val="43137"/>
                  </a:srgbClr>
                </a:outerShdw>
              </a:effectLst>
              <a:latin typeface="Cambria" pitchFamily="18" charset="0"/>
            </a:endParaRPr>
          </a:p>
        </p:txBody>
      </p:sp>
      <p:sp>
        <p:nvSpPr>
          <p:cNvPr id="16" name="Freeform 15"/>
          <p:cNvSpPr/>
          <p:nvPr/>
        </p:nvSpPr>
        <p:spPr>
          <a:xfrm>
            <a:off x="4504675" y="4003964"/>
            <a:ext cx="3075709" cy="2175163"/>
          </a:xfrm>
          <a:custGeom>
            <a:avLst/>
            <a:gdLst>
              <a:gd name="connsiteX0" fmla="*/ 0 w 3075709"/>
              <a:gd name="connsiteY0" fmla="*/ 928254 h 2175163"/>
              <a:gd name="connsiteX1" fmla="*/ 1953491 w 3075709"/>
              <a:gd name="connsiteY1" fmla="*/ 789709 h 2175163"/>
              <a:gd name="connsiteX2" fmla="*/ 2604655 w 3075709"/>
              <a:gd name="connsiteY2" fmla="*/ 0 h 2175163"/>
              <a:gd name="connsiteX3" fmla="*/ 3075709 w 3075709"/>
              <a:gd name="connsiteY3" fmla="*/ 13854 h 2175163"/>
              <a:gd name="connsiteX4" fmla="*/ 2133600 w 3075709"/>
              <a:gd name="connsiteY4" fmla="*/ 983672 h 2175163"/>
              <a:gd name="connsiteX5" fmla="*/ 2355273 w 3075709"/>
              <a:gd name="connsiteY5" fmla="*/ 1787236 h 2175163"/>
              <a:gd name="connsiteX6" fmla="*/ 2272146 w 3075709"/>
              <a:gd name="connsiteY6" fmla="*/ 2119745 h 2175163"/>
              <a:gd name="connsiteX7" fmla="*/ 2078182 w 3075709"/>
              <a:gd name="connsiteY7" fmla="*/ 2175163 h 2175163"/>
              <a:gd name="connsiteX8" fmla="*/ 1814946 w 3075709"/>
              <a:gd name="connsiteY8" fmla="*/ 1246909 h 2175163"/>
              <a:gd name="connsiteX9" fmla="*/ 1330037 w 3075709"/>
              <a:gd name="connsiteY9" fmla="*/ 1177636 h 2175163"/>
              <a:gd name="connsiteX10" fmla="*/ 1094509 w 3075709"/>
              <a:gd name="connsiteY10" fmla="*/ 1205345 h 2175163"/>
              <a:gd name="connsiteX11" fmla="*/ 831273 w 3075709"/>
              <a:gd name="connsiteY11" fmla="*/ 1357745 h 2175163"/>
              <a:gd name="connsiteX12" fmla="*/ 27709 w 3075709"/>
              <a:gd name="connsiteY12" fmla="*/ 1399309 h 2175163"/>
              <a:gd name="connsiteX13" fmla="*/ 0 w 3075709"/>
              <a:gd name="connsiteY13" fmla="*/ 928254 h 2175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75709" h="2175163">
                <a:moveTo>
                  <a:pt x="0" y="928254"/>
                </a:moveTo>
                <a:lnTo>
                  <a:pt x="1953491" y="789709"/>
                </a:lnTo>
                <a:lnTo>
                  <a:pt x="2604655" y="0"/>
                </a:lnTo>
                <a:lnTo>
                  <a:pt x="3075709" y="13854"/>
                </a:lnTo>
                <a:lnTo>
                  <a:pt x="2133600" y="983672"/>
                </a:lnTo>
                <a:lnTo>
                  <a:pt x="2355273" y="1787236"/>
                </a:lnTo>
                <a:lnTo>
                  <a:pt x="2272146" y="2119745"/>
                </a:lnTo>
                <a:lnTo>
                  <a:pt x="2078182" y="2175163"/>
                </a:lnTo>
                <a:lnTo>
                  <a:pt x="1814946" y="1246909"/>
                </a:lnTo>
                <a:lnTo>
                  <a:pt x="1330037" y="1177636"/>
                </a:lnTo>
                <a:lnTo>
                  <a:pt x="1094509" y="1205345"/>
                </a:lnTo>
                <a:lnTo>
                  <a:pt x="831273" y="1357745"/>
                </a:lnTo>
                <a:lnTo>
                  <a:pt x="27709" y="1399309"/>
                </a:lnTo>
                <a:lnTo>
                  <a:pt x="0" y="928254"/>
                </a:lnTo>
                <a:close/>
              </a:path>
            </a:pathLst>
          </a:custGeom>
          <a:no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7" name="TextBox 16"/>
          <p:cNvSpPr txBox="1"/>
          <p:nvPr/>
        </p:nvSpPr>
        <p:spPr>
          <a:xfrm rot="21480000">
            <a:off x="4642786" y="4943495"/>
            <a:ext cx="2046925" cy="307777"/>
          </a:xfrm>
          <a:prstGeom prst="rect">
            <a:avLst/>
          </a:prstGeom>
          <a:noFill/>
        </p:spPr>
        <p:txBody>
          <a:bodyPr wrap="square" rtlCol="0">
            <a:spAutoFit/>
          </a:bodyPr>
          <a:lstStyle/>
          <a:p>
            <a:pPr algn="ctr"/>
            <a:r>
              <a:rPr lang="en-US" sz="1400" dirty="0" smtClean="0">
                <a:solidFill>
                  <a:srgbClr val="FFFFFF"/>
                </a:solidFill>
                <a:effectLst>
                  <a:outerShdw blurRad="38100" dist="38100" dir="2700000" algn="tl">
                    <a:srgbClr val="000000">
                      <a:alpha val="43137"/>
                    </a:srgbClr>
                  </a:outerShdw>
                </a:effectLst>
                <a:latin typeface="Cambria" pitchFamily="18" charset="0"/>
              </a:rPr>
              <a:t>Gulf &amp; Atlantic Coasts</a:t>
            </a:r>
            <a:endParaRPr lang="en-CA" sz="1400" dirty="0">
              <a:solidFill>
                <a:srgbClr val="FFFFFF"/>
              </a:solidFill>
              <a:effectLst>
                <a:outerShdw blurRad="38100" dist="38100" dir="2700000" algn="tl">
                  <a:srgbClr val="000000">
                    <a:alpha val="43137"/>
                  </a:srgbClr>
                </a:outerShdw>
              </a:effectLst>
              <a:latin typeface="Cambria" pitchFamily="18" charset="0"/>
            </a:endParaRPr>
          </a:p>
        </p:txBody>
      </p:sp>
      <p:sp>
        <p:nvSpPr>
          <p:cNvPr id="18" name="Content Placeholder 6"/>
          <p:cNvSpPr txBox="1">
            <a:spLocks/>
          </p:cNvSpPr>
          <p:nvPr/>
        </p:nvSpPr>
        <p:spPr>
          <a:xfrm>
            <a:off x="6954982" y="4682843"/>
            <a:ext cx="1992284" cy="1593266"/>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2000" dirty="0" smtClean="0">
                <a:solidFill>
                  <a:srgbClr val="FFFFFF"/>
                </a:solidFill>
              </a:rPr>
              <a:t>Convection does not occur at the same time of year everywhere. </a:t>
            </a:r>
            <a:r>
              <a:rPr lang="en-US" sz="2000" dirty="0" smtClean="0">
                <a:solidFill>
                  <a:srgbClr val="FFFFFF"/>
                </a:solidFill>
              </a:rPr>
              <a:t>See late spring </a:t>
            </a:r>
            <a:r>
              <a:rPr lang="en-US" sz="2000" dirty="0" smtClean="0">
                <a:solidFill>
                  <a:srgbClr val="FFFFFF"/>
                </a:solidFill>
              </a:rPr>
              <a:t>vs. summer</a:t>
            </a:r>
          </a:p>
        </p:txBody>
      </p:sp>
    </p:spTree>
    <p:extLst>
      <p:ext uri="{BB962C8B-B14F-4D97-AF65-F5344CB8AC3E}">
        <p14:creationId xmlns:p14="http://schemas.microsoft.com/office/powerpoint/2010/main" val="2913070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animBg="1"/>
      <p:bldP spid="13" grpId="0"/>
      <p:bldP spid="16" grpId="0" animBg="1"/>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3584"/>
            <a:ext cx="9143999" cy="5352585"/>
          </a:xfrm>
          <a:prstGeom prst="rect">
            <a:avLst/>
          </a:prstGeom>
        </p:spPr>
      </p:pic>
      <p:sp>
        <p:nvSpPr>
          <p:cNvPr id="2" name="Title 1"/>
          <p:cNvSpPr>
            <a:spLocks noGrp="1"/>
          </p:cNvSpPr>
          <p:nvPr>
            <p:ph type="title"/>
          </p:nvPr>
        </p:nvSpPr>
        <p:spPr>
          <a:xfrm>
            <a:off x="116113" y="0"/>
            <a:ext cx="7852228" cy="1244768"/>
          </a:xfrm>
        </p:spPr>
        <p:txBody>
          <a:bodyPr>
            <a:normAutofit/>
          </a:bodyPr>
          <a:lstStyle/>
          <a:p>
            <a:r>
              <a:rPr lang="en-US" dirty="0" smtClean="0"/>
              <a:t>Radar echo occurrence maps</a:t>
            </a:r>
            <a:br>
              <a:rPr lang="en-US" dirty="0" smtClean="0"/>
            </a:br>
            <a:r>
              <a:rPr lang="en-US" sz="3000" dirty="0" smtClean="0"/>
              <a:t>Daily cycle of convection</a:t>
            </a:r>
            <a:endParaRPr lang="en-CA" sz="3000" dirty="0"/>
          </a:p>
        </p:txBody>
      </p:sp>
      <p:sp>
        <p:nvSpPr>
          <p:cNvPr id="4" name="Footer Placeholder 3"/>
          <p:cNvSpPr>
            <a:spLocks noGrp="1"/>
          </p:cNvSpPr>
          <p:nvPr>
            <p:ph type="ftr" sz="quarter" idx="11"/>
          </p:nvPr>
        </p:nvSpPr>
        <p:spPr/>
        <p:txBody>
          <a:bodyPr/>
          <a:lstStyle/>
          <a:p>
            <a:r>
              <a:rPr lang="en-US" dirty="0" smtClean="0"/>
              <a:t>e07.2</a:t>
            </a:r>
            <a:r>
              <a:rPr lang="en-US" dirty="0"/>
              <a:t>: </a:t>
            </a:r>
            <a:r>
              <a:rPr lang="en-US" dirty="0" smtClean="0"/>
              <a:t>US radar climatology</a:t>
            </a:r>
            <a:endParaRPr lang="en-US" dirty="0"/>
          </a:p>
        </p:txBody>
      </p:sp>
      <p:sp>
        <p:nvSpPr>
          <p:cNvPr id="5" name="Slide Number Placeholder 4"/>
          <p:cNvSpPr>
            <a:spLocks noGrp="1"/>
          </p:cNvSpPr>
          <p:nvPr>
            <p:ph type="sldNum" sz="quarter" idx="12"/>
          </p:nvPr>
        </p:nvSpPr>
        <p:spPr/>
        <p:txBody>
          <a:bodyPr/>
          <a:lstStyle/>
          <a:p>
            <a:fld id="{3FDDB3BC-D9AA-C249-9E0B-FE3AE73EEB10}" type="slidenum">
              <a:rPr lang="en-US" smtClean="0"/>
              <a:t>11</a:t>
            </a:fld>
            <a:endParaRPr lang="en-US" dirty="0"/>
          </a:p>
        </p:txBody>
      </p:sp>
      <p:sp>
        <p:nvSpPr>
          <p:cNvPr id="8" name="Content Placeholder 6"/>
          <p:cNvSpPr txBox="1">
            <a:spLocks/>
          </p:cNvSpPr>
          <p:nvPr/>
        </p:nvSpPr>
        <p:spPr>
          <a:xfrm>
            <a:off x="6705601" y="3158834"/>
            <a:ext cx="2241666" cy="304800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2000" dirty="0" smtClean="0">
                <a:solidFill>
                  <a:srgbClr val="FFFFFF"/>
                </a:solidFill>
              </a:rPr>
              <a:t>Convection                   has a clear             daily cycle           that varies          with location: It peaks in early morning over water, but in the afternoon over land, and at night in the Great Plains.</a:t>
            </a:r>
          </a:p>
        </p:txBody>
      </p:sp>
    </p:spTree>
    <p:extLst>
      <p:ext uri="{BB962C8B-B14F-4D97-AF65-F5344CB8AC3E}">
        <p14:creationId xmlns:p14="http://schemas.microsoft.com/office/powerpoint/2010/main" val="285305687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243583"/>
            <a:ext cx="9144000" cy="5358038"/>
          </a:xfrm>
          <a:prstGeom prst="rect">
            <a:avLst/>
          </a:prstGeom>
        </p:spPr>
      </p:pic>
      <p:sp>
        <p:nvSpPr>
          <p:cNvPr id="2" name="Title 1"/>
          <p:cNvSpPr>
            <a:spLocks noGrp="1"/>
          </p:cNvSpPr>
          <p:nvPr>
            <p:ph type="title"/>
          </p:nvPr>
        </p:nvSpPr>
        <p:spPr>
          <a:xfrm>
            <a:off x="116113" y="0"/>
            <a:ext cx="7852228" cy="1244768"/>
          </a:xfrm>
        </p:spPr>
        <p:txBody>
          <a:bodyPr>
            <a:normAutofit/>
          </a:bodyPr>
          <a:lstStyle/>
          <a:p>
            <a:r>
              <a:rPr lang="en-US" dirty="0" smtClean="0"/>
              <a:t>Radar echo occurrence maps</a:t>
            </a:r>
            <a:br>
              <a:rPr lang="en-US" dirty="0" smtClean="0"/>
            </a:br>
            <a:r>
              <a:rPr lang="en-US" sz="3000" dirty="0" smtClean="0"/>
              <a:t>Daily cycle of convection</a:t>
            </a:r>
            <a:endParaRPr lang="en-CA" sz="3000" dirty="0"/>
          </a:p>
        </p:txBody>
      </p:sp>
      <p:sp>
        <p:nvSpPr>
          <p:cNvPr id="4" name="Footer Placeholder 3"/>
          <p:cNvSpPr>
            <a:spLocks noGrp="1"/>
          </p:cNvSpPr>
          <p:nvPr>
            <p:ph type="ftr" sz="quarter" idx="11"/>
          </p:nvPr>
        </p:nvSpPr>
        <p:spPr/>
        <p:txBody>
          <a:bodyPr/>
          <a:lstStyle/>
          <a:p>
            <a:r>
              <a:rPr lang="en-US" dirty="0" smtClean="0"/>
              <a:t>e07.2</a:t>
            </a:r>
            <a:r>
              <a:rPr lang="en-US" dirty="0"/>
              <a:t>: </a:t>
            </a:r>
            <a:r>
              <a:rPr lang="en-US" dirty="0" smtClean="0"/>
              <a:t>US radar climatology</a:t>
            </a:r>
            <a:endParaRPr lang="en-US" dirty="0"/>
          </a:p>
        </p:txBody>
      </p:sp>
      <p:sp>
        <p:nvSpPr>
          <p:cNvPr id="5" name="Slide Number Placeholder 4"/>
          <p:cNvSpPr>
            <a:spLocks noGrp="1"/>
          </p:cNvSpPr>
          <p:nvPr>
            <p:ph type="sldNum" sz="quarter" idx="12"/>
          </p:nvPr>
        </p:nvSpPr>
        <p:spPr/>
        <p:txBody>
          <a:bodyPr/>
          <a:lstStyle/>
          <a:p>
            <a:fld id="{3FDDB3BC-D9AA-C249-9E0B-FE3AE73EEB10}" type="slidenum">
              <a:rPr lang="en-US" smtClean="0"/>
              <a:t>12</a:t>
            </a:fld>
            <a:endParaRPr lang="en-US" dirty="0"/>
          </a:p>
        </p:txBody>
      </p:sp>
      <p:sp>
        <p:nvSpPr>
          <p:cNvPr id="8" name="Content Placeholder 6"/>
          <p:cNvSpPr txBox="1">
            <a:spLocks/>
          </p:cNvSpPr>
          <p:nvPr/>
        </p:nvSpPr>
        <p:spPr>
          <a:xfrm>
            <a:off x="6705601" y="3158834"/>
            <a:ext cx="2241666" cy="304800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2000" dirty="0" smtClean="0">
                <a:solidFill>
                  <a:srgbClr val="FFFFFF"/>
                </a:solidFill>
              </a:rPr>
              <a:t>Convection                   has a clear             daily cycle           that varies          with location: It peaks in early morning over water, but in the afternoon over land, and at night in the Great Plains.</a:t>
            </a:r>
          </a:p>
        </p:txBody>
      </p:sp>
    </p:spTree>
    <p:extLst>
      <p:ext uri="{BB962C8B-B14F-4D97-AF65-F5344CB8AC3E}">
        <p14:creationId xmlns:p14="http://schemas.microsoft.com/office/powerpoint/2010/main" val="243872816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3584"/>
            <a:ext cx="9144000" cy="5355488"/>
          </a:xfrm>
          <a:prstGeom prst="rect">
            <a:avLst/>
          </a:prstGeom>
        </p:spPr>
      </p:pic>
      <p:sp>
        <p:nvSpPr>
          <p:cNvPr id="2" name="Title 1"/>
          <p:cNvSpPr>
            <a:spLocks noGrp="1"/>
          </p:cNvSpPr>
          <p:nvPr>
            <p:ph type="title"/>
          </p:nvPr>
        </p:nvSpPr>
        <p:spPr>
          <a:xfrm>
            <a:off x="116113" y="0"/>
            <a:ext cx="7852228" cy="1244768"/>
          </a:xfrm>
        </p:spPr>
        <p:txBody>
          <a:bodyPr>
            <a:normAutofit/>
          </a:bodyPr>
          <a:lstStyle/>
          <a:p>
            <a:r>
              <a:rPr lang="en-US" dirty="0" smtClean="0"/>
              <a:t>Radar echo occurrence maps</a:t>
            </a:r>
            <a:br>
              <a:rPr lang="en-US" dirty="0" smtClean="0"/>
            </a:br>
            <a:r>
              <a:rPr lang="en-US" sz="3000" dirty="0" smtClean="0"/>
              <a:t>“Points of origin” of daytime convection</a:t>
            </a:r>
            <a:endParaRPr lang="en-CA" sz="3000" dirty="0"/>
          </a:p>
        </p:txBody>
      </p:sp>
      <p:sp>
        <p:nvSpPr>
          <p:cNvPr id="4" name="Footer Placeholder 3"/>
          <p:cNvSpPr>
            <a:spLocks noGrp="1"/>
          </p:cNvSpPr>
          <p:nvPr>
            <p:ph type="ftr" sz="quarter" idx="11"/>
          </p:nvPr>
        </p:nvSpPr>
        <p:spPr/>
        <p:txBody>
          <a:bodyPr/>
          <a:lstStyle/>
          <a:p>
            <a:r>
              <a:rPr lang="en-US" dirty="0" smtClean="0"/>
              <a:t>e07.2</a:t>
            </a:r>
            <a:r>
              <a:rPr lang="en-US" dirty="0"/>
              <a:t>: </a:t>
            </a:r>
            <a:r>
              <a:rPr lang="en-US" dirty="0" smtClean="0"/>
              <a:t>US radar climatology</a:t>
            </a:r>
            <a:endParaRPr lang="en-US" dirty="0"/>
          </a:p>
        </p:txBody>
      </p:sp>
      <p:sp>
        <p:nvSpPr>
          <p:cNvPr id="5" name="Slide Number Placeholder 4"/>
          <p:cNvSpPr>
            <a:spLocks noGrp="1"/>
          </p:cNvSpPr>
          <p:nvPr>
            <p:ph type="sldNum" sz="quarter" idx="12"/>
          </p:nvPr>
        </p:nvSpPr>
        <p:spPr/>
        <p:txBody>
          <a:bodyPr/>
          <a:lstStyle/>
          <a:p>
            <a:fld id="{3FDDB3BC-D9AA-C249-9E0B-FE3AE73EEB10}" type="slidenum">
              <a:rPr lang="en-US" smtClean="0"/>
              <a:t>13</a:t>
            </a:fld>
            <a:endParaRPr lang="en-US" dirty="0"/>
          </a:p>
        </p:txBody>
      </p:sp>
      <p:sp>
        <p:nvSpPr>
          <p:cNvPr id="8" name="Content Placeholder 6"/>
          <p:cNvSpPr txBox="1">
            <a:spLocks/>
          </p:cNvSpPr>
          <p:nvPr/>
        </p:nvSpPr>
        <p:spPr>
          <a:xfrm>
            <a:off x="6705601" y="3158834"/>
            <a:ext cx="2241666" cy="304800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2000" dirty="0" smtClean="0">
                <a:solidFill>
                  <a:srgbClr val="FFFFFF"/>
                </a:solidFill>
              </a:rPr>
              <a:t>It also seem                                 to originate                              from specific                       locations:            Regions of                              initial growth                         of daytime convection are generally linked with topography.</a:t>
            </a:r>
          </a:p>
        </p:txBody>
      </p:sp>
    </p:spTree>
    <p:extLst>
      <p:ext uri="{BB962C8B-B14F-4D97-AF65-F5344CB8AC3E}">
        <p14:creationId xmlns:p14="http://schemas.microsoft.com/office/powerpoint/2010/main" val="76778282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113" y="161925"/>
            <a:ext cx="7852228" cy="1255713"/>
          </a:xfrm>
        </p:spPr>
        <p:txBody>
          <a:bodyPr>
            <a:normAutofit/>
          </a:bodyPr>
          <a:lstStyle/>
          <a:p>
            <a:r>
              <a:rPr lang="en-US" dirty="0" smtClean="0"/>
              <a:t>Origin of radar echo climatology</a:t>
            </a:r>
            <a:endParaRPr lang="en-CA" dirty="0"/>
          </a:p>
        </p:txBody>
      </p:sp>
      <p:sp>
        <p:nvSpPr>
          <p:cNvPr id="4" name="Footer Placeholder 3"/>
          <p:cNvSpPr>
            <a:spLocks noGrp="1"/>
          </p:cNvSpPr>
          <p:nvPr>
            <p:ph type="ftr" sz="quarter" idx="11"/>
          </p:nvPr>
        </p:nvSpPr>
        <p:spPr/>
        <p:txBody>
          <a:bodyPr/>
          <a:lstStyle/>
          <a:p>
            <a:r>
              <a:rPr lang="en-US" dirty="0" smtClean="0"/>
              <a:t>e07.2</a:t>
            </a:r>
            <a:r>
              <a:rPr lang="en-US" dirty="0"/>
              <a:t>: </a:t>
            </a:r>
            <a:r>
              <a:rPr lang="en-US" dirty="0" smtClean="0"/>
              <a:t>US radar climatology</a:t>
            </a:r>
            <a:endParaRPr lang="en-US" dirty="0"/>
          </a:p>
        </p:txBody>
      </p:sp>
      <p:sp>
        <p:nvSpPr>
          <p:cNvPr id="5" name="Slide Number Placeholder 4"/>
          <p:cNvSpPr>
            <a:spLocks noGrp="1"/>
          </p:cNvSpPr>
          <p:nvPr>
            <p:ph type="sldNum" sz="quarter" idx="12"/>
          </p:nvPr>
        </p:nvSpPr>
        <p:spPr/>
        <p:txBody>
          <a:bodyPr/>
          <a:lstStyle/>
          <a:p>
            <a:fld id="{3FDDB3BC-D9AA-C249-9E0B-FE3AE73EEB10}" type="slidenum">
              <a:rPr lang="en-US" smtClean="0"/>
              <a:t>2</a:t>
            </a:fld>
            <a:endParaRPr lang="en-US" dirty="0"/>
          </a:p>
        </p:txBody>
      </p:sp>
      <p:sp>
        <p:nvSpPr>
          <p:cNvPr id="6" name="Content Placeholder 6"/>
          <p:cNvSpPr txBox="1">
            <a:spLocks/>
          </p:cNvSpPr>
          <p:nvPr/>
        </p:nvSpPr>
        <p:spPr>
          <a:xfrm>
            <a:off x="241300" y="1529936"/>
            <a:ext cx="8750299" cy="4889913"/>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400" dirty="0"/>
              <a:t>With the widespread </a:t>
            </a:r>
            <a:r>
              <a:rPr lang="en-US" sz="2400" dirty="0" smtClean="0"/>
              <a:t>availability of </a:t>
            </a:r>
            <a:r>
              <a:rPr lang="en-US" sz="2400" dirty="0"/>
              <a:t>radar data in some countries, it is now possible to </a:t>
            </a:r>
            <a:r>
              <a:rPr lang="en-US" sz="2400" dirty="0" smtClean="0"/>
              <a:t>compute long-term echo statistics. These can be computed either for (or from) individual radars, or from composite maps of multiple radars. Many of these composites can be easily downloaded from governmental or corporate web sites.</a:t>
            </a:r>
          </a:p>
          <a:p>
            <a:pPr marL="0" indent="0">
              <a:buNone/>
            </a:pPr>
            <a:r>
              <a:rPr lang="en-US" sz="2400" dirty="0" smtClean="0"/>
              <a:t>The images to follow were </a:t>
            </a:r>
            <a:r>
              <a:rPr lang="en-US" sz="2400" dirty="0"/>
              <a:t>made by processing and combining US radar composite maps of reflectivity from </a:t>
            </a:r>
            <a:r>
              <a:rPr lang="en-US" sz="2400" dirty="0" smtClean="0"/>
              <a:t>two sources: </a:t>
            </a:r>
          </a:p>
          <a:p>
            <a:pPr>
              <a:buFontTx/>
              <a:buChar char="-"/>
            </a:pPr>
            <a:r>
              <a:rPr lang="en-US" sz="2400" dirty="0" smtClean="0"/>
              <a:t>Composite maps made by Weather Science Incorporated from late 1995 </a:t>
            </a:r>
            <a:r>
              <a:rPr lang="en-US" sz="2400" dirty="0"/>
              <a:t>to </a:t>
            </a:r>
            <a:r>
              <a:rPr lang="en-US" sz="2400" dirty="0" smtClean="0"/>
              <a:t>winter 2007;</a:t>
            </a:r>
          </a:p>
          <a:p>
            <a:pPr>
              <a:buFontTx/>
              <a:buChar char="-"/>
            </a:pPr>
            <a:r>
              <a:rPr lang="en-US" sz="2400" dirty="0"/>
              <a:t>Composite maps made </a:t>
            </a:r>
            <a:r>
              <a:rPr lang="en-US" sz="2400" dirty="0" smtClean="0"/>
              <a:t>using the Warning Decision Support System – Integrated Information (WDSS–II) lowest altitude reflectivity product from spring 2011 to 2013.</a:t>
            </a:r>
          </a:p>
        </p:txBody>
      </p:sp>
    </p:spTree>
    <p:extLst>
      <p:ext uri="{BB962C8B-B14F-4D97-AF65-F5344CB8AC3E}">
        <p14:creationId xmlns:p14="http://schemas.microsoft.com/office/powerpoint/2010/main" val="57095200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113" y="161925"/>
            <a:ext cx="7852228" cy="1255713"/>
          </a:xfrm>
        </p:spPr>
        <p:txBody>
          <a:bodyPr>
            <a:normAutofit/>
          </a:bodyPr>
          <a:lstStyle/>
          <a:p>
            <a:r>
              <a:rPr lang="en-US" dirty="0" smtClean="0"/>
              <a:t>Value of radar climatology</a:t>
            </a:r>
            <a:endParaRPr lang="en-CA" dirty="0"/>
          </a:p>
        </p:txBody>
      </p:sp>
      <p:sp>
        <p:nvSpPr>
          <p:cNvPr id="4" name="Footer Placeholder 3"/>
          <p:cNvSpPr>
            <a:spLocks noGrp="1"/>
          </p:cNvSpPr>
          <p:nvPr>
            <p:ph type="ftr" sz="quarter" idx="11"/>
          </p:nvPr>
        </p:nvSpPr>
        <p:spPr/>
        <p:txBody>
          <a:bodyPr/>
          <a:lstStyle/>
          <a:p>
            <a:r>
              <a:rPr lang="en-US" dirty="0" smtClean="0"/>
              <a:t>e07.2</a:t>
            </a:r>
            <a:r>
              <a:rPr lang="en-US" dirty="0"/>
              <a:t>: </a:t>
            </a:r>
            <a:r>
              <a:rPr lang="en-US" dirty="0" smtClean="0"/>
              <a:t>US radar climatology</a:t>
            </a:r>
            <a:endParaRPr lang="en-US" dirty="0"/>
          </a:p>
        </p:txBody>
      </p:sp>
      <p:sp>
        <p:nvSpPr>
          <p:cNvPr id="5" name="Slide Number Placeholder 4"/>
          <p:cNvSpPr>
            <a:spLocks noGrp="1"/>
          </p:cNvSpPr>
          <p:nvPr>
            <p:ph type="sldNum" sz="quarter" idx="12"/>
          </p:nvPr>
        </p:nvSpPr>
        <p:spPr/>
        <p:txBody>
          <a:bodyPr/>
          <a:lstStyle/>
          <a:p>
            <a:fld id="{3FDDB3BC-D9AA-C249-9E0B-FE3AE73EEB10}" type="slidenum">
              <a:rPr lang="en-US" smtClean="0"/>
              <a:t>3</a:t>
            </a:fld>
            <a:endParaRPr lang="en-US" dirty="0"/>
          </a:p>
        </p:txBody>
      </p:sp>
      <p:sp>
        <p:nvSpPr>
          <p:cNvPr id="6" name="Content Placeholder 6"/>
          <p:cNvSpPr txBox="1">
            <a:spLocks/>
          </p:cNvSpPr>
          <p:nvPr/>
        </p:nvSpPr>
        <p:spPr>
          <a:xfrm>
            <a:off x="241300" y="1529936"/>
            <a:ext cx="8750299" cy="4889913"/>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FontTx/>
              <a:buNone/>
            </a:pPr>
            <a:r>
              <a:rPr lang="en-US" sz="2800" dirty="0">
                <a:latin typeface="Cambria" pitchFamily="18" charset="0"/>
              </a:rPr>
              <a:t>• </a:t>
            </a:r>
            <a:r>
              <a:rPr lang="en-US" sz="2800" dirty="0" smtClean="0">
                <a:latin typeface="Cambria" pitchFamily="18" charset="0"/>
              </a:rPr>
              <a:t>To </a:t>
            </a:r>
            <a:r>
              <a:rPr lang="en-US" sz="2800" dirty="0" smtClean="0"/>
              <a:t>evaluate data </a:t>
            </a:r>
            <a:r>
              <a:rPr lang="en-US" sz="2800" dirty="0"/>
              <a:t>quality issues</a:t>
            </a:r>
          </a:p>
          <a:p>
            <a:pPr marL="0" indent="0">
              <a:spcBef>
                <a:spcPts val="0"/>
              </a:spcBef>
              <a:buFontTx/>
              <a:buNone/>
            </a:pPr>
            <a:r>
              <a:rPr lang="en-US" sz="2400" dirty="0"/>
              <a:t>	- Quality of radar coverage (detection, precipitation)</a:t>
            </a:r>
          </a:p>
          <a:p>
            <a:pPr marL="0" indent="0">
              <a:spcBef>
                <a:spcPts val="0"/>
              </a:spcBef>
              <a:buFontTx/>
              <a:buNone/>
            </a:pPr>
            <a:endParaRPr lang="en-US" sz="2400" dirty="0"/>
          </a:p>
          <a:p>
            <a:pPr marL="0" indent="0">
              <a:spcBef>
                <a:spcPts val="0"/>
              </a:spcBef>
              <a:buFontTx/>
              <a:buNone/>
            </a:pPr>
            <a:r>
              <a:rPr lang="en-US" sz="2800" dirty="0"/>
              <a:t>• </a:t>
            </a:r>
            <a:r>
              <a:rPr lang="en-US" sz="2800" dirty="0" smtClean="0"/>
              <a:t>To measure rarely archived </a:t>
            </a:r>
            <a:r>
              <a:rPr lang="en-US" sz="2800" dirty="0"/>
              <a:t>properties of </a:t>
            </a:r>
            <a:r>
              <a:rPr lang="en-US" sz="2800" dirty="0" smtClean="0"/>
              <a:t>storms</a:t>
            </a:r>
            <a:endParaRPr lang="en-US" sz="2800" dirty="0"/>
          </a:p>
          <a:p>
            <a:pPr marL="0" indent="0">
              <a:spcBef>
                <a:spcPts val="0"/>
              </a:spcBef>
              <a:buFontTx/>
              <a:buNone/>
            </a:pPr>
            <a:r>
              <a:rPr lang="en-US" sz="2400" dirty="0"/>
              <a:t>	- How often</a:t>
            </a:r>
            <a:r>
              <a:rPr lang="en-US" sz="2400" dirty="0" smtClean="0"/>
              <a:t>?	</a:t>
            </a:r>
            <a:r>
              <a:rPr lang="en-US" sz="2400" dirty="0" smtClean="0">
                <a:solidFill>
                  <a:schemeClr val="tx1">
                    <a:lumMod val="50000"/>
                    <a:lumOff val="50000"/>
                  </a:schemeClr>
                </a:solidFill>
              </a:rPr>
              <a:t>[e.g., how many hours per day does it rain?]</a:t>
            </a:r>
            <a:endParaRPr lang="en-US" sz="2400" dirty="0"/>
          </a:p>
          <a:p>
            <a:pPr marL="0" indent="0">
              <a:spcBef>
                <a:spcPts val="0"/>
              </a:spcBef>
              <a:buFontTx/>
              <a:buNone/>
            </a:pPr>
            <a:r>
              <a:rPr lang="en-US" sz="2400" dirty="0"/>
              <a:t>	- How strong?	</a:t>
            </a:r>
            <a:r>
              <a:rPr lang="en-US" sz="2400" dirty="0" smtClean="0"/>
              <a:t>  </a:t>
            </a:r>
            <a:r>
              <a:rPr lang="en-US" sz="2400" dirty="0" smtClean="0">
                <a:solidFill>
                  <a:schemeClr val="tx1">
                    <a:lumMod val="50000"/>
                    <a:lumOff val="50000"/>
                  </a:schemeClr>
                </a:solidFill>
              </a:rPr>
              <a:t>[</a:t>
            </a:r>
            <a:r>
              <a:rPr lang="en-US" sz="2400" dirty="0">
                <a:solidFill>
                  <a:schemeClr val="tx1">
                    <a:lumMod val="50000"/>
                    <a:lumOff val="50000"/>
                  </a:schemeClr>
                </a:solidFill>
              </a:rPr>
              <a:t>Rare (areal) intensity statistics]</a:t>
            </a:r>
          </a:p>
          <a:p>
            <a:pPr marL="0" indent="0">
              <a:spcBef>
                <a:spcPts val="0"/>
              </a:spcBef>
              <a:buFontTx/>
              <a:buNone/>
            </a:pPr>
            <a:r>
              <a:rPr lang="en-US" sz="2400" dirty="0"/>
              <a:t>	- At what time?	</a:t>
            </a:r>
            <a:r>
              <a:rPr lang="en-US" sz="2400" dirty="0">
                <a:solidFill>
                  <a:schemeClr val="tx1">
                    <a:lumMod val="50000"/>
                    <a:lumOff val="50000"/>
                  </a:schemeClr>
                </a:solidFill>
              </a:rPr>
              <a:t>[Little </a:t>
            </a:r>
            <a:r>
              <a:rPr lang="en-US" sz="2400" dirty="0" smtClean="0">
                <a:solidFill>
                  <a:schemeClr val="tx1">
                    <a:lumMod val="50000"/>
                    <a:lumOff val="50000"/>
                  </a:schemeClr>
                </a:solidFill>
              </a:rPr>
              <a:t>records/statistics </a:t>
            </a:r>
            <a:r>
              <a:rPr lang="en-US" sz="2400" dirty="0">
                <a:solidFill>
                  <a:schemeClr val="tx1">
                    <a:lumMod val="50000"/>
                    <a:lumOff val="50000"/>
                  </a:schemeClr>
                </a:solidFill>
              </a:rPr>
              <a:t>of timing info</a:t>
            </a:r>
            <a:r>
              <a:rPr lang="en-US" sz="2400" dirty="0" smtClean="0">
                <a:solidFill>
                  <a:schemeClr val="tx1">
                    <a:lumMod val="50000"/>
                    <a:lumOff val="50000"/>
                  </a:schemeClr>
                </a:solidFill>
              </a:rPr>
              <a:t>]</a:t>
            </a:r>
            <a:endParaRPr lang="en-US" sz="2400" dirty="0">
              <a:solidFill>
                <a:schemeClr val="tx1">
                  <a:lumMod val="50000"/>
                  <a:lumOff val="50000"/>
                </a:schemeClr>
              </a:solidFill>
            </a:endParaRPr>
          </a:p>
          <a:p>
            <a:pPr marL="0" indent="0">
              <a:spcBef>
                <a:spcPts val="0"/>
              </a:spcBef>
              <a:buFontTx/>
              <a:buNone/>
            </a:pPr>
            <a:endParaRPr lang="en-US" sz="2400" dirty="0"/>
          </a:p>
          <a:p>
            <a:pPr marL="0" indent="0">
              <a:spcBef>
                <a:spcPts val="0"/>
              </a:spcBef>
              <a:buFontTx/>
              <a:buNone/>
            </a:pPr>
            <a:r>
              <a:rPr lang="en-US" sz="2800" dirty="0"/>
              <a:t>• </a:t>
            </a:r>
            <a:r>
              <a:rPr lang="en-US" sz="2800" dirty="0" smtClean="0"/>
              <a:t>To use as a </a:t>
            </a:r>
            <a:r>
              <a:rPr lang="en-US" sz="2800" dirty="0"/>
              <a:t>resource for research and teaching</a:t>
            </a:r>
          </a:p>
          <a:p>
            <a:pPr marL="0" indent="0">
              <a:spcBef>
                <a:spcPts val="0"/>
              </a:spcBef>
              <a:buNone/>
            </a:pPr>
            <a:r>
              <a:rPr lang="en-US" sz="2400" dirty="0"/>
              <a:t>	- Repeated forcing revealed, no </a:t>
            </a:r>
            <a:r>
              <a:rPr lang="en-US" sz="2400" dirty="0" smtClean="0"/>
              <a:t>event-specific </a:t>
            </a:r>
            <a:r>
              <a:rPr lang="en-US" sz="2400" dirty="0"/>
              <a:t>peculiarities</a:t>
            </a:r>
          </a:p>
          <a:p>
            <a:pPr marL="0" indent="0">
              <a:spcBef>
                <a:spcPts val="0"/>
              </a:spcBef>
              <a:buNone/>
            </a:pPr>
            <a:r>
              <a:rPr lang="en-US" sz="2400" dirty="0"/>
              <a:t>	- Good new data source to ask new </a:t>
            </a:r>
            <a:r>
              <a:rPr lang="en-US" sz="2400" dirty="0" smtClean="0"/>
              <a:t>questions</a:t>
            </a:r>
          </a:p>
          <a:p>
            <a:pPr marL="0" indent="0">
              <a:spcBef>
                <a:spcPts val="0"/>
              </a:spcBef>
              <a:buNone/>
            </a:pPr>
            <a:endParaRPr lang="en-US" sz="2400" dirty="0" smtClean="0"/>
          </a:p>
          <a:p>
            <a:pPr marL="0" indent="0">
              <a:spcBef>
                <a:spcPts val="0"/>
              </a:spcBef>
              <a:buNone/>
            </a:pPr>
            <a:r>
              <a:rPr lang="en-US" sz="2200" dirty="0" smtClean="0"/>
              <a:t>In brief: To provide new information otherwise unavailable, not to replace good existing datasets.</a:t>
            </a:r>
            <a:endParaRPr lang="en-US" sz="2200" dirty="0"/>
          </a:p>
        </p:txBody>
      </p:sp>
    </p:spTree>
    <p:extLst>
      <p:ext uri="{BB962C8B-B14F-4D97-AF65-F5344CB8AC3E}">
        <p14:creationId xmlns:p14="http://schemas.microsoft.com/office/powerpoint/2010/main" val="77281766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0204" y="228601"/>
            <a:ext cx="9899004" cy="6745819"/>
          </a:xfrm>
          <a:prstGeom prst="rect">
            <a:avLst/>
          </a:prstGeom>
        </p:spPr>
      </p:pic>
      <p:sp>
        <p:nvSpPr>
          <p:cNvPr id="2" name="Title 1"/>
          <p:cNvSpPr>
            <a:spLocks noGrp="1"/>
          </p:cNvSpPr>
          <p:nvPr>
            <p:ph type="title"/>
          </p:nvPr>
        </p:nvSpPr>
        <p:spPr>
          <a:xfrm>
            <a:off x="116113" y="161925"/>
            <a:ext cx="8875486" cy="1255713"/>
          </a:xfrm>
        </p:spPr>
        <p:txBody>
          <a:bodyPr>
            <a:normAutofit/>
          </a:bodyPr>
          <a:lstStyle/>
          <a:p>
            <a:r>
              <a:rPr lang="en-US" dirty="0" smtClean="0">
                <a:solidFill>
                  <a:srgbClr val="FFFFFF"/>
                </a:solidFill>
              </a:rPr>
              <a:t>US topography and orography</a:t>
            </a:r>
            <a:endParaRPr lang="en-CA" dirty="0">
              <a:solidFill>
                <a:srgbClr val="FFFFFF"/>
              </a:solidFill>
            </a:endParaRPr>
          </a:p>
        </p:txBody>
      </p:sp>
      <p:sp>
        <p:nvSpPr>
          <p:cNvPr id="4" name="Footer Placeholder 3"/>
          <p:cNvSpPr>
            <a:spLocks noGrp="1"/>
          </p:cNvSpPr>
          <p:nvPr>
            <p:ph type="ftr" sz="quarter" idx="11"/>
          </p:nvPr>
        </p:nvSpPr>
        <p:spPr/>
        <p:txBody>
          <a:bodyPr/>
          <a:lstStyle/>
          <a:p>
            <a:r>
              <a:rPr lang="en-US" dirty="0" smtClean="0"/>
              <a:t>e07.2</a:t>
            </a:r>
            <a:r>
              <a:rPr lang="en-US" dirty="0"/>
              <a:t>: </a:t>
            </a:r>
            <a:r>
              <a:rPr lang="en-US" dirty="0" smtClean="0"/>
              <a:t>US radar climatology</a:t>
            </a:r>
            <a:endParaRPr lang="en-US" dirty="0"/>
          </a:p>
        </p:txBody>
      </p:sp>
      <p:sp>
        <p:nvSpPr>
          <p:cNvPr id="5" name="Slide Number Placeholder 4"/>
          <p:cNvSpPr>
            <a:spLocks noGrp="1"/>
          </p:cNvSpPr>
          <p:nvPr>
            <p:ph type="sldNum" sz="quarter" idx="12"/>
          </p:nvPr>
        </p:nvSpPr>
        <p:spPr/>
        <p:txBody>
          <a:bodyPr/>
          <a:lstStyle/>
          <a:p>
            <a:fld id="{3FDDB3BC-D9AA-C249-9E0B-FE3AE73EEB10}" type="slidenum">
              <a:rPr lang="en-US" smtClean="0"/>
              <a:t>4</a:t>
            </a:fld>
            <a:endParaRPr lang="en-US" dirty="0"/>
          </a:p>
        </p:txBody>
      </p:sp>
      <p:sp>
        <p:nvSpPr>
          <p:cNvPr id="3" name="TextBox 2"/>
          <p:cNvSpPr txBox="1"/>
          <p:nvPr/>
        </p:nvSpPr>
        <p:spPr>
          <a:xfrm>
            <a:off x="947732" y="6188876"/>
            <a:ext cx="463344" cy="246221"/>
          </a:xfrm>
          <a:prstGeom prst="rect">
            <a:avLst/>
          </a:prstGeom>
          <a:solidFill>
            <a:srgbClr val="4141D1"/>
          </a:solidFill>
        </p:spPr>
        <p:txBody>
          <a:bodyPr wrap="square" rtlCol="0">
            <a:spAutoFit/>
          </a:bodyPr>
          <a:lstStyle/>
          <a:p>
            <a:pPr algn="ctr"/>
            <a:r>
              <a:rPr lang="en-US" sz="1000" dirty="0" smtClean="0">
                <a:latin typeface="Arial" panose="020B0604020202020204" pitchFamily="34" charset="0"/>
                <a:cs typeface="Arial" panose="020B0604020202020204" pitchFamily="34" charset="0"/>
              </a:rPr>
              <a:t>km</a:t>
            </a:r>
            <a:endParaRPr lang="en-CA" sz="1000" dirty="0">
              <a:latin typeface="Arial" panose="020B0604020202020204" pitchFamily="34" charset="0"/>
              <a:cs typeface="Arial" panose="020B0604020202020204" pitchFamily="34" charset="0"/>
            </a:endParaRPr>
          </a:p>
        </p:txBody>
      </p:sp>
      <p:sp>
        <p:nvSpPr>
          <p:cNvPr id="8" name="TextBox 7"/>
          <p:cNvSpPr txBox="1"/>
          <p:nvPr/>
        </p:nvSpPr>
        <p:spPr>
          <a:xfrm>
            <a:off x="947748" y="6548423"/>
            <a:ext cx="463344" cy="184666"/>
          </a:xfrm>
          <a:prstGeom prst="rect">
            <a:avLst/>
          </a:prstGeom>
          <a:solidFill>
            <a:srgbClr val="4141D1"/>
          </a:solidFill>
        </p:spPr>
        <p:txBody>
          <a:bodyPr wrap="square" rtlCol="0">
            <a:spAutoFit/>
          </a:bodyPr>
          <a:lstStyle/>
          <a:p>
            <a:pPr algn="ctr"/>
            <a:r>
              <a:rPr lang="en-US" sz="600" dirty="0" smtClean="0">
                <a:latin typeface="Arial" panose="020B0604020202020204" pitchFamily="34" charset="0"/>
                <a:cs typeface="Arial" panose="020B0604020202020204" pitchFamily="34" charset="0"/>
              </a:rPr>
              <a:t>320</a:t>
            </a:r>
            <a:endParaRPr lang="en-CA" sz="600" dirty="0">
              <a:latin typeface="Arial" panose="020B0604020202020204" pitchFamily="34" charset="0"/>
              <a:cs typeface="Arial" panose="020B0604020202020204" pitchFamily="34" charset="0"/>
            </a:endParaRPr>
          </a:p>
        </p:txBody>
      </p:sp>
      <p:sp>
        <p:nvSpPr>
          <p:cNvPr id="9" name="TextBox 8"/>
          <p:cNvSpPr txBox="1"/>
          <p:nvPr/>
        </p:nvSpPr>
        <p:spPr>
          <a:xfrm>
            <a:off x="1504918" y="6553201"/>
            <a:ext cx="463344" cy="184666"/>
          </a:xfrm>
          <a:prstGeom prst="rect">
            <a:avLst/>
          </a:prstGeom>
          <a:solidFill>
            <a:srgbClr val="4141D1"/>
          </a:solidFill>
        </p:spPr>
        <p:txBody>
          <a:bodyPr wrap="square" rtlCol="0">
            <a:spAutoFit/>
          </a:bodyPr>
          <a:lstStyle/>
          <a:p>
            <a:pPr algn="ctr"/>
            <a:r>
              <a:rPr lang="en-US" sz="600" dirty="0" smtClean="0">
                <a:latin typeface="Arial" panose="020B0604020202020204" pitchFamily="34" charset="0"/>
                <a:cs typeface="Arial" panose="020B0604020202020204" pitchFamily="34" charset="0"/>
              </a:rPr>
              <a:t>640</a:t>
            </a:r>
            <a:endParaRPr lang="en-CA" sz="600" dirty="0">
              <a:latin typeface="Arial" panose="020B0604020202020204" pitchFamily="34" charset="0"/>
              <a:cs typeface="Arial" panose="020B0604020202020204" pitchFamily="34" charset="0"/>
            </a:endParaRPr>
          </a:p>
        </p:txBody>
      </p:sp>
      <p:sp>
        <p:nvSpPr>
          <p:cNvPr id="10" name="Content Placeholder 6"/>
          <p:cNvSpPr txBox="1">
            <a:spLocks/>
          </p:cNvSpPr>
          <p:nvPr/>
        </p:nvSpPr>
        <p:spPr>
          <a:xfrm>
            <a:off x="484909" y="1122145"/>
            <a:ext cx="8063346" cy="443286"/>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2400" dirty="0" smtClean="0">
                <a:solidFill>
                  <a:srgbClr val="FFFFFF"/>
                </a:solidFill>
              </a:rPr>
              <a:t>Important to remember to understand precipitation climatology</a:t>
            </a:r>
          </a:p>
        </p:txBody>
      </p:sp>
    </p:spTree>
    <p:extLst>
      <p:ext uri="{BB962C8B-B14F-4D97-AF65-F5344CB8AC3E}">
        <p14:creationId xmlns:p14="http://schemas.microsoft.com/office/powerpoint/2010/main" val="66524858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8043" y="548680"/>
            <a:ext cx="8408516" cy="5972740"/>
          </a:xfrm>
          <a:prstGeom prst="rect">
            <a:avLst/>
          </a:prstGeom>
        </p:spPr>
      </p:pic>
      <p:sp>
        <p:nvSpPr>
          <p:cNvPr id="4" name="Footer Placeholder 3"/>
          <p:cNvSpPr>
            <a:spLocks noGrp="1"/>
          </p:cNvSpPr>
          <p:nvPr>
            <p:ph type="ftr" sz="quarter" idx="11"/>
          </p:nvPr>
        </p:nvSpPr>
        <p:spPr/>
        <p:txBody>
          <a:bodyPr/>
          <a:lstStyle/>
          <a:p>
            <a:r>
              <a:rPr lang="en-US" dirty="0" smtClean="0"/>
              <a:t>e07.2</a:t>
            </a:r>
            <a:r>
              <a:rPr lang="en-US" dirty="0"/>
              <a:t>: </a:t>
            </a:r>
            <a:r>
              <a:rPr lang="en-US" dirty="0" smtClean="0"/>
              <a:t>US radar climatology</a:t>
            </a:r>
            <a:endParaRPr lang="en-US" dirty="0"/>
          </a:p>
        </p:txBody>
      </p:sp>
      <p:sp>
        <p:nvSpPr>
          <p:cNvPr id="5" name="Slide Number Placeholder 4"/>
          <p:cNvSpPr>
            <a:spLocks noGrp="1"/>
          </p:cNvSpPr>
          <p:nvPr>
            <p:ph type="sldNum" sz="quarter" idx="12"/>
          </p:nvPr>
        </p:nvSpPr>
        <p:spPr/>
        <p:txBody>
          <a:bodyPr/>
          <a:lstStyle/>
          <a:p>
            <a:fld id="{3FDDB3BC-D9AA-C249-9E0B-FE3AE73EEB10}" type="slidenum">
              <a:rPr lang="en-US" smtClean="0"/>
              <a:t>5</a:t>
            </a:fld>
            <a:endParaRPr lang="en-US" dirty="0"/>
          </a:p>
        </p:txBody>
      </p:sp>
      <p:sp>
        <p:nvSpPr>
          <p:cNvPr id="3" name="Rectangle 2"/>
          <p:cNvSpPr/>
          <p:nvPr/>
        </p:nvSpPr>
        <p:spPr>
          <a:xfrm>
            <a:off x="3075709" y="548680"/>
            <a:ext cx="3034146" cy="421138"/>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2" name="Title 1"/>
          <p:cNvSpPr>
            <a:spLocks noGrp="1"/>
          </p:cNvSpPr>
          <p:nvPr>
            <p:ph type="title"/>
          </p:nvPr>
        </p:nvSpPr>
        <p:spPr>
          <a:xfrm>
            <a:off x="116113" y="161925"/>
            <a:ext cx="7852228" cy="1255713"/>
          </a:xfrm>
        </p:spPr>
        <p:txBody>
          <a:bodyPr>
            <a:normAutofit fontScale="90000"/>
          </a:bodyPr>
          <a:lstStyle/>
          <a:p>
            <a:r>
              <a:rPr lang="en-US" dirty="0" smtClean="0"/>
              <a:t>Gauge-derived precipitation climatology (1981-2010)</a:t>
            </a:r>
            <a:endParaRPr lang="en-CA" dirty="0"/>
          </a:p>
        </p:txBody>
      </p:sp>
      <p:sp>
        <p:nvSpPr>
          <p:cNvPr id="6" name="TextBox 5"/>
          <p:cNvSpPr txBox="1"/>
          <p:nvPr/>
        </p:nvSpPr>
        <p:spPr>
          <a:xfrm>
            <a:off x="619129" y="5655472"/>
            <a:ext cx="280141" cy="110800"/>
          </a:xfrm>
          <a:prstGeom prst="rect">
            <a:avLst/>
          </a:prstGeom>
          <a:solidFill>
            <a:srgbClr val="FFFFFF"/>
          </a:solidFill>
        </p:spPr>
        <p:txBody>
          <a:bodyPr wrap="none" lIns="9144" tIns="9144" rIns="0" bIns="9144" rtlCol="0">
            <a:spAutoFit/>
          </a:bodyPr>
          <a:lstStyle/>
          <a:p>
            <a:r>
              <a:rPr lang="en-US" sz="600" dirty="0" smtClean="0">
                <a:latin typeface="Arial" panose="020B0604020202020204" pitchFamily="34" charset="0"/>
                <a:cs typeface="Arial" panose="020B0604020202020204" pitchFamily="34" charset="0"/>
              </a:rPr>
              <a:t>No data</a:t>
            </a:r>
            <a:endParaRPr lang="en-CA" sz="600" dirty="0">
              <a:latin typeface="Arial" panose="020B0604020202020204" pitchFamily="34" charset="0"/>
              <a:cs typeface="Arial" panose="020B0604020202020204" pitchFamily="34" charset="0"/>
            </a:endParaRPr>
          </a:p>
        </p:txBody>
      </p:sp>
      <p:sp>
        <p:nvSpPr>
          <p:cNvPr id="8" name="TextBox 7"/>
          <p:cNvSpPr txBox="1"/>
          <p:nvPr/>
        </p:nvSpPr>
        <p:spPr>
          <a:xfrm>
            <a:off x="831191" y="5426875"/>
            <a:ext cx="1435521" cy="156966"/>
          </a:xfrm>
          <a:prstGeom prst="rect">
            <a:avLst/>
          </a:prstGeom>
          <a:solidFill>
            <a:srgbClr val="FFFFFF"/>
          </a:solidFill>
        </p:spPr>
        <p:txBody>
          <a:bodyPr wrap="none" lIns="9144" tIns="9144" rIns="9144" bIns="9144" rtlCol="0">
            <a:spAutoFit/>
          </a:bodyPr>
          <a:lstStyle/>
          <a:p>
            <a:r>
              <a:rPr lang="en-US" sz="900" b="1" dirty="0" smtClean="0">
                <a:latin typeface="Arial" panose="020B0604020202020204" pitchFamily="34" charset="0"/>
                <a:cs typeface="Arial" panose="020B0604020202020204" pitchFamily="34" charset="0"/>
              </a:rPr>
              <a:t>Annual precipitation</a:t>
            </a:r>
            <a:r>
              <a:rPr lang="en-US" sz="900" dirty="0" smtClean="0">
                <a:latin typeface="Arial" panose="020B0604020202020204" pitchFamily="34" charset="0"/>
                <a:cs typeface="Arial" panose="020B0604020202020204" pitchFamily="34" charset="0"/>
              </a:rPr>
              <a:t> (mm)</a:t>
            </a:r>
            <a:endParaRPr lang="en-CA" sz="900" dirty="0">
              <a:latin typeface="Arial" panose="020B0604020202020204" pitchFamily="34" charset="0"/>
              <a:cs typeface="Arial" panose="020B0604020202020204" pitchFamily="34" charset="0"/>
            </a:endParaRPr>
          </a:p>
        </p:txBody>
      </p:sp>
      <p:sp>
        <p:nvSpPr>
          <p:cNvPr id="9" name="TextBox 8"/>
          <p:cNvSpPr txBox="1"/>
          <p:nvPr/>
        </p:nvSpPr>
        <p:spPr>
          <a:xfrm>
            <a:off x="621792" y="5815015"/>
            <a:ext cx="246093" cy="126188"/>
          </a:xfrm>
          <a:prstGeom prst="rect">
            <a:avLst/>
          </a:prstGeom>
          <a:solidFill>
            <a:srgbClr val="FFFFFF"/>
          </a:solidFill>
        </p:spPr>
        <p:txBody>
          <a:bodyPr wrap="none" lIns="9144" tIns="9144" rIns="9144" bIns="9144" rtlCol="0">
            <a:spAutoFit/>
          </a:bodyPr>
          <a:lstStyle/>
          <a:p>
            <a:r>
              <a:rPr lang="en-US" sz="700" dirty="0" smtClean="0">
                <a:latin typeface="Arial" panose="020B0604020202020204" pitchFamily="34" charset="0"/>
                <a:cs typeface="Arial" panose="020B0604020202020204" pitchFamily="34" charset="0"/>
              </a:rPr>
              <a:t>&lt; 100</a:t>
            </a:r>
            <a:endParaRPr lang="en-CA" sz="700" dirty="0">
              <a:latin typeface="Arial" panose="020B0604020202020204" pitchFamily="34" charset="0"/>
              <a:cs typeface="Arial" panose="020B0604020202020204" pitchFamily="34" charset="0"/>
            </a:endParaRPr>
          </a:p>
        </p:txBody>
      </p:sp>
      <p:sp>
        <p:nvSpPr>
          <p:cNvPr id="10" name="TextBox 9"/>
          <p:cNvSpPr txBox="1"/>
          <p:nvPr/>
        </p:nvSpPr>
        <p:spPr>
          <a:xfrm>
            <a:off x="621792" y="5976939"/>
            <a:ext cx="246093" cy="126188"/>
          </a:xfrm>
          <a:prstGeom prst="rect">
            <a:avLst/>
          </a:prstGeom>
          <a:solidFill>
            <a:srgbClr val="FFFFFF"/>
          </a:solidFill>
        </p:spPr>
        <p:txBody>
          <a:bodyPr wrap="none" lIns="9144" tIns="9144" rIns="9144" bIns="9144" rtlCol="0">
            <a:spAutoFit/>
          </a:bodyPr>
          <a:lstStyle/>
          <a:p>
            <a:r>
              <a:rPr lang="en-US" sz="700" dirty="0" smtClean="0">
                <a:latin typeface="Arial" panose="020B0604020202020204" pitchFamily="34" charset="0"/>
                <a:cs typeface="Arial" panose="020B0604020202020204" pitchFamily="34" charset="0"/>
              </a:rPr>
              <a:t>&lt; 200</a:t>
            </a:r>
            <a:endParaRPr lang="en-CA" sz="700" dirty="0">
              <a:latin typeface="Arial" panose="020B0604020202020204" pitchFamily="34" charset="0"/>
              <a:cs typeface="Arial" panose="020B0604020202020204" pitchFamily="34" charset="0"/>
            </a:endParaRPr>
          </a:p>
        </p:txBody>
      </p:sp>
      <p:sp>
        <p:nvSpPr>
          <p:cNvPr id="11" name="TextBox 10"/>
          <p:cNvSpPr txBox="1"/>
          <p:nvPr/>
        </p:nvSpPr>
        <p:spPr>
          <a:xfrm>
            <a:off x="621792" y="6143625"/>
            <a:ext cx="246093" cy="126188"/>
          </a:xfrm>
          <a:prstGeom prst="rect">
            <a:avLst/>
          </a:prstGeom>
          <a:solidFill>
            <a:srgbClr val="FFFFFF"/>
          </a:solidFill>
        </p:spPr>
        <p:txBody>
          <a:bodyPr wrap="none" lIns="9144" tIns="9144" rIns="9144" bIns="9144" rtlCol="0">
            <a:spAutoFit/>
          </a:bodyPr>
          <a:lstStyle/>
          <a:p>
            <a:r>
              <a:rPr lang="en-US" sz="700" dirty="0" smtClean="0">
                <a:latin typeface="Arial" panose="020B0604020202020204" pitchFamily="34" charset="0"/>
                <a:cs typeface="Arial" panose="020B0604020202020204" pitchFamily="34" charset="0"/>
              </a:rPr>
              <a:t>&lt; 300</a:t>
            </a:r>
            <a:endParaRPr lang="en-CA" sz="700" dirty="0">
              <a:latin typeface="Arial" panose="020B0604020202020204" pitchFamily="34" charset="0"/>
              <a:cs typeface="Arial" panose="020B0604020202020204" pitchFamily="34" charset="0"/>
            </a:endParaRPr>
          </a:p>
        </p:txBody>
      </p:sp>
      <p:sp>
        <p:nvSpPr>
          <p:cNvPr id="12" name="TextBox 11"/>
          <p:cNvSpPr txBox="1"/>
          <p:nvPr/>
        </p:nvSpPr>
        <p:spPr>
          <a:xfrm>
            <a:off x="621792" y="6303168"/>
            <a:ext cx="297389" cy="126188"/>
          </a:xfrm>
          <a:prstGeom prst="rect">
            <a:avLst/>
          </a:prstGeom>
          <a:solidFill>
            <a:srgbClr val="FFFFFF"/>
          </a:solidFill>
        </p:spPr>
        <p:txBody>
          <a:bodyPr wrap="none" lIns="9144" tIns="9144" rIns="9144" bIns="9144" rtlCol="0">
            <a:spAutoFit/>
          </a:bodyPr>
          <a:lstStyle/>
          <a:p>
            <a:r>
              <a:rPr lang="en-US" sz="700" dirty="0" smtClean="0">
                <a:latin typeface="Arial" panose="020B0604020202020204" pitchFamily="34" charset="0"/>
                <a:cs typeface="Arial" panose="020B0604020202020204" pitchFamily="34" charset="0"/>
              </a:rPr>
              <a:t>&lt; 400  </a:t>
            </a:r>
            <a:endParaRPr lang="en-CA" sz="700" dirty="0">
              <a:latin typeface="Arial" panose="020B0604020202020204" pitchFamily="34" charset="0"/>
              <a:cs typeface="Arial" panose="020B0604020202020204" pitchFamily="34" charset="0"/>
            </a:endParaRPr>
          </a:p>
        </p:txBody>
      </p:sp>
      <p:sp>
        <p:nvSpPr>
          <p:cNvPr id="13" name="TextBox 12"/>
          <p:cNvSpPr txBox="1"/>
          <p:nvPr/>
        </p:nvSpPr>
        <p:spPr>
          <a:xfrm>
            <a:off x="1207008" y="5648128"/>
            <a:ext cx="297389" cy="126188"/>
          </a:xfrm>
          <a:prstGeom prst="rect">
            <a:avLst/>
          </a:prstGeom>
          <a:solidFill>
            <a:srgbClr val="FFFFFF"/>
          </a:solidFill>
        </p:spPr>
        <p:txBody>
          <a:bodyPr wrap="none" lIns="9144" tIns="9144" rIns="9144" bIns="9144" rtlCol="0">
            <a:spAutoFit/>
          </a:bodyPr>
          <a:lstStyle/>
          <a:p>
            <a:r>
              <a:rPr lang="en-US" sz="700" dirty="0" smtClean="0">
                <a:latin typeface="Arial" panose="020B0604020202020204" pitchFamily="34" charset="0"/>
                <a:cs typeface="Arial" panose="020B0604020202020204" pitchFamily="34" charset="0"/>
              </a:rPr>
              <a:t>&lt; 500  </a:t>
            </a:r>
            <a:endParaRPr lang="en-CA" sz="700" dirty="0">
              <a:latin typeface="Arial" panose="020B0604020202020204" pitchFamily="34" charset="0"/>
              <a:cs typeface="Arial" panose="020B0604020202020204" pitchFamily="34" charset="0"/>
            </a:endParaRPr>
          </a:p>
        </p:txBody>
      </p:sp>
      <p:sp>
        <p:nvSpPr>
          <p:cNvPr id="14" name="TextBox 13"/>
          <p:cNvSpPr txBox="1"/>
          <p:nvPr/>
        </p:nvSpPr>
        <p:spPr>
          <a:xfrm>
            <a:off x="1207008" y="5812433"/>
            <a:ext cx="297389" cy="126188"/>
          </a:xfrm>
          <a:prstGeom prst="rect">
            <a:avLst/>
          </a:prstGeom>
          <a:solidFill>
            <a:srgbClr val="FFFFFF"/>
          </a:solidFill>
        </p:spPr>
        <p:txBody>
          <a:bodyPr wrap="none" lIns="9144" tIns="9144" rIns="9144" bIns="9144" rtlCol="0">
            <a:spAutoFit/>
          </a:bodyPr>
          <a:lstStyle/>
          <a:p>
            <a:r>
              <a:rPr lang="en-US" sz="700" dirty="0" smtClean="0">
                <a:latin typeface="Arial" panose="020B0604020202020204" pitchFamily="34" charset="0"/>
                <a:cs typeface="Arial" panose="020B0604020202020204" pitchFamily="34" charset="0"/>
              </a:rPr>
              <a:t>&lt; 600  </a:t>
            </a:r>
            <a:endParaRPr lang="en-CA" sz="700" dirty="0">
              <a:latin typeface="Arial" panose="020B0604020202020204" pitchFamily="34" charset="0"/>
              <a:cs typeface="Arial" panose="020B0604020202020204" pitchFamily="34" charset="0"/>
            </a:endParaRPr>
          </a:p>
        </p:txBody>
      </p:sp>
      <p:sp>
        <p:nvSpPr>
          <p:cNvPr id="15" name="TextBox 14"/>
          <p:cNvSpPr txBox="1"/>
          <p:nvPr/>
        </p:nvSpPr>
        <p:spPr>
          <a:xfrm>
            <a:off x="1207008" y="5976722"/>
            <a:ext cx="297389" cy="126188"/>
          </a:xfrm>
          <a:prstGeom prst="rect">
            <a:avLst/>
          </a:prstGeom>
          <a:solidFill>
            <a:srgbClr val="FFFFFF"/>
          </a:solidFill>
        </p:spPr>
        <p:txBody>
          <a:bodyPr wrap="none" lIns="9144" tIns="9144" rIns="9144" bIns="9144" rtlCol="0">
            <a:spAutoFit/>
          </a:bodyPr>
          <a:lstStyle/>
          <a:p>
            <a:r>
              <a:rPr lang="en-US" sz="700" dirty="0" smtClean="0">
                <a:latin typeface="Arial" panose="020B0604020202020204" pitchFamily="34" charset="0"/>
                <a:cs typeface="Arial" panose="020B0604020202020204" pitchFamily="34" charset="0"/>
              </a:rPr>
              <a:t>&lt; 700  </a:t>
            </a:r>
            <a:endParaRPr lang="en-CA" sz="700" dirty="0">
              <a:latin typeface="Arial" panose="020B0604020202020204" pitchFamily="34" charset="0"/>
              <a:cs typeface="Arial" panose="020B0604020202020204" pitchFamily="34" charset="0"/>
            </a:endParaRPr>
          </a:p>
        </p:txBody>
      </p:sp>
      <p:sp>
        <p:nvSpPr>
          <p:cNvPr id="16" name="TextBox 15"/>
          <p:cNvSpPr txBox="1"/>
          <p:nvPr/>
        </p:nvSpPr>
        <p:spPr>
          <a:xfrm>
            <a:off x="1207008" y="6141027"/>
            <a:ext cx="297389" cy="126188"/>
          </a:xfrm>
          <a:prstGeom prst="rect">
            <a:avLst/>
          </a:prstGeom>
          <a:solidFill>
            <a:srgbClr val="FFFFFF"/>
          </a:solidFill>
        </p:spPr>
        <p:txBody>
          <a:bodyPr wrap="none" lIns="9144" tIns="9144" rIns="9144" bIns="9144" rtlCol="0">
            <a:spAutoFit/>
          </a:bodyPr>
          <a:lstStyle/>
          <a:p>
            <a:r>
              <a:rPr lang="en-US" sz="700" dirty="0" smtClean="0">
                <a:latin typeface="Arial" panose="020B0604020202020204" pitchFamily="34" charset="0"/>
                <a:cs typeface="Arial" panose="020B0604020202020204" pitchFamily="34" charset="0"/>
              </a:rPr>
              <a:t>&lt; 800  </a:t>
            </a:r>
            <a:endParaRPr lang="en-CA" sz="700" dirty="0">
              <a:latin typeface="Arial" panose="020B0604020202020204" pitchFamily="34" charset="0"/>
              <a:cs typeface="Arial" panose="020B0604020202020204" pitchFamily="34" charset="0"/>
            </a:endParaRPr>
          </a:p>
        </p:txBody>
      </p:sp>
      <p:sp>
        <p:nvSpPr>
          <p:cNvPr id="17" name="TextBox 16"/>
          <p:cNvSpPr txBox="1"/>
          <p:nvPr/>
        </p:nvSpPr>
        <p:spPr>
          <a:xfrm>
            <a:off x="1207008" y="6302950"/>
            <a:ext cx="297389" cy="126188"/>
          </a:xfrm>
          <a:prstGeom prst="rect">
            <a:avLst/>
          </a:prstGeom>
          <a:solidFill>
            <a:srgbClr val="FFFFFF"/>
          </a:solidFill>
        </p:spPr>
        <p:txBody>
          <a:bodyPr wrap="none" lIns="9144" tIns="9144" rIns="9144" bIns="9144" rtlCol="0">
            <a:spAutoFit/>
          </a:bodyPr>
          <a:lstStyle/>
          <a:p>
            <a:r>
              <a:rPr lang="en-US" sz="700" dirty="0" smtClean="0">
                <a:latin typeface="Arial" panose="020B0604020202020204" pitchFamily="34" charset="0"/>
                <a:cs typeface="Arial" panose="020B0604020202020204" pitchFamily="34" charset="0"/>
              </a:rPr>
              <a:t>&lt; 900  </a:t>
            </a:r>
            <a:endParaRPr lang="en-CA" sz="700" dirty="0">
              <a:latin typeface="Arial" panose="020B0604020202020204" pitchFamily="34" charset="0"/>
              <a:cs typeface="Arial" panose="020B0604020202020204" pitchFamily="34" charset="0"/>
            </a:endParaRPr>
          </a:p>
        </p:txBody>
      </p:sp>
      <p:sp>
        <p:nvSpPr>
          <p:cNvPr id="18" name="TextBox 17"/>
          <p:cNvSpPr txBox="1"/>
          <p:nvPr/>
        </p:nvSpPr>
        <p:spPr>
          <a:xfrm>
            <a:off x="1790415" y="5648329"/>
            <a:ext cx="321435" cy="126188"/>
          </a:xfrm>
          <a:prstGeom prst="rect">
            <a:avLst/>
          </a:prstGeom>
          <a:solidFill>
            <a:srgbClr val="FFFFFF"/>
          </a:solidFill>
        </p:spPr>
        <p:txBody>
          <a:bodyPr wrap="none" lIns="9144" tIns="9144" rIns="9144" bIns="9144" rtlCol="0">
            <a:spAutoFit/>
          </a:bodyPr>
          <a:lstStyle/>
          <a:p>
            <a:r>
              <a:rPr lang="en-US" sz="700" dirty="0" smtClean="0">
                <a:latin typeface="Arial" panose="020B0604020202020204" pitchFamily="34" charset="0"/>
                <a:cs typeface="Arial" panose="020B0604020202020204" pitchFamily="34" charset="0"/>
              </a:rPr>
              <a:t>&lt; 1000 </a:t>
            </a:r>
            <a:endParaRPr lang="en-CA" sz="700" dirty="0">
              <a:latin typeface="Arial" panose="020B0604020202020204" pitchFamily="34" charset="0"/>
              <a:cs typeface="Arial" panose="020B0604020202020204" pitchFamily="34" charset="0"/>
            </a:endParaRPr>
          </a:p>
        </p:txBody>
      </p:sp>
      <p:sp>
        <p:nvSpPr>
          <p:cNvPr id="19" name="TextBox 18"/>
          <p:cNvSpPr txBox="1"/>
          <p:nvPr/>
        </p:nvSpPr>
        <p:spPr>
          <a:xfrm>
            <a:off x="1790415" y="5812433"/>
            <a:ext cx="321435" cy="126188"/>
          </a:xfrm>
          <a:prstGeom prst="rect">
            <a:avLst/>
          </a:prstGeom>
          <a:solidFill>
            <a:srgbClr val="FFFFFF"/>
          </a:solidFill>
        </p:spPr>
        <p:txBody>
          <a:bodyPr wrap="none" lIns="9144" tIns="9144" rIns="9144" bIns="9144" rtlCol="0">
            <a:spAutoFit/>
          </a:bodyPr>
          <a:lstStyle/>
          <a:p>
            <a:r>
              <a:rPr lang="en-US" sz="700" dirty="0" smtClean="0">
                <a:latin typeface="Arial" panose="020B0604020202020204" pitchFamily="34" charset="0"/>
                <a:cs typeface="Arial" panose="020B0604020202020204" pitchFamily="34" charset="0"/>
              </a:rPr>
              <a:t>&lt; 1250 </a:t>
            </a:r>
            <a:endParaRPr lang="en-CA" sz="700" dirty="0">
              <a:latin typeface="Arial" panose="020B0604020202020204" pitchFamily="34" charset="0"/>
              <a:cs typeface="Arial" panose="020B0604020202020204" pitchFamily="34" charset="0"/>
            </a:endParaRPr>
          </a:p>
        </p:txBody>
      </p:sp>
      <p:sp>
        <p:nvSpPr>
          <p:cNvPr id="20" name="TextBox 19"/>
          <p:cNvSpPr txBox="1"/>
          <p:nvPr/>
        </p:nvSpPr>
        <p:spPr>
          <a:xfrm>
            <a:off x="1790415" y="5976722"/>
            <a:ext cx="321435" cy="126188"/>
          </a:xfrm>
          <a:prstGeom prst="rect">
            <a:avLst/>
          </a:prstGeom>
          <a:solidFill>
            <a:srgbClr val="FFFFFF"/>
          </a:solidFill>
        </p:spPr>
        <p:txBody>
          <a:bodyPr wrap="none" lIns="9144" tIns="9144" rIns="9144" bIns="9144" rtlCol="0">
            <a:spAutoFit/>
          </a:bodyPr>
          <a:lstStyle/>
          <a:p>
            <a:r>
              <a:rPr lang="en-US" sz="700" dirty="0" smtClean="0">
                <a:latin typeface="Arial" panose="020B0604020202020204" pitchFamily="34" charset="0"/>
                <a:cs typeface="Arial" panose="020B0604020202020204" pitchFamily="34" charset="0"/>
              </a:rPr>
              <a:t>&lt; 1500 </a:t>
            </a:r>
            <a:endParaRPr lang="en-CA" sz="700" dirty="0">
              <a:latin typeface="Arial" panose="020B0604020202020204" pitchFamily="34" charset="0"/>
              <a:cs typeface="Arial" panose="020B0604020202020204" pitchFamily="34" charset="0"/>
            </a:endParaRPr>
          </a:p>
        </p:txBody>
      </p:sp>
      <p:sp>
        <p:nvSpPr>
          <p:cNvPr id="21" name="TextBox 20"/>
          <p:cNvSpPr txBox="1"/>
          <p:nvPr/>
        </p:nvSpPr>
        <p:spPr>
          <a:xfrm>
            <a:off x="1790415" y="6140811"/>
            <a:ext cx="321435" cy="126188"/>
          </a:xfrm>
          <a:prstGeom prst="rect">
            <a:avLst/>
          </a:prstGeom>
          <a:solidFill>
            <a:srgbClr val="FFFFFF"/>
          </a:solidFill>
        </p:spPr>
        <p:txBody>
          <a:bodyPr wrap="none" lIns="9144" tIns="9144" rIns="9144" bIns="9144" rtlCol="0">
            <a:spAutoFit/>
          </a:bodyPr>
          <a:lstStyle/>
          <a:p>
            <a:r>
              <a:rPr lang="en-US" sz="700" dirty="0" smtClean="0">
                <a:latin typeface="Arial" panose="020B0604020202020204" pitchFamily="34" charset="0"/>
                <a:cs typeface="Arial" panose="020B0604020202020204" pitchFamily="34" charset="0"/>
              </a:rPr>
              <a:t>&lt; 1750 </a:t>
            </a:r>
            <a:endParaRPr lang="en-CA" sz="700" dirty="0">
              <a:latin typeface="Arial" panose="020B0604020202020204" pitchFamily="34" charset="0"/>
              <a:cs typeface="Arial" panose="020B0604020202020204" pitchFamily="34" charset="0"/>
            </a:endParaRPr>
          </a:p>
        </p:txBody>
      </p:sp>
      <p:sp>
        <p:nvSpPr>
          <p:cNvPr id="22" name="TextBox 21"/>
          <p:cNvSpPr txBox="1"/>
          <p:nvPr/>
        </p:nvSpPr>
        <p:spPr>
          <a:xfrm>
            <a:off x="1790414" y="6303168"/>
            <a:ext cx="321435" cy="126188"/>
          </a:xfrm>
          <a:prstGeom prst="rect">
            <a:avLst/>
          </a:prstGeom>
          <a:solidFill>
            <a:srgbClr val="FFFFFF"/>
          </a:solidFill>
        </p:spPr>
        <p:txBody>
          <a:bodyPr wrap="none" lIns="9144" tIns="9144" rIns="9144" bIns="9144" rtlCol="0">
            <a:spAutoFit/>
          </a:bodyPr>
          <a:lstStyle/>
          <a:p>
            <a:r>
              <a:rPr lang="en-US" sz="700" dirty="0" smtClean="0">
                <a:latin typeface="Arial" panose="020B0604020202020204" pitchFamily="34" charset="0"/>
                <a:cs typeface="Arial" panose="020B0604020202020204" pitchFamily="34" charset="0"/>
              </a:rPr>
              <a:t>&lt; 2000 </a:t>
            </a:r>
            <a:endParaRPr lang="en-CA" sz="700" dirty="0">
              <a:latin typeface="Arial" panose="020B0604020202020204" pitchFamily="34" charset="0"/>
              <a:cs typeface="Arial" panose="020B0604020202020204" pitchFamily="34" charset="0"/>
            </a:endParaRPr>
          </a:p>
        </p:txBody>
      </p:sp>
      <p:sp>
        <p:nvSpPr>
          <p:cNvPr id="23" name="TextBox 22"/>
          <p:cNvSpPr txBox="1"/>
          <p:nvPr/>
        </p:nvSpPr>
        <p:spPr>
          <a:xfrm>
            <a:off x="2385726" y="5647778"/>
            <a:ext cx="347083" cy="126188"/>
          </a:xfrm>
          <a:prstGeom prst="rect">
            <a:avLst/>
          </a:prstGeom>
          <a:solidFill>
            <a:srgbClr val="FFFFFF"/>
          </a:solidFill>
        </p:spPr>
        <p:txBody>
          <a:bodyPr wrap="none" lIns="9144" tIns="9144" rIns="9144" bIns="9144" rtlCol="0">
            <a:spAutoFit/>
          </a:bodyPr>
          <a:lstStyle/>
          <a:p>
            <a:r>
              <a:rPr lang="en-US" sz="700" dirty="0" smtClean="0">
                <a:latin typeface="Arial" panose="020B0604020202020204" pitchFamily="34" charset="0"/>
                <a:cs typeface="Arial" panose="020B0604020202020204" pitchFamily="34" charset="0"/>
              </a:rPr>
              <a:t>&lt; 2500  </a:t>
            </a:r>
            <a:endParaRPr lang="en-CA" sz="700" dirty="0">
              <a:latin typeface="Arial" panose="020B0604020202020204" pitchFamily="34" charset="0"/>
              <a:cs typeface="Arial" panose="020B0604020202020204" pitchFamily="34" charset="0"/>
            </a:endParaRPr>
          </a:p>
        </p:txBody>
      </p:sp>
      <p:sp>
        <p:nvSpPr>
          <p:cNvPr id="24" name="TextBox 23"/>
          <p:cNvSpPr txBox="1"/>
          <p:nvPr/>
        </p:nvSpPr>
        <p:spPr>
          <a:xfrm>
            <a:off x="2385725" y="5811886"/>
            <a:ext cx="372731" cy="126188"/>
          </a:xfrm>
          <a:prstGeom prst="rect">
            <a:avLst/>
          </a:prstGeom>
          <a:solidFill>
            <a:srgbClr val="FFFFFF"/>
          </a:solidFill>
        </p:spPr>
        <p:txBody>
          <a:bodyPr wrap="none" lIns="9144" tIns="9144" rIns="9144" bIns="9144" rtlCol="0">
            <a:spAutoFit/>
          </a:bodyPr>
          <a:lstStyle/>
          <a:p>
            <a:r>
              <a:rPr lang="en-US" sz="700" dirty="0" smtClean="0">
                <a:latin typeface="Arial" panose="020B0604020202020204" pitchFamily="34" charset="0"/>
                <a:cs typeface="Arial" panose="020B0604020202020204" pitchFamily="34" charset="0"/>
              </a:rPr>
              <a:t>&lt; 3000   </a:t>
            </a:r>
            <a:endParaRPr lang="en-CA" sz="700" dirty="0">
              <a:latin typeface="Arial" panose="020B0604020202020204" pitchFamily="34" charset="0"/>
              <a:cs typeface="Arial" panose="020B0604020202020204" pitchFamily="34" charset="0"/>
            </a:endParaRPr>
          </a:p>
        </p:txBody>
      </p:sp>
      <p:sp>
        <p:nvSpPr>
          <p:cNvPr id="25" name="TextBox 24"/>
          <p:cNvSpPr txBox="1"/>
          <p:nvPr/>
        </p:nvSpPr>
        <p:spPr>
          <a:xfrm>
            <a:off x="2385724" y="5976194"/>
            <a:ext cx="372731" cy="126188"/>
          </a:xfrm>
          <a:prstGeom prst="rect">
            <a:avLst/>
          </a:prstGeom>
          <a:solidFill>
            <a:srgbClr val="FFFFFF"/>
          </a:solidFill>
        </p:spPr>
        <p:txBody>
          <a:bodyPr wrap="none" lIns="9144" tIns="9144" rIns="9144" bIns="9144" rtlCol="0">
            <a:spAutoFit/>
          </a:bodyPr>
          <a:lstStyle/>
          <a:p>
            <a:r>
              <a:rPr lang="en-US" sz="700" dirty="0" smtClean="0">
                <a:latin typeface="Arial" panose="020B0604020202020204" pitchFamily="34" charset="0"/>
                <a:cs typeface="Arial" panose="020B0604020202020204" pitchFamily="34" charset="0"/>
              </a:rPr>
              <a:t>&lt; 3500   </a:t>
            </a:r>
            <a:endParaRPr lang="en-CA" sz="700" dirty="0">
              <a:latin typeface="Arial" panose="020B0604020202020204" pitchFamily="34" charset="0"/>
              <a:cs typeface="Arial" panose="020B0604020202020204" pitchFamily="34" charset="0"/>
            </a:endParaRPr>
          </a:p>
        </p:txBody>
      </p:sp>
      <p:sp>
        <p:nvSpPr>
          <p:cNvPr id="26" name="TextBox 25"/>
          <p:cNvSpPr txBox="1"/>
          <p:nvPr/>
        </p:nvSpPr>
        <p:spPr>
          <a:xfrm>
            <a:off x="2385723" y="6142665"/>
            <a:ext cx="372731" cy="126188"/>
          </a:xfrm>
          <a:prstGeom prst="rect">
            <a:avLst/>
          </a:prstGeom>
          <a:solidFill>
            <a:srgbClr val="FFFFFF"/>
          </a:solidFill>
        </p:spPr>
        <p:txBody>
          <a:bodyPr wrap="none" lIns="9144" tIns="9144" rIns="9144" bIns="9144" rtlCol="0">
            <a:spAutoFit/>
          </a:bodyPr>
          <a:lstStyle/>
          <a:p>
            <a:r>
              <a:rPr lang="en-US" sz="700" dirty="0" smtClean="0">
                <a:latin typeface="Arial" panose="020B0604020202020204" pitchFamily="34" charset="0"/>
                <a:cs typeface="Arial" panose="020B0604020202020204" pitchFamily="34" charset="0"/>
              </a:rPr>
              <a:t>&lt; 4000   </a:t>
            </a:r>
            <a:endParaRPr lang="en-CA" sz="700" dirty="0">
              <a:latin typeface="Arial" panose="020B0604020202020204" pitchFamily="34" charset="0"/>
              <a:cs typeface="Arial" panose="020B0604020202020204" pitchFamily="34" charset="0"/>
            </a:endParaRPr>
          </a:p>
        </p:txBody>
      </p:sp>
      <p:sp>
        <p:nvSpPr>
          <p:cNvPr id="27" name="TextBox 26"/>
          <p:cNvSpPr txBox="1"/>
          <p:nvPr/>
        </p:nvSpPr>
        <p:spPr>
          <a:xfrm>
            <a:off x="2385726" y="6303168"/>
            <a:ext cx="372731" cy="126188"/>
          </a:xfrm>
          <a:prstGeom prst="rect">
            <a:avLst/>
          </a:prstGeom>
          <a:solidFill>
            <a:srgbClr val="FFFFFF"/>
          </a:solidFill>
        </p:spPr>
        <p:txBody>
          <a:bodyPr wrap="none" lIns="9144" tIns="9144" rIns="9144" bIns="9144" rtlCol="0">
            <a:spAutoFit/>
          </a:bodyPr>
          <a:lstStyle/>
          <a:p>
            <a:r>
              <a:rPr lang="en-US" sz="700" dirty="0" smtClean="0">
                <a:latin typeface="Arial" panose="020B0604020202020204" pitchFamily="34" charset="0"/>
                <a:cs typeface="Arial" panose="020B0604020202020204" pitchFamily="34" charset="0"/>
              </a:rPr>
              <a:t>&gt; 4000   </a:t>
            </a:r>
            <a:endParaRPr lang="en-CA" sz="700" dirty="0">
              <a:latin typeface="Arial" panose="020B0604020202020204" pitchFamily="34" charset="0"/>
              <a:cs typeface="Arial" panose="020B0604020202020204" pitchFamily="34" charset="0"/>
            </a:endParaRPr>
          </a:p>
        </p:txBody>
      </p:sp>
      <p:sp>
        <p:nvSpPr>
          <p:cNvPr id="28" name="TextBox 27"/>
          <p:cNvSpPr txBox="1"/>
          <p:nvPr/>
        </p:nvSpPr>
        <p:spPr>
          <a:xfrm>
            <a:off x="5595579" y="6231615"/>
            <a:ext cx="1678057" cy="187744"/>
          </a:xfrm>
          <a:prstGeom prst="rect">
            <a:avLst/>
          </a:prstGeom>
          <a:solidFill>
            <a:srgbClr val="FFFFFF"/>
          </a:solidFill>
        </p:spPr>
        <p:txBody>
          <a:bodyPr wrap="square" lIns="9144" tIns="9144" rIns="9144" bIns="9144" rtlCol="0">
            <a:spAutoFit/>
          </a:bodyPr>
          <a:lstStyle/>
          <a:p>
            <a:r>
              <a:rPr lang="en-US" sz="1100" dirty="0" smtClean="0">
                <a:latin typeface="Arial" panose="020B0604020202020204" pitchFamily="34" charset="0"/>
                <a:cs typeface="Arial" panose="020B0604020202020204" pitchFamily="34" charset="0"/>
              </a:rPr>
              <a:t>Image courtesy of PRISM</a:t>
            </a:r>
            <a:endParaRPr lang="en-CA"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104102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p:nvPr/>
        </p:nvPicPr>
        <p:blipFill>
          <a:blip r:embed="rId3" cstate="print">
            <a:extLst>
              <a:ext uri="{28A0092B-C50C-407E-A947-70E740481C1C}">
                <a14:useLocalDpi xmlns:a14="http://schemas.microsoft.com/office/drawing/2010/main" val="0"/>
              </a:ext>
            </a:extLst>
          </a:blip>
          <a:stretch>
            <a:fillRect/>
          </a:stretch>
        </p:blipFill>
        <p:spPr>
          <a:xfrm>
            <a:off x="0" y="1171145"/>
            <a:ext cx="9144000" cy="5358384"/>
          </a:xfrm>
          <a:prstGeom prst="rect">
            <a:avLst/>
          </a:prstGeom>
        </p:spPr>
      </p:pic>
      <p:sp>
        <p:nvSpPr>
          <p:cNvPr id="4" name="Footer Placeholder 3"/>
          <p:cNvSpPr>
            <a:spLocks noGrp="1"/>
          </p:cNvSpPr>
          <p:nvPr>
            <p:ph type="ftr" sz="quarter" idx="11"/>
          </p:nvPr>
        </p:nvSpPr>
        <p:spPr/>
        <p:txBody>
          <a:bodyPr/>
          <a:lstStyle/>
          <a:p>
            <a:r>
              <a:rPr lang="en-US" dirty="0" smtClean="0"/>
              <a:t>e07.2</a:t>
            </a:r>
            <a:r>
              <a:rPr lang="en-US" dirty="0"/>
              <a:t>: </a:t>
            </a:r>
            <a:r>
              <a:rPr lang="en-US" dirty="0" smtClean="0"/>
              <a:t>US radar climatology</a:t>
            </a:r>
            <a:endParaRPr lang="en-US" dirty="0"/>
          </a:p>
        </p:txBody>
      </p:sp>
      <p:sp>
        <p:nvSpPr>
          <p:cNvPr id="5" name="Slide Number Placeholder 4"/>
          <p:cNvSpPr>
            <a:spLocks noGrp="1"/>
          </p:cNvSpPr>
          <p:nvPr>
            <p:ph type="sldNum" sz="quarter" idx="12"/>
          </p:nvPr>
        </p:nvSpPr>
        <p:spPr/>
        <p:txBody>
          <a:bodyPr/>
          <a:lstStyle/>
          <a:p>
            <a:fld id="{3FDDB3BC-D9AA-C249-9E0B-FE3AE73EEB10}" type="slidenum">
              <a:rPr lang="en-US" smtClean="0"/>
              <a:t>6</a:t>
            </a:fld>
            <a:endParaRPr lang="en-US" dirty="0"/>
          </a:p>
        </p:txBody>
      </p:sp>
      <p:sp>
        <p:nvSpPr>
          <p:cNvPr id="8" name="Content Placeholder 6"/>
          <p:cNvSpPr txBox="1">
            <a:spLocks/>
          </p:cNvSpPr>
          <p:nvPr/>
        </p:nvSpPr>
        <p:spPr>
          <a:xfrm>
            <a:off x="3823855" y="2880360"/>
            <a:ext cx="3699163" cy="177215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2400" dirty="0" smtClean="0"/>
              <a:t>East and central US: Radar-derived precipitation is reasonable; useful statistics can be derived</a:t>
            </a:r>
          </a:p>
        </p:txBody>
      </p:sp>
      <p:sp>
        <p:nvSpPr>
          <p:cNvPr id="9" name="Content Placeholder 6"/>
          <p:cNvSpPr txBox="1">
            <a:spLocks/>
          </p:cNvSpPr>
          <p:nvPr/>
        </p:nvSpPr>
        <p:spPr>
          <a:xfrm>
            <a:off x="720436" y="2881767"/>
            <a:ext cx="2438400" cy="177215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2400" dirty="0" smtClean="0">
                <a:solidFill>
                  <a:srgbClr val="FFFFFF"/>
                </a:solidFill>
              </a:rPr>
              <a:t>Western US: Blockage by topography is a significant issue</a:t>
            </a:r>
          </a:p>
        </p:txBody>
      </p:sp>
      <p:sp>
        <p:nvSpPr>
          <p:cNvPr id="3" name="Rectangle 2"/>
          <p:cNvSpPr/>
          <p:nvPr/>
        </p:nvSpPr>
        <p:spPr>
          <a:xfrm>
            <a:off x="0" y="1171145"/>
            <a:ext cx="6040582" cy="246493"/>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2" name="Title 1"/>
          <p:cNvSpPr>
            <a:spLocks noGrp="1"/>
          </p:cNvSpPr>
          <p:nvPr>
            <p:ph type="title"/>
          </p:nvPr>
        </p:nvSpPr>
        <p:spPr>
          <a:xfrm>
            <a:off x="116113" y="161925"/>
            <a:ext cx="7852228" cy="1255713"/>
          </a:xfrm>
        </p:spPr>
        <p:txBody>
          <a:bodyPr>
            <a:normAutofit fontScale="90000"/>
          </a:bodyPr>
          <a:lstStyle/>
          <a:p>
            <a:r>
              <a:rPr lang="en-US" dirty="0" smtClean="0"/>
              <a:t>Radar-derived precipitation climatology (1996-2006, 2011-2013)</a:t>
            </a:r>
            <a:endParaRPr lang="en-CA" dirty="0"/>
          </a:p>
        </p:txBody>
      </p:sp>
    </p:spTree>
    <p:extLst>
      <p:ext uri="{BB962C8B-B14F-4D97-AF65-F5344CB8AC3E}">
        <p14:creationId xmlns:p14="http://schemas.microsoft.com/office/powerpoint/2010/main" val="392676136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4767"/>
            <a:ext cx="9141245" cy="5352585"/>
          </a:xfrm>
          <a:prstGeom prst="rect">
            <a:avLst/>
          </a:prstGeom>
        </p:spPr>
      </p:pic>
      <p:sp>
        <p:nvSpPr>
          <p:cNvPr id="2" name="Title 1"/>
          <p:cNvSpPr>
            <a:spLocks noGrp="1"/>
          </p:cNvSpPr>
          <p:nvPr>
            <p:ph type="title"/>
          </p:nvPr>
        </p:nvSpPr>
        <p:spPr>
          <a:xfrm>
            <a:off x="116113" y="0"/>
            <a:ext cx="7852228" cy="1244768"/>
          </a:xfrm>
        </p:spPr>
        <p:txBody>
          <a:bodyPr>
            <a:normAutofit/>
          </a:bodyPr>
          <a:lstStyle/>
          <a:p>
            <a:r>
              <a:rPr lang="en-US" dirty="0" smtClean="0"/>
              <a:t>Radar echo occurrence maps</a:t>
            </a:r>
            <a:br>
              <a:rPr lang="en-US" dirty="0" smtClean="0"/>
            </a:br>
            <a:r>
              <a:rPr lang="en-US" sz="3000" dirty="0" smtClean="0"/>
              <a:t>Frequency of “measurable precipitation” </a:t>
            </a:r>
            <a:endParaRPr lang="en-CA" sz="3000" dirty="0"/>
          </a:p>
        </p:txBody>
      </p:sp>
      <p:sp>
        <p:nvSpPr>
          <p:cNvPr id="4" name="Footer Placeholder 3"/>
          <p:cNvSpPr>
            <a:spLocks noGrp="1"/>
          </p:cNvSpPr>
          <p:nvPr>
            <p:ph type="ftr" sz="quarter" idx="11"/>
          </p:nvPr>
        </p:nvSpPr>
        <p:spPr/>
        <p:txBody>
          <a:bodyPr/>
          <a:lstStyle/>
          <a:p>
            <a:r>
              <a:rPr lang="en-US" dirty="0" smtClean="0"/>
              <a:t>e07.2</a:t>
            </a:r>
            <a:r>
              <a:rPr lang="en-US" dirty="0"/>
              <a:t>: </a:t>
            </a:r>
            <a:r>
              <a:rPr lang="en-US" dirty="0" smtClean="0"/>
              <a:t>US radar climatology</a:t>
            </a:r>
            <a:endParaRPr lang="en-US" dirty="0"/>
          </a:p>
        </p:txBody>
      </p:sp>
      <p:sp>
        <p:nvSpPr>
          <p:cNvPr id="5" name="Slide Number Placeholder 4"/>
          <p:cNvSpPr>
            <a:spLocks noGrp="1"/>
          </p:cNvSpPr>
          <p:nvPr>
            <p:ph type="sldNum" sz="quarter" idx="12"/>
          </p:nvPr>
        </p:nvSpPr>
        <p:spPr/>
        <p:txBody>
          <a:bodyPr/>
          <a:lstStyle/>
          <a:p>
            <a:fld id="{3FDDB3BC-D9AA-C249-9E0B-FE3AE73EEB10}" type="slidenum">
              <a:rPr lang="en-US" smtClean="0"/>
              <a:t>7</a:t>
            </a:fld>
            <a:endParaRPr lang="en-US" dirty="0"/>
          </a:p>
        </p:txBody>
      </p:sp>
      <p:sp>
        <p:nvSpPr>
          <p:cNvPr id="8" name="Content Placeholder 6"/>
          <p:cNvSpPr txBox="1">
            <a:spLocks/>
          </p:cNvSpPr>
          <p:nvPr/>
        </p:nvSpPr>
        <p:spPr>
          <a:xfrm>
            <a:off x="7038105" y="4378033"/>
            <a:ext cx="1909161" cy="1917122"/>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2000" dirty="0" smtClean="0">
                <a:solidFill>
                  <a:srgbClr val="FFFFFF"/>
                </a:solidFill>
              </a:rPr>
              <a:t>Note the maximum in NW, and NE, especially downwind of the Great Lakes</a:t>
            </a:r>
          </a:p>
        </p:txBody>
      </p:sp>
    </p:spTree>
    <p:extLst>
      <p:ext uri="{BB962C8B-B14F-4D97-AF65-F5344CB8AC3E}">
        <p14:creationId xmlns:p14="http://schemas.microsoft.com/office/powerpoint/2010/main" val="321073192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hlinkClick r:id="" action="ppaction://noaction"/>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4767"/>
            <a:ext cx="9144000" cy="5352585"/>
          </a:xfrm>
          <a:prstGeom prst="rect">
            <a:avLst/>
          </a:prstGeom>
        </p:spPr>
      </p:pic>
      <p:sp>
        <p:nvSpPr>
          <p:cNvPr id="2" name="Title 1"/>
          <p:cNvSpPr>
            <a:spLocks noGrp="1"/>
          </p:cNvSpPr>
          <p:nvPr>
            <p:ph type="title"/>
          </p:nvPr>
        </p:nvSpPr>
        <p:spPr>
          <a:xfrm>
            <a:off x="116113" y="0"/>
            <a:ext cx="7852228" cy="1244768"/>
          </a:xfrm>
        </p:spPr>
        <p:txBody>
          <a:bodyPr>
            <a:normAutofit/>
          </a:bodyPr>
          <a:lstStyle/>
          <a:p>
            <a:r>
              <a:rPr lang="en-US" dirty="0" smtClean="0"/>
              <a:t>Radar echo occurrence maps</a:t>
            </a:r>
            <a:br>
              <a:rPr lang="en-US" dirty="0" smtClean="0"/>
            </a:br>
            <a:r>
              <a:rPr lang="en-US" sz="3000" dirty="0" smtClean="0"/>
              <a:t>Frequency of convective rain (R ≥ 10 mm/h)</a:t>
            </a:r>
            <a:endParaRPr lang="en-CA" sz="3000" dirty="0"/>
          </a:p>
        </p:txBody>
      </p:sp>
      <p:sp>
        <p:nvSpPr>
          <p:cNvPr id="4" name="Footer Placeholder 3"/>
          <p:cNvSpPr>
            <a:spLocks noGrp="1"/>
          </p:cNvSpPr>
          <p:nvPr>
            <p:ph type="ftr" sz="quarter" idx="11"/>
          </p:nvPr>
        </p:nvSpPr>
        <p:spPr/>
        <p:txBody>
          <a:bodyPr/>
          <a:lstStyle/>
          <a:p>
            <a:r>
              <a:rPr lang="en-US" dirty="0" smtClean="0"/>
              <a:t>e07.2</a:t>
            </a:r>
            <a:r>
              <a:rPr lang="en-US" dirty="0"/>
              <a:t>: </a:t>
            </a:r>
            <a:r>
              <a:rPr lang="en-US" dirty="0" smtClean="0"/>
              <a:t>US radar climatology</a:t>
            </a:r>
            <a:endParaRPr lang="en-US" dirty="0"/>
          </a:p>
        </p:txBody>
      </p:sp>
      <p:sp>
        <p:nvSpPr>
          <p:cNvPr id="5" name="Slide Number Placeholder 4"/>
          <p:cNvSpPr>
            <a:spLocks noGrp="1"/>
          </p:cNvSpPr>
          <p:nvPr>
            <p:ph type="sldNum" sz="quarter" idx="12"/>
          </p:nvPr>
        </p:nvSpPr>
        <p:spPr/>
        <p:txBody>
          <a:bodyPr/>
          <a:lstStyle/>
          <a:p>
            <a:fld id="{3FDDB3BC-D9AA-C249-9E0B-FE3AE73EEB10}" type="slidenum">
              <a:rPr lang="en-US" smtClean="0"/>
              <a:t>8</a:t>
            </a:fld>
            <a:endParaRPr lang="en-US" dirty="0"/>
          </a:p>
        </p:txBody>
      </p:sp>
      <p:sp>
        <p:nvSpPr>
          <p:cNvPr id="8" name="Content Placeholder 6"/>
          <p:cNvSpPr txBox="1">
            <a:spLocks/>
          </p:cNvSpPr>
          <p:nvPr/>
        </p:nvSpPr>
        <p:spPr>
          <a:xfrm>
            <a:off x="7245927" y="4682843"/>
            <a:ext cx="1701339" cy="1593266"/>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2000" dirty="0" smtClean="0">
                <a:solidFill>
                  <a:srgbClr val="FFFFFF"/>
                </a:solidFill>
              </a:rPr>
              <a:t>In contrast</a:t>
            </a:r>
            <a:r>
              <a:rPr lang="en-US" sz="2000" dirty="0" smtClean="0">
                <a:solidFill>
                  <a:srgbClr val="FFFFFF"/>
                </a:solidFill>
              </a:rPr>
              <a:t>,      the </a:t>
            </a:r>
            <a:r>
              <a:rPr lang="en-US" sz="2000" dirty="0" smtClean="0">
                <a:solidFill>
                  <a:srgbClr val="FFFFFF"/>
                </a:solidFill>
              </a:rPr>
              <a:t>peak occurrence of convection is </a:t>
            </a:r>
            <a:r>
              <a:rPr lang="en-US" sz="2000" dirty="0" smtClean="0">
                <a:solidFill>
                  <a:srgbClr val="FFFFFF"/>
                </a:solidFill>
              </a:rPr>
              <a:t>toward </a:t>
            </a:r>
            <a:r>
              <a:rPr lang="en-US" sz="2000" dirty="0" smtClean="0">
                <a:solidFill>
                  <a:srgbClr val="FFFFFF"/>
                </a:solidFill>
              </a:rPr>
              <a:t>the SE</a:t>
            </a:r>
          </a:p>
        </p:txBody>
      </p:sp>
    </p:spTree>
    <p:extLst>
      <p:ext uri="{BB962C8B-B14F-4D97-AF65-F5344CB8AC3E}">
        <p14:creationId xmlns:p14="http://schemas.microsoft.com/office/powerpoint/2010/main" val="40094367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3584"/>
            <a:ext cx="9144000" cy="5353166"/>
          </a:xfrm>
          <a:prstGeom prst="rect">
            <a:avLst/>
          </a:prstGeom>
        </p:spPr>
      </p:pic>
      <p:sp>
        <p:nvSpPr>
          <p:cNvPr id="2" name="Title 1"/>
          <p:cNvSpPr>
            <a:spLocks noGrp="1"/>
          </p:cNvSpPr>
          <p:nvPr>
            <p:ph type="title"/>
          </p:nvPr>
        </p:nvSpPr>
        <p:spPr>
          <a:xfrm>
            <a:off x="116113" y="0"/>
            <a:ext cx="7852228" cy="1244768"/>
          </a:xfrm>
        </p:spPr>
        <p:txBody>
          <a:bodyPr>
            <a:normAutofit/>
          </a:bodyPr>
          <a:lstStyle/>
          <a:p>
            <a:r>
              <a:rPr lang="en-US" dirty="0" smtClean="0"/>
              <a:t>Radar echo occurrence maps</a:t>
            </a:r>
            <a:br>
              <a:rPr lang="en-US" dirty="0" smtClean="0"/>
            </a:br>
            <a:r>
              <a:rPr lang="en-US" sz="3000" dirty="0" smtClean="0"/>
              <a:t>Strongest echoes (hail)</a:t>
            </a:r>
            <a:endParaRPr lang="en-CA" sz="3000" dirty="0"/>
          </a:p>
        </p:txBody>
      </p:sp>
      <p:sp>
        <p:nvSpPr>
          <p:cNvPr id="4" name="Footer Placeholder 3"/>
          <p:cNvSpPr>
            <a:spLocks noGrp="1"/>
          </p:cNvSpPr>
          <p:nvPr>
            <p:ph type="ftr" sz="quarter" idx="11"/>
          </p:nvPr>
        </p:nvSpPr>
        <p:spPr/>
        <p:txBody>
          <a:bodyPr/>
          <a:lstStyle/>
          <a:p>
            <a:r>
              <a:rPr lang="en-US" dirty="0" smtClean="0"/>
              <a:t>e07.2</a:t>
            </a:r>
            <a:r>
              <a:rPr lang="en-US" dirty="0"/>
              <a:t>: </a:t>
            </a:r>
            <a:r>
              <a:rPr lang="en-US" dirty="0" smtClean="0"/>
              <a:t>US radar climatology</a:t>
            </a:r>
            <a:endParaRPr lang="en-US" dirty="0"/>
          </a:p>
        </p:txBody>
      </p:sp>
      <p:sp>
        <p:nvSpPr>
          <p:cNvPr id="5" name="Slide Number Placeholder 4"/>
          <p:cNvSpPr>
            <a:spLocks noGrp="1"/>
          </p:cNvSpPr>
          <p:nvPr>
            <p:ph type="sldNum" sz="quarter" idx="12"/>
          </p:nvPr>
        </p:nvSpPr>
        <p:spPr/>
        <p:txBody>
          <a:bodyPr/>
          <a:lstStyle/>
          <a:p>
            <a:fld id="{3FDDB3BC-D9AA-C249-9E0B-FE3AE73EEB10}" type="slidenum">
              <a:rPr lang="en-US" smtClean="0"/>
              <a:t>9</a:t>
            </a:fld>
            <a:endParaRPr lang="en-US" dirty="0"/>
          </a:p>
        </p:txBody>
      </p:sp>
      <p:sp>
        <p:nvSpPr>
          <p:cNvPr id="8" name="Content Placeholder 6"/>
          <p:cNvSpPr txBox="1">
            <a:spLocks/>
          </p:cNvSpPr>
          <p:nvPr/>
        </p:nvSpPr>
        <p:spPr>
          <a:xfrm>
            <a:off x="6858000" y="4682843"/>
            <a:ext cx="2089266" cy="1593266"/>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2000" dirty="0" smtClean="0">
                <a:solidFill>
                  <a:srgbClr val="FFFFFF"/>
                </a:solidFill>
              </a:rPr>
              <a:t>while hail is observed most frequently downwind of the Rocky Mountains</a:t>
            </a:r>
          </a:p>
        </p:txBody>
      </p:sp>
    </p:spTree>
    <p:extLst>
      <p:ext uri="{BB962C8B-B14F-4D97-AF65-F5344CB8AC3E}">
        <p14:creationId xmlns:p14="http://schemas.microsoft.com/office/powerpoint/2010/main" val="2702820326"/>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ompatibleSerif">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Template</Template>
  <TotalTime>3830</TotalTime>
  <Words>509</Words>
  <Application>Microsoft Office PowerPoint</Application>
  <PresentationFormat>On-screen Show (4:3)</PresentationFormat>
  <Paragraphs>108</Paragraphs>
  <Slides>13</Slides>
  <Notes>12</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Template</vt:lpstr>
      <vt:lpstr>Supplement e07.2: Climatology of radar echoes  in the conterminous United States</vt:lpstr>
      <vt:lpstr>Origin of radar echo climatology</vt:lpstr>
      <vt:lpstr>Value of radar climatology</vt:lpstr>
      <vt:lpstr>US topography and orography</vt:lpstr>
      <vt:lpstr>Gauge-derived precipitation climatology (1981-2010)</vt:lpstr>
      <vt:lpstr>Radar-derived precipitation climatology (1996-2006, 2011-2013)</vt:lpstr>
      <vt:lpstr>Radar echo occurrence maps Frequency of “measurable precipitation” </vt:lpstr>
      <vt:lpstr>Radar echo occurrence maps Frequency of convective rain (R ≥ 10 mm/h)</vt:lpstr>
      <vt:lpstr>Radar echo occurrence maps Strongest echoes (hail)</vt:lpstr>
      <vt:lpstr>Radar echo occurrence maps Contrasting spring &amp; summer severe convection</vt:lpstr>
      <vt:lpstr>Radar echo occurrence maps Daily cycle of convection</vt:lpstr>
      <vt:lpstr>Radar echo occurrence maps Daily cycle of convection</vt:lpstr>
      <vt:lpstr>Radar echo occurrence maps “Points of origin” of daytime convection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e07.2: Climatology of radar echoes in the conterminous United States</dc:title>
  <dc:creator>Frederic Fabry</dc:creator>
  <cp:lastModifiedBy>Frederic Fabry</cp:lastModifiedBy>
  <cp:revision>210</cp:revision>
  <dcterms:created xsi:type="dcterms:W3CDTF">2014-10-20T18:29:00Z</dcterms:created>
  <dcterms:modified xsi:type="dcterms:W3CDTF">2015-06-26T12:04:25Z</dcterms:modified>
</cp:coreProperties>
</file>