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5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80654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659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684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462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7467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19089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0756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074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873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92805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77963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664BA-D97C-495A-83BA-F9AC63D4BBD9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33B404-8103-41C8-A890-38B657B8639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8125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797152"/>
            <a:ext cx="5760640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Plate 21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69" y="612775"/>
            <a:ext cx="5673710" cy="4114998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72" y="5151314"/>
            <a:ext cx="5760640" cy="804862"/>
          </a:xfrm>
        </p:spPr>
        <p:txBody>
          <a:bodyPr/>
          <a:lstStyle/>
          <a:p>
            <a:r>
              <a:rPr lang="en-GB" dirty="0" err="1" smtClean="0"/>
              <a:t>Tamaraw</a:t>
            </a:r>
            <a:r>
              <a:rPr lang="en-GB" dirty="0" smtClean="0"/>
              <a:t> (illustration by Francesco </a:t>
            </a:r>
            <a:r>
              <a:rPr lang="en-GB" dirty="0" err="1" smtClean="0"/>
              <a:t>Rinaldi</a:t>
            </a:r>
            <a:r>
              <a:rPr lang="en-GB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0457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18.1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90556" cy="41189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/>
          <a:lstStyle/>
          <a:p>
            <a:r>
              <a:rPr lang="en-US" dirty="0"/>
              <a:t>A captive cow in 2007 from Occidental Mindoro (Photo by M. R. </a:t>
            </a:r>
            <a:r>
              <a:rPr lang="en-US" dirty="0" err="1"/>
              <a:t>Cebrian</a:t>
            </a:r>
            <a:r>
              <a:rPr lang="en-US" dirty="0"/>
              <a:t>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978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4509120"/>
            <a:ext cx="5688632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18.2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8930" y="726267"/>
            <a:ext cx="5579374" cy="3710845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19672" y="4863282"/>
            <a:ext cx="5688632" cy="804862"/>
          </a:xfrm>
        </p:spPr>
        <p:txBody>
          <a:bodyPr/>
          <a:lstStyle/>
          <a:p>
            <a:r>
              <a:rPr lang="en-US" dirty="0"/>
              <a:t>A wild bull in 2010 (Photo by M. R. </a:t>
            </a:r>
            <a:r>
              <a:rPr lang="en-US" dirty="0" err="1"/>
              <a:t>Cebrian</a:t>
            </a:r>
            <a:r>
              <a:rPr lang="en-US" dirty="0"/>
              <a:t>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4296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0" y="4797152"/>
            <a:ext cx="633670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18.3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898" y="612775"/>
            <a:ext cx="6192982" cy="4118956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31640" y="5151314"/>
            <a:ext cx="6336704" cy="804862"/>
          </a:xfrm>
        </p:spPr>
        <p:txBody>
          <a:bodyPr/>
          <a:lstStyle/>
          <a:p>
            <a:r>
              <a:rPr lang="en-US" dirty="0"/>
              <a:t>A family group in 2010 consisting of a cow, a yearling, and a juvenile.  (Photo by M.R. </a:t>
            </a:r>
            <a:r>
              <a:rPr lang="en-US" dirty="0" err="1"/>
              <a:t>Cebrian</a:t>
            </a:r>
            <a:r>
              <a:rPr lang="en-US" dirty="0"/>
              <a:t>).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52731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0256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18.4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2775"/>
            <a:ext cx="5486400" cy="41148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44418"/>
            <a:ext cx="5616624" cy="8048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 </a:t>
            </a:r>
            <a:r>
              <a:rPr lang="en-US" dirty="0"/>
              <a:t>typical </a:t>
            </a:r>
            <a:r>
              <a:rPr lang="en-US" dirty="0" err="1"/>
              <a:t>tamaraw</a:t>
            </a:r>
            <a:r>
              <a:rPr lang="en-US" dirty="0"/>
              <a:t> habitat in Mts. </a:t>
            </a:r>
            <a:r>
              <a:rPr lang="en-US" dirty="0" err="1"/>
              <a:t>Iglit-Baco</a:t>
            </a:r>
            <a:r>
              <a:rPr lang="en-US" dirty="0"/>
              <a:t> National Park, Occidental Mindoro, Philippines in 2010.  The park at elevation is dominated by grasslands interspersed with secondary forests along riparian corridors. 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Photo by M. R. </a:t>
            </a:r>
            <a:r>
              <a:rPr lang="en-US" dirty="0" err="1"/>
              <a:t>Cebrian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38822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4797152"/>
            <a:ext cx="5616624" cy="354162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Figure 18.5</a:t>
            </a:r>
            <a:endParaRPr lang="en-GB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2288" y="610499"/>
            <a:ext cx="5516016" cy="4144923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91680" y="5151314"/>
            <a:ext cx="5616624" cy="804862"/>
          </a:xfrm>
        </p:spPr>
        <p:txBody>
          <a:bodyPr>
            <a:normAutofit fontScale="92500"/>
          </a:bodyPr>
          <a:lstStyle/>
          <a:p>
            <a:r>
              <a:rPr lang="en-US" dirty="0"/>
              <a:t>An indigenous </a:t>
            </a:r>
            <a:r>
              <a:rPr lang="en-US" dirty="0" err="1"/>
              <a:t>Mangyan</a:t>
            </a:r>
            <a:r>
              <a:rPr lang="en-US" dirty="0"/>
              <a:t> at Mts. </a:t>
            </a:r>
            <a:r>
              <a:rPr lang="en-US" dirty="0" err="1"/>
              <a:t>Iglit-Baco</a:t>
            </a:r>
            <a:r>
              <a:rPr lang="en-US" dirty="0"/>
              <a:t> National Park, Occidental Mindoro, Philippines in 2007.  </a:t>
            </a:r>
            <a:r>
              <a:rPr lang="en-US" dirty="0" err="1"/>
              <a:t>Tamaraw</a:t>
            </a:r>
            <a:r>
              <a:rPr lang="en-US" dirty="0"/>
              <a:t> regularly traverse steep terrain as evidenced by hoof marks and droppings on trails in the mountains.  (Photo by M. R. </a:t>
            </a:r>
            <a:r>
              <a:rPr lang="en-US" dirty="0" err="1"/>
              <a:t>Cebrian</a:t>
            </a:r>
            <a:r>
              <a:rPr lang="en-US" dirty="0"/>
              <a:t>)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25200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152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Plate 21</vt:lpstr>
      <vt:lpstr>Figure 18.1</vt:lpstr>
      <vt:lpstr>Figure 18.2</vt:lpstr>
      <vt:lpstr>Figure 18.3</vt:lpstr>
      <vt:lpstr>Figure 18.4</vt:lpstr>
      <vt:lpstr>Figure 18.5</vt:lpstr>
    </vt:vector>
  </TitlesOfParts>
  <Company>Cambridge University Press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Plate 9</dc:title>
  <dc:creator>Ilaria Tassistro</dc:creator>
  <cp:lastModifiedBy>Ilaria Tassistro</cp:lastModifiedBy>
  <cp:revision>8</cp:revision>
  <dcterms:created xsi:type="dcterms:W3CDTF">2014-10-31T12:09:58Z</dcterms:created>
  <dcterms:modified xsi:type="dcterms:W3CDTF">2014-11-11T16:57:42Z</dcterms:modified>
</cp:coreProperties>
</file>