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72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62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73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71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57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01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18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14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11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93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19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BDB3E-10BD-462C-B80C-C9FB1281DDD7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603F8-F9E1-4CF3-8CB2-1DE537E7B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27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880" y="4797152"/>
            <a:ext cx="584644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Plate 23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62" y="612775"/>
            <a:ext cx="5723313" cy="41189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5880" y="5151314"/>
            <a:ext cx="5846440" cy="804862"/>
          </a:xfrm>
        </p:spPr>
        <p:txBody>
          <a:bodyPr/>
          <a:lstStyle/>
          <a:p>
            <a:r>
              <a:rPr lang="en-GB" dirty="0" smtClean="0"/>
              <a:t>African buffalo (illustration by Francesco </a:t>
            </a:r>
            <a:r>
              <a:rPr lang="en-GB" dirty="0" err="1" smtClean="0"/>
              <a:t>Rinaldi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492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120" y="3861048"/>
            <a:ext cx="6671248" cy="5667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20.2 Differences in body size, horns shape and size of the four African buffalo subspecies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207774"/>
            <a:ext cx="2956102" cy="258126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3120" y="4437112"/>
            <a:ext cx="6671248" cy="804862"/>
          </a:xfrm>
        </p:spPr>
        <p:txBody>
          <a:bodyPr/>
          <a:lstStyle/>
          <a:p>
            <a:r>
              <a:rPr lang="en-GB" dirty="0"/>
              <a:t>f) male horns of transitional "buffalo" from North Angola compared with g) horns of West African </a:t>
            </a:r>
            <a:r>
              <a:rPr lang="en-GB" dirty="0" err="1"/>
              <a:t>savanna</a:t>
            </a:r>
            <a:r>
              <a:rPr lang="en-GB" dirty="0"/>
              <a:t> and Cape buffalo males </a:t>
            </a:r>
            <a:r>
              <a:rPr lang="en-GB" dirty="0" smtClean="0"/>
              <a:t>(right </a:t>
            </a:r>
            <a:r>
              <a:rPr lang="en-GB" dirty="0"/>
              <a:t>and </a:t>
            </a:r>
            <a:r>
              <a:rPr lang="en-GB" dirty="0" smtClean="0"/>
              <a:t>left </a:t>
            </a:r>
            <a:r>
              <a:rPr lang="en-GB" dirty="0"/>
              <a:t>respectively</a:t>
            </a:r>
            <a:r>
              <a:rPr lang="en-GB" dirty="0" smtClean="0"/>
              <a:t>). (f) Photo by </a:t>
            </a:r>
            <a:r>
              <a:rPr lang="en-GB" dirty="0"/>
              <a:t>C. </a:t>
            </a:r>
            <a:r>
              <a:rPr lang="en-GB" dirty="0" err="1" smtClean="0"/>
              <a:t>Chiarelli</a:t>
            </a:r>
            <a:r>
              <a:rPr lang="en-GB" dirty="0" smtClean="0"/>
              <a:t> and (g) photo by </a:t>
            </a:r>
            <a:r>
              <a:rPr lang="en-GB" dirty="0"/>
              <a:t>M. </a:t>
            </a:r>
            <a:r>
              <a:rPr lang="en-GB" dirty="0" err="1" smtClean="0"/>
              <a:t>Melletti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75" y="1195103"/>
            <a:ext cx="3556993" cy="25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1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76" y="3861048"/>
            <a:ext cx="7502624" cy="35071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20.3 </a:t>
            </a:r>
            <a:r>
              <a:rPr lang="en-GB" dirty="0" err="1" smtClean="0"/>
              <a:t>a&amp;b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09" y="900807"/>
            <a:ext cx="7411991" cy="267220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76" y="4211762"/>
            <a:ext cx="7502624" cy="804862"/>
          </a:xfrm>
        </p:spPr>
        <p:txBody>
          <a:bodyPr/>
          <a:lstStyle/>
          <a:p>
            <a:pPr marL="342900" indent="-342900">
              <a:buAutoNum type="alphaLcParenR"/>
            </a:pPr>
            <a:r>
              <a:rPr lang="en-GB" dirty="0" smtClean="0"/>
              <a:t>grassy </a:t>
            </a:r>
            <a:r>
              <a:rPr lang="en-GB" dirty="0"/>
              <a:t>glades and watercourses areas in rainforest (Photo by M. </a:t>
            </a:r>
            <a:r>
              <a:rPr lang="en-GB" dirty="0" err="1"/>
              <a:t>Melletti</a:t>
            </a:r>
            <a:r>
              <a:rPr lang="en-GB" dirty="0" smtClean="0"/>
              <a:t>)</a:t>
            </a:r>
          </a:p>
          <a:p>
            <a:pPr marL="342900" indent="-342900">
              <a:buAutoNum type="alphaLcParenR"/>
            </a:pPr>
            <a:r>
              <a:rPr lang="en-GB" dirty="0" smtClean="0"/>
              <a:t>forest </a:t>
            </a:r>
            <a:r>
              <a:rPr lang="en-GB" dirty="0"/>
              <a:t>muddy areas (Photo by A. </a:t>
            </a:r>
            <a:r>
              <a:rPr lang="en-GB" dirty="0" err="1" smtClean="0"/>
              <a:t>Turkalo</a:t>
            </a:r>
            <a:r>
              <a:rPr lang="en-GB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7566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725144"/>
            <a:ext cx="5688632" cy="35071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20.3 c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12" y="612775"/>
            <a:ext cx="5578492" cy="40190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672" y="5075858"/>
            <a:ext cx="5688632" cy="804862"/>
          </a:xfrm>
        </p:spPr>
        <p:txBody>
          <a:bodyPr/>
          <a:lstStyle/>
          <a:p>
            <a:r>
              <a:rPr lang="en-GB" dirty="0"/>
              <a:t>Forest buffalo are forest-dwellers, inhabiting different habitats </a:t>
            </a:r>
            <a:r>
              <a:rPr lang="en-GB" dirty="0" smtClean="0"/>
              <a:t>with:</a:t>
            </a:r>
          </a:p>
          <a:p>
            <a:r>
              <a:rPr lang="en-GB" dirty="0" smtClean="0"/>
              <a:t>c) </a:t>
            </a:r>
            <a:r>
              <a:rPr lang="en-GB" dirty="0"/>
              <a:t>costal and equatorial </a:t>
            </a:r>
            <a:r>
              <a:rPr lang="en-GB" dirty="0" err="1"/>
              <a:t>savannas</a:t>
            </a:r>
            <a:r>
              <a:rPr lang="en-GB" dirty="0"/>
              <a:t> (Photo by Mathieu </a:t>
            </a:r>
            <a:r>
              <a:rPr lang="en-GB" dirty="0" err="1"/>
              <a:t>Bourgarel</a:t>
            </a:r>
            <a:r>
              <a:rPr lang="en-GB" dirty="0"/>
              <a:t>, </a:t>
            </a:r>
            <a:r>
              <a:rPr lang="en-GB" dirty="0" err="1"/>
              <a:t>Cirad</a:t>
            </a:r>
            <a:r>
              <a:rPr lang="en-GB" dirty="0"/>
              <a:t>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902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797152"/>
            <a:ext cx="576064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20.1 a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28" y="612775"/>
            <a:ext cx="5657084" cy="41149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672" y="5151314"/>
            <a:ext cx="5760640" cy="804862"/>
          </a:xfrm>
        </p:spPr>
        <p:txBody>
          <a:bodyPr/>
          <a:lstStyle/>
          <a:p>
            <a:r>
              <a:rPr lang="en-GB" dirty="0"/>
              <a:t>Distribution of the four African buffalo subspecies in relation </a:t>
            </a:r>
            <a:r>
              <a:rPr lang="en-GB" dirty="0" smtClean="0"/>
              <a:t>to human </a:t>
            </a:r>
            <a:r>
              <a:rPr lang="en-GB" dirty="0"/>
              <a:t>population </a:t>
            </a:r>
            <a:r>
              <a:rPr lang="en-GB" dirty="0" smtClean="0"/>
              <a:t>density. </a:t>
            </a:r>
            <a:r>
              <a:rPr lang="en-US" dirty="0"/>
              <a:t>Source IUCN, 2008. </a:t>
            </a:r>
            <a:r>
              <a:rPr lang="en-US" i="1" dirty="0"/>
              <a:t>Red List of Threatened </a:t>
            </a:r>
            <a:r>
              <a:rPr lang="en-US" i="1" dirty="0" smtClean="0"/>
              <a:t>Species.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618473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880" y="4797152"/>
            <a:ext cx="5774432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20.1 b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28" y="612775"/>
            <a:ext cx="5657084" cy="41149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5880" y="5151314"/>
            <a:ext cx="5774432" cy="804862"/>
          </a:xfrm>
        </p:spPr>
        <p:txBody>
          <a:bodyPr/>
          <a:lstStyle/>
          <a:p>
            <a:r>
              <a:rPr lang="en-GB" dirty="0"/>
              <a:t>Distribution of the four African buffalo subspecies in relation </a:t>
            </a:r>
            <a:r>
              <a:rPr lang="en-GB" dirty="0" smtClean="0"/>
              <a:t>to </a:t>
            </a:r>
            <a:r>
              <a:rPr lang="en-GB" dirty="0"/>
              <a:t>average </a:t>
            </a:r>
            <a:r>
              <a:rPr lang="en-GB" dirty="0" smtClean="0"/>
              <a:t>rainfall. </a:t>
            </a:r>
            <a:r>
              <a:rPr lang="en-US" dirty="0" smtClean="0"/>
              <a:t>Source IUCN, 2008. </a:t>
            </a:r>
            <a:r>
              <a:rPr lang="en-US" i="1" dirty="0" smtClean="0"/>
              <a:t>Red List of Threatened Species.</a:t>
            </a:r>
            <a:endParaRPr lang="en-GB" i="1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964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880" y="4797152"/>
            <a:ext cx="548640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20.1 c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28" y="612775"/>
            <a:ext cx="5657084" cy="41149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5880" y="5151314"/>
            <a:ext cx="5486400" cy="804862"/>
          </a:xfrm>
        </p:spPr>
        <p:txBody>
          <a:bodyPr/>
          <a:lstStyle/>
          <a:p>
            <a:r>
              <a:rPr lang="en-GB" dirty="0"/>
              <a:t>Distribution of the four African buffalo subspecies in relation </a:t>
            </a:r>
            <a:r>
              <a:rPr lang="en-GB" dirty="0" smtClean="0"/>
              <a:t>to </a:t>
            </a:r>
            <a:r>
              <a:rPr lang="en-GB" dirty="0"/>
              <a:t>protected </a:t>
            </a:r>
            <a:r>
              <a:rPr lang="en-GB" dirty="0" smtClean="0"/>
              <a:t>areas. </a:t>
            </a:r>
            <a:r>
              <a:rPr lang="en-US" dirty="0" smtClean="0"/>
              <a:t>Source IUCN, 2008. </a:t>
            </a:r>
            <a:r>
              <a:rPr lang="en-US" i="1" dirty="0" smtClean="0"/>
              <a:t>Red List of Threatened Species.</a:t>
            </a:r>
            <a:endParaRPr lang="en-GB" i="1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03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869160"/>
            <a:ext cx="6048672" cy="63529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20.2 Differences in body size, horns shape and size of the four African buffalo subspecies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76672"/>
            <a:ext cx="6010540" cy="43303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656" y="5504458"/>
            <a:ext cx="6048672" cy="804862"/>
          </a:xfrm>
        </p:spPr>
        <p:txBody>
          <a:bodyPr>
            <a:normAutofit/>
          </a:bodyPr>
          <a:lstStyle/>
          <a:p>
            <a:r>
              <a:rPr lang="en-GB" dirty="0" smtClean="0"/>
              <a:t>Cape </a:t>
            </a:r>
            <a:r>
              <a:rPr lang="en-GB" dirty="0"/>
              <a:t>buffalo </a:t>
            </a:r>
            <a:r>
              <a:rPr lang="en-GB" dirty="0" smtClean="0"/>
              <a:t>male. </a:t>
            </a:r>
            <a:r>
              <a:rPr lang="en-GB" dirty="0"/>
              <a:t>P</a:t>
            </a:r>
            <a:r>
              <a:rPr lang="en-GB" dirty="0" smtClean="0"/>
              <a:t>hoto </a:t>
            </a:r>
            <a:r>
              <a:rPr lang="en-GB" dirty="0"/>
              <a:t>by </a:t>
            </a:r>
            <a:r>
              <a:rPr lang="en-GB" dirty="0" smtClean="0"/>
              <a:t>Mario </a:t>
            </a:r>
            <a:r>
              <a:rPr lang="en-GB" dirty="0" err="1" smtClean="0"/>
              <a:t>Melletti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17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800600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20.2 Differences in body size, horns shape and size of the four African buffalo subspecies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490481"/>
            <a:ext cx="5155976" cy="426445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367338"/>
            <a:ext cx="5486400" cy="804862"/>
          </a:xfrm>
        </p:spPr>
        <p:txBody>
          <a:bodyPr/>
          <a:lstStyle/>
          <a:p>
            <a:r>
              <a:rPr lang="en-GB" dirty="0" smtClean="0"/>
              <a:t>Forest </a:t>
            </a:r>
            <a:r>
              <a:rPr lang="en-GB" dirty="0"/>
              <a:t>buffalo </a:t>
            </a:r>
            <a:r>
              <a:rPr lang="en-GB" dirty="0" smtClean="0"/>
              <a:t>male. Photo by </a:t>
            </a:r>
            <a:r>
              <a:rPr lang="en-GB" dirty="0"/>
              <a:t>A. </a:t>
            </a:r>
            <a:r>
              <a:rPr lang="en-GB" dirty="0" err="1" smtClean="0"/>
              <a:t>Turkalo</a:t>
            </a:r>
            <a:r>
              <a:rPr lang="en-GB" dirty="0" smtClean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54863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20072" y="69269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20.2 Differences in body size, horns shape and size of the four African buffalo subspecies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32" y="548680"/>
            <a:ext cx="3386084" cy="5347476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220072" y="1854747"/>
            <a:ext cx="3008313" cy="566142"/>
          </a:xfrm>
        </p:spPr>
        <p:txBody>
          <a:bodyPr/>
          <a:lstStyle/>
          <a:p>
            <a:r>
              <a:rPr lang="en-GB" dirty="0" smtClean="0"/>
              <a:t>West </a:t>
            </a:r>
            <a:r>
              <a:rPr lang="en-GB" dirty="0"/>
              <a:t>African </a:t>
            </a:r>
            <a:r>
              <a:rPr lang="en-GB" dirty="0" err="1"/>
              <a:t>savanna</a:t>
            </a:r>
            <a:r>
              <a:rPr lang="en-GB" dirty="0"/>
              <a:t> buffalo </a:t>
            </a:r>
            <a:r>
              <a:rPr lang="en-GB" dirty="0" smtClean="0"/>
              <a:t>male. Photo by </a:t>
            </a:r>
            <a:r>
              <a:rPr lang="en-GB" dirty="0"/>
              <a:t>D. </a:t>
            </a:r>
            <a:r>
              <a:rPr lang="en-GB" dirty="0" err="1" smtClean="0"/>
              <a:t>Cornèlis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64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800600"/>
            <a:ext cx="5760640" cy="5667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20.2 Differences in body size, horns shape and size of the four African buffalo subspecies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35" y="612775"/>
            <a:ext cx="5677686" cy="41123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672" y="5367338"/>
            <a:ext cx="5760640" cy="804862"/>
          </a:xfrm>
        </p:spPr>
        <p:txBody>
          <a:bodyPr/>
          <a:lstStyle/>
          <a:p>
            <a:r>
              <a:rPr lang="en-GB" dirty="0" smtClean="0"/>
              <a:t>African </a:t>
            </a:r>
            <a:r>
              <a:rPr lang="en-GB" dirty="0" err="1"/>
              <a:t>savanna</a:t>
            </a:r>
            <a:r>
              <a:rPr lang="en-GB" dirty="0"/>
              <a:t> buffalo </a:t>
            </a:r>
            <a:r>
              <a:rPr lang="en-GB" dirty="0" smtClean="0"/>
              <a:t>male. Photo by Central D. </a:t>
            </a:r>
            <a:r>
              <a:rPr lang="en-GB" dirty="0" err="1" smtClean="0"/>
              <a:t>Cornèlis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167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800600"/>
            <a:ext cx="5832648" cy="5667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20.2 Differences in body size, horns shape and size of the four African buffalo subspecies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80" y="612775"/>
            <a:ext cx="5724539" cy="41188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672" y="5367338"/>
            <a:ext cx="5832648" cy="804862"/>
          </a:xfrm>
        </p:spPr>
        <p:txBody>
          <a:bodyPr/>
          <a:lstStyle/>
          <a:p>
            <a:r>
              <a:rPr lang="en-GB" dirty="0"/>
              <a:t>Forest buffalo </a:t>
            </a:r>
            <a:r>
              <a:rPr lang="en-GB" dirty="0" smtClean="0"/>
              <a:t>female. Photo by </a:t>
            </a:r>
            <a:r>
              <a:rPr lang="en-GB" dirty="0"/>
              <a:t>A. </a:t>
            </a:r>
            <a:r>
              <a:rPr lang="en-GB" dirty="0" err="1" smtClean="0"/>
              <a:t>Turkalo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615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349</Words>
  <Application>Microsoft Office PowerPoint</Application>
  <PresentationFormat>On-screen Show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Plate 23</vt:lpstr>
      <vt:lpstr>Figure 20.1 a</vt:lpstr>
      <vt:lpstr>Figure 20.1 b</vt:lpstr>
      <vt:lpstr>Figure 20.1 c</vt:lpstr>
      <vt:lpstr>Figure 20.2 Differences in body size, horns shape and size of the four African buffalo subspecies</vt:lpstr>
      <vt:lpstr>Figure 20.2 Differences in body size, horns shape and size of the four African buffalo subspecies</vt:lpstr>
      <vt:lpstr>Figure 20.2 Differences in body size, horns shape and size of the four African buffalo subspecies</vt:lpstr>
      <vt:lpstr>Figure 20.2 Differences in body size, horns shape and size of the four African buffalo subspecies</vt:lpstr>
      <vt:lpstr>Figure 20.2 Differences in body size, horns shape and size of the four African buffalo subspecies</vt:lpstr>
      <vt:lpstr>Figure 20.2 Differences in body size, horns shape and size of the four African buffalo subspecies</vt:lpstr>
      <vt:lpstr>Figure 20.3 a&amp;b </vt:lpstr>
      <vt:lpstr>Figure 20.3 c</vt:lpstr>
    </vt:vector>
  </TitlesOfParts>
  <Company>Cambridge University Press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Ilaria Tassistro</dc:creator>
  <cp:lastModifiedBy>Ilaria Tassistro</cp:lastModifiedBy>
  <cp:revision>27</cp:revision>
  <dcterms:created xsi:type="dcterms:W3CDTF">2014-10-31T12:24:06Z</dcterms:created>
  <dcterms:modified xsi:type="dcterms:W3CDTF">2014-11-11T16:59:45Z</dcterms:modified>
</cp:coreProperties>
</file>