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28" r:id="rId3"/>
    <p:sldId id="298" r:id="rId4"/>
    <p:sldId id="299" r:id="rId5"/>
    <p:sldId id="304" r:id="rId6"/>
    <p:sldId id="305" r:id="rId7"/>
    <p:sldId id="306" r:id="rId8"/>
    <p:sldId id="307" r:id="rId9"/>
    <p:sldId id="308" r:id="rId10"/>
    <p:sldId id="309" r:id="rId11"/>
    <p:sldId id="300" r:id="rId12"/>
    <p:sldId id="301" r:id="rId13"/>
    <p:sldId id="302" r:id="rId14"/>
    <p:sldId id="303" r:id="rId15"/>
    <p:sldId id="316" r:id="rId16"/>
    <p:sldId id="315" r:id="rId17"/>
    <p:sldId id="317" r:id="rId18"/>
    <p:sldId id="319" r:id="rId19"/>
    <p:sldId id="318" r:id="rId20"/>
    <p:sldId id="329" r:id="rId21"/>
    <p:sldId id="310" r:id="rId22"/>
    <p:sldId id="321" r:id="rId23"/>
    <p:sldId id="322" r:id="rId24"/>
    <p:sldId id="311" r:id="rId25"/>
    <p:sldId id="312" r:id="rId26"/>
    <p:sldId id="313" r:id="rId27"/>
    <p:sldId id="314" r:id="rId28"/>
    <p:sldId id="330" r:id="rId29"/>
    <p:sldId id="320" r:id="rId30"/>
    <p:sldId id="29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17EA0-2F83-4CAE-A70A-EE480CE50E2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A3398-F7FF-44C9-9B8C-C185EE80B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48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A3398-F7FF-44C9-9B8C-C185EE80B56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53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9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2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12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9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7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2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3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3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E1FA5-6D4D-4715-800E-DC2D28B6F2D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3.png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136904" cy="1470025"/>
          </a:xfrm>
        </p:spPr>
        <p:txBody>
          <a:bodyPr>
            <a:normAutofit/>
          </a:bodyPr>
          <a:lstStyle/>
          <a:p>
            <a:r>
              <a:rPr lang="en-GB" b="1" dirty="0" smtClean="0"/>
              <a:t>DFB Lasers </a:t>
            </a:r>
            <a:r>
              <a:rPr lang="en-GB" b="1" dirty="0"/>
              <a:t>and </a:t>
            </a:r>
            <a:r>
              <a:rPr lang="en-GB" b="1" dirty="0" smtClean="0"/>
              <a:t>Fibre </a:t>
            </a:r>
            <a:r>
              <a:rPr lang="en-GB" b="1" dirty="0"/>
              <a:t>Networks for Near-IR Gas </a:t>
            </a:r>
            <a:r>
              <a:rPr lang="en-GB" b="1" dirty="0" smtClean="0"/>
              <a:t>Spectroscopy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>
            <a:normAutofit/>
          </a:bodyPr>
          <a:lstStyle/>
          <a:p>
            <a:r>
              <a:rPr lang="en-GB" dirty="0" smtClean="0"/>
              <a:t>Design and Applications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6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Noise-Immune Cavity-Enhanced Optical Heterodyne Molecular Spectroscopy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907703" y="1988840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</a:t>
            </a:r>
            <a:r>
              <a:rPr lang="en-GB" sz="1600" dirty="0" smtClean="0"/>
              <a:t>requency </a:t>
            </a:r>
            <a:r>
              <a:rPr lang="en-GB" sz="1600" dirty="0"/>
              <a:t>modulation spectroscopy (FMS) </a:t>
            </a:r>
            <a:r>
              <a:rPr lang="en-GB" sz="1600" dirty="0" smtClean="0"/>
              <a:t>is employed with the </a:t>
            </a:r>
            <a:r>
              <a:rPr lang="en-GB" sz="1600" dirty="0"/>
              <a:t>modulation frequency </a:t>
            </a:r>
            <a:r>
              <a:rPr lang="en-GB" sz="1600" dirty="0" smtClean="0"/>
              <a:t>matched </a:t>
            </a:r>
            <a:r>
              <a:rPr lang="en-GB" sz="1600" dirty="0"/>
              <a:t>to the FSR </a:t>
            </a:r>
            <a:r>
              <a:rPr lang="en-GB" sz="1600" dirty="0" smtClean="0"/>
              <a:t>of </a:t>
            </a:r>
            <a:r>
              <a:rPr lang="en-GB" sz="1600" dirty="0"/>
              <a:t>the cavity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588" y="2708920"/>
            <a:ext cx="7978831" cy="351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Fibre-Coupled Micro-Optic Cell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148" y="2348880"/>
            <a:ext cx="5349704" cy="28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Surface Reflections in a </a:t>
            </a:r>
            <a:r>
              <a:rPr lang="en-GB" sz="3600" dirty="0" smtClean="0"/>
              <a:t>Micro-Optic </a:t>
            </a:r>
            <a:r>
              <a:rPr lang="en-GB" sz="3600" dirty="0" smtClean="0"/>
              <a:t>Gas </a:t>
            </a:r>
            <a:r>
              <a:rPr lang="en-GB" sz="3600" dirty="0" smtClean="0"/>
              <a:t>Cell &amp; Etalon Fringes 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6348" y="1693798"/>
            <a:ext cx="6044528" cy="1850195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100049" y="5439680"/>
            <a:ext cx="103198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20960"/>
              </p:ext>
            </p:extLst>
          </p:nvPr>
        </p:nvGraphicFramePr>
        <p:xfrm>
          <a:off x="2766003" y="4678199"/>
          <a:ext cx="3675244" cy="43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4" imgW="2247900" imgH="279400" progId="Equation.DSMT4">
                  <p:embed/>
                </p:oleObj>
              </mc:Choice>
              <mc:Fallback>
                <p:oleObj name="Equation" r:id="rId4" imgW="22479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6003" y="4678199"/>
                        <a:ext cx="3675244" cy="437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5271" y="3980159"/>
            <a:ext cx="7283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Etalon fringe output power distribution as a function of optical frequency, </a:t>
            </a:r>
            <a:r>
              <a:rPr lang="en-GB" i="1" dirty="0" smtClean="0">
                <a:latin typeface="Symbol" panose="05050102010706020507" pitchFamily="18" charset="2"/>
              </a:rPr>
              <a:t>n,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264335" y="5475532"/>
            <a:ext cx="6965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where                        is the etalon fringe spacing (FSR of the cell), </a:t>
            </a:r>
            <a:r>
              <a:rPr lang="en-GB" i="1" dirty="0" smtClean="0">
                <a:latin typeface="Symbol" panose="05050102010706020507" pitchFamily="18" charset="2"/>
              </a:rPr>
              <a:t>h</a:t>
            </a:r>
            <a:r>
              <a:rPr lang="en-GB" baseline="30000" dirty="0" smtClean="0"/>
              <a:t>2</a:t>
            </a:r>
            <a:r>
              <a:rPr lang="en-GB" dirty="0" smtClean="0"/>
              <a:t> is the transmission loss of the cell (typically ~1dB) and </a:t>
            </a:r>
            <a:r>
              <a:rPr lang="en-GB" i="1" dirty="0" smtClean="0"/>
              <a:t>r</a:t>
            </a:r>
            <a:r>
              <a:rPr lang="en-GB" baseline="30000" dirty="0" smtClean="0"/>
              <a:t>2</a:t>
            </a:r>
            <a:r>
              <a:rPr lang="en-GB" dirty="0" smtClean="0"/>
              <a:t> is the reflectance. 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556678"/>
              </p:ext>
            </p:extLst>
          </p:nvPr>
        </p:nvGraphicFramePr>
        <p:xfrm>
          <a:off x="2037127" y="5514135"/>
          <a:ext cx="1027645" cy="346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6" imgW="698400" imgH="228600" progId="Equation.DSMT4">
                  <p:embed/>
                </p:oleObj>
              </mc:Choice>
              <mc:Fallback>
                <p:oleObj name="Equation" r:id="rId6" imgW="698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7127" y="5514135"/>
                        <a:ext cx="1027645" cy="346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555776" y="4589120"/>
            <a:ext cx="4032447" cy="6109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0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Etalon </a:t>
            </a:r>
            <a:r>
              <a:rPr lang="en-GB" sz="3600" dirty="0" smtClean="0"/>
              <a:t>Fringes </a:t>
            </a:r>
            <a:r>
              <a:rPr lang="en-GB" sz="3600" dirty="0" smtClean="0"/>
              <a:t>Compared With a Gas </a:t>
            </a:r>
            <a:r>
              <a:rPr lang="en-GB" sz="3600" dirty="0" smtClean="0"/>
              <a:t>Absorption </a:t>
            </a:r>
            <a:r>
              <a:rPr lang="en-GB" sz="3600" dirty="0" smtClean="0"/>
              <a:t>Line (-40dB AR Coatings)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449" y="2233739"/>
            <a:ext cx="4934687" cy="23233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24504" y="5003883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Absorption line with line centre absorbance of 10</a:t>
            </a:r>
            <a:r>
              <a:rPr lang="en-GB" baseline="30000" dirty="0" smtClean="0"/>
              <a:t>-4</a:t>
            </a:r>
            <a:endParaRPr lang="en-GB" baseline="30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355976" y="4557114"/>
            <a:ext cx="0" cy="41292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Reduction of Etalon </a:t>
            </a:r>
            <a:r>
              <a:rPr lang="en-GB" dirty="0" smtClean="0"/>
              <a:t>Fringes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842466"/>
            <a:ext cx="5743565" cy="15156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9912" y="203427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Reflected light is divergent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39490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1) Focusing Cell Design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352536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2) Use of high-quality anti-reflections coatings of -60dB.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94140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) With WMS, the </a:t>
            </a:r>
            <a:r>
              <a:rPr lang="en-GB" dirty="0"/>
              <a:t>second harmonic generated from </a:t>
            </a:r>
            <a:r>
              <a:rPr lang="en-GB" dirty="0" smtClean="0"/>
              <a:t>the etalon </a:t>
            </a:r>
            <a:r>
              <a:rPr lang="en-GB" dirty="0"/>
              <a:t>fringes </a:t>
            </a:r>
            <a:r>
              <a:rPr lang="en-GB" dirty="0" smtClean="0"/>
              <a:t>is:</a:t>
            </a:r>
            <a:endParaRPr lang="en-GB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52311" y="5050321"/>
            <a:ext cx="92891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833595"/>
              </p:ext>
            </p:extLst>
          </p:nvPr>
        </p:nvGraphicFramePr>
        <p:xfrm>
          <a:off x="807595" y="4310737"/>
          <a:ext cx="7734489" cy="596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4" imgW="5715000" imgH="431800" progId="Equation.DSMT4">
                  <p:embed/>
                </p:oleObj>
              </mc:Choice>
              <mc:Fallback>
                <p:oleObj name="Equation" r:id="rId4" imgW="57150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595" y="4310737"/>
                        <a:ext cx="7734489" cy="5964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4865914"/>
            <a:ext cx="8435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Bessel functions are zero at certain values of </a:t>
            </a:r>
            <a:r>
              <a:rPr lang="en-US" dirty="0" smtClean="0"/>
              <a:t>                           so the </a:t>
            </a:r>
            <a:r>
              <a:rPr lang="en-US" dirty="0"/>
              <a:t>fringe magnitude can be reduced (but not eliminated) by choice of the </a:t>
            </a:r>
            <a:r>
              <a:rPr lang="en-US" dirty="0" smtClean="0"/>
              <a:t>modulation amplitude, </a:t>
            </a:r>
            <a:r>
              <a:rPr lang="en-US" i="1" dirty="0" smtClean="0">
                <a:latin typeface="Symbol" panose="05050102010706020507" pitchFamily="18" charset="2"/>
              </a:rPr>
              <a:t>dn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5004048" y="62974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566777"/>
              </p:ext>
            </p:extLst>
          </p:nvPr>
        </p:nvGraphicFramePr>
        <p:xfrm>
          <a:off x="5220072" y="4904905"/>
          <a:ext cx="13509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6" imgW="939600" imgH="228600" progId="Equation.DSMT4">
                  <p:embed/>
                </p:oleObj>
              </mc:Choice>
              <mc:Fallback>
                <p:oleObj name="Equation" r:id="rId6" imgW="9396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904905"/>
                        <a:ext cx="1350962" cy="336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15616" y="565538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4)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processing algorithms and adaptive filtering </a:t>
            </a:r>
            <a:r>
              <a:rPr lang="en-GB" dirty="0" smtClean="0"/>
              <a:t>to </a:t>
            </a:r>
            <a:r>
              <a:rPr lang="en-GB" dirty="0"/>
              <a:t>remove residual </a:t>
            </a:r>
            <a:r>
              <a:rPr lang="en-GB" dirty="0" smtClean="0"/>
              <a:t>ripples.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2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Spatial Division Multiplexing (SDM)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2x2 Fibre </a:t>
            </a:r>
            <a:r>
              <a:rPr lang="en-GB" sz="3200" dirty="0" smtClean="0"/>
              <a:t>Couplers Forming Branched Network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618566"/>
            <a:ext cx="6645216" cy="40922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9752" y="2087271"/>
            <a:ext cx="3528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All couplers have </a:t>
            </a:r>
            <a:r>
              <a:rPr lang="en-GB" sz="1400" dirty="0"/>
              <a:t>the same split </a:t>
            </a:r>
            <a:r>
              <a:rPr lang="en-GB" sz="1400" dirty="0" smtClean="0"/>
              <a:t>ratio of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                          where </a:t>
            </a:r>
            <a:r>
              <a:rPr lang="en-GB" sz="1400" i="1" dirty="0" smtClean="0">
                <a:latin typeface="Symbol" panose="05050102010706020507" pitchFamily="18" charset="2"/>
              </a:rPr>
              <a:t>d</a:t>
            </a:r>
            <a:r>
              <a:rPr lang="en-GB" sz="1400" dirty="0" smtClean="0"/>
              <a:t>  is the </a:t>
            </a:r>
            <a:r>
              <a:rPr lang="en-GB" sz="1400" dirty="0"/>
              <a:t>deviation from the ideal 50:50 coupler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771800" y="2636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434778"/>
              </p:ext>
            </p:extLst>
          </p:nvPr>
        </p:nvGraphicFramePr>
        <p:xfrm>
          <a:off x="2411760" y="2312587"/>
          <a:ext cx="1339433" cy="288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4" imgW="1205977" imgH="253890" progId="Equation.DSMT4">
                  <p:embed/>
                </p:oleObj>
              </mc:Choice>
              <mc:Fallback>
                <p:oleObj name="Equation" r:id="rId4" imgW="1205977" imgH="25389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312587"/>
                        <a:ext cx="1339433" cy="288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44208" y="3435223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Slight power variation over the 2</a:t>
            </a:r>
            <a:r>
              <a:rPr lang="en-GB" sz="1400" i="1" baseline="30000" dirty="0" smtClean="0"/>
              <a:t>k</a:t>
            </a:r>
            <a:r>
              <a:rPr lang="en-GB" sz="1400" dirty="0" smtClean="0"/>
              <a:t> outputs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3987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Spatial Division Multiplexing (SDM)</a:t>
            </a:r>
            <a:br>
              <a:rPr lang="en-GB" sz="3200" dirty="0">
                <a:solidFill>
                  <a:prstClr val="black"/>
                </a:solidFill>
              </a:rPr>
            </a:br>
            <a:r>
              <a:rPr lang="en-GB" sz="3200" dirty="0" smtClean="0"/>
              <a:t>for </a:t>
            </a:r>
            <a:r>
              <a:rPr lang="en-GB" sz="3200" dirty="0"/>
              <a:t>Multi-Point Methane </a:t>
            </a:r>
            <a:r>
              <a:rPr lang="en-GB" sz="3200" dirty="0" smtClean="0"/>
              <a:t>Detection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358" y="1484784"/>
            <a:ext cx="5979283" cy="495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Time Division </a:t>
            </a:r>
            <a:r>
              <a:rPr lang="en-GB" sz="3200" dirty="0" smtClean="0"/>
              <a:t>Multiplexing (TDM)</a:t>
            </a:r>
            <a:br>
              <a:rPr lang="en-GB" sz="3200" dirty="0" smtClean="0"/>
            </a:br>
            <a:r>
              <a:rPr lang="en-GB" sz="3200" dirty="0" smtClean="0"/>
              <a:t>For Multi-Point System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700808"/>
            <a:ext cx="6843353" cy="46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7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RF Frequency-Modulated Continuous Wave</a:t>
            </a:r>
            <a:br>
              <a:rPr lang="en-GB" sz="3200" dirty="0" smtClean="0"/>
            </a:br>
            <a:r>
              <a:rPr lang="en-GB" sz="3200" dirty="0" smtClean="0"/>
              <a:t>(RF-FMCW) Multiplexing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556792"/>
            <a:ext cx="6843353" cy="454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4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prstClr val="black"/>
                </a:solidFill>
              </a:rPr>
              <a:t>Optical </a:t>
            </a:r>
            <a:r>
              <a:rPr lang="en-GB" sz="3600" dirty="0">
                <a:solidFill>
                  <a:prstClr val="black"/>
                </a:solidFill>
              </a:rPr>
              <a:t>Frequency-Modulated Continuous Wave </a:t>
            </a:r>
            <a:r>
              <a:rPr lang="en-GB" sz="3600" dirty="0" smtClean="0">
                <a:solidFill>
                  <a:prstClr val="black"/>
                </a:solidFill>
              </a:rPr>
              <a:t>(Optical-FMCW</a:t>
            </a:r>
            <a:r>
              <a:rPr lang="en-GB" sz="3600" dirty="0">
                <a:solidFill>
                  <a:prstClr val="black"/>
                </a:solidFill>
              </a:rPr>
              <a:t>) Multiplexing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24" y="2204864"/>
            <a:ext cx="7064352" cy="36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5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Enhancement of Sensitivity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56084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GB" sz="2800" dirty="0" smtClean="0"/>
              <a:t>For the relatively weak near-IR absorption lines, it may be desirable in some cases to enhance the effective length of the gas cell.  This may be done </a:t>
            </a:r>
            <a:r>
              <a:rPr lang="en-GB" sz="2800" dirty="0" smtClean="0"/>
              <a:t>by use of: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Multi-Pass cells (White cell or Herriott cell)</a:t>
            </a:r>
          </a:p>
          <a:p>
            <a:pPr algn="just"/>
            <a:r>
              <a:rPr lang="en-GB" sz="2800" dirty="0" smtClean="0"/>
              <a:t>Ring-Down Spectroscopy</a:t>
            </a:r>
          </a:p>
          <a:p>
            <a:pPr algn="just"/>
            <a:r>
              <a:rPr lang="en-GB" sz="2800" dirty="0" smtClean="0"/>
              <a:t>Cavity-Enhanced Absorption Spectroscopy (CEAS)</a:t>
            </a:r>
          </a:p>
          <a:p>
            <a:pPr algn="just"/>
            <a:r>
              <a:rPr lang="en-GB" sz="2800" dirty="0" smtClean="0"/>
              <a:t>Off-Axis CEAS</a:t>
            </a:r>
          </a:p>
          <a:p>
            <a:pPr algn="just"/>
            <a:r>
              <a:rPr lang="en-GB" sz="2800" dirty="0" smtClean="0"/>
              <a:t>Optical-Feedback CEAS</a:t>
            </a:r>
          </a:p>
          <a:p>
            <a:pPr algn="just"/>
            <a:r>
              <a:rPr lang="en-GB" sz="2800" dirty="0" smtClean="0"/>
              <a:t>Noise-Immune Cavity-Enhanced Optical Heterodyne Molecular Spectroscopy (NICE-OHMS)</a:t>
            </a:r>
          </a:p>
        </p:txBody>
      </p:sp>
    </p:spTree>
    <p:extLst>
      <p:ext uri="{BB962C8B-B14F-4D97-AF65-F5344CB8AC3E}">
        <p14:creationId xmlns:p14="http://schemas.microsoft.com/office/powerpoint/2010/main" val="41514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Evanescent Field for Interaction with a Gas Absorber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56084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sz="2800" dirty="0" smtClean="0"/>
              <a:t>Instead of using an open path gas cell, the evanescent field at the surface of an optical waveguide or fibre may in principle be used to interact with a gas absorber.</a:t>
            </a:r>
          </a:p>
          <a:p>
            <a:pPr marL="0" indent="0" algn="just">
              <a:buNone/>
            </a:pPr>
            <a:endParaRPr lang="en-GB" sz="2800" dirty="0" smtClean="0"/>
          </a:p>
          <a:p>
            <a:pPr marL="0" indent="0" algn="just">
              <a:buNone/>
            </a:pPr>
            <a:r>
              <a:rPr lang="en-GB" sz="2800" dirty="0" smtClean="0"/>
              <a:t>However the power fraction in the evanescent field is small so the relative sensitivity compared with </a:t>
            </a:r>
            <a:r>
              <a:rPr lang="en-GB" sz="2800" dirty="0" smtClean="0"/>
              <a:t>a standard </a:t>
            </a:r>
            <a:r>
              <a:rPr lang="en-GB" sz="2800" dirty="0" smtClean="0"/>
              <a:t>gas cell is low.</a:t>
            </a:r>
          </a:p>
          <a:p>
            <a:pPr marL="0" indent="0" algn="just">
              <a:buNone/>
            </a:pPr>
            <a:endParaRPr lang="en-GB" sz="2800" dirty="0" smtClean="0"/>
          </a:p>
          <a:p>
            <a:pPr marL="0" indent="0" algn="just">
              <a:buNone/>
            </a:pPr>
            <a:r>
              <a:rPr lang="en-GB" sz="2800" dirty="0" smtClean="0"/>
              <a:t>Examples of fibres or waveguides for evanescent field interaction are: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Polished or D-shaped fibres</a:t>
            </a:r>
          </a:p>
          <a:p>
            <a:pPr algn="just"/>
            <a:r>
              <a:rPr lang="en-GB" sz="2800" dirty="0" smtClean="0"/>
              <a:t>Tapered or bare fibres to expose the core</a:t>
            </a:r>
          </a:p>
          <a:p>
            <a:pPr algn="just"/>
            <a:r>
              <a:rPr lang="en-GB" sz="2800" dirty="0" smtClean="0"/>
              <a:t>Planar or ridge waveguides</a:t>
            </a:r>
          </a:p>
          <a:p>
            <a:pPr algn="just"/>
            <a:r>
              <a:rPr lang="en-GB" sz="2800" dirty="0" smtClean="0"/>
              <a:t>Silicon photonic waveguides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03848" y="2996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Evanescent </a:t>
            </a:r>
            <a:r>
              <a:rPr lang="en-GB" dirty="0" smtClean="0"/>
              <a:t>Field at </a:t>
            </a:r>
            <a:r>
              <a:rPr lang="en-GB" dirty="0" smtClean="0"/>
              <a:t>The Surface </a:t>
            </a:r>
            <a:r>
              <a:rPr lang="en-GB" dirty="0" smtClean="0"/>
              <a:t>of </a:t>
            </a:r>
            <a:r>
              <a:rPr lang="en-GB" dirty="0" smtClean="0"/>
              <a:t>a D-Fibre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2348879"/>
            <a:ext cx="2539549" cy="30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Asymmetric Planar Waveguide </a:t>
            </a:r>
            <a:r>
              <a:rPr lang="en-GB" dirty="0"/>
              <a:t>W</a:t>
            </a:r>
            <a:r>
              <a:rPr lang="en-GB" dirty="0" smtClean="0"/>
              <a:t>ith a Gas </a:t>
            </a:r>
            <a:r>
              <a:rPr lang="en-GB" dirty="0" smtClean="0"/>
              <a:t>Absorber on One Side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47864" y="55172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328744"/>
              </p:ext>
            </p:extLst>
          </p:nvPr>
        </p:nvGraphicFramePr>
        <p:xfrm>
          <a:off x="2871639" y="5517232"/>
          <a:ext cx="296867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Equation" r:id="rId3" imgW="2120900" imgH="508000" progId="Equation.DSMT4">
                  <p:embed/>
                </p:oleObj>
              </mc:Choice>
              <mc:Fallback>
                <p:oleObj name="Equation" r:id="rId3" imgW="2120900" imgH="508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639" y="5517232"/>
                        <a:ext cx="2968673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4657835"/>
            <a:ext cx="785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Relative sensitivity of evanescent wave interaction for TE modes as compared with a </a:t>
            </a:r>
            <a:r>
              <a:rPr lang="en-GB" dirty="0" smtClean="0"/>
              <a:t>standard gas </a:t>
            </a:r>
            <a:r>
              <a:rPr lang="en-GB" dirty="0" smtClean="0"/>
              <a:t>cell of </a:t>
            </a:r>
            <a:r>
              <a:rPr lang="en-GB" dirty="0" smtClean="0"/>
              <a:t>the same </a:t>
            </a:r>
            <a:r>
              <a:rPr lang="en-GB" dirty="0" smtClean="0"/>
              <a:t>length: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771799" y="5445224"/>
            <a:ext cx="3168352" cy="8640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524" y="1955679"/>
            <a:ext cx="7397599" cy="261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8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Relative Sensitivity of </a:t>
            </a:r>
            <a:r>
              <a:rPr lang="en-GB" sz="3200" dirty="0" smtClean="0"/>
              <a:t>a Planar </a:t>
            </a:r>
            <a:r>
              <a:rPr lang="en-GB" sz="3200" dirty="0" smtClean="0"/>
              <a:t>Asymmetric Guide </a:t>
            </a:r>
            <a:r>
              <a:rPr lang="en-GB" sz="3200" dirty="0" smtClean="0"/>
              <a:t>(TE</a:t>
            </a:r>
            <a:r>
              <a:rPr lang="en-GB" sz="3200" baseline="-25000" dirty="0" smtClean="0"/>
              <a:t>0</a:t>
            </a:r>
            <a:r>
              <a:rPr lang="en-GB" sz="3200" dirty="0" smtClean="0"/>
              <a:t> mode) for </a:t>
            </a:r>
            <a:r>
              <a:rPr lang="en-GB" sz="3200" dirty="0" smtClean="0"/>
              <a:t>Various Guide Indices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378051"/>
            <a:ext cx="7502196" cy="544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Relative </a:t>
            </a:r>
            <a:r>
              <a:rPr lang="en-GB" sz="3200" dirty="0"/>
              <a:t>Sensitivity </a:t>
            </a:r>
            <a:r>
              <a:rPr lang="en-GB" sz="3200" dirty="0" smtClean="0"/>
              <a:t>of D-fibre and Unclad Fibre (Estimate from </a:t>
            </a:r>
            <a:r>
              <a:rPr lang="en-GB" sz="3200" dirty="0" smtClean="0"/>
              <a:t>Planar </a:t>
            </a:r>
            <a:r>
              <a:rPr lang="en-GB" sz="3200" dirty="0" smtClean="0"/>
              <a:t>Waveguide Model)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7643192" cy="49918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95736" y="52292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D-fibre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9969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Bare fibre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0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Relative Sensitivity </a:t>
            </a:r>
            <a:r>
              <a:rPr lang="en-GB" sz="3200" dirty="0" smtClean="0"/>
              <a:t>of Thin Unclad/Tapered Fibre </a:t>
            </a:r>
            <a:r>
              <a:rPr lang="en-GB" sz="3200" dirty="0"/>
              <a:t>(Estimate from </a:t>
            </a:r>
            <a:r>
              <a:rPr lang="en-GB" sz="3200" dirty="0" smtClean="0"/>
              <a:t>Symmetric Planar Waveguide Model)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59" y="1556792"/>
            <a:ext cx="7956200" cy="519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5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Silicon Ridge Waveguide for Evanescent Field Interaction with </a:t>
            </a:r>
            <a:r>
              <a:rPr lang="en-GB" sz="3600" dirty="0" smtClean="0"/>
              <a:t>a Gas Absorber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348880"/>
            <a:ext cx="704570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7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prstClr val="black"/>
                </a:solidFill>
              </a:rPr>
              <a:t>Relative </a:t>
            </a:r>
            <a:r>
              <a:rPr lang="en-GB" sz="3200" dirty="0">
                <a:solidFill>
                  <a:prstClr val="black"/>
                </a:solidFill>
              </a:rPr>
              <a:t>Sensitivity of </a:t>
            </a:r>
            <a:r>
              <a:rPr lang="en-GB" sz="3200" dirty="0" smtClean="0">
                <a:solidFill>
                  <a:prstClr val="black"/>
                </a:solidFill>
              </a:rPr>
              <a:t>Silicon Ridge Waveguide </a:t>
            </a:r>
            <a:r>
              <a:rPr lang="en-GB" sz="3200" dirty="0" smtClean="0">
                <a:solidFill>
                  <a:prstClr val="black"/>
                </a:solidFill>
              </a:rPr>
              <a:t>(</a:t>
            </a:r>
            <a:r>
              <a:rPr lang="en-GB" sz="3200" dirty="0" smtClean="0">
                <a:solidFill>
                  <a:prstClr val="black"/>
                </a:solidFill>
              </a:rPr>
              <a:t>Estimate from </a:t>
            </a:r>
            <a:r>
              <a:rPr lang="en-GB" sz="3200" dirty="0">
                <a:solidFill>
                  <a:prstClr val="black"/>
                </a:solidFill>
              </a:rPr>
              <a:t>Planar </a:t>
            </a:r>
            <a:r>
              <a:rPr lang="en-GB" sz="3200" dirty="0" smtClean="0">
                <a:solidFill>
                  <a:prstClr val="black"/>
                </a:solidFill>
              </a:rPr>
              <a:t>Waveguide Model</a:t>
            </a:r>
            <a:r>
              <a:rPr lang="en-GB" sz="3200" dirty="0"/>
              <a:t>)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17638"/>
            <a:ext cx="7204827" cy="523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2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Applications of Near-IR DFB Laser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56084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600" dirty="0"/>
              <a:t>C</a:t>
            </a:r>
            <a:r>
              <a:rPr lang="en-GB" sz="2600" dirty="0" smtClean="0"/>
              <a:t>ommercial </a:t>
            </a:r>
            <a:r>
              <a:rPr lang="en-GB" sz="2600" dirty="0"/>
              <a:t>near-IR systems are </a:t>
            </a:r>
            <a:r>
              <a:rPr lang="en-GB" sz="2600" dirty="0" smtClean="0"/>
              <a:t>available for </a:t>
            </a:r>
            <a:r>
              <a:rPr lang="en-GB" sz="2600" dirty="0"/>
              <a:t>gases such as CH</a:t>
            </a:r>
            <a:r>
              <a:rPr lang="en-GB" sz="2600" baseline="-25000" dirty="0"/>
              <a:t>4</a:t>
            </a:r>
            <a:r>
              <a:rPr lang="en-GB" sz="2600" dirty="0"/>
              <a:t>, C</a:t>
            </a:r>
            <a:r>
              <a:rPr lang="en-GB" sz="2600" baseline="-25000" dirty="0"/>
              <a:t>2</a:t>
            </a:r>
            <a:r>
              <a:rPr lang="en-GB" sz="2600" dirty="0"/>
              <a:t>H</a:t>
            </a:r>
            <a:r>
              <a:rPr lang="en-GB" sz="2600" baseline="-25000" dirty="0"/>
              <a:t>2</a:t>
            </a:r>
            <a:r>
              <a:rPr lang="en-GB" sz="2600" dirty="0"/>
              <a:t> and H</a:t>
            </a:r>
            <a:r>
              <a:rPr lang="en-GB" sz="2600" baseline="-25000" dirty="0"/>
              <a:t>2</a:t>
            </a:r>
            <a:r>
              <a:rPr lang="en-GB" sz="2600" dirty="0"/>
              <a:t>O where the near-IR lines are relatively </a:t>
            </a:r>
            <a:r>
              <a:rPr lang="en-GB" sz="2600" dirty="0" smtClean="0"/>
              <a:t>strong. Application areas include:</a:t>
            </a:r>
          </a:p>
          <a:p>
            <a:pPr marL="0" indent="0">
              <a:buNone/>
            </a:pPr>
            <a:endParaRPr lang="en-GB" sz="2600" dirty="0" smtClean="0"/>
          </a:p>
          <a:p>
            <a:r>
              <a:rPr lang="en-GB" sz="2600" dirty="0"/>
              <a:t>Environmental monitoring</a:t>
            </a:r>
          </a:p>
          <a:p>
            <a:r>
              <a:rPr lang="en-GB" sz="2600" dirty="0"/>
              <a:t>Atmospheric sensing and monitoring</a:t>
            </a:r>
          </a:p>
          <a:p>
            <a:r>
              <a:rPr lang="en-GB" sz="2600" dirty="0" smtClean="0"/>
              <a:t>Detection and imaging of gas leaks</a:t>
            </a:r>
          </a:p>
          <a:p>
            <a:r>
              <a:rPr lang="en-GB" sz="2600" dirty="0" smtClean="0"/>
              <a:t>Combustion analysis</a:t>
            </a:r>
          </a:p>
          <a:p>
            <a:r>
              <a:rPr lang="en-GB" sz="2600" dirty="0" smtClean="0"/>
              <a:t>Emissions monitoring</a:t>
            </a:r>
          </a:p>
          <a:p>
            <a:pPr algn="just"/>
            <a:r>
              <a:rPr lang="en-GB" sz="2600" dirty="0" smtClean="0"/>
              <a:t>Tomographic imaging of emissions</a:t>
            </a:r>
          </a:p>
        </p:txBody>
      </p:sp>
    </p:spTree>
    <p:extLst>
      <p:ext uri="{BB962C8B-B14F-4D97-AF65-F5344CB8AC3E}">
        <p14:creationId xmlns:p14="http://schemas.microsoft.com/office/powerpoint/2010/main" val="429274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System for Creating Tomographic Images of CO</a:t>
            </a:r>
            <a:r>
              <a:rPr lang="en-GB" sz="3600" baseline="-25000" dirty="0" smtClean="0"/>
              <a:t>2</a:t>
            </a:r>
            <a:r>
              <a:rPr lang="en-GB" sz="3600" dirty="0" smtClean="0"/>
              <a:t> Emissions from Aero-Engines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944" y="2636912"/>
            <a:ext cx="3654105" cy="34155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0775" y="1988840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he measured integrated </a:t>
            </a:r>
            <a:r>
              <a:rPr lang="en-GB" dirty="0"/>
              <a:t>absorption along each ~1metre path-length through the plume </a:t>
            </a:r>
            <a:r>
              <a:rPr lang="en-GB" dirty="0" smtClean="0"/>
              <a:t>is processed </a:t>
            </a:r>
            <a:r>
              <a:rPr lang="en-GB" dirty="0"/>
              <a:t>to generate real-time 2-d tomographic images of the CO</a:t>
            </a:r>
            <a:r>
              <a:rPr lang="en-GB" baseline="-25000" dirty="0"/>
              <a:t>2</a:t>
            </a:r>
            <a:r>
              <a:rPr lang="en-GB" dirty="0"/>
              <a:t> concentration during </a:t>
            </a:r>
            <a:r>
              <a:rPr lang="en-GB" dirty="0" smtClean="0"/>
              <a:t>engine operation.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341368" y="3190543"/>
            <a:ext cx="23042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output of a single DFB laser </a:t>
            </a:r>
            <a:r>
              <a:rPr lang="en-GB" dirty="0"/>
              <a:t>at 1997.2nm </a:t>
            </a:r>
            <a:r>
              <a:rPr lang="en-GB" dirty="0" smtClean="0"/>
              <a:t>(with WMS) is amplified </a:t>
            </a:r>
            <a:r>
              <a:rPr lang="en-GB" dirty="0"/>
              <a:t>by a thulium-doped fibre </a:t>
            </a:r>
            <a:r>
              <a:rPr lang="en-GB" dirty="0" smtClean="0"/>
              <a:t>amplifier and coupled </a:t>
            </a:r>
            <a:r>
              <a:rPr lang="en-GB" dirty="0"/>
              <a:t>to </a:t>
            </a:r>
            <a:r>
              <a:rPr lang="en-GB" dirty="0" smtClean="0"/>
              <a:t>126 </a:t>
            </a:r>
            <a:r>
              <a:rPr lang="en-GB" dirty="0"/>
              <a:t>paths through the exhaust plume. </a:t>
            </a:r>
          </a:p>
        </p:txBody>
      </p:sp>
    </p:spTree>
    <p:extLst>
      <p:ext uri="{BB962C8B-B14F-4D97-AF65-F5344CB8AC3E}">
        <p14:creationId xmlns:p14="http://schemas.microsoft.com/office/powerpoint/2010/main" val="362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White Cell (8-pass)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988839"/>
            <a:ext cx="5051721" cy="39456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72200" y="3807788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</a:t>
            </a:r>
            <a:r>
              <a:rPr lang="en-GB" sz="1400" dirty="0" smtClean="0"/>
              <a:t>c=centre of curvature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7505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dirty="0" smtClean="0"/>
              <a:t>A number of methods can be used in the design of low-cost near-IR spectroscopy systems with DFB lasers to give a high degree of flexibility or enhanced sensitivity.</a:t>
            </a:r>
          </a:p>
          <a:p>
            <a:pPr algn="just"/>
            <a:r>
              <a:rPr lang="en-GB" sz="2400" dirty="0"/>
              <a:t>multi-pass </a:t>
            </a:r>
            <a:r>
              <a:rPr lang="en-GB" sz="2400" dirty="0" smtClean="0"/>
              <a:t>cells</a:t>
            </a:r>
          </a:p>
          <a:p>
            <a:pPr algn="just"/>
            <a:r>
              <a:rPr lang="en-GB" sz="2400" dirty="0" smtClean="0"/>
              <a:t>ring-down </a:t>
            </a:r>
            <a:r>
              <a:rPr lang="en-GB" sz="2400" dirty="0"/>
              <a:t>and cavity-enhanced </a:t>
            </a:r>
            <a:r>
              <a:rPr lang="en-GB" sz="2400" dirty="0" smtClean="0"/>
              <a:t>spectroscopy</a:t>
            </a:r>
          </a:p>
          <a:p>
            <a:pPr algn="just"/>
            <a:r>
              <a:rPr lang="en-GB" sz="2400" dirty="0" smtClean="0"/>
              <a:t>evanescent-wave cells in silicon photonics</a:t>
            </a:r>
          </a:p>
          <a:p>
            <a:pPr algn="just"/>
            <a:r>
              <a:rPr lang="en-GB" sz="2400" dirty="0" smtClean="0"/>
              <a:t>open-path systems</a:t>
            </a:r>
          </a:p>
          <a:p>
            <a:pPr algn="just"/>
            <a:r>
              <a:rPr lang="en-GB" sz="2400" dirty="0" smtClean="0"/>
              <a:t>multiplexing </a:t>
            </a:r>
            <a:r>
              <a:rPr lang="en-GB" sz="2400" dirty="0"/>
              <a:t>of micro-optic cells for wide-area </a:t>
            </a:r>
            <a:r>
              <a:rPr lang="en-GB" sz="2400" dirty="0" smtClean="0"/>
              <a:t>fibre networks</a:t>
            </a:r>
          </a:p>
          <a:p>
            <a:pPr marL="0" indent="0" algn="just">
              <a:buNone/>
            </a:pPr>
            <a:r>
              <a:rPr lang="en-GB" sz="2400" dirty="0" smtClean="0"/>
              <a:t>Important application areas include the monitoring of emissions and combustion processes, atmospheric and greenhouse gas monitoring, safety and environmental monitoring.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522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Herriott Cell (6-pass)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348880"/>
            <a:ext cx="5861996" cy="286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7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Principles of Ring-Down Spectroscopy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276872"/>
            <a:ext cx="5920857" cy="30694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2924944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/>
              <a:t>Input Pulse</a:t>
            </a:r>
            <a:endParaRPr lang="en-GB" sz="1500" dirty="0"/>
          </a:p>
        </p:txBody>
      </p:sp>
      <p:sp>
        <p:nvSpPr>
          <p:cNvPr id="5" name="Rectangle 4"/>
          <p:cNvSpPr/>
          <p:nvPr/>
        </p:nvSpPr>
        <p:spPr>
          <a:xfrm>
            <a:off x="3658049" y="3257931"/>
            <a:ext cx="15560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500" dirty="0"/>
              <a:t>R</a:t>
            </a:r>
            <a:r>
              <a:rPr lang="en-GB" sz="1500" dirty="0" smtClean="0"/>
              <a:t>ound-trip time </a:t>
            </a:r>
            <a:r>
              <a:rPr lang="en-GB" sz="1500" i="1" dirty="0" smtClean="0">
                <a:latin typeface="Symbol" panose="05050102010706020507" pitchFamily="18" charset="2"/>
              </a:rPr>
              <a:t>t</a:t>
            </a:r>
            <a:endParaRPr lang="en-GB" sz="1500" i="1" dirty="0">
              <a:latin typeface="Symbol" panose="05050102010706020507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4581128"/>
            <a:ext cx="136815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/>
              <a:t>Reflectance </a:t>
            </a:r>
            <a:r>
              <a:rPr lang="en-GB" sz="1500" i="1" dirty="0" smtClean="0"/>
              <a:t>R</a:t>
            </a:r>
            <a:r>
              <a:rPr lang="en-GB" sz="1500" baseline="-25000" dirty="0" smtClean="0"/>
              <a:t>1</a:t>
            </a:r>
            <a:endParaRPr lang="en-GB" sz="1500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5076056" y="4581127"/>
            <a:ext cx="130734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500" dirty="0">
                <a:solidFill>
                  <a:prstClr val="black"/>
                </a:solidFill>
              </a:rPr>
              <a:t>Reflectance </a:t>
            </a:r>
            <a:r>
              <a:rPr lang="en-GB" sz="1500" i="1" dirty="0" smtClean="0">
                <a:solidFill>
                  <a:prstClr val="black"/>
                </a:solidFill>
              </a:rPr>
              <a:t>R</a:t>
            </a:r>
            <a:r>
              <a:rPr lang="en-GB" sz="1500" baseline="-25000" dirty="0" smtClean="0">
                <a:solidFill>
                  <a:prstClr val="black"/>
                </a:solidFill>
              </a:rPr>
              <a:t>2</a:t>
            </a:r>
            <a:endParaRPr lang="en-GB" sz="1500" baseline="-25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4332" y="2758036"/>
            <a:ext cx="181716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500" dirty="0" smtClean="0">
                <a:solidFill>
                  <a:prstClr val="black"/>
                </a:solidFill>
              </a:rPr>
              <a:t>Gas absorbance, </a:t>
            </a:r>
            <a:r>
              <a:rPr lang="en-GB" sz="1500" i="1" dirty="0" err="1" smtClean="0">
                <a:solidFill>
                  <a:prstClr val="black"/>
                </a:solidFill>
                <a:latin typeface="Symbol" panose="05050102010706020507" pitchFamily="18" charset="2"/>
              </a:rPr>
              <a:t>a</a:t>
            </a:r>
            <a:r>
              <a:rPr lang="en-GB" sz="15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GB" sz="1500" i="1" baseline="-25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3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Output Pulse Train from Ring-Down Cavity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1555449"/>
            <a:ext cx="5477203" cy="3744416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364041"/>
              </p:ext>
            </p:extLst>
          </p:nvPr>
        </p:nvGraphicFramePr>
        <p:xfrm>
          <a:off x="4932040" y="3140968"/>
          <a:ext cx="1628990" cy="332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" name="Equation" r:id="rId5" imgW="1282680" imgH="253800" progId="Equation.DSMT4">
                  <p:embed/>
                </p:oleObj>
              </mc:Choice>
              <mc:Fallback>
                <p:oleObj name="Equation" r:id="rId5" imgW="128268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140968"/>
                        <a:ext cx="1628990" cy="3320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484366"/>
              </p:ext>
            </p:extLst>
          </p:nvPr>
        </p:nvGraphicFramePr>
        <p:xfrm>
          <a:off x="3599662" y="5654675"/>
          <a:ext cx="1872208" cy="656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" name="Equation" r:id="rId7" imgW="1447560" imgH="507960" progId="Equation.DSMT4">
                  <p:embed/>
                </p:oleObj>
              </mc:Choice>
              <mc:Fallback>
                <p:oleObj name="Equation" r:id="rId7" imgW="144756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9662" y="5654675"/>
                        <a:ext cx="1872208" cy="656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6056" y="5654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098158"/>
              </p:ext>
            </p:extLst>
          </p:nvPr>
        </p:nvGraphicFramePr>
        <p:xfrm>
          <a:off x="6025824" y="2762259"/>
          <a:ext cx="510550" cy="328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5824" y="2762259"/>
                        <a:ext cx="510550" cy="3288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07704" y="5733256"/>
            <a:ext cx="1531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Ring-down time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060606" y="2732967"/>
            <a:ext cx="31683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/>
              <a:t>Cell length enhancement </a:t>
            </a:r>
            <a:r>
              <a:rPr lang="en-GB" sz="1700" dirty="0" smtClean="0"/>
              <a:t>factor:</a:t>
            </a:r>
            <a:endParaRPr lang="en-GB" sz="1700" dirty="0"/>
          </a:p>
        </p:txBody>
      </p:sp>
      <p:sp>
        <p:nvSpPr>
          <p:cNvPr id="12" name="Rectangle 11"/>
          <p:cNvSpPr/>
          <p:nvPr/>
        </p:nvSpPr>
        <p:spPr>
          <a:xfrm>
            <a:off x="3563887" y="5572740"/>
            <a:ext cx="1944217" cy="83360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77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Cavity-Enhanced Spectroscopy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580" y="1471245"/>
            <a:ext cx="7587220" cy="299742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292081" y="61642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003879"/>
              </p:ext>
            </p:extLst>
          </p:nvPr>
        </p:nvGraphicFramePr>
        <p:xfrm>
          <a:off x="3497263" y="5746750"/>
          <a:ext cx="19748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2" name="Equation" r:id="rId4" imgW="1396800" imgH="444240" progId="Equation.DSMT4">
                  <p:embed/>
                </p:oleObj>
              </mc:Choice>
              <mc:Fallback>
                <p:oleObj name="Equation" r:id="rId4" imgW="139680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263" y="5746750"/>
                        <a:ext cx="1974850" cy="63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78197"/>
              </p:ext>
            </p:extLst>
          </p:nvPr>
        </p:nvGraphicFramePr>
        <p:xfrm>
          <a:off x="2851150" y="4738688"/>
          <a:ext cx="34004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3" name="Equation" r:id="rId6" imgW="2425680" imgH="558720" progId="Equation.DSMT4">
                  <p:embed/>
                </p:oleObj>
              </mc:Choice>
              <mc:Fallback>
                <p:oleObj name="Equation" r:id="rId6" imgW="2425680" imgH="558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150" y="4738688"/>
                        <a:ext cx="3400425" cy="774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412760" y="5269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559062"/>
              </p:ext>
            </p:extLst>
          </p:nvPr>
        </p:nvGraphicFramePr>
        <p:xfrm>
          <a:off x="7240416" y="4041334"/>
          <a:ext cx="923824" cy="556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8" imgW="787320" imgH="469800" progId="Equation.DSMT4">
                  <p:embed/>
                </p:oleObj>
              </mc:Choice>
              <mc:Fallback>
                <p:oleObj name="Equation" r:id="rId8" imgW="78732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0416" y="4041334"/>
                        <a:ext cx="923824" cy="5565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63908" y="4900156"/>
            <a:ext cx="20544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dirty="0" smtClean="0">
                <a:solidFill>
                  <a:prstClr val="black"/>
                </a:solidFill>
              </a:rPr>
              <a:t>Transmission function: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20272" y="3594359"/>
            <a:ext cx="15631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500" dirty="0">
                <a:solidFill>
                  <a:prstClr val="black"/>
                </a:solidFill>
              </a:rPr>
              <a:t>C</a:t>
            </a:r>
            <a:r>
              <a:rPr lang="en-GB" sz="1500" dirty="0" smtClean="0">
                <a:solidFill>
                  <a:prstClr val="black"/>
                </a:solidFill>
              </a:rPr>
              <a:t>oefficient of finesse for cavity:</a:t>
            </a:r>
            <a:endParaRPr lang="en-GB" sz="15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4032" y="5729914"/>
            <a:ext cx="2153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dirty="0" smtClean="0">
                <a:solidFill>
                  <a:prstClr val="black"/>
                </a:solidFill>
              </a:rPr>
              <a:t>Enhancement factor</a:t>
            </a:r>
          </a:p>
          <a:p>
            <a:pPr lvl="0"/>
            <a:r>
              <a:rPr lang="en-GB" sz="1600" dirty="0" smtClean="0">
                <a:solidFill>
                  <a:prstClr val="black"/>
                </a:solidFill>
              </a:rPr>
              <a:t>(on transmission peaks)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8319" y="4683630"/>
            <a:ext cx="3585278" cy="8962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347864" y="5700979"/>
            <a:ext cx="2232248" cy="72161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781170" y="5902139"/>
            <a:ext cx="17461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dirty="0">
                <a:solidFill>
                  <a:prstClr val="black"/>
                </a:solidFill>
              </a:rPr>
              <a:t>f</a:t>
            </a:r>
            <a:r>
              <a:rPr lang="en-GB" sz="1600" dirty="0" smtClean="0">
                <a:solidFill>
                  <a:prstClr val="black"/>
                </a:solidFill>
              </a:rPr>
              <a:t>or </a:t>
            </a:r>
            <a:r>
              <a:rPr lang="en-GB" sz="1600" i="1" dirty="0" smtClean="0">
                <a:solidFill>
                  <a:prstClr val="black"/>
                </a:solidFill>
              </a:rPr>
              <a:t>R</a:t>
            </a:r>
            <a:r>
              <a:rPr lang="en-GB" sz="1600" dirty="0" smtClean="0">
                <a:solidFill>
                  <a:prstClr val="black"/>
                </a:solidFill>
              </a:rPr>
              <a:t> close to unity</a:t>
            </a: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Off-Axis Cavity-Enhanced Spectroscopy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12" y="1590848"/>
            <a:ext cx="7491109" cy="2667231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47864" y="58052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570477"/>
              </p:ext>
            </p:extLst>
          </p:nvPr>
        </p:nvGraphicFramePr>
        <p:xfrm>
          <a:off x="3697288" y="5789613"/>
          <a:ext cx="16049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8" name="Equation" r:id="rId4" imgW="1193760" imgH="444240" progId="Equation.DSMT4">
                  <p:embed/>
                </p:oleObj>
              </mc:Choice>
              <mc:Fallback>
                <p:oleObj name="Equation" r:id="rId4" imgW="119376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88" y="5789613"/>
                        <a:ext cx="1604962" cy="600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275857" y="5739014"/>
            <a:ext cx="2448272" cy="72161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25766" y="5904458"/>
            <a:ext cx="20540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prstClr val="black"/>
                </a:solidFill>
              </a:rPr>
              <a:t>Enhancement </a:t>
            </a:r>
            <a:r>
              <a:rPr lang="en-GB" sz="1600" dirty="0" smtClean="0">
                <a:solidFill>
                  <a:prstClr val="black"/>
                </a:solidFill>
              </a:rPr>
              <a:t>factor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5868" y="4683024"/>
            <a:ext cx="23697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prstClr val="black"/>
                </a:solidFill>
              </a:rPr>
              <a:t>F</a:t>
            </a:r>
            <a:r>
              <a:rPr lang="en-GB" sz="1600" dirty="0" smtClean="0">
                <a:solidFill>
                  <a:prstClr val="black"/>
                </a:solidFill>
              </a:rPr>
              <a:t>or </a:t>
            </a:r>
            <a:r>
              <a:rPr lang="en-GB" sz="1600" i="1" dirty="0" smtClean="0">
                <a:solidFill>
                  <a:prstClr val="black"/>
                </a:solidFill>
              </a:rPr>
              <a:t>R</a:t>
            </a:r>
            <a:r>
              <a:rPr lang="en-GB" sz="1600" i="1" baseline="-25000" dirty="0" smtClean="0">
                <a:solidFill>
                  <a:prstClr val="black"/>
                </a:solidFill>
              </a:rPr>
              <a:t>1</a:t>
            </a:r>
            <a:r>
              <a:rPr lang="en-GB" sz="1600" i="1" dirty="0" smtClean="0">
                <a:solidFill>
                  <a:prstClr val="black"/>
                </a:solidFill>
              </a:rPr>
              <a:t>=R</a:t>
            </a:r>
            <a:r>
              <a:rPr lang="en-GB" sz="1600" i="1" baseline="-25000" dirty="0" smtClean="0">
                <a:solidFill>
                  <a:prstClr val="black"/>
                </a:solidFill>
              </a:rPr>
              <a:t>2</a:t>
            </a:r>
            <a:r>
              <a:rPr lang="en-GB" sz="1600" dirty="0" smtClean="0">
                <a:solidFill>
                  <a:prstClr val="black"/>
                </a:solidFill>
              </a:rPr>
              <a:t> </a:t>
            </a:r>
            <a:r>
              <a:rPr lang="en-GB" sz="1600" dirty="0">
                <a:solidFill>
                  <a:prstClr val="black"/>
                </a:solidFill>
              </a:rPr>
              <a:t>close to </a:t>
            </a:r>
            <a:r>
              <a:rPr lang="en-GB" sz="1600" dirty="0" smtClean="0">
                <a:solidFill>
                  <a:prstClr val="black"/>
                </a:solidFill>
              </a:rPr>
              <a:t>unity</a:t>
            </a:r>
          </a:p>
          <a:p>
            <a:pPr lvl="0"/>
            <a:r>
              <a:rPr lang="en-GB" sz="1600" dirty="0" smtClean="0">
                <a:solidFill>
                  <a:prstClr val="black"/>
                </a:solidFill>
              </a:rPr>
              <a:t>and small absorbance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6256" y="314096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(with no absorbance)</a:t>
            </a:r>
            <a:endParaRPr lang="en-GB" sz="14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635896" y="489268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612524"/>
              </p:ext>
            </p:extLst>
          </p:nvPr>
        </p:nvGraphicFramePr>
        <p:xfrm>
          <a:off x="3396449" y="4662770"/>
          <a:ext cx="2181958" cy="651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Equation" r:id="rId6" imgW="1675673" imgH="495085" progId="Equation.DSMT4">
                  <p:embed/>
                </p:oleObj>
              </mc:Choice>
              <mc:Fallback>
                <p:oleObj name="Equation" r:id="rId6" imgW="1675673" imgH="49508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6449" y="4662770"/>
                        <a:ext cx="2181958" cy="651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3275857" y="4550403"/>
            <a:ext cx="2448272" cy="8962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876256" y="2433072"/>
            <a:ext cx="15842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400" dirty="0" smtClean="0">
                <a:solidFill>
                  <a:prstClr val="black"/>
                </a:solidFill>
              </a:rPr>
              <a:t>Low power output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11264" y="1898928"/>
            <a:ext cx="295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Dense </a:t>
            </a:r>
            <a:r>
              <a:rPr lang="en-GB" sz="1400" dirty="0"/>
              <a:t>mode </a:t>
            </a:r>
            <a:r>
              <a:rPr lang="en-GB" sz="1400" dirty="0" smtClean="0"/>
              <a:t>spectrum with virtually </a:t>
            </a:r>
            <a:r>
              <a:rPr lang="en-GB" sz="1400" dirty="0"/>
              <a:t>uniform optical frequency response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21811" y="5800878"/>
            <a:ext cx="2877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Avoids the need to lock the laser </a:t>
            </a:r>
            <a:r>
              <a:rPr lang="en-GB" sz="1600" dirty="0" smtClean="0"/>
              <a:t>frequency </a:t>
            </a:r>
            <a:r>
              <a:rPr lang="en-GB" sz="1600" dirty="0" smtClean="0"/>
              <a:t>to a cavity mode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7545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V-Shaped Cavity for Optical Feedback Cavity-Enhanced Spectroscopy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147" y="1772816"/>
            <a:ext cx="4907705" cy="4389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227687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</a:t>
            </a:r>
            <a:r>
              <a:rPr lang="en-GB" sz="1600" dirty="0" smtClean="0"/>
              <a:t>he </a:t>
            </a:r>
            <a:r>
              <a:rPr lang="en-GB" sz="1600" dirty="0"/>
              <a:t>laser frequency </a:t>
            </a:r>
            <a:r>
              <a:rPr lang="en-GB" sz="1600" dirty="0" smtClean="0"/>
              <a:t>is self-locked to </a:t>
            </a:r>
            <a:r>
              <a:rPr lang="en-GB" sz="1600" dirty="0"/>
              <a:t>a cavity mode by </a:t>
            </a:r>
            <a:r>
              <a:rPr lang="en-GB" sz="1600" dirty="0" smtClean="0"/>
              <a:t>optical </a:t>
            </a:r>
            <a:r>
              <a:rPr lang="en-GB" sz="1600" dirty="0"/>
              <a:t>feedback from the cavity</a:t>
            </a:r>
          </a:p>
        </p:txBody>
      </p:sp>
    </p:spTree>
    <p:extLst>
      <p:ext uri="{BB962C8B-B14F-4D97-AF65-F5344CB8AC3E}">
        <p14:creationId xmlns:p14="http://schemas.microsoft.com/office/powerpoint/2010/main" val="389125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852</Words>
  <Application>Microsoft Office PowerPoint</Application>
  <PresentationFormat>On-screen Show (4:3)</PresentationFormat>
  <Paragraphs>104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Office Theme</vt:lpstr>
      <vt:lpstr>Equation</vt:lpstr>
      <vt:lpstr>MathType 6.0 Equation</vt:lpstr>
      <vt:lpstr>DFB Lasers and Fibre Networks for Near-IR Gas Spectroscopy</vt:lpstr>
      <vt:lpstr>Enhancement of Sensitivity</vt:lpstr>
      <vt:lpstr>White Cell (8-pass)</vt:lpstr>
      <vt:lpstr>Herriott Cell (6-pass)</vt:lpstr>
      <vt:lpstr>Principles of Ring-Down Spectroscopy</vt:lpstr>
      <vt:lpstr>Output Pulse Train from Ring-Down Cavity</vt:lpstr>
      <vt:lpstr>Cavity-Enhanced Spectroscopy</vt:lpstr>
      <vt:lpstr>Off-Axis Cavity-Enhanced Spectroscopy</vt:lpstr>
      <vt:lpstr>V-Shaped Cavity for Optical Feedback Cavity-Enhanced Spectroscopy</vt:lpstr>
      <vt:lpstr>Noise-Immune Cavity-Enhanced Optical Heterodyne Molecular Spectroscopy</vt:lpstr>
      <vt:lpstr>Fibre-Coupled Micro-Optic Cell</vt:lpstr>
      <vt:lpstr>Surface Reflections in a Micro-Optic Gas Cell &amp; Etalon Fringes </vt:lpstr>
      <vt:lpstr>Etalon Fringes Compared With a Gas Absorption Line (-40dB AR Coatings)</vt:lpstr>
      <vt:lpstr>Reduction of Etalon Fringes</vt:lpstr>
      <vt:lpstr>Spatial Division Multiplexing (SDM) 2x2 Fibre Couplers Forming Branched Network</vt:lpstr>
      <vt:lpstr>Spatial Division Multiplexing (SDM) for Multi-Point Methane Detection</vt:lpstr>
      <vt:lpstr>Time Division Multiplexing (TDM) For Multi-Point System</vt:lpstr>
      <vt:lpstr>RF Frequency-Modulated Continuous Wave (RF-FMCW) Multiplexing</vt:lpstr>
      <vt:lpstr>Optical Frequency-Modulated Continuous Wave (Optical-FMCW) Multiplexing</vt:lpstr>
      <vt:lpstr>The Evanescent Field for Interaction with a Gas Absorber</vt:lpstr>
      <vt:lpstr>The Evanescent Field at The Surface of a D-Fibre</vt:lpstr>
      <vt:lpstr>Asymmetric Planar Waveguide With a Gas Absorber on One Side</vt:lpstr>
      <vt:lpstr>Relative Sensitivity of a Planar Asymmetric Guide (TE0 mode) for Various Guide Indices</vt:lpstr>
      <vt:lpstr>Relative Sensitivity of D-fibre and Unclad Fibre (Estimate from Planar Waveguide Model)</vt:lpstr>
      <vt:lpstr>Relative Sensitivity of Thin Unclad/Tapered Fibre (Estimate from Symmetric Planar Waveguide Model)</vt:lpstr>
      <vt:lpstr>Silicon Ridge Waveguide for Evanescent Field Interaction with a Gas Absorber</vt:lpstr>
      <vt:lpstr>Relative Sensitivity of Silicon Ridge Waveguide (Estimate from Planar Waveguide Model)</vt:lpstr>
      <vt:lpstr>Applications of Near-IR DFB Laser Systems</vt:lpstr>
      <vt:lpstr>System for Creating Tomographic Images of CO2 Emissions from Aero-Engines</vt:lpstr>
      <vt:lpstr>Summary &amp; Conclusions</vt:lpstr>
    </vt:vector>
  </TitlesOfParts>
  <Company>EEE Dept, 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Spectroscopy</dc:title>
  <dc:creator>George Stewart</dc:creator>
  <cp:lastModifiedBy>George Stewart</cp:lastModifiedBy>
  <cp:revision>147</cp:revision>
  <dcterms:created xsi:type="dcterms:W3CDTF">2019-11-19T11:30:57Z</dcterms:created>
  <dcterms:modified xsi:type="dcterms:W3CDTF">2020-05-18T12:24:39Z</dcterms:modified>
</cp:coreProperties>
</file>