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1"/>
  </p:notesMasterIdLst>
  <p:sldIdLst>
    <p:sldId id="256" r:id="rId2"/>
    <p:sldId id="257" r:id="rId3"/>
    <p:sldId id="396" r:id="rId4"/>
    <p:sldId id="406" r:id="rId5"/>
    <p:sldId id="420" r:id="rId6"/>
    <p:sldId id="421" r:id="rId7"/>
    <p:sldId id="422" r:id="rId8"/>
    <p:sldId id="363" r:id="rId9"/>
    <p:sldId id="370" r:id="rId10"/>
    <p:sldId id="348" r:id="rId11"/>
    <p:sldId id="423" r:id="rId12"/>
    <p:sldId id="424" r:id="rId13"/>
    <p:sldId id="426" r:id="rId14"/>
    <p:sldId id="427" r:id="rId15"/>
    <p:sldId id="425" r:id="rId16"/>
    <p:sldId id="428" r:id="rId17"/>
    <p:sldId id="430" r:id="rId18"/>
    <p:sldId id="431" r:id="rId19"/>
    <p:sldId id="432" r:id="rId20"/>
    <p:sldId id="434" r:id="rId21"/>
    <p:sldId id="436" r:id="rId22"/>
    <p:sldId id="433" r:id="rId23"/>
    <p:sldId id="437" r:id="rId24"/>
    <p:sldId id="438" r:id="rId25"/>
    <p:sldId id="439" r:id="rId26"/>
    <p:sldId id="440" r:id="rId27"/>
    <p:sldId id="441" r:id="rId28"/>
    <p:sldId id="442" r:id="rId29"/>
    <p:sldId id="408" r:id="rId30"/>
    <p:sldId id="443" r:id="rId31"/>
    <p:sldId id="445" r:id="rId32"/>
    <p:sldId id="404" r:id="rId33"/>
    <p:sldId id="392" r:id="rId34"/>
    <p:sldId id="447" r:id="rId35"/>
    <p:sldId id="448" r:id="rId36"/>
    <p:sldId id="450" r:id="rId37"/>
    <p:sldId id="451" r:id="rId38"/>
    <p:sldId id="452" r:id="rId39"/>
    <p:sldId id="40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6" autoAdjust="0"/>
  </p:normalViewPr>
  <p:slideViewPr>
    <p:cSldViewPr>
      <p:cViewPr>
        <p:scale>
          <a:sx n="60" d="100"/>
          <a:sy n="60" d="100"/>
        </p:scale>
        <p:origin x="-466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DD157CA-A09E-4EE4-9878-C7E3F6FDC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7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94202BD6-020B-4627-929C-5CF33BDF769F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should remove any redundant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is in the form of mixed-integer nonlinear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We have applied branch-and-bound in</a:t>
            </a:r>
            <a:r>
              <a:rPr lang="en-US" i="0" baseline="0" dirty="0" smtClean="0"/>
              <a:t> the last chapter. In this chapter, we will focus on its new components, e.g., RLT.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considering the</a:t>
            </a:r>
            <a:r>
              <a:rPr lang="en-US" baseline="0" dirty="0" smtClean="0"/>
              <a:t> exact nonlinear curve, we consider a convex hull that can be described by a set of linear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This process is the same as what we did in the last chapter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2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for 50-node</a:t>
            </a:r>
            <a:r>
              <a:rPr lang="en-US" baseline="0" dirty="0" smtClean="0"/>
              <a:t> network are similar and omitted.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5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5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 formulation by considering all previous constraints.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such a raw formulation is not the best formulation we can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two new constraints are suitable</a:t>
            </a:r>
            <a:r>
              <a:rPr lang="en-US" baseline="0" dirty="0" smtClean="0"/>
              <a:t> for mathematical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benefit of introducing </a:t>
            </a:r>
            <a:r>
              <a:rPr lang="en-US" dirty="0" err="1" smtClean="0"/>
              <a:t>t_k^m</a:t>
            </a:r>
            <a:r>
              <a:rPr lang="en-US" dirty="0" smtClean="0"/>
              <a:t> is that the double sum</a:t>
            </a:r>
            <a:r>
              <a:rPr lang="en-US" baseline="0" dirty="0" smtClean="0"/>
              <a:t> can be reduced as a single sum.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D157CA-A09E-4EE4-9878-C7E3F6FDCB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D66C-EBB5-4E22-BEF5-69B65723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10D7-0B21-4ABA-86B6-E75CBA687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A67B-4BD5-488A-BB49-A321CFE8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1529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1529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IEEE Infocom 2007	</a:t>
            </a:r>
            <a:fld id="{1BF7140D-1B03-43E7-A530-C72623278C2B}" type="slidenum">
              <a:rPr lang="en-US" altLang="zh-CN"/>
              <a:pPr/>
              <a:t>‹#›</a:t>
            </a:fld>
            <a:r>
              <a:rPr lang="en-US" altLang="zh-CN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749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7989-8E82-4D22-B859-D8924591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845E-04E1-4920-B502-CF8A1A2F5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B984-8293-4B2E-9CF9-1FB8690B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162D0-B3B5-4B75-9935-9C08F14B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D0A2-033F-4DE3-BB5B-4C28557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F9AE-4664-4E7A-B8EE-C3A939BFC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0CF7-5955-477E-BAD6-3D9951BA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9FEA-C098-4657-8D7E-E9E665841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C775AC-3C8F-4C12-BFB4-216674A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C6DCCCC4-4897-4F1F-8718-D3B1BDBF544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6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553200" cy="1600200"/>
          </a:xfrm>
        </p:spPr>
        <p:txBody>
          <a:bodyPr/>
          <a:lstStyle/>
          <a:p>
            <a:r>
              <a:rPr lang="en-US" sz="3600" dirty="0" smtClean="0"/>
              <a:t>Reformulation-Linearization Technique </a:t>
            </a:r>
            <a:r>
              <a:rPr lang="en-US" sz="3600" smtClean="0"/>
              <a:t>and Applications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Outline </a:t>
            </a:r>
            <a:r>
              <a:rPr lang="en-US" sz="4000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1488"/>
            <a:ext cx="8643937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Mathematical </a:t>
            </a:r>
            <a:r>
              <a:rPr lang="en-US" sz="2400" dirty="0"/>
              <a:t>Modeling and Problem </a:t>
            </a:r>
            <a:r>
              <a:rPr lang="en-US" sz="2400" dirty="0" smtClean="0"/>
              <a:t>Reformulation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A Solution Procedure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Power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Power control can be done on </a:t>
            </a:r>
            <a:r>
              <a:rPr lang="en-US" altLang="zh-CN" sz="2800" i="1" dirty="0" smtClean="0">
                <a:latin typeface="Times New Roman" pitchFamily="18" charset="0"/>
              </a:rPr>
              <a:t>Q</a:t>
            </a:r>
            <a:r>
              <a:rPr lang="en-US" altLang="zh-CN" sz="2800" dirty="0" smtClean="0"/>
              <a:t> levels</a:t>
            </a:r>
          </a:p>
          <a:p>
            <a:pPr lvl="1"/>
            <a:r>
              <a:rPr lang="en-US" altLang="zh-CN" sz="2400" dirty="0" smtClean="0"/>
              <a:t>The transmission power can be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altLang="zh-CN" sz="2800" dirty="0" smtClean="0"/>
              <a:t>Denote                               the power level at link (</a:t>
            </a:r>
            <a:r>
              <a:rPr lang="en-US" altLang="zh-CN" sz="2800" i="1" dirty="0" err="1" smtClean="0">
                <a:latin typeface="Palatino" pitchFamily="18" charset="0"/>
              </a:rPr>
              <a:t>i</a:t>
            </a:r>
            <a:r>
              <a:rPr lang="en-US" altLang="zh-CN" sz="2800" i="1" dirty="0" smtClean="0">
                <a:latin typeface="Palatino" pitchFamily="18" charset="0"/>
              </a:rPr>
              <a:t>, j</a:t>
            </a:r>
            <a:r>
              <a:rPr lang="en-US" altLang="zh-CN" sz="2800" dirty="0" smtClean="0"/>
              <a:t>) on band </a:t>
            </a:r>
            <a:r>
              <a:rPr lang="en-US" altLang="zh-CN" sz="2800" i="1" dirty="0" smtClean="0">
                <a:latin typeface="Times New Roman" pitchFamily="18" charset="0"/>
              </a:rPr>
              <a:t>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75" y="2819400"/>
            <a:ext cx="3921125" cy="5032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220" y="3581400"/>
            <a:ext cx="3672296" cy="50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Scheduling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913382"/>
            <a:ext cx="8864600" cy="4267200"/>
          </a:xfrm>
        </p:spPr>
        <p:txBody>
          <a:bodyPr/>
          <a:lstStyle/>
          <a:p>
            <a:r>
              <a:rPr lang="en-US" altLang="zh-CN" sz="2400" dirty="0" smtClean="0"/>
              <a:t>Scheduling is performed on bands</a:t>
            </a:r>
          </a:p>
          <a:p>
            <a:r>
              <a:rPr lang="en-US" sz="2400" dirty="0" smtClean="0"/>
              <a:t>Denote</a:t>
            </a:r>
          </a:p>
          <a:p>
            <a:endParaRPr lang="en-US" altLang="zh-CN" sz="1800" dirty="0" smtClean="0">
              <a:latin typeface="Calibri" pitchFamily="34" charset="0"/>
            </a:endParaRPr>
          </a:p>
          <a:p>
            <a:r>
              <a:rPr lang="en-US" altLang="zh-CN" sz="2400" dirty="0" smtClean="0">
                <a:latin typeface="+mj-lt"/>
              </a:rPr>
              <a:t>On the same band, a node can transmit to or receive from only one node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altLang="zh-CN" sz="2400" dirty="0" smtClean="0">
                <a:latin typeface="+mj-lt"/>
              </a:rPr>
              <a:t>The cross-layer relationship between the scheduling variable </a:t>
            </a:r>
            <a:r>
              <a:rPr lang="en-US" altLang="zh-CN" sz="2400" i="1" dirty="0" smtClean="0">
                <a:latin typeface="+mj-lt"/>
              </a:rPr>
              <a:t>x</a:t>
            </a:r>
            <a:r>
              <a:rPr lang="en-US" altLang="zh-CN" sz="2400" dirty="0" smtClean="0">
                <a:latin typeface="+mj-lt"/>
              </a:rPr>
              <a:t> and the power control variable </a:t>
            </a:r>
            <a:r>
              <a:rPr lang="en-US" altLang="zh-CN" sz="2400" i="1" dirty="0" smtClean="0">
                <a:latin typeface="+mj-lt"/>
              </a:rPr>
              <a:t>q</a:t>
            </a:r>
            <a:r>
              <a:rPr lang="en-US" altLang="zh-CN" sz="2400" dirty="0" smtClean="0">
                <a:latin typeface="+mj-lt"/>
              </a:rPr>
              <a:t> is</a:t>
            </a:r>
            <a:endParaRPr lang="en-US" altLang="zh-CN" sz="2800" dirty="0" smtClean="0">
              <a:latin typeface="+mj-lt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7112000" cy="731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71494"/>
            <a:ext cx="3902202" cy="107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3648" y="5418582"/>
            <a:ext cx="3730752" cy="82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SINR Interference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86800" cy="4267200"/>
          </a:xfrm>
        </p:spPr>
        <p:txBody>
          <a:bodyPr/>
          <a:lstStyle/>
          <a:p>
            <a:r>
              <a:rPr lang="en-US" sz="2800" dirty="0" smtClean="0"/>
              <a:t>A transmission is successful if and only if SINR exceeds a certain threshold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relationship between </a:t>
            </a:r>
            <a:r>
              <a:rPr lang="en-US" sz="2800" i="1" dirty="0" smtClean="0"/>
              <a:t>s</a:t>
            </a:r>
            <a:r>
              <a:rPr lang="en-US" sz="2800" dirty="0" smtClean="0"/>
              <a:t> and </a:t>
            </a:r>
            <a:r>
              <a:rPr lang="en-US" sz="2800" i="1" dirty="0" smtClean="0"/>
              <a:t>x</a:t>
            </a:r>
            <a:r>
              <a:rPr lang="en-US" sz="2800" dirty="0" smtClean="0"/>
              <a:t>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" y="2834640"/>
            <a:ext cx="6797040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253740"/>
            <a:ext cx="106680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0" y="4876800"/>
            <a:ext cx="354330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Routing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415338" cy="4267200"/>
          </a:xfrm>
        </p:spPr>
        <p:txBody>
          <a:bodyPr/>
          <a:lstStyle/>
          <a:p>
            <a:r>
              <a:rPr lang="en-US" altLang="zh-CN" sz="2800" dirty="0" smtClean="0">
                <a:latin typeface="Calibri" pitchFamily="34" charset="0"/>
              </a:rPr>
              <a:t>For maximum flexibility (and optimality), we allow flow splitting (</a:t>
            </a:r>
            <a:r>
              <a:rPr lang="en-US" altLang="zh-CN" sz="2800" dirty="0" smtClean="0">
                <a:solidFill>
                  <a:srgbClr val="0000FF"/>
                </a:solidFill>
                <a:latin typeface="Calibri" pitchFamily="34" charset="0"/>
              </a:rPr>
              <a:t>multi-path routing</a:t>
            </a:r>
            <a:r>
              <a:rPr lang="en-US" altLang="zh-CN" sz="2800" dirty="0" smtClean="0">
                <a:latin typeface="Calibri" pitchFamily="34" charset="0"/>
              </a:rPr>
              <a:t>)</a:t>
            </a:r>
          </a:p>
          <a:p>
            <a:r>
              <a:rPr lang="en-US" altLang="zh-CN" sz="2800" dirty="0" smtClean="0">
                <a:latin typeface="Calibri" pitchFamily="34" charset="0"/>
              </a:rPr>
              <a:t>Flow balance constraints for a session </a:t>
            </a:r>
            <a:r>
              <a:rPr lang="en-US" altLang="zh-CN" sz="2800" i="1" dirty="0" smtClean="0">
                <a:latin typeface="Palatino" pitchFamily="18" charset="0"/>
              </a:rPr>
              <a:t>l</a:t>
            </a:r>
          </a:p>
          <a:p>
            <a:pPr lvl="1"/>
            <a:endParaRPr lang="en-US" altLang="zh-CN" sz="2400" dirty="0" smtClean="0">
              <a:latin typeface="Calibri" pitchFamily="34" charset="0"/>
            </a:endParaRP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If node </a:t>
            </a:r>
            <a:r>
              <a:rPr lang="en-US" altLang="zh-CN" sz="2400" i="1" dirty="0" err="1" smtClean="0">
                <a:latin typeface="Times New Roman" pitchFamily="18" charset="0"/>
              </a:rPr>
              <a:t>i</a:t>
            </a:r>
            <a:r>
              <a:rPr lang="en-US" altLang="zh-CN" sz="2400" dirty="0" smtClean="0">
                <a:latin typeface="Calibri" pitchFamily="34" charset="0"/>
              </a:rPr>
              <a:t> is the source node, then</a:t>
            </a:r>
          </a:p>
          <a:p>
            <a:pPr lvl="1"/>
            <a:endParaRPr lang="en-US" altLang="zh-CN" sz="2400" dirty="0" smtClean="0">
              <a:latin typeface="Calibri" pitchFamily="34" charset="0"/>
            </a:endParaRP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If node </a:t>
            </a:r>
            <a:r>
              <a:rPr lang="en-US" altLang="zh-CN" sz="2400" i="1" dirty="0" err="1" smtClean="0">
                <a:latin typeface="Times New Roman" pitchFamily="18" charset="0"/>
              </a:rPr>
              <a:t>i</a:t>
            </a:r>
            <a:r>
              <a:rPr lang="en-US" altLang="zh-CN" sz="2400" dirty="0" smtClean="0">
                <a:latin typeface="Calibri" pitchFamily="34" charset="0"/>
              </a:rPr>
              <a:t> is the destination node, then</a:t>
            </a:r>
          </a:p>
          <a:p>
            <a:pPr lvl="1"/>
            <a:endParaRPr lang="en-US" altLang="zh-CN" sz="2400" dirty="0" smtClean="0">
              <a:latin typeface="Calibri" pitchFamily="34" charset="0"/>
            </a:endParaRPr>
          </a:p>
          <a:p>
            <a:pPr lvl="1"/>
            <a:r>
              <a:rPr lang="en-US" altLang="zh-CN" sz="2400" dirty="0" smtClean="0">
                <a:latin typeface="Calibri" pitchFamily="34" charset="0"/>
              </a:rPr>
              <a:t>For all other cases, we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752" y="3352800"/>
            <a:ext cx="2670048" cy="96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2676144" cy="93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480" y="5260848"/>
            <a:ext cx="4389120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Link Capacity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Calibri" pitchFamily="34" charset="0"/>
              </a:rPr>
              <a:t>The cross-layer relationship between routing variable </a:t>
            </a:r>
            <a:r>
              <a:rPr lang="en-US" altLang="zh-CN" sz="3200" i="1" dirty="0" smtClean="0">
                <a:latin typeface="Times New Roman" pitchFamily="18" charset="0"/>
              </a:rPr>
              <a:t>f</a:t>
            </a:r>
            <a:r>
              <a:rPr lang="en-US" altLang="zh-CN" sz="3200" dirty="0" smtClean="0">
                <a:latin typeface="Calibri" pitchFamily="34" charset="0"/>
              </a:rPr>
              <a:t> and lower layer variable </a:t>
            </a:r>
            <a:r>
              <a:rPr lang="en-US" altLang="zh-CN" sz="3200" i="1" dirty="0" smtClean="0">
                <a:latin typeface="Times New Roman" pitchFamily="18" charset="0"/>
              </a:rPr>
              <a:t>s</a:t>
            </a:r>
            <a:endParaRPr lang="en-US" altLang="zh-CN" sz="3200" dirty="0" smtClean="0">
              <a:latin typeface="Calibri" pitchFamily="34" charset="0"/>
            </a:endParaRPr>
          </a:p>
          <a:p>
            <a:pPr lvl="1"/>
            <a:r>
              <a:rPr lang="en-US" altLang="zh-CN" sz="2800" dirty="0" smtClean="0">
                <a:latin typeface="Calibri" pitchFamily="34" charset="0"/>
              </a:rPr>
              <a:t>Aggregate flow on link (</a:t>
            </a:r>
            <a:r>
              <a:rPr lang="en-US" altLang="zh-CN" sz="2800" i="1" dirty="0" err="1" smtClean="0">
                <a:latin typeface="Palatino" pitchFamily="18" charset="0"/>
              </a:rPr>
              <a:t>i</a:t>
            </a:r>
            <a:r>
              <a:rPr lang="en-US" altLang="zh-CN" sz="2800" i="1" dirty="0" smtClean="0">
                <a:latin typeface="Palatino" pitchFamily="18" charset="0"/>
              </a:rPr>
              <a:t>, j</a:t>
            </a:r>
            <a:r>
              <a:rPr lang="en-US" altLang="zh-CN" sz="2800" dirty="0" smtClean="0">
                <a:latin typeface="Calibri" pitchFamily="34" charset="0"/>
              </a:rPr>
              <a:t>) cannot exceed link capacity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98900"/>
            <a:ext cx="6353175" cy="1206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990600"/>
            <a:ext cx="891540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Problem Formulation</a:t>
            </a:r>
            <a:br>
              <a:rPr lang="en-US" altLang="zh-CN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42672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Maximize			K</a:t>
            </a:r>
          </a:p>
          <a:p>
            <a:pPr>
              <a:buNone/>
            </a:pPr>
            <a:r>
              <a:rPr lang="en-US" sz="2000" dirty="0" smtClean="0"/>
              <a:t>Subject to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532" y="1524000"/>
            <a:ext cx="2601468" cy="7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1632" y="2241804"/>
            <a:ext cx="2487168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3576" y="2775204"/>
            <a:ext cx="4078224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8020" y="3505200"/>
            <a:ext cx="2125980" cy="30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810000"/>
            <a:ext cx="2002536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521708"/>
            <a:ext cx="2007108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0528" y="5225796"/>
            <a:ext cx="3291840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87864" y="5943600"/>
            <a:ext cx="3712936" cy="70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3124200" y="2286000"/>
            <a:ext cx="25146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2667000" y="2743200"/>
            <a:ext cx="41148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3200400" y="3505200"/>
            <a:ext cx="21336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2667000" y="3810000"/>
            <a:ext cx="3733800" cy="2133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0" y="1828800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suitable for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mathematical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programming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819400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Fraction is 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easy to handle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4648200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Redundancy?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58028" y="4038600"/>
            <a:ext cx="690372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4724400"/>
            <a:ext cx="708660" cy="2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1" animBg="1"/>
      <p:bldP spid="16" grpId="2" animBg="1"/>
      <p:bldP spid="17" grpId="0" animBg="1"/>
      <p:bldP spid="18" grpId="0"/>
      <p:bldP spid="18" grpId="1"/>
      <p:bldP spid="19" grpId="0"/>
      <p:bldP spid="19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746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Reformulation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It is easy to verify that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                     </a:t>
            </a:r>
            <a:r>
              <a:rPr lang="en-US" sz="3200" dirty="0" smtClean="0"/>
              <a:t>=&gt;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                    =&gt;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27782"/>
            <a:ext cx="3730752" cy="82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5964" y="3017520"/>
            <a:ext cx="2345436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137660"/>
            <a:ext cx="354330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213860"/>
            <a:ext cx="20497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59137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Reformulation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                          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where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" y="1676400"/>
            <a:ext cx="6797040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882900"/>
            <a:ext cx="62801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810000"/>
            <a:ext cx="5143500" cy="100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876800"/>
            <a:ext cx="2427732" cy="103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Reformulation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Three routing constraints: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69236"/>
            <a:ext cx="3003804" cy="108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52800"/>
            <a:ext cx="3010662" cy="10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375404"/>
            <a:ext cx="4937760" cy="111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0238" y="2667000"/>
            <a:ext cx="1035558" cy="3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4810" y="3657600"/>
            <a:ext cx="1062990" cy="36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01260" y="3591580"/>
            <a:ext cx="212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Redundant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762000" y="3352800"/>
            <a:ext cx="4648200" cy="106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0DF057C-2F6D-43C2-BF91-4DFC455FC6D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r>
              <a:rPr lang="en-US" sz="2800" dirty="0" smtClean="0"/>
              <a:t>An introduction to the Reformulation-Linearization Technique (RLT)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Case study</a:t>
            </a:r>
          </a:p>
          <a:p>
            <a:pPr lvl="1" eaLnBrk="1" hangingPunct="1"/>
            <a:r>
              <a:rPr lang="en-US" sz="2400" dirty="0" smtClean="0"/>
              <a:t>Capacity maximization for multi-hop cognitive radio networks under the physical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Reformulated Problem – MINLP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2960"/>
            <a:ext cx="783336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2209800" y="14478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15099" y="1219200"/>
            <a:ext cx="1220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variables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2971800" y="3886200"/>
            <a:ext cx="6096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3563644" y="6441490"/>
            <a:ext cx="12954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72400" y="3733800"/>
            <a:ext cx="145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Nonlinear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constraints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Outline </a:t>
            </a:r>
            <a:r>
              <a:rPr lang="en-US" sz="4000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1488"/>
            <a:ext cx="8643937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3">
                    <a:lumMod val="65000"/>
                  </a:schemeClr>
                </a:solidFill>
              </a:rPr>
              <a:t>Mathematical Modeling and Problem </a:t>
            </a: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</a:rPr>
              <a:t>Reformulation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A Solution Procedure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</a:rPr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Branch-and-bound Framework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267200"/>
          </a:xfrm>
        </p:spPr>
        <p:txBody>
          <a:bodyPr/>
          <a:lstStyle/>
          <a:p>
            <a:r>
              <a:rPr lang="en-US" altLang="zh-CN" sz="2400" dirty="0" smtClean="0"/>
              <a:t>A form of the </a:t>
            </a:r>
            <a:r>
              <a:rPr lang="en-US" altLang="zh-CN" sz="2400" dirty="0" smtClean="0">
                <a:solidFill>
                  <a:srgbClr val="0033CC"/>
                </a:solidFill>
              </a:rPr>
              <a:t>divide-and-conquer</a:t>
            </a:r>
            <a:r>
              <a:rPr lang="en-US" altLang="zh-CN" sz="2400" dirty="0" smtClean="0"/>
              <a:t> technique</a:t>
            </a:r>
          </a:p>
          <a:p>
            <a:pPr lvl="1"/>
            <a:r>
              <a:rPr lang="en-US" altLang="zh-CN" sz="2000" dirty="0" smtClean="0"/>
              <a:t>Divide the original problem into sub-problems</a:t>
            </a:r>
          </a:p>
          <a:p>
            <a:pPr lvl="1"/>
            <a:r>
              <a:rPr lang="en-US" altLang="zh-CN" sz="2000" dirty="0" smtClean="0"/>
              <a:t>Find </a:t>
            </a:r>
            <a:r>
              <a:rPr lang="en-US" altLang="zh-CN" sz="2000" dirty="0" smtClean="0">
                <a:solidFill>
                  <a:srgbClr val="0033CC"/>
                </a:solidFill>
              </a:rPr>
              <a:t>upper and lower bounds </a:t>
            </a:r>
            <a:r>
              <a:rPr lang="en-US" altLang="zh-CN" sz="2000" dirty="0" smtClean="0"/>
              <a:t>for each sub-problem</a:t>
            </a:r>
          </a:p>
          <a:p>
            <a:pPr lvl="2"/>
            <a:r>
              <a:rPr lang="en-US" altLang="zh-CN" sz="1800" dirty="0" smtClean="0"/>
              <a:t>Upper bound obtained via </a:t>
            </a:r>
            <a:r>
              <a:rPr lang="en-US" sz="1800" dirty="0" smtClean="0">
                <a:solidFill>
                  <a:srgbClr val="FF0000"/>
                </a:solidFill>
              </a:rPr>
              <a:t>Reformulation-Linearization Technique (RLT)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lvl="2"/>
            <a:r>
              <a:rPr lang="en-US" altLang="zh-CN" sz="1800" dirty="0" smtClean="0"/>
              <a:t>Lower bound obtained via a local search algorithm </a:t>
            </a:r>
          </a:p>
          <a:p>
            <a:pPr lvl="1"/>
            <a:r>
              <a:rPr lang="en-US" altLang="zh-CN" sz="2000" dirty="0" smtClean="0"/>
              <a:t>We then have the upper and lower bounds for the original problem</a:t>
            </a:r>
          </a:p>
          <a:p>
            <a:pPr lvl="2"/>
            <a:r>
              <a:rPr lang="en-US" altLang="zh-CN" sz="1800" dirty="0" smtClean="0"/>
              <a:t>Once these two bounds are close to each other, we are done</a:t>
            </a:r>
          </a:p>
          <a:p>
            <a:pPr lvl="2"/>
            <a:r>
              <a:rPr lang="en-US" altLang="zh-CN" sz="1800" dirty="0" smtClean="0"/>
              <a:t>Otherwise, we further divide and obtain more sub-problems</a:t>
            </a:r>
          </a:p>
          <a:p>
            <a:r>
              <a:rPr lang="en-US" altLang="zh-CN" sz="2400" dirty="0" smtClean="0"/>
              <a:t>The obtained solution is near-optimal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Core Variables and </a:t>
            </a:r>
            <a:br>
              <a:rPr lang="en-US" sz="3600" dirty="0" smtClean="0"/>
            </a:br>
            <a:r>
              <a:rPr lang="en-US" sz="3600" dirty="0" smtClean="0"/>
              <a:t>Core Optimization Space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MINLP has many variables: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These variables yield a very large optimization space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Core variables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Other variables can be derived by these core variables </a:t>
            </a:r>
          </a:p>
          <a:p>
            <a:pPr lvl="1"/>
            <a:r>
              <a:rPr lang="en-US" dirty="0" smtClean="0"/>
              <a:t>Yield a much smaller core optimization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25240"/>
            <a:ext cx="107442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Determining Upper Bounds </a:t>
            </a:r>
            <a:br>
              <a:rPr lang="en-US" sz="4000" dirty="0" smtClean="0"/>
            </a:br>
            <a:r>
              <a:rPr lang="en-US" sz="3200" dirty="0" smtClean="0"/>
              <a:t>---RLT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monomial        , we have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960" y="1859280"/>
            <a:ext cx="938784" cy="46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80" y="2377440"/>
            <a:ext cx="7170420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5480" y="4572000"/>
            <a:ext cx="697992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416925" cy="1216025"/>
          </a:xfrm>
        </p:spPr>
        <p:txBody>
          <a:bodyPr/>
          <a:lstStyle/>
          <a:p>
            <a:r>
              <a:rPr lang="en-US" sz="3600" dirty="0" smtClean="0"/>
              <a:t>Determining Upper Bounds </a:t>
            </a:r>
            <a:br>
              <a:rPr lang="en-US" sz="3600" dirty="0" smtClean="0"/>
            </a:br>
            <a:r>
              <a:rPr lang="en-US" sz="3200" dirty="0" smtClean="0"/>
              <a:t>---</a:t>
            </a:r>
            <a:r>
              <a:rPr lang="en-US" altLang="zh-CN" sz="3200" dirty="0" smtClean="0"/>
              <a:t>Linear Relaxation for log Terms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60" y="1767840"/>
            <a:ext cx="6568440" cy="50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216025"/>
          </a:xfrm>
        </p:spPr>
        <p:txBody>
          <a:bodyPr/>
          <a:lstStyle/>
          <a:p>
            <a:r>
              <a:rPr lang="en-US" sz="3200" dirty="0" smtClean="0"/>
              <a:t>Determining Upper Bounds </a:t>
            </a:r>
            <a:br>
              <a:rPr lang="en-US" sz="3200" dirty="0" smtClean="0"/>
            </a:br>
            <a:r>
              <a:rPr lang="en-US" sz="3200" dirty="0" smtClean="0"/>
              <a:t>---</a:t>
            </a:r>
            <a:r>
              <a:rPr lang="en-US" altLang="zh-CN" sz="3200" dirty="0" smtClean="0"/>
              <a:t>Linear Relaxation for log Terms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We have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where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06" y="2318004"/>
            <a:ext cx="8524494" cy="24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23713"/>
            <a:ext cx="8601456" cy="84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216025"/>
          </a:xfrm>
        </p:spPr>
        <p:txBody>
          <a:bodyPr/>
          <a:lstStyle/>
          <a:p>
            <a:r>
              <a:rPr lang="en-US" sz="3600" dirty="0" smtClean="0"/>
              <a:t>Determining Upper Bounds </a:t>
            </a:r>
            <a:br>
              <a:rPr lang="en-US" sz="3600" dirty="0" smtClean="0"/>
            </a:br>
            <a:r>
              <a:rPr lang="en-US" sz="3200" dirty="0" smtClean="0"/>
              <a:t>---</a:t>
            </a:r>
            <a:r>
              <a:rPr lang="en-US" altLang="zh-CN" sz="3200" dirty="0" smtClean="0"/>
              <a:t>Relaxed Problem Formulation (LP)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624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599" cy="1216025"/>
          </a:xfrm>
        </p:spPr>
        <p:txBody>
          <a:bodyPr/>
          <a:lstStyle/>
          <a:p>
            <a:r>
              <a:rPr lang="en-US" sz="4000" dirty="0" smtClean="0"/>
              <a:t>Determining Lower Bounds </a:t>
            </a:r>
            <a:br>
              <a:rPr lang="en-US" sz="4000" dirty="0" smtClean="0"/>
            </a:br>
            <a:r>
              <a:rPr lang="en-US" sz="3200" dirty="0" smtClean="0"/>
              <a:t>---S</a:t>
            </a:r>
            <a:r>
              <a:rPr lang="en-US" altLang="zh-CN" sz="3200" dirty="0" smtClean="0"/>
              <a:t>earch for A Feasible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20062" cy="4267200"/>
          </a:xfrm>
        </p:spPr>
        <p:txBody>
          <a:bodyPr/>
          <a:lstStyle/>
          <a:p>
            <a:r>
              <a:rPr lang="en-US" altLang="zh-CN" sz="2800" dirty="0" smtClean="0"/>
              <a:t>In the solution to the upper bound, both the </a:t>
            </a:r>
            <a:r>
              <a:rPr lang="en-US" altLang="zh-CN" sz="2800" i="1" dirty="0" smtClean="0">
                <a:latin typeface="Times New Roman" pitchFamily="18" charset="0"/>
              </a:rPr>
              <a:t>x</a:t>
            </a:r>
            <a:r>
              <a:rPr lang="en-US" altLang="zh-CN" sz="2800" dirty="0" smtClean="0"/>
              <a:t> and </a:t>
            </a:r>
            <a:r>
              <a:rPr lang="en-US" altLang="zh-CN" sz="2800" i="1" dirty="0" smtClean="0">
                <a:latin typeface="Times New Roman" pitchFamily="18" charset="0"/>
              </a:rPr>
              <a:t>q</a:t>
            </a:r>
            <a:r>
              <a:rPr lang="en-US" altLang="zh-CN" sz="2800" dirty="0" smtClean="0"/>
              <a:t> variables may not be integers</a:t>
            </a:r>
          </a:p>
          <a:p>
            <a:pPr lvl="1"/>
            <a:r>
              <a:rPr lang="en-US" altLang="zh-CN" sz="2400" dirty="0" smtClean="0"/>
              <a:t>Infeasible to the original problem</a:t>
            </a:r>
          </a:p>
          <a:p>
            <a:r>
              <a:rPr lang="en-US" altLang="zh-CN" sz="2800" dirty="0" smtClean="0"/>
              <a:t>A local search algorithm to find a feasible solution</a:t>
            </a:r>
          </a:p>
          <a:p>
            <a:pPr lvl="1"/>
            <a:r>
              <a:rPr lang="en-US" altLang="zh-CN" sz="2400" dirty="0" smtClean="0"/>
              <a:t>First </a:t>
            </a:r>
            <a:r>
              <a:rPr lang="en-US" altLang="zh-CN" sz="2400" dirty="0" smtClean="0">
                <a:solidFill>
                  <a:srgbClr val="0033CC"/>
                </a:solidFill>
              </a:rPr>
              <a:t>determine the </a:t>
            </a:r>
            <a:r>
              <a:rPr lang="en-US" altLang="zh-CN" sz="2400" i="1" dirty="0" smtClean="0">
                <a:solidFill>
                  <a:srgbClr val="0033CC"/>
                </a:solidFill>
                <a:latin typeface="Times New Roman" pitchFamily="18" charset="0"/>
              </a:rPr>
              <a:t>x</a:t>
            </a:r>
            <a:r>
              <a:rPr lang="en-US" altLang="zh-CN" sz="2400" dirty="0" smtClean="0">
                <a:solidFill>
                  <a:srgbClr val="0033CC"/>
                </a:solidFill>
              </a:rPr>
              <a:t> and </a:t>
            </a:r>
            <a:r>
              <a:rPr lang="en-US" altLang="zh-CN" sz="2400" i="1" dirty="0" smtClean="0">
                <a:solidFill>
                  <a:srgbClr val="0033CC"/>
                </a:solidFill>
                <a:latin typeface="Times New Roman" pitchFamily="18" charset="0"/>
              </a:rPr>
              <a:t>q</a:t>
            </a:r>
            <a:r>
              <a:rPr lang="en-US" altLang="zh-CN" sz="2400" dirty="0" smtClean="0">
                <a:solidFill>
                  <a:srgbClr val="0033CC"/>
                </a:solidFill>
              </a:rPr>
              <a:t> values based on the solution to the upper bound</a:t>
            </a:r>
          </a:p>
          <a:p>
            <a:pPr lvl="1"/>
            <a:r>
              <a:rPr lang="en-US" altLang="zh-CN" sz="2400" dirty="0" smtClean="0"/>
              <a:t>Then compute the best routing via an LP</a:t>
            </a:r>
          </a:p>
          <a:p>
            <a:r>
              <a:rPr lang="en-US" altLang="zh-CN" sz="2800" dirty="0" smtClean="0"/>
              <a:t>This feasible solution provides a lower bound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800"/>
            <a:ext cx="8340725" cy="1216025"/>
          </a:xfrm>
        </p:spPr>
        <p:txBody>
          <a:bodyPr/>
          <a:lstStyle/>
          <a:p>
            <a:r>
              <a:rPr lang="en-US" sz="3600" dirty="0" smtClean="0"/>
              <a:t>Determining Lower Bounds </a:t>
            </a:r>
            <a:br>
              <a:rPr lang="en-US" sz="3600" dirty="0" smtClean="0"/>
            </a:br>
            <a:r>
              <a:rPr lang="en-US" sz="3200" dirty="0" smtClean="0"/>
              <a:t>--- </a:t>
            </a:r>
            <a:r>
              <a:rPr lang="en-US" altLang="zh-CN" sz="3200" dirty="0" smtClean="0">
                <a:ea typeface="宋体" pitchFamily="2" charset="-122"/>
              </a:rPr>
              <a:t>Local </a:t>
            </a:r>
            <a:r>
              <a:rPr lang="en-US" altLang="zh-CN" sz="3200" dirty="0">
                <a:ea typeface="宋体" pitchFamily="2" charset="-122"/>
              </a:rPr>
              <a:t>Search </a:t>
            </a:r>
            <a:r>
              <a:rPr lang="en-US" altLang="zh-CN" sz="3200" dirty="0" smtClean="0">
                <a:ea typeface="宋体" pitchFamily="2" charset="-122"/>
              </a:rPr>
              <a:t>Algorithm: Details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186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r>
              <a:rPr lang="en-US" sz="2800" dirty="0" smtClean="0"/>
              <a:t>Denote the relaxation solution as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	     </a:t>
            </a:r>
            <a:r>
              <a:rPr lang="en-US" sz="2400" dirty="0" smtClean="0"/>
              <a:t>may not be feasible to the original problem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Construct a feasible solution     based on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     should </a:t>
            </a:r>
            <a:r>
              <a:rPr lang="en-US" sz="2400" dirty="0" smtClean="0">
                <a:solidFill>
                  <a:srgbClr val="FF0000"/>
                </a:solidFill>
              </a:rPr>
              <a:t>satisfy all constraints </a:t>
            </a:r>
            <a:r>
              <a:rPr lang="en-US" sz="2400" dirty="0" smtClean="0"/>
              <a:t>in the original problem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We only need to determine core variables’ value and verify their constraints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29</a:t>
            </a:fld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752600"/>
            <a:ext cx="457199" cy="453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95979"/>
            <a:ext cx="415936" cy="380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61543"/>
            <a:ext cx="485774" cy="481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899476"/>
            <a:ext cx="457199" cy="453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64" y="3429379"/>
            <a:ext cx="415936" cy="3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Basic </a:t>
            </a:r>
            <a:r>
              <a:rPr lang="en-US" altLang="zh-CN" sz="4000" dirty="0">
                <a:ea typeface="宋体" pitchFamily="2" charset="-122"/>
              </a:rPr>
              <a:t>Idea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676400"/>
            <a:ext cx="8001000" cy="4648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RLT </a:t>
            </a:r>
            <a:endParaRPr lang="en-US" altLang="zh-CN" sz="2400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A </a:t>
            </a:r>
            <a:r>
              <a:rPr lang="en-US" altLang="zh-CN" sz="2000" dirty="0" smtClean="0">
                <a:solidFill>
                  <a:srgbClr val="0033CC"/>
                </a:solidFill>
                <a:ea typeface="宋体" pitchFamily="2" charset="-122"/>
              </a:rPr>
              <a:t>systematic approach </a:t>
            </a:r>
            <a:r>
              <a:rPr lang="en-US" altLang="zh-CN" sz="2000" dirty="0" smtClean="0">
                <a:ea typeface="宋体" pitchFamily="2" charset="-122"/>
              </a:rPr>
              <a:t>for deriving tight linear relaxations for any monomial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A simple example – RLT for nonlinear term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4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4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Define a new variable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{1,2}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to represent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en-US" altLang="zh-CN" sz="2000" i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Add linear constraints based on bounds for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000" dirty="0" smtClean="0">
                <a:ea typeface="宋体" pitchFamily="2" charset="-122"/>
              </a:rPr>
              <a:t> and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</a:p>
          <a:p>
            <a:pPr lvl="2">
              <a:spcBef>
                <a:spcPts val="1200"/>
              </a:spcBef>
            </a:pPr>
            <a:r>
              <a:rPr lang="en-US" altLang="zh-CN" sz="1800" dirty="0" smtClean="0">
                <a:ea typeface="宋体" pitchFamily="2" charset="-122"/>
              </a:rPr>
              <a:t>Suppose 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≤x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≤x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18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sz="1800" dirty="0" smtClean="0">
                <a:ea typeface="宋体" pitchFamily="2" charset="-122"/>
              </a:rPr>
              <a:t>. We have</a:t>
            </a:r>
            <a:endParaRPr lang="zh-CN" altLang="en-US" sz="2100" dirty="0">
              <a:ea typeface="宋体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382" y="4800600"/>
            <a:ext cx="4258818" cy="196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37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Determining Lower Bounds </a:t>
            </a:r>
            <a:br>
              <a:rPr lang="en-US" sz="4000" dirty="0" smtClean="0"/>
            </a:br>
            <a:r>
              <a:rPr lang="en-US" sz="3200" dirty="0" smtClean="0"/>
              <a:t>--- Initial Feasible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Set                  and</a:t>
            </a:r>
          </a:p>
          <a:p>
            <a:r>
              <a:rPr lang="en-US" sz="2800" dirty="0" smtClean="0"/>
              <a:t>We can verify that all constraints on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/>
              <a:t> and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 smtClean="0"/>
              <a:t> hold</a:t>
            </a:r>
          </a:p>
          <a:p>
            <a:pPr lvl="1"/>
            <a:r>
              <a:rPr lang="en-US" sz="2400" dirty="0" smtClean="0"/>
              <a:t>Otherwise the problem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/>
              <a:t> does not have a feasible solution – should be removed</a:t>
            </a:r>
          </a:p>
          <a:p>
            <a:r>
              <a:rPr lang="en-US" sz="2800" dirty="0" smtClean="0"/>
              <a:t>Other variables can be derived to obtain a complete solution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186690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44040"/>
            <a:ext cx="88392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380" y="1828800"/>
            <a:ext cx="9220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724778"/>
            <a:ext cx="457200" cy="42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6025"/>
          </a:xfrm>
        </p:spPr>
        <p:txBody>
          <a:bodyPr/>
          <a:lstStyle/>
          <a:p>
            <a:r>
              <a:rPr lang="en-US" sz="3600" dirty="0" smtClean="0"/>
              <a:t>Determining Lower Bounds </a:t>
            </a:r>
            <a:br>
              <a:rPr lang="en-US" sz="3600" dirty="0" smtClean="0"/>
            </a:br>
            <a:r>
              <a:rPr lang="en-US" sz="3600" dirty="0" smtClean="0"/>
              <a:t>--- </a:t>
            </a:r>
            <a:r>
              <a:rPr lang="en-US" sz="3200" dirty="0" smtClean="0"/>
              <a:t>Improve The Current Feasible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the bottleneck link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Try to increase transmission power on this link</a:t>
            </a:r>
          </a:p>
          <a:p>
            <a:pPr lvl="1"/>
            <a:r>
              <a:rPr lang="en-US" sz="2400" dirty="0" smtClean="0"/>
              <a:t>We need to verify that constraints 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/>
              <a:t>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/>
              <a:t> still hold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a better solution is found, go to Step 1; otherwise, local search terminates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Selection of Partitioning Variables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if the gap between the lower and upper bound is large?</a:t>
            </a:r>
          </a:p>
          <a:p>
            <a:pPr lvl="1"/>
            <a:r>
              <a:rPr lang="en-US" sz="2000" dirty="0" smtClean="0"/>
              <a:t>Generate two new sub-problems to narrow down the gap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Identification of a partition variable </a:t>
            </a:r>
          </a:p>
          <a:p>
            <a:pPr lvl="1"/>
            <a:r>
              <a:rPr lang="en-US" sz="2000" dirty="0" smtClean="0"/>
              <a:t>Based on its relaxation error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b="1" dirty="0" smtClean="0"/>
              <a:t>x</a:t>
            </a:r>
            <a:r>
              <a:rPr lang="en-US" sz="2000" dirty="0" smtClean="0"/>
              <a:t> variables first</a:t>
            </a:r>
          </a:p>
          <a:p>
            <a:pPr lvl="1"/>
            <a:r>
              <a:rPr lang="en-US" sz="2000" dirty="0" smtClean="0"/>
              <a:t>After all </a:t>
            </a:r>
            <a:r>
              <a:rPr lang="en-US" sz="2000" b="1" dirty="0" smtClean="0"/>
              <a:t>x</a:t>
            </a:r>
            <a:r>
              <a:rPr lang="en-US" sz="2000" dirty="0" smtClean="0"/>
              <a:t> variables are determined, consider </a:t>
            </a:r>
            <a:r>
              <a:rPr lang="en-US" sz="2000" b="1" dirty="0" smtClean="0"/>
              <a:t>q</a:t>
            </a:r>
            <a:r>
              <a:rPr lang="en-US" sz="2000" dirty="0" smtClean="0"/>
              <a:t> variables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Outline </a:t>
            </a:r>
            <a:r>
              <a:rPr lang="en-US" sz="4000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" y="1741488"/>
            <a:ext cx="8491537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Mathematical Modeling and Problem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Reformulation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 Solution Procedure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2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Simulation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267200"/>
          </a:xfrm>
        </p:spPr>
        <p:txBody>
          <a:bodyPr/>
          <a:lstStyle/>
          <a:p>
            <a:pPr marL="469900" lvl="1" indent="-469900">
              <a:buFont typeface="Wingdings" pitchFamily="2" charset="2"/>
              <a:buChar char="o"/>
            </a:pPr>
            <a:r>
              <a:rPr lang="en-US" altLang="zh-CN" sz="2800" dirty="0" smtClean="0"/>
              <a:t>20-, 30-, and 50-node CRNs in a 50 x 50 area</a:t>
            </a:r>
          </a:p>
          <a:p>
            <a:pPr marL="469900" lvl="1" indent="-469900">
              <a:buFont typeface="Wingdings" pitchFamily="2" charset="2"/>
              <a:buChar char="o"/>
            </a:pPr>
            <a:r>
              <a:rPr lang="en-US" altLang="zh-CN" sz="2800" dirty="0" smtClean="0"/>
              <a:t>5—10 communication sessions with minimum rate requirement in [1, 10]</a:t>
            </a:r>
          </a:p>
          <a:p>
            <a:pPr marL="469900" lvl="1" indent="-469900">
              <a:buFont typeface="Wingdings" pitchFamily="2" charset="2"/>
              <a:buChar char="o"/>
            </a:pPr>
            <a:r>
              <a:rPr lang="en-US" altLang="zh-CN" sz="2800" dirty="0" smtClean="0"/>
              <a:t>10—30 bands with the same bandwidth of 50</a:t>
            </a:r>
          </a:p>
          <a:p>
            <a:pPr lvl="1"/>
            <a:r>
              <a:rPr lang="en-US" altLang="zh-CN" sz="2400" dirty="0" smtClean="0"/>
              <a:t>A subset of these bands is available at each node</a:t>
            </a:r>
          </a:p>
          <a:p>
            <a:r>
              <a:rPr lang="en-US" altLang="zh-CN" sz="2800" dirty="0" smtClean="0"/>
              <a:t>10 power levels</a:t>
            </a:r>
          </a:p>
          <a:p>
            <a:pPr marL="469900" lvl="1" indent="-469900">
              <a:buFont typeface="Wingdings" pitchFamily="2" charset="2"/>
              <a:buChar char="o"/>
            </a:pPr>
            <a:r>
              <a:rPr lang="en-US" altLang="zh-CN" sz="2800" dirty="0" smtClean="0"/>
              <a:t>Aim to find 90% optimal solution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</a:rPr>
              <a:t>20-Node Network </a:t>
            </a:r>
            <a:br>
              <a:rPr lang="en-US" altLang="zh-CN" dirty="0" smtClean="0">
                <a:latin typeface="Arial" charset="0"/>
              </a:rPr>
            </a:br>
            <a:r>
              <a:rPr lang="en-US" altLang="zh-CN" dirty="0" smtClean="0">
                <a:latin typeface="Arial" charset="0"/>
              </a:rPr>
              <a:t>Multi-Hop Multi-Path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771237" cy="47087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10200" y="2346325"/>
            <a:ext cx="3276600" cy="16312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/>
              <a:t>Multi-path routing is used to transmit from 16 to 10.</a:t>
            </a:r>
          </a:p>
          <a:p>
            <a:pPr eaLnBrk="0" hangingPunct="0"/>
            <a:endParaRPr lang="en-US" altLang="zh-CN" sz="2000" dirty="0"/>
          </a:p>
          <a:p>
            <a:pPr eaLnBrk="0" hangingPunct="0"/>
            <a:r>
              <a:rPr lang="en-US" altLang="zh-CN" sz="2000" dirty="0"/>
              <a:t>90% optimal K=13.24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112125" cy="1216025"/>
          </a:xfrm>
        </p:spPr>
        <p:txBody>
          <a:bodyPr/>
          <a:lstStyle/>
          <a:p>
            <a:r>
              <a:rPr lang="en-US" sz="4000" dirty="0" smtClean="0"/>
              <a:t>20-Node Network </a:t>
            </a:r>
            <a:br>
              <a:rPr lang="en-US" sz="4000" dirty="0" smtClean="0"/>
            </a:br>
            <a:r>
              <a:rPr lang="en-US" sz="4000" dirty="0" smtClean="0"/>
              <a:t>Power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624262" cy="4267200"/>
          </a:xfrm>
        </p:spPr>
        <p:txBody>
          <a:bodyPr/>
          <a:lstStyle/>
          <a:p>
            <a:r>
              <a:rPr lang="en-US" altLang="zh-CN" sz="2800" dirty="0" smtClean="0">
                <a:latin typeface="Calibri" pitchFamily="34" charset="0"/>
              </a:rPr>
              <a:t>Power control is necessary due to multiple links active in the same band</a:t>
            </a:r>
          </a:p>
          <a:p>
            <a:endParaRPr lang="en-US" altLang="zh-CN" sz="2800" dirty="0" smtClean="0">
              <a:latin typeface="Calibri" pitchFamily="34" charset="0"/>
            </a:endParaRPr>
          </a:p>
          <a:p>
            <a:r>
              <a:rPr lang="en-US" altLang="zh-CN" sz="2800" dirty="0" smtClean="0">
                <a:latin typeface="Calibri" pitchFamily="34" charset="0"/>
              </a:rPr>
              <a:t>Scheduling is determined by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113336"/>
            <a:ext cx="1729740" cy="5410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76400"/>
            <a:ext cx="5227320" cy="36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334000"/>
            <a:ext cx="490728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</a:rPr>
              <a:t>30-Node Network</a:t>
            </a:r>
            <a:br>
              <a:rPr lang="en-US" altLang="zh-CN" dirty="0" smtClean="0">
                <a:latin typeface="Arial" charset="0"/>
              </a:rPr>
            </a:br>
            <a:r>
              <a:rPr lang="en-US" altLang="zh-CN" dirty="0" smtClean="0">
                <a:latin typeface="Arial" charset="0"/>
              </a:rPr>
              <a:t>Multi-Hop Multi-Path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10200" y="2346325"/>
            <a:ext cx="3276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/>
              <a:t>Multi-path routing is used to transmit from </a:t>
            </a:r>
            <a:r>
              <a:rPr lang="en-US" altLang="zh-CN" sz="2000" dirty="0" smtClean="0"/>
              <a:t>24 </a:t>
            </a:r>
            <a:r>
              <a:rPr lang="en-US" altLang="zh-CN" sz="2000" dirty="0"/>
              <a:t>to </a:t>
            </a:r>
            <a:r>
              <a:rPr lang="en-US" altLang="zh-CN" sz="2000" dirty="0" smtClean="0"/>
              <a:t>11 and from 19 to 29.</a:t>
            </a:r>
            <a:endParaRPr lang="en-US" altLang="zh-CN" sz="2000" dirty="0"/>
          </a:p>
          <a:p>
            <a:pPr eaLnBrk="0" hangingPunct="0"/>
            <a:endParaRPr lang="en-US" altLang="zh-CN" sz="2000" dirty="0"/>
          </a:p>
          <a:p>
            <a:pPr eaLnBrk="0" hangingPunct="0"/>
            <a:r>
              <a:rPr lang="en-US" altLang="zh-CN" sz="2000" dirty="0"/>
              <a:t>90% optimal </a:t>
            </a:r>
            <a:r>
              <a:rPr lang="en-US" altLang="zh-CN" sz="2000" dirty="0" smtClean="0"/>
              <a:t>K=31.18</a:t>
            </a:r>
            <a:endParaRPr lang="en-US" altLang="zh-CN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617720" cy="45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30-Node Network</a:t>
            </a:r>
            <a:br>
              <a:rPr lang="en-US" sz="4000" dirty="0" smtClean="0"/>
            </a:br>
            <a:r>
              <a:rPr lang="en-US" sz="4000" dirty="0" smtClean="0"/>
              <a:t>Power Control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06880"/>
            <a:ext cx="6766560" cy="45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/>
          <a:lstStyle/>
          <a:p>
            <a:r>
              <a:rPr lang="en-US" altLang="zh-CN" sz="4000" dirty="0">
                <a:ea typeface="宋体" pitchFamily="2" charset="-122"/>
              </a:rPr>
              <a:t>Summary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077200" cy="3657600"/>
          </a:xfrm>
        </p:spPr>
        <p:txBody>
          <a:bodyPr/>
          <a:lstStyle/>
          <a:p>
            <a:pPr eaLnBrk="1" hangingPunct="1"/>
            <a:r>
              <a:rPr lang="en-US" sz="2400" dirty="0"/>
              <a:t>Review of </a:t>
            </a:r>
            <a:r>
              <a:rPr lang="en-US" sz="2400" dirty="0" smtClean="0"/>
              <a:t>reformulation-linearization technique</a:t>
            </a:r>
            <a:endParaRPr lang="en-US" sz="2400" dirty="0"/>
          </a:p>
          <a:p>
            <a:pPr eaLnBrk="1" hangingPunct="1"/>
            <a:r>
              <a:rPr lang="en-US" sz="2400" dirty="0" smtClean="0"/>
              <a:t>A case study</a:t>
            </a:r>
            <a:endParaRPr lang="en-US" sz="2400" dirty="0"/>
          </a:p>
          <a:p>
            <a:pPr lvl="1" eaLnBrk="1" hangingPunct="1">
              <a:spcBef>
                <a:spcPts val="600"/>
              </a:spcBef>
            </a:pPr>
            <a:r>
              <a:rPr lang="en-US" altLang="zh-CN" sz="2000" dirty="0" smtClean="0"/>
              <a:t>Investigated the throughput maximization problem for </a:t>
            </a:r>
            <a:r>
              <a:rPr lang="en-US" altLang="zh-CN" sz="2000" dirty="0" smtClean="0">
                <a:solidFill>
                  <a:srgbClr val="FE3722"/>
                </a:solidFill>
              </a:rPr>
              <a:t>multi-hop CR networks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en-US" altLang="zh-CN" sz="2000" dirty="0" smtClean="0"/>
              <a:t>Formulated a cross-layer optimization problem</a:t>
            </a:r>
          </a:p>
          <a:p>
            <a:pPr lvl="2">
              <a:spcBef>
                <a:spcPts val="600"/>
              </a:spcBef>
            </a:pPr>
            <a:r>
              <a:rPr lang="en-US" altLang="zh-CN" sz="1800" dirty="0" smtClean="0"/>
              <a:t>Including </a:t>
            </a:r>
            <a:r>
              <a:rPr lang="en-US" altLang="zh-CN" sz="1800" dirty="0" smtClean="0">
                <a:solidFill>
                  <a:srgbClr val="0033CC"/>
                </a:solidFill>
              </a:rPr>
              <a:t>physical</a:t>
            </a:r>
            <a:r>
              <a:rPr lang="en-US" altLang="zh-CN" sz="1800" dirty="0" smtClean="0"/>
              <a:t>, </a:t>
            </a:r>
            <a:r>
              <a:rPr lang="en-US" altLang="zh-CN" sz="1800" dirty="0" smtClean="0">
                <a:solidFill>
                  <a:srgbClr val="0033CC"/>
                </a:solidFill>
              </a:rPr>
              <a:t>link</a:t>
            </a:r>
            <a:r>
              <a:rPr lang="en-US" altLang="zh-CN" sz="1800" dirty="0" smtClean="0"/>
              <a:t>, and </a:t>
            </a:r>
            <a:r>
              <a:rPr lang="en-US" altLang="zh-CN" sz="1800" dirty="0" smtClean="0">
                <a:solidFill>
                  <a:srgbClr val="0033CC"/>
                </a:solidFill>
              </a:rPr>
              <a:t>network</a:t>
            </a:r>
            <a:r>
              <a:rPr lang="en-US" altLang="zh-CN" sz="1800" dirty="0" smtClean="0"/>
              <a:t> layers</a:t>
            </a:r>
          </a:p>
          <a:p>
            <a:pPr lvl="2">
              <a:spcBef>
                <a:spcPts val="600"/>
              </a:spcBef>
            </a:pPr>
            <a:r>
              <a:rPr lang="en-US" altLang="zh-CN" sz="1800" dirty="0" smtClean="0"/>
              <a:t>Employed generalized physical interference model</a:t>
            </a:r>
          </a:p>
          <a:p>
            <a:pPr lvl="2">
              <a:spcBef>
                <a:spcPts val="600"/>
              </a:spcBef>
            </a:pPr>
            <a:r>
              <a:rPr lang="en-US" altLang="zh-CN" sz="1800" dirty="0" smtClean="0"/>
              <a:t>The optimization problem is MINLP</a:t>
            </a:r>
            <a:endParaRPr lang="en-US" altLang="zh-CN" sz="1800" dirty="0">
              <a:ea typeface="宋体" pitchFamily="2" charset="-122"/>
            </a:endParaRPr>
          </a:p>
          <a:p>
            <a:pPr lvl="1">
              <a:spcBef>
                <a:spcPts val="600"/>
              </a:spcBef>
            </a:pPr>
            <a:r>
              <a:rPr lang="en-US" altLang="zh-CN" sz="2000" dirty="0" smtClean="0"/>
              <a:t>Developed a near-optimal solution based on branch-and-bound and RLT</a:t>
            </a: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1612FCD6-6AD7-44AB-960F-1FD2808A396C}" type="slidenum">
              <a:rPr lang="en-US" sz="1200" smtClean="0"/>
              <a:pPr algn="r"/>
              <a:t>39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563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035926" cy="1216025"/>
          </a:xfrm>
        </p:spPr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Basic Idea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Substituting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{1,2}</a:t>
            </a:r>
            <a:r>
              <a:rPr lang="en-US" altLang="zh-CN" sz="2000" dirty="0" smtClean="0">
                <a:ea typeface="宋体" pitchFamily="2" charset="-122"/>
              </a:rPr>
              <a:t> for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dirty="0" smtClean="0">
                <a:ea typeface="宋体" pitchFamily="2" charset="-122"/>
              </a:rPr>
              <a:t>, we have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822" y="2362200"/>
            <a:ext cx="6453378" cy="191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5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Basic Idea (cont’d)</a:t>
            </a:r>
            <a:endParaRPr lang="en-US" altLang="zh-CN" sz="4000" dirty="0">
              <a:ea typeface="宋体" pitchFamily="2" charset="-122"/>
            </a:endParaRP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676400"/>
            <a:ext cx="8001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sz="2400" dirty="0" smtClean="0">
                <a:ea typeface="宋体" pitchFamily="2" charset="-122"/>
              </a:rPr>
              <a:t>Another example – RLT for nonlinear term </a:t>
            </a:r>
            <a:endParaRPr lang="en-US" altLang="zh-CN" sz="2400" baseline="-25000" dirty="0" smtClean="0">
              <a:ea typeface="宋体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Define a new variable 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{1,1}</a:t>
            </a:r>
            <a:r>
              <a:rPr lang="en-US" altLang="zh-CN" sz="2000" dirty="0" smtClean="0">
                <a:ea typeface="宋体" pitchFamily="2" charset="-122"/>
              </a:rPr>
              <a:t> to represent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ea typeface="宋体" pitchFamily="2" charset="-122"/>
              </a:rPr>
              <a:t>Suppose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2000" i="1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sz="2000" dirty="0" smtClean="0">
                <a:ea typeface="宋体" pitchFamily="2" charset="-122"/>
              </a:rPr>
              <a:t>. We have</a:t>
            </a: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706880"/>
            <a:ext cx="41910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06752"/>
            <a:ext cx="377190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7414" y="3276600"/>
            <a:ext cx="6288786" cy="14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37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799" cy="1216025"/>
          </a:xfrm>
        </p:spPr>
        <p:txBody>
          <a:bodyPr/>
          <a:lstStyle/>
          <a:p>
            <a:r>
              <a:rPr lang="en-US" sz="3200" dirty="0" smtClean="0"/>
              <a:t>Sequential </a:t>
            </a:r>
            <a:r>
              <a:rPr lang="en-US" sz="3200" dirty="0" err="1" smtClean="0"/>
              <a:t>Quadrification</a:t>
            </a:r>
            <a:r>
              <a:rPr lang="en-US" sz="3200" dirty="0" smtClean="0"/>
              <a:t> Process for RLT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15400" cy="4267200"/>
          </a:xfrm>
        </p:spPr>
        <p:txBody>
          <a:bodyPr/>
          <a:lstStyle/>
          <a:p>
            <a:r>
              <a:rPr lang="en-US" sz="2800" dirty="0" smtClean="0"/>
              <a:t>Many processes to define new RLT variables for a general monomial</a:t>
            </a:r>
          </a:p>
          <a:p>
            <a:endParaRPr lang="en-US" sz="2800" dirty="0" smtClean="0"/>
          </a:p>
          <a:p>
            <a:r>
              <a:rPr lang="en-US" sz="2800" dirty="0" smtClean="0"/>
              <a:t>A simple approach – </a:t>
            </a:r>
            <a:r>
              <a:rPr lang="en-US" sz="2800" dirty="0" smtClean="0">
                <a:solidFill>
                  <a:srgbClr val="0033CC"/>
                </a:solidFill>
              </a:rPr>
              <a:t>Sequential </a:t>
            </a:r>
            <a:r>
              <a:rPr lang="en-US" sz="2800" dirty="0" err="1" smtClean="0">
                <a:solidFill>
                  <a:srgbClr val="0033CC"/>
                </a:solidFill>
              </a:rPr>
              <a:t>quadrification</a:t>
            </a:r>
            <a:r>
              <a:rPr lang="en-US" sz="2800" dirty="0" smtClean="0">
                <a:solidFill>
                  <a:srgbClr val="0033CC"/>
                </a:solidFill>
              </a:rPr>
              <a:t> process</a:t>
            </a:r>
          </a:p>
          <a:p>
            <a:pPr lvl="1"/>
            <a:r>
              <a:rPr lang="en-US" sz="2400" dirty="0" smtClean="0"/>
              <a:t>New variable to represent quadratic terms</a:t>
            </a:r>
          </a:p>
          <a:p>
            <a:pPr lvl="1"/>
            <a:r>
              <a:rPr lang="en-US" sz="2400" dirty="0" smtClean="0"/>
              <a:t>New variable to represent a produce of two variables</a:t>
            </a:r>
          </a:p>
          <a:p>
            <a:pPr lvl="1"/>
            <a:r>
              <a:rPr lang="en-US" sz="2400" dirty="0" smtClean="0"/>
              <a:t>Add RLT constraints for each new variable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1536192" cy="4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799" cy="1216025"/>
          </a:xfrm>
        </p:spPr>
        <p:txBody>
          <a:bodyPr/>
          <a:lstStyle/>
          <a:p>
            <a:r>
              <a:rPr lang="en-US" sz="3200" dirty="0" smtClean="0"/>
              <a:t>Sequential </a:t>
            </a:r>
            <a:r>
              <a:rPr lang="en-US" sz="3200" dirty="0" err="1" smtClean="0"/>
              <a:t>Quadrification</a:t>
            </a:r>
            <a:r>
              <a:rPr lang="en-US" sz="3200" dirty="0" smtClean="0"/>
              <a:t> Process</a:t>
            </a:r>
            <a:br>
              <a:rPr lang="en-US" sz="3200" dirty="0" smtClean="0"/>
            </a:br>
            <a:r>
              <a:rPr lang="en-US" sz="3200" dirty="0" smtClean="0"/>
              <a:t>An 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267200"/>
          </a:xfrm>
        </p:spPr>
        <p:txBody>
          <a:bodyPr/>
          <a:lstStyle/>
          <a:p>
            <a:r>
              <a:rPr lang="en-US" sz="2800" dirty="0" smtClean="0"/>
              <a:t>Given a monomial</a:t>
            </a:r>
          </a:p>
          <a:p>
            <a:r>
              <a:rPr lang="en-US" sz="2800" dirty="0" smtClean="0"/>
              <a:t>New variable to represent quadratic terms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New variable to represent a produce of two variables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7989-8E82-4D22-B859-D89245917E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67840"/>
            <a:ext cx="1135380" cy="44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2743200"/>
            <a:ext cx="3101340" cy="11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9780" y="4724400"/>
            <a:ext cx="496062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0DF057C-2F6D-43C2-BF91-4DFC455FC6D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Review of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reformulation-linearization technique (RLT)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Case study</a:t>
            </a:r>
          </a:p>
          <a:p>
            <a:pPr lvl="1" eaLnBrk="1" hangingPunct="1"/>
            <a:r>
              <a:rPr lang="en-US" sz="2400" dirty="0" smtClean="0"/>
              <a:t>Capacity maximization for multi-hop cognitive radio networks under the physical model</a:t>
            </a:r>
          </a:p>
        </p:txBody>
      </p:sp>
    </p:spTree>
    <p:extLst>
      <p:ext uri="{BB962C8B-B14F-4D97-AF65-F5344CB8AC3E}">
        <p14:creationId xmlns:p14="http://schemas.microsoft.com/office/powerpoint/2010/main" val="27451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22" y="1726722"/>
            <a:ext cx="8704278" cy="48006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Problem setting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A </a:t>
            </a:r>
            <a:r>
              <a:rPr lang="en-US" altLang="zh-CN" sz="2000" dirty="0">
                <a:ea typeface="宋体" pitchFamily="2" charset="-122"/>
              </a:rPr>
              <a:t>multi-hop </a:t>
            </a:r>
            <a:r>
              <a:rPr lang="en-US" altLang="zh-CN" sz="2000" dirty="0" smtClean="0">
                <a:ea typeface="宋体" pitchFamily="2" charset="-122"/>
              </a:rPr>
              <a:t>CR network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Available frequency bands at each node may be different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A set of communication </a:t>
            </a:r>
            <a:r>
              <a:rPr lang="en-US" altLang="zh-CN" sz="2000" dirty="0" smtClean="0">
                <a:ea typeface="宋体" pitchFamily="2" charset="-122"/>
              </a:rPr>
              <a:t>sessions with minimum </a:t>
            </a:r>
            <a:r>
              <a:rPr lang="en-US" altLang="zh-CN" sz="2000" dirty="0">
                <a:ea typeface="宋体" pitchFamily="2" charset="-122"/>
              </a:rPr>
              <a:t>rate </a:t>
            </a:r>
            <a:r>
              <a:rPr lang="en-US" altLang="zh-CN" sz="2000" dirty="0" smtClean="0">
                <a:ea typeface="宋体" pitchFamily="2" charset="-122"/>
              </a:rPr>
              <a:t>requirements</a:t>
            </a:r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1800" dirty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Objective: Maximize capacity for a multi-hop CR network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Consider SINR interference model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Optimize power control, scheduling, and routing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4022" y="315558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3600" dirty="0" smtClean="0">
                <a:ea typeface="宋体" pitchFamily="2" charset="-122"/>
              </a:rPr>
              <a:t>Problem Statement</a:t>
            </a:r>
            <a:endParaRPr lang="en-US" altLang="zh-CN" sz="3600" dirty="0">
              <a:ea typeface="宋体" pitchFamily="2" charset="-122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70DF057C-2F6D-43C2-BF91-4DFC455FC6DB}" type="slidenum">
              <a:rPr lang="en-US" sz="1200" smtClean="0"/>
              <a:pPr algn="r"/>
              <a:t>9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59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11774</TotalTime>
  <Words>1230</Words>
  <Application>Microsoft Office PowerPoint</Application>
  <PresentationFormat>On-screen Show (4:3)</PresentationFormat>
  <Paragraphs>289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Profile</vt:lpstr>
      <vt:lpstr>Chapter 6</vt:lpstr>
      <vt:lpstr>Outline</vt:lpstr>
      <vt:lpstr>Basic Idea</vt:lpstr>
      <vt:lpstr>Basic Idea (cont’d)</vt:lpstr>
      <vt:lpstr>Basic Idea (cont’d)</vt:lpstr>
      <vt:lpstr>Sequential Quadrification Process for RLT</vt:lpstr>
      <vt:lpstr>Sequential Quadrification Process An Example</vt:lpstr>
      <vt:lpstr>Outline</vt:lpstr>
      <vt:lpstr>PowerPoint Presentation</vt:lpstr>
      <vt:lpstr>Outline of Case Study</vt:lpstr>
      <vt:lpstr>Power Control</vt:lpstr>
      <vt:lpstr>Scheduling</vt:lpstr>
      <vt:lpstr>SINR Interference Model</vt:lpstr>
      <vt:lpstr>Routing</vt:lpstr>
      <vt:lpstr>Link Capacity Constraint</vt:lpstr>
      <vt:lpstr>Problem Formulation </vt:lpstr>
      <vt:lpstr>Reformulation</vt:lpstr>
      <vt:lpstr>Reformulation (cont’d)</vt:lpstr>
      <vt:lpstr>Reformulation (cont’d)</vt:lpstr>
      <vt:lpstr>Reformulated Problem – MINLP </vt:lpstr>
      <vt:lpstr>Outline of Case Study</vt:lpstr>
      <vt:lpstr>Branch-and-bound Framework</vt:lpstr>
      <vt:lpstr>Core Variables and  Core Optimization Space</vt:lpstr>
      <vt:lpstr>Determining Upper Bounds  ---RLT</vt:lpstr>
      <vt:lpstr>Determining Upper Bounds  ---Linear Relaxation for log Terms</vt:lpstr>
      <vt:lpstr>Determining Upper Bounds  ---Linear Relaxation for log Terms (cont’d)</vt:lpstr>
      <vt:lpstr>Determining Upper Bounds  ---Relaxed Problem Formulation (LP)</vt:lpstr>
      <vt:lpstr>Determining Lower Bounds  ---Search for A Feasible Solution</vt:lpstr>
      <vt:lpstr>Determining Lower Bounds  --- Local Search Algorithm: Details</vt:lpstr>
      <vt:lpstr>Determining Lower Bounds  --- Initial Feasible Solution</vt:lpstr>
      <vt:lpstr>Determining Lower Bounds  --- Improve The Current Feasible Solution</vt:lpstr>
      <vt:lpstr>Selection of Partitioning Variables</vt:lpstr>
      <vt:lpstr>Outline of Case Study</vt:lpstr>
      <vt:lpstr>Simulation Setting</vt:lpstr>
      <vt:lpstr>20-Node Network  Multi-Hop Multi-Path Routing</vt:lpstr>
      <vt:lpstr>20-Node Network  Power Control</vt:lpstr>
      <vt:lpstr>30-Node Network Multi-Hop Multi-Path Routing</vt:lpstr>
      <vt:lpstr>30-Node Network Power Control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635</cp:revision>
  <dcterms:created xsi:type="dcterms:W3CDTF">2010-09-26T03:36:45Z</dcterms:created>
  <dcterms:modified xsi:type="dcterms:W3CDTF">2014-01-30T03:35:54Z</dcterms:modified>
</cp:coreProperties>
</file>