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8" r:id="rId4"/>
    <p:sldId id="259" r:id="rId5"/>
    <p:sldId id="260" r:id="rId6"/>
    <p:sldId id="264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64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38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25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27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6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166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0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17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08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33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51655-EF39-4365-9647-6D6CF789A724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05125-D70F-45C2-B489-A484D4ADF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55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5006280"/>
            <a:ext cx="5774432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Plate 14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31" y="828799"/>
            <a:ext cx="5686180" cy="41191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5880" y="5360442"/>
            <a:ext cx="5774432" cy="804862"/>
          </a:xfrm>
        </p:spPr>
        <p:txBody>
          <a:bodyPr/>
          <a:lstStyle/>
          <a:p>
            <a:r>
              <a:rPr lang="en-GB" dirty="0" smtClean="0"/>
              <a:t>Gaur (illustration by Francesco </a:t>
            </a:r>
            <a:r>
              <a:rPr lang="en-GB" dirty="0" err="1" smtClean="0"/>
              <a:t>Rinaldi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50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1680" y="4869160"/>
            <a:ext cx="5587008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11.1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r="544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691680" y="5223322"/>
            <a:ext cx="5587008" cy="804862"/>
          </a:xfrm>
        </p:spPr>
        <p:txBody>
          <a:bodyPr/>
          <a:lstStyle/>
          <a:p>
            <a:r>
              <a:rPr lang="en-US" dirty="0"/>
              <a:t>Adult male </a:t>
            </a:r>
            <a:r>
              <a:rPr lang="en-US" dirty="0" smtClean="0"/>
              <a:t>gaur.</a:t>
            </a:r>
            <a:br>
              <a:rPr lang="en-US" dirty="0" smtClean="0"/>
            </a:br>
            <a:r>
              <a:rPr lang="en-US" dirty="0" smtClean="0"/>
              <a:t>Photo </a:t>
            </a:r>
            <a:r>
              <a:rPr lang="en-US" dirty="0"/>
              <a:t>by </a:t>
            </a:r>
            <a:r>
              <a:rPr lang="en-US" dirty="0" err="1"/>
              <a:t>Ramki</a:t>
            </a:r>
            <a:r>
              <a:rPr lang="en-US" dirty="0"/>
              <a:t> </a:t>
            </a:r>
            <a:r>
              <a:rPr lang="en-US" dirty="0" err="1"/>
              <a:t>Sreenivasan</a:t>
            </a:r>
            <a:r>
              <a:rPr lang="en-US" dirty="0"/>
              <a:t>, Location: </a:t>
            </a:r>
            <a:r>
              <a:rPr lang="en-US" dirty="0" err="1"/>
              <a:t>Nagarahole</a:t>
            </a:r>
            <a:r>
              <a:rPr lang="en-US" dirty="0"/>
              <a:t>, </a:t>
            </a:r>
            <a:r>
              <a:rPr lang="en-US" dirty="0" smtClean="0"/>
              <a:t>India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67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48064" y="548680"/>
            <a:ext cx="3290996" cy="36996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11.2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3744416" cy="5598727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148064" y="908720"/>
            <a:ext cx="3312368" cy="864096"/>
          </a:xfrm>
        </p:spPr>
        <p:txBody>
          <a:bodyPr/>
          <a:lstStyle/>
          <a:p>
            <a:r>
              <a:rPr lang="en-US" dirty="0"/>
              <a:t>Adult female </a:t>
            </a:r>
            <a:r>
              <a:rPr lang="en-US" dirty="0" smtClean="0"/>
              <a:t>gaur.</a:t>
            </a:r>
          </a:p>
          <a:p>
            <a:r>
              <a:rPr lang="en-US" dirty="0" smtClean="0"/>
              <a:t>Photo </a:t>
            </a:r>
            <a:r>
              <a:rPr lang="en-US" dirty="0"/>
              <a:t>by </a:t>
            </a:r>
            <a:r>
              <a:rPr lang="en-US" dirty="0" err="1"/>
              <a:t>Ramki</a:t>
            </a:r>
            <a:r>
              <a:rPr lang="en-US" dirty="0"/>
              <a:t> </a:t>
            </a:r>
            <a:r>
              <a:rPr lang="en-US" dirty="0" err="1"/>
              <a:t>Sreenivasan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Location</a:t>
            </a:r>
            <a:r>
              <a:rPr lang="en-US" dirty="0"/>
              <a:t>: </a:t>
            </a:r>
            <a:r>
              <a:rPr lang="en-US" dirty="0" err="1"/>
              <a:t>Nagarahole</a:t>
            </a:r>
            <a:r>
              <a:rPr lang="en-US" dirty="0"/>
              <a:t>, </a:t>
            </a:r>
            <a:r>
              <a:rPr lang="en-US" dirty="0" smtClean="0"/>
              <a:t>India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69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587008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11.3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r="544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7192"/>
            <a:ext cx="5587008" cy="804862"/>
          </a:xfrm>
        </p:spPr>
        <p:txBody>
          <a:bodyPr/>
          <a:lstStyle/>
          <a:p>
            <a:r>
              <a:rPr lang="en-US" dirty="0"/>
              <a:t>Adult male gaur with conspicuous dorsal ridge and dewlap - features that distinguish males from females. </a:t>
            </a:r>
            <a:br>
              <a:rPr lang="en-US" dirty="0"/>
            </a:br>
            <a:r>
              <a:rPr lang="en-US" dirty="0" smtClean="0"/>
              <a:t>Photo </a:t>
            </a:r>
            <a:r>
              <a:rPr lang="en-US" dirty="0"/>
              <a:t>by </a:t>
            </a:r>
            <a:r>
              <a:rPr lang="en-US" dirty="0" err="1"/>
              <a:t>Ramki</a:t>
            </a:r>
            <a:r>
              <a:rPr lang="en-US" dirty="0"/>
              <a:t> </a:t>
            </a:r>
            <a:r>
              <a:rPr lang="en-US" dirty="0" err="1"/>
              <a:t>Sreenivasan</a:t>
            </a:r>
            <a:r>
              <a:rPr lang="en-US" dirty="0"/>
              <a:t>, Location: </a:t>
            </a:r>
            <a:r>
              <a:rPr lang="en-US" dirty="0" err="1"/>
              <a:t>Valparai</a:t>
            </a:r>
            <a:r>
              <a:rPr lang="en-US" dirty="0"/>
              <a:t>, </a:t>
            </a:r>
            <a:r>
              <a:rPr lang="en-US" dirty="0" smtClean="0"/>
              <a:t>India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49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797152"/>
            <a:ext cx="6192688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11.4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99" y="612774"/>
            <a:ext cx="6153845" cy="41123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656" y="5151314"/>
            <a:ext cx="6192688" cy="581942"/>
          </a:xfrm>
        </p:spPr>
        <p:txBody>
          <a:bodyPr/>
          <a:lstStyle/>
          <a:p>
            <a:r>
              <a:rPr lang="en-US" dirty="0"/>
              <a:t>Montane evergreen grassland-shola habitat. </a:t>
            </a:r>
            <a:br>
              <a:rPr lang="en-US" dirty="0"/>
            </a:br>
            <a:r>
              <a:rPr lang="en-US" dirty="0" smtClean="0"/>
              <a:t>Photo </a:t>
            </a:r>
            <a:r>
              <a:rPr lang="en-US" dirty="0"/>
              <a:t>by: </a:t>
            </a:r>
            <a:r>
              <a:rPr lang="en-US" dirty="0" err="1"/>
              <a:t>Rohit</a:t>
            </a:r>
            <a:r>
              <a:rPr lang="en-US" dirty="0"/>
              <a:t> Rao, Location: </a:t>
            </a:r>
            <a:r>
              <a:rPr lang="en-US" dirty="0" err="1"/>
              <a:t>Kudremukh</a:t>
            </a:r>
            <a:r>
              <a:rPr lang="en-US" dirty="0"/>
              <a:t> National Park, </a:t>
            </a:r>
            <a:r>
              <a:rPr lang="en-US" dirty="0" smtClean="0"/>
              <a:t>India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96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11.5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1314"/>
            <a:ext cx="5616624" cy="804862"/>
          </a:xfrm>
        </p:spPr>
        <p:txBody>
          <a:bodyPr/>
          <a:lstStyle/>
          <a:p>
            <a:r>
              <a:rPr lang="en-US" dirty="0"/>
              <a:t>Dry deciduous forest. (Photo by </a:t>
            </a:r>
            <a:r>
              <a:rPr lang="en-US" dirty="0" err="1"/>
              <a:t>Killivalavan</a:t>
            </a:r>
            <a:r>
              <a:rPr lang="en-US" dirty="0"/>
              <a:t> R, Location: Cauvery Wildlife Sanctuary, India</a:t>
            </a:r>
            <a:r>
              <a:rPr lang="en-US" dirty="0" smtClean="0"/>
              <a:t>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03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653136"/>
            <a:ext cx="6048672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11.9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62" y="612774"/>
            <a:ext cx="5977774" cy="399470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7664" y="5007298"/>
            <a:ext cx="6048672" cy="581942"/>
          </a:xfrm>
        </p:spPr>
        <p:txBody>
          <a:bodyPr/>
          <a:lstStyle/>
          <a:p>
            <a:r>
              <a:rPr lang="en-US" dirty="0"/>
              <a:t>Adult females in a gaur herd </a:t>
            </a:r>
            <a:endParaRPr lang="en-US" dirty="0" smtClean="0"/>
          </a:p>
          <a:p>
            <a:r>
              <a:rPr lang="en-US" dirty="0" smtClean="0"/>
              <a:t>Photo </a:t>
            </a:r>
            <a:r>
              <a:rPr lang="en-US" dirty="0"/>
              <a:t>by </a:t>
            </a:r>
            <a:r>
              <a:rPr lang="en-US" dirty="0" err="1"/>
              <a:t>Ramki</a:t>
            </a:r>
            <a:r>
              <a:rPr lang="en-US" dirty="0"/>
              <a:t> </a:t>
            </a:r>
            <a:r>
              <a:rPr lang="en-US" dirty="0" err="1"/>
              <a:t>Sreenivasan</a:t>
            </a:r>
            <a:r>
              <a:rPr lang="en-US" dirty="0"/>
              <a:t>, Location: </a:t>
            </a:r>
            <a:r>
              <a:rPr lang="en-US" dirty="0" err="1"/>
              <a:t>Bandipur</a:t>
            </a:r>
            <a:r>
              <a:rPr lang="en-US" dirty="0"/>
              <a:t>, </a:t>
            </a:r>
            <a:r>
              <a:rPr lang="en-US" dirty="0" smtClean="0"/>
              <a:t>India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178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896" y="4941168"/>
            <a:ext cx="57024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11.10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0499"/>
            <a:ext cx="5660032" cy="425314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49896" y="5295330"/>
            <a:ext cx="5702424" cy="5099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Gaur herd with adult females and </a:t>
            </a:r>
            <a:r>
              <a:rPr lang="en-US" dirty="0" smtClean="0"/>
              <a:t>calves.</a:t>
            </a:r>
            <a:br>
              <a:rPr lang="en-US" dirty="0" smtClean="0"/>
            </a:br>
            <a:r>
              <a:rPr lang="en-US" dirty="0" smtClean="0"/>
              <a:t>Photo </a:t>
            </a:r>
            <a:r>
              <a:rPr lang="en-US" dirty="0"/>
              <a:t>by Naveen M N, Location: </a:t>
            </a:r>
            <a:r>
              <a:rPr lang="en-US" dirty="0" err="1"/>
              <a:t>Bandipur</a:t>
            </a:r>
            <a:r>
              <a:rPr lang="en-US" dirty="0"/>
              <a:t>, </a:t>
            </a:r>
            <a:r>
              <a:rPr lang="en-US" dirty="0" smtClean="0"/>
              <a:t>India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183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100</Words>
  <Application>Microsoft Office PowerPoint</Application>
  <PresentationFormat>On-screen Show (4:3)</PresentationFormat>
  <Paragraphs>18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Plate 14</vt:lpstr>
      <vt:lpstr>Figure 11.1</vt:lpstr>
      <vt:lpstr>Figure 11.2</vt:lpstr>
      <vt:lpstr>Figure 11.3</vt:lpstr>
      <vt:lpstr>Figure 11.4</vt:lpstr>
      <vt:lpstr>Figure 11.5</vt:lpstr>
      <vt:lpstr>Figure 11.9</vt:lpstr>
      <vt:lpstr>Figure 11.10</vt:lpstr>
    </vt:vector>
  </TitlesOfParts>
  <Company>Cambridge University Press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3</dc:title>
  <dc:creator>Ilaria Tassistro</dc:creator>
  <cp:lastModifiedBy>Ilaria Tassistro</cp:lastModifiedBy>
  <cp:revision>22</cp:revision>
  <dcterms:created xsi:type="dcterms:W3CDTF">2014-10-31T11:11:16Z</dcterms:created>
  <dcterms:modified xsi:type="dcterms:W3CDTF">2014-11-11T16:50:19Z</dcterms:modified>
</cp:coreProperties>
</file>