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5"/>
  </p:notesMasterIdLst>
  <p:sldIdLst>
    <p:sldId id="256" r:id="rId2"/>
    <p:sldId id="257" r:id="rId3"/>
    <p:sldId id="281" r:id="rId4"/>
    <p:sldId id="282" r:id="rId5"/>
    <p:sldId id="287" r:id="rId6"/>
    <p:sldId id="286" r:id="rId7"/>
    <p:sldId id="288" r:id="rId8"/>
    <p:sldId id="289" r:id="rId9"/>
    <p:sldId id="264" r:id="rId10"/>
    <p:sldId id="263" r:id="rId11"/>
    <p:sldId id="259" r:id="rId12"/>
    <p:sldId id="265" r:id="rId13"/>
    <p:sldId id="266" r:id="rId14"/>
    <p:sldId id="267" r:id="rId15"/>
    <p:sldId id="299" r:id="rId16"/>
    <p:sldId id="283" r:id="rId17"/>
    <p:sldId id="297" r:id="rId18"/>
    <p:sldId id="284" r:id="rId19"/>
    <p:sldId id="268" r:id="rId20"/>
    <p:sldId id="300" r:id="rId21"/>
    <p:sldId id="269" r:id="rId22"/>
    <p:sldId id="298" r:id="rId23"/>
    <p:sldId id="270" r:id="rId24"/>
    <p:sldId id="271" r:id="rId25"/>
    <p:sldId id="272" r:id="rId26"/>
    <p:sldId id="301" r:id="rId27"/>
    <p:sldId id="273" r:id="rId28"/>
    <p:sldId id="274" r:id="rId29"/>
    <p:sldId id="302" r:id="rId30"/>
    <p:sldId id="276" r:id="rId31"/>
    <p:sldId id="296" r:id="rId32"/>
    <p:sldId id="278" r:id="rId33"/>
    <p:sldId id="280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17" autoAdjust="0"/>
  </p:normalViewPr>
  <p:slideViewPr>
    <p:cSldViewPr>
      <p:cViewPr>
        <p:scale>
          <a:sx n="82" d="100"/>
          <a:sy n="82" d="100"/>
        </p:scale>
        <p:origin x="-178" y="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DD157CA-A09E-4EE4-9878-C7E3F6FDC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17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94202BD6-020B-4627-929C-5CF33BDF769F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en-US" sz="2100" dirty="0" smtClean="0">
                <a:ea typeface="ＭＳ Ｐゴシック" pitchFamily="34" charset="-128"/>
              </a:rPr>
              <a:t>SLP-PA</a:t>
            </a:r>
            <a:r>
              <a:rPr lang="en-US" sz="2100" baseline="0" dirty="0" smtClean="0">
                <a:ea typeface="ＭＳ Ｐゴシック" pitchFamily="34" charset="-128"/>
              </a:rPr>
              <a:t> is m</a:t>
            </a:r>
            <a:r>
              <a:rPr lang="en-US" sz="2100" dirty="0" smtClean="0">
                <a:ea typeface="ＭＳ Ｐゴシック" pitchFamily="34" charset="-128"/>
              </a:rPr>
              <a:t>uch more efficient than the technique by Brown et al.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124272EB-4A7B-48D8-BE5C-EB2C6EE41551}" type="slidenum">
              <a:rPr lang="en-US" smtClean="0">
                <a:latin typeface="Times New Roman" pitchFamily="18" charset="0"/>
              </a:rPr>
              <a:pPr/>
              <a:t>27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Solution to one problem can be used to construct a solution to the other problem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9AD33EDF-5F38-4268-B2B0-817A25834724}" type="slidenum">
              <a:rPr lang="en-US" smtClean="0">
                <a:latin typeface="Times New Roman" pitchFamily="18" charset="0"/>
              </a:rPr>
              <a:pPr/>
              <a:t>28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en-US" sz="1600" i="1" smtClean="0">
                <a:ea typeface="ＭＳ Ｐゴシック" pitchFamily="34" charset="-128"/>
              </a:rPr>
              <a:t>1. Given network lifetime requirement</a:t>
            </a:r>
            <a:r>
              <a:rPr lang="en-US" sz="1600" smtClean="0">
                <a:ea typeface="ＭＳ Ｐゴシック" pitchFamily="34" charset="-128"/>
              </a:rPr>
              <a:t>, maximizing information collection (i.e. capacity) could lead to severe </a:t>
            </a:r>
            <a:r>
              <a:rPr lang="en-US" sz="1600" i="1" u="sng" smtClean="0">
                <a:ea typeface="ＭＳ Ｐゴシック" pitchFamily="34" charset="-128"/>
              </a:rPr>
              <a:t>fairness problem</a:t>
            </a:r>
            <a:r>
              <a:rPr lang="en-US" sz="1600" smtClean="0">
                <a:ea typeface="ＭＳ Ｐゴシック" pitchFamily="34" charset="-128"/>
              </a:rPr>
              <a:t> in rate allocation</a:t>
            </a:r>
          </a:p>
          <a:p>
            <a:endParaRPr lang="en-US" smtClean="0"/>
          </a:p>
          <a:p>
            <a:r>
              <a:rPr lang="en-US" smtClean="0"/>
              <a:t>2. But LMM rate allocation couples routing and rate allocation – A very difficulty problem</a:t>
            </a:r>
          </a:p>
          <a:p>
            <a:r>
              <a:rPr lang="en-US" smtClean="0"/>
              <a:t>    Introduce two incorrect approaches. </a:t>
            </a:r>
          </a:p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D53086B7-A132-44AB-946C-B82172E50077}" type="slidenum">
              <a:rPr lang="en-US" smtClean="0">
                <a:latin typeface="Times New Roman" pitchFamily="18" charset="0"/>
              </a:rPr>
              <a:pPr/>
              <a:t>29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We observe, as expected, a severe bias in the rate allocation under the MaxCap approach.</a:t>
            </a:r>
          </a:p>
          <a:p>
            <a:r>
              <a:rPr lang="en-US" smtClean="0"/>
              <a:t>Rate allocation for sorted node index 20 is 1.2398 (extremely unfair).</a:t>
            </a:r>
          </a:p>
          <a:p>
            <a:endParaRPr lang="en-US" smtClean="0"/>
          </a:p>
          <a:p>
            <a:r>
              <a:rPr lang="en-US" smtClean="0"/>
              <a:t>SLP-PA is most fair in rate allocation.</a:t>
            </a:r>
          </a:p>
          <a:p>
            <a:r>
              <a:rPr lang="en-US" smtClean="0"/>
              <a:t>Clearly, among the three rate allocation approaches, only the rate allocation under SLP-PA meets the LMM-optimal rate allocation definition.</a:t>
            </a:r>
          </a:p>
          <a:p>
            <a:r>
              <a:rPr lang="en-US" smtClean="0"/>
              <a:t>In other words, the rate allocation vector under the SLP-PA algorithm has the smallest rate difference between the smallest rate (r1) and</a:t>
            </a:r>
          </a:p>
          <a:p>
            <a:r>
              <a:rPr lang="en-US" smtClean="0"/>
              <a:t>the largest rate (r10) among the three approaches.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10132F58-5CCB-4E7C-9575-00823977A2CB}" type="slidenum">
              <a:rPr lang="en-US" smtClean="0">
                <a:latin typeface="Times New Roman" pitchFamily="18" charset="0"/>
              </a:rPr>
              <a:pPr/>
              <a:t>30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Rate allocation for sorted node index 20 is 10.4362 (extremely unfair).</a:t>
            </a:r>
          </a:p>
          <a:p>
            <a:endParaRPr lang="en-US" smtClean="0"/>
          </a:p>
          <a:p>
            <a:r>
              <a:rPr lang="en-US" smtClean="0"/>
              <a:t>SLP-PA is most fair in rate allocation.</a:t>
            </a:r>
          </a:p>
          <a:p>
            <a:r>
              <a:rPr lang="en-US" smtClean="0"/>
              <a:t>SLP-PA correctly solves the LMM rate allocation problem.</a:t>
            </a:r>
          </a:p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B56D4ECC-4DA0-43D4-978D-12A18511C28B}" type="slidenum">
              <a:rPr lang="en-US" smtClean="0">
                <a:latin typeface="Times New Roman" pitchFamily="18" charset="0"/>
              </a:rPr>
              <a:pPr/>
              <a:t>31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sz="1600" smtClean="0">
                <a:ea typeface="ＭＳ Ｐゴシック" pitchFamily="34" charset="-128"/>
              </a:rPr>
              <a:t>LP can be solved in polynomial time</a:t>
            </a:r>
          </a:p>
          <a:p>
            <a:pPr lvl="1">
              <a:spcAft>
                <a:spcPts val="600"/>
              </a:spcAft>
            </a:pPr>
            <a:r>
              <a:rPr lang="en-US" sz="1600" smtClean="0">
                <a:ea typeface="ＭＳ Ｐゴシック" pitchFamily="34" charset="-128"/>
              </a:rPr>
              <a:t>Dual relationship</a:t>
            </a:r>
          </a:p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577469AE-2A1E-432A-8D8F-310B8F9CD288}" type="slidenum">
              <a:rPr lang="en-US" smtClean="0">
                <a:latin typeface="Times New Roman" pitchFamily="18" charset="0"/>
              </a:rPr>
              <a:pPr/>
              <a:t>33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B8DD4AC8-AA98-43FF-A57F-189FD61066E4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en-US" sz="2000" smtClean="0">
                <a:ea typeface="ＭＳ Ｐゴシック" pitchFamily="34" charset="-128"/>
              </a:rPr>
              <a:t>We first study the capacity problem.</a:t>
            </a:r>
          </a:p>
          <a:p>
            <a:pPr marL="0" lvl="1"/>
            <a:r>
              <a:rPr lang="en-US" sz="2000" smtClean="0">
                <a:ea typeface="ＭＳ Ｐゴシック" pitchFamily="34" charset="-128"/>
              </a:rPr>
              <a:t>Need to understand power consumption behavior</a:t>
            </a:r>
          </a:p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0F19EFD7-5469-4A68-A8F7-6C687C886983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en-US" sz="1600" i="1" smtClean="0">
                <a:ea typeface="ＭＳ Ｐゴシック" pitchFamily="34" charset="-128"/>
              </a:rPr>
              <a:t>1. Given network lifetime requirement</a:t>
            </a:r>
            <a:r>
              <a:rPr lang="en-US" sz="1600" smtClean="0">
                <a:ea typeface="ＭＳ Ｐゴシック" pitchFamily="34" charset="-128"/>
              </a:rPr>
              <a:t>, maximizing information collection (i.e. capacity) could lead to severe </a:t>
            </a:r>
            <a:r>
              <a:rPr lang="en-US" sz="1600" i="1" u="sng" smtClean="0">
                <a:ea typeface="ＭＳ Ｐゴシック" pitchFamily="34" charset="-128"/>
              </a:rPr>
              <a:t>fairness problem</a:t>
            </a:r>
            <a:r>
              <a:rPr lang="en-US" sz="1600" smtClean="0">
                <a:ea typeface="ＭＳ Ｐゴシック" pitchFamily="34" charset="-128"/>
              </a:rPr>
              <a:t> in rate allocation</a:t>
            </a:r>
          </a:p>
          <a:p>
            <a:endParaRPr lang="en-US" smtClean="0"/>
          </a:p>
          <a:p>
            <a:r>
              <a:rPr lang="en-US" smtClean="0"/>
              <a:t>2. But LMM rate allocation couples routing and rate allocation – A very difficulty problem</a:t>
            </a:r>
          </a:p>
          <a:p>
            <a:r>
              <a:rPr lang="en-US" smtClean="0"/>
              <a:t>    Introduce two incorrect approaches. </a:t>
            </a:r>
          </a:p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D53086B7-A132-44AB-946C-B82172E50077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sz="1800" smtClean="0">
                <a:ea typeface="ＭＳ Ｐゴシック" pitchFamily="34" charset="-128"/>
              </a:rPr>
              <a:t>Nodes that consume less power on their data paths toward the base-station are allocated with much larger rates</a:t>
            </a:r>
          </a:p>
          <a:p>
            <a:pPr lvl="1">
              <a:spcAft>
                <a:spcPts val="600"/>
              </a:spcAft>
            </a:pPr>
            <a:r>
              <a:rPr lang="en-US" sz="1800" smtClean="0">
                <a:ea typeface="ＭＳ Ｐゴシック" pitchFamily="34" charset="-128"/>
              </a:rPr>
              <a:t>Nodes that consume larger power on their data path toward the base-station are allocated with smaller rates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DDCCDC39-9476-4B7B-AEE5-D0228AF7D6C9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en-US" sz="1600" i="1" smtClean="0">
                <a:ea typeface="ＭＳ Ｐゴシック" pitchFamily="34" charset="-128"/>
              </a:rPr>
              <a:t>1. Given network lifetime requirement</a:t>
            </a:r>
            <a:r>
              <a:rPr lang="en-US" sz="1600" smtClean="0">
                <a:ea typeface="ＭＳ Ｐゴシック" pitchFamily="34" charset="-128"/>
              </a:rPr>
              <a:t>, maximizing information collection (i.e. capacity) could lead to severe </a:t>
            </a:r>
            <a:r>
              <a:rPr lang="en-US" sz="1600" i="1" u="sng" smtClean="0">
                <a:ea typeface="ＭＳ Ｐゴシック" pitchFamily="34" charset="-128"/>
              </a:rPr>
              <a:t>fairness problem</a:t>
            </a:r>
            <a:r>
              <a:rPr lang="en-US" sz="1600" smtClean="0">
                <a:ea typeface="ＭＳ Ｐゴシック" pitchFamily="34" charset="-128"/>
              </a:rPr>
              <a:t> in rate allocation</a:t>
            </a:r>
          </a:p>
          <a:p>
            <a:endParaRPr lang="en-US" smtClean="0"/>
          </a:p>
          <a:p>
            <a:r>
              <a:rPr lang="en-US" smtClean="0"/>
              <a:t>2. But LMM rate allocation couples routing and rate allocation – A very difficulty problem</a:t>
            </a:r>
          </a:p>
          <a:p>
            <a:r>
              <a:rPr lang="en-US" smtClean="0"/>
              <a:t>    Introduce two incorrect approaches. </a:t>
            </a:r>
          </a:p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D53086B7-A132-44AB-946C-B82172E50077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en-US" sz="1600" i="1" smtClean="0">
                <a:ea typeface="ＭＳ Ｐゴシック" pitchFamily="34" charset="-128"/>
              </a:rPr>
              <a:t>1. Given network lifetime requirement</a:t>
            </a:r>
            <a:r>
              <a:rPr lang="en-US" sz="1600" smtClean="0">
                <a:ea typeface="ＭＳ Ｐゴシック" pitchFamily="34" charset="-128"/>
              </a:rPr>
              <a:t>, maximizing information collection (i.e. capacity) could lead to severe </a:t>
            </a:r>
            <a:r>
              <a:rPr lang="en-US" sz="1600" i="1" u="sng" smtClean="0">
                <a:ea typeface="ＭＳ Ｐゴシック" pitchFamily="34" charset="-128"/>
              </a:rPr>
              <a:t>fairness problem</a:t>
            </a:r>
            <a:r>
              <a:rPr lang="en-US" sz="1600" smtClean="0">
                <a:ea typeface="ＭＳ Ｐゴシック" pitchFamily="34" charset="-128"/>
              </a:rPr>
              <a:t> in rate allocation</a:t>
            </a:r>
          </a:p>
          <a:p>
            <a:endParaRPr lang="en-US" smtClean="0"/>
          </a:p>
          <a:p>
            <a:r>
              <a:rPr lang="en-US" smtClean="0"/>
              <a:t>2. But LMM rate allocation couples routing and rate allocation – A very difficulty problem</a:t>
            </a:r>
          </a:p>
          <a:p>
            <a:r>
              <a:rPr lang="en-US" smtClean="0"/>
              <a:t>    Introduce two incorrect approaches. </a:t>
            </a:r>
          </a:p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D53086B7-A132-44AB-946C-B82172E50077}" type="slidenum">
              <a:rPr lang="en-US" smtClean="0">
                <a:latin typeface="Times New Roman" pitchFamily="18" charset="0"/>
              </a:rPr>
              <a:pPr/>
              <a:t>20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Under Case 2, although MSV is similar to Brown’s approach, the computational complexity is polynomial since our problem formulation is per link based instead of per sub-flow based, which is exponential.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en-US" sz="1600" i="1" smtClean="0">
                <a:ea typeface="ＭＳ Ｐゴシック" pitchFamily="34" charset="-128"/>
              </a:rPr>
              <a:t>1. Given network lifetime requirement</a:t>
            </a:r>
            <a:r>
              <a:rPr lang="en-US" sz="1600" smtClean="0">
                <a:ea typeface="ＭＳ Ｐゴシック" pitchFamily="34" charset="-128"/>
              </a:rPr>
              <a:t>, maximizing information collection (i.e. capacity) could lead to severe </a:t>
            </a:r>
            <a:r>
              <a:rPr lang="en-US" sz="1600" i="1" u="sng" smtClean="0">
                <a:ea typeface="ＭＳ Ｐゴシック" pitchFamily="34" charset="-128"/>
              </a:rPr>
              <a:t>fairness problem</a:t>
            </a:r>
            <a:r>
              <a:rPr lang="en-US" sz="1600" smtClean="0">
                <a:ea typeface="ＭＳ Ｐゴシック" pitchFamily="34" charset="-128"/>
              </a:rPr>
              <a:t> in rate allocation</a:t>
            </a:r>
          </a:p>
          <a:p>
            <a:endParaRPr lang="en-US" smtClean="0"/>
          </a:p>
          <a:p>
            <a:r>
              <a:rPr lang="en-US" smtClean="0"/>
              <a:t>2. But LMM rate allocation couples routing and rate allocation – A very difficulty problem</a:t>
            </a:r>
          </a:p>
          <a:p>
            <a:r>
              <a:rPr lang="en-US" smtClean="0"/>
              <a:t>    Introduce two incorrect approaches. </a:t>
            </a:r>
          </a:p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D53086B7-A132-44AB-946C-B82172E50077}" type="slidenum">
              <a:rPr lang="en-US" smtClean="0">
                <a:latin typeface="Times New Roman" pitchFamily="18" charset="0"/>
              </a:rPr>
              <a:pPr/>
              <a:t>26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0D66C-EBB5-4E22-BEF5-69B657237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7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610D7-0B21-4ABA-86B6-E75CBA687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8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EA67B-4BD5-488A-BB49-A321CFE8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28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83058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848100"/>
            <a:ext cx="83058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822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ACM MobiHoc 2004	</a:t>
            </a:r>
            <a:fld id="{F2097D85-71E8-4B2F-8F98-098F711336BF}" type="slidenum">
              <a:rPr lang="en-US"/>
              <a:pPr>
                <a:defRPr/>
              </a:pPr>
              <a:t>‹#›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53174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767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71600"/>
            <a:ext cx="40767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848100"/>
            <a:ext cx="40767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822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ACM MobiHoc 2004	</a:t>
            </a:r>
            <a:fld id="{6789C41B-AE23-4251-BA69-E8DA6354B6DF}" type="slidenum">
              <a:rPr lang="en-US"/>
              <a:pPr>
                <a:defRPr/>
              </a:pPr>
              <a:t>‹#›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30232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0767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822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ACM MobiHoc 2004	</a:t>
            </a:r>
            <a:fld id="{2E620750-0056-4B22-A82A-3E56B57115F2}" type="slidenum">
              <a:rPr lang="en-US"/>
              <a:pPr>
                <a:defRPr/>
              </a:pPr>
              <a:t>‹#›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4564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B7989-8E82-4D22-B859-D89245917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4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C845E-04E1-4920-B502-CF8A1A2F5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4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9B984-8293-4B2E-9CF9-1FB8690BE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9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162D0-B3B5-4B75-9935-9C08F14B3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2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3D0A2-033F-4DE3-BB5B-4C28557D0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DF9AE-4664-4E7A-B8EE-C3A939BFC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7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10CF7-5955-477E-BAD6-3D9951BA6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7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9FEA-C098-4657-8D7E-E9E665841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8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0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4C775AC-3C8F-4C12-BFB4-216674AE2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3" r:id="rId12"/>
    <p:sldLayoutId id="2147483894" r:id="rId13"/>
    <p:sldLayoutId id="214748389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C6DCCCC4-4897-4F1F-8718-D3B1BDBF544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2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429000"/>
            <a:ext cx="7620000" cy="1600200"/>
          </a:xfrm>
        </p:spPr>
        <p:txBody>
          <a:bodyPr/>
          <a:lstStyle/>
          <a:p>
            <a:pPr eaLnBrk="1" hangingPunct="1"/>
            <a:r>
              <a:rPr lang="en-US" dirty="0" smtClean="0"/>
              <a:t>Linear Programming and Its Applications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9144000" cy="990600"/>
          </a:xfrm>
        </p:spPr>
        <p:txBody>
          <a:bodyPr/>
          <a:lstStyle/>
          <a:p>
            <a:r>
              <a:rPr lang="en-US" sz="3400" dirty="0" smtClean="0"/>
              <a:t>Performance Limits Due to Energy Constraint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458200" cy="4267200"/>
          </a:xfrm>
        </p:spPr>
        <p:txBody>
          <a:bodyPr/>
          <a:lstStyle/>
          <a:p>
            <a:r>
              <a:rPr lang="en-US" sz="2400" dirty="0" smtClean="0"/>
              <a:t>Network capacity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Maximize the total data rates from all AFNs</a:t>
            </a:r>
          </a:p>
          <a:p>
            <a:r>
              <a:rPr lang="en-US" sz="2400" dirty="0" smtClean="0"/>
              <a:t>Network lifetime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Maximize the time until any AFN runs out of energy</a:t>
            </a: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r>
              <a:rPr lang="en-US" sz="2400" dirty="0" smtClean="0"/>
              <a:t>Problem under consideration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Under a common lifetime requirement for all AFNs, how to maximize the network capacity?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Under a common rate requirement for all AFNs, how to maximize the network lifetime?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4AD44CAF-B267-469D-9486-95BAB50578BC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1612FCD6-6AD7-44AB-960F-1FD2808A396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Outline </a:t>
            </a:r>
            <a:r>
              <a:rPr lang="en-US" smtClean="0"/>
              <a:t>of Case Study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41488"/>
            <a:ext cx="8305800" cy="4267200"/>
          </a:xfrm>
        </p:spPr>
        <p:txBody>
          <a:bodyPr/>
          <a:lstStyle/>
          <a:p>
            <a:r>
              <a:rPr lang="en-US" sz="2400" dirty="0" smtClean="0"/>
              <a:t>Fairness issue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ea typeface="ＭＳ Ｐゴシック" pitchFamily="34" charset="-128"/>
              </a:rPr>
              <a:t>Advocate </a:t>
            </a:r>
            <a:r>
              <a:rPr lang="en-US" sz="2000" i="1" u="sng" dirty="0" smtClean="0">
                <a:ea typeface="ＭＳ Ｐゴシック" pitchFamily="34" charset="-128"/>
              </a:rPr>
              <a:t>lexicographic max-min</a:t>
            </a:r>
            <a:r>
              <a:rPr lang="en-US" sz="2000" dirty="0" smtClean="0">
                <a:ea typeface="ＭＳ Ｐゴシック" pitchFamily="34" charset="-128"/>
              </a:rPr>
              <a:t> (LMM) rate allocation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Difficulties for solving LMM rate allocation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Approach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latin typeface="Verdana (Body)" charset="0"/>
                <a:ea typeface="ＭＳ Ｐゴシック" pitchFamily="34" charset="-128"/>
              </a:rPr>
              <a:t>SLP-PA algorithm: Exploiting </a:t>
            </a:r>
            <a:r>
              <a:rPr lang="en-US" sz="2000" i="1" u="sng" dirty="0" smtClean="0">
                <a:latin typeface="Verdana (Body)" charset="0"/>
                <a:ea typeface="ＭＳ Ｐゴシック" pitchFamily="34" charset="-128"/>
              </a:rPr>
              <a:t>parametric analysis</a:t>
            </a:r>
            <a:r>
              <a:rPr lang="en-US" sz="2000" dirty="0" smtClean="0">
                <a:latin typeface="Verdana (Body)" charset="0"/>
                <a:ea typeface="ＭＳ Ｐゴシック" pitchFamily="34" charset="-128"/>
              </a:rPr>
              <a:t> (PA) technique in LP</a:t>
            </a:r>
            <a:endParaRPr lang="en-US" sz="2000" dirty="0" smtClean="0"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</a:pPr>
            <a:r>
              <a:rPr lang="en-US" sz="2000" dirty="0" smtClean="0">
                <a:ea typeface="ＭＳ Ｐゴシック" pitchFamily="34" charset="-128"/>
              </a:rPr>
              <a:t>SLP-PA is strictly polynomial and very efficient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Extension to </a:t>
            </a:r>
            <a:r>
              <a:rPr lang="en-US" sz="2400" u="sng" dirty="0" smtClean="0"/>
              <a:t>LMM node lifetime problem</a:t>
            </a:r>
            <a:r>
              <a:rPr lang="en-US" sz="24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Numerical results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 smtClean="0"/>
              <a:t>Maximize Capacity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778000"/>
            <a:ext cx="8305800" cy="4724400"/>
          </a:xfrm>
        </p:spPr>
        <p:txBody>
          <a:bodyPr/>
          <a:lstStyle/>
          <a:p>
            <a:r>
              <a:rPr lang="en-US" sz="2000" dirty="0" smtClean="0"/>
              <a:t>Maximize the total data rates from all nodes under a given network lifetime requirement </a:t>
            </a:r>
            <a:r>
              <a:rPr lang="en-US" sz="2000" i="1" dirty="0" smtClean="0"/>
              <a:t>T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err="1" smtClean="0"/>
              <a:t>MaxCap</a:t>
            </a:r>
            <a:r>
              <a:rPr lang="en-US" sz="2000" dirty="0" smtClean="0"/>
              <a:t> is an LP</a:t>
            </a:r>
          </a:p>
        </p:txBody>
      </p:sp>
      <p:sp>
        <p:nvSpPr>
          <p:cNvPr id="17413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F49E2D9E-7535-4DD3-9CD6-F36B64366923}" type="slidenum">
              <a:rPr lang="en-US" sz="1200"/>
              <a:pPr algn="r" eaLnBrk="1" hangingPunct="1"/>
              <a:t>12</a:t>
            </a:fld>
            <a:endParaRPr lang="en-US" sz="1200"/>
          </a:p>
        </p:txBody>
      </p:sp>
      <p:pic>
        <p:nvPicPr>
          <p:cNvPr id="6146" name="Picture 2" descr="C:\Users\Xie\Desktop\Chapter2\fig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3" y="2667000"/>
            <a:ext cx="8344977" cy="15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133600" y="4800600"/>
            <a:ext cx="4876800" cy="685800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 Issue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5300" y="1752600"/>
            <a:ext cx="8496300" cy="31242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 smtClean="0"/>
              <a:t>The objective is to maximize the total data rates (or capacity)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Rate allocation favors nodes that consume less power on their data paths toward the base-station</a:t>
            </a:r>
          </a:p>
          <a:p>
            <a:r>
              <a:rPr lang="en-US" sz="2400" dirty="0" smtClean="0"/>
              <a:t>The surveillance quality at different nodes are extremely uneven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Poor sensing quality for certain area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16943" y="4945062"/>
            <a:ext cx="4710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Advocate the use of LMM rate allocation</a:t>
            </a:r>
          </a:p>
        </p:txBody>
      </p:sp>
      <p:sp>
        <p:nvSpPr>
          <p:cNvPr id="18438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141B5A5-8A01-4B87-9134-26C66FC8E75B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990600"/>
          </a:xfrm>
        </p:spPr>
        <p:txBody>
          <a:bodyPr/>
          <a:lstStyle/>
          <a:p>
            <a:r>
              <a:rPr lang="en-US" dirty="0" smtClean="0"/>
              <a:t>LMM Rate Allocation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6250" y="4281488"/>
            <a:ext cx="8305800" cy="23241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Similar to max-min</a:t>
            </a:r>
          </a:p>
          <a:p>
            <a:r>
              <a:rPr lang="en-US" sz="2400" dirty="0" smtClean="0"/>
              <a:t>But there is a </a:t>
            </a:r>
            <a:r>
              <a:rPr lang="en-US" sz="2400" i="1" dirty="0" smtClean="0"/>
              <a:t>fundamental</a:t>
            </a:r>
            <a:r>
              <a:rPr lang="en-US" sz="2400" dirty="0" smtClean="0"/>
              <a:t> difference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LMM rate allocation couples </a:t>
            </a:r>
            <a:r>
              <a:rPr lang="en-US" sz="2000" i="1" u="sng" dirty="0" smtClean="0">
                <a:ea typeface="ＭＳ Ｐゴシック" pitchFamily="34" charset="-128"/>
              </a:rPr>
              <a:t>routing</a:t>
            </a:r>
            <a:r>
              <a:rPr lang="en-US" sz="2000" dirty="0" smtClean="0">
                <a:ea typeface="ＭＳ Ｐゴシック" pitchFamily="34" charset="-128"/>
              </a:rPr>
              <a:t> with rate allocation</a:t>
            </a:r>
          </a:p>
          <a:p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A much more difficult problem than max-min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668713" y="1905000"/>
            <a:ext cx="124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u="sng" dirty="0"/>
              <a:t>Definition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696913" y="1828800"/>
            <a:ext cx="7772400" cy="228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1A9E54B-E9D9-4B36-8350-70754EC4EB9D}" type="slidenum">
              <a:rPr lang="en-US" sz="1200"/>
              <a:pPr algn="r" eaLnBrk="1" hangingPunct="1"/>
              <a:t>14</a:t>
            </a:fld>
            <a:endParaRPr lang="en-US" sz="1200"/>
          </a:p>
        </p:txBody>
      </p:sp>
      <p:sp>
        <p:nvSpPr>
          <p:cNvPr id="2" name="TextBox 1"/>
          <p:cNvSpPr txBox="1"/>
          <p:nvPr/>
        </p:nvSpPr>
        <p:spPr>
          <a:xfrm>
            <a:off x="838201" y="2295734"/>
            <a:ext cx="7631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Under a network lifetime requirement </a:t>
            </a:r>
            <a:r>
              <a:rPr lang="en-US" sz="2000" i="1" dirty="0" smtClean="0"/>
              <a:t>T</a:t>
            </a:r>
            <a:r>
              <a:rPr lang="en-US" sz="2000" dirty="0" smtClean="0"/>
              <a:t>, a sorted rate vector </a:t>
            </a:r>
            <a:r>
              <a:rPr lang="en-US" sz="2000" b="1" dirty="0" smtClean="0"/>
              <a:t>g</a:t>
            </a:r>
            <a:r>
              <a:rPr lang="en-US" sz="2000" dirty="0" smtClean="0"/>
              <a:t>=[g</a:t>
            </a:r>
            <a:r>
              <a:rPr lang="en-US" sz="1200" dirty="0" smtClean="0"/>
              <a:t>1</a:t>
            </a:r>
            <a:r>
              <a:rPr lang="en-US" sz="2000" dirty="0" smtClean="0"/>
              <a:t>,g</a:t>
            </a:r>
            <a:r>
              <a:rPr lang="en-US" sz="1200" dirty="0" smtClean="0"/>
              <a:t>2</a:t>
            </a:r>
            <a:r>
              <a:rPr lang="en-US" sz="2000" dirty="0" smtClean="0"/>
              <a:t>,….,</a:t>
            </a:r>
            <a:r>
              <a:rPr lang="en-US" sz="2000" dirty="0" err="1" smtClean="0"/>
              <a:t>g</a:t>
            </a:r>
            <a:r>
              <a:rPr lang="en-US" sz="1200" dirty="0" err="1" smtClean="0"/>
              <a:t>N</a:t>
            </a:r>
            <a:r>
              <a:rPr lang="en-US" sz="2000" dirty="0"/>
              <a:t>], </a:t>
            </a:r>
            <a:r>
              <a:rPr lang="en-US" sz="2000" dirty="0" smtClean="0"/>
              <a:t>g</a:t>
            </a:r>
            <a:r>
              <a:rPr lang="en-US" sz="1200" dirty="0" smtClean="0"/>
              <a:t>1</a:t>
            </a:r>
            <a:r>
              <a:rPr lang="en-US" sz="2000" dirty="0" smtClean="0"/>
              <a:t>≤g</a:t>
            </a:r>
            <a:r>
              <a:rPr lang="en-US" sz="1200" dirty="0" smtClean="0"/>
              <a:t>2</a:t>
            </a:r>
            <a:r>
              <a:rPr lang="en-US" sz="2000" dirty="0" smtClean="0"/>
              <a:t>≤…≤</a:t>
            </a:r>
            <a:r>
              <a:rPr lang="en-US" sz="2000" dirty="0" err="1" smtClean="0"/>
              <a:t>g</a:t>
            </a:r>
            <a:r>
              <a:rPr lang="en-US" sz="1200" dirty="0" err="1" smtClean="0"/>
              <a:t>N</a:t>
            </a:r>
            <a:r>
              <a:rPr lang="en-US" sz="2000" dirty="0" smtClean="0"/>
              <a:t>, is LMM-optimal </a:t>
            </a:r>
            <a:r>
              <a:rPr lang="en-US" sz="2000" i="1" u="sng" dirty="0" err="1" smtClean="0">
                <a:solidFill>
                  <a:srgbClr val="FF0000"/>
                </a:solidFill>
              </a:rPr>
              <a:t>iff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for any other sorted rate allocation vector                      there exists </a:t>
            </a:r>
            <a:r>
              <a:rPr lang="en-US" sz="2000" dirty="0"/>
              <a:t>a k,1</a:t>
            </a:r>
            <a:r>
              <a:rPr lang="en-US" sz="2000" dirty="0" smtClean="0"/>
              <a:t>≤k≤N, such that </a:t>
            </a:r>
            <a:r>
              <a:rPr lang="en-US" sz="2000" dirty="0" err="1" smtClean="0"/>
              <a:t>g</a:t>
            </a:r>
            <a:r>
              <a:rPr lang="en-US" sz="1200" dirty="0" err="1" smtClean="0"/>
              <a:t>i</a:t>
            </a:r>
            <a:r>
              <a:rPr lang="en-US" sz="2000" dirty="0" smtClean="0"/>
              <a:t>=    </a:t>
            </a:r>
            <a:r>
              <a:rPr lang="en-US" sz="2000" dirty="0"/>
              <a:t>for </a:t>
            </a:r>
            <a:r>
              <a:rPr lang="en-US" sz="2000" dirty="0" smtClean="0"/>
              <a:t>1≤i≤k-1 and </a:t>
            </a:r>
            <a:r>
              <a:rPr lang="en-US" sz="2000" dirty="0" err="1" smtClean="0"/>
              <a:t>g</a:t>
            </a:r>
            <a:r>
              <a:rPr lang="en-US" sz="1200" dirty="0" err="1" smtClean="0"/>
              <a:t>k</a:t>
            </a:r>
            <a:r>
              <a:rPr lang="en-US" sz="1200" dirty="0" smtClean="0"/>
              <a:t> </a:t>
            </a:r>
            <a:r>
              <a:rPr lang="en-US" sz="2000" dirty="0" smtClean="0"/>
              <a:t>&gt;    .</a:t>
            </a:r>
            <a:endParaRPr lang="en-US" sz="2000" dirty="0"/>
          </a:p>
        </p:txBody>
      </p:sp>
      <p:pic>
        <p:nvPicPr>
          <p:cNvPr id="7170" name="Picture 2" descr="C:\Users\Xie\Desktop\Chapter2\fig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2952751"/>
            <a:ext cx="1981199" cy="33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Xie\Desktop\Chapter2\fig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308351"/>
            <a:ext cx="319671" cy="30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Xie\Desktop\Chapter2\fig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755" y="3590925"/>
            <a:ext cx="348244" cy="33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1612FCD6-6AD7-44AB-960F-1FD2808A396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Outline </a:t>
            </a:r>
            <a:r>
              <a:rPr lang="en-US" smtClean="0"/>
              <a:t>of Case Study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41488"/>
            <a:ext cx="8305800" cy="42672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Fairness issue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Advocate </a:t>
            </a:r>
            <a:r>
              <a:rPr lang="en-US" sz="2000" i="1" u="sng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lexicographic max-min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 (LMM) rate allocation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Difficulties for solving LMM rate allocation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Approach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Verdana (Body)" charset="0"/>
                <a:ea typeface="ＭＳ Ｐゴシック" pitchFamily="34" charset="-128"/>
              </a:rPr>
              <a:t>SLP-PA algorithm: Exploiting </a:t>
            </a:r>
            <a:r>
              <a:rPr lang="en-US" sz="2000" i="1" u="sng" dirty="0" smtClean="0">
                <a:solidFill>
                  <a:schemeClr val="bg1">
                    <a:lumMod val="50000"/>
                  </a:schemeClr>
                </a:solidFill>
                <a:latin typeface="Verdana (Body)" charset="0"/>
                <a:ea typeface="ＭＳ Ｐゴシック" pitchFamily="34" charset="-128"/>
              </a:rPr>
              <a:t>parametric analysis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Verdana (Body)" charset="0"/>
                <a:ea typeface="ＭＳ Ｐゴシック" pitchFamily="34" charset="-128"/>
              </a:rPr>
              <a:t> (PA) technique in LP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SLP-PA is strictly polynomial and very efficient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Extension to </a:t>
            </a:r>
            <a:r>
              <a:rPr lang="en-US" sz="2400" u="sng" dirty="0" smtClean="0">
                <a:solidFill>
                  <a:schemeClr val="bg1">
                    <a:lumMod val="50000"/>
                  </a:schemeClr>
                </a:solidFill>
              </a:rPr>
              <a:t>LMM node lifetime problem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Numerical results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52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Incorrect Iterative Approaches - 1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Serial LP with Energy Reservation (SLP-ER)</a:t>
            </a:r>
          </a:p>
          <a:p>
            <a:pPr lvl="1">
              <a:defRPr/>
            </a:pPr>
            <a:r>
              <a:rPr lang="en-US" sz="2000" dirty="0" smtClean="0">
                <a:ea typeface="ＭＳ Ｐゴシック" pitchFamily="34" charset="-128"/>
              </a:rPr>
              <a:t>Calculate the first level optimal rate</a:t>
            </a:r>
          </a:p>
          <a:p>
            <a:pPr lvl="1"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spcAft>
                <a:spcPts val="1800"/>
              </a:spcAft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sz="2000" dirty="0" smtClean="0">
                <a:ea typeface="ＭＳ Ｐゴシック" pitchFamily="34" charset="-128"/>
              </a:rPr>
              <a:t>Once       is found, record the flow routing solution and the remaining energy at each node</a:t>
            </a:r>
          </a:p>
          <a:p>
            <a:pPr marL="471487" lvl="1" indent="0">
              <a:buFont typeface="Wingdings" pitchFamily="2" charset="2"/>
              <a:buNone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F96EE42C-010D-4419-9714-A2456BDEFB9C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8194" name="Picture 2" descr="C:\Users\Xie\Desktop\Chapter2\fig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74" y="2657272"/>
            <a:ext cx="8458198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Xie\Desktop\Chapter2\fig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4372584"/>
            <a:ext cx="457201" cy="36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Incorrect Iterative Approaches - 1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267200"/>
          </a:xfrm>
        </p:spPr>
        <p:txBody>
          <a:bodyPr/>
          <a:lstStyle/>
          <a:p>
            <a:pPr lvl="1"/>
            <a:r>
              <a:rPr lang="en-US" sz="2400" dirty="0" smtClean="0">
                <a:ea typeface="ＭＳ Ｐゴシック" pitchFamily="34" charset="-128"/>
              </a:rPr>
              <a:t>Build an LP for the rest of network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>
                <a:ea typeface="ＭＳ Ｐゴシック" pitchFamily="34" charset="-128"/>
              </a:rPr>
              <a:t>For nodes with positive remaining energy, increase their data rate from      to          with the maximum    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The process continues until all nodes use up their energy</a:t>
            </a:r>
            <a:endParaRPr lang="en-US" sz="24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C9AAD780-D375-44E4-9FE3-D229CE4FD4ED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22533" name="Picture 6" descr="Screen shot 2010-09-26 at 10.03.45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36" y="2763564"/>
            <a:ext cx="4572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2775470"/>
            <a:ext cx="80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758648"/>
            <a:ext cx="3238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Incorrect Iterative Approaches - 2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D65E90EE-08AD-45AF-893B-E54E6C31D13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18288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400" dirty="0" smtClean="0"/>
              <a:t>Serial LP with Rate Reservation (SLP-RR)</a:t>
            </a:r>
          </a:p>
          <a:p>
            <a:pPr lvl="1">
              <a:defRPr/>
            </a:pPr>
            <a:r>
              <a:rPr lang="en-US" sz="2000" dirty="0" smtClean="0">
                <a:ea typeface="ＭＳ Ｐゴシック" pitchFamily="34" charset="-128"/>
              </a:rPr>
              <a:t>Only determine the rate      and the set of nodes that use up their energy at each level</a:t>
            </a:r>
          </a:p>
          <a:p>
            <a:pPr lvl="2">
              <a:defRPr/>
            </a:pPr>
            <a:r>
              <a:rPr lang="en-US" sz="1800" dirty="0" smtClean="0">
                <a:ea typeface="ＭＳ Ｐゴシック" pitchFamily="34" charset="-128"/>
              </a:rPr>
              <a:t>Do not fix flow routing at each iteration</a:t>
            </a:r>
          </a:p>
          <a:p>
            <a:pPr lvl="1">
              <a:defRPr/>
            </a:pPr>
            <a:r>
              <a:rPr lang="en-US" sz="2000" dirty="0" smtClean="0">
                <a:ea typeface="ＭＳ Ｐゴシック" pitchFamily="34" charset="-128"/>
              </a:rPr>
              <a:t>Continue the process until all      are determined</a:t>
            </a:r>
          </a:p>
          <a:p>
            <a:pPr lvl="1">
              <a:defRPr/>
            </a:pPr>
            <a:r>
              <a:rPr lang="en-US" sz="2000" dirty="0" smtClean="0">
                <a:ea typeface="ＭＳ Ｐゴシック" pitchFamily="34" charset="-128"/>
              </a:rPr>
              <a:t>The flow routing is solved in the last iteration</a:t>
            </a:r>
          </a:p>
          <a:p>
            <a:pPr lvl="1"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spcAft>
                <a:spcPts val="1800"/>
              </a:spcAft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471487" lvl="1" indent="0">
              <a:buFont typeface="Wingdings" pitchFamily="2" charset="2"/>
              <a:buNone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68" y="2315496"/>
            <a:ext cx="473413" cy="30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39" y="3315854"/>
            <a:ext cx="466016" cy="300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066800" y="4724400"/>
            <a:ext cx="7239000" cy="1295400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9144000" cy="1143000"/>
          </a:xfrm>
        </p:spPr>
        <p:txBody>
          <a:bodyPr/>
          <a:lstStyle/>
          <a:p>
            <a:r>
              <a:rPr lang="en-US" dirty="0" smtClean="0"/>
              <a:t>Why Incorrect?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001000" cy="3200400"/>
          </a:xfrm>
        </p:spPr>
        <p:txBody>
          <a:bodyPr/>
          <a:lstStyle/>
          <a:p>
            <a:r>
              <a:rPr lang="en-US" sz="2400" dirty="0" smtClean="0"/>
              <a:t>At each iteration, there exists </a:t>
            </a:r>
            <a:r>
              <a:rPr lang="en-US" sz="2400" u="sng" dirty="0" smtClean="0">
                <a:solidFill>
                  <a:srgbClr val="FF0000"/>
                </a:solidFill>
              </a:rPr>
              <a:t>non-unique</a:t>
            </a:r>
            <a:r>
              <a:rPr lang="en-US" sz="2400" dirty="0" smtClean="0"/>
              <a:t> flow routing solutions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They all correspond to the same rate level</a:t>
            </a:r>
          </a:p>
          <a:p>
            <a:r>
              <a:rPr lang="en-US" sz="2400" dirty="0" smtClean="0"/>
              <a:t>Each flow routing could yield </a:t>
            </a:r>
            <a:r>
              <a:rPr lang="en-US" sz="2400" u="sng" dirty="0" smtClean="0">
                <a:solidFill>
                  <a:srgbClr val="FF0000"/>
                </a:solidFill>
              </a:rPr>
              <a:t>different</a:t>
            </a:r>
            <a:r>
              <a:rPr lang="en-US" sz="2400" dirty="0" smtClean="0"/>
              <a:t> available energy on the remaining nodes 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Leading to a different rate allocation for future iterations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179231" y="4953000"/>
            <a:ext cx="68474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000" dirty="0"/>
              <a:t>Any iterative rate allocation approach that requires </a:t>
            </a:r>
          </a:p>
          <a:p>
            <a:pPr algn="ctr"/>
            <a:r>
              <a:rPr lang="en-US" sz="2000" dirty="0"/>
              <a:t>energy reservation at each iteration is </a:t>
            </a:r>
            <a:r>
              <a:rPr lang="en-US" sz="2000" dirty="0" smtClean="0"/>
              <a:t>incorrect!</a:t>
            </a:r>
            <a:endParaRPr lang="en-US" sz="2000" dirty="0"/>
          </a:p>
        </p:txBody>
      </p:sp>
      <p:sp>
        <p:nvSpPr>
          <p:cNvPr id="24582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D16E024-BB8F-4562-B232-B500D32D3D64}" type="slidenum">
              <a:rPr lang="en-US" sz="1200"/>
              <a:pPr algn="r" eaLnBrk="1" hangingPunct="1"/>
              <a:t>19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70DF057C-2F6D-43C2-BF91-4DFC455FC6D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Key results in linear programming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case study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Lexicographic max-min rate allocation and node lifetime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1612FCD6-6AD7-44AB-960F-1FD2808A396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Outline </a:t>
            </a:r>
            <a:r>
              <a:rPr lang="en-US" dirty="0" smtClean="0"/>
              <a:t>of Case Study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41488"/>
            <a:ext cx="8305800" cy="42672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Fairness issue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Advocate </a:t>
            </a:r>
            <a:r>
              <a:rPr lang="en-US" sz="2000" i="1" u="sng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lexicographic max-min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 (LMM) rate allocation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Difficulties for solving LMM rate allocation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Approach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latin typeface="Verdana (Body)" charset="0"/>
                <a:ea typeface="ＭＳ Ｐゴシック" pitchFamily="34" charset="-128"/>
              </a:rPr>
              <a:t>SLP-PA algorithm: Exploiting </a:t>
            </a:r>
            <a:r>
              <a:rPr lang="en-US" sz="2000" i="1" u="sng" dirty="0" smtClean="0">
                <a:latin typeface="Verdana (Body)" charset="0"/>
                <a:ea typeface="ＭＳ Ｐゴシック" pitchFamily="34" charset="-128"/>
              </a:rPr>
              <a:t>parametric analysis</a:t>
            </a:r>
            <a:r>
              <a:rPr lang="en-US" sz="2000" dirty="0" smtClean="0">
                <a:latin typeface="Verdana (Body)" charset="0"/>
                <a:ea typeface="ＭＳ Ｐゴシック" pitchFamily="34" charset="-128"/>
              </a:rPr>
              <a:t> (PA) technique in LP</a:t>
            </a:r>
            <a:endParaRPr lang="en-US" sz="2000" dirty="0" smtClean="0"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</a:pPr>
            <a:r>
              <a:rPr lang="en-US" sz="2000" dirty="0" smtClean="0">
                <a:ea typeface="ＭＳ Ｐゴシック" pitchFamily="34" charset="-128"/>
              </a:rPr>
              <a:t>SLP-PA is strictly polynomial and very efficient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Extension to </a:t>
            </a:r>
            <a:r>
              <a:rPr lang="en-US" sz="2400" u="sng" dirty="0" smtClean="0">
                <a:solidFill>
                  <a:schemeClr val="bg1">
                    <a:lumMod val="50000"/>
                  </a:schemeClr>
                </a:solidFill>
              </a:rPr>
              <a:t>LMM node lifetime problem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Numerical results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96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285750"/>
            <a:ext cx="8001000" cy="1216025"/>
          </a:xfrm>
        </p:spPr>
        <p:txBody>
          <a:bodyPr/>
          <a:lstStyle/>
          <a:p>
            <a:r>
              <a:rPr lang="en-US" dirty="0" smtClean="0"/>
              <a:t>SLP-PA Algorithm: Basic Idea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12913"/>
            <a:ext cx="8183562" cy="4800600"/>
          </a:xfrm>
        </p:spPr>
        <p:txBody>
          <a:bodyPr/>
          <a:lstStyle/>
          <a:p>
            <a:r>
              <a:rPr lang="en-US" sz="2200" dirty="0" smtClean="0"/>
              <a:t>An iterative algorithm 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Only rates for certain nodes are determined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But </a:t>
            </a:r>
            <a:r>
              <a:rPr lang="en-US" sz="1800" i="1" u="sng" dirty="0" smtClean="0">
                <a:ea typeface="ＭＳ Ｐゴシック" pitchFamily="34" charset="-128"/>
              </a:rPr>
              <a:t>without</a:t>
            </a:r>
            <a:r>
              <a:rPr lang="en-US" sz="1800" dirty="0" smtClean="0">
                <a:ea typeface="ＭＳ Ｐゴシック" pitchFamily="34" charset="-128"/>
              </a:rPr>
              <a:t> energy reservation at each iteration</a:t>
            </a:r>
          </a:p>
          <a:p>
            <a:r>
              <a:rPr lang="en-US" sz="2200" dirty="0" smtClean="0"/>
              <a:t>At the first iteration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Step 1: maximize the rate      for all nodes</a:t>
            </a:r>
          </a:p>
          <a:p>
            <a:pPr lvl="2"/>
            <a:r>
              <a:rPr lang="en-US" sz="1800" dirty="0" smtClean="0">
                <a:ea typeface="ＭＳ Ｐゴシック" pitchFamily="34" charset="-128"/>
              </a:rPr>
              <a:t>Same as SLP-ER</a:t>
            </a:r>
          </a:p>
          <a:p>
            <a:pPr lvl="2"/>
            <a:r>
              <a:rPr lang="en-US" sz="1800" dirty="0" smtClean="0">
                <a:ea typeface="ＭＳ Ｐゴシック" pitchFamily="34" charset="-128"/>
              </a:rPr>
              <a:t>Can be solved via LP</a:t>
            </a:r>
          </a:p>
          <a:p>
            <a:pPr lvl="1"/>
            <a:r>
              <a:rPr lang="en-US" sz="1800" u="sng" dirty="0" smtClean="0">
                <a:ea typeface="ＭＳ Ｐゴシック" pitchFamily="34" charset="-128"/>
              </a:rPr>
              <a:t>Step 2: </a:t>
            </a:r>
            <a:r>
              <a:rPr lang="en-US" sz="1800" u="sng" dirty="0" smtClean="0">
                <a:solidFill>
                  <a:srgbClr val="FF0000"/>
                </a:solidFill>
                <a:ea typeface="ＭＳ Ｐゴシック" pitchFamily="34" charset="-128"/>
              </a:rPr>
              <a:t>minimize the number of nodes at the first level of rate allocation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</a:p>
          <a:p>
            <a:pPr lvl="2"/>
            <a:r>
              <a:rPr lang="en-US" sz="1800" dirty="0" smtClean="0">
                <a:ea typeface="ＭＳ Ｐゴシック" pitchFamily="34" charset="-128"/>
              </a:rPr>
              <a:t>Minimum node set determination</a:t>
            </a:r>
          </a:p>
          <a:p>
            <a:pPr lvl="2"/>
            <a:r>
              <a:rPr lang="en-US" sz="1800" dirty="0" smtClean="0">
                <a:ea typeface="ＭＳ Ｐゴシック" pitchFamily="34" charset="-128"/>
              </a:rPr>
              <a:t>Exploit PA technique</a:t>
            </a:r>
          </a:p>
        </p:txBody>
      </p:sp>
      <p:sp>
        <p:nvSpPr>
          <p:cNvPr id="26628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2D2C1A93-2B14-4584-9D85-63EE65E9C2EF}" type="slidenum">
              <a:rPr lang="en-US" sz="1200"/>
              <a:pPr algn="r" eaLnBrk="1" hangingPunct="1"/>
              <a:t>21</a:t>
            </a:fld>
            <a:endParaRPr lang="en-US" sz="1200"/>
          </a:p>
        </p:txBody>
      </p:sp>
      <p:pic>
        <p:nvPicPr>
          <p:cNvPr id="26629" name="Picture 6" descr="Screen shot 2010-09-26 at 10.03.45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422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SLP-PA Algorithm: Basic Idea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At each subsequent iteration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Step 1: maximize the rate for the remaining nodes</a:t>
            </a:r>
          </a:p>
          <a:p>
            <a:pPr lvl="1"/>
            <a:r>
              <a:rPr lang="en-US" sz="1800" u="sng" dirty="0" smtClean="0">
                <a:ea typeface="ＭＳ Ｐゴシック" pitchFamily="34" charset="-128"/>
              </a:rPr>
              <a:t>Step 2: minimize the number of nodes at this level of rate allocation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</a:p>
          <a:p>
            <a:r>
              <a:rPr lang="en-US" sz="2200" dirty="0" smtClean="0"/>
              <a:t>Algorithm terminates when all nodes are allocated with their optimal rates</a:t>
            </a:r>
          </a:p>
          <a:p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A6A9F6C3-F3CE-4953-82C9-587F81DD28E6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5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dirty="0" smtClean="0"/>
              <a:t>								</a:t>
            </a:r>
            <a:fld id="{D96A6944-8B64-4DBE-B9A7-1C4529FB97D6}" type="slidenum">
              <a:rPr lang="en-US" smtClean="0"/>
              <a:pPr/>
              <a:t>23</a:t>
            </a:fld>
            <a:r>
              <a:rPr lang="en-US" dirty="0" smtClean="0"/>
              <a:t>	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990600"/>
          </a:xfrm>
        </p:spPr>
        <p:txBody>
          <a:bodyPr/>
          <a:lstStyle/>
          <a:p>
            <a:r>
              <a:rPr lang="en-US" sz="3400" dirty="0" smtClean="0"/>
              <a:t>Step 1: Maximize Rate at Iteration </a:t>
            </a:r>
            <a:r>
              <a:rPr lang="en-US" sz="3400" b="1" i="1" dirty="0" smtClean="0">
                <a:latin typeface="Times New Roman" pitchFamily="18" charset="0"/>
              </a:rPr>
              <a:t>l</a:t>
            </a:r>
          </a:p>
        </p:txBody>
      </p:sp>
      <p:pic>
        <p:nvPicPr>
          <p:cNvPr id="9218" name="Picture 2" descr="C:\Users\Xie\Desktop\Chapter2\fig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173278" cy="158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Xie\Desktop\Chapter2\fig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86911"/>
            <a:ext cx="6573078" cy="162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Xie\Desktop\Chapter2\fig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86911"/>
            <a:ext cx="1696499" cy="161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Xie\Desktop\Chapter2\fig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64" y="5201056"/>
            <a:ext cx="6934200" cy="159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112125" cy="1216025"/>
          </a:xfrm>
        </p:spPr>
        <p:txBody>
          <a:bodyPr/>
          <a:lstStyle/>
          <a:p>
            <a:r>
              <a:rPr lang="en-US" sz="3200" dirty="0" smtClean="0"/>
              <a:t>Step 2: Determine Minimum Node Set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153400" cy="42672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Parametric Analysis (PA)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>
                <a:ea typeface="ＭＳ Ｐゴシック" pitchFamily="34" charset="-128"/>
              </a:rPr>
              <a:t>For each node under examination, analyze the impact of increasing its current rate with a small amount</a:t>
            </a:r>
            <a:endParaRPr lang="en-US" sz="2400" dirty="0" smtClean="0"/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400" dirty="0" smtClean="0"/>
              <a:t>If objective value decreases, then this node belongs to the minimum node set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Otherwise (i.e., no change in objective value), this node does not belong to the minimum node set (i.e., rate can be further increased)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B2243F95-90A3-422D-B603-74AE38801425}" type="slidenum">
              <a:rPr lang="en-US" sz="1200"/>
              <a:pPr algn="r" eaLnBrk="1" hangingPunct="1"/>
              <a:t>24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Properties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196262" cy="4267200"/>
          </a:xfrm>
        </p:spPr>
        <p:txBody>
          <a:bodyPr/>
          <a:lstStyle/>
          <a:p>
            <a:r>
              <a:rPr lang="en-US" sz="2400" dirty="0" smtClean="0"/>
              <a:t>Minimum node set at each iteration is unique </a:t>
            </a:r>
          </a:p>
          <a:p>
            <a:r>
              <a:rPr lang="en-US" sz="2400" dirty="0" smtClean="0"/>
              <a:t>LMM rate allocation is unique</a:t>
            </a:r>
          </a:p>
          <a:p>
            <a:endParaRPr lang="en-US" sz="2400" dirty="0" smtClean="0"/>
          </a:p>
          <a:p>
            <a:r>
              <a:rPr lang="en-US" sz="2400" dirty="0" smtClean="0"/>
              <a:t>SLP-PA complexity is </a:t>
            </a:r>
            <a:r>
              <a:rPr lang="en-US" sz="2400" dirty="0" smtClean="0">
                <a:solidFill>
                  <a:srgbClr val="FF0000"/>
                </a:solidFill>
              </a:rPr>
              <a:t>strictly polynomial</a:t>
            </a:r>
          </a:p>
          <a:p>
            <a:endParaRPr lang="en-US" sz="2400" dirty="0" smtClean="0"/>
          </a:p>
        </p:txBody>
      </p:sp>
      <p:sp>
        <p:nvSpPr>
          <p:cNvPr id="30724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D3A4AEE4-AAA9-41D0-B39E-49FF6E4964CF}" type="slidenum">
              <a:rPr lang="en-US" sz="1200"/>
              <a:pPr algn="r" eaLnBrk="1" hangingPunct="1"/>
              <a:t>25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1612FCD6-6AD7-44AB-960F-1FD2808A396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Outline </a:t>
            </a:r>
            <a:r>
              <a:rPr lang="en-US" smtClean="0"/>
              <a:t>of Case Study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41488"/>
            <a:ext cx="8305800" cy="42672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Fairness issue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Advocate </a:t>
            </a:r>
            <a:r>
              <a:rPr lang="en-US" sz="2000" i="1" u="sng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lexicographic max-min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 (LMM) rate allocation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Difficulties for solving LMM rate allocation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Approach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Verdana (Body)" charset="0"/>
                <a:ea typeface="ＭＳ Ｐゴシック" pitchFamily="34" charset="-128"/>
              </a:rPr>
              <a:t>SLP-PA algorithm: Exploiting </a:t>
            </a:r>
            <a:r>
              <a:rPr lang="en-US" sz="2000" i="1" u="sng" dirty="0" smtClean="0">
                <a:solidFill>
                  <a:schemeClr val="bg1">
                    <a:lumMod val="50000"/>
                  </a:schemeClr>
                </a:solidFill>
                <a:latin typeface="Verdana (Body)" charset="0"/>
                <a:ea typeface="ＭＳ Ｐゴシック" pitchFamily="34" charset="-128"/>
              </a:rPr>
              <a:t>parametric analysis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Verdana (Body)" charset="0"/>
                <a:ea typeface="ＭＳ Ｐゴシック" pitchFamily="34" charset="-128"/>
              </a:rPr>
              <a:t> (PA) technique in LP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SLP-PA is strictly polynomial and very efficient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Extension to </a:t>
            </a:r>
            <a:r>
              <a:rPr lang="en-US" sz="2400" u="sng" dirty="0" smtClean="0"/>
              <a:t>LMM node lifetime problem</a:t>
            </a:r>
            <a:r>
              <a:rPr lang="en-US" sz="24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Numerical results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96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6800" cy="1216025"/>
          </a:xfrm>
        </p:spPr>
        <p:txBody>
          <a:bodyPr/>
          <a:lstStyle/>
          <a:p>
            <a:r>
              <a:rPr lang="en-US" sz="3200" dirty="0" smtClean="0"/>
              <a:t>Extension to LMM Node Lifetime Problem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267200"/>
          </a:xfrm>
        </p:spPr>
        <p:txBody>
          <a:bodyPr/>
          <a:lstStyle/>
          <a:p>
            <a:r>
              <a:rPr lang="en-US" sz="2400" dirty="0" smtClean="0"/>
              <a:t>LMM node lifetime problem [Brown et al, MobiHoc’01]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Given fixed bit rate at each node, how to maximize the lifetime for </a:t>
            </a:r>
            <a:r>
              <a:rPr lang="en-US" sz="2000" i="1" u="sng" dirty="0" smtClean="0">
                <a:ea typeface="ＭＳ Ｐゴシック" pitchFamily="34" charset="-128"/>
              </a:rPr>
              <a:t>all</a:t>
            </a:r>
            <a:r>
              <a:rPr lang="en-US" sz="2000" dirty="0" smtClean="0">
                <a:ea typeface="ＭＳ Ｐゴシック" pitchFamily="34" charset="-128"/>
              </a:rPr>
              <a:t> nodes in the network</a:t>
            </a:r>
          </a:p>
          <a:p>
            <a:r>
              <a:rPr lang="en-US" sz="2400" dirty="0" smtClean="0"/>
              <a:t>Problem can be cast into the </a:t>
            </a:r>
            <a:r>
              <a:rPr lang="en-US" sz="2400" i="1" u="sng" dirty="0" smtClean="0"/>
              <a:t>same</a:t>
            </a:r>
            <a:r>
              <a:rPr lang="en-US" sz="2400" dirty="0" smtClean="0"/>
              <a:t> mathematical form as LMM rate allocation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Can also be solved by SLP-PA</a:t>
            </a:r>
          </a:p>
          <a:p>
            <a:pPr lvl="2">
              <a:buFont typeface="Wingdings" pitchFamily="2" charset="2"/>
              <a:buNone/>
            </a:pPr>
            <a:endParaRPr lang="en-US" sz="1800" dirty="0" smtClean="0">
              <a:ea typeface="ＭＳ Ｐゴシック" pitchFamily="34" charset="-128"/>
            </a:endParaRPr>
          </a:p>
          <a:p>
            <a:r>
              <a:rPr lang="en-US" sz="2400" dirty="0" smtClean="0"/>
              <a:t>Why LMM rate allocation and LMM node lifetime problems are so similar?</a:t>
            </a:r>
          </a:p>
          <a:p>
            <a:pPr lvl="1"/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835D729-C789-456B-8D1F-9C82EAB95F43}" type="slidenum">
              <a:rPr lang="en-US" sz="1200"/>
              <a:pPr algn="r" eaLnBrk="1" hangingPunct="1"/>
              <a:t>27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 smtClean="0"/>
              <a:t>Mirror Relationship</a:t>
            </a:r>
          </a:p>
        </p:txBody>
      </p:sp>
      <p:sp>
        <p:nvSpPr>
          <p:cNvPr id="33798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D7187C48-4BF6-4AB7-A6A7-E0AE2DA11D49}" type="slidenum">
              <a:rPr lang="en-US" sz="1200"/>
              <a:pPr algn="r" eaLnBrk="1" hangingPunct="1"/>
              <a:t>28</a:t>
            </a:fld>
            <a:endParaRPr lang="en-US" sz="1200"/>
          </a:p>
        </p:txBody>
      </p:sp>
      <p:pic>
        <p:nvPicPr>
          <p:cNvPr id="10242" name="Picture 2" descr="C:\Users\Xie\Desktop\Chapter2\fig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540" y="1699098"/>
            <a:ext cx="6095999" cy="149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397540" y="2782112"/>
            <a:ext cx="6096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3" name="Picture 3" descr="C:\Users\Xie\Desktop\Chapter2\fig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599"/>
            <a:ext cx="7467602" cy="28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1612FCD6-6AD7-44AB-960F-1FD2808A396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Outline </a:t>
            </a:r>
            <a:r>
              <a:rPr lang="en-US" smtClean="0"/>
              <a:t>of Case Study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41488"/>
            <a:ext cx="8305800" cy="42672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Fairness issue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Advocate </a:t>
            </a:r>
            <a:r>
              <a:rPr lang="en-US" sz="2000" i="1" u="sng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lexicographic max-min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 (LMM) rate allocation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Difficulties for solving LMM rate allocation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Approach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Verdana (Body)" charset="0"/>
                <a:ea typeface="ＭＳ Ｐゴシック" pitchFamily="34" charset="-128"/>
              </a:rPr>
              <a:t>SLP-PA algorithm: Exploiting </a:t>
            </a:r>
            <a:r>
              <a:rPr lang="en-US" sz="2000" i="1" u="sng" dirty="0" smtClean="0">
                <a:solidFill>
                  <a:schemeClr val="bg1">
                    <a:lumMod val="50000"/>
                  </a:schemeClr>
                </a:solidFill>
                <a:latin typeface="Verdana (Body)" charset="0"/>
                <a:ea typeface="ＭＳ Ｐゴシック" pitchFamily="34" charset="-128"/>
              </a:rPr>
              <a:t>parametric analysis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Verdana (Body)" charset="0"/>
                <a:ea typeface="ＭＳ Ｐゴシック" pitchFamily="34" charset="-128"/>
              </a:rPr>
              <a:t> (PA) technique in LP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ea typeface="ＭＳ Ｐゴシック" pitchFamily="34" charset="-128"/>
            </a:endParaRP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SLP-PA is strictly polynomial and very efficient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Extension to </a:t>
            </a:r>
            <a:r>
              <a:rPr lang="en-US" sz="2400" u="sng" dirty="0" smtClean="0">
                <a:solidFill>
                  <a:schemeClr val="bg1">
                    <a:lumMod val="50000"/>
                  </a:schemeClr>
                </a:solidFill>
              </a:rPr>
              <a:t>LMM node lifetime problem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Numerical results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96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Programming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196262" cy="4267200"/>
          </a:xfrm>
        </p:spPr>
        <p:txBody>
          <a:bodyPr/>
          <a:lstStyle/>
          <a:p>
            <a:r>
              <a:rPr lang="en-US" sz="2400" dirty="0" smtClean="0"/>
              <a:t>Linear programming (LP) 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Maximizing or minimizing a </a:t>
            </a:r>
            <a:r>
              <a:rPr lang="en-US" sz="2000" u="sng" dirty="0" smtClean="0">
                <a:solidFill>
                  <a:srgbClr val="FF0000"/>
                </a:solidFill>
                <a:ea typeface="ＭＳ Ｐゴシック" pitchFamily="34" charset="-128"/>
              </a:rPr>
              <a:t>linear</a:t>
            </a:r>
            <a:r>
              <a:rPr lang="en-US" sz="2000" dirty="0" smtClean="0">
                <a:ea typeface="ＭＳ Ｐゴシック" pitchFamily="34" charset="-128"/>
              </a:rPr>
              <a:t> objective function 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Subject to a set of </a:t>
            </a:r>
            <a:r>
              <a:rPr lang="en-US" sz="2000" u="sng" dirty="0" smtClean="0">
                <a:solidFill>
                  <a:srgbClr val="FF0000"/>
                </a:solidFill>
                <a:ea typeface="ＭＳ Ｐゴシック" pitchFamily="34" charset="-128"/>
              </a:rPr>
              <a:t>linear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000" dirty="0" smtClean="0">
                <a:ea typeface="ＭＳ Ｐゴシック" pitchFamily="34" charset="-128"/>
              </a:rPr>
              <a:t>constraints on real variables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A general form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DC2DFE71-B890-4247-A974-CAE2CEFF7712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2290" name="Picture 2" descr="C:\Users\Xie\Desktop\Chapter2\fig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448049"/>
            <a:ext cx="4724399" cy="269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10-AFN Network</a:t>
            </a:r>
          </a:p>
        </p:txBody>
      </p:sp>
      <p:sp>
        <p:nvSpPr>
          <p:cNvPr id="36867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F73A770F-D28E-42DF-A932-18C45B3E3382}" type="slidenum">
              <a:rPr lang="en-US" sz="1200"/>
              <a:pPr algn="r" eaLnBrk="1" hangingPunct="1"/>
              <a:t>30</a:t>
            </a:fld>
            <a:endParaRPr lang="en-US" sz="1200"/>
          </a:p>
        </p:txBody>
      </p:sp>
      <p:pic>
        <p:nvPicPr>
          <p:cNvPr id="36868" name="Picture 5" descr="C:\Users\Liguang\Desktop\Cap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81200"/>
            <a:ext cx="3933825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0" y="1981200"/>
            <a:ext cx="4549775" cy="3679825"/>
          </a:xfrm>
        </p:spPr>
      </p:pic>
      <p:sp>
        <p:nvSpPr>
          <p:cNvPr id="36870" name="Rectangle 3"/>
          <p:cNvSpPr>
            <a:spLocks noChangeArrowheads="1"/>
          </p:cNvSpPr>
          <p:nvPr/>
        </p:nvSpPr>
        <p:spPr bwMode="auto">
          <a:xfrm>
            <a:off x="1190625" y="5726113"/>
            <a:ext cx="2101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Network Topology </a:t>
            </a:r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5181600" y="5689600"/>
            <a:ext cx="2967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Rate allocation 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20-AFN Network</a:t>
            </a:r>
          </a:p>
        </p:txBody>
      </p:sp>
      <p:pic>
        <p:nvPicPr>
          <p:cNvPr id="37891" name="Picture 3" descr="20nod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275" y="1984375"/>
            <a:ext cx="3765550" cy="3708400"/>
          </a:xfrm>
          <a:noFill/>
        </p:spPr>
      </p:pic>
      <p:sp>
        <p:nvSpPr>
          <p:cNvPr id="37892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FC9D08D6-E3FF-4E1B-B96D-A7879BEB4A00}" type="slidenum">
              <a:rPr lang="en-US" sz="1200"/>
              <a:pPr algn="r" eaLnBrk="1" hangingPunct="1"/>
              <a:t>31</a:t>
            </a:fld>
            <a:endParaRPr lang="en-US" sz="1200"/>
          </a:p>
        </p:txBody>
      </p:sp>
      <p:pic>
        <p:nvPicPr>
          <p:cNvPr id="37893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1984375"/>
            <a:ext cx="46767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1190625" y="5726113"/>
            <a:ext cx="2101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Network Topology </a:t>
            </a: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5181600" y="5689600"/>
            <a:ext cx="2967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Rate allocation 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Xie\Desktop\Chapter2\fig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16" y="1723646"/>
            <a:ext cx="3254602" cy="43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Verification of Mirror Relationship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456" y="1828800"/>
            <a:ext cx="4586744" cy="43005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/>
              <a:t>Solve LMM rate allocation and LMM node lifetime problems </a:t>
            </a:r>
            <a:r>
              <a:rPr lang="en-US" sz="2000" i="1" u="sng" dirty="0" smtClean="0"/>
              <a:t>independently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Compare         and         to see if equal.</a:t>
            </a:r>
          </a:p>
          <a:p>
            <a:endParaRPr lang="en-US" sz="2000" dirty="0"/>
          </a:p>
          <a:p>
            <a:r>
              <a:rPr lang="en-US" sz="2000" dirty="0" smtClean="0"/>
              <a:t>They are exactly equal for all AFNs</a:t>
            </a:r>
          </a:p>
        </p:txBody>
      </p:sp>
      <p:sp>
        <p:nvSpPr>
          <p:cNvPr id="38918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31E5775-2FAF-4581-8DA4-FF1BB5BACA64}" type="slidenum">
              <a:rPr lang="en-US" sz="1200"/>
              <a:pPr algn="r" eaLnBrk="1" hangingPunct="1"/>
              <a:t>32</a:t>
            </a:fld>
            <a:endParaRPr lang="en-US" sz="120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363512" y="2133600"/>
            <a:ext cx="750887" cy="3962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720518" y="2133600"/>
            <a:ext cx="762000" cy="3962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67" name="Picture 3" descr="C:\Users\Xie\Desktop\Chapter2\fig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292" y="3333344"/>
            <a:ext cx="725086" cy="27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Xie\Desktop\Chapter2\fig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457" y="3323616"/>
            <a:ext cx="685799" cy="28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smtClean="0"/>
              <a:t>Chapter 2 Summary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8077200" cy="4495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/>
              <a:t>Review of key results in linear programming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Case study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>
                <a:ea typeface="ＭＳ Ｐゴシック" pitchFamily="34" charset="-128"/>
              </a:rPr>
              <a:t>LMM Rate Allocation and Node Lifetime Problems</a:t>
            </a:r>
            <a:endParaRPr lang="en-US" sz="2400" dirty="0" smtClean="0">
              <a:ea typeface="ＭＳ Ｐゴシック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000" dirty="0" smtClean="0"/>
              <a:t>LMM rate allocation achieves both fairness and efficiency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>
                <a:ea typeface="ＭＳ Ｐゴシック" pitchFamily="34" charset="-128"/>
              </a:rPr>
              <a:t>Couples routing and rate allocation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>
                <a:ea typeface="ＭＳ Ｐゴシック" pitchFamily="34" charset="-128"/>
              </a:rPr>
              <a:t>Key step: Determining minimum node set at each rate level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>
                <a:ea typeface="ＭＳ Ｐゴシック" pitchFamily="34" charset="-128"/>
              </a:rPr>
              <a:t>Approach: Exploit PA technique to determine minimum node set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>
                <a:ea typeface="ＭＳ Ｐゴシック" pitchFamily="34" charset="-128"/>
              </a:rPr>
              <a:t>Developed a strictly polynomial solution SLP-PA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Discover a mirror relationship between LMM rate allocation and LMM node lifetime problems</a:t>
            </a:r>
          </a:p>
          <a:p>
            <a:pPr lvl="1">
              <a:spcAft>
                <a:spcPts val="600"/>
              </a:spcAft>
            </a:pPr>
            <a:endParaRPr lang="en-US" sz="1600" dirty="0" smtClean="0"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 txBox="1">
            <a:spLocks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7E6EE6C-69E1-445F-8DDC-DA86DE7D045D}" type="slidenum">
              <a:rPr lang="en-US" sz="1200"/>
              <a:pPr algn="r" eaLnBrk="1" hangingPunct="1"/>
              <a:t>33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Results in LP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272462" cy="42672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An LP can be solved optimally in a complexity of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/>
              <a:t>    </a:t>
            </a:r>
            <a:r>
              <a:rPr lang="en-US" sz="2400" dirty="0"/>
              <a:t> </a:t>
            </a:r>
            <a:r>
              <a:rPr lang="en-US" sz="2400" dirty="0" smtClean="0"/>
              <a:t>        </a:t>
            </a:r>
            <a:endParaRPr lang="en-US" sz="2400" dirty="0"/>
          </a:p>
          <a:p>
            <a:pPr lvl="1">
              <a:defRPr/>
            </a:pPr>
            <a:r>
              <a:rPr lang="en-US" sz="2000" dirty="0" smtClean="0"/>
              <a:t>    is </a:t>
            </a:r>
            <a:r>
              <a:rPr lang="en-US" sz="2000" dirty="0"/>
              <a:t>the number of </a:t>
            </a:r>
            <a:r>
              <a:rPr lang="en-US" sz="2000" dirty="0" smtClean="0"/>
              <a:t>variables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400" dirty="0" smtClean="0"/>
              <a:t>Solvable by open-source solvers and commercial solvers</a:t>
            </a:r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6BFE7D02-E548-4103-A25E-C83A9F867659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2050" name="Picture 2" descr="C:\Users\Xie\Desktop\Chapter2\fig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212975"/>
            <a:ext cx="839174" cy="38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Xie\Desktop\Chapter2\fig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91" y="2653059"/>
            <a:ext cx="2667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Problem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 important dual relationship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spcAft>
                <a:spcPts val="1800"/>
              </a:spcAft>
              <a:buFont typeface="Wingdings" pitchFamily="2" charset="2"/>
              <a:buNone/>
            </a:pPr>
            <a:endParaRPr lang="en-US" sz="2400" dirty="0" smtClean="0"/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2400" dirty="0" smtClean="0"/>
              <a:t>Good properties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Two problems can be </a:t>
            </a:r>
            <a:r>
              <a:rPr lang="en-US" sz="2000" dirty="0" smtClean="0">
                <a:solidFill>
                  <a:srgbClr val="FF0000"/>
                </a:solidFill>
              </a:rPr>
              <a:t>solved simultaneously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Two optimal objective values are equal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C53FFAA0-2D38-40DA-9E97-A2DC6097C3D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247" name="Left-Right Arrow 7"/>
          <p:cNvSpPr>
            <a:spLocks noChangeArrowheads="1"/>
          </p:cNvSpPr>
          <p:nvPr/>
        </p:nvSpPr>
        <p:spPr bwMode="auto">
          <a:xfrm>
            <a:off x="3840163" y="2782888"/>
            <a:ext cx="1066800" cy="184150"/>
          </a:xfrm>
          <a:prstGeom prst="leftRightArrow">
            <a:avLst>
              <a:gd name="adj1" fmla="val 50000"/>
              <a:gd name="adj2" fmla="val 49992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1705113" y="3494916"/>
            <a:ext cx="2117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sz="1400" dirty="0"/>
              <a:t>The original problem</a:t>
            </a: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5170488" y="3321050"/>
            <a:ext cx="18542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sz="1400" dirty="0"/>
              <a:t>The dual problem</a:t>
            </a:r>
          </a:p>
        </p:txBody>
      </p:sp>
      <p:pic>
        <p:nvPicPr>
          <p:cNvPr id="1026" name="Picture 2" descr="C:\Users\Xie\Desktop\Chapter2\fi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757" y="2445923"/>
            <a:ext cx="2298704" cy="85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Xie\Desktop\Chapter2\fig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96" y="2283127"/>
            <a:ext cx="2117725" cy="118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493125" cy="121602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Case study – Wireless Sensor Networks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66738" y="1812925"/>
            <a:ext cx="8001000" cy="533400"/>
          </a:xfrm>
        </p:spPr>
        <p:txBody>
          <a:bodyPr/>
          <a:lstStyle/>
          <a:p>
            <a:r>
              <a:rPr lang="en-US" sz="2200" dirty="0" smtClean="0"/>
              <a:t>Apply LP techniques for wireless sensor networks</a:t>
            </a:r>
          </a:p>
          <a:p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0B70153C-3915-4B2B-A54B-08EA5B67349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1269" name="Content Placeholder 2"/>
          <p:cNvSpPr txBox="1">
            <a:spLocks/>
          </p:cNvSpPr>
          <p:nvPr/>
        </p:nvSpPr>
        <p:spPr bwMode="auto">
          <a:xfrm>
            <a:off x="1116013" y="2459038"/>
            <a:ext cx="3490912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908050" indent="-436563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en-US" sz="2000" dirty="0" smtClean="0"/>
              <a:t>Sensor nodes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 smtClean="0"/>
              <a:t>Sensing multi-media (video, audio </a:t>
            </a:r>
            <a:r>
              <a:rPr lang="en-US" i="1" dirty="0" smtClean="0"/>
              <a:t>etc.</a:t>
            </a:r>
            <a:r>
              <a:rPr lang="en-US" dirty="0" smtClean="0"/>
              <a:t>) and scalar data (temperature, pressure, light </a:t>
            </a:r>
            <a:r>
              <a:rPr lang="en-US" i="1" dirty="0" smtClean="0"/>
              <a:t>etc.</a:t>
            </a:r>
            <a:r>
              <a:rPr lang="en-US" dirty="0" smtClean="0"/>
              <a:t> )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 smtClean="0"/>
              <a:t>Battery-powered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 smtClean="0"/>
              <a:t>Challenge: limited energy source</a:t>
            </a:r>
            <a:endParaRPr lang="en-US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10112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59038"/>
            <a:ext cx="3949700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2" name="Straight Arrow Connector 3"/>
          <p:cNvCxnSpPr>
            <a:cxnSpLocks noChangeShapeType="1"/>
          </p:cNvCxnSpPr>
          <p:nvPr/>
        </p:nvCxnSpPr>
        <p:spPr bwMode="auto">
          <a:xfrm flipH="1">
            <a:off x="6678613" y="3932238"/>
            <a:ext cx="454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3" name="Straight Arrow Connector 9"/>
          <p:cNvCxnSpPr>
            <a:cxnSpLocks noChangeShapeType="1"/>
          </p:cNvCxnSpPr>
          <p:nvPr/>
        </p:nvCxnSpPr>
        <p:spPr bwMode="auto">
          <a:xfrm flipH="1" flipV="1">
            <a:off x="7239000" y="3984625"/>
            <a:ext cx="381000" cy="4349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Straight Arrow Connector 15"/>
          <p:cNvCxnSpPr>
            <a:cxnSpLocks noChangeShapeType="1"/>
          </p:cNvCxnSpPr>
          <p:nvPr/>
        </p:nvCxnSpPr>
        <p:spPr bwMode="auto">
          <a:xfrm flipV="1">
            <a:off x="6019800" y="4117975"/>
            <a:ext cx="304800" cy="530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Straight Arrow Connector 17"/>
          <p:cNvCxnSpPr>
            <a:cxnSpLocks noChangeShapeType="1"/>
          </p:cNvCxnSpPr>
          <p:nvPr/>
        </p:nvCxnSpPr>
        <p:spPr bwMode="auto">
          <a:xfrm flipV="1">
            <a:off x="5440363" y="4770438"/>
            <a:ext cx="5334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6" name="Straight Arrow Connector 22"/>
          <p:cNvCxnSpPr>
            <a:cxnSpLocks noChangeShapeType="1"/>
          </p:cNvCxnSpPr>
          <p:nvPr/>
        </p:nvCxnSpPr>
        <p:spPr bwMode="auto">
          <a:xfrm flipH="1">
            <a:off x="6324600" y="3932238"/>
            <a:ext cx="228600" cy="523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7" name="Straight Arrow Connector 24"/>
          <p:cNvCxnSpPr>
            <a:cxnSpLocks noChangeShapeType="1"/>
          </p:cNvCxnSpPr>
          <p:nvPr/>
        </p:nvCxnSpPr>
        <p:spPr bwMode="auto">
          <a:xfrm>
            <a:off x="6019800" y="3289300"/>
            <a:ext cx="228600" cy="520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5257188" y="5759450"/>
            <a:ext cx="28841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A wireless sensor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Network Model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37DC9388-DC6A-4ABE-B2BB-FCFB5B0DD6E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5791200" y="2819400"/>
            <a:ext cx="3200400" cy="2057400"/>
          </a:xfrm>
          <a:prstGeom prst="rect">
            <a:avLst/>
          </a:prstGeom>
          <a:solidFill>
            <a:srgbClr val="CCFFFF"/>
          </a:solidFill>
          <a:ln w="3810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5943600" y="2895600"/>
            <a:ext cx="3200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28650" lvl="1" indent="-225425">
              <a:spcBef>
                <a:spcPct val="20000"/>
              </a:spcBef>
              <a:buClr>
                <a:srgbClr val="A50021"/>
              </a:buClr>
              <a:buSzPct val="85000"/>
              <a:buFont typeface="Wingdings" pitchFamily="2" charset="2"/>
              <a:buChar char="n"/>
            </a:pPr>
            <a:r>
              <a:rPr lang="en-US"/>
              <a:t>Micro-Sensor Node (MSN)</a:t>
            </a:r>
          </a:p>
          <a:p>
            <a:pPr marL="628650" lvl="1" indent="-225425">
              <a:spcBef>
                <a:spcPct val="20000"/>
              </a:spcBef>
              <a:buClr>
                <a:srgbClr val="A50021"/>
              </a:buClr>
              <a:buSzPct val="85000"/>
              <a:buFont typeface="Wingdings" pitchFamily="2" charset="2"/>
              <a:buChar char="n"/>
            </a:pPr>
            <a:r>
              <a:rPr lang="en-US"/>
              <a:t>Aggregation and Forwarding Node (AFN)</a:t>
            </a:r>
          </a:p>
          <a:p>
            <a:pPr marL="628650" lvl="1" indent="-225425">
              <a:spcBef>
                <a:spcPct val="20000"/>
              </a:spcBef>
              <a:buClr>
                <a:srgbClr val="A50021"/>
              </a:buClr>
              <a:buSzPct val="85000"/>
              <a:buFont typeface="Wingdings" pitchFamily="2" charset="2"/>
              <a:buChar char="n"/>
            </a:pPr>
            <a:r>
              <a:rPr lang="en-US"/>
              <a:t>Base Station (BS)</a:t>
            </a: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1147763" y="5810250"/>
            <a:ext cx="4186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A Two-tiered Wireless Sensor Network</a:t>
            </a:r>
          </a:p>
        </p:txBody>
      </p:sp>
      <p:pic>
        <p:nvPicPr>
          <p:cNvPr id="3074" name="Picture 2" descr="C:\Users\Xie\Desktop\Chapter2\fig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8187"/>
            <a:ext cx="4982342" cy="38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Hierarchical View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8D8DC800-0CFA-4330-BF7D-65F78AD80266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4098" name="Picture 2" descr="C:\Users\Xie\Desktop\Chapter2\fig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75179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216025"/>
          </a:xfrm>
        </p:spPr>
        <p:txBody>
          <a:bodyPr/>
          <a:lstStyle/>
          <a:p>
            <a:r>
              <a:rPr lang="en-US" dirty="0" smtClean="0"/>
              <a:t>Energy Consumption Modeling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8" y="1733550"/>
            <a:ext cx="8763000" cy="4800600"/>
          </a:xfrm>
        </p:spPr>
        <p:txBody>
          <a:bodyPr/>
          <a:lstStyle/>
          <a:p>
            <a:r>
              <a:rPr lang="en-US" sz="2400" dirty="0" smtClean="0"/>
              <a:t>For upper-tier AFNs, communication power is the dominant source of energy consumption  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AFN relays data streams over large distances</a:t>
            </a:r>
          </a:p>
          <a:p>
            <a:r>
              <a:rPr lang="en-US" sz="2400" dirty="0" smtClean="0"/>
              <a:t>Transmission power modeling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sz="2400" dirty="0" smtClean="0"/>
              <a:t>where</a:t>
            </a:r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r>
              <a:rPr lang="en-US" sz="2400" dirty="0" smtClean="0"/>
              <a:t>Reception power modeling</a:t>
            </a:r>
          </a:p>
        </p:txBody>
      </p:sp>
      <p:sp>
        <p:nvSpPr>
          <p:cNvPr id="143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B23BF899-B114-4DAD-A0CA-D219211D6F68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5123" name="Picture 3" descr="C:\Users\Xie\Desktop\Chapter2\fig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1"/>
            <a:ext cx="2438400" cy="6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Xie\Desktop\Chapter2\fig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77686"/>
            <a:ext cx="2895600" cy="62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Xie\Desktop\Chapter2\fig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57800"/>
            <a:ext cx="2348948" cy="87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1889</TotalTime>
  <Words>1768</Words>
  <Application>Microsoft Office PowerPoint</Application>
  <PresentationFormat>On-screen Show (4:3)</PresentationFormat>
  <Paragraphs>298</Paragraphs>
  <Slides>33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Profile</vt:lpstr>
      <vt:lpstr>Chapter 2</vt:lpstr>
      <vt:lpstr>Outline</vt:lpstr>
      <vt:lpstr>Linear Programming</vt:lpstr>
      <vt:lpstr>Key Results in LP</vt:lpstr>
      <vt:lpstr>Dual Problem</vt:lpstr>
      <vt:lpstr>Case study – Wireless Sensor Networks</vt:lpstr>
      <vt:lpstr>Reference Network Model</vt:lpstr>
      <vt:lpstr>A Hierarchical View</vt:lpstr>
      <vt:lpstr>Energy Consumption Modeling</vt:lpstr>
      <vt:lpstr>Performance Limits Due to Energy Constraint</vt:lpstr>
      <vt:lpstr>Outline of Case Study</vt:lpstr>
      <vt:lpstr>Maximize Capacity</vt:lpstr>
      <vt:lpstr>Fairness Issue</vt:lpstr>
      <vt:lpstr>LMM Rate Allocation</vt:lpstr>
      <vt:lpstr>Outline of Case Study</vt:lpstr>
      <vt:lpstr>Incorrect Iterative Approaches - 1</vt:lpstr>
      <vt:lpstr>Incorrect Iterative Approaches - 1</vt:lpstr>
      <vt:lpstr>Incorrect Iterative Approaches - 2</vt:lpstr>
      <vt:lpstr>Why Incorrect?</vt:lpstr>
      <vt:lpstr>Outline of Case Study</vt:lpstr>
      <vt:lpstr>SLP-PA Algorithm: Basic Idea</vt:lpstr>
      <vt:lpstr>SLP-PA Algorithm: Basic Idea</vt:lpstr>
      <vt:lpstr>Step 1: Maximize Rate at Iteration l</vt:lpstr>
      <vt:lpstr>Step 2: Determine Minimum Node Set</vt:lpstr>
      <vt:lpstr>Some Properties</vt:lpstr>
      <vt:lpstr>Outline of Case Study</vt:lpstr>
      <vt:lpstr>Extension to LMM Node Lifetime Problem</vt:lpstr>
      <vt:lpstr>Mirror Relationship</vt:lpstr>
      <vt:lpstr>Outline of Case Study</vt:lpstr>
      <vt:lpstr>10-AFN Network</vt:lpstr>
      <vt:lpstr>20-AFN Network</vt:lpstr>
      <vt:lpstr>Verification of Mirror Relationship</vt:lpstr>
      <vt:lpstr>Chapter 2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Yi Shi</cp:lastModifiedBy>
  <cp:revision>149</cp:revision>
  <dcterms:created xsi:type="dcterms:W3CDTF">2010-09-26T03:36:45Z</dcterms:created>
  <dcterms:modified xsi:type="dcterms:W3CDTF">2014-02-11T02:53:51Z</dcterms:modified>
</cp:coreProperties>
</file>