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15.xml" ContentType="application/vnd.openxmlformats-officedocument.presentationml.slideLayout+xml"/>
  <Default Extension="wmf" ContentType="image/x-wmf"/>
  <Override PartName="/ppt/notesSlides/notesSlide18.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notesSlides/notesSlide16.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Default Extension="png" ContentType="image/png"/>
  <Default Extension="bin" ContentType="application/vnd.openxmlformats-officedocument.oleObject"/>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Layouts/slideLayout3.xml" ContentType="application/vnd.openxmlformats-officedocument.presentationml.slideLayout+xml"/>
  <Override PartName="/ppt/slideLayouts/slideLayout16.xml" ContentType="application/vnd.openxmlformats-officedocument.presentationml.slideLayout+xml"/>
  <Override PartName="/ppt/notesSlides/notesSlide17.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notesSlides/notesSlide15.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Layouts/slideLayout12.xml" ContentType="application/vnd.openxmlformats-officedocument.presentationml.slideLayout+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Default Extension="vml" ContentType="application/vnd.openxmlformats-officedocument.vmlDrawing"/>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25"/>
  </p:notesMasterIdLst>
  <p:handoutMasterIdLst>
    <p:handoutMasterId r:id="rId26"/>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Lst>
  <p:sldSz cx="9144000" cy="6858000" type="screen4x3"/>
  <p:notesSz cx="6648450" cy="9782175"/>
  <p:defaultTextStyle>
    <a:defPPr>
      <a:defRPr lang="en-GB"/>
    </a:defPPr>
    <a:lvl1pPr algn="l"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60033"/>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p:restoredLeft sz="34555" autoAdjust="0"/>
    <p:restoredTop sz="94713" autoAdjust="0"/>
  </p:normalViewPr>
  <p:slideViewPr>
    <p:cSldViewPr>
      <p:cViewPr varScale="1">
        <p:scale>
          <a:sx n="110" d="100"/>
          <a:sy n="110" d="100"/>
        </p:scale>
        <p:origin x="-1644" y="-9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82" d="100"/>
          <a:sy n="82" d="100"/>
        </p:scale>
        <p:origin x="-4026" y="-96"/>
      </p:cViewPr>
      <p:guideLst>
        <p:guide orient="horz" pos="3081"/>
        <p:guide pos="2094"/>
      </p:guideLst>
    </p:cSldViewPr>
  </p:notes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2" Type="http://schemas.openxmlformats.org/officeDocument/2006/relationships/image" Target="../media/image3.wmf"/><Relationship Id="rId1" Type="http://schemas.openxmlformats.org/officeDocument/2006/relationships/image" Target="../media/image2.w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3314" name="Rectangle 2"/>
          <p:cNvSpPr>
            <a:spLocks noGrp="1" noChangeArrowheads="1"/>
          </p:cNvSpPr>
          <p:nvPr>
            <p:ph type="hdr" sz="quarter"/>
          </p:nvPr>
        </p:nvSpPr>
        <p:spPr bwMode="auto">
          <a:xfrm>
            <a:off x="0" y="0"/>
            <a:ext cx="2881313" cy="4889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vl1pPr>
          </a:lstStyle>
          <a:p>
            <a:pPr>
              <a:defRPr/>
            </a:pPr>
            <a:endParaRPr lang="en-US"/>
          </a:p>
        </p:txBody>
      </p:sp>
      <p:sp>
        <p:nvSpPr>
          <p:cNvPr id="13315" name="Rectangle 3"/>
          <p:cNvSpPr>
            <a:spLocks noGrp="1" noChangeArrowheads="1"/>
          </p:cNvSpPr>
          <p:nvPr>
            <p:ph type="dt" sz="quarter" idx="1"/>
          </p:nvPr>
        </p:nvSpPr>
        <p:spPr bwMode="auto">
          <a:xfrm>
            <a:off x="3767138" y="0"/>
            <a:ext cx="2881312" cy="4889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vl1pPr>
          </a:lstStyle>
          <a:p>
            <a:pPr>
              <a:defRPr/>
            </a:pPr>
            <a:endParaRPr lang="en-US"/>
          </a:p>
        </p:txBody>
      </p:sp>
      <p:sp>
        <p:nvSpPr>
          <p:cNvPr id="13316" name="Rectangle 4"/>
          <p:cNvSpPr>
            <a:spLocks noGrp="1" noChangeArrowheads="1"/>
          </p:cNvSpPr>
          <p:nvPr>
            <p:ph type="ftr" sz="quarter" idx="2"/>
          </p:nvPr>
        </p:nvSpPr>
        <p:spPr bwMode="auto">
          <a:xfrm>
            <a:off x="0" y="9293225"/>
            <a:ext cx="2881313" cy="4889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vl1pPr>
          </a:lstStyle>
          <a:p>
            <a:pPr>
              <a:defRPr/>
            </a:pPr>
            <a:endParaRPr lang="en-US"/>
          </a:p>
        </p:txBody>
      </p:sp>
      <p:sp>
        <p:nvSpPr>
          <p:cNvPr id="13317" name="Rectangle 5"/>
          <p:cNvSpPr>
            <a:spLocks noGrp="1" noChangeArrowheads="1"/>
          </p:cNvSpPr>
          <p:nvPr>
            <p:ph type="sldNum" sz="quarter" idx="3"/>
          </p:nvPr>
        </p:nvSpPr>
        <p:spPr bwMode="auto">
          <a:xfrm>
            <a:off x="3767138" y="9293225"/>
            <a:ext cx="2881312" cy="4889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266A7C99-718D-47CB-A161-C35240D4B4E4}"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media/image1.png>
</file>

<file path=ppt/media/image2.wmf>
</file>

<file path=ppt/media/image3.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2"/>
          <p:cNvSpPr>
            <a:spLocks noGrp="1" noChangeArrowheads="1"/>
          </p:cNvSpPr>
          <p:nvPr>
            <p:ph type="hdr" sz="quarter"/>
          </p:nvPr>
        </p:nvSpPr>
        <p:spPr bwMode="auto">
          <a:xfrm>
            <a:off x="0" y="0"/>
            <a:ext cx="2881313" cy="4889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endParaRPr lang="en-US"/>
          </a:p>
        </p:txBody>
      </p:sp>
      <p:sp>
        <p:nvSpPr>
          <p:cNvPr id="15363" name="Rectangle 3"/>
          <p:cNvSpPr>
            <a:spLocks noGrp="1" noChangeArrowheads="1"/>
          </p:cNvSpPr>
          <p:nvPr>
            <p:ph type="dt" idx="1"/>
          </p:nvPr>
        </p:nvSpPr>
        <p:spPr bwMode="auto">
          <a:xfrm>
            <a:off x="3767138" y="0"/>
            <a:ext cx="2881312" cy="4889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en-US"/>
          </a:p>
        </p:txBody>
      </p:sp>
      <p:sp>
        <p:nvSpPr>
          <p:cNvPr id="32772" name="Rectangle 4"/>
          <p:cNvSpPr>
            <a:spLocks noGrp="1" noRot="1" noChangeAspect="1" noChangeArrowheads="1" noTextEdit="1"/>
          </p:cNvSpPr>
          <p:nvPr>
            <p:ph type="sldImg" idx="2"/>
          </p:nvPr>
        </p:nvSpPr>
        <p:spPr bwMode="auto">
          <a:xfrm>
            <a:off x="879475" y="733425"/>
            <a:ext cx="4891088" cy="3668713"/>
          </a:xfrm>
          <a:prstGeom prst="rect">
            <a:avLst/>
          </a:prstGeom>
          <a:noFill/>
          <a:ln w="9525">
            <a:solidFill>
              <a:srgbClr val="000000"/>
            </a:solidFill>
            <a:miter lim="800000"/>
            <a:headEnd/>
            <a:tailEnd/>
          </a:ln>
        </p:spPr>
      </p:sp>
      <p:sp>
        <p:nvSpPr>
          <p:cNvPr id="15365" name="Rectangle 5"/>
          <p:cNvSpPr>
            <a:spLocks noGrp="1" noChangeArrowheads="1"/>
          </p:cNvSpPr>
          <p:nvPr>
            <p:ph type="body" sz="quarter" idx="3"/>
          </p:nvPr>
        </p:nvSpPr>
        <p:spPr bwMode="auto">
          <a:xfrm>
            <a:off x="885825" y="4646613"/>
            <a:ext cx="4876800" cy="4402137"/>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15366" name="Rectangle 6"/>
          <p:cNvSpPr>
            <a:spLocks noGrp="1" noChangeArrowheads="1"/>
          </p:cNvSpPr>
          <p:nvPr>
            <p:ph type="ftr" sz="quarter" idx="4"/>
          </p:nvPr>
        </p:nvSpPr>
        <p:spPr bwMode="auto">
          <a:xfrm>
            <a:off x="0" y="9293225"/>
            <a:ext cx="2881313" cy="4889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pPr>
              <a:defRPr/>
            </a:pPr>
            <a:endParaRPr lang="en-US"/>
          </a:p>
        </p:txBody>
      </p:sp>
      <p:sp>
        <p:nvSpPr>
          <p:cNvPr id="15367" name="Rectangle 7"/>
          <p:cNvSpPr>
            <a:spLocks noGrp="1" noChangeArrowheads="1"/>
          </p:cNvSpPr>
          <p:nvPr>
            <p:ph type="sldNum" sz="quarter" idx="5"/>
          </p:nvPr>
        </p:nvSpPr>
        <p:spPr bwMode="auto">
          <a:xfrm>
            <a:off x="3767138" y="9293225"/>
            <a:ext cx="2881312" cy="4889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F83C75EF-BBC9-4935-B14E-53ABC014AF14}"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p:cNvSpPr>
            <a:spLocks noGrp="1" noChangeArrowheads="1"/>
          </p:cNvSpPr>
          <p:nvPr>
            <p:ph type="sldNum" sz="quarter" idx="5"/>
          </p:nvPr>
        </p:nvSpPr>
        <p:spPr>
          <a:noFill/>
        </p:spPr>
        <p:txBody>
          <a:bodyPr/>
          <a:lstStyle/>
          <a:p>
            <a:fld id="{0A89609A-6DD6-4D53-8A80-9872571B3CE4}" type="slidenum">
              <a:rPr lang="en-US" smtClean="0"/>
              <a:pPr/>
              <a:t>1</a:t>
            </a:fld>
            <a:endParaRPr lang="en-US" smtClean="0"/>
          </a:p>
        </p:txBody>
      </p:sp>
      <p:sp>
        <p:nvSpPr>
          <p:cNvPr id="33795" name="Rectangle 2"/>
          <p:cNvSpPr>
            <a:spLocks noGrp="1" noRot="1" noChangeAspect="1" noChangeArrowheads="1" noTextEdit="1"/>
          </p:cNvSpPr>
          <p:nvPr>
            <p:ph type="sldImg"/>
          </p:nvPr>
        </p:nvSpPr>
        <p:spPr>
          <a:ln/>
        </p:spPr>
      </p:sp>
      <p:sp>
        <p:nvSpPr>
          <p:cNvPr id="33796" name="Rectangle 3"/>
          <p:cNvSpPr>
            <a:spLocks noGrp="1" noChangeArrowheads="1"/>
          </p:cNvSpPr>
          <p:nvPr>
            <p:ph type="body" idx="1"/>
          </p:nvPr>
        </p:nvSpPr>
        <p:spPr>
          <a:noFill/>
          <a:ln/>
        </p:spPr>
        <p:txBody>
          <a:bodyPr/>
          <a:lstStyle/>
          <a:p>
            <a:pPr eaLnBrk="1" hangingPunct="1"/>
            <a:endParaRPr lang="en-US" dirty="0"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D6D0366-CAB3-45EB-B189-825A207C0750}" type="slidenum">
              <a:rPr lang="en-GB"/>
              <a:pPr/>
              <a:t>10</a:t>
            </a:fld>
            <a:endParaRPr lang="en-GB"/>
          </a:p>
        </p:txBody>
      </p:sp>
      <p:sp>
        <p:nvSpPr>
          <p:cNvPr id="227330" name="Rectangle 2"/>
          <p:cNvSpPr>
            <a:spLocks noGrp="1" noRot="1" noChangeAspect="1" noChangeArrowheads="1" noTextEdit="1"/>
          </p:cNvSpPr>
          <p:nvPr>
            <p:ph type="sldImg"/>
          </p:nvPr>
        </p:nvSpPr>
        <p:spPr>
          <a:ln/>
        </p:spPr>
      </p:sp>
      <p:sp>
        <p:nvSpPr>
          <p:cNvPr id="227331" name="Rectangle 3"/>
          <p:cNvSpPr>
            <a:spLocks noGrp="1" noChangeArrowheads="1"/>
          </p:cNvSpPr>
          <p:nvPr>
            <p:ph type="body" idx="1"/>
          </p:nvPr>
        </p:nvSpPr>
        <p:spPr/>
        <p:txBody>
          <a:bodyPr/>
          <a:lstStyle/>
          <a:p>
            <a:endParaRPr lang="sv-SE"/>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BCD963A-BC76-4A6D-A1D2-EAD38B149FF0}" type="slidenum">
              <a:rPr lang="en-GB"/>
              <a:pPr/>
              <a:t>11</a:t>
            </a:fld>
            <a:endParaRPr lang="en-GB"/>
          </a:p>
        </p:txBody>
      </p:sp>
      <p:sp>
        <p:nvSpPr>
          <p:cNvPr id="229378" name="Rectangle 2"/>
          <p:cNvSpPr>
            <a:spLocks noGrp="1" noRot="1" noChangeAspect="1" noChangeArrowheads="1" noTextEdit="1"/>
          </p:cNvSpPr>
          <p:nvPr>
            <p:ph type="sldImg"/>
          </p:nvPr>
        </p:nvSpPr>
        <p:spPr>
          <a:ln/>
        </p:spPr>
      </p:sp>
      <p:sp>
        <p:nvSpPr>
          <p:cNvPr id="229379" name="Rectangle 3"/>
          <p:cNvSpPr>
            <a:spLocks noGrp="1" noChangeArrowheads="1"/>
          </p:cNvSpPr>
          <p:nvPr>
            <p:ph type="body" idx="1"/>
          </p:nvPr>
        </p:nvSpPr>
        <p:spPr/>
        <p:txBody>
          <a:bodyPr/>
          <a:lstStyle/>
          <a:p>
            <a:endParaRPr lang="sv-SE"/>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26FCCFA-D915-4D3D-8893-231C0E0CCF77}" type="slidenum">
              <a:rPr lang="en-GB"/>
              <a:pPr/>
              <a:t>12</a:t>
            </a:fld>
            <a:endParaRPr lang="en-GB"/>
          </a:p>
        </p:txBody>
      </p:sp>
      <p:sp>
        <p:nvSpPr>
          <p:cNvPr id="231426" name="Rectangle 2"/>
          <p:cNvSpPr>
            <a:spLocks noGrp="1" noRot="1" noChangeAspect="1" noChangeArrowheads="1" noTextEdit="1"/>
          </p:cNvSpPr>
          <p:nvPr>
            <p:ph type="sldImg"/>
          </p:nvPr>
        </p:nvSpPr>
        <p:spPr>
          <a:ln/>
        </p:spPr>
      </p:sp>
      <p:sp>
        <p:nvSpPr>
          <p:cNvPr id="231427" name="Rectangle 3"/>
          <p:cNvSpPr>
            <a:spLocks noGrp="1" noChangeArrowheads="1"/>
          </p:cNvSpPr>
          <p:nvPr>
            <p:ph type="body" idx="1"/>
          </p:nvPr>
        </p:nvSpPr>
        <p:spPr/>
        <p:txBody>
          <a:bodyPr/>
          <a:lstStyle/>
          <a:p>
            <a:endParaRPr lang="sv-SE"/>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E65D6B3-BEEC-40B9-8C54-735FC60AB2A2}" type="slidenum">
              <a:rPr lang="en-GB"/>
              <a:pPr/>
              <a:t>13</a:t>
            </a:fld>
            <a:endParaRPr lang="en-GB"/>
          </a:p>
        </p:txBody>
      </p:sp>
      <p:sp>
        <p:nvSpPr>
          <p:cNvPr id="233474" name="Rectangle 2"/>
          <p:cNvSpPr>
            <a:spLocks noGrp="1" noRot="1" noChangeAspect="1" noChangeArrowheads="1" noTextEdit="1"/>
          </p:cNvSpPr>
          <p:nvPr>
            <p:ph type="sldImg"/>
          </p:nvPr>
        </p:nvSpPr>
        <p:spPr>
          <a:ln/>
        </p:spPr>
      </p:sp>
      <p:sp>
        <p:nvSpPr>
          <p:cNvPr id="233475" name="Rectangle 3"/>
          <p:cNvSpPr>
            <a:spLocks noGrp="1" noChangeArrowheads="1"/>
          </p:cNvSpPr>
          <p:nvPr>
            <p:ph type="body" idx="1"/>
          </p:nvPr>
        </p:nvSpPr>
        <p:spPr/>
        <p:txBody>
          <a:bodyPr/>
          <a:lstStyle/>
          <a:p>
            <a:endParaRPr lang="sv-SE"/>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F1518BE-86CC-4B59-8CCE-7B4B7D685A01}" type="slidenum">
              <a:rPr lang="en-GB"/>
              <a:pPr/>
              <a:t>14</a:t>
            </a:fld>
            <a:endParaRPr lang="en-GB"/>
          </a:p>
        </p:txBody>
      </p:sp>
      <p:sp>
        <p:nvSpPr>
          <p:cNvPr id="235522" name="Rectangle 2"/>
          <p:cNvSpPr>
            <a:spLocks noGrp="1" noRot="1" noChangeAspect="1" noChangeArrowheads="1" noTextEdit="1"/>
          </p:cNvSpPr>
          <p:nvPr>
            <p:ph type="sldImg"/>
          </p:nvPr>
        </p:nvSpPr>
        <p:spPr>
          <a:ln/>
        </p:spPr>
      </p:sp>
      <p:sp>
        <p:nvSpPr>
          <p:cNvPr id="235523" name="Rectangle 3"/>
          <p:cNvSpPr>
            <a:spLocks noGrp="1" noChangeArrowheads="1"/>
          </p:cNvSpPr>
          <p:nvPr>
            <p:ph type="body" idx="1"/>
          </p:nvPr>
        </p:nvSpPr>
        <p:spPr>
          <a:xfrm>
            <a:off x="886460" y="4646533"/>
            <a:ext cx="4875530" cy="4401979"/>
          </a:xfrm>
        </p:spPr>
        <p:txBody>
          <a:bodyPr/>
          <a:lstStyle/>
          <a:p>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F1518BE-86CC-4B59-8CCE-7B4B7D685A01}" type="slidenum">
              <a:rPr lang="en-GB"/>
              <a:pPr/>
              <a:t>15</a:t>
            </a:fld>
            <a:endParaRPr lang="en-GB"/>
          </a:p>
        </p:txBody>
      </p:sp>
      <p:sp>
        <p:nvSpPr>
          <p:cNvPr id="235522" name="Rectangle 2"/>
          <p:cNvSpPr>
            <a:spLocks noGrp="1" noRot="1" noChangeAspect="1" noChangeArrowheads="1" noTextEdit="1"/>
          </p:cNvSpPr>
          <p:nvPr>
            <p:ph type="sldImg"/>
          </p:nvPr>
        </p:nvSpPr>
        <p:spPr>
          <a:ln/>
        </p:spPr>
      </p:sp>
      <p:sp>
        <p:nvSpPr>
          <p:cNvPr id="235523" name="Rectangle 3"/>
          <p:cNvSpPr>
            <a:spLocks noGrp="1" noChangeArrowheads="1"/>
          </p:cNvSpPr>
          <p:nvPr>
            <p:ph type="body" idx="1"/>
          </p:nvPr>
        </p:nvSpPr>
        <p:spPr>
          <a:xfrm>
            <a:off x="886460" y="4646533"/>
            <a:ext cx="4875530" cy="4401979"/>
          </a:xfrm>
        </p:spPr>
        <p:txBody>
          <a:bodyPr/>
          <a:lstStyle/>
          <a:p>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82FBC04-4334-4CCD-B68E-327BC3A842DA}" type="slidenum">
              <a:rPr lang="en-GB"/>
              <a:pPr/>
              <a:t>16</a:t>
            </a:fld>
            <a:endParaRPr lang="en-GB"/>
          </a:p>
        </p:txBody>
      </p:sp>
      <p:sp>
        <p:nvSpPr>
          <p:cNvPr id="239618" name="Rectangle 2"/>
          <p:cNvSpPr>
            <a:spLocks noGrp="1" noRot="1" noChangeAspect="1" noChangeArrowheads="1" noTextEdit="1"/>
          </p:cNvSpPr>
          <p:nvPr>
            <p:ph type="sldImg"/>
          </p:nvPr>
        </p:nvSpPr>
        <p:spPr>
          <a:ln/>
        </p:spPr>
      </p:sp>
      <p:sp>
        <p:nvSpPr>
          <p:cNvPr id="239619" name="Rectangle 3"/>
          <p:cNvSpPr>
            <a:spLocks noGrp="1" noChangeArrowheads="1"/>
          </p:cNvSpPr>
          <p:nvPr>
            <p:ph type="body" idx="1"/>
          </p:nvPr>
        </p:nvSpPr>
        <p:spPr>
          <a:xfrm>
            <a:off x="886460" y="4646533"/>
            <a:ext cx="4875530" cy="4401979"/>
          </a:xfrm>
        </p:spPr>
        <p:txBody>
          <a:bodyPr/>
          <a:lstStyle/>
          <a:p>
            <a:endParaRPr 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82FBC04-4334-4CCD-B68E-327BC3A842DA}" type="slidenum">
              <a:rPr lang="en-GB"/>
              <a:pPr/>
              <a:t>17</a:t>
            </a:fld>
            <a:endParaRPr lang="en-GB"/>
          </a:p>
        </p:txBody>
      </p:sp>
      <p:sp>
        <p:nvSpPr>
          <p:cNvPr id="239618" name="Rectangle 2"/>
          <p:cNvSpPr>
            <a:spLocks noGrp="1" noRot="1" noChangeAspect="1" noChangeArrowheads="1" noTextEdit="1"/>
          </p:cNvSpPr>
          <p:nvPr>
            <p:ph type="sldImg"/>
          </p:nvPr>
        </p:nvSpPr>
        <p:spPr>
          <a:ln/>
        </p:spPr>
      </p:sp>
      <p:sp>
        <p:nvSpPr>
          <p:cNvPr id="239619" name="Rectangle 3"/>
          <p:cNvSpPr>
            <a:spLocks noGrp="1" noChangeArrowheads="1"/>
          </p:cNvSpPr>
          <p:nvPr>
            <p:ph type="body" idx="1"/>
          </p:nvPr>
        </p:nvSpPr>
        <p:spPr>
          <a:xfrm>
            <a:off x="886460" y="4646533"/>
            <a:ext cx="4875530" cy="4401979"/>
          </a:xfrm>
        </p:spPr>
        <p:txBody>
          <a:bodyPr/>
          <a:lstStyle/>
          <a:p>
            <a:endParaRPr 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F8A45FF-F6DC-490C-A861-E80D17883A26}" type="slidenum">
              <a:rPr lang="en-GB"/>
              <a:pPr/>
              <a:t>18</a:t>
            </a:fld>
            <a:endParaRPr lang="en-GB"/>
          </a:p>
        </p:txBody>
      </p:sp>
      <p:sp>
        <p:nvSpPr>
          <p:cNvPr id="241666" name="Rectangle 2"/>
          <p:cNvSpPr>
            <a:spLocks noGrp="1" noRot="1" noChangeAspect="1" noChangeArrowheads="1" noTextEdit="1"/>
          </p:cNvSpPr>
          <p:nvPr>
            <p:ph type="sldImg"/>
          </p:nvPr>
        </p:nvSpPr>
        <p:spPr>
          <a:ln/>
        </p:spPr>
      </p:sp>
      <p:sp>
        <p:nvSpPr>
          <p:cNvPr id="241667" name="Rectangle 3"/>
          <p:cNvSpPr>
            <a:spLocks noGrp="1" noChangeArrowheads="1"/>
          </p:cNvSpPr>
          <p:nvPr>
            <p:ph type="body" idx="1"/>
          </p:nvPr>
        </p:nvSpPr>
        <p:spPr/>
        <p:txBody>
          <a:bodyPr/>
          <a:lstStyle/>
          <a:p>
            <a:endParaRPr lang="sv-SE"/>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28AA799-AF4B-44E0-AC03-4268BF8F52E7}" type="slidenum">
              <a:rPr lang="en-GB"/>
              <a:pPr/>
              <a:t>19</a:t>
            </a:fld>
            <a:endParaRPr lang="en-GB"/>
          </a:p>
        </p:txBody>
      </p:sp>
      <p:sp>
        <p:nvSpPr>
          <p:cNvPr id="243714" name="Rectangle 2"/>
          <p:cNvSpPr>
            <a:spLocks noGrp="1" noRot="1" noChangeAspect="1" noChangeArrowheads="1" noTextEdit="1"/>
          </p:cNvSpPr>
          <p:nvPr>
            <p:ph type="sldImg"/>
          </p:nvPr>
        </p:nvSpPr>
        <p:spPr>
          <a:ln/>
        </p:spPr>
      </p:sp>
      <p:sp>
        <p:nvSpPr>
          <p:cNvPr id="243715" name="Rectangle 3"/>
          <p:cNvSpPr>
            <a:spLocks noGrp="1" noChangeArrowheads="1"/>
          </p:cNvSpPr>
          <p:nvPr>
            <p:ph type="body" idx="1"/>
          </p:nvPr>
        </p:nvSpPr>
        <p:spPr/>
        <p:txBody>
          <a:bodyPr/>
          <a:lstStyle/>
          <a:p>
            <a:endParaRPr lang="sv-SE"/>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7E0D112-C902-413C-A8D6-F43F50514B5D}" type="slidenum">
              <a:rPr lang="en-GB"/>
              <a:pPr/>
              <a:t>2</a:t>
            </a:fld>
            <a:endParaRPr lang="en-GB"/>
          </a:p>
        </p:txBody>
      </p:sp>
      <p:sp>
        <p:nvSpPr>
          <p:cNvPr id="66562" name="Rectangle 2"/>
          <p:cNvSpPr>
            <a:spLocks noGrp="1" noRot="1" noChangeAspect="1" noChangeArrowheads="1" noTextEdit="1"/>
          </p:cNvSpPr>
          <p:nvPr>
            <p:ph type="sldImg"/>
          </p:nvPr>
        </p:nvSpPr>
        <p:spPr>
          <a:ln/>
        </p:spPr>
      </p:sp>
      <p:sp>
        <p:nvSpPr>
          <p:cNvPr id="6656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EC63548-0909-48CC-9808-8582C102F748}" type="slidenum">
              <a:rPr lang="en-GB"/>
              <a:pPr/>
              <a:t>20</a:t>
            </a:fld>
            <a:endParaRPr lang="en-GB"/>
          </a:p>
        </p:txBody>
      </p:sp>
      <p:sp>
        <p:nvSpPr>
          <p:cNvPr id="245762" name="Rectangle 2"/>
          <p:cNvSpPr>
            <a:spLocks noGrp="1" noRot="1" noChangeAspect="1" noChangeArrowheads="1" noTextEdit="1"/>
          </p:cNvSpPr>
          <p:nvPr>
            <p:ph type="sldImg"/>
          </p:nvPr>
        </p:nvSpPr>
        <p:spPr>
          <a:ln/>
        </p:spPr>
      </p:sp>
      <p:sp>
        <p:nvSpPr>
          <p:cNvPr id="245763" name="Rectangle 3"/>
          <p:cNvSpPr>
            <a:spLocks noGrp="1" noChangeArrowheads="1"/>
          </p:cNvSpPr>
          <p:nvPr>
            <p:ph type="body" idx="1"/>
          </p:nvPr>
        </p:nvSpPr>
        <p:spPr/>
        <p:txBody>
          <a:bodyPr/>
          <a:lstStyle/>
          <a:p>
            <a:endParaRPr lang="sv-SE"/>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B2A0E37-BD48-48A4-B53E-91016ED59704}" type="slidenum">
              <a:rPr lang="en-GB"/>
              <a:pPr/>
              <a:t>21</a:t>
            </a:fld>
            <a:endParaRPr lang="en-GB"/>
          </a:p>
        </p:txBody>
      </p:sp>
      <p:sp>
        <p:nvSpPr>
          <p:cNvPr id="247810" name="Rectangle 2"/>
          <p:cNvSpPr>
            <a:spLocks noGrp="1" noRot="1" noChangeAspect="1" noChangeArrowheads="1" noTextEdit="1"/>
          </p:cNvSpPr>
          <p:nvPr>
            <p:ph type="sldImg"/>
          </p:nvPr>
        </p:nvSpPr>
        <p:spPr>
          <a:ln/>
        </p:spPr>
      </p:sp>
      <p:sp>
        <p:nvSpPr>
          <p:cNvPr id="247811" name="Rectangle 3"/>
          <p:cNvSpPr>
            <a:spLocks noGrp="1" noChangeArrowheads="1"/>
          </p:cNvSpPr>
          <p:nvPr>
            <p:ph type="body" idx="1"/>
          </p:nvPr>
        </p:nvSpPr>
        <p:spPr/>
        <p:txBody>
          <a:bodyPr/>
          <a:lstStyle/>
          <a:p>
            <a:endParaRPr lang="sv-SE"/>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B2A0E37-BD48-48A4-B53E-91016ED59704}" type="slidenum">
              <a:rPr lang="en-GB"/>
              <a:pPr/>
              <a:t>22</a:t>
            </a:fld>
            <a:endParaRPr lang="en-GB"/>
          </a:p>
        </p:txBody>
      </p:sp>
      <p:sp>
        <p:nvSpPr>
          <p:cNvPr id="247810" name="Rectangle 2"/>
          <p:cNvSpPr>
            <a:spLocks noGrp="1" noRot="1" noChangeAspect="1" noChangeArrowheads="1" noTextEdit="1"/>
          </p:cNvSpPr>
          <p:nvPr>
            <p:ph type="sldImg"/>
          </p:nvPr>
        </p:nvSpPr>
        <p:spPr>
          <a:ln/>
        </p:spPr>
      </p:sp>
      <p:sp>
        <p:nvSpPr>
          <p:cNvPr id="247811" name="Rectangle 3"/>
          <p:cNvSpPr>
            <a:spLocks noGrp="1" noChangeArrowheads="1"/>
          </p:cNvSpPr>
          <p:nvPr>
            <p:ph type="body" idx="1"/>
          </p:nvPr>
        </p:nvSpPr>
        <p:spPr/>
        <p:txBody>
          <a:bodyPr/>
          <a:lstStyle/>
          <a:p>
            <a:endParaRPr lang="sv-SE"/>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BB5D12E-552F-4EE2-997A-0B8A47596D57}" type="slidenum">
              <a:rPr lang="en-GB"/>
              <a:pPr/>
              <a:t>23</a:t>
            </a:fld>
            <a:endParaRPr lang="en-GB"/>
          </a:p>
        </p:txBody>
      </p:sp>
      <p:sp>
        <p:nvSpPr>
          <p:cNvPr id="249858" name="Rectangle 2"/>
          <p:cNvSpPr>
            <a:spLocks noGrp="1" noRot="1" noChangeAspect="1" noChangeArrowheads="1" noTextEdit="1"/>
          </p:cNvSpPr>
          <p:nvPr>
            <p:ph type="sldImg"/>
          </p:nvPr>
        </p:nvSpPr>
        <p:spPr>
          <a:ln/>
        </p:spPr>
      </p:sp>
      <p:sp>
        <p:nvSpPr>
          <p:cNvPr id="249859" name="Rectangle 3"/>
          <p:cNvSpPr>
            <a:spLocks noGrp="1" noChangeArrowheads="1"/>
          </p:cNvSpPr>
          <p:nvPr>
            <p:ph type="body" idx="1"/>
          </p:nvPr>
        </p:nvSpPr>
        <p:spPr/>
        <p:txBody>
          <a:bodyPr/>
          <a:lstStyle/>
          <a:p>
            <a:endParaRPr lang="sv-SE"/>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31095FA-9509-44FA-BE85-0593EC65F7B4}" type="slidenum">
              <a:rPr lang="en-GB"/>
              <a:pPr/>
              <a:t>3</a:t>
            </a:fld>
            <a:endParaRPr lang="en-GB"/>
          </a:p>
        </p:txBody>
      </p:sp>
      <p:sp>
        <p:nvSpPr>
          <p:cNvPr id="175106" name="Rectangle 2"/>
          <p:cNvSpPr>
            <a:spLocks noGrp="1" noRot="1" noChangeAspect="1" noChangeArrowheads="1" noTextEdit="1"/>
          </p:cNvSpPr>
          <p:nvPr>
            <p:ph type="sldImg"/>
          </p:nvPr>
        </p:nvSpPr>
        <p:spPr>
          <a:ln/>
        </p:spPr>
      </p:sp>
      <p:sp>
        <p:nvSpPr>
          <p:cNvPr id="17510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643BDAE-D458-488D-BE7D-A94E0709AAC6}" type="slidenum">
              <a:rPr lang="en-GB"/>
              <a:pPr/>
              <a:t>4</a:t>
            </a:fld>
            <a:endParaRPr lang="en-GB"/>
          </a:p>
        </p:txBody>
      </p:sp>
      <p:sp>
        <p:nvSpPr>
          <p:cNvPr id="223234" name="Rectangle 2"/>
          <p:cNvSpPr>
            <a:spLocks noGrp="1" noRot="1" noChangeAspect="1" noChangeArrowheads="1" noTextEdit="1"/>
          </p:cNvSpPr>
          <p:nvPr>
            <p:ph type="sldImg"/>
          </p:nvPr>
        </p:nvSpPr>
        <p:spPr>
          <a:ln/>
        </p:spPr>
      </p:sp>
      <p:sp>
        <p:nvSpPr>
          <p:cNvPr id="223235" name="Rectangle 3"/>
          <p:cNvSpPr>
            <a:spLocks noGrp="1" noChangeArrowheads="1"/>
          </p:cNvSpPr>
          <p:nvPr>
            <p:ph type="body" idx="1"/>
          </p:nvPr>
        </p:nvSpPr>
        <p:spPr/>
        <p:txBody>
          <a:bodyPr/>
          <a:lstStyle/>
          <a:p>
            <a:endParaRPr lang="sv-SE"/>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7B6B57D-6F51-452F-AFD9-E8115F4B78F2}" type="slidenum">
              <a:rPr lang="en-GB"/>
              <a:pPr/>
              <a:t>5</a:t>
            </a:fld>
            <a:endParaRPr lang="en-GB"/>
          </a:p>
        </p:txBody>
      </p:sp>
      <p:sp>
        <p:nvSpPr>
          <p:cNvPr id="176130" name="Rectangle 2"/>
          <p:cNvSpPr>
            <a:spLocks noGrp="1" noRot="1" noChangeAspect="1" noChangeArrowheads="1" noTextEdit="1"/>
          </p:cNvSpPr>
          <p:nvPr>
            <p:ph type="sldImg"/>
          </p:nvPr>
        </p:nvSpPr>
        <p:spPr>
          <a:ln/>
        </p:spPr>
      </p:sp>
      <p:sp>
        <p:nvSpPr>
          <p:cNvPr id="17613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F35DB0F-1FCB-41DA-A458-EC7524F19CBA}" type="slidenum">
              <a:rPr lang="en-GB"/>
              <a:pPr/>
              <a:t>6</a:t>
            </a:fld>
            <a:endParaRPr lang="en-GB"/>
          </a:p>
        </p:txBody>
      </p:sp>
      <p:sp>
        <p:nvSpPr>
          <p:cNvPr id="221186" name="Rectangle 2"/>
          <p:cNvSpPr>
            <a:spLocks noGrp="1" noRot="1" noChangeAspect="1" noChangeArrowheads="1" noTextEdit="1"/>
          </p:cNvSpPr>
          <p:nvPr>
            <p:ph type="sldImg"/>
          </p:nvPr>
        </p:nvSpPr>
        <p:spPr>
          <a:ln/>
        </p:spPr>
      </p:sp>
      <p:sp>
        <p:nvSpPr>
          <p:cNvPr id="221187" name="Rectangle 3"/>
          <p:cNvSpPr>
            <a:spLocks noGrp="1" noChangeArrowheads="1"/>
          </p:cNvSpPr>
          <p:nvPr>
            <p:ph type="body" idx="1"/>
          </p:nvPr>
        </p:nvSpPr>
        <p:spPr/>
        <p:txBody>
          <a:bodyPr/>
          <a:lstStyle/>
          <a:p>
            <a:endParaRPr lang="sv-SE"/>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EBF0023-CF47-4ADF-A536-E02373777E27}" type="slidenum">
              <a:rPr lang="en-GB"/>
              <a:pPr/>
              <a:t>7</a:t>
            </a:fld>
            <a:endParaRPr lang="en-GB"/>
          </a:p>
        </p:txBody>
      </p:sp>
      <p:sp>
        <p:nvSpPr>
          <p:cNvPr id="191490" name="Rectangle 2"/>
          <p:cNvSpPr>
            <a:spLocks noGrp="1" noRot="1" noChangeAspect="1" noChangeArrowheads="1" noTextEdit="1"/>
          </p:cNvSpPr>
          <p:nvPr>
            <p:ph type="sldImg"/>
          </p:nvPr>
        </p:nvSpPr>
        <p:spPr>
          <a:ln/>
        </p:spPr>
      </p:sp>
      <p:sp>
        <p:nvSpPr>
          <p:cNvPr id="19149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2966934-2D1A-45F0-9B06-B032254BA573}" type="slidenum">
              <a:rPr lang="en-GB"/>
              <a:pPr/>
              <a:t>8</a:t>
            </a:fld>
            <a:endParaRPr lang="en-GB"/>
          </a:p>
        </p:txBody>
      </p:sp>
      <p:sp>
        <p:nvSpPr>
          <p:cNvPr id="87042" name="Rectangle 2"/>
          <p:cNvSpPr>
            <a:spLocks noGrp="1" noRot="1" noChangeAspect="1" noChangeArrowheads="1" noTextEdit="1"/>
          </p:cNvSpPr>
          <p:nvPr>
            <p:ph type="sldImg"/>
          </p:nvPr>
        </p:nvSpPr>
        <p:spPr>
          <a:ln/>
        </p:spPr>
      </p:sp>
      <p:sp>
        <p:nvSpPr>
          <p:cNvPr id="8704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98A15A4-593A-4806-81B7-0F71225B92E6}" type="slidenum">
              <a:rPr lang="en-GB"/>
              <a:pPr/>
              <a:t>9</a:t>
            </a:fld>
            <a:endParaRPr lang="en-GB"/>
          </a:p>
        </p:txBody>
      </p:sp>
      <p:sp>
        <p:nvSpPr>
          <p:cNvPr id="225282" name="Rectangle 2"/>
          <p:cNvSpPr>
            <a:spLocks noGrp="1" noRot="1" noChangeAspect="1" noChangeArrowheads="1" noTextEdit="1"/>
          </p:cNvSpPr>
          <p:nvPr>
            <p:ph type="sldImg"/>
          </p:nvPr>
        </p:nvSpPr>
        <p:spPr>
          <a:ln/>
        </p:spPr>
      </p:sp>
      <p:sp>
        <p:nvSpPr>
          <p:cNvPr id="225283" name="Rectangle 3"/>
          <p:cNvSpPr>
            <a:spLocks noGrp="1" noChangeArrowheads="1"/>
          </p:cNvSpPr>
          <p:nvPr>
            <p:ph type="body" idx="1"/>
          </p:nvPr>
        </p:nvSpPr>
        <p:spPr/>
        <p:txBody>
          <a:bodyPr/>
          <a:lstStyle/>
          <a:p>
            <a:endParaRPr lang="sv-SE"/>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sv-SE"/>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sv-SE"/>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E875E338-1C6E-482C-8AB6-E14E803E6EE2}" type="slidenum">
              <a:rPr lang="en-GB"/>
              <a:pPr>
                <a:defRPr/>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v-SE"/>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F244694B-89CD-41E8-A953-C279455217C7}" type="slidenum">
              <a:rPr lang="en-GB"/>
              <a:pPr>
                <a:defRPr/>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67488" y="260350"/>
            <a:ext cx="1960562" cy="5905500"/>
          </a:xfrm>
        </p:spPr>
        <p:txBody>
          <a:bodyPr vert="eaVert"/>
          <a:lstStyle/>
          <a:p>
            <a:r>
              <a:rPr lang="en-US" smtClean="0"/>
              <a:t>Click to edit Master title style</a:t>
            </a:r>
            <a:endParaRPr lang="sv-SE"/>
          </a:p>
        </p:txBody>
      </p:sp>
      <p:sp>
        <p:nvSpPr>
          <p:cNvPr id="3" name="Vertical Text Placeholder 2"/>
          <p:cNvSpPr>
            <a:spLocks noGrp="1"/>
          </p:cNvSpPr>
          <p:nvPr>
            <p:ph type="body" orient="vert" idx="1"/>
          </p:nvPr>
        </p:nvSpPr>
        <p:spPr>
          <a:xfrm>
            <a:off x="684213" y="260350"/>
            <a:ext cx="5730875" cy="5905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13A37AFB-A79E-4F48-85A3-21D78A05374D}" type="slidenum">
              <a:rPr lang="en-GB"/>
              <a:pPr>
                <a:defRPr/>
              </a:pPr>
              <a:t>‹#›</a:t>
            </a:fld>
            <a:endParaRPr lang="en-GB"/>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755650" y="260350"/>
            <a:ext cx="7772400" cy="1143000"/>
          </a:xfrm>
        </p:spPr>
        <p:txBody>
          <a:bodyPr/>
          <a:lstStyle/>
          <a:p>
            <a:r>
              <a:rPr lang="en-US" smtClean="0"/>
              <a:t>Click to edit Master title style</a:t>
            </a:r>
            <a:endParaRPr lang="sv-SE"/>
          </a:p>
        </p:txBody>
      </p:sp>
      <p:sp>
        <p:nvSpPr>
          <p:cNvPr id="3" name="Content Placeholder 2"/>
          <p:cNvSpPr>
            <a:spLocks noGrp="1"/>
          </p:cNvSpPr>
          <p:nvPr>
            <p:ph sz="half" idx="1"/>
          </p:nvPr>
        </p:nvSpPr>
        <p:spPr>
          <a:xfrm>
            <a:off x="684213" y="1557338"/>
            <a:ext cx="3810000" cy="460851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Content Placeholder 3"/>
          <p:cNvSpPr>
            <a:spLocks noGrp="1"/>
          </p:cNvSpPr>
          <p:nvPr>
            <p:ph sz="quarter" idx="2"/>
          </p:nvPr>
        </p:nvSpPr>
        <p:spPr>
          <a:xfrm>
            <a:off x="4646613" y="1557338"/>
            <a:ext cx="3810000" cy="22272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5" name="Content Placeholder 4"/>
          <p:cNvSpPr>
            <a:spLocks noGrp="1"/>
          </p:cNvSpPr>
          <p:nvPr>
            <p:ph sz="quarter" idx="3"/>
          </p:nvPr>
        </p:nvSpPr>
        <p:spPr>
          <a:xfrm>
            <a:off x="4646613" y="3937000"/>
            <a:ext cx="3810000" cy="222885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6" name="Rectangle 4"/>
          <p:cNvSpPr>
            <a:spLocks noGrp="1" noChangeArrowheads="1"/>
          </p:cNvSpPr>
          <p:nvPr>
            <p:ph type="dt" sz="half" idx="10"/>
          </p:nvPr>
        </p:nvSpPr>
        <p:spPr>
          <a:ln/>
        </p:spPr>
        <p:txBody>
          <a:bodyPr/>
          <a:lstStyle>
            <a:lvl1pPr>
              <a:defRPr/>
            </a:lvl1pPr>
          </a:lstStyle>
          <a:p>
            <a:pPr>
              <a:defRPr/>
            </a:pPr>
            <a:endParaRPr lang="en-GB"/>
          </a:p>
        </p:txBody>
      </p:sp>
      <p:sp>
        <p:nvSpPr>
          <p:cNvPr id="7" name="Rectangle 5"/>
          <p:cNvSpPr>
            <a:spLocks noGrp="1" noChangeArrowheads="1"/>
          </p:cNvSpPr>
          <p:nvPr>
            <p:ph type="ftr" sz="quarter" idx="11"/>
          </p:nvPr>
        </p:nvSpPr>
        <p:spPr>
          <a:ln/>
        </p:spPr>
        <p:txBody>
          <a:bodyPr/>
          <a:lstStyle>
            <a:lvl1pPr>
              <a:defRPr/>
            </a:lvl1pPr>
          </a:lstStyle>
          <a:p>
            <a:pPr>
              <a:defRPr/>
            </a:pPr>
            <a:endParaRPr lang="en-GB"/>
          </a:p>
        </p:txBody>
      </p:sp>
      <p:sp>
        <p:nvSpPr>
          <p:cNvPr id="8" name="Rectangle 6"/>
          <p:cNvSpPr>
            <a:spLocks noGrp="1" noChangeArrowheads="1"/>
          </p:cNvSpPr>
          <p:nvPr>
            <p:ph type="sldNum" sz="quarter" idx="12"/>
          </p:nvPr>
        </p:nvSpPr>
        <p:spPr>
          <a:ln/>
        </p:spPr>
        <p:txBody>
          <a:bodyPr/>
          <a:lstStyle>
            <a:lvl1pPr>
              <a:defRPr/>
            </a:lvl1pPr>
          </a:lstStyle>
          <a:p>
            <a:pPr>
              <a:defRPr/>
            </a:pPr>
            <a:fld id="{C25D93D3-7638-4463-9A1D-9CBA162A9B66}" type="slidenum">
              <a:rPr lang="en-GB"/>
              <a:pPr>
                <a:defRPr/>
              </a:pPr>
              <a:t>‹#›</a:t>
            </a:fld>
            <a:endParaRPr lang="en-GB"/>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fourObj" preserve="1">
  <p:cSld name="Title and 4 Content">
    <p:spTree>
      <p:nvGrpSpPr>
        <p:cNvPr id="1" name=""/>
        <p:cNvGrpSpPr/>
        <p:nvPr/>
      </p:nvGrpSpPr>
      <p:grpSpPr>
        <a:xfrm>
          <a:off x="0" y="0"/>
          <a:ext cx="0" cy="0"/>
          <a:chOff x="0" y="0"/>
          <a:chExt cx="0" cy="0"/>
        </a:xfrm>
      </p:grpSpPr>
      <p:sp>
        <p:nvSpPr>
          <p:cNvPr id="2" name="Title 1"/>
          <p:cNvSpPr>
            <a:spLocks noGrp="1"/>
          </p:cNvSpPr>
          <p:nvPr>
            <p:ph type="title" sz="quarter"/>
          </p:nvPr>
        </p:nvSpPr>
        <p:spPr>
          <a:xfrm>
            <a:off x="755650" y="260350"/>
            <a:ext cx="7772400" cy="1143000"/>
          </a:xfrm>
        </p:spPr>
        <p:txBody>
          <a:bodyPr/>
          <a:lstStyle/>
          <a:p>
            <a:r>
              <a:rPr lang="en-US" smtClean="0"/>
              <a:t>Click to edit Master title style</a:t>
            </a:r>
            <a:endParaRPr lang="sv-SE"/>
          </a:p>
        </p:txBody>
      </p:sp>
      <p:sp>
        <p:nvSpPr>
          <p:cNvPr id="3" name="Content Placeholder 2"/>
          <p:cNvSpPr>
            <a:spLocks noGrp="1"/>
          </p:cNvSpPr>
          <p:nvPr>
            <p:ph sz="quarter" idx="1"/>
          </p:nvPr>
        </p:nvSpPr>
        <p:spPr>
          <a:xfrm>
            <a:off x="684213" y="1557338"/>
            <a:ext cx="3810000" cy="22272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Content Placeholder 3"/>
          <p:cNvSpPr>
            <a:spLocks noGrp="1"/>
          </p:cNvSpPr>
          <p:nvPr>
            <p:ph sz="quarter" idx="2"/>
          </p:nvPr>
        </p:nvSpPr>
        <p:spPr>
          <a:xfrm>
            <a:off x="4646613" y="1557338"/>
            <a:ext cx="3810000" cy="22272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5" name="Content Placeholder 4"/>
          <p:cNvSpPr>
            <a:spLocks noGrp="1"/>
          </p:cNvSpPr>
          <p:nvPr>
            <p:ph sz="quarter" idx="3"/>
          </p:nvPr>
        </p:nvSpPr>
        <p:spPr>
          <a:xfrm>
            <a:off x="684213" y="3937000"/>
            <a:ext cx="3810000" cy="222885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6" name="Content Placeholder 5"/>
          <p:cNvSpPr>
            <a:spLocks noGrp="1"/>
          </p:cNvSpPr>
          <p:nvPr>
            <p:ph sz="quarter" idx="4"/>
          </p:nvPr>
        </p:nvSpPr>
        <p:spPr>
          <a:xfrm>
            <a:off x="4646613" y="3937000"/>
            <a:ext cx="3810000" cy="222885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7" name="Rectangle 4"/>
          <p:cNvSpPr>
            <a:spLocks noGrp="1" noChangeArrowheads="1"/>
          </p:cNvSpPr>
          <p:nvPr>
            <p:ph type="dt" sz="half" idx="10"/>
          </p:nvPr>
        </p:nvSpPr>
        <p:spPr>
          <a:ln/>
        </p:spPr>
        <p:txBody>
          <a:bodyPr/>
          <a:lstStyle>
            <a:lvl1pPr>
              <a:defRPr/>
            </a:lvl1pPr>
          </a:lstStyle>
          <a:p>
            <a:pPr>
              <a:defRPr/>
            </a:pPr>
            <a:endParaRPr lang="en-GB"/>
          </a:p>
        </p:txBody>
      </p:sp>
      <p:sp>
        <p:nvSpPr>
          <p:cNvPr id="8" name="Rectangle 5"/>
          <p:cNvSpPr>
            <a:spLocks noGrp="1" noChangeArrowheads="1"/>
          </p:cNvSpPr>
          <p:nvPr>
            <p:ph type="ftr" sz="quarter" idx="11"/>
          </p:nvPr>
        </p:nvSpPr>
        <p:spPr>
          <a:ln/>
        </p:spPr>
        <p:txBody>
          <a:bodyPr/>
          <a:lstStyle>
            <a:lvl1pPr>
              <a:defRPr/>
            </a:lvl1pPr>
          </a:lstStyle>
          <a:p>
            <a:pPr>
              <a:defRPr/>
            </a:pPr>
            <a:endParaRPr lang="en-GB"/>
          </a:p>
        </p:txBody>
      </p:sp>
      <p:sp>
        <p:nvSpPr>
          <p:cNvPr id="9" name="Rectangle 6"/>
          <p:cNvSpPr>
            <a:spLocks noGrp="1" noChangeArrowheads="1"/>
          </p:cNvSpPr>
          <p:nvPr>
            <p:ph type="sldNum" sz="quarter" idx="12"/>
          </p:nvPr>
        </p:nvSpPr>
        <p:spPr>
          <a:ln/>
        </p:spPr>
        <p:txBody>
          <a:bodyPr/>
          <a:lstStyle>
            <a:lvl1pPr>
              <a:defRPr/>
            </a:lvl1pPr>
          </a:lstStyle>
          <a:p>
            <a:pPr>
              <a:defRPr/>
            </a:pPr>
            <a:fld id="{3AF66891-A0C4-4F4B-9CA5-1023D90DD1D1}" type="slidenum">
              <a:rPr lang="en-GB"/>
              <a:pPr>
                <a:defRPr/>
              </a:pPr>
              <a:t>‹#›</a:t>
            </a:fld>
            <a:endParaRPr lang="en-GB"/>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dgm" preserve="1">
  <p:cSld name="Title and Diagram or Organization Chart">
    <p:spTree>
      <p:nvGrpSpPr>
        <p:cNvPr id="1" name=""/>
        <p:cNvGrpSpPr/>
        <p:nvPr/>
      </p:nvGrpSpPr>
      <p:grpSpPr>
        <a:xfrm>
          <a:off x="0" y="0"/>
          <a:ext cx="0" cy="0"/>
          <a:chOff x="0" y="0"/>
          <a:chExt cx="0" cy="0"/>
        </a:xfrm>
      </p:grpSpPr>
      <p:sp>
        <p:nvSpPr>
          <p:cNvPr id="2" name="Title 1"/>
          <p:cNvSpPr>
            <a:spLocks noGrp="1"/>
          </p:cNvSpPr>
          <p:nvPr>
            <p:ph type="title"/>
          </p:nvPr>
        </p:nvSpPr>
        <p:spPr>
          <a:xfrm>
            <a:off x="755650" y="260350"/>
            <a:ext cx="7772400" cy="1143000"/>
          </a:xfrm>
        </p:spPr>
        <p:txBody>
          <a:bodyPr/>
          <a:lstStyle/>
          <a:p>
            <a:r>
              <a:rPr lang="en-US" smtClean="0"/>
              <a:t>Click to edit Master title style</a:t>
            </a:r>
            <a:endParaRPr lang="sv-SE"/>
          </a:p>
        </p:txBody>
      </p:sp>
      <p:sp>
        <p:nvSpPr>
          <p:cNvPr id="3" name="SmartArt Placeholder 2"/>
          <p:cNvSpPr>
            <a:spLocks noGrp="1"/>
          </p:cNvSpPr>
          <p:nvPr>
            <p:ph type="dgm" idx="1"/>
          </p:nvPr>
        </p:nvSpPr>
        <p:spPr>
          <a:xfrm>
            <a:off x="684213" y="1557338"/>
            <a:ext cx="7772400" cy="4608512"/>
          </a:xfrm>
        </p:spPr>
        <p:txBody>
          <a:bodyPr/>
          <a:lstStyle/>
          <a:p>
            <a:pPr lvl="0"/>
            <a:endParaRPr lang="sv-SE" noProof="0" smtClean="0"/>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D7D75018-E115-4CDD-9F62-886D925A96D6}" type="slidenum">
              <a:rPr lang="en-GB"/>
              <a:pPr>
                <a:defRPr/>
              </a:pPr>
              <a:t>‹#›</a:t>
            </a:fld>
            <a:endParaRPr lang="en-GB"/>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xAndObj">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755650" y="260350"/>
            <a:ext cx="7772400" cy="1143000"/>
          </a:xfrm>
        </p:spPr>
        <p:txBody>
          <a:bodyPr/>
          <a:lstStyle/>
          <a:p>
            <a:r>
              <a:rPr lang="en-US" smtClean="0"/>
              <a:t>Click to edit Master title style</a:t>
            </a:r>
            <a:endParaRPr lang="sv-SE"/>
          </a:p>
        </p:txBody>
      </p:sp>
      <p:sp>
        <p:nvSpPr>
          <p:cNvPr id="3" name="Text Placeholder 2"/>
          <p:cNvSpPr>
            <a:spLocks noGrp="1"/>
          </p:cNvSpPr>
          <p:nvPr>
            <p:ph type="body" sz="half" idx="1"/>
          </p:nvPr>
        </p:nvSpPr>
        <p:spPr>
          <a:xfrm>
            <a:off x="684213" y="1557338"/>
            <a:ext cx="3810000" cy="460851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Content Placeholder 3"/>
          <p:cNvSpPr>
            <a:spLocks noGrp="1"/>
          </p:cNvSpPr>
          <p:nvPr>
            <p:ph sz="half" idx="2"/>
          </p:nvPr>
        </p:nvSpPr>
        <p:spPr>
          <a:xfrm>
            <a:off x="4646613" y="1557338"/>
            <a:ext cx="3810000" cy="460851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5" name="Date Placeholder 4"/>
          <p:cNvSpPr>
            <a:spLocks noGrp="1"/>
          </p:cNvSpPr>
          <p:nvPr>
            <p:ph type="dt" sz="half" idx="10"/>
          </p:nvPr>
        </p:nvSpPr>
        <p:spPr>
          <a:xfrm>
            <a:off x="685800" y="6248400"/>
            <a:ext cx="1905000" cy="457200"/>
          </a:xfrm>
        </p:spPr>
        <p:txBody>
          <a:bodyPr/>
          <a:lstStyle>
            <a:lvl1pPr>
              <a:defRPr/>
            </a:lvl1pPr>
          </a:lstStyle>
          <a:p>
            <a:endParaRPr lang="en-GB"/>
          </a:p>
        </p:txBody>
      </p:sp>
      <p:sp>
        <p:nvSpPr>
          <p:cNvPr id="6" name="Footer Placeholder 5"/>
          <p:cNvSpPr>
            <a:spLocks noGrp="1"/>
          </p:cNvSpPr>
          <p:nvPr>
            <p:ph type="ftr" sz="quarter" idx="11"/>
          </p:nvPr>
        </p:nvSpPr>
        <p:spPr>
          <a:xfrm>
            <a:off x="3124200" y="6248400"/>
            <a:ext cx="2895600" cy="457200"/>
          </a:xfrm>
        </p:spPr>
        <p:txBody>
          <a:bodyPr/>
          <a:lstStyle>
            <a:lvl1pPr>
              <a:defRPr/>
            </a:lvl1pPr>
          </a:lstStyle>
          <a:p>
            <a:endParaRPr lang="en-GB"/>
          </a:p>
        </p:txBody>
      </p:sp>
      <p:sp>
        <p:nvSpPr>
          <p:cNvPr id="7" name="Slide Number Placeholder 6"/>
          <p:cNvSpPr>
            <a:spLocks noGrp="1"/>
          </p:cNvSpPr>
          <p:nvPr>
            <p:ph type="sldNum" sz="quarter" idx="12"/>
          </p:nvPr>
        </p:nvSpPr>
        <p:spPr>
          <a:xfrm>
            <a:off x="6553200" y="6248400"/>
            <a:ext cx="1905000" cy="457200"/>
          </a:xfrm>
        </p:spPr>
        <p:txBody>
          <a:bodyPr/>
          <a:lstStyle>
            <a:lvl1pPr>
              <a:defRPr/>
            </a:lvl1pPr>
          </a:lstStyle>
          <a:p>
            <a:fld id="{F6CA04C9-CFA8-4A9F-B3B6-DBB17FD3F44E}" type="slidenum">
              <a:rPr lang="en-GB"/>
              <a:pPr/>
              <a:t>‹#›</a:t>
            </a:fld>
            <a:endParaRPr lang="en-GB"/>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xAndTwoObj">
  <p:cSld name="Title, Tex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755650" y="260350"/>
            <a:ext cx="7772400" cy="1143000"/>
          </a:xfrm>
        </p:spPr>
        <p:txBody>
          <a:bodyPr/>
          <a:lstStyle/>
          <a:p>
            <a:r>
              <a:rPr lang="en-US" smtClean="0"/>
              <a:t>Click to edit Master title style</a:t>
            </a:r>
            <a:endParaRPr lang="sv-SE"/>
          </a:p>
        </p:txBody>
      </p:sp>
      <p:sp>
        <p:nvSpPr>
          <p:cNvPr id="3" name="Text Placeholder 2"/>
          <p:cNvSpPr>
            <a:spLocks noGrp="1"/>
          </p:cNvSpPr>
          <p:nvPr>
            <p:ph type="body" sz="half" idx="1"/>
          </p:nvPr>
        </p:nvSpPr>
        <p:spPr>
          <a:xfrm>
            <a:off x="684213" y="1557338"/>
            <a:ext cx="3810000" cy="460851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Content Placeholder 3"/>
          <p:cNvSpPr>
            <a:spLocks noGrp="1"/>
          </p:cNvSpPr>
          <p:nvPr>
            <p:ph sz="quarter" idx="2"/>
          </p:nvPr>
        </p:nvSpPr>
        <p:spPr>
          <a:xfrm>
            <a:off x="4646613" y="1557338"/>
            <a:ext cx="3810000" cy="22272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5" name="Content Placeholder 4"/>
          <p:cNvSpPr>
            <a:spLocks noGrp="1"/>
          </p:cNvSpPr>
          <p:nvPr>
            <p:ph sz="quarter" idx="3"/>
          </p:nvPr>
        </p:nvSpPr>
        <p:spPr>
          <a:xfrm>
            <a:off x="4646613" y="3937000"/>
            <a:ext cx="3810000" cy="222885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6" name="Date Placeholder 5"/>
          <p:cNvSpPr>
            <a:spLocks noGrp="1"/>
          </p:cNvSpPr>
          <p:nvPr>
            <p:ph type="dt" sz="half" idx="10"/>
          </p:nvPr>
        </p:nvSpPr>
        <p:spPr>
          <a:xfrm>
            <a:off x="685800" y="6248400"/>
            <a:ext cx="1905000" cy="457200"/>
          </a:xfrm>
        </p:spPr>
        <p:txBody>
          <a:bodyPr/>
          <a:lstStyle>
            <a:lvl1pPr>
              <a:defRPr/>
            </a:lvl1pPr>
          </a:lstStyle>
          <a:p>
            <a:endParaRPr lang="en-GB"/>
          </a:p>
        </p:txBody>
      </p:sp>
      <p:sp>
        <p:nvSpPr>
          <p:cNvPr id="7" name="Footer Placeholder 6"/>
          <p:cNvSpPr>
            <a:spLocks noGrp="1"/>
          </p:cNvSpPr>
          <p:nvPr>
            <p:ph type="ftr" sz="quarter" idx="11"/>
          </p:nvPr>
        </p:nvSpPr>
        <p:spPr>
          <a:xfrm>
            <a:off x="3124200" y="6248400"/>
            <a:ext cx="2895600" cy="457200"/>
          </a:xfrm>
        </p:spPr>
        <p:txBody>
          <a:bodyPr/>
          <a:lstStyle>
            <a:lvl1pPr>
              <a:defRPr/>
            </a:lvl1pPr>
          </a:lstStyle>
          <a:p>
            <a:endParaRPr lang="en-GB"/>
          </a:p>
        </p:txBody>
      </p:sp>
      <p:sp>
        <p:nvSpPr>
          <p:cNvPr id="8" name="Slide Number Placeholder 7"/>
          <p:cNvSpPr>
            <a:spLocks noGrp="1"/>
          </p:cNvSpPr>
          <p:nvPr>
            <p:ph type="sldNum" sz="quarter" idx="12"/>
          </p:nvPr>
        </p:nvSpPr>
        <p:spPr>
          <a:xfrm>
            <a:off x="6553200" y="6248400"/>
            <a:ext cx="1905000" cy="457200"/>
          </a:xfrm>
        </p:spPr>
        <p:txBody>
          <a:bodyPr/>
          <a:lstStyle>
            <a:lvl1pPr>
              <a:defRPr/>
            </a:lvl1pPr>
          </a:lstStyle>
          <a:p>
            <a:fld id="{99212F37-8B75-4283-A09D-5F34596E12B4}" type="slidenum">
              <a:rPr lang="en-GB"/>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v-SE"/>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B29131DE-AAF0-4FAF-92A5-81BA6ED60EFB}" type="slidenum">
              <a:rPr lang="en-GB"/>
              <a:pPr>
                <a:defRPr/>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sv-SE"/>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524F9469-1EA2-41C6-AAA1-7DC0C1DEE07B}" type="slidenum">
              <a:rPr lang="en-GB"/>
              <a:pPr>
                <a:defRPr/>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v-SE"/>
          </a:p>
        </p:txBody>
      </p:sp>
      <p:sp>
        <p:nvSpPr>
          <p:cNvPr id="3" name="Content Placeholder 2"/>
          <p:cNvSpPr>
            <a:spLocks noGrp="1"/>
          </p:cNvSpPr>
          <p:nvPr>
            <p:ph sz="half" idx="1"/>
          </p:nvPr>
        </p:nvSpPr>
        <p:spPr>
          <a:xfrm>
            <a:off x="684213" y="1557338"/>
            <a:ext cx="3810000" cy="46085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Content Placeholder 3"/>
          <p:cNvSpPr>
            <a:spLocks noGrp="1"/>
          </p:cNvSpPr>
          <p:nvPr>
            <p:ph sz="half" idx="2"/>
          </p:nvPr>
        </p:nvSpPr>
        <p:spPr>
          <a:xfrm>
            <a:off x="4646613" y="1557338"/>
            <a:ext cx="3810000" cy="46085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A50B3ABF-4F46-4287-BAB7-59ED3149F350}"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sv-SE"/>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7" name="Rectangle 4"/>
          <p:cNvSpPr>
            <a:spLocks noGrp="1" noChangeArrowheads="1"/>
          </p:cNvSpPr>
          <p:nvPr>
            <p:ph type="dt" sz="half" idx="10"/>
          </p:nvPr>
        </p:nvSpPr>
        <p:spPr>
          <a:ln/>
        </p:spPr>
        <p:txBody>
          <a:bodyPr/>
          <a:lstStyle>
            <a:lvl1pPr>
              <a:defRPr/>
            </a:lvl1pPr>
          </a:lstStyle>
          <a:p>
            <a:pPr>
              <a:defRPr/>
            </a:pPr>
            <a:endParaRPr lang="en-GB"/>
          </a:p>
        </p:txBody>
      </p:sp>
      <p:sp>
        <p:nvSpPr>
          <p:cNvPr id="8" name="Rectangle 5"/>
          <p:cNvSpPr>
            <a:spLocks noGrp="1" noChangeArrowheads="1"/>
          </p:cNvSpPr>
          <p:nvPr>
            <p:ph type="ftr" sz="quarter" idx="11"/>
          </p:nvPr>
        </p:nvSpPr>
        <p:spPr>
          <a:ln/>
        </p:spPr>
        <p:txBody>
          <a:bodyPr/>
          <a:lstStyle>
            <a:lvl1pPr>
              <a:defRPr/>
            </a:lvl1pPr>
          </a:lstStyle>
          <a:p>
            <a:pPr>
              <a:defRPr/>
            </a:pPr>
            <a:endParaRPr lang="en-GB"/>
          </a:p>
        </p:txBody>
      </p:sp>
      <p:sp>
        <p:nvSpPr>
          <p:cNvPr id="9" name="Rectangle 6"/>
          <p:cNvSpPr>
            <a:spLocks noGrp="1" noChangeArrowheads="1"/>
          </p:cNvSpPr>
          <p:nvPr>
            <p:ph type="sldNum" sz="quarter" idx="12"/>
          </p:nvPr>
        </p:nvSpPr>
        <p:spPr>
          <a:ln/>
        </p:spPr>
        <p:txBody>
          <a:bodyPr/>
          <a:lstStyle>
            <a:lvl1pPr>
              <a:defRPr/>
            </a:lvl1pPr>
          </a:lstStyle>
          <a:p>
            <a:pPr>
              <a:defRPr/>
            </a:pPr>
            <a:fld id="{BCDA2918-37CB-4FD0-9705-54ECF4F22919}"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v-SE"/>
          </a:p>
        </p:txBody>
      </p:sp>
      <p:sp>
        <p:nvSpPr>
          <p:cNvPr id="3" name="Rectangle 4"/>
          <p:cNvSpPr>
            <a:spLocks noGrp="1" noChangeArrowheads="1"/>
          </p:cNvSpPr>
          <p:nvPr>
            <p:ph type="dt" sz="half" idx="10"/>
          </p:nvPr>
        </p:nvSpPr>
        <p:spPr>
          <a:ln/>
        </p:spPr>
        <p:txBody>
          <a:bodyPr/>
          <a:lstStyle>
            <a:lvl1pPr>
              <a:defRPr/>
            </a:lvl1pPr>
          </a:lstStyle>
          <a:p>
            <a:pPr>
              <a:defRPr/>
            </a:pPr>
            <a:endParaRPr lang="en-GB"/>
          </a:p>
        </p:txBody>
      </p:sp>
      <p:sp>
        <p:nvSpPr>
          <p:cNvPr id="4" name="Rectangle 5"/>
          <p:cNvSpPr>
            <a:spLocks noGrp="1" noChangeArrowheads="1"/>
          </p:cNvSpPr>
          <p:nvPr>
            <p:ph type="ftr" sz="quarter" idx="11"/>
          </p:nvPr>
        </p:nvSpPr>
        <p:spPr>
          <a:ln/>
        </p:spPr>
        <p:txBody>
          <a:bodyPr/>
          <a:lstStyle>
            <a:lvl1pPr>
              <a:defRPr/>
            </a:lvl1pPr>
          </a:lstStyle>
          <a:p>
            <a:pPr>
              <a:defRPr/>
            </a:pPr>
            <a:endParaRPr lang="en-GB"/>
          </a:p>
        </p:txBody>
      </p:sp>
      <p:sp>
        <p:nvSpPr>
          <p:cNvPr id="5" name="Rectangle 6"/>
          <p:cNvSpPr>
            <a:spLocks noGrp="1" noChangeArrowheads="1"/>
          </p:cNvSpPr>
          <p:nvPr>
            <p:ph type="sldNum" sz="quarter" idx="12"/>
          </p:nvPr>
        </p:nvSpPr>
        <p:spPr>
          <a:ln/>
        </p:spPr>
        <p:txBody>
          <a:bodyPr/>
          <a:lstStyle>
            <a:lvl1pPr>
              <a:defRPr/>
            </a:lvl1pPr>
          </a:lstStyle>
          <a:p>
            <a:pPr>
              <a:defRPr/>
            </a:pPr>
            <a:fld id="{5CAD95CC-8F71-458A-A1CB-BA33071A2CE8}" type="slidenum">
              <a:rPr lang="en-GB"/>
              <a:pPr>
                <a:defRPr/>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GB"/>
          </a:p>
        </p:txBody>
      </p:sp>
      <p:sp>
        <p:nvSpPr>
          <p:cNvPr id="3" name="Rectangle 5"/>
          <p:cNvSpPr>
            <a:spLocks noGrp="1" noChangeArrowheads="1"/>
          </p:cNvSpPr>
          <p:nvPr>
            <p:ph type="ftr" sz="quarter" idx="11"/>
          </p:nvPr>
        </p:nvSpPr>
        <p:spPr>
          <a:ln/>
        </p:spPr>
        <p:txBody>
          <a:bodyPr/>
          <a:lstStyle>
            <a:lvl1pPr>
              <a:defRPr/>
            </a:lvl1pPr>
          </a:lstStyle>
          <a:p>
            <a:pPr>
              <a:defRPr/>
            </a:pPr>
            <a:endParaRPr lang="en-GB"/>
          </a:p>
        </p:txBody>
      </p:sp>
      <p:sp>
        <p:nvSpPr>
          <p:cNvPr id="4" name="Rectangle 6"/>
          <p:cNvSpPr>
            <a:spLocks noGrp="1" noChangeArrowheads="1"/>
          </p:cNvSpPr>
          <p:nvPr>
            <p:ph type="sldNum" sz="quarter" idx="12"/>
          </p:nvPr>
        </p:nvSpPr>
        <p:spPr>
          <a:ln/>
        </p:spPr>
        <p:txBody>
          <a:bodyPr/>
          <a:lstStyle>
            <a:lvl1pPr>
              <a:defRPr/>
            </a:lvl1pPr>
          </a:lstStyle>
          <a:p>
            <a:pPr>
              <a:defRPr/>
            </a:pPr>
            <a:fld id="{19B2E279-5AE9-48BF-BEEB-C551EB4E358D}" type="slidenum">
              <a:rPr lang="en-GB"/>
              <a:pPr>
                <a:defRPr/>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sv-SE"/>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v-SE"/>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BF650997-F7DD-4FCB-B094-879C8521D61B}"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sv-SE"/>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sv-SE"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618DC241-DFC9-41E4-9B7C-8EE1603EF4E3}"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bwMode="auto">
          <a:xfrm>
            <a:off x="755650" y="260350"/>
            <a:ext cx="7772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GB" smtClean="0"/>
              <a:t>Click to edit Master title style</a:t>
            </a:r>
          </a:p>
        </p:txBody>
      </p:sp>
      <p:sp>
        <p:nvSpPr>
          <p:cNvPr id="16387" name="Rectangle 3"/>
          <p:cNvSpPr>
            <a:spLocks noGrp="1" noChangeArrowheads="1"/>
          </p:cNvSpPr>
          <p:nvPr>
            <p:ph type="body" idx="1"/>
          </p:nvPr>
        </p:nvSpPr>
        <p:spPr bwMode="auto">
          <a:xfrm>
            <a:off x="684213" y="1557338"/>
            <a:ext cx="7772400" cy="4608512"/>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GB" dirty="0" smtClean="0"/>
              <a:t>Click to edit Master text styles</a:t>
            </a:r>
          </a:p>
          <a:p>
            <a:pPr lvl="1"/>
            <a:r>
              <a:rPr lang="en-GB" dirty="0" smtClean="0"/>
              <a:t>Second level</a:t>
            </a:r>
          </a:p>
          <a:p>
            <a:pPr lvl="2"/>
            <a:r>
              <a:rPr lang="en-GB" dirty="0" smtClean="0"/>
              <a:t>Third level</a:t>
            </a:r>
          </a:p>
          <a:p>
            <a:pPr lvl="3"/>
            <a:r>
              <a:rPr lang="en-GB" dirty="0" smtClean="0"/>
              <a:t>Fourth level</a:t>
            </a:r>
          </a:p>
          <a:p>
            <a:pPr lvl="4"/>
            <a:r>
              <a:rPr lang="en-GB" dirty="0" smtClean="0"/>
              <a:t>Fifth level</a:t>
            </a:r>
          </a:p>
        </p:txBody>
      </p:sp>
      <p:sp>
        <p:nvSpPr>
          <p:cNvPr id="14340" name="Rectangle 4"/>
          <p:cNvSpPr>
            <a:spLocks noGrp="1" noChangeArrowheads="1"/>
          </p:cNvSpPr>
          <p:nvPr>
            <p:ph type="dt" sz="half" idx="2"/>
          </p:nvPr>
        </p:nvSpPr>
        <p:spPr bwMode="auto">
          <a:xfrm>
            <a:off x="6858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a:defRPr/>
            </a:pPr>
            <a:endParaRPr lang="en-GB"/>
          </a:p>
        </p:txBody>
      </p:sp>
      <p:sp>
        <p:nvSpPr>
          <p:cNvPr id="14341"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endParaRPr lang="en-GB"/>
          </a:p>
        </p:txBody>
      </p:sp>
      <p:sp>
        <p:nvSpPr>
          <p:cNvPr id="14342" name="Rectangle 6"/>
          <p:cNvSpPr>
            <a:spLocks noGrp="1" noChangeArrowheads="1"/>
          </p:cNvSpPr>
          <p:nvPr>
            <p:ph type="sldNum" sz="quarter" idx="4"/>
          </p:nvPr>
        </p:nvSpPr>
        <p:spPr bwMode="auto">
          <a:xfrm>
            <a:off x="65532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2E40E154-7550-4C9C-8D04-4D2CDEEDF225}" type="slidenum">
              <a:rPr lang="en-GB"/>
              <a:pPr>
                <a:defRPr/>
              </a:pPr>
              <a:t>‹#›</a:t>
            </a:fld>
            <a:endParaRPr lang="en-GB"/>
          </a:p>
        </p:txBody>
      </p:sp>
      <p:sp>
        <p:nvSpPr>
          <p:cNvPr id="14345" name="Rectangle 9"/>
          <p:cNvSpPr>
            <a:spLocks noChangeArrowheads="1"/>
          </p:cNvSpPr>
          <p:nvPr userDrawn="1"/>
        </p:nvSpPr>
        <p:spPr bwMode="auto">
          <a:xfrm>
            <a:off x="1219200" y="6324600"/>
            <a:ext cx="6858000" cy="457200"/>
          </a:xfrm>
          <a:prstGeom prst="rect">
            <a:avLst/>
          </a:prstGeom>
          <a:gradFill rotWithShape="0">
            <a:gsLst>
              <a:gs pos="0">
                <a:srgbClr val="037C03"/>
              </a:gs>
              <a:gs pos="50000">
                <a:srgbClr val="037C03">
                  <a:gamma/>
                  <a:tint val="50196"/>
                  <a:invGamma/>
                </a:srgbClr>
              </a:gs>
              <a:gs pos="100000">
                <a:srgbClr val="037C03"/>
              </a:gs>
            </a:gsLst>
            <a:lin ang="0" scaled="1"/>
          </a:gradFill>
          <a:ln w="9525">
            <a:noFill/>
            <a:miter lim="800000"/>
            <a:headEnd/>
            <a:tailEnd/>
          </a:ln>
          <a:effectLst/>
        </p:spPr>
        <p:txBody>
          <a:bodyPr wrap="none" anchor="ctr"/>
          <a:lstStyle/>
          <a:p>
            <a:pPr>
              <a:defRPr/>
            </a:pPr>
            <a:endParaRPr lang="sv-SE"/>
          </a:p>
        </p:txBody>
      </p:sp>
      <p:sp>
        <p:nvSpPr>
          <p:cNvPr id="14346" name="AutoShape 10"/>
          <p:cNvSpPr>
            <a:spLocks noChangeArrowheads="1"/>
          </p:cNvSpPr>
          <p:nvPr userDrawn="1"/>
        </p:nvSpPr>
        <p:spPr bwMode="auto">
          <a:xfrm>
            <a:off x="685800" y="6324600"/>
            <a:ext cx="228600" cy="457200"/>
          </a:xfrm>
          <a:prstGeom prst="parallelogram">
            <a:avLst>
              <a:gd name="adj" fmla="val 35412"/>
            </a:avLst>
          </a:prstGeom>
          <a:solidFill>
            <a:srgbClr val="037C03"/>
          </a:solidFill>
          <a:ln w="9525">
            <a:noFill/>
            <a:miter lim="800000"/>
            <a:headEnd/>
            <a:tailEnd/>
          </a:ln>
          <a:effectLst/>
        </p:spPr>
        <p:txBody>
          <a:bodyPr wrap="none" anchor="ctr"/>
          <a:lstStyle/>
          <a:p>
            <a:pPr>
              <a:defRPr/>
            </a:pPr>
            <a:endParaRPr lang="sv-SE"/>
          </a:p>
        </p:txBody>
      </p:sp>
      <p:sp>
        <p:nvSpPr>
          <p:cNvPr id="14347" name="AutoShape 11"/>
          <p:cNvSpPr>
            <a:spLocks noChangeArrowheads="1"/>
          </p:cNvSpPr>
          <p:nvPr userDrawn="1"/>
        </p:nvSpPr>
        <p:spPr bwMode="auto">
          <a:xfrm>
            <a:off x="381000" y="6324600"/>
            <a:ext cx="228600" cy="457200"/>
          </a:xfrm>
          <a:prstGeom prst="parallelogram">
            <a:avLst>
              <a:gd name="adj" fmla="val 35412"/>
            </a:avLst>
          </a:prstGeom>
          <a:solidFill>
            <a:srgbClr val="037C03"/>
          </a:solidFill>
          <a:ln w="9525">
            <a:noFill/>
            <a:miter lim="800000"/>
            <a:headEnd/>
            <a:tailEnd/>
          </a:ln>
          <a:effectLst/>
        </p:spPr>
        <p:txBody>
          <a:bodyPr wrap="none" anchor="ctr"/>
          <a:lstStyle/>
          <a:p>
            <a:pPr>
              <a:defRPr/>
            </a:pPr>
            <a:endParaRPr lang="sv-SE"/>
          </a:p>
        </p:txBody>
      </p:sp>
      <p:sp>
        <p:nvSpPr>
          <p:cNvPr id="14348" name="AutoShape 12"/>
          <p:cNvSpPr>
            <a:spLocks noChangeArrowheads="1"/>
          </p:cNvSpPr>
          <p:nvPr userDrawn="1"/>
        </p:nvSpPr>
        <p:spPr bwMode="auto">
          <a:xfrm>
            <a:off x="76200" y="6324600"/>
            <a:ext cx="228600" cy="457200"/>
          </a:xfrm>
          <a:prstGeom prst="parallelogram">
            <a:avLst>
              <a:gd name="adj" fmla="val 35412"/>
            </a:avLst>
          </a:prstGeom>
          <a:solidFill>
            <a:srgbClr val="037C03"/>
          </a:solidFill>
          <a:ln w="9525">
            <a:noFill/>
            <a:miter lim="800000"/>
            <a:headEnd/>
            <a:tailEnd/>
          </a:ln>
          <a:effectLst/>
        </p:spPr>
        <p:txBody>
          <a:bodyPr wrap="none" anchor="ctr"/>
          <a:lstStyle/>
          <a:p>
            <a:pPr>
              <a:defRPr/>
            </a:pPr>
            <a:endParaRPr lang="sv-SE"/>
          </a:p>
        </p:txBody>
      </p:sp>
      <p:sp>
        <p:nvSpPr>
          <p:cNvPr id="14349" name="AutoShape 13"/>
          <p:cNvSpPr>
            <a:spLocks noChangeArrowheads="1"/>
          </p:cNvSpPr>
          <p:nvPr userDrawn="1"/>
        </p:nvSpPr>
        <p:spPr bwMode="auto">
          <a:xfrm>
            <a:off x="8534400" y="6324600"/>
            <a:ext cx="228600" cy="457200"/>
          </a:xfrm>
          <a:prstGeom prst="parallelogram">
            <a:avLst>
              <a:gd name="adj" fmla="val 35412"/>
            </a:avLst>
          </a:prstGeom>
          <a:solidFill>
            <a:srgbClr val="037C03"/>
          </a:solidFill>
          <a:ln w="9525">
            <a:noFill/>
            <a:miter lim="800000"/>
            <a:headEnd/>
            <a:tailEnd/>
          </a:ln>
          <a:effectLst/>
        </p:spPr>
        <p:txBody>
          <a:bodyPr wrap="none" anchor="ctr"/>
          <a:lstStyle/>
          <a:p>
            <a:pPr>
              <a:defRPr/>
            </a:pPr>
            <a:endParaRPr lang="sv-SE"/>
          </a:p>
        </p:txBody>
      </p:sp>
      <p:sp>
        <p:nvSpPr>
          <p:cNvPr id="14350" name="AutoShape 14"/>
          <p:cNvSpPr>
            <a:spLocks noChangeArrowheads="1"/>
          </p:cNvSpPr>
          <p:nvPr userDrawn="1"/>
        </p:nvSpPr>
        <p:spPr bwMode="auto">
          <a:xfrm>
            <a:off x="8839200" y="6324600"/>
            <a:ext cx="228600" cy="457200"/>
          </a:xfrm>
          <a:prstGeom prst="parallelogram">
            <a:avLst>
              <a:gd name="adj" fmla="val 35412"/>
            </a:avLst>
          </a:prstGeom>
          <a:solidFill>
            <a:srgbClr val="037C03"/>
          </a:solidFill>
          <a:ln w="9525">
            <a:noFill/>
            <a:miter lim="800000"/>
            <a:headEnd/>
            <a:tailEnd/>
          </a:ln>
          <a:effectLst/>
        </p:spPr>
        <p:txBody>
          <a:bodyPr wrap="none" anchor="ctr"/>
          <a:lstStyle/>
          <a:p>
            <a:pPr>
              <a:defRPr/>
            </a:pPr>
            <a:endParaRPr lang="sv-SE"/>
          </a:p>
        </p:txBody>
      </p:sp>
      <p:sp>
        <p:nvSpPr>
          <p:cNvPr id="14351" name="AutoShape 15"/>
          <p:cNvSpPr>
            <a:spLocks noChangeArrowheads="1"/>
          </p:cNvSpPr>
          <p:nvPr userDrawn="1"/>
        </p:nvSpPr>
        <p:spPr bwMode="auto">
          <a:xfrm>
            <a:off x="8229600" y="6324600"/>
            <a:ext cx="228600" cy="457200"/>
          </a:xfrm>
          <a:prstGeom prst="parallelogram">
            <a:avLst>
              <a:gd name="adj" fmla="val 35412"/>
            </a:avLst>
          </a:prstGeom>
          <a:solidFill>
            <a:srgbClr val="037C03"/>
          </a:solidFill>
          <a:ln w="9525">
            <a:noFill/>
            <a:miter lim="800000"/>
            <a:headEnd/>
            <a:tailEnd/>
          </a:ln>
          <a:effectLst/>
        </p:spPr>
        <p:txBody>
          <a:bodyPr wrap="none" anchor="ctr"/>
          <a:lstStyle/>
          <a:p>
            <a:pPr>
              <a:defRPr/>
            </a:pPr>
            <a:endParaRPr lang="sv-SE"/>
          </a:p>
        </p:txBody>
      </p:sp>
      <p:sp>
        <p:nvSpPr>
          <p:cNvPr id="14352" name="Rectangle 16"/>
          <p:cNvSpPr>
            <a:spLocks noChangeArrowheads="1"/>
          </p:cNvSpPr>
          <p:nvPr userDrawn="1"/>
        </p:nvSpPr>
        <p:spPr bwMode="auto">
          <a:xfrm>
            <a:off x="6308725" y="6292850"/>
            <a:ext cx="2911475" cy="293030"/>
          </a:xfrm>
          <a:prstGeom prst="rect">
            <a:avLst/>
          </a:prstGeom>
          <a:noFill/>
          <a:ln w="9525">
            <a:noFill/>
            <a:miter lim="800000"/>
            <a:headEnd/>
            <a:tailEnd/>
          </a:ln>
          <a:effectLst/>
        </p:spPr>
        <p:txBody>
          <a:bodyPr lIns="92075" tIns="46038" rIns="92075" bIns="46038">
            <a:spAutoFit/>
          </a:bodyPr>
          <a:lstStyle/>
          <a:p>
            <a:pPr>
              <a:defRPr/>
            </a:pPr>
            <a:r>
              <a:rPr lang="en-GB" sz="1300" b="1" i="1" dirty="0">
                <a:solidFill>
                  <a:schemeClr val="bg1"/>
                </a:solidFill>
                <a:latin typeface="Arial" charset="0"/>
              </a:rPr>
              <a:t>Chalmers University </a:t>
            </a:r>
          </a:p>
        </p:txBody>
      </p:sp>
      <p:sp>
        <p:nvSpPr>
          <p:cNvPr id="14353" name="Rectangle 17"/>
          <p:cNvSpPr>
            <a:spLocks noChangeArrowheads="1"/>
          </p:cNvSpPr>
          <p:nvPr userDrawn="1"/>
        </p:nvSpPr>
        <p:spPr bwMode="auto">
          <a:xfrm>
            <a:off x="1127125" y="6278563"/>
            <a:ext cx="4597003" cy="493085"/>
          </a:xfrm>
          <a:prstGeom prst="rect">
            <a:avLst/>
          </a:prstGeom>
          <a:noFill/>
          <a:ln w="9525">
            <a:noFill/>
            <a:miter lim="800000"/>
            <a:headEnd/>
            <a:tailEnd/>
          </a:ln>
          <a:effectLst/>
        </p:spPr>
        <p:txBody>
          <a:bodyPr wrap="square" lIns="92075" tIns="46038" rIns="92075" bIns="46038">
            <a:spAutoFit/>
          </a:bodyPr>
          <a:lstStyle/>
          <a:p>
            <a:pPr>
              <a:defRPr/>
            </a:pPr>
            <a:r>
              <a:rPr lang="en-GB" sz="1300" b="1" i="1" dirty="0" smtClean="0">
                <a:solidFill>
                  <a:schemeClr val="bg1"/>
                </a:solidFill>
                <a:latin typeface="Arial" charset="0"/>
              </a:rPr>
              <a:t>Computational Fluid Dynamics for Engineers, Cambridge University Press, 2011</a:t>
            </a:r>
            <a:endParaRPr lang="en-GB" sz="1300" b="1" i="1" dirty="0">
              <a:solidFill>
                <a:schemeClr val="bg1"/>
              </a:solidFill>
              <a:latin typeface="Arial" charset="0"/>
            </a:endParaRPr>
          </a:p>
        </p:txBody>
      </p:sp>
    </p:spTree>
  </p:cSld>
  <p:clrMap bg1="lt1" tx1="dk1" bg2="lt2" tx2="dk2" accent1="accent1" accent2="accent2" accent3="accent3" accent4="accent4" accent5="accent5" accent6="accent6" hlink="hlink" folHlink="folHlink"/>
  <p:sldLayoutIdLst>
    <p:sldLayoutId id="2147483650" r:id="rId1"/>
    <p:sldLayoutId id="2147483651"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 id="2147483660" r:id="rId11"/>
    <p:sldLayoutId id="2147483661" r:id="rId12"/>
    <p:sldLayoutId id="2147483662" r:id="rId13"/>
    <p:sldLayoutId id="2147483663" r:id="rId14"/>
    <p:sldLayoutId id="2147483664" r:id="rId15"/>
    <p:sldLayoutId id="2147483665" r:id="rId16"/>
  </p:sldLayoutIdLst>
  <p:txStyles>
    <p:titleStyle>
      <a:lvl1pPr algn="ctr" rtl="0" eaLnBrk="0" fontAlgn="base" hangingPunct="0">
        <a:spcBef>
          <a:spcPct val="0"/>
        </a:spcBef>
        <a:spcAft>
          <a:spcPct val="0"/>
        </a:spcAft>
        <a:defRPr sz="4400">
          <a:solidFill>
            <a:schemeClr val="accent2"/>
          </a:solidFill>
          <a:latin typeface="+mj-lt"/>
          <a:ea typeface="+mj-ea"/>
          <a:cs typeface="+mj-cs"/>
        </a:defRPr>
      </a:lvl1pPr>
      <a:lvl2pPr algn="ctr" rtl="0" eaLnBrk="0" fontAlgn="base" hangingPunct="0">
        <a:spcBef>
          <a:spcPct val="0"/>
        </a:spcBef>
        <a:spcAft>
          <a:spcPct val="0"/>
        </a:spcAft>
        <a:defRPr sz="4400">
          <a:solidFill>
            <a:schemeClr val="accent2"/>
          </a:solidFill>
          <a:latin typeface="Times New Roman" pitchFamily="18" charset="0"/>
        </a:defRPr>
      </a:lvl2pPr>
      <a:lvl3pPr algn="ctr" rtl="0" eaLnBrk="0" fontAlgn="base" hangingPunct="0">
        <a:spcBef>
          <a:spcPct val="0"/>
        </a:spcBef>
        <a:spcAft>
          <a:spcPct val="0"/>
        </a:spcAft>
        <a:defRPr sz="4400">
          <a:solidFill>
            <a:schemeClr val="accent2"/>
          </a:solidFill>
          <a:latin typeface="Times New Roman" pitchFamily="18" charset="0"/>
        </a:defRPr>
      </a:lvl3pPr>
      <a:lvl4pPr algn="ctr" rtl="0" eaLnBrk="0" fontAlgn="base" hangingPunct="0">
        <a:spcBef>
          <a:spcPct val="0"/>
        </a:spcBef>
        <a:spcAft>
          <a:spcPct val="0"/>
        </a:spcAft>
        <a:defRPr sz="4400">
          <a:solidFill>
            <a:schemeClr val="accent2"/>
          </a:solidFill>
          <a:latin typeface="Times New Roman" pitchFamily="18" charset="0"/>
        </a:defRPr>
      </a:lvl4pPr>
      <a:lvl5pPr algn="ctr" rtl="0" eaLnBrk="0" fontAlgn="base" hangingPunct="0">
        <a:spcBef>
          <a:spcPct val="0"/>
        </a:spcBef>
        <a:spcAft>
          <a:spcPct val="0"/>
        </a:spcAft>
        <a:defRPr sz="4400">
          <a:solidFill>
            <a:schemeClr val="accent2"/>
          </a:solidFill>
          <a:latin typeface="Times New Roman" pitchFamily="18" charset="0"/>
        </a:defRPr>
      </a:lvl5pPr>
      <a:lvl6pPr marL="457200" algn="ctr" rtl="0" eaLnBrk="0" fontAlgn="base" hangingPunct="0">
        <a:spcBef>
          <a:spcPct val="0"/>
        </a:spcBef>
        <a:spcAft>
          <a:spcPct val="0"/>
        </a:spcAft>
        <a:defRPr sz="4400">
          <a:solidFill>
            <a:schemeClr val="accent2"/>
          </a:solidFill>
          <a:latin typeface="Times New Roman" pitchFamily="18" charset="0"/>
        </a:defRPr>
      </a:lvl6pPr>
      <a:lvl7pPr marL="914400" algn="ctr" rtl="0" eaLnBrk="0" fontAlgn="base" hangingPunct="0">
        <a:spcBef>
          <a:spcPct val="0"/>
        </a:spcBef>
        <a:spcAft>
          <a:spcPct val="0"/>
        </a:spcAft>
        <a:defRPr sz="4400">
          <a:solidFill>
            <a:schemeClr val="accent2"/>
          </a:solidFill>
          <a:latin typeface="Times New Roman" pitchFamily="18" charset="0"/>
        </a:defRPr>
      </a:lvl7pPr>
      <a:lvl8pPr marL="1371600" algn="ctr" rtl="0" eaLnBrk="0" fontAlgn="base" hangingPunct="0">
        <a:spcBef>
          <a:spcPct val="0"/>
        </a:spcBef>
        <a:spcAft>
          <a:spcPct val="0"/>
        </a:spcAft>
        <a:defRPr sz="4400">
          <a:solidFill>
            <a:schemeClr val="accent2"/>
          </a:solidFill>
          <a:latin typeface="Times New Roman" pitchFamily="18" charset="0"/>
        </a:defRPr>
      </a:lvl8pPr>
      <a:lvl9pPr marL="1828800" algn="ctr" rtl="0" eaLnBrk="0" fontAlgn="base" hangingPunct="0">
        <a:spcBef>
          <a:spcPct val="0"/>
        </a:spcBef>
        <a:spcAft>
          <a:spcPct val="0"/>
        </a:spcAft>
        <a:defRPr sz="4400">
          <a:solidFill>
            <a:schemeClr val="accent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accent2"/>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4.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4.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4.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7.xml"/><Relationship Id="rId1" Type="http://schemas.openxmlformats.org/officeDocument/2006/relationships/slideLayout" Target="../slideLayouts/slideLayout15.xml"/></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16.xml"/><Relationship Id="rId1" Type="http://schemas.openxmlformats.org/officeDocument/2006/relationships/vmlDrawing" Target="../drawings/vmlDrawing1.vml"/><Relationship Id="rId5" Type="http://schemas.openxmlformats.org/officeDocument/2006/relationships/oleObject" Target="../embeddings/oleObject2.bin"/><Relationship Id="rId4" Type="http://schemas.openxmlformats.org/officeDocument/2006/relationships/oleObject" Target="../embeddings/oleObject1.bin"/></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1" name="Rectangle 3"/>
          <p:cNvSpPr>
            <a:spLocks noGrp="1" noChangeArrowheads="1"/>
          </p:cNvSpPr>
          <p:nvPr>
            <p:ph type="subTitle" idx="1"/>
          </p:nvPr>
        </p:nvSpPr>
        <p:spPr>
          <a:xfrm>
            <a:off x="611560" y="980728"/>
            <a:ext cx="8280920" cy="4896544"/>
          </a:xfrm>
        </p:spPr>
        <p:txBody>
          <a:bodyPr/>
          <a:lstStyle/>
          <a:p>
            <a:pPr algn="l"/>
            <a:r>
              <a:rPr lang="en-US" b="1" dirty="0" smtClean="0"/>
              <a:t>Computational Fluid Dynamics for Engineers</a:t>
            </a:r>
            <a:r>
              <a:rPr lang="en-US" dirty="0" smtClean="0"/>
              <a:t> </a:t>
            </a:r>
            <a:r>
              <a:rPr lang="en-US" sz="2800" dirty="0" smtClean="0"/>
              <a:t>Cambridge University Press, 2011.</a:t>
            </a:r>
          </a:p>
          <a:p>
            <a:pPr algn="l"/>
            <a:endParaRPr lang="en-US" sz="2800" dirty="0" smtClean="0"/>
          </a:p>
          <a:p>
            <a:pPr algn="l"/>
            <a:r>
              <a:rPr lang="en-US" sz="2800" dirty="0" smtClean="0"/>
              <a:t>Tutorials and Projects are also available at www.cambridge.org\9781107018952</a:t>
            </a:r>
          </a:p>
          <a:p>
            <a:pPr algn="l"/>
            <a:endParaRPr lang="en-US" sz="2800" dirty="0" smtClean="0"/>
          </a:p>
          <a:p>
            <a:pPr algn="l"/>
            <a:r>
              <a:rPr lang="en-US" sz="2000" dirty="0" smtClean="0"/>
              <a:t>Copyright @2011 Prof. Bengt Andersson</a:t>
            </a:r>
          </a:p>
          <a:p>
            <a:pPr algn="l"/>
            <a:r>
              <a:rPr lang="en-US" sz="2000" dirty="0" smtClean="0"/>
              <a:t>These lecture notes can be used freely with reference to the textbook.</a:t>
            </a:r>
          </a:p>
          <a:p>
            <a:pPr algn="l"/>
            <a:r>
              <a:rPr lang="en-US" sz="2000" dirty="0" smtClean="0"/>
              <a:t>Chemical Engineering</a:t>
            </a:r>
          </a:p>
          <a:p>
            <a:pPr algn="l"/>
            <a:r>
              <a:rPr lang="en-US" sz="2000" dirty="0" smtClean="0"/>
              <a:t>Chalmers University</a:t>
            </a:r>
          </a:p>
          <a:p>
            <a:pPr algn="l"/>
            <a:r>
              <a:rPr lang="en-US" sz="2000" dirty="0" smtClean="0"/>
              <a:t>Gothenburg, Sweden</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6306" name="Rectangle 2"/>
          <p:cNvSpPr>
            <a:spLocks noGrp="1" noChangeArrowheads="1"/>
          </p:cNvSpPr>
          <p:nvPr>
            <p:ph type="title"/>
          </p:nvPr>
        </p:nvSpPr>
        <p:spPr>
          <a:xfrm>
            <a:off x="755650" y="-18256"/>
            <a:ext cx="7772400" cy="1143000"/>
          </a:xfrm>
        </p:spPr>
        <p:txBody>
          <a:bodyPr/>
          <a:lstStyle/>
          <a:p>
            <a:r>
              <a:rPr lang="sv-SE" dirty="0"/>
              <a:t>Enhancing convergence</a:t>
            </a:r>
          </a:p>
        </p:txBody>
      </p:sp>
      <p:sp>
        <p:nvSpPr>
          <p:cNvPr id="226307" name="Rectangle 3"/>
          <p:cNvSpPr>
            <a:spLocks noGrp="1" noChangeArrowheads="1"/>
          </p:cNvSpPr>
          <p:nvPr>
            <p:ph type="body" idx="1"/>
          </p:nvPr>
        </p:nvSpPr>
        <p:spPr>
          <a:xfrm>
            <a:off x="684213" y="980728"/>
            <a:ext cx="7772400" cy="4608512"/>
          </a:xfrm>
        </p:spPr>
        <p:txBody>
          <a:bodyPr/>
          <a:lstStyle/>
          <a:p>
            <a:pPr>
              <a:lnSpc>
                <a:spcPct val="90000"/>
              </a:lnSpc>
            </a:pPr>
            <a:r>
              <a:rPr lang="en-US" sz="2400" dirty="0"/>
              <a:t>Use more robust numerical schemes e.g. first order upstream, but change it to a higher order during the final iterations.</a:t>
            </a:r>
          </a:p>
          <a:p>
            <a:pPr>
              <a:lnSpc>
                <a:spcPct val="90000"/>
              </a:lnSpc>
            </a:pPr>
            <a:endParaRPr lang="en-US" sz="800" dirty="0" smtClean="0"/>
          </a:p>
          <a:p>
            <a:pPr>
              <a:lnSpc>
                <a:spcPct val="90000"/>
              </a:lnSpc>
            </a:pPr>
            <a:r>
              <a:rPr lang="en-US" sz="2400" dirty="0" smtClean="0"/>
              <a:t>Reduce </a:t>
            </a:r>
            <a:r>
              <a:rPr lang="en-US" sz="2400" dirty="0"/>
              <a:t>under relaxation or CFL number initially.</a:t>
            </a:r>
          </a:p>
          <a:p>
            <a:pPr>
              <a:lnSpc>
                <a:spcPct val="90000"/>
              </a:lnSpc>
            </a:pPr>
            <a:endParaRPr lang="en-GB" sz="800" dirty="0" smtClean="0"/>
          </a:p>
          <a:p>
            <a:pPr>
              <a:lnSpc>
                <a:spcPct val="90000"/>
              </a:lnSpc>
            </a:pPr>
            <a:r>
              <a:rPr lang="en-GB" sz="2400" dirty="0" smtClean="0"/>
              <a:t>Examine </a:t>
            </a:r>
            <a:r>
              <a:rPr lang="en-GB" sz="2400" dirty="0"/>
              <a:t>the local residual. </a:t>
            </a:r>
            <a:endParaRPr lang="en-GB" sz="2400" dirty="0" smtClean="0"/>
          </a:p>
          <a:p>
            <a:pPr>
              <a:lnSpc>
                <a:spcPct val="90000"/>
              </a:lnSpc>
            </a:pPr>
            <a:endParaRPr lang="en-US" sz="800" dirty="0" smtClean="0"/>
          </a:p>
          <a:p>
            <a:pPr>
              <a:lnSpc>
                <a:spcPct val="90000"/>
              </a:lnSpc>
            </a:pPr>
            <a:r>
              <a:rPr lang="en-US" sz="2400" dirty="0" smtClean="0"/>
              <a:t>Solve </a:t>
            </a:r>
            <a:r>
              <a:rPr lang="en-US" sz="2400" dirty="0"/>
              <a:t>steady state problems transient.</a:t>
            </a:r>
          </a:p>
          <a:p>
            <a:pPr>
              <a:lnSpc>
                <a:spcPct val="90000"/>
              </a:lnSpc>
            </a:pPr>
            <a:endParaRPr lang="en-US" sz="800" dirty="0" smtClean="0"/>
          </a:p>
          <a:p>
            <a:pPr>
              <a:lnSpc>
                <a:spcPct val="90000"/>
              </a:lnSpc>
            </a:pPr>
            <a:r>
              <a:rPr lang="en-US" sz="2400" dirty="0" smtClean="0"/>
              <a:t>Try </a:t>
            </a:r>
            <a:r>
              <a:rPr lang="en-US" sz="2400" dirty="0"/>
              <a:t>different initial guesses.</a:t>
            </a:r>
          </a:p>
          <a:p>
            <a:pPr>
              <a:lnSpc>
                <a:spcPct val="90000"/>
              </a:lnSpc>
            </a:pPr>
            <a:endParaRPr lang="en-US" sz="800" dirty="0" smtClean="0"/>
          </a:p>
          <a:p>
            <a:pPr>
              <a:lnSpc>
                <a:spcPct val="90000"/>
              </a:lnSpc>
            </a:pPr>
            <a:r>
              <a:rPr lang="en-US" sz="2400" dirty="0" smtClean="0"/>
              <a:t>Solve </a:t>
            </a:r>
            <a:r>
              <a:rPr lang="en-US" sz="2400" dirty="0"/>
              <a:t>for only a few variables at the time. Finally solve for all variables.</a:t>
            </a:r>
          </a:p>
          <a:p>
            <a:pPr>
              <a:lnSpc>
                <a:spcPct val="90000"/>
              </a:lnSpc>
            </a:pPr>
            <a:endParaRPr lang="en-GB" sz="800" dirty="0" smtClean="0"/>
          </a:p>
          <a:p>
            <a:pPr>
              <a:lnSpc>
                <a:spcPct val="90000"/>
              </a:lnSpc>
            </a:pPr>
            <a:r>
              <a:rPr lang="en-GB" sz="2400" dirty="0" smtClean="0"/>
              <a:t>Use </a:t>
            </a:r>
            <a:r>
              <a:rPr lang="en-GB" sz="2400" dirty="0"/>
              <a:t>the coupled solver for high-speed compressible flows, highly coupled flows with strong body, or flows being solved on very fine meshes. </a:t>
            </a:r>
            <a:endParaRPr lang="sv-SE" sz="24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8354" name="Rectangle 2"/>
          <p:cNvSpPr>
            <a:spLocks noGrp="1" noChangeArrowheads="1"/>
          </p:cNvSpPr>
          <p:nvPr>
            <p:ph type="title"/>
          </p:nvPr>
        </p:nvSpPr>
        <p:spPr/>
        <p:txBody>
          <a:bodyPr/>
          <a:lstStyle/>
          <a:p>
            <a:r>
              <a:rPr lang="sv-SE"/>
              <a:t>Numerical errors</a:t>
            </a:r>
          </a:p>
        </p:txBody>
      </p:sp>
      <p:sp>
        <p:nvSpPr>
          <p:cNvPr id="228355" name="Rectangle 3"/>
          <p:cNvSpPr>
            <a:spLocks noGrp="1" noChangeArrowheads="1"/>
          </p:cNvSpPr>
          <p:nvPr>
            <p:ph type="body" idx="1"/>
          </p:nvPr>
        </p:nvSpPr>
        <p:spPr/>
        <p:txBody>
          <a:bodyPr/>
          <a:lstStyle/>
          <a:p>
            <a:pPr>
              <a:lnSpc>
                <a:spcPct val="80000"/>
              </a:lnSpc>
            </a:pPr>
            <a:r>
              <a:rPr lang="en-US" sz="2800" dirty="0"/>
              <a:t>Always use double precision.</a:t>
            </a:r>
          </a:p>
          <a:p>
            <a:pPr>
              <a:lnSpc>
                <a:spcPct val="80000"/>
              </a:lnSpc>
            </a:pPr>
            <a:endParaRPr lang="en-US" sz="800" dirty="0" smtClean="0"/>
          </a:p>
          <a:p>
            <a:pPr>
              <a:lnSpc>
                <a:spcPct val="80000"/>
              </a:lnSpc>
            </a:pPr>
            <a:r>
              <a:rPr lang="en-US" sz="2800" dirty="0" smtClean="0"/>
              <a:t>Avoid </a:t>
            </a:r>
            <a:r>
              <a:rPr lang="en-US" sz="2800" dirty="0"/>
              <a:t>first order schemes. First order can be used initially when you have convergence problems but will always lead to problems with numerical </a:t>
            </a:r>
            <a:r>
              <a:rPr lang="en-US" sz="2800" dirty="0" smtClean="0"/>
              <a:t>diffusion</a:t>
            </a:r>
            <a:r>
              <a:rPr lang="en-US" sz="2800" dirty="0"/>
              <a:t>.</a:t>
            </a:r>
          </a:p>
          <a:p>
            <a:pPr>
              <a:lnSpc>
                <a:spcPct val="80000"/>
              </a:lnSpc>
            </a:pPr>
            <a:endParaRPr lang="en-US" sz="800" dirty="0" smtClean="0"/>
          </a:p>
          <a:p>
            <a:pPr>
              <a:lnSpc>
                <a:spcPct val="80000"/>
              </a:lnSpc>
            </a:pPr>
            <a:r>
              <a:rPr lang="en-US" sz="2800" dirty="0" smtClean="0"/>
              <a:t>Estimate </a:t>
            </a:r>
            <a:r>
              <a:rPr lang="en-US" sz="2800" dirty="0"/>
              <a:t>the </a:t>
            </a:r>
            <a:r>
              <a:rPr lang="en-US" sz="2800" dirty="0" err="1" smtClean="0"/>
              <a:t>discretization</a:t>
            </a:r>
            <a:r>
              <a:rPr lang="en-US" sz="2800" dirty="0" smtClean="0"/>
              <a:t> </a:t>
            </a:r>
            <a:r>
              <a:rPr lang="en-US" sz="2800" dirty="0"/>
              <a:t>error by showing that the solution is independent of the mesh density.</a:t>
            </a:r>
          </a:p>
          <a:p>
            <a:pPr>
              <a:lnSpc>
                <a:spcPct val="80000"/>
              </a:lnSpc>
            </a:pPr>
            <a:endParaRPr lang="en-US" sz="800" dirty="0" smtClean="0"/>
          </a:p>
          <a:p>
            <a:pPr>
              <a:lnSpc>
                <a:spcPct val="80000"/>
              </a:lnSpc>
            </a:pPr>
            <a:r>
              <a:rPr lang="en-US" sz="2800" dirty="0" smtClean="0"/>
              <a:t>Use </a:t>
            </a:r>
            <a:r>
              <a:rPr lang="en-US" sz="2800" dirty="0"/>
              <a:t>node-based gradients with unstructured tetrahedral meshes.</a:t>
            </a:r>
          </a:p>
          <a:p>
            <a:pPr>
              <a:lnSpc>
                <a:spcPct val="80000"/>
              </a:lnSpc>
            </a:pPr>
            <a:endParaRPr lang="en-US" sz="800" dirty="0" smtClean="0"/>
          </a:p>
          <a:p>
            <a:pPr>
              <a:lnSpc>
                <a:spcPct val="80000"/>
              </a:lnSpc>
            </a:pPr>
            <a:r>
              <a:rPr lang="en-US" sz="2800" dirty="0" smtClean="0"/>
              <a:t>If </a:t>
            </a:r>
            <a:r>
              <a:rPr lang="en-US" sz="2800" dirty="0"/>
              <a:t>possible compare the solution with different orders of accuracy. </a:t>
            </a:r>
            <a:endParaRPr lang="sv-SE" sz="2800" dirty="0"/>
          </a:p>
          <a:p>
            <a:pPr>
              <a:lnSpc>
                <a:spcPct val="80000"/>
              </a:lnSpc>
            </a:pPr>
            <a:endParaRPr lang="sv-SE" sz="2800"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0402" name="Rectangle 2"/>
          <p:cNvSpPr>
            <a:spLocks noGrp="1" noChangeArrowheads="1"/>
          </p:cNvSpPr>
          <p:nvPr>
            <p:ph type="title"/>
          </p:nvPr>
        </p:nvSpPr>
        <p:spPr/>
        <p:txBody>
          <a:bodyPr/>
          <a:lstStyle/>
          <a:p>
            <a:r>
              <a:rPr lang="sv-SE"/>
              <a:t>Temporal discretization</a:t>
            </a:r>
          </a:p>
        </p:txBody>
      </p:sp>
      <p:sp>
        <p:nvSpPr>
          <p:cNvPr id="230403" name="Rectangle 3"/>
          <p:cNvSpPr>
            <a:spLocks noGrp="1" noChangeArrowheads="1"/>
          </p:cNvSpPr>
          <p:nvPr>
            <p:ph type="body" idx="1"/>
          </p:nvPr>
        </p:nvSpPr>
        <p:spPr/>
        <p:txBody>
          <a:bodyPr/>
          <a:lstStyle/>
          <a:p>
            <a:r>
              <a:rPr lang="en-US" sz="2800" dirty="0"/>
              <a:t>Start with a short time step i.e. a low CLF number that can increase with time.</a:t>
            </a:r>
          </a:p>
          <a:p>
            <a:endParaRPr lang="en-US" sz="800" dirty="0" smtClean="0"/>
          </a:p>
          <a:p>
            <a:r>
              <a:rPr lang="en-US" sz="2800" dirty="0" smtClean="0"/>
              <a:t>The </a:t>
            </a:r>
            <a:r>
              <a:rPr lang="en-US" sz="2800" dirty="0"/>
              <a:t>time step should be selected so that less than 20 iterations is needed in each time step with implicit solver.</a:t>
            </a:r>
          </a:p>
          <a:p>
            <a:endParaRPr lang="en-US" sz="800" dirty="0" smtClean="0"/>
          </a:p>
          <a:p>
            <a:r>
              <a:rPr lang="en-US" sz="2800" dirty="0" smtClean="0"/>
              <a:t>Make </a:t>
            </a:r>
            <a:r>
              <a:rPr lang="en-US" sz="2800" dirty="0"/>
              <a:t>sure that the solution has converged in each iteration for implicit schemes.</a:t>
            </a:r>
            <a:endParaRPr lang="sv-SE" sz="2800" dirty="0"/>
          </a:p>
          <a:p>
            <a:endParaRPr lang="sv-SE" sz="800" dirty="0" smtClean="0"/>
          </a:p>
          <a:p>
            <a:r>
              <a:rPr lang="sv-SE" sz="2800" dirty="0" smtClean="0"/>
              <a:t>LES require </a:t>
            </a:r>
            <a:r>
              <a:rPr lang="sv-SE" sz="2800" dirty="0"/>
              <a:t>timesteps smaller than the large turbulent timescales &lt;&lt;</a:t>
            </a:r>
            <a:r>
              <a:rPr lang="sv-SE" sz="2800" i="1" dirty="0"/>
              <a:t>k/</a:t>
            </a:r>
            <a:r>
              <a:rPr lang="el-GR" sz="2800" i="1" dirty="0">
                <a:cs typeface="Arial" pitchFamily="34" charset="0"/>
              </a:rPr>
              <a:t>ε</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2450" name="Rectangle 2"/>
          <p:cNvSpPr>
            <a:spLocks noGrp="1" noChangeArrowheads="1"/>
          </p:cNvSpPr>
          <p:nvPr>
            <p:ph type="title"/>
          </p:nvPr>
        </p:nvSpPr>
        <p:spPr/>
        <p:txBody>
          <a:bodyPr/>
          <a:lstStyle/>
          <a:p>
            <a:r>
              <a:rPr lang="sv-SE"/>
              <a:t>Turbulence modeling</a:t>
            </a:r>
          </a:p>
        </p:txBody>
      </p:sp>
      <p:sp>
        <p:nvSpPr>
          <p:cNvPr id="232451" name="Rectangle 3"/>
          <p:cNvSpPr>
            <a:spLocks noGrp="1" noChangeArrowheads="1"/>
          </p:cNvSpPr>
          <p:nvPr>
            <p:ph type="body" idx="1"/>
          </p:nvPr>
        </p:nvSpPr>
        <p:spPr/>
        <p:txBody>
          <a:bodyPr/>
          <a:lstStyle/>
          <a:p>
            <a:pPr>
              <a:lnSpc>
                <a:spcPct val="80000"/>
              </a:lnSpc>
            </a:pPr>
            <a:r>
              <a:rPr lang="en-US" sz="2800" dirty="0" smtClean="0"/>
              <a:t>Test </a:t>
            </a:r>
            <a:r>
              <a:rPr lang="en-US" sz="2800" dirty="0"/>
              <a:t>different turbulence models. </a:t>
            </a:r>
          </a:p>
          <a:p>
            <a:pPr>
              <a:lnSpc>
                <a:spcPct val="80000"/>
              </a:lnSpc>
            </a:pPr>
            <a:endParaRPr lang="en-US" sz="800" dirty="0" smtClean="0"/>
          </a:p>
          <a:p>
            <a:pPr>
              <a:lnSpc>
                <a:spcPct val="80000"/>
              </a:lnSpc>
            </a:pPr>
            <a:r>
              <a:rPr lang="en-US" sz="2800" dirty="0" smtClean="0"/>
              <a:t>The flow at high shear rate is never isotropic and the k-ε models are not appropriate</a:t>
            </a:r>
          </a:p>
          <a:p>
            <a:pPr>
              <a:lnSpc>
                <a:spcPct val="80000"/>
              </a:lnSpc>
            </a:pPr>
            <a:endParaRPr lang="en-US" sz="800" dirty="0" smtClean="0"/>
          </a:p>
          <a:p>
            <a:pPr>
              <a:lnSpc>
                <a:spcPct val="80000"/>
              </a:lnSpc>
            </a:pPr>
            <a:r>
              <a:rPr lang="en-US" sz="2800" dirty="0" smtClean="0"/>
              <a:t>Transition </a:t>
            </a:r>
            <a:r>
              <a:rPr lang="en-US" sz="2800" dirty="0"/>
              <a:t>between turbulent and laminar flow is very difficult to simulate for all models.  </a:t>
            </a:r>
          </a:p>
          <a:p>
            <a:pPr>
              <a:lnSpc>
                <a:spcPct val="80000"/>
              </a:lnSpc>
            </a:pPr>
            <a:endParaRPr lang="en-US" sz="800" dirty="0" smtClean="0"/>
          </a:p>
          <a:p>
            <a:pPr>
              <a:lnSpc>
                <a:spcPct val="80000"/>
              </a:lnSpc>
            </a:pPr>
            <a:r>
              <a:rPr lang="en-US" sz="2800" dirty="0" smtClean="0"/>
              <a:t>Be </a:t>
            </a:r>
            <a:r>
              <a:rPr lang="en-US" sz="2800" dirty="0"/>
              <a:t>aware of the limitations of the specific model e.g. </a:t>
            </a:r>
            <a:r>
              <a:rPr lang="en-US" sz="2800" dirty="0" smtClean="0"/>
              <a:t>the k-ε model will </a:t>
            </a:r>
            <a:r>
              <a:rPr lang="en-US" sz="2800" dirty="0"/>
              <a:t>suppress swirl in a flow and the absence of swirl in a k-ε model does not certify that a swirl would not appear with another turbulence model.</a:t>
            </a:r>
            <a:endParaRPr lang="sv-SE" sz="2800" dirty="0"/>
          </a:p>
          <a:p>
            <a:pPr>
              <a:lnSpc>
                <a:spcPct val="80000"/>
              </a:lnSpc>
            </a:pPr>
            <a:endParaRPr lang="sv-SE" sz="2800"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4498" name="Rectangle 2"/>
          <p:cNvSpPr>
            <a:spLocks noGrp="1" noChangeArrowheads="1"/>
          </p:cNvSpPr>
          <p:nvPr>
            <p:ph type="title"/>
          </p:nvPr>
        </p:nvSpPr>
        <p:spPr>
          <a:xfrm>
            <a:off x="755650" y="0"/>
            <a:ext cx="7772400" cy="908050"/>
          </a:xfrm>
        </p:spPr>
        <p:txBody>
          <a:bodyPr/>
          <a:lstStyle/>
          <a:p>
            <a:r>
              <a:rPr lang="en-GB" sz="3600" dirty="0"/>
              <a:t>Two equation models</a:t>
            </a:r>
          </a:p>
        </p:txBody>
      </p:sp>
      <p:sp>
        <p:nvSpPr>
          <p:cNvPr id="234499" name="Rectangle 3"/>
          <p:cNvSpPr>
            <a:spLocks noGrp="1" noChangeArrowheads="1"/>
          </p:cNvSpPr>
          <p:nvPr>
            <p:ph type="body" sz="half" idx="1"/>
          </p:nvPr>
        </p:nvSpPr>
        <p:spPr>
          <a:xfrm>
            <a:off x="1979712" y="1628800"/>
            <a:ext cx="3305175" cy="4608512"/>
          </a:xfrm>
        </p:spPr>
        <p:txBody>
          <a:bodyPr/>
          <a:lstStyle/>
          <a:p>
            <a:pPr>
              <a:lnSpc>
                <a:spcPct val="90000"/>
              </a:lnSpc>
            </a:pPr>
            <a:r>
              <a:rPr lang="en-GB" sz="2000" dirty="0">
                <a:solidFill>
                  <a:schemeClr val="tx1"/>
                </a:solidFill>
              </a:rPr>
              <a:t>Simple model</a:t>
            </a:r>
          </a:p>
          <a:p>
            <a:pPr>
              <a:lnSpc>
                <a:spcPct val="90000"/>
              </a:lnSpc>
            </a:pPr>
            <a:r>
              <a:rPr lang="en-GB" sz="2000" dirty="0">
                <a:solidFill>
                  <a:schemeClr val="tx1"/>
                </a:solidFill>
              </a:rPr>
              <a:t>Robust and economical</a:t>
            </a:r>
          </a:p>
          <a:p>
            <a:pPr>
              <a:lnSpc>
                <a:spcPct val="90000"/>
              </a:lnSpc>
            </a:pPr>
            <a:r>
              <a:rPr lang="en-GB" sz="2000" dirty="0">
                <a:solidFill>
                  <a:schemeClr val="tx1"/>
                </a:solidFill>
              </a:rPr>
              <a:t>Excellent performance for many engineering flows</a:t>
            </a:r>
          </a:p>
          <a:p>
            <a:pPr>
              <a:lnSpc>
                <a:spcPct val="90000"/>
              </a:lnSpc>
            </a:pPr>
            <a:r>
              <a:rPr lang="en-GB" sz="2000" dirty="0">
                <a:solidFill>
                  <a:schemeClr val="tx1"/>
                </a:solidFill>
              </a:rPr>
              <a:t>The most validated model</a:t>
            </a:r>
          </a:p>
          <a:p>
            <a:pPr>
              <a:lnSpc>
                <a:spcPct val="90000"/>
              </a:lnSpc>
            </a:pPr>
            <a:endParaRPr lang="en-GB" sz="2000" dirty="0">
              <a:solidFill>
                <a:schemeClr val="tx1"/>
              </a:solidFill>
            </a:endParaRPr>
          </a:p>
          <a:p>
            <a:pPr>
              <a:lnSpc>
                <a:spcPct val="90000"/>
              </a:lnSpc>
            </a:pPr>
            <a:endParaRPr lang="en-GB" sz="2000" dirty="0">
              <a:solidFill>
                <a:schemeClr val="tx1"/>
              </a:solidFill>
            </a:endParaRPr>
          </a:p>
          <a:p>
            <a:pPr>
              <a:lnSpc>
                <a:spcPct val="90000"/>
              </a:lnSpc>
            </a:pPr>
            <a:endParaRPr lang="en-GB" sz="2000" dirty="0" smtClean="0">
              <a:solidFill>
                <a:schemeClr val="tx1"/>
              </a:solidFill>
            </a:endParaRPr>
          </a:p>
          <a:p>
            <a:pPr>
              <a:lnSpc>
                <a:spcPct val="90000"/>
              </a:lnSpc>
            </a:pPr>
            <a:endParaRPr lang="en-GB" sz="2000" dirty="0" smtClean="0">
              <a:solidFill>
                <a:schemeClr val="tx1"/>
              </a:solidFill>
            </a:endParaRPr>
          </a:p>
          <a:p>
            <a:pPr>
              <a:lnSpc>
                <a:spcPct val="90000"/>
              </a:lnSpc>
            </a:pPr>
            <a:r>
              <a:rPr lang="en-GB" sz="2000" dirty="0" smtClean="0">
                <a:solidFill>
                  <a:schemeClr val="tx1"/>
                </a:solidFill>
              </a:rPr>
              <a:t>Performs </a:t>
            </a:r>
            <a:r>
              <a:rPr lang="en-GB" sz="2000" dirty="0">
                <a:solidFill>
                  <a:schemeClr val="tx1"/>
                </a:solidFill>
              </a:rPr>
              <a:t>better than standard for</a:t>
            </a:r>
          </a:p>
          <a:p>
            <a:pPr lvl="1">
              <a:lnSpc>
                <a:spcPct val="90000"/>
              </a:lnSpc>
            </a:pPr>
            <a:r>
              <a:rPr lang="en-GB" sz="1800" dirty="0"/>
              <a:t>Separated flows</a:t>
            </a:r>
          </a:p>
          <a:p>
            <a:pPr lvl="1">
              <a:lnSpc>
                <a:spcPct val="90000"/>
              </a:lnSpc>
            </a:pPr>
            <a:r>
              <a:rPr lang="en-GB" sz="1800" dirty="0"/>
              <a:t>Swirling flows</a:t>
            </a:r>
          </a:p>
        </p:txBody>
      </p:sp>
      <p:sp>
        <p:nvSpPr>
          <p:cNvPr id="234500" name="Rectangle 4"/>
          <p:cNvSpPr>
            <a:spLocks noGrp="1" noChangeArrowheads="1"/>
          </p:cNvSpPr>
          <p:nvPr>
            <p:ph type="body" sz="half" idx="2"/>
          </p:nvPr>
        </p:nvSpPr>
        <p:spPr>
          <a:xfrm>
            <a:off x="5219700" y="1628775"/>
            <a:ext cx="3456756" cy="4608513"/>
          </a:xfrm>
        </p:spPr>
        <p:txBody>
          <a:bodyPr/>
          <a:lstStyle/>
          <a:p>
            <a:pPr>
              <a:lnSpc>
                <a:spcPct val="90000"/>
              </a:lnSpc>
            </a:pPr>
            <a:r>
              <a:rPr lang="en-GB" sz="2000" dirty="0" smtClean="0">
                <a:solidFill>
                  <a:schemeClr val="tx1"/>
                </a:solidFill>
              </a:rPr>
              <a:t>Assumes </a:t>
            </a:r>
            <a:r>
              <a:rPr lang="en-GB" sz="2000" dirty="0">
                <a:solidFill>
                  <a:schemeClr val="tx1"/>
                </a:solidFill>
              </a:rPr>
              <a:t>isotropic eddy viscosity</a:t>
            </a:r>
          </a:p>
          <a:p>
            <a:pPr>
              <a:lnSpc>
                <a:spcPct val="90000"/>
              </a:lnSpc>
            </a:pPr>
            <a:r>
              <a:rPr lang="en-GB" sz="2000" dirty="0">
                <a:solidFill>
                  <a:schemeClr val="tx1"/>
                </a:solidFill>
              </a:rPr>
              <a:t>Performs poorly for </a:t>
            </a:r>
          </a:p>
          <a:p>
            <a:pPr lvl="1">
              <a:lnSpc>
                <a:spcPct val="90000"/>
              </a:lnSpc>
            </a:pPr>
            <a:r>
              <a:rPr lang="en-GB" sz="1800" dirty="0"/>
              <a:t>Some unconfined flows</a:t>
            </a:r>
          </a:p>
          <a:p>
            <a:pPr lvl="1">
              <a:lnSpc>
                <a:spcPct val="90000"/>
              </a:lnSpc>
            </a:pPr>
            <a:r>
              <a:rPr lang="en-GB" sz="1800" dirty="0"/>
              <a:t>Rotation flows</a:t>
            </a:r>
          </a:p>
          <a:p>
            <a:pPr lvl="1">
              <a:lnSpc>
                <a:spcPct val="90000"/>
              </a:lnSpc>
            </a:pPr>
            <a:r>
              <a:rPr lang="en-GB" sz="1800" dirty="0"/>
              <a:t>Non-circular ducts</a:t>
            </a:r>
          </a:p>
          <a:p>
            <a:pPr lvl="1">
              <a:lnSpc>
                <a:spcPct val="90000"/>
              </a:lnSpc>
            </a:pPr>
            <a:r>
              <a:rPr lang="en-GB" sz="1800" dirty="0"/>
              <a:t>Curved boundary </a:t>
            </a:r>
            <a:r>
              <a:rPr lang="en-GB" sz="1800" dirty="0" smtClean="0"/>
              <a:t>layers</a:t>
            </a:r>
          </a:p>
          <a:p>
            <a:pPr lvl="1">
              <a:lnSpc>
                <a:spcPct val="90000"/>
              </a:lnSpc>
            </a:pPr>
            <a:r>
              <a:rPr lang="en-GB" sz="1800" dirty="0" smtClean="0"/>
              <a:t>Low Re</a:t>
            </a:r>
          </a:p>
          <a:p>
            <a:pPr lvl="1">
              <a:lnSpc>
                <a:spcPct val="90000"/>
              </a:lnSpc>
            </a:pPr>
            <a:r>
              <a:rPr lang="en-GB" sz="1800" dirty="0" smtClean="0"/>
              <a:t>Round jets</a:t>
            </a:r>
            <a:endParaRPr lang="en-GB" sz="1800" dirty="0"/>
          </a:p>
          <a:p>
            <a:pPr>
              <a:lnSpc>
                <a:spcPct val="90000"/>
              </a:lnSpc>
            </a:pPr>
            <a:endParaRPr lang="en-GB" sz="2000" dirty="0" smtClean="0">
              <a:solidFill>
                <a:schemeClr val="tx1"/>
              </a:solidFill>
            </a:endParaRPr>
          </a:p>
          <a:p>
            <a:pPr>
              <a:lnSpc>
                <a:spcPct val="90000"/>
              </a:lnSpc>
            </a:pPr>
            <a:r>
              <a:rPr lang="en-GB" sz="2000" dirty="0" smtClean="0">
                <a:solidFill>
                  <a:schemeClr val="tx1"/>
                </a:solidFill>
              </a:rPr>
              <a:t>Assumes </a:t>
            </a:r>
            <a:r>
              <a:rPr lang="en-GB" sz="2000" dirty="0">
                <a:solidFill>
                  <a:schemeClr val="tx1"/>
                </a:solidFill>
              </a:rPr>
              <a:t>isotropic eddy </a:t>
            </a:r>
            <a:r>
              <a:rPr lang="en-GB" sz="2000" dirty="0" smtClean="0">
                <a:solidFill>
                  <a:schemeClr val="tx1"/>
                </a:solidFill>
              </a:rPr>
              <a:t>viscosity</a:t>
            </a:r>
          </a:p>
          <a:p>
            <a:pPr>
              <a:lnSpc>
                <a:spcPct val="90000"/>
              </a:lnSpc>
            </a:pPr>
            <a:r>
              <a:rPr lang="en-GB" sz="2000" dirty="0" smtClean="0">
                <a:solidFill>
                  <a:schemeClr val="tx1"/>
                </a:solidFill>
              </a:rPr>
              <a:t>Less stable the standard</a:t>
            </a:r>
          </a:p>
          <a:p>
            <a:pPr>
              <a:lnSpc>
                <a:spcPct val="90000"/>
              </a:lnSpc>
            </a:pPr>
            <a:r>
              <a:rPr lang="en-GB" sz="2000" dirty="0" smtClean="0">
                <a:solidFill>
                  <a:schemeClr val="tx1"/>
                </a:solidFill>
              </a:rPr>
              <a:t>Not suitable for round jets</a:t>
            </a:r>
            <a:endParaRPr lang="en-GB" sz="2000" dirty="0">
              <a:solidFill>
                <a:schemeClr val="tx1"/>
              </a:solidFill>
            </a:endParaRPr>
          </a:p>
        </p:txBody>
      </p:sp>
      <p:sp>
        <p:nvSpPr>
          <p:cNvPr id="234501" name="Text Box 5"/>
          <p:cNvSpPr txBox="1">
            <a:spLocks noChangeArrowheads="1"/>
          </p:cNvSpPr>
          <p:nvPr/>
        </p:nvSpPr>
        <p:spPr bwMode="auto">
          <a:xfrm>
            <a:off x="611560" y="908720"/>
            <a:ext cx="7262812" cy="579438"/>
          </a:xfrm>
          <a:prstGeom prst="rect">
            <a:avLst/>
          </a:prstGeom>
          <a:noFill/>
          <a:ln w="9525">
            <a:noFill/>
            <a:miter lim="800000"/>
            <a:headEnd/>
            <a:tailEnd/>
          </a:ln>
          <a:effectLst/>
        </p:spPr>
        <p:txBody>
          <a:bodyPr wrap="none">
            <a:spAutoFit/>
          </a:bodyPr>
          <a:lstStyle/>
          <a:p>
            <a:r>
              <a:rPr lang="en-GB" sz="3200" b="1" dirty="0">
                <a:latin typeface="Times New Roman" pitchFamily="18" charset="0"/>
              </a:rPr>
              <a:t>Model	Advantages	Disadvantages</a:t>
            </a:r>
          </a:p>
        </p:txBody>
      </p:sp>
      <p:sp>
        <p:nvSpPr>
          <p:cNvPr id="234502" name="Text Box 6"/>
          <p:cNvSpPr txBox="1">
            <a:spLocks noChangeArrowheads="1"/>
          </p:cNvSpPr>
          <p:nvPr/>
        </p:nvSpPr>
        <p:spPr bwMode="auto">
          <a:xfrm>
            <a:off x="519113" y="1649413"/>
            <a:ext cx="1266825" cy="822325"/>
          </a:xfrm>
          <a:prstGeom prst="rect">
            <a:avLst/>
          </a:prstGeom>
          <a:noFill/>
          <a:ln w="9525">
            <a:noFill/>
            <a:miter lim="800000"/>
            <a:headEnd/>
            <a:tailEnd/>
          </a:ln>
          <a:effectLst/>
        </p:spPr>
        <p:txBody>
          <a:bodyPr wrap="none">
            <a:spAutoFit/>
          </a:bodyPr>
          <a:lstStyle/>
          <a:p>
            <a:r>
              <a:rPr lang="en-GB" sz="2400" dirty="0">
                <a:latin typeface="Times New Roman" pitchFamily="18" charset="0"/>
              </a:rPr>
              <a:t>Standard</a:t>
            </a:r>
          </a:p>
          <a:p>
            <a:r>
              <a:rPr lang="en-GB" sz="2400" dirty="0">
                <a:latin typeface="Times New Roman" pitchFamily="18" charset="0"/>
              </a:rPr>
              <a:t>k-</a:t>
            </a:r>
            <a:r>
              <a:rPr lang="en-GB" sz="2400" dirty="0">
                <a:latin typeface="Symbol" pitchFamily="18" charset="2"/>
              </a:rPr>
              <a:t>e</a:t>
            </a:r>
          </a:p>
        </p:txBody>
      </p:sp>
      <p:sp>
        <p:nvSpPr>
          <p:cNvPr id="234503" name="Text Box 7"/>
          <p:cNvSpPr txBox="1">
            <a:spLocks noChangeArrowheads="1"/>
          </p:cNvSpPr>
          <p:nvPr/>
        </p:nvSpPr>
        <p:spPr bwMode="auto">
          <a:xfrm>
            <a:off x="611560" y="4725144"/>
            <a:ext cx="828675" cy="1187450"/>
          </a:xfrm>
          <a:prstGeom prst="rect">
            <a:avLst/>
          </a:prstGeom>
          <a:noFill/>
          <a:ln w="9525">
            <a:noFill/>
            <a:miter lim="800000"/>
            <a:headEnd/>
            <a:tailEnd/>
          </a:ln>
          <a:effectLst/>
        </p:spPr>
        <p:txBody>
          <a:bodyPr wrap="none">
            <a:spAutoFit/>
          </a:bodyPr>
          <a:lstStyle/>
          <a:p>
            <a:r>
              <a:rPr lang="en-GB" sz="2400" dirty="0">
                <a:latin typeface="Times New Roman" pitchFamily="18" charset="0"/>
              </a:rPr>
              <a:t>RNG</a:t>
            </a:r>
          </a:p>
          <a:p>
            <a:r>
              <a:rPr lang="en-GB" sz="2400" dirty="0">
                <a:latin typeface="Times New Roman" pitchFamily="18" charset="0"/>
              </a:rPr>
              <a:t>k-</a:t>
            </a:r>
            <a:r>
              <a:rPr lang="en-GB" sz="2400" dirty="0">
                <a:latin typeface="Symbol" pitchFamily="18" charset="2"/>
              </a:rPr>
              <a:t>e</a:t>
            </a:r>
          </a:p>
          <a:p>
            <a:endParaRPr lang="en-GB" sz="2400" dirty="0">
              <a:latin typeface="Times New Roman" pitchFamily="18" charset="0"/>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4498" name="Rectangle 2"/>
          <p:cNvSpPr>
            <a:spLocks noGrp="1" noChangeArrowheads="1"/>
          </p:cNvSpPr>
          <p:nvPr>
            <p:ph type="title"/>
          </p:nvPr>
        </p:nvSpPr>
        <p:spPr>
          <a:xfrm>
            <a:off x="755650" y="0"/>
            <a:ext cx="7772400" cy="908050"/>
          </a:xfrm>
        </p:spPr>
        <p:txBody>
          <a:bodyPr/>
          <a:lstStyle/>
          <a:p>
            <a:r>
              <a:rPr lang="en-GB" sz="3600" dirty="0"/>
              <a:t>Two equation models</a:t>
            </a:r>
          </a:p>
        </p:txBody>
      </p:sp>
      <p:sp>
        <p:nvSpPr>
          <p:cNvPr id="234499" name="Rectangle 3"/>
          <p:cNvSpPr>
            <a:spLocks noGrp="1" noChangeArrowheads="1"/>
          </p:cNvSpPr>
          <p:nvPr>
            <p:ph type="body" sz="half" idx="1"/>
          </p:nvPr>
        </p:nvSpPr>
        <p:spPr>
          <a:xfrm>
            <a:off x="1979712" y="1628800"/>
            <a:ext cx="3305175" cy="4608512"/>
          </a:xfrm>
        </p:spPr>
        <p:txBody>
          <a:bodyPr/>
          <a:lstStyle/>
          <a:p>
            <a:pPr>
              <a:lnSpc>
                <a:spcPct val="90000"/>
              </a:lnSpc>
            </a:pPr>
            <a:r>
              <a:rPr lang="en-GB" sz="2000" dirty="0" smtClean="0">
                <a:solidFill>
                  <a:schemeClr val="tx1"/>
                </a:solidFill>
              </a:rPr>
              <a:t>Performs better than standard for</a:t>
            </a:r>
          </a:p>
          <a:p>
            <a:pPr lvl="1">
              <a:lnSpc>
                <a:spcPct val="90000"/>
              </a:lnSpc>
            </a:pPr>
            <a:r>
              <a:rPr lang="en-GB" sz="1800" dirty="0" smtClean="0"/>
              <a:t>Separated flows</a:t>
            </a:r>
          </a:p>
          <a:p>
            <a:pPr lvl="1">
              <a:lnSpc>
                <a:spcPct val="90000"/>
              </a:lnSpc>
            </a:pPr>
            <a:r>
              <a:rPr lang="en-GB" sz="1800" dirty="0" smtClean="0"/>
              <a:t>Swirling flows</a:t>
            </a:r>
          </a:p>
          <a:p>
            <a:pPr lvl="1">
              <a:lnSpc>
                <a:spcPct val="90000"/>
              </a:lnSpc>
            </a:pPr>
            <a:r>
              <a:rPr lang="en-GB" sz="1800" dirty="0" smtClean="0"/>
              <a:t>Round jets</a:t>
            </a:r>
          </a:p>
          <a:p>
            <a:pPr>
              <a:lnSpc>
                <a:spcPct val="90000"/>
              </a:lnSpc>
            </a:pPr>
            <a:endParaRPr lang="en-GB" sz="2000" dirty="0">
              <a:solidFill>
                <a:schemeClr val="tx1"/>
              </a:solidFill>
            </a:endParaRPr>
          </a:p>
          <a:p>
            <a:pPr>
              <a:lnSpc>
                <a:spcPct val="90000"/>
              </a:lnSpc>
            </a:pPr>
            <a:endParaRPr lang="en-GB" sz="2000" dirty="0">
              <a:solidFill>
                <a:schemeClr val="tx1"/>
              </a:solidFill>
            </a:endParaRPr>
          </a:p>
          <a:p>
            <a:pPr>
              <a:lnSpc>
                <a:spcPct val="90000"/>
              </a:lnSpc>
            </a:pPr>
            <a:r>
              <a:rPr lang="en-GB" sz="2000" dirty="0" smtClean="0">
                <a:solidFill>
                  <a:schemeClr val="tx1"/>
                </a:solidFill>
              </a:rPr>
              <a:t>Performs </a:t>
            </a:r>
            <a:r>
              <a:rPr lang="en-GB" sz="2000" dirty="0">
                <a:solidFill>
                  <a:schemeClr val="tx1"/>
                </a:solidFill>
              </a:rPr>
              <a:t>better than standard for</a:t>
            </a:r>
          </a:p>
          <a:p>
            <a:pPr lvl="1">
              <a:lnSpc>
                <a:spcPct val="90000"/>
              </a:lnSpc>
            </a:pPr>
            <a:r>
              <a:rPr lang="en-GB" sz="1800" dirty="0" smtClean="0"/>
              <a:t>Low Re</a:t>
            </a:r>
          </a:p>
          <a:p>
            <a:pPr lvl="1">
              <a:lnSpc>
                <a:spcPct val="90000"/>
              </a:lnSpc>
            </a:pPr>
            <a:r>
              <a:rPr lang="en-GB" sz="1800" dirty="0" smtClean="0"/>
              <a:t>Separated flows</a:t>
            </a:r>
            <a:endParaRPr lang="en-GB" sz="1800" dirty="0"/>
          </a:p>
          <a:p>
            <a:pPr lvl="1">
              <a:lnSpc>
                <a:spcPct val="90000"/>
              </a:lnSpc>
            </a:pPr>
            <a:r>
              <a:rPr lang="en-GB" sz="1800" dirty="0" smtClean="0"/>
              <a:t>Adverse pressure gradient</a:t>
            </a:r>
            <a:endParaRPr lang="en-GB" sz="1800" dirty="0"/>
          </a:p>
        </p:txBody>
      </p:sp>
      <p:sp>
        <p:nvSpPr>
          <p:cNvPr id="234500" name="Rectangle 4"/>
          <p:cNvSpPr>
            <a:spLocks noGrp="1" noChangeArrowheads="1"/>
          </p:cNvSpPr>
          <p:nvPr>
            <p:ph type="body" sz="half" idx="2"/>
          </p:nvPr>
        </p:nvSpPr>
        <p:spPr>
          <a:xfrm>
            <a:off x="5219700" y="1628775"/>
            <a:ext cx="3456756" cy="4608513"/>
          </a:xfrm>
        </p:spPr>
        <p:txBody>
          <a:bodyPr/>
          <a:lstStyle/>
          <a:p>
            <a:pPr>
              <a:lnSpc>
                <a:spcPct val="90000"/>
              </a:lnSpc>
            </a:pPr>
            <a:r>
              <a:rPr lang="en-GB" sz="2000" dirty="0" smtClean="0">
                <a:solidFill>
                  <a:schemeClr val="tx1"/>
                </a:solidFill>
              </a:rPr>
              <a:t>Assumes </a:t>
            </a:r>
            <a:r>
              <a:rPr lang="en-GB" sz="2000" dirty="0">
                <a:solidFill>
                  <a:schemeClr val="tx1"/>
                </a:solidFill>
              </a:rPr>
              <a:t>isotropic eddy viscosity</a:t>
            </a:r>
          </a:p>
          <a:p>
            <a:pPr>
              <a:lnSpc>
                <a:spcPct val="90000"/>
              </a:lnSpc>
            </a:pPr>
            <a:r>
              <a:rPr lang="en-GB" sz="2000" dirty="0" smtClean="0">
                <a:solidFill>
                  <a:schemeClr val="tx1"/>
                </a:solidFill>
              </a:rPr>
              <a:t>Less stable than standard</a:t>
            </a:r>
            <a:endParaRPr lang="en-GB" sz="2000" dirty="0">
              <a:solidFill>
                <a:schemeClr val="tx1"/>
              </a:solidFill>
            </a:endParaRPr>
          </a:p>
          <a:p>
            <a:pPr>
              <a:lnSpc>
                <a:spcPct val="90000"/>
              </a:lnSpc>
            </a:pPr>
            <a:endParaRPr lang="en-GB" sz="2000" dirty="0" smtClean="0">
              <a:solidFill>
                <a:schemeClr val="tx1"/>
              </a:solidFill>
            </a:endParaRPr>
          </a:p>
          <a:p>
            <a:pPr>
              <a:lnSpc>
                <a:spcPct val="90000"/>
              </a:lnSpc>
            </a:pPr>
            <a:endParaRPr lang="en-GB" sz="2000" dirty="0" smtClean="0">
              <a:solidFill>
                <a:schemeClr val="tx1"/>
              </a:solidFill>
            </a:endParaRPr>
          </a:p>
          <a:p>
            <a:pPr>
              <a:lnSpc>
                <a:spcPct val="90000"/>
              </a:lnSpc>
            </a:pPr>
            <a:endParaRPr lang="en-GB" sz="2000" dirty="0" smtClean="0">
              <a:solidFill>
                <a:schemeClr val="tx1"/>
              </a:solidFill>
            </a:endParaRPr>
          </a:p>
          <a:p>
            <a:pPr>
              <a:lnSpc>
                <a:spcPct val="90000"/>
              </a:lnSpc>
            </a:pPr>
            <a:endParaRPr lang="en-GB" sz="2000" dirty="0" smtClean="0">
              <a:solidFill>
                <a:schemeClr val="tx1"/>
              </a:solidFill>
            </a:endParaRPr>
          </a:p>
          <a:p>
            <a:pPr>
              <a:lnSpc>
                <a:spcPct val="90000"/>
              </a:lnSpc>
            </a:pPr>
            <a:r>
              <a:rPr lang="en-GB" sz="2000" dirty="0" smtClean="0">
                <a:solidFill>
                  <a:schemeClr val="tx1"/>
                </a:solidFill>
              </a:rPr>
              <a:t>Assumes </a:t>
            </a:r>
            <a:r>
              <a:rPr lang="en-GB" sz="2000" dirty="0">
                <a:solidFill>
                  <a:schemeClr val="tx1"/>
                </a:solidFill>
              </a:rPr>
              <a:t>isotropic eddy </a:t>
            </a:r>
            <a:r>
              <a:rPr lang="en-GB" sz="2000" dirty="0" smtClean="0">
                <a:solidFill>
                  <a:schemeClr val="tx1"/>
                </a:solidFill>
              </a:rPr>
              <a:t>viscosity</a:t>
            </a:r>
          </a:p>
          <a:p>
            <a:pPr>
              <a:lnSpc>
                <a:spcPct val="90000"/>
              </a:lnSpc>
            </a:pPr>
            <a:r>
              <a:rPr lang="en-GB" sz="2000" dirty="0" smtClean="0">
                <a:solidFill>
                  <a:schemeClr val="tx1"/>
                </a:solidFill>
              </a:rPr>
              <a:t>Needs fine mesh close to walls y+&lt;5</a:t>
            </a:r>
          </a:p>
        </p:txBody>
      </p:sp>
      <p:sp>
        <p:nvSpPr>
          <p:cNvPr id="234501" name="Text Box 5"/>
          <p:cNvSpPr txBox="1">
            <a:spLocks noChangeArrowheads="1"/>
          </p:cNvSpPr>
          <p:nvPr/>
        </p:nvSpPr>
        <p:spPr bwMode="auto">
          <a:xfrm>
            <a:off x="611560" y="908720"/>
            <a:ext cx="7262812" cy="579438"/>
          </a:xfrm>
          <a:prstGeom prst="rect">
            <a:avLst/>
          </a:prstGeom>
          <a:noFill/>
          <a:ln w="9525">
            <a:noFill/>
            <a:miter lim="800000"/>
            <a:headEnd/>
            <a:tailEnd/>
          </a:ln>
          <a:effectLst/>
        </p:spPr>
        <p:txBody>
          <a:bodyPr wrap="none">
            <a:spAutoFit/>
          </a:bodyPr>
          <a:lstStyle/>
          <a:p>
            <a:r>
              <a:rPr lang="en-GB" sz="3200" b="1" dirty="0">
                <a:latin typeface="Times New Roman" pitchFamily="18" charset="0"/>
              </a:rPr>
              <a:t>Model	Advantages	Disadvantages</a:t>
            </a:r>
          </a:p>
        </p:txBody>
      </p:sp>
      <p:sp>
        <p:nvSpPr>
          <p:cNvPr id="234502" name="Text Box 6"/>
          <p:cNvSpPr txBox="1">
            <a:spLocks noChangeArrowheads="1"/>
          </p:cNvSpPr>
          <p:nvPr/>
        </p:nvSpPr>
        <p:spPr bwMode="auto">
          <a:xfrm>
            <a:off x="519113" y="1649413"/>
            <a:ext cx="1479892" cy="830997"/>
          </a:xfrm>
          <a:prstGeom prst="rect">
            <a:avLst/>
          </a:prstGeom>
          <a:noFill/>
          <a:ln w="9525">
            <a:noFill/>
            <a:miter lim="800000"/>
            <a:headEnd/>
            <a:tailEnd/>
          </a:ln>
          <a:effectLst/>
        </p:spPr>
        <p:txBody>
          <a:bodyPr wrap="none">
            <a:spAutoFit/>
          </a:bodyPr>
          <a:lstStyle/>
          <a:p>
            <a:r>
              <a:rPr lang="en-GB" sz="2400" dirty="0" smtClean="0">
                <a:latin typeface="Times New Roman" pitchFamily="18" charset="0"/>
              </a:rPr>
              <a:t>Realizable</a:t>
            </a:r>
            <a:endParaRPr lang="en-GB" sz="2400" dirty="0">
              <a:latin typeface="Times New Roman" pitchFamily="18" charset="0"/>
            </a:endParaRPr>
          </a:p>
          <a:p>
            <a:r>
              <a:rPr lang="en-GB" sz="2400" dirty="0">
                <a:latin typeface="Times New Roman" pitchFamily="18" charset="0"/>
              </a:rPr>
              <a:t>k-</a:t>
            </a:r>
            <a:r>
              <a:rPr lang="en-GB" sz="2400" dirty="0">
                <a:latin typeface="Symbol" pitchFamily="18" charset="2"/>
              </a:rPr>
              <a:t>e</a:t>
            </a:r>
          </a:p>
        </p:txBody>
      </p:sp>
      <p:sp>
        <p:nvSpPr>
          <p:cNvPr id="234503" name="Text Box 7"/>
          <p:cNvSpPr txBox="1">
            <a:spLocks noChangeArrowheads="1"/>
          </p:cNvSpPr>
          <p:nvPr/>
        </p:nvSpPr>
        <p:spPr bwMode="auto">
          <a:xfrm>
            <a:off x="683568" y="3789040"/>
            <a:ext cx="652743" cy="830997"/>
          </a:xfrm>
          <a:prstGeom prst="rect">
            <a:avLst/>
          </a:prstGeom>
          <a:noFill/>
          <a:ln w="9525">
            <a:noFill/>
            <a:miter lim="800000"/>
            <a:headEnd/>
            <a:tailEnd/>
          </a:ln>
          <a:effectLst/>
        </p:spPr>
        <p:txBody>
          <a:bodyPr wrap="none">
            <a:spAutoFit/>
          </a:bodyPr>
          <a:lstStyle/>
          <a:p>
            <a:r>
              <a:rPr lang="en-GB" sz="2400" dirty="0" smtClean="0">
                <a:latin typeface="Times New Roman" pitchFamily="18" charset="0"/>
              </a:rPr>
              <a:t>k-</a:t>
            </a:r>
            <a:r>
              <a:rPr lang="en-GB" sz="2400" dirty="0" smtClean="0">
                <a:latin typeface="Times New Roman" pitchFamily="18" charset="0"/>
                <a:sym typeface="Symbol"/>
              </a:rPr>
              <a:t></a:t>
            </a:r>
            <a:endParaRPr lang="en-GB" sz="2400" dirty="0">
              <a:latin typeface="Symbol" pitchFamily="18" charset="2"/>
            </a:endParaRPr>
          </a:p>
          <a:p>
            <a:endParaRPr lang="en-GB" sz="2400" dirty="0">
              <a:latin typeface="Times New Roman" pitchFamily="18" charset="0"/>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8594" name="Rectangle 2"/>
          <p:cNvSpPr>
            <a:spLocks noGrp="1" noChangeArrowheads="1"/>
          </p:cNvSpPr>
          <p:nvPr>
            <p:ph type="title"/>
          </p:nvPr>
        </p:nvSpPr>
        <p:spPr>
          <a:xfrm>
            <a:off x="755650" y="0"/>
            <a:ext cx="7772400" cy="908050"/>
          </a:xfrm>
        </p:spPr>
        <p:txBody>
          <a:bodyPr/>
          <a:lstStyle/>
          <a:p>
            <a:r>
              <a:rPr lang="en-GB" sz="3600"/>
              <a:t>Reynolds stress models</a:t>
            </a:r>
          </a:p>
        </p:txBody>
      </p:sp>
      <p:sp>
        <p:nvSpPr>
          <p:cNvPr id="238595" name="Rectangle 3"/>
          <p:cNvSpPr>
            <a:spLocks noGrp="1" noChangeArrowheads="1"/>
          </p:cNvSpPr>
          <p:nvPr>
            <p:ph type="body" sz="half" idx="1"/>
          </p:nvPr>
        </p:nvSpPr>
        <p:spPr>
          <a:xfrm>
            <a:off x="1908175" y="1700213"/>
            <a:ext cx="3305175" cy="4608512"/>
          </a:xfrm>
        </p:spPr>
        <p:txBody>
          <a:bodyPr/>
          <a:lstStyle/>
          <a:p>
            <a:r>
              <a:rPr lang="en-GB" sz="2400" dirty="0" smtClean="0">
                <a:solidFill>
                  <a:schemeClr val="tx1"/>
                </a:solidFill>
              </a:rPr>
              <a:t>Most </a:t>
            </a:r>
            <a:r>
              <a:rPr lang="en-GB" sz="2400" dirty="0">
                <a:solidFill>
                  <a:schemeClr val="tx1"/>
                </a:solidFill>
              </a:rPr>
              <a:t>general </a:t>
            </a:r>
            <a:r>
              <a:rPr lang="en-GB" sz="2400" dirty="0" smtClean="0">
                <a:solidFill>
                  <a:schemeClr val="tx1"/>
                </a:solidFill>
              </a:rPr>
              <a:t>RANS model</a:t>
            </a:r>
          </a:p>
          <a:p>
            <a:r>
              <a:rPr lang="en-GB" sz="2400" dirty="0" smtClean="0">
                <a:solidFill>
                  <a:schemeClr val="tx1"/>
                </a:solidFill>
              </a:rPr>
              <a:t>Accounts for anisotropy</a:t>
            </a:r>
            <a:endParaRPr lang="en-GB" sz="2400" dirty="0">
              <a:solidFill>
                <a:schemeClr val="tx1"/>
              </a:solidFill>
            </a:endParaRPr>
          </a:p>
          <a:p>
            <a:r>
              <a:rPr lang="en-GB" sz="2400" dirty="0">
                <a:solidFill>
                  <a:schemeClr val="tx1"/>
                </a:solidFill>
              </a:rPr>
              <a:t>Performs well for many complex flows including non-circular ducts and curved surfaces</a:t>
            </a:r>
          </a:p>
        </p:txBody>
      </p:sp>
      <p:sp>
        <p:nvSpPr>
          <p:cNvPr id="238596" name="Rectangle 4"/>
          <p:cNvSpPr>
            <a:spLocks noGrp="1" noChangeArrowheads="1"/>
          </p:cNvSpPr>
          <p:nvPr>
            <p:ph type="body" sz="half" idx="2"/>
          </p:nvPr>
        </p:nvSpPr>
        <p:spPr>
          <a:xfrm>
            <a:off x="5219700" y="1628775"/>
            <a:ext cx="3233738" cy="4608513"/>
          </a:xfrm>
        </p:spPr>
        <p:txBody>
          <a:bodyPr/>
          <a:lstStyle/>
          <a:p>
            <a:r>
              <a:rPr lang="en-GB" sz="2400" dirty="0">
                <a:solidFill>
                  <a:schemeClr val="tx1"/>
                </a:solidFill>
              </a:rPr>
              <a:t>Computationally expensive</a:t>
            </a:r>
          </a:p>
          <a:p>
            <a:r>
              <a:rPr lang="en-GB" sz="2400" dirty="0">
                <a:solidFill>
                  <a:schemeClr val="tx1"/>
                </a:solidFill>
              </a:rPr>
              <a:t>Performs as poorly as k-</a:t>
            </a:r>
            <a:r>
              <a:rPr lang="en-GB" sz="2400" dirty="0">
                <a:solidFill>
                  <a:schemeClr val="tx1"/>
                </a:solidFill>
                <a:latin typeface="Symbol" pitchFamily="18" charset="2"/>
              </a:rPr>
              <a:t>e</a:t>
            </a:r>
            <a:r>
              <a:rPr lang="en-GB" sz="2400" dirty="0">
                <a:solidFill>
                  <a:schemeClr val="tx1"/>
                </a:solidFill>
              </a:rPr>
              <a:t> in some problems due to problems with </a:t>
            </a:r>
            <a:r>
              <a:rPr lang="en-GB" sz="2400" dirty="0">
                <a:solidFill>
                  <a:schemeClr val="tx1"/>
                </a:solidFill>
                <a:latin typeface="Symbol" pitchFamily="18" charset="2"/>
              </a:rPr>
              <a:t>e</a:t>
            </a:r>
            <a:r>
              <a:rPr lang="en-GB" sz="2400" dirty="0">
                <a:solidFill>
                  <a:schemeClr val="tx1"/>
                </a:solidFill>
              </a:rPr>
              <a:t> </a:t>
            </a:r>
            <a:r>
              <a:rPr lang="en-GB" sz="2400" dirty="0" smtClean="0">
                <a:solidFill>
                  <a:schemeClr val="tx1"/>
                </a:solidFill>
              </a:rPr>
              <a:t>equation</a:t>
            </a:r>
          </a:p>
          <a:p>
            <a:r>
              <a:rPr lang="en-GB" sz="2400" dirty="0" smtClean="0">
                <a:solidFill>
                  <a:schemeClr val="tx1"/>
                </a:solidFill>
              </a:rPr>
              <a:t>Less stable than standard </a:t>
            </a:r>
            <a:r>
              <a:rPr lang="en-GB" sz="2400" dirty="0" smtClean="0">
                <a:solidFill>
                  <a:schemeClr val="tx1"/>
                </a:solidFill>
                <a:latin typeface="Times New Roman" pitchFamily="18" charset="0"/>
              </a:rPr>
              <a:t>k-</a:t>
            </a:r>
            <a:r>
              <a:rPr lang="en-GB" sz="2400" dirty="0" smtClean="0">
                <a:solidFill>
                  <a:schemeClr val="tx1"/>
                </a:solidFill>
                <a:latin typeface="Symbol" pitchFamily="18" charset="2"/>
              </a:rPr>
              <a:t>e</a:t>
            </a:r>
          </a:p>
          <a:p>
            <a:endParaRPr lang="en-GB" dirty="0">
              <a:solidFill>
                <a:schemeClr val="tx1"/>
              </a:solidFill>
            </a:endParaRPr>
          </a:p>
        </p:txBody>
      </p:sp>
      <p:sp>
        <p:nvSpPr>
          <p:cNvPr id="238597" name="Text Box 5"/>
          <p:cNvSpPr txBox="1">
            <a:spLocks noChangeArrowheads="1"/>
          </p:cNvSpPr>
          <p:nvPr/>
        </p:nvSpPr>
        <p:spPr bwMode="auto">
          <a:xfrm>
            <a:off x="611188" y="981075"/>
            <a:ext cx="7262812" cy="579438"/>
          </a:xfrm>
          <a:prstGeom prst="rect">
            <a:avLst/>
          </a:prstGeom>
          <a:noFill/>
          <a:ln w="9525">
            <a:noFill/>
            <a:miter lim="800000"/>
            <a:headEnd/>
            <a:tailEnd/>
          </a:ln>
          <a:effectLst/>
        </p:spPr>
        <p:txBody>
          <a:bodyPr wrap="none">
            <a:spAutoFit/>
          </a:bodyPr>
          <a:lstStyle/>
          <a:p>
            <a:r>
              <a:rPr lang="en-GB" sz="3200" b="1">
                <a:latin typeface="Times New Roman" pitchFamily="18" charset="0"/>
              </a:rPr>
              <a:t>Model	Advantages	Disadvantages</a:t>
            </a:r>
          </a:p>
        </p:txBody>
      </p:sp>
      <p:sp>
        <p:nvSpPr>
          <p:cNvPr id="238598" name="Text Box 6"/>
          <p:cNvSpPr txBox="1">
            <a:spLocks noChangeArrowheads="1"/>
          </p:cNvSpPr>
          <p:nvPr/>
        </p:nvSpPr>
        <p:spPr bwMode="auto">
          <a:xfrm>
            <a:off x="539750" y="1844675"/>
            <a:ext cx="828675" cy="457200"/>
          </a:xfrm>
          <a:prstGeom prst="rect">
            <a:avLst/>
          </a:prstGeom>
          <a:noFill/>
          <a:ln w="9525">
            <a:noFill/>
            <a:miter lim="800000"/>
            <a:headEnd/>
            <a:tailEnd/>
          </a:ln>
          <a:effectLst/>
        </p:spPr>
        <p:txBody>
          <a:bodyPr wrap="none">
            <a:spAutoFit/>
          </a:bodyPr>
          <a:lstStyle/>
          <a:p>
            <a:r>
              <a:rPr lang="en-GB" sz="2400">
                <a:latin typeface="Times New Roman" pitchFamily="18" charset="0"/>
              </a:rPr>
              <a:t>RSM</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8594" name="Rectangle 2"/>
          <p:cNvSpPr>
            <a:spLocks noGrp="1" noChangeArrowheads="1"/>
          </p:cNvSpPr>
          <p:nvPr>
            <p:ph type="title"/>
          </p:nvPr>
        </p:nvSpPr>
        <p:spPr>
          <a:xfrm>
            <a:off x="755650" y="0"/>
            <a:ext cx="7772400" cy="908050"/>
          </a:xfrm>
        </p:spPr>
        <p:txBody>
          <a:bodyPr/>
          <a:lstStyle/>
          <a:p>
            <a:r>
              <a:rPr lang="en-GB" sz="3600"/>
              <a:t>Reynolds stress models</a:t>
            </a:r>
          </a:p>
        </p:txBody>
      </p:sp>
      <p:sp>
        <p:nvSpPr>
          <p:cNvPr id="238595" name="Rectangle 3"/>
          <p:cNvSpPr>
            <a:spLocks noGrp="1" noChangeArrowheads="1"/>
          </p:cNvSpPr>
          <p:nvPr>
            <p:ph type="body" sz="half" idx="1"/>
          </p:nvPr>
        </p:nvSpPr>
        <p:spPr>
          <a:xfrm>
            <a:off x="1908175" y="1700213"/>
            <a:ext cx="3305175" cy="4608512"/>
          </a:xfrm>
        </p:spPr>
        <p:txBody>
          <a:bodyPr/>
          <a:lstStyle/>
          <a:p>
            <a:r>
              <a:rPr lang="en-GB" sz="2400" dirty="0">
                <a:solidFill>
                  <a:schemeClr val="tx1"/>
                </a:solidFill>
              </a:rPr>
              <a:t>Most general </a:t>
            </a:r>
            <a:r>
              <a:rPr lang="en-GB" sz="2400" dirty="0" smtClean="0">
                <a:solidFill>
                  <a:schemeClr val="tx1"/>
                </a:solidFill>
              </a:rPr>
              <a:t>model</a:t>
            </a:r>
          </a:p>
          <a:p>
            <a:r>
              <a:rPr lang="en-GB" sz="2400" dirty="0" smtClean="0">
                <a:solidFill>
                  <a:schemeClr val="tx1"/>
                </a:solidFill>
              </a:rPr>
              <a:t>Gives information about details in turbulent flows that the RANS models cannot</a:t>
            </a:r>
          </a:p>
          <a:p>
            <a:r>
              <a:rPr lang="en-GB" sz="2400" dirty="0" smtClean="0">
                <a:solidFill>
                  <a:schemeClr val="tx1"/>
                </a:solidFill>
              </a:rPr>
              <a:t>Usually very stable</a:t>
            </a:r>
          </a:p>
        </p:txBody>
      </p:sp>
      <p:sp>
        <p:nvSpPr>
          <p:cNvPr id="238596" name="Rectangle 4"/>
          <p:cNvSpPr>
            <a:spLocks noGrp="1" noChangeArrowheads="1"/>
          </p:cNvSpPr>
          <p:nvPr>
            <p:ph type="body" sz="half" idx="2"/>
          </p:nvPr>
        </p:nvSpPr>
        <p:spPr>
          <a:xfrm>
            <a:off x="5219700" y="1628775"/>
            <a:ext cx="3233738" cy="4608513"/>
          </a:xfrm>
        </p:spPr>
        <p:txBody>
          <a:bodyPr/>
          <a:lstStyle/>
          <a:p>
            <a:r>
              <a:rPr lang="en-GB" sz="2400" dirty="0">
                <a:solidFill>
                  <a:schemeClr val="tx1"/>
                </a:solidFill>
              </a:rPr>
              <a:t>Computationally </a:t>
            </a:r>
            <a:r>
              <a:rPr lang="en-GB" sz="2400" dirty="0" smtClean="0">
                <a:solidFill>
                  <a:schemeClr val="tx1"/>
                </a:solidFill>
              </a:rPr>
              <a:t>expensive</a:t>
            </a:r>
          </a:p>
          <a:p>
            <a:r>
              <a:rPr lang="en-GB" sz="2400" dirty="0" smtClean="0">
                <a:solidFill>
                  <a:schemeClr val="tx1"/>
                </a:solidFill>
              </a:rPr>
              <a:t>Difficult to find proper time resolved boundary conditions for flow</a:t>
            </a:r>
          </a:p>
          <a:p>
            <a:r>
              <a:rPr lang="en-GB" sz="2400" dirty="0" smtClean="0">
                <a:solidFill>
                  <a:schemeClr val="tx1"/>
                </a:solidFill>
              </a:rPr>
              <a:t>Produces a huge amount of data</a:t>
            </a:r>
            <a:endParaRPr lang="en-GB" sz="2400" dirty="0">
              <a:solidFill>
                <a:schemeClr val="tx1"/>
              </a:solidFill>
            </a:endParaRPr>
          </a:p>
          <a:p>
            <a:endParaRPr lang="en-GB" dirty="0">
              <a:solidFill>
                <a:schemeClr val="tx1"/>
              </a:solidFill>
            </a:endParaRPr>
          </a:p>
        </p:txBody>
      </p:sp>
      <p:sp>
        <p:nvSpPr>
          <p:cNvPr id="238597" name="Text Box 5"/>
          <p:cNvSpPr txBox="1">
            <a:spLocks noChangeArrowheads="1"/>
          </p:cNvSpPr>
          <p:nvPr/>
        </p:nvSpPr>
        <p:spPr bwMode="auto">
          <a:xfrm>
            <a:off x="611188" y="981075"/>
            <a:ext cx="7262812" cy="579438"/>
          </a:xfrm>
          <a:prstGeom prst="rect">
            <a:avLst/>
          </a:prstGeom>
          <a:noFill/>
          <a:ln w="9525">
            <a:noFill/>
            <a:miter lim="800000"/>
            <a:headEnd/>
            <a:tailEnd/>
          </a:ln>
          <a:effectLst/>
        </p:spPr>
        <p:txBody>
          <a:bodyPr wrap="none">
            <a:spAutoFit/>
          </a:bodyPr>
          <a:lstStyle/>
          <a:p>
            <a:r>
              <a:rPr lang="en-GB" sz="3200" b="1">
                <a:latin typeface="Times New Roman" pitchFamily="18" charset="0"/>
              </a:rPr>
              <a:t>Model	Advantages	Disadvantages</a:t>
            </a:r>
          </a:p>
        </p:txBody>
      </p:sp>
      <p:sp>
        <p:nvSpPr>
          <p:cNvPr id="238598" name="Text Box 6"/>
          <p:cNvSpPr txBox="1">
            <a:spLocks noChangeArrowheads="1"/>
          </p:cNvSpPr>
          <p:nvPr/>
        </p:nvSpPr>
        <p:spPr bwMode="auto">
          <a:xfrm>
            <a:off x="539750" y="1844675"/>
            <a:ext cx="731290" cy="461665"/>
          </a:xfrm>
          <a:prstGeom prst="rect">
            <a:avLst/>
          </a:prstGeom>
          <a:noFill/>
          <a:ln w="9525">
            <a:noFill/>
            <a:miter lim="800000"/>
            <a:headEnd/>
            <a:tailEnd/>
          </a:ln>
          <a:effectLst/>
        </p:spPr>
        <p:txBody>
          <a:bodyPr wrap="none">
            <a:spAutoFit/>
          </a:bodyPr>
          <a:lstStyle/>
          <a:p>
            <a:r>
              <a:rPr lang="en-GB" sz="2400" dirty="0" smtClean="0">
                <a:latin typeface="Times New Roman" pitchFamily="18" charset="0"/>
              </a:rPr>
              <a:t>LES</a:t>
            </a:r>
            <a:endParaRPr lang="en-GB" sz="2400" dirty="0">
              <a:latin typeface="Times New Roman" pitchFamily="18" charset="0"/>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0642" name="Rectangle 2"/>
          <p:cNvSpPr>
            <a:spLocks noGrp="1" noChangeArrowheads="1"/>
          </p:cNvSpPr>
          <p:nvPr>
            <p:ph type="title"/>
          </p:nvPr>
        </p:nvSpPr>
        <p:spPr/>
        <p:txBody>
          <a:bodyPr/>
          <a:lstStyle/>
          <a:p>
            <a:r>
              <a:rPr lang="sv-SE"/>
              <a:t>Boundary conditions</a:t>
            </a:r>
          </a:p>
        </p:txBody>
      </p:sp>
      <p:sp>
        <p:nvSpPr>
          <p:cNvPr id="240643" name="Rectangle 3"/>
          <p:cNvSpPr>
            <a:spLocks noGrp="1" noChangeArrowheads="1"/>
          </p:cNvSpPr>
          <p:nvPr>
            <p:ph type="body" idx="1"/>
          </p:nvPr>
        </p:nvSpPr>
        <p:spPr/>
        <p:txBody>
          <a:bodyPr/>
          <a:lstStyle/>
          <a:p>
            <a:pPr>
              <a:lnSpc>
                <a:spcPct val="80000"/>
              </a:lnSpc>
            </a:pPr>
            <a:r>
              <a:rPr lang="en-US" sz="2400" dirty="0"/>
              <a:t>Use k/ε </a:t>
            </a:r>
            <a:r>
              <a:rPr lang="en-US" sz="2400" dirty="0" smtClean="0"/>
              <a:t>and velocity to </a:t>
            </a:r>
            <a:r>
              <a:rPr lang="en-US" sz="2400" dirty="0"/>
              <a:t>estimate how far into the system the </a:t>
            </a:r>
            <a:r>
              <a:rPr lang="en-US" sz="2400" dirty="0" smtClean="0"/>
              <a:t>inlet conditions will </a:t>
            </a:r>
            <a:r>
              <a:rPr lang="en-US" sz="2400" dirty="0"/>
              <a:t>survive.</a:t>
            </a:r>
          </a:p>
          <a:p>
            <a:pPr>
              <a:lnSpc>
                <a:spcPct val="80000"/>
              </a:lnSpc>
            </a:pPr>
            <a:endParaRPr lang="en-US" sz="800" dirty="0" smtClean="0"/>
          </a:p>
          <a:p>
            <a:pPr>
              <a:lnSpc>
                <a:spcPct val="80000"/>
              </a:lnSpc>
            </a:pPr>
            <a:r>
              <a:rPr lang="en-US" sz="2400" dirty="0" smtClean="0"/>
              <a:t>Exact </a:t>
            </a:r>
            <a:r>
              <a:rPr lang="en-US" sz="2400" dirty="0"/>
              <a:t>inlet conditions for LES are not possible. Periodic boundary conditions should be used when possible.</a:t>
            </a:r>
          </a:p>
          <a:p>
            <a:pPr>
              <a:lnSpc>
                <a:spcPct val="80000"/>
              </a:lnSpc>
            </a:pPr>
            <a:endParaRPr lang="en-US" sz="800" dirty="0" smtClean="0"/>
          </a:p>
          <a:p>
            <a:pPr>
              <a:lnSpc>
                <a:spcPct val="80000"/>
              </a:lnSpc>
            </a:pPr>
            <a:r>
              <a:rPr lang="en-US" sz="2400" dirty="0" smtClean="0"/>
              <a:t>The </a:t>
            </a:r>
            <a:r>
              <a:rPr lang="en-US" sz="2400" dirty="0"/>
              <a:t>lower level of y+ should typically be between 20 and 30 at the walls. The upper limit of y+ is usually in the range 80-100.</a:t>
            </a:r>
          </a:p>
          <a:p>
            <a:pPr>
              <a:lnSpc>
                <a:spcPct val="80000"/>
              </a:lnSpc>
            </a:pPr>
            <a:endParaRPr lang="en-US" sz="800" dirty="0" smtClean="0"/>
          </a:p>
          <a:p>
            <a:pPr>
              <a:lnSpc>
                <a:spcPct val="80000"/>
              </a:lnSpc>
            </a:pPr>
            <a:r>
              <a:rPr lang="en-US" sz="2400" dirty="0" smtClean="0"/>
              <a:t>For </a:t>
            </a:r>
            <a:r>
              <a:rPr lang="en-US" sz="2400" dirty="0"/>
              <a:t>low Re turbulence models the first grid should be at y+&lt;4, preferable at y+ ≈1 with 5 to 10 mesh points below y+=20.  </a:t>
            </a:r>
          </a:p>
          <a:p>
            <a:pPr>
              <a:lnSpc>
                <a:spcPct val="80000"/>
              </a:lnSpc>
            </a:pPr>
            <a:endParaRPr lang="en-US" sz="800" dirty="0" smtClean="0"/>
          </a:p>
          <a:p>
            <a:pPr>
              <a:lnSpc>
                <a:spcPct val="80000"/>
              </a:lnSpc>
            </a:pPr>
            <a:r>
              <a:rPr lang="en-US" sz="2400" dirty="0" smtClean="0"/>
              <a:t>Standard </a:t>
            </a:r>
            <a:r>
              <a:rPr lang="en-US" sz="2400" dirty="0"/>
              <a:t>wall functions are not recommended for flow with negative pressure gradient e.g. with flow separation at the wall.</a:t>
            </a:r>
            <a:endParaRPr lang="sv-SE" sz="2400" dirty="0"/>
          </a:p>
          <a:p>
            <a:pPr>
              <a:lnSpc>
                <a:spcPct val="80000"/>
              </a:lnSpc>
            </a:pPr>
            <a:endParaRPr lang="sv-SE" sz="2400"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2690" name="Rectangle 2"/>
          <p:cNvSpPr>
            <a:spLocks noGrp="1" noChangeArrowheads="1"/>
          </p:cNvSpPr>
          <p:nvPr>
            <p:ph type="title"/>
          </p:nvPr>
        </p:nvSpPr>
        <p:spPr/>
        <p:txBody>
          <a:bodyPr/>
          <a:lstStyle/>
          <a:p>
            <a:r>
              <a:rPr lang="sv-SE"/>
              <a:t>Reactions</a:t>
            </a:r>
          </a:p>
        </p:txBody>
      </p:sp>
      <p:sp>
        <p:nvSpPr>
          <p:cNvPr id="242691" name="Rectangle 3"/>
          <p:cNvSpPr>
            <a:spLocks noGrp="1" noChangeArrowheads="1"/>
          </p:cNvSpPr>
          <p:nvPr>
            <p:ph type="body" idx="1"/>
          </p:nvPr>
        </p:nvSpPr>
        <p:spPr/>
        <p:txBody>
          <a:bodyPr/>
          <a:lstStyle/>
          <a:p>
            <a:pPr algn="just">
              <a:lnSpc>
                <a:spcPct val="90000"/>
              </a:lnSpc>
              <a:buFont typeface="Symbol" pitchFamily="18" charset="2"/>
              <a:buChar char=""/>
            </a:pPr>
            <a:r>
              <a:rPr lang="en-US"/>
              <a:t>Check the Dahmkoeler number. </a:t>
            </a:r>
          </a:p>
          <a:p>
            <a:pPr lvl="1" algn="just">
              <a:lnSpc>
                <a:spcPct val="90000"/>
              </a:lnSpc>
              <a:buFont typeface="Symbol" pitchFamily="18" charset="2"/>
              <a:buChar char=""/>
            </a:pPr>
            <a:r>
              <a:rPr lang="en-US"/>
              <a:t>Slow chemical reactions Da&lt;&lt;1 are straight forward. </a:t>
            </a:r>
          </a:p>
          <a:p>
            <a:pPr lvl="1" algn="just">
              <a:lnSpc>
                <a:spcPct val="90000"/>
              </a:lnSpc>
              <a:buFont typeface="Symbol" pitchFamily="18" charset="2"/>
              <a:buChar char=""/>
            </a:pPr>
            <a:r>
              <a:rPr lang="en-US"/>
              <a:t>Very fast mixing controlled isothermal chemical reactions Da&gt;&gt;1 can be modeled rather accurately. </a:t>
            </a:r>
          </a:p>
          <a:p>
            <a:pPr lvl="1" algn="just">
              <a:lnSpc>
                <a:spcPct val="90000"/>
              </a:lnSpc>
              <a:buFont typeface="Symbol" pitchFamily="18" charset="2"/>
              <a:buChar char=""/>
            </a:pPr>
            <a:r>
              <a:rPr lang="en-US"/>
              <a:t>Most other conditions with Da≈ 1 and reactions that influence heat formations and change in density will give uncertain results.  </a:t>
            </a:r>
            <a:endParaRPr lang="sv-SE"/>
          </a:p>
          <a:p>
            <a:pPr>
              <a:lnSpc>
                <a:spcPct val="90000"/>
              </a:lnSpc>
            </a:pPr>
            <a:endParaRPr lang="sv-SE"/>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p:txBody>
          <a:bodyPr/>
          <a:lstStyle/>
          <a:p>
            <a:r>
              <a:rPr lang="en-GB" dirty="0" smtClean="0"/>
              <a:t>Best </a:t>
            </a:r>
            <a:r>
              <a:rPr lang="en-GB" dirty="0"/>
              <a:t>Practice Guidelines</a:t>
            </a:r>
          </a:p>
        </p:txBody>
      </p:sp>
      <p:sp>
        <p:nvSpPr>
          <p:cNvPr id="2051" name="Rectangle 3"/>
          <p:cNvSpPr>
            <a:spLocks noGrp="1" noChangeArrowheads="1"/>
          </p:cNvSpPr>
          <p:nvPr>
            <p:ph type="body" idx="1"/>
          </p:nvPr>
        </p:nvSpPr>
        <p:spPr/>
        <p:txBody>
          <a:bodyPr/>
          <a:lstStyle/>
          <a:p>
            <a:pPr>
              <a:buNone/>
            </a:pPr>
            <a:r>
              <a:rPr lang="sv-SE" u="sng" dirty="0" smtClean="0"/>
              <a:t>Content</a:t>
            </a:r>
          </a:p>
          <a:p>
            <a:pPr lvl="1"/>
            <a:r>
              <a:rPr lang="sv-SE" dirty="0" smtClean="0"/>
              <a:t>Application </a:t>
            </a:r>
            <a:r>
              <a:rPr lang="sv-SE" dirty="0"/>
              <a:t>uncertainty</a:t>
            </a:r>
          </a:p>
          <a:p>
            <a:pPr lvl="1"/>
            <a:r>
              <a:rPr lang="sv-SE" dirty="0"/>
              <a:t>Numerical uncertainty</a:t>
            </a:r>
          </a:p>
          <a:p>
            <a:pPr lvl="1"/>
            <a:r>
              <a:rPr lang="sv-SE" dirty="0"/>
              <a:t>Turbulence modeling</a:t>
            </a:r>
          </a:p>
          <a:p>
            <a:pPr lvl="1"/>
            <a:r>
              <a:rPr lang="sv-SE" dirty="0"/>
              <a:t>Reactions</a:t>
            </a:r>
          </a:p>
          <a:p>
            <a:pPr lvl="1"/>
            <a:r>
              <a:rPr lang="sv-SE" dirty="0"/>
              <a:t>Muliphase modeling</a:t>
            </a:r>
          </a:p>
          <a:p>
            <a:pPr lvl="1"/>
            <a:r>
              <a:rPr lang="sv-SE" dirty="0"/>
              <a:t>Sensitivity analysis</a:t>
            </a:r>
          </a:p>
          <a:p>
            <a:pPr lvl="1"/>
            <a:r>
              <a:rPr lang="sv-SE" dirty="0"/>
              <a:t>Verification, Validation </a:t>
            </a:r>
            <a:r>
              <a:rPr lang="sv-SE" dirty="0" smtClean="0"/>
              <a:t>and </a:t>
            </a:r>
            <a:r>
              <a:rPr lang="sv-SE" dirty="0"/>
              <a:t>Calibration</a:t>
            </a:r>
          </a:p>
          <a:p>
            <a:endParaRPr lang="sv-SE"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4738" name="Rectangle 2"/>
          <p:cNvSpPr>
            <a:spLocks noGrp="1" noChangeArrowheads="1"/>
          </p:cNvSpPr>
          <p:nvPr>
            <p:ph type="title"/>
          </p:nvPr>
        </p:nvSpPr>
        <p:spPr>
          <a:xfrm>
            <a:off x="755650" y="260350"/>
            <a:ext cx="7772400" cy="936625"/>
          </a:xfrm>
        </p:spPr>
        <p:txBody>
          <a:bodyPr/>
          <a:lstStyle/>
          <a:p>
            <a:r>
              <a:rPr lang="sv-SE"/>
              <a:t>Multiphase modeling</a:t>
            </a:r>
          </a:p>
        </p:txBody>
      </p:sp>
      <p:sp>
        <p:nvSpPr>
          <p:cNvPr id="244739" name="Rectangle 3"/>
          <p:cNvSpPr>
            <a:spLocks noGrp="1" noChangeArrowheads="1"/>
          </p:cNvSpPr>
          <p:nvPr>
            <p:ph type="body" idx="1"/>
          </p:nvPr>
        </p:nvSpPr>
        <p:spPr>
          <a:xfrm>
            <a:off x="684212" y="1412429"/>
            <a:ext cx="7776219" cy="4824883"/>
          </a:xfrm>
        </p:spPr>
        <p:txBody>
          <a:bodyPr/>
          <a:lstStyle/>
          <a:p>
            <a:pPr marL="609600" indent="-609600">
              <a:lnSpc>
                <a:spcPct val="80000"/>
              </a:lnSpc>
              <a:buFont typeface="+mj-lt"/>
              <a:buAutoNum type="arabicPeriod"/>
            </a:pPr>
            <a:r>
              <a:rPr lang="en-US" sz="2400" dirty="0"/>
              <a:t>If possible, start the simulation with a single-phase flow situation resembling the system. This simulation can be optimized in terms of grid-size, time-step, etc., by using the best practice guidelines for single phase flow.</a:t>
            </a:r>
          </a:p>
          <a:p>
            <a:pPr marL="609600" indent="-609600">
              <a:lnSpc>
                <a:spcPct val="80000"/>
              </a:lnSpc>
              <a:buFont typeface="+mj-lt"/>
              <a:buAutoNum type="arabicPeriod"/>
            </a:pPr>
            <a:endParaRPr lang="en-US" sz="800" dirty="0" smtClean="0"/>
          </a:p>
          <a:p>
            <a:pPr marL="609600" indent="-609600">
              <a:lnSpc>
                <a:spcPct val="80000"/>
              </a:lnSpc>
              <a:buFont typeface="+mj-lt"/>
              <a:buAutoNum type="arabicPeriod"/>
            </a:pPr>
            <a:r>
              <a:rPr lang="en-US" sz="2400" dirty="0" smtClean="0"/>
              <a:t>Determine </a:t>
            </a:r>
            <a:r>
              <a:rPr lang="en-US" sz="2400" dirty="0"/>
              <a:t>the regime of the multiphase flow in terms of dimensionless parameters (Re, We, St, ...). This enables the choice of suitable closure models and may give insight into the expected flow situation.</a:t>
            </a:r>
          </a:p>
          <a:p>
            <a:pPr marL="609600" indent="-609600">
              <a:lnSpc>
                <a:spcPct val="80000"/>
              </a:lnSpc>
              <a:buFont typeface="+mj-lt"/>
              <a:buAutoNum type="arabicPeriod"/>
            </a:pPr>
            <a:endParaRPr lang="en-US" sz="800" dirty="0" smtClean="0"/>
          </a:p>
          <a:p>
            <a:pPr marL="609600" indent="-609600">
              <a:lnSpc>
                <a:spcPct val="80000"/>
              </a:lnSpc>
              <a:buFont typeface="+mj-lt"/>
              <a:buAutoNum type="arabicPeriod"/>
            </a:pPr>
            <a:r>
              <a:rPr lang="en-US" sz="2400" dirty="0" smtClean="0"/>
              <a:t>Make </a:t>
            </a:r>
            <a:r>
              <a:rPr lang="en-US" sz="2400" dirty="0"/>
              <a:t>an estimate of the forces acting on bubbles, particles, or droplets and under which conditions these forces will occur. </a:t>
            </a:r>
            <a:endParaRPr lang="sv-SE" sz="2400"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786" name="Rectangle 2"/>
          <p:cNvSpPr>
            <a:spLocks noGrp="1" noChangeArrowheads="1"/>
          </p:cNvSpPr>
          <p:nvPr>
            <p:ph type="title"/>
          </p:nvPr>
        </p:nvSpPr>
        <p:spPr/>
        <p:txBody>
          <a:bodyPr/>
          <a:lstStyle/>
          <a:p>
            <a:r>
              <a:rPr lang="sv-SE" dirty="0"/>
              <a:t>Multiphase modeling cont.</a:t>
            </a:r>
          </a:p>
        </p:txBody>
      </p:sp>
      <p:sp>
        <p:nvSpPr>
          <p:cNvPr id="246787" name="Rectangle 3"/>
          <p:cNvSpPr>
            <a:spLocks noGrp="1" noChangeArrowheads="1"/>
          </p:cNvSpPr>
          <p:nvPr>
            <p:ph type="body" idx="1"/>
          </p:nvPr>
        </p:nvSpPr>
        <p:spPr/>
        <p:txBody>
          <a:bodyPr/>
          <a:lstStyle/>
          <a:p>
            <a:pPr marL="609600" indent="-609600">
              <a:lnSpc>
                <a:spcPct val="80000"/>
              </a:lnSpc>
              <a:buFont typeface="+mj-lt"/>
              <a:buAutoNum type="arabicPeriod" startAt="4"/>
            </a:pPr>
            <a:r>
              <a:rPr lang="en-US" sz="2400" dirty="0" smtClean="0"/>
              <a:t>Make a suitable selection of the turbulence model and which terms (and coupling to the dispersed phase) are important</a:t>
            </a:r>
            <a:r>
              <a:rPr lang="sv-SE" sz="2400" dirty="0" smtClean="0"/>
              <a:t> </a:t>
            </a:r>
          </a:p>
          <a:p>
            <a:pPr marL="609600" indent="-609600">
              <a:lnSpc>
                <a:spcPct val="80000"/>
              </a:lnSpc>
              <a:buFont typeface="+mj-lt"/>
              <a:buAutoNum type="arabicPeriod" startAt="4"/>
            </a:pPr>
            <a:endParaRPr lang="en-US" sz="800" dirty="0" smtClean="0"/>
          </a:p>
          <a:p>
            <a:pPr marL="609600" indent="-609600">
              <a:lnSpc>
                <a:spcPct val="80000"/>
              </a:lnSpc>
              <a:buFont typeface="+mj-lt"/>
              <a:buAutoNum type="arabicPeriod" startAt="4"/>
            </a:pPr>
            <a:r>
              <a:rPr lang="en-US" sz="2400" dirty="0" smtClean="0"/>
              <a:t>If </a:t>
            </a:r>
            <a:r>
              <a:rPr lang="en-US" sz="2400" dirty="0"/>
              <a:t>possible, start with a geometry, flow properties, and dispersed phase properties close to a system of which you know the behavior or experimental data is available. </a:t>
            </a:r>
            <a:endParaRPr lang="en-US" sz="2400" dirty="0" smtClean="0"/>
          </a:p>
          <a:p>
            <a:pPr marL="609600" indent="-609600">
              <a:lnSpc>
                <a:spcPct val="80000"/>
              </a:lnSpc>
              <a:buFont typeface="+mj-lt"/>
              <a:buAutoNum type="arabicPeriod" startAt="4"/>
            </a:pPr>
            <a:endParaRPr lang="en-US" sz="800" dirty="0" smtClean="0"/>
          </a:p>
          <a:p>
            <a:pPr marL="609600" indent="-609600">
              <a:lnSpc>
                <a:spcPct val="80000"/>
              </a:lnSpc>
              <a:buFont typeface="+mj-lt"/>
              <a:buAutoNum type="arabicPeriod" startAt="4"/>
            </a:pPr>
            <a:r>
              <a:rPr lang="en-US" sz="2400" dirty="0" smtClean="0"/>
              <a:t>If there is a large size distribution of the dispersed phase, a multi-fluid approach might be required for the dispersed phase. This enables a range of size classes which can be monitored separately. Size distributions can have a big effect on the flow.</a:t>
            </a:r>
          </a:p>
          <a:p>
            <a:pPr marL="609600" indent="-609600">
              <a:lnSpc>
                <a:spcPct val="80000"/>
              </a:lnSpc>
            </a:pPr>
            <a:endParaRPr lang="en-US" sz="2000"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786" name="Rectangle 2"/>
          <p:cNvSpPr>
            <a:spLocks noGrp="1" noChangeArrowheads="1"/>
          </p:cNvSpPr>
          <p:nvPr>
            <p:ph type="title"/>
          </p:nvPr>
        </p:nvSpPr>
        <p:spPr/>
        <p:txBody>
          <a:bodyPr/>
          <a:lstStyle/>
          <a:p>
            <a:r>
              <a:rPr lang="sv-SE" dirty="0"/>
              <a:t>Multiphase modeling cont.</a:t>
            </a:r>
          </a:p>
        </p:txBody>
      </p:sp>
      <p:sp>
        <p:nvSpPr>
          <p:cNvPr id="246787" name="Rectangle 3"/>
          <p:cNvSpPr>
            <a:spLocks noGrp="1" noChangeArrowheads="1"/>
          </p:cNvSpPr>
          <p:nvPr>
            <p:ph type="body" idx="1"/>
          </p:nvPr>
        </p:nvSpPr>
        <p:spPr/>
        <p:txBody>
          <a:bodyPr/>
          <a:lstStyle/>
          <a:p>
            <a:pPr marL="609600" indent="-609600">
              <a:lnSpc>
                <a:spcPct val="80000"/>
              </a:lnSpc>
              <a:buFont typeface="+mj-lt"/>
              <a:buAutoNum type="arabicPeriod" startAt="7"/>
            </a:pPr>
            <a:r>
              <a:rPr lang="en-US" sz="2400" dirty="0" smtClean="0"/>
              <a:t>First </a:t>
            </a:r>
            <a:r>
              <a:rPr lang="en-US" sz="2400" dirty="0"/>
              <a:t>order accurate models, such as the VOF model and the surface tension models, require a very fine mesh – in these cases a relatively mesh independent solution is very important.</a:t>
            </a:r>
          </a:p>
          <a:p>
            <a:pPr marL="609600" indent="-609600">
              <a:lnSpc>
                <a:spcPct val="80000"/>
              </a:lnSpc>
              <a:buFont typeface="+mj-lt"/>
              <a:buAutoNum type="arabicPeriod" startAt="7"/>
            </a:pPr>
            <a:endParaRPr lang="en-US" sz="800" dirty="0" smtClean="0"/>
          </a:p>
          <a:p>
            <a:pPr marL="609600" indent="-609600">
              <a:lnSpc>
                <a:spcPct val="80000"/>
              </a:lnSpc>
              <a:buFont typeface="+mj-lt"/>
              <a:buAutoNum type="arabicPeriod" startAt="7"/>
            </a:pPr>
            <a:r>
              <a:rPr lang="en-US" sz="2400" dirty="0" smtClean="0"/>
              <a:t>Make </a:t>
            </a:r>
            <a:r>
              <a:rPr lang="en-US" sz="2400" dirty="0"/>
              <a:t>sure iterations are well converged. Many popular commercial CFD solvers will start with a new time-step if a specified maximum number of iterations is reached, regardless of convergence criteria. </a:t>
            </a:r>
            <a:endParaRPr lang="sv-SE" sz="24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8834" name="Rectangle 2"/>
          <p:cNvSpPr>
            <a:spLocks noGrp="1" noChangeArrowheads="1"/>
          </p:cNvSpPr>
          <p:nvPr>
            <p:ph type="title"/>
          </p:nvPr>
        </p:nvSpPr>
        <p:spPr/>
        <p:txBody>
          <a:bodyPr/>
          <a:lstStyle/>
          <a:p>
            <a:r>
              <a:rPr lang="sv-SE"/>
              <a:t>Sensitivity analysis</a:t>
            </a:r>
          </a:p>
        </p:txBody>
      </p:sp>
      <p:sp>
        <p:nvSpPr>
          <p:cNvPr id="248835" name="Rectangle 3"/>
          <p:cNvSpPr>
            <a:spLocks noGrp="1" noChangeArrowheads="1"/>
          </p:cNvSpPr>
          <p:nvPr>
            <p:ph type="body" idx="1"/>
          </p:nvPr>
        </p:nvSpPr>
        <p:spPr/>
        <p:txBody>
          <a:bodyPr/>
          <a:lstStyle/>
          <a:p>
            <a:r>
              <a:rPr lang="sv-SE" dirty="0"/>
              <a:t>Start from a converged solution and test the dependence on</a:t>
            </a:r>
          </a:p>
          <a:p>
            <a:pPr lvl="1"/>
            <a:r>
              <a:rPr lang="sv-SE" dirty="0"/>
              <a:t>Mesh density</a:t>
            </a:r>
          </a:p>
          <a:p>
            <a:pPr lvl="1"/>
            <a:r>
              <a:rPr lang="sv-SE" dirty="0"/>
              <a:t>Boundary conditions</a:t>
            </a:r>
          </a:p>
          <a:p>
            <a:pPr lvl="1"/>
            <a:r>
              <a:rPr lang="sv-SE" dirty="0"/>
              <a:t>Turbulence models</a:t>
            </a:r>
          </a:p>
          <a:p>
            <a:pPr lvl="1"/>
            <a:r>
              <a:rPr lang="sv-SE" dirty="0"/>
              <a:t>Numerical methods</a:t>
            </a:r>
          </a:p>
          <a:p>
            <a:pPr lvl="1"/>
            <a:r>
              <a:rPr lang="sv-SE" dirty="0"/>
              <a:t>…</a:t>
            </a:r>
          </a:p>
          <a:p>
            <a:pPr lvl="1"/>
            <a:endParaRPr lang="sv-SE" dirty="0"/>
          </a:p>
          <a:p>
            <a:pPr lvl="1"/>
            <a:endParaRPr lang="sv-SE"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0" name="Rectangle 2"/>
          <p:cNvSpPr>
            <a:spLocks noGrp="1" noChangeArrowheads="1"/>
          </p:cNvSpPr>
          <p:nvPr>
            <p:ph type="title"/>
          </p:nvPr>
        </p:nvSpPr>
        <p:spPr>
          <a:xfrm>
            <a:off x="457200" y="274638"/>
            <a:ext cx="8229600" cy="1143000"/>
          </a:xfrm>
        </p:spPr>
        <p:txBody>
          <a:bodyPr/>
          <a:lstStyle/>
          <a:p>
            <a:r>
              <a:rPr lang="en-GB"/>
              <a:t>Modelling</a:t>
            </a:r>
          </a:p>
        </p:txBody>
      </p:sp>
      <p:sp>
        <p:nvSpPr>
          <p:cNvPr id="104451" name="Rectangle 3"/>
          <p:cNvSpPr>
            <a:spLocks noGrp="1" noChangeArrowheads="1"/>
          </p:cNvSpPr>
          <p:nvPr>
            <p:ph type="body" idx="1"/>
          </p:nvPr>
        </p:nvSpPr>
        <p:spPr>
          <a:xfrm>
            <a:off x="457200" y="1600200"/>
            <a:ext cx="8229600" cy="4525963"/>
          </a:xfrm>
        </p:spPr>
        <p:txBody>
          <a:bodyPr/>
          <a:lstStyle/>
          <a:p>
            <a:r>
              <a:rPr lang="en-GB"/>
              <a:t>All models are wrong</a:t>
            </a:r>
          </a:p>
          <a:p>
            <a:pPr lvl="1"/>
            <a:endParaRPr lang="en-GB" sz="3200">
              <a:solidFill>
                <a:schemeClr val="accent2"/>
              </a:solidFill>
            </a:endParaRPr>
          </a:p>
          <a:p>
            <a:pPr lvl="1"/>
            <a:r>
              <a:rPr lang="en-GB" sz="3200">
                <a:solidFill>
                  <a:schemeClr val="accent2"/>
                </a:solidFill>
              </a:rPr>
              <a:t>Some models are useful</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2210" name="Rectangle 2"/>
          <p:cNvSpPr>
            <a:spLocks noGrp="1" noChangeArrowheads="1"/>
          </p:cNvSpPr>
          <p:nvPr>
            <p:ph type="title"/>
          </p:nvPr>
        </p:nvSpPr>
        <p:spPr/>
        <p:txBody>
          <a:bodyPr/>
          <a:lstStyle/>
          <a:p>
            <a:r>
              <a:rPr lang="sv-SE"/>
              <a:t>Error and Uncertainty</a:t>
            </a:r>
          </a:p>
        </p:txBody>
      </p:sp>
      <p:sp>
        <p:nvSpPr>
          <p:cNvPr id="222211" name="Rectangle 3"/>
          <p:cNvSpPr>
            <a:spLocks noGrp="1" noChangeArrowheads="1"/>
          </p:cNvSpPr>
          <p:nvPr>
            <p:ph type="body" idx="1"/>
          </p:nvPr>
        </p:nvSpPr>
        <p:spPr/>
        <p:txBody>
          <a:bodyPr/>
          <a:lstStyle/>
          <a:p>
            <a:r>
              <a:rPr lang="sv-SE"/>
              <a:t>Error</a:t>
            </a:r>
          </a:p>
          <a:p>
            <a:pPr lvl="1"/>
            <a:r>
              <a:rPr lang="sv-SE"/>
              <a:t>Recogniziable deficiency </a:t>
            </a:r>
            <a:r>
              <a:rPr lang="sv-SE">
                <a:solidFill>
                  <a:srgbClr val="FF0000"/>
                </a:solidFill>
              </a:rPr>
              <a:t>not due</a:t>
            </a:r>
            <a:r>
              <a:rPr lang="sv-SE"/>
              <a:t> to lack of knowledge</a:t>
            </a:r>
          </a:p>
          <a:p>
            <a:r>
              <a:rPr lang="sv-SE"/>
              <a:t>Uncertainty</a:t>
            </a:r>
          </a:p>
          <a:p>
            <a:pPr lvl="1"/>
            <a:r>
              <a:rPr lang="sv-SE"/>
              <a:t>Recogniziable deficiency </a:t>
            </a:r>
            <a:r>
              <a:rPr lang="sv-SE">
                <a:solidFill>
                  <a:srgbClr val="FF0000"/>
                </a:solidFill>
              </a:rPr>
              <a:t>due</a:t>
            </a:r>
            <a:r>
              <a:rPr lang="sv-SE"/>
              <a:t> to lack of knowledge</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10" name="Rectangle 2"/>
          <p:cNvSpPr>
            <a:spLocks noGrp="1" noChangeArrowheads="1"/>
          </p:cNvSpPr>
          <p:nvPr>
            <p:ph type="title"/>
          </p:nvPr>
        </p:nvSpPr>
        <p:spPr/>
        <p:txBody>
          <a:bodyPr/>
          <a:lstStyle/>
          <a:p>
            <a:r>
              <a:rPr lang="en-GB"/>
              <a:t>Errors and Uncertainties</a:t>
            </a:r>
          </a:p>
        </p:txBody>
      </p:sp>
      <p:sp>
        <p:nvSpPr>
          <p:cNvPr id="94211" name="Rectangle 3"/>
          <p:cNvSpPr>
            <a:spLocks noGrp="1" noChangeArrowheads="1"/>
          </p:cNvSpPr>
          <p:nvPr>
            <p:ph type="body" idx="1"/>
          </p:nvPr>
        </p:nvSpPr>
        <p:spPr>
          <a:xfrm>
            <a:off x="684213" y="1557338"/>
            <a:ext cx="7772400" cy="4751387"/>
          </a:xfrm>
        </p:spPr>
        <p:txBody>
          <a:bodyPr/>
          <a:lstStyle/>
          <a:p>
            <a:pPr>
              <a:lnSpc>
                <a:spcPct val="80000"/>
              </a:lnSpc>
            </a:pPr>
            <a:r>
              <a:rPr lang="en-GB" sz="2800"/>
              <a:t>Two kind of errors/uncertainties</a:t>
            </a:r>
          </a:p>
          <a:p>
            <a:pPr lvl="1">
              <a:lnSpc>
                <a:spcPct val="80000"/>
              </a:lnSpc>
            </a:pPr>
            <a:r>
              <a:rPr lang="en-GB" sz="2400"/>
              <a:t>Inherent errors/uncertainties in representing reality by the set of model equations</a:t>
            </a:r>
          </a:p>
          <a:p>
            <a:pPr lvl="1">
              <a:lnSpc>
                <a:spcPct val="80000"/>
              </a:lnSpc>
            </a:pPr>
            <a:r>
              <a:rPr lang="en-GB" sz="2400"/>
              <a:t>Errors/uncertainties arising from inexact solution methods</a:t>
            </a:r>
          </a:p>
          <a:p>
            <a:pPr>
              <a:lnSpc>
                <a:spcPct val="80000"/>
              </a:lnSpc>
            </a:pPr>
            <a:r>
              <a:rPr lang="en-GB" sz="2800"/>
              <a:t>Verification</a:t>
            </a:r>
          </a:p>
          <a:p>
            <a:pPr lvl="1">
              <a:lnSpc>
                <a:spcPct val="80000"/>
              </a:lnSpc>
            </a:pPr>
            <a:r>
              <a:rPr lang="en-GB" sz="2400"/>
              <a:t>Procedure that ensures that the program solves the equations correctly</a:t>
            </a:r>
          </a:p>
          <a:p>
            <a:pPr>
              <a:lnSpc>
                <a:spcPct val="80000"/>
              </a:lnSpc>
            </a:pPr>
            <a:r>
              <a:rPr lang="en-GB" sz="2800"/>
              <a:t>Validation</a:t>
            </a:r>
          </a:p>
          <a:p>
            <a:pPr lvl="1">
              <a:lnSpc>
                <a:spcPct val="80000"/>
              </a:lnSpc>
            </a:pPr>
            <a:r>
              <a:rPr lang="en-GB" sz="2400"/>
              <a:t>Procedure to test how accurately the model represent reality</a:t>
            </a:r>
          </a:p>
          <a:p>
            <a:pPr>
              <a:lnSpc>
                <a:spcPct val="80000"/>
              </a:lnSpc>
            </a:pPr>
            <a:r>
              <a:rPr lang="en-GB" sz="2800"/>
              <a:t>A more complex model is not always better than a simple model</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0162" name="Rectangle 2"/>
          <p:cNvSpPr>
            <a:spLocks noGrp="1" noChangeArrowheads="1"/>
          </p:cNvSpPr>
          <p:nvPr>
            <p:ph type="title"/>
          </p:nvPr>
        </p:nvSpPr>
        <p:spPr/>
        <p:txBody>
          <a:bodyPr/>
          <a:lstStyle/>
          <a:p>
            <a:r>
              <a:rPr lang="sv-SE" dirty="0"/>
              <a:t>Geometry and grid design</a:t>
            </a:r>
          </a:p>
        </p:txBody>
      </p:sp>
      <p:sp>
        <p:nvSpPr>
          <p:cNvPr id="220163" name="Rectangle 3"/>
          <p:cNvSpPr>
            <a:spLocks noGrp="1" noChangeArrowheads="1"/>
          </p:cNvSpPr>
          <p:nvPr>
            <p:ph type="body" idx="1"/>
          </p:nvPr>
        </p:nvSpPr>
        <p:spPr>
          <a:xfrm>
            <a:off x="684212" y="1557338"/>
            <a:ext cx="8064252" cy="4608512"/>
          </a:xfrm>
        </p:spPr>
        <p:txBody>
          <a:bodyPr/>
          <a:lstStyle/>
          <a:p>
            <a:pPr>
              <a:lnSpc>
                <a:spcPct val="90000"/>
              </a:lnSpc>
            </a:pPr>
            <a:r>
              <a:rPr lang="en-US" sz="2800" dirty="0" smtClean="0"/>
              <a:t>Keep the CAD drawing as simple as possible. </a:t>
            </a:r>
          </a:p>
          <a:p>
            <a:pPr>
              <a:lnSpc>
                <a:spcPct val="90000"/>
              </a:lnSpc>
            </a:pPr>
            <a:r>
              <a:rPr lang="en-US" sz="2800" dirty="0" smtClean="0"/>
              <a:t>Symmetry may restrict the simulations</a:t>
            </a:r>
          </a:p>
          <a:p>
            <a:pPr>
              <a:lnSpc>
                <a:spcPct val="90000"/>
              </a:lnSpc>
            </a:pPr>
            <a:r>
              <a:rPr lang="en-US" sz="2800" dirty="0" smtClean="0"/>
              <a:t>Keep inflow and outflow far from the interesting region when they are not known exactly</a:t>
            </a:r>
          </a:p>
          <a:p>
            <a:pPr>
              <a:lnSpc>
                <a:spcPct val="90000"/>
              </a:lnSpc>
            </a:pPr>
            <a:r>
              <a:rPr lang="en-US" sz="2800" dirty="0" smtClean="0"/>
              <a:t>With constant pressure outflow-put the direction to minimize pressure difference</a:t>
            </a:r>
          </a:p>
          <a:p>
            <a:pPr>
              <a:lnSpc>
                <a:spcPct val="90000"/>
              </a:lnSpc>
            </a:pPr>
            <a:r>
              <a:rPr lang="en-US" sz="2800" dirty="0" smtClean="0"/>
              <a:t>Avoid non-orthogonal cells close to boundaries</a:t>
            </a:r>
          </a:p>
          <a:p>
            <a:pPr>
              <a:lnSpc>
                <a:spcPct val="90000"/>
              </a:lnSpc>
            </a:pPr>
            <a:r>
              <a:rPr lang="en-US" sz="2800" dirty="0" smtClean="0"/>
              <a:t>Avoid highly skewed cells.</a:t>
            </a:r>
          </a:p>
          <a:p>
            <a:pPr>
              <a:lnSpc>
                <a:spcPct val="90000"/>
              </a:lnSpc>
            </a:pPr>
            <a:r>
              <a:rPr lang="en-US" sz="2800" dirty="0" smtClean="0"/>
              <a:t>Always analyze grid quality</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2" name="Rectangle 2"/>
          <p:cNvSpPr>
            <a:spLocks noGrp="1" noChangeArrowheads="1"/>
          </p:cNvSpPr>
          <p:nvPr>
            <p:ph type="title"/>
          </p:nvPr>
        </p:nvSpPr>
        <p:spPr>
          <a:xfrm>
            <a:off x="755650" y="0"/>
            <a:ext cx="7772400" cy="1052513"/>
          </a:xfrm>
        </p:spPr>
        <p:txBody>
          <a:bodyPr/>
          <a:lstStyle/>
          <a:p>
            <a:r>
              <a:rPr lang="en-GB"/>
              <a:t>Complex geometry</a:t>
            </a:r>
          </a:p>
        </p:txBody>
      </p:sp>
      <p:sp>
        <p:nvSpPr>
          <p:cNvPr id="97283" name="Rectangle 3"/>
          <p:cNvSpPr>
            <a:spLocks noGrp="1" noChangeArrowheads="1"/>
          </p:cNvSpPr>
          <p:nvPr>
            <p:ph type="body" sz="half" idx="1"/>
          </p:nvPr>
        </p:nvSpPr>
        <p:spPr>
          <a:xfrm>
            <a:off x="250825" y="981075"/>
            <a:ext cx="4537075" cy="4968875"/>
          </a:xfrm>
        </p:spPr>
        <p:txBody>
          <a:bodyPr/>
          <a:lstStyle/>
          <a:p>
            <a:pPr>
              <a:lnSpc>
                <a:spcPct val="90000"/>
              </a:lnSpc>
            </a:pPr>
            <a:r>
              <a:rPr lang="en-GB" sz="2800"/>
              <a:t>The quality of the simulation depends as much on grid quality as model quality</a:t>
            </a:r>
          </a:p>
          <a:p>
            <a:pPr lvl="1">
              <a:lnSpc>
                <a:spcPct val="90000"/>
              </a:lnSpc>
            </a:pPr>
            <a:r>
              <a:rPr lang="en-GB" sz="2400"/>
              <a:t>Ratio of adjacent cell sizes: less than two</a:t>
            </a:r>
          </a:p>
          <a:p>
            <a:pPr lvl="1">
              <a:lnSpc>
                <a:spcPct val="90000"/>
              </a:lnSpc>
            </a:pPr>
            <a:r>
              <a:rPr lang="en-GB" sz="2400"/>
              <a:t>Aspect ratio of a computational cell: </a:t>
            </a:r>
          </a:p>
          <a:p>
            <a:pPr lvl="1">
              <a:lnSpc>
                <a:spcPct val="90000"/>
              </a:lnSpc>
              <a:buFontTx/>
              <a:buNone/>
            </a:pPr>
            <a:r>
              <a:rPr lang="en-GB" sz="2400"/>
              <a:t>	less then five</a:t>
            </a:r>
          </a:p>
          <a:p>
            <a:pPr lvl="1">
              <a:lnSpc>
                <a:spcPct val="90000"/>
              </a:lnSpc>
            </a:pPr>
            <a:r>
              <a:rPr lang="en-GB" sz="2400"/>
              <a:t>Skewness of computational cell: greater then 45°</a:t>
            </a:r>
          </a:p>
        </p:txBody>
      </p:sp>
      <p:pic>
        <p:nvPicPr>
          <p:cNvPr id="97284" name="Picture 4" descr="fig7_21"/>
          <p:cNvPicPr>
            <a:picLocks noGrp="1" noChangeAspect="1" noChangeArrowheads="1"/>
          </p:cNvPicPr>
          <p:nvPr>
            <p:ph sz="half" idx="2"/>
          </p:nvPr>
        </p:nvPicPr>
        <p:blipFill>
          <a:blip r:embed="rId3" cstate="print"/>
          <a:srcRect/>
          <a:stretch>
            <a:fillRect/>
          </a:stretch>
        </p:blipFill>
        <p:spPr>
          <a:xfrm>
            <a:off x="5003800" y="1628800"/>
            <a:ext cx="3816350" cy="3149600"/>
          </a:xfrm>
          <a:noFill/>
          <a:ln/>
        </p:spPr>
      </p:pic>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p:cNvSpPr>
            <a:spLocks noGrp="1" noChangeArrowheads="1"/>
          </p:cNvSpPr>
          <p:nvPr>
            <p:ph type="title"/>
          </p:nvPr>
        </p:nvSpPr>
        <p:spPr/>
        <p:txBody>
          <a:bodyPr/>
          <a:lstStyle/>
          <a:p>
            <a:r>
              <a:rPr lang="en-US"/>
              <a:t>Residuals</a:t>
            </a:r>
          </a:p>
        </p:txBody>
      </p:sp>
      <p:sp>
        <p:nvSpPr>
          <p:cNvPr id="56323" name="Rectangle 3"/>
          <p:cNvSpPr>
            <a:spLocks noGrp="1" noChangeArrowheads="1"/>
          </p:cNvSpPr>
          <p:nvPr>
            <p:ph type="body" sz="half" idx="1"/>
          </p:nvPr>
        </p:nvSpPr>
        <p:spPr>
          <a:xfrm>
            <a:off x="684213" y="1557338"/>
            <a:ext cx="7704137" cy="4608512"/>
          </a:xfrm>
        </p:spPr>
        <p:txBody>
          <a:bodyPr/>
          <a:lstStyle/>
          <a:p>
            <a:endParaRPr lang="sv-SE" sz="2800" dirty="0"/>
          </a:p>
          <a:p>
            <a:endParaRPr lang="sv-SE" sz="2800" dirty="0"/>
          </a:p>
          <a:p>
            <a:r>
              <a:rPr lang="en-US" sz="2800" dirty="0" smtClean="0"/>
              <a:t>Scaled residuals</a:t>
            </a:r>
          </a:p>
          <a:p>
            <a:endParaRPr lang="en-US" sz="2800" dirty="0"/>
          </a:p>
          <a:p>
            <a:endParaRPr lang="en-US" sz="2800" dirty="0" smtClean="0"/>
          </a:p>
          <a:p>
            <a:endParaRPr lang="en-US" sz="2800" dirty="0"/>
          </a:p>
          <a:p>
            <a:r>
              <a:rPr lang="en-US" sz="2800" dirty="0" smtClean="0"/>
              <a:t>In Fluent the residuals are normalized by the largest error during the first M iterations (default M=5)</a:t>
            </a:r>
          </a:p>
          <a:p>
            <a:endParaRPr lang="en-US" sz="2800" dirty="0"/>
          </a:p>
          <a:p>
            <a:endParaRPr lang="en-US" sz="2800" dirty="0"/>
          </a:p>
          <a:p>
            <a:endParaRPr lang="en-US" sz="2800" dirty="0"/>
          </a:p>
          <a:p>
            <a:pPr>
              <a:buFontTx/>
              <a:buNone/>
            </a:pPr>
            <a:r>
              <a:rPr lang="en-US" sz="2800" dirty="0"/>
              <a:t>    </a:t>
            </a:r>
          </a:p>
        </p:txBody>
      </p:sp>
      <p:graphicFrame>
        <p:nvGraphicFramePr>
          <p:cNvPr id="56324" name="Object 4"/>
          <p:cNvGraphicFramePr>
            <a:graphicFrameLocks noChangeAspect="1"/>
          </p:cNvGraphicFramePr>
          <p:nvPr>
            <p:ph sz="quarter" idx="2"/>
          </p:nvPr>
        </p:nvGraphicFramePr>
        <p:xfrm>
          <a:off x="1115616" y="1556792"/>
          <a:ext cx="7200726" cy="659307"/>
        </p:xfrm>
        <a:graphic>
          <a:graphicData uri="http://schemas.openxmlformats.org/presentationml/2006/ole">
            <p:oleObj spid="_x0000_s262146" name="Equation" r:id="rId4" imgW="3746160" imgH="342720" progId="Equation.DSMT4">
              <p:embed/>
            </p:oleObj>
          </a:graphicData>
        </a:graphic>
      </p:graphicFrame>
      <p:graphicFrame>
        <p:nvGraphicFramePr>
          <p:cNvPr id="56326" name="Object 6"/>
          <p:cNvGraphicFramePr>
            <a:graphicFrameLocks noChangeAspect="1"/>
          </p:cNvGraphicFramePr>
          <p:nvPr>
            <p:ph sz="quarter" idx="3"/>
          </p:nvPr>
        </p:nvGraphicFramePr>
        <p:xfrm>
          <a:off x="1763688" y="3140968"/>
          <a:ext cx="1799977" cy="967744"/>
        </p:xfrm>
        <a:graphic>
          <a:graphicData uri="http://schemas.openxmlformats.org/presentationml/2006/ole">
            <p:oleObj spid="_x0000_s262147" name="Equation" r:id="rId5" imgW="1015920" imgH="545760" progId="Equation.DSMT4">
              <p:embed/>
            </p:oleObj>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4258" name="Rectangle 2"/>
          <p:cNvSpPr>
            <a:spLocks noGrp="1" noChangeArrowheads="1"/>
          </p:cNvSpPr>
          <p:nvPr>
            <p:ph type="title"/>
          </p:nvPr>
        </p:nvSpPr>
        <p:spPr>
          <a:xfrm>
            <a:off x="755650" y="260350"/>
            <a:ext cx="7772400" cy="865188"/>
          </a:xfrm>
        </p:spPr>
        <p:txBody>
          <a:bodyPr/>
          <a:lstStyle/>
          <a:p>
            <a:r>
              <a:rPr lang="sv-SE"/>
              <a:t>Convergence</a:t>
            </a:r>
          </a:p>
        </p:txBody>
      </p:sp>
      <p:sp>
        <p:nvSpPr>
          <p:cNvPr id="224259" name="Rectangle 3"/>
          <p:cNvSpPr>
            <a:spLocks noGrp="1" noChangeArrowheads="1"/>
          </p:cNvSpPr>
          <p:nvPr>
            <p:ph type="body" idx="1"/>
          </p:nvPr>
        </p:nvSpPr>
        <p:spPr>
          <a:xfrm>
            <a:off x="611560" y="1169988"/>
            <a:ext cx="8136904" cy="5138737"/>
          </a:xfrm>
        </p:spPr>
        <p:txBody>
          <a:bodyPr/>
          <a:lstStyle/>
          <a:p>
            <a:pPr>
              <a:lnSpc>
                <a:spcPct val="90000"/>
              </a:lnSpc>
            </a:pPr>
            <a:r>
              <a:rPr lang="en-GB" sz="2400" dirty="0"/>
              <a:t>Problems with convergence my be due to that no steady-state solution exists </a:t>
            </a:r>
            <a:endParaRPr lang="en-US" sz="2400" dirty="0"/>
          </a:p>
          <a:p>
            <a:pPr>
              <a:lnSpc>
                <a:spcPct val="90000"/>
              </a:lnSpc>
            </a:pPr>
            <a:endParaRPr lang="en-US" sz="800" dirty="0" smtClean="0"/>
          </a:p>
          <a:p>
            <a:pPr>
              <a:lnSpc>
                <a:spcPct val="90000"/>
              </a:lnSpc>
            </a:pPr>
            <a:r>
              <a:rPr lang="en-US" sz="2400" dirty="0" smtClean="0"/>
              <a:t>Use </a:t>
            </a:r>
            <a:r>
              <a:rPr lang="en-US" sz="2400" dirty="0"/>
              <a:t>different convergence criteria for different variables. Concentration may need a lower residual than velocity. </a:t>
            </a:r>
          </a:p>
          <a:p>
            <a:pPr>
              <a:lnSpc>
                <a:spcPct val="90000"/>
              </a:lnSpc>
            </a:pPr>
            <a:endParaRPr lang="en-US" sz="800" dirty="0" smtClean="0"/>
          </a:p>
          <a:p>
            <a:pPr>
              <a:lnSpc>
                <a:spcPct val="90000"/>
              </a:lnSpc>
            </a:pPr>
            <a:r>
              <a:rPr lang="en-US" sz="2400" dirty="0" smtClean="0"/>
              <a:t>Monitor </a:t>
            </a:r>
            <a:r>
              <a:rPr lang="en-US" sz="2400" dirty="0"/>
              <a:t>integral quantities of solution sensitive variables.</a:t>
            </a:r>
          </a:p>
          <a:p>
            <a:pPr>
              <a:lnSpc>
                <a:spcPct val="90000"/>
              </a:lnSpc>
            </a:pPr>
            <a:endParaRPr lang="en-US" sz="800" dirty="0" smtClean="0"/>
          </a:p>
          <a:p>
            <a:pPr>
              <a:lnSpc>
                <a:spcPct val="90000"/>
              </a:lnSpc>
            </a:pPr>
            <a:r>
              <a:rPr lang="en-US" sz="2400" dirty="0" smtClean="0"/>
              <a:t>Make </a:t>
            </a:r>
            <a:r>
              <a:rPr lang="en-US" sz="2400" dirty="0"/>
              <a:t>global balances for mass, momentum and energy.</a:t>
            </a:r>
          </a:p>
          <a:p>
            <a:pPr>
              <a:lnSpc>
                <a:spcPct val="90000"/>
              </a:lnSpc>
            </a:pPr>
            <a:endParaRPr lang="en-US" sz="800" dirty="0" smtClean="0"/>
          </a:p>
          <a:p>
            <a:pPr>
              <a:lnSpc>
                <a:spcPct val="90000"/>
              </a:lnSpc>
            </a:pPr>
            <a:r>
              <a:rPr lang="en-US" sz="2400" dirty="0" smtClean="0"/>
              <a:t>Monitor </a:t>
            </a:r>
            <a:r>
              <a:rPr lang="en-US" sz="2400" dirty="0"/>
              <a:t>the solution at specific important points.</a:t>
            </a:r>
          </a:p>
          <a:p>
            <a:pPr>
              <a:lnSpc>
                <a:spcPct val="90000"/>
              </a:lnSpc>
            </a:pPr>
            <a:endParaRPr lang="en-US" sz="800" dirty="0" smtClean="0"/>
          </a:p>
          <a:p>
            <a:pPr>
              <a:lnSpc>
                <a:spcPct val="90000"/>
              </a:lnSpc>
            </a:pPr>
            <a:r>
              <a:rPr lang="en-US" sz="2400" dirty="0" smtClean="0"/>
              <a:t>Test </a:t>
            </a:r>
            <a:r>
              <a:rPr lang="en-US" sz="2400" dirty="0"/>
              <a:t>for steady state by switching to a transient solver.</a:t>
            </a:r>
          </a:p>
          <a:p>
            <a:pPr>
              <a:lnSpc>
                <a:spcPct val="90000"/>
              </a:lnSpc>
            </a:pPr>
            <a:endParaRPr lang="en-US" sz="800" dirty="0" smtClean="0"/>
          </a:p>
          <a:p>
            <a:pPr>
              <a:lnSpc>
                <a:spcPct val="90000"/>
              </a:lnSpc>
            </a:pPr>
            <a:r>
              <a:rPr lang="en-US" sz="2400" dirty="0" smtClean="0"/>
              <a:t>Plot </a:t>
            </a:r>
            <a:r>
              <a:rPr lang="en-US" sz="2400" dirty="0"/>
              <a:t>the residual </a:t>
            </a:r>
            <a:r>
              <a:rPr lang="en-US" sz="2400" dirty="0" smtClean="0"/>
              <a:t>(mass imbalance) to </a:t>
            </a:r>
            <a:r>
              <a:rPr lang="en-US" sz="2400" dirty="0"/>
              <a:t>evaluate if the solution is poor in some regions of the computational domain.  </a:t>
            </a:r>
            <a:endParaRPr lang="sv-SE" sz="2400" dirty="0"/>
          </a:p>
          <a:p>
            <a:pPr>
              <a:lnSpc>
                <a:spcPct val="90000"/>
              </a:lnSpc>
            </a:pPr>
            <a:endParaRPr lang="sv-SE" sz="2400" dirty="0"/>
          </a:p>
        </p:txBody>
      </p:sp>
    </p:spTree>
  </p:cSld>
  <p:clrMapOvr>
    <a:masterClrMapping/>
  </p:clrMapOvr>
</p:sld>
</file>

<file path=ppt/theme/theme1.xml><?xml version="1.0" encoding="utf-8"?>
<a:theme xmlns:a="http://schemas.openxmlformats.org/drawingml/2006/main" name="CFD KRTfk 2002">
  <a:themeElements>
    <a:clrScheme name="CFD KRTfk 2002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CFD KRTfk 2002">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1905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1905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CFD KRTfk 2002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CFD KRTfk 2002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CFD KRTfk 2002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CFD KRTfk 2002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CFD KRTfk 2002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CFD KRTfk 2002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CFD KRTfk 2002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CFD KRTfk 2002</Template>
  <TotalTime>8817</TotalTime>
  <Words>1360</Words>
  <Application>Microsoft Office PowerPoint</Application>
  <PresentationFormat>On-screen Show (4:3)</PresentationFormat>
  <Paragraphs>247</Paragraphs>
  <Slides>23</Slides>
  <Notes>23</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23</vt:i4>
      </vt:variant>
    </vt:vector>
  </HeadingPairs>
  <TitlesOfParts>
    <vt:vector size="25" baseType="lpstr">
      <vt:lpstr>CFD KRTfk 2002</vt:lpstr>
      <vt:lpstr>Equation</vt:lpstr>
      <vt:lpstr>Slide 1</vt:lpstr>
      <vt:lpstr>Best Practice Guidelines</vt:lpstr>
      <vt:lpstr>Modelling</vt:lpstr>
      <vt:lpstr>Error and Uncertainty</vt:lpstr>
      <vt:lpstr>Errors and Uncertainties</vt:lpstr>
      <vt:lpstr>Geometry and grid design</vt:lpstr>
      <vt:lpstr>Complex geometry</vt:lpstr>
      <vt:lpstr>Residuals</vt:lpstr>
      <vt:lpstr>Convergence</vt:lpstr>
      <vt:lpstr>Enhancing convergence</vt:lpstr>
      <vt:lpstr>Numerical errors</vt:lpstr>
      <vt:lpstr>Temporal discretization</vt:lpstr>
      <vt:lpstr>Turbulence modeling</vt:lpstr>
      <vt:lpstr>Two equation models</vt:lpstr>
      <vt:lpstr>Two equation models</vt:lpstr>
      <vt:lpstr>Reynolds stress models</vt:lpstr>
      <vt:lpstr>Reynolds stress models</vt:lpstr>
      <vt:lpstr>Boundary conditions</vt:lpstr>
      <vt:lpstr>Reactions</vt:lpstr>
      <vt:lpstr>Multiphase modeling</vt:lpstr>
      <vt:lpstr>Multiphase modeling cont.</vt:lpstr>
      <vt:lpstr>Multiphase modeling cont.</vt:lpstr>
      <vt:lpstr>Sensitivity analysis</vt:lpstr>
    </vt:vector>
  </TitlesOfParts>
  <Company>CRE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Computational Fluid Dynamics (CFD) in Chemical Reaction Engineering</dc:title>
  <dc:creator>Bengta</dc:creator>
  <cp:lastModifiedBy>ronniea</cp:lastModifiedBy>
  <cp:revision>531</cp:revision>
  <dcterms:created xsi:type="dcterms:W3CDTF">2002-10-27T09:25:10Z</dcterms:created>
  <dcterms:modified xsi:type="dcterms:W3CDTF">2011-12-16T08:05:27Z</dcterms:modified>
</cp:coreProperties>
</file>

<file path=docProps/thumbnail.jpeg>
</file>