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648450" cy="97821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4026" y="-96"/>
      </p:cViewPr>
      <p:guideLst>
        <p:guide orient="horz" pos="3081"/>
        <p:guide pos="209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2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6.wmf"/><Relationship Id="rId4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66A7C99-718D-47CB-A161-C35240D4B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91088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6613"/>
            <a:ext cx="4876800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3225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138" y="9293225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3C75EF-BBC9-4935-B14E-53ABC014A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89609A-6DD6-4D53-8A80-9872571B3CE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740513-572F-45B0-AF01-2FA5D90F9F5A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0D82B3-4BCE-44BD-B4E8-A9BC5AA0DDB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1FACAF-8D43-4AA1-A74E-D3F145E8B884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140123-B67E-4C67-A9CA-3C5C8F9285EF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F38375-772F-45D7-B0A7-6C2BA9FA4AF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7E3AD2-AFAC-43E0-B0FB-1FFDBEF2067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143078-FF0F-42E3-9215-5B50E8D95C0E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B0BDFE-6C90-47EC-9A6F-6AC7DEC8060B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51C599-B15A-4E44-ABB5-43F875ECCAD0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9AFE17-610B-42AB-873E-17E29F96E078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575089-ED5A-4FEE-9669-23FE3AB015D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879F1E-273B-44E5-BEAA-87ACA83CAC60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C5D2F2-8491-4213-9D1A-655FB375768C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7038FD-C389-4EEC-B9CD-CBFE763511DE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3C8157-E8D0-47CF-A9A1-CDD4D6994D3E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DD93BA-E16F-455A-A64D-ACD974D9CD2F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C47FF4-15D3-4933-8528-D633354B91F7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18229B-B194-4104-82ED-6DE5B63D764A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12D07-4141-450A-9FB7-D6450C674CC4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9021D0-4796-4C2A-8E67-F518D7C62B8A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7309" y="738759"/>
            <a:ext cx="4415372" cy="3654729"/>
          </a:xfrm>
          <a:ln w="12700" cap="flat">
            <a:solidFill>
              <a:schemeClr val="tx1"/>
            </a:solidFill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6460" y="4646533"/>
            <a:ext cx="4875530" cy="4403678"/>
          </a:xfrm>
          <a:noFill/>
          <a:ln/>
        </p:spPr>
        <p:txBody>
          <a:bodyPr lIns="90860" tIns="45430" rIns="90860" bIns="45430"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8707FA-1075-4219-99B2-C435747B71D4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C0B4F-67D8-4AE1-8AC5-3A15CDF1C6F4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82E00E-6063-4E78-9B66-7EA7BC67CF1C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8C8C65-0C09-422C-9BFD-7B627D8490FA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14A011-D2C1-4100-9CC7-DE236E80B46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5E338-1C6E-482C-8AB6-E14E803E6E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4694B-89CD-41E8-A953-C279455217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260350"/>
            <a:ext cx="1960562" cy="5905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260350"/>
            <a:ext cx="5730875" cy="5905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37AFB-A79E-4F48-85A3-21D78A0537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D93D3-7638-4463-9A1D-9CBA162A9B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557338"/>
            <a:ext cx="3810000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937000"/>
            <a:ext cx="3810000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66891-A0C4-4F4B-9CA5-1023D90DD1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4213" y="1557338"/>
            <a:ext cx="7772400" cy="4608512"/>
          </a:xfrm>
        </p:spPr>
        <p:txBody>
          <a:bodyPr/>
          <a:lstStyle/>
          <a:p>
            <a:pPr lvl="0"/>
            <a:endParaRPr lang="sv-S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75018-E115-4CDD-9F62-886D925A9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3D396-E390-4B11-8952-30D7D3AD9E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7F09D-10EE-4BFF-AA1E-A2B05A543A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131DE-AAF0-4FAF-92A5-81BA6ED60E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F9469-1EA2-41C6-AAA1-7DC0C1DEE0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B3ABF-4F46-4287-BAB7-59ED3149F3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A2918-37CB-4FD0-9705-54ECF4F229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D95CC-8F71-458A-A1CB-BA33071A2C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2E279-5AE9-48BF-BEEB-C551EB4E35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50997-F7DD-4FCB-B094-879C8521D6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DC241-DFC9-41E4-9B7C-8EE1603EF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60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57338"/>
            <a:ext cx="77724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40E154-7550-4C9C-8D04-4D2CDEEDF2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345" name="Rectangle 9"/>
          <p:cNvSpPr>
            <a:spLocks noChangeArrowheads="1"/>
          </p:cNvSpPr>
          <p:nvPr userDrawn="1"/>
        </p:nvSpPr>
        <p:spPr bwMode="auto">
          <a:xfrm>
            <a:off x="1219200" y="6324600"/>
            <a:ext cx="6858000" cy="457200"/>
          </a:xfrm>
          <a:prstGeom prst="rect">
            <a:avLst/>
          </a:prstGeom>
          <a:gradFill rotWithShape="0">
            <a:gsLst>
              <a:gs pos="0">
                <a:srgbClr val="037C03"/>
              </a:gs>
              <a:gs pos="50000">
                <a:srgbClr val="037C03">
                  <a:gamma/>
                  <a:tint val="50196"/>
                  <a:invGamma/>
                </a:srgbClr>
              </a:gs>
              <a:gs pos="100000">
                <a:srgbClr val="037C0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6" name="AutoShape 10"/>
          <p:cNvSpPr>
            <a:spLocks noChangeArrowheads="1"/>
          </p:cNvSpPr>
          <p:nvPr userDrawn="1"/>
        </p:nvSpPr>
        <p:spPr bwMode="auto">
          <a:xfrm>
            <a:off x="6858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7" name="AutoShape 11"/>
          <p:cNvSpPr>
            <a:spLocks noChangeArrowheads="1"/>
          </p:cNvSpPr>
          <p:nvPr userDrawn="1"/>
        </p:nvSpPr>
        <p:spPr bwMode="auto">
          <a:xfrm>
            <a:off x="3810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8" name="AutoShape 12"/>
          <p:cNvSpPr>
            <a:spLocks noChangeArrowheads="1"/>
          </p:cNvSpPr>
          <p:nvPr userDrawn="1"/>
        </p:nvSpPr>
        <p:spPr bwMode="auto">
          <a:xfrm>
            <a:off x="76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49" name="AutoShape 13"/>
          <p:cNvSpPr>
            <a:spLocks noChangeArrowheads="1"/>
          </p:cNvSpPr>
          <p:nvPr userDrawn="1"/>
        </p:nvSpPr>
        <p:spPr bwMode="auto">
          <a:xfrm>
            <a:off x="85344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0" name="AutoShape 14"/>
          <p:cNvSpPr>
            <a:spLocks noChangeArrowheads="1"/>
          </p:cNvSpPr>
          <p:nvPr userDrawn="1"/>
        </p:nvSpPr>
        <p:spPr bwMode="auto">
          <a:xfrm>
            <a:off x="88392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1" name="AutoShape 15"/>
          <p:cNvSpPr>
            <a:spLocks noChangeArrowheads="1"/>
          </p:cNvSpPr>
          <p:nvPr userDrawn="1"/>
        </p:nvSpPr>
        <p:spPr bwMode="auto">
          <a:xfrm>
            <a:off x="8229600" y="6324600"/>
            <a:ext cx="228600" cy="457200"/>
          </a:xfrm>
          <a:prstGeom prst="parallelogram">
            <a:avLst>
              <a:gd name="adj" fmla="val 35412"/>
            </a:avLst>
          </a:prstGeom>
          <a:solidFill>
            <a:srgbClr val="037C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4352" name="Rectangle 16"/>
          <p:cNvSpPr>
            <a:spLocks noChangeArrowheads="1"/>
          </p:cNvSpPr>
          <p:nvPr userDrawn="1"/>
        </p:nvSpPr>
        <p:spPr bwMode="auto">
          <a:xfrm>
            <a:off x="6308725" y="6292850"/>
            <a:ext cx="2911475" cy="29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>
                <a:solidFill>
                  <a:schemeClr val="bg1"/>
                </a:solidFill>
                <a:latin typeface="Arial" charset="0"/>
              </a:rPr>
              <a:t>Chalmers University </a:t>
            </a:r>
          </a:p>
        </p:txBody>
      </p:sp>
      <p:sp>
        <p:nvSpPr>
          <p:cNvPr id="14353" name="Rectangle 17"/>
          <p:cNvSpPr>
            <a:spLocks noChangeArrowheads="1"/>
          </p:cNvSpPr>
          <p:nvPr userDrawn="1"/>
        </p:nvSpPr>
        <p:spPr bwMode="auto">
          <a:xfrm>
            <a:off x="1127125" y="6278563"/>
            <a:ext cx="4597003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defRPr/>
            </a:pPr>
            <a:r>
              <a:rPr lang="en-GB" sz="1300" b="1" i="1" dirty="0" smtClean="0">
                <a:solidFill>
                  <a:schemeClr val="bg1"/>
                </a:solidFill>
                <a:latin typeface="Arial" charset="0"/>
              </a:rPr>
              <a:t>Computational Fluid Dynamics for Engineers, Cambridge University Press, 2011</a:t>
            </a:r>
            <a:endParaRPr lang="en-GB" sz="1300" b="1" i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34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980728"/>
            <a:ext cx="8280920" cy="4896544"/>
          </a:xfrm>
        </p:spPr>
        <p:txBody>
          <a:bodyPr/>
          <a:lstStyle/>
          <a:p>
            <a:pPr algn="l"/>
            <a:r>
              <a:rPr lang="en-US" b="1" dirty="0" smtClean="0"/>
              <a:t>Computational Fluid Dynamics for Engineers</a:t>
            </a:r>
            <a:r>
              <a:rPr lang="en-US" dirty="0" smtClean="0"/>
              <a:t> </a:t>
            </a:r>
            <a:r>
              <a:rPr lang="en-US" sz="2800" dirty="0" smtClean="0"/>
              <a:t>Cambridge University Press, 2011.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Tutorials and Projects are also available at www.cambridge.org\9781107018952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000" dirty="0" smtClean="0"/>
              <a:t>Copyright @2011 Prof. Bengt Andersson</a:t>
            </a:r>
          </a:p>
          <a:p>
            <a:pPr algn="l"/>
            <a:r>
              <a:rPr lang="en-US" sz="2000" dirty="0" smtClean="0"/>
              <a:t>These lecture notes can be used freely with reference to the textbook.</a:t>
            </a:r>
          </a:p>
          <a:p>
            <a:pPr algn="l"/>
            <a:r>
              <a:rPr lang="en-US" sz="2000" dirty="0" smtClean="0"/>
              <a:t>Chemical Engineering</a:t>
            </a:r>
          </a:p>
          <a:p>
            <a:pPr algn="l"/>
            <a:r>
              <a:rPr lang="en-US" sz="2000" dirty="0" smtClean="0"/>
              <a:t>Chalmers University</a:t>
            </a:r>
          </a:p>
          <a:p>
            <a:pPr algn="l"/>
            <a:r>
              <a:rPr lang="en-US" sz="2000" dirty="0" smtClean="0"/>
              <a:t>Gothenburg, Sweden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Mixture Model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mtClean="0"/>
              <a:t>The phases must be in kinetic equilibrium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The coupling between the phases should be strong i.e. low Stokes number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The momentum, continuity and energy equations are solved for the mixture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The volume fraction for each phase is solved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Relative velocities between the phases are calculated by algebraic equations</a:t>
            </a:r>
          </a:p>
          <a:p>
            <a:pPr eaLnBrk="1" hangingPunct="1">
              <a:lnSpc>
                <a:spcPct val="90000"/>
              </a:lnSpc>
            </a:pPr>
            <a:endParaRPr lang="en-GB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Slip and drift velocity</a:t>
            </a:r>
          </a:p>
        </p:txBody>
      </p:sp>
      <p:sp>
        <p:nvSpPr>
          <p:cNvPr id="4103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268413"/>
            <a:ext cx="8291512" cy="40322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000" smtClean="0"/>
              <a:t>The slip velocity is between two phases </a:t>
            </a:r>
            <a:r>
              <a:rPr lang="en-GB" sz="2000" i="1" smtClean="0">
                <a:latin typeface="Times New Roman" pitchFamily="18" charset="0"/>
              </a:rPr>
              <a:t>k</a:t>
            </a:r>
            <a:r>
              <a:rPr lang="en-GB" sz="2000" i="1" smtClean="0"/>
              <a:t> </a:t>
            </a:r>
            <a:r>
              <a:rPr lang="en-GB" sz="2000" smtClean="0"/>
              <a:t>and </a:t>
            </a:r>
            <a:r>
              <a:rPr lang="en-GB" sz="2000" i="1" smtClean="0">
                <a:latin typeface="Times New Roman" pitchFamily="18" charset="0"/>
              </a:rPr>
              <a:t>l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In the algebraic slip model the slip velocity is estimated from drag and turbulent dispersion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The acceleration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The drift velocity is between the phases and the average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000" smtClean="0"/>
          </a:p>
        </p:txBody>
      </p:sp>
      <p:graphicFrame>
        <p:nvGraphicFramePr>
          <p:cNvPr id="4098" name="Object 12"/>
          <p:cNvGraphicFramePr>
            <a:graphicFrameLocks noChangeAspect="1"/>
          </p:cNvGraphicFramePr>
          <p:nvPr/>
        </p:nvGraphicFramePr>
        <p:xfrm>
          <a:off x="1075631" y="5120050"/>
          <a:ext cx="4504481" cy="973246"/>
        </p:xfrm>
        <a:graphic>
          <a:graphicData uri="http://schemas.openxmlformats.org/presentationml/2006/ole">
            <p:oleObj spid="_x0000_s251906" name="Equation" r:id="rId4" imgW="2234880" imgH="482400" progId="Equation.DSMT4">
              <p:embed/>
            </p:oleObj>
          </a:graphicData>
        </a:graphic>
      </p:graphicFrame>
      <p:graphicFrame>
        <p:nvGraphicFramePr>
          <p:cNvPr id="4099" name="Object 13"/>
          <p:cNvGraphicFramePr>
            <a:graphicFrameLocks noChangeAspect="1"/>
          </p:cNvGraphicFramePr>
          <p:nvPr/>
        </p:nvGraphicFramePr>
        <p:xfrm>
          <a:off x="1198315" y="1700808"/>
          <a:ext cx="2941637" cy="539750"/>
        </p:xfrm>
        <a:graphic>
          <a:graphicData uri="http://schemas.openxmlformats.org/presentationml/2006/ole">
            <p:oleObj spid="_x0000_s251907" name="Equation" r:id="rId5" imgW="1384200" imgH="253800" progId="Equation.DSMT4">
              <p:embed/>
            </p:oleObj>
          </a:graphicData>
        </a:graphic>
      </p:graphicFrame>
      <p:graphicFrame>
        <p:nvGraphicFramePr>
          <p:cNvPr id="4100" name="Object 14"/>
          <p:cNvGraphicFramePr>
            <a:graphicFrameLocks noChangeAspect="1"/>
          </p:cNvGraphicFramePr>
          <p:nvPr/>
        </p:nvGraphicFramePr>
        <p:xfrm>
          <a:off x="1198935" y="2946400"/>
          <a:ext cx="4021137" cy="800100"/>
        </p:xfrm>
        <a:graphic>
          <a:graphicData uri="http://schemas.openxmlformats.org/presentationml/2006/ole">
            <p:oleObj spid="_x0000_s251908" name="Equation" r:id="rId6" imgW="2298600" imgH="457200" progId="Equation.DSMT4">
              <p:embed/>
            </p:oleObj>
          </a:graphicData>
        </a:graphic>
      </p:graphicFrame>
      <p:graphicFrame>
        <p:nvGraphicFramePr>
          <p:cNvPr id="4101" name="Object 17"/>
          <p:cNvGraphicFramePr>
            <a:graphicFrameLocks noChangeAspect="1"/>
          </p:cNvGraphicFramePr>
          <p:nvPr/>
        </p:nvGraphicFramePr>
        <p:xfrm>
          <a:off x="1259632" y="4077072"/>
          <a:ext cx="3192462" cy="798513"/>
        </p:xfrm>
        <a:graphic>
          <a:graphicData uri="http://schemas.openxmlformats.org/presentationml/2006/ole">
            <p:oleObj spid="_x0000_s251909" name="Equation" r:id="rId7" imgW="1930320" imgH="482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Continuity and momentum</a:t>
            </a:r>
          </a:p>
        </p:txBody>
      </p:sp>
      <p:sp>
        <p:nvSpPr>
          <p:cNvPr id="5126" name="Rectangle 19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268413"/>
            <a:ext cx="7993063" cy="4857750"/>
          </a:xfrm>
        </p:spPr>
        <p:txBody>
          <a:bodyPr/>
          <a:lstStyle/>
          <a:p>
            <a:pPr eaLnBrk="1" hangingPunct="1"/>
            <a:r>
              <a:rPr lang="en-GB" sz="2400" smtClean="0"/>
              <a:t>Continuity</a:t>
            </a:r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Momentum (k-</a:t>
            </a:r>
            <a:r>
              <a:rPr lang="el-GR" sz="2400" smtClean="0">
                <a:cs typeface="Arial" pitchFamily="34" charset="0"/>
              </a:rPr>
              <a:t>ε</a:t>
            </a:r>
            <a:r>
              <a:rPr lang="sv-SE" sz="2400" smtClean="0">
                <a:cs typeface="Arial" pitchFamily="34" charset="0"/>
              </a:rPr>
              <a:t> model)</a:t>
            </a:r>
            <a:endParaRPr lang="el-GR" sz="2400" smtClean="0">
              <a:cs typeface="Arial" pitchFamily="34" charset="0"/>
            </a:endParaRPr>
          </a:p>
          <a:p>
            <a:pPr eaLnBrk="1" hangingPunct="1"/>
            <a:endParaRPr lang="en-GB" sz="2400" smtClean="0"/>
          </a:p>
          <a:p>
            <a:pPr eaLnBrk="1" hangingPunct="1"/>
            <a:endParaRPr lang="en-GB" sz="2400" smtClean="0"/>
          </a:p>
          <a:p>
            <a:pPr eaLnBrk="1" hangingPunct="1"/>
            <a:endParaRPr lang="en-GB" sz="2400" smtClean="0"/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The drift velocity term (last term) arises from replacing the non linear inertia term with average velocities  </a:t>
            </a:r>
          </a:p>
          <a:p>
            <a:pPr lvl="1" eaLnBrk="1" hangingPunct="1"/>
            <a:endParaRPr lang="en-GB" sz="2000" smtClean="0"/>
          </a:p>
          <a:p>
            <a:pPr lvl="1" eaLnBrk="1" hangingPunct="1"/>
            <a:endParaRPr lang="en-GB" sz="2000" smtClean="0"/>
          </a:p>
          <a:p>
            <a:pPr eaLnBrk="1" hangingPunct="1"/>
            <a:endParaRPr lang="en-GB" sz="2400" smtClean="0"/>
          </a:p>
          <a:p>
            <a:pPr eaLnBrk="1" hangingPunct="1"/>
            <a:endParaRPr lang="en-GB" sz="2400" smtClean="0"/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Mean viscosity</a:t>
            </a:r>
          </a:p>
          <a:p>
            <a:pPr eaLnBrk="1" hangingPunct="1"/>
            <a:endParaRPr lang="en-GB" sz="2400" smtClean="0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2555875" y="1484313"/>
          <a:ext cx="2709863" cy="720725"/>
        </p:xfrm>
        <a:graphic>
          <a:graphicData uri="http://schemas.openxmlformats.org/presentationml/2006/ole">
            <p:oleObj spid="_x0000_s252930" name="Equation" r:id="rId4" imgW="1625400" imgH="431640" progId="Equation.DSMT4">
              <p:embed/>
            </p:oleObj>
          </a:graphicData>
        </a:graphic>
      </p:graphicFrame>
      <p:graphicFrame>
        <p:nvGraphicFramePr>
          <p:cNvPr id="5123" name="Object 17"/>
          <p:cNvGraphicFramePr>
            <a:graphicFrameLocks noChangeAspect="1"/>
          </p:cNvGraphicFramePr>
          <p:nvPr/>
        </p:nvGraphicFramePr>
        <p:xfrm>
          <a:off x="1116013" y="2852738"/>
          <a:ext cx="6146800" cy="1531937"/>
        </p:xfrm>
        <a:graphic>
          <a:graphicData uri="http://schemas.openxmlformats.org/presentationml/2006/ole">
            <p:oleObj spid="_x0000_s252931" name="Equation" r:id="rId5" imgW="4356000" imgH="1091880" progId="Equation.DSMT4">
              <p:embed/>
            </p:oleObj>
          </a:graphicData>
        </a:graphic>
      </p:graphicFrame>
      <p:graphicFrame>
        <p:nvGraphicFramePr>
          <p:cNvPr id="5124" name="Object 23"/>
          <p:cNvGraphicFramePr>
            <a:graphicFrameLocks noChangeAspect="1"/>
          </p:cNvGraphicFramePr>
          <p:nvPr/>
        </p:nvGraphicFramePr>
        <p:xfrm>
          <a:off x="1132160" y="5193060"/>
          <a:ext cx="6680200" cy="684212"/>
        </p:xfrm>
        <a:graphic>
          <a:graphicData uri="http://schemas.openxmlformats.org/presentationml/2006/ole">
            <p:oleObj spid="_x0000_s252932" name="Equation" r:id="rId6" imgW="421632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The mixture model cont. </a:t>
            </a:r>
          </a:p>
        </p:txBody>
      </p:sp>
      <p:sp>
        <p:nvSpPr>
          <p:cNvPr id="614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229600" cy="4525962"/>
          </a:xfrm>
        </p:spPr>
        <p:txBody>
          <a:bodyPr/>
          <a:lstStyle/>
          <a:p>
            <a:pPr eaLnBrk="1" hangingPunct="1"/>
            <a:r>
              <a:rPr lang="en-GB" sz="2400" smtClean="0"/>
              <a:t>The mean mixture velocity (density weighted)</a:t>
            </a:r>
          </a:p>
          <a:p>
            <a:pPr eaLnBrk="1" hangingPunct="1"/>
            <a:endParaRPr lang="en-GB" sz="2400" smtClean="0"/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The mixture viscosity is very difficult to estimate</a:t>
            </a:r>
          </a:p>
          <a:p>
            <a:pPr lvl="1" eaLnBrk="1" hangingPunct="1"/>
            <a:r>
              <a:rPr lang="en-GB" sz="2400" smtClean="0"/>
              <a:t>usually an empirical correlation is required</a:t>
            </a:r>
          </a:p>
          <a:p>
            <a:pPr eaLnBrk="1" hangingPunct="1"/>
            <a:r>
              <a:rPr lang="en-GB" sz="2400" smtClean="0"/>
              <a:t>A very simplified model is</a:t>
            </a:r>
          </a:p>
          <a:p>
            <a:pPr eaLnBrk="1" hangingPunct="1"/>
            <a:endParaRPr lang="en-GB" sz="2400" smtClean="0"/>
          </a:p>
          <a:p>
            <a:pPr eaLnBrk="1" hangingPunct="1"/>
            <a:endParaRPr lang="en-GB" sz="2400" smtClean="0"/>
          </a:p>
          <a:p>
            <a:pPr lvl="1" eaLnBrk="1" hangingPunct="1"/>
            <a:r>
              <a:rPr lang="en-GB" sz="2400" smtClean="0"/>
              <a:t>The continuous phase viscosity is often estimated using RANS models</a:t>
            </a:r>
          </a:p>
          <a:p>
            <a:pPr lvl="1" eaLnBrk="1" hangingPunct="1"/>
            <a:r>
              <a:rPr lang="en-GB" sz="2400" smtClean="0"/>
              <a:t>The dispersed phase viscosity may be estimated from the kinetic theory for granular flow (KTGF)</a:t>
            </a:r>
          </a:p>
        </p:txBody>
      </p:sp>
      <p:graphicFrame>
        <p:nvGraphicFramePr>
          <p:cNvPr id="6146" name="Object 9"/>
          <p:cNvGraphicFramePr>
            <a:graphicFrameLocks noChangeAspect="1"/>
          </p:cNvGraphicFramePr>
          <p:nvPr/>
        </p:nvGraphicFramePr>
        <p:xfrm>
          <a:off x="1475656" y="1556792"/>
          <a:ext cx="2233613" cy="720725"/>
        </p:xfrm>
        <a:graphic>
          <a:graphicData uri="http://schemas.openxmlformats.org/presentationml/2006/ole">
            <p:oleObj spid="_x0000_s253954" name="Equation" r:id="rId4" imgW="1574640" imgH="507960" progId="Equation.DSMT4">
              <p:embed/>
            </p:oleObj>
          </a:graphicData>
        </a:graphic>
      </p:graphicFrame>
      <p:graphicFrame>
        <p:nvGraphicFramePr>
          <p:cNvPr id="6147" name="Object 10"/>
          <p:cNvGraphicFramePr>
            <a:graphicFrameLocks noChangeAspect="1"/>
          </p:cNvGraphicFramePr>
          <p:nvPr/>
        </p:nvGraphicFramePr>
        <p:xfrm>
          <a:off x="1403350" y="3716338"/>
          <a:ext cx="2033588" cy="893762"/>
        </p:xfrm>
        <a:graphic>
          <a:graphicData uri="http://schemas.openxmlformats.org/presentationml/2006/ole">
            <p:oleObj spid="_x0000_s253955" name="Equation" r:id="rId5" imgW="1155600" imgH="5079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Eulerian model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68413"/>
            <a:ext cx="7772400" cy="4824412"/>
          </a:xfrm>
        </p:spPr>
        <p:txBody>
          <a:bodyPr/>
          <a:lstStyle/>
          <a:p>
            <a:pPr eaLnBrk="1" hangingPunct="1"/>
            <a:r>
              <a:rPr lang="en-GB" sz="2800" smtClean="0"/>
              <a:t>Continuity and momentum is solved for each phase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A size distribution is treated as separate phases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547813" y="2349500"/>
            <a:ext cx="2305050" cy="23050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1763713" y="2638425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2484438" y="3573463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11" name="Oval 7"/>
          <p:cNvSpPr>
            <a:spLocks noChangeArrowheads="1"/>
          </p:cNvSpPr>
          <p:nvPr/>
        </p:nvSpPr>
        <p:spPr bwMode="auto">
          <a:xfrm>
            <a:off x="2771775" y="2638425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2268538" y="29972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13" name="Oval 9"/>
          <p:cNvSpPr>
            <a:spLocks noChangeArrowheads="1"/>
          </p:cNvSpPr>
          <p:nvPr/>
        </p:nvSpPr>
        <p:spPr bwMode="auto">
          <a:xfrm>
            <a:off x="2987675" y="3213100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14" name="Oval 10"/>
          <p:cNvSpPr>
            <a:spLocks noChangeArrowheads="1"/>
          </p:cNvSpPr>
          <p:nvPr/>
        </p:nvSpPr>
        <p:spPr bwMode="auto">
          <a:xfrm>
            <a:off x="1763713" y="3573463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15" name="Oval 11"/>
          <p:cNvSpPr>
            <a:spLocks noChangeArrowheads="1"/>
          </p:cNvSpPr>
          <p:nvPr/>
        </p:nvSpPr>
        <p:spPr bwMode="auto">
          <a:xfrm>
            <a:off x="3276600" y="4078288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16" name="Oval 12"/>
          <p:cNvSpPr>
            <a:spLocks noChangeArrowheads="1"/>
          </p:cNvSpPr>
          <p:nvPr/>
        </p:nvSpPr>
        <p:spPr bwMode="auto">
          <a:xfrm>
            <a:off x="3636963" y="2638425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17" name="Oval 13"/>
          <p:cNvSpPr>
            <a:spLocks noChangeArrowheads="1"/>
          </p:cNvSpPr>
          <p:nvPr/>
        </p:nvSpPr>
        <p:spPr bwMode="auto">
          <a:xfrm>
            <a:off x="2195513" y="4294188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18" name="Oval 14"/>
          <p:cNvSpPr>
            <a:spLocks noChangeArrowheads="1"/>
          </p:cNvSpPr>
          <p:nvPr/>
        </p:nvSpPr>
        <p:spPr bwMode="auto">
          <a:xfrm>
            <a:off x="3276600" y="242093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519" name="Oval 15"/>
          <p:cNvSpPr>
            <a:spLocks noChangeArrowheads="1"/>
          </p:cNvSpPr>
          <p:nvPr/>
        </p:nvSpPr>
        <p:spPr bwMode="auto">
          <a:xfrm>
            <a:off x="3492500" y="343058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20" name="Oval 16"/>
          <p:cNvSpPr>
            <a:spLocks noChangeArrowheads="1"/>
          </p:cNvSpPr>
          <p:nvPr/>
        </p:nvSpPr>
        <p:spPr bwMode="auto">
          <a:xfrm>
            <a:off x="2916238" y="36449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21" name="Oval 17"/>
          <p:cNvSpPr>
            <a:spLocks noChangeArrowheads="1"/>
          </p:cNvSpPr>
          <p:nvPr/>
        </p:nvSpPr>
        <p:spPr bwMode="auto">
          <a:xfrm>
            <a:off x="2052638" y="400526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22" name="Oval 18"/>
          <p:cNvSpPr>
            <a:spLocks noChangeArrowheads="1"/>
          </p:cNvSpPr>
          <p:nvPr/>
        </p:nvSpPr>
        <p:spPr bwMode="auto">
          <a:xfrm>
            <a:off x="3348038" y="386238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23" name="Oval 19"/>
          <p:cNvSpPr>
            <a:spLocks noChangeArrowheads="1"/>
          </p:cNvSpPr>
          <p:nvPr/>
        </p:nvSpPr>
        <p:spPr bwMode="auto">
          <a:xfrm>
            <a:off x="2771775" y="422116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5076825" y="2276475"/>
            <a:ext cx="2305050" cy="23050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25" name="Oval 21"/>
          <p:cNvSpPr>
            <a:spLocks noChangeArrowheads="1"/>
          </p:cNvSpPr>
          <p:nvPr/>
        </p:nvSpPr>
        <p:spPr bwMode="auto">
          <a:xfrm>
            <a:off x="5292725" y="2492375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26" name="Oval 22"/>
          <p:cNvSpPr>
            <a:spLocks noChangeArrowheads="1"/>
          </p:cNvSpPr>
          <p:nvPr/>
        </p:nvSpPr>
        <p:spPr bwMode="auto">
          <a:xfrm>
            <a:off x="6013450" y="3500438"/>
            <a:ext cx="142875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27" name="Oval 23"/>
          <p:cNvSpPr>
            <a:spLocks noChangeArrowheads="1"/>
          </p:cNvSpPr>
          <p:nvPr/>
        </p:nvSpPr>
        <p:spPr bwMode="auto">
          <a:xfrm>
            <a:off x="6300788" y="2492375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28" name="Oval 24"/>
          <p:cNvSpPr>
            <a:spLocks noChangeArrowheads="1"/>
          </p:cNvSpPr>
          <p:nvPr/>
        </p:nvSpPr>
        <p:spPr bwMode="auto">
          <a:xfrm>
            <a:off x="6516688" y="3067050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29" name="Oval 25"/>
          <p:cNvSpPr>
            <a:spLocks noChangeArrowheads="1"/>
          </p:cNvSpPr>
          <p:nvPr/>
        </p:nvSpPr>
        <p:spPr bwMode="auto">
          <a:xfrm>
            <a:off x="5292725" y="3427413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30" name="Oval 26"/>
          <p:cNvSpPr>
            <a:spLocks noChangeArrowheads="1"/>
          </p:cNvSpPr>
          <p:nvPr/>
        </p:nvSpPr>
        <p:spPr bwMode="auto">
          <a:xfrm>
            <a:off x="6805613" y="3932238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31" name="Oval 27"/>
          <p:cNvSpPr>
            <a:spLocks noChangeArrowheads="1"/>
          </p:cNvSpPr>
          <p:nvPr/>
        </p:nvSpPr>
        <p:spPr bwMode="auto">
          <a:xfrm>
            <a:off x="7165975" y="2492375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32" name="Oval 28"/>
          <p:cNvSpPr>
            <a:spLocks noChangeArrowheads="1"/>
          </p:cNvSpPr>
          <p:nvPr/>
        </p:nvSpPr>
        <p:spPr bwMode="auto">
          <a:xfrm>
            <a:off x="5724525" y="4148138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33" name="Oval 29"/>
          <p:cNvSpPr>
            <a:spLocks noChangeArrowheads="1"/>
          </p:cNvSpPr>
          <p:nvPr/>
        </p:nvSpPr>
        <p:spPr bwMode="auto">
          <a:xfrm>
            <a:off x="5653088" y="2779713"/>
            <a:ext cx="142875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34" name="Oval 30"/>
          <p:cNvSpPr>
            <a:spLocks noChangeArrowheads="1"/>
          </p:cNvSpPr>
          <p:nvPr/>
        </p:nvSpPr>
        <p:spPr bwMode="auto">
          <a:xfrm>
            <a:off x="6445250" y="3932238"/>
            <a:ext cx="142875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35" name="Oval 31"/>
          <p:cNvSpPr>
            <a:spLocks noChangeArrowheads="1"/>
          </p:cNvSpPr>
          <p:nvPr/>
        </p:nvSpPr>
        <p:spPr bwMode="auto">
          <a:xfrm>
            <a:off x="6732588" y="3571875"/>
            <a:ext cx="142875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36" name="Oval 32"/>
          <p:cNvSpPr>
            <a:spLocks noChangeArrowheads="1"/>
          </p:cNvSpPr>
          <p:nvPr/>
        </p:nvSpPr>
        <p:spPr bwMode="auto">
          <a:xfrm>
            <a:off x="6300788" y="4219575"/>
            <a:ext cx="142875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37" name="Oval 33"/>
          <p:cNvSpPr>
            <a:spLocks noChangeArrowheads="1"/>
          </p:cNvSpPr>
          <p:nvPr/>
        </p:nvSpPr>
        <p:spPr bwMode="auto">
          <a:xfrm>
            <a:off x="5724525" y="3284538"/>
            <a:ext cx="142875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38" name="Oval 34"/>
          <p:cNvSpPr>
            <a:spLocks noChangeArrowheads="1"/>
          </p:cNvSpPr>
          <p:nvPr/>
        </p:nvSpPr>
        <p:spPr bwMode="auto">
          <a:xfrm>
            <a:off x="7164388" y="3429000"/>
            <a:ext cx="142875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39" name="Oval 35"/>
          <p:cNvSpPr>
            <a:spLocks noChangeArrowheads="1"/>
          </p:cNvSpPr>
          <p:nvPr/>
        </p:nvSpPr>
        <p:spPr bwMode="auto">
          <a:xfrm>
            <a:off x="5581650" y="4003675"/>
            <a:ext cx="142875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21540" name="Oval 36"/>
          <p:cNvSpPr>
            <a:spLocks noChangeArrowheads="1"/>
          </p:cNvSpPr>
          <p:nvPr/>
        </p:nvSpPr>
        <p:spPr bwMode="auto">
          <a:xfrm>
            <a:off x="6805613" y="2779713"/>
            <a:ext cx="142875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Eulerian Model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A single pressure is shared by all phases</a:t>
            </a:r>
          </a:p>
          <a:p>
            <a:pPr eaLnBrk="1" hangingPunct="1"/>
            <a:r>
              <a:rPr lang="en-GB" sz="2800" smtClean="0"/>
              <a:t>Momentum and continuity equations are solved for each phase</a:t>
            </a:r>
          </a:p>
          <a:p>
            <a:pPr eaLnBrk="1" hangingPunct="1"/>
            <a:r>
              <a:rPr lang="en-GB" sz="2800" smtClean="0"/>
              <a:t>Solid phase shear and bulk viscosities are obtained empirically or e.g. from kinetic theory for granular flows</a:t>
            </a:r>
          </a:p>
          <a:p>
            <a:pPr eaLnBrk="1" hangingPunct="1"/>
            <a:r>
              <a:rPr lang="en-GB" sz="2800" smtClean="0"/>
              <a:t>Different interface drag coefficients depending on types of multiphase regimes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Modelling</a:t>
            </a:r>
            <a:endParaRPr lang="en-US" smtClean="0"/>
          </a:p>
        </p:txBody>
      </p:sp>
      <p:sp>
        <p:nvSpPr>
          <p:cNvPr id="7174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The continuity equation for phase k (with phase transfer </a:t>
            </a:r>
            <a:r>
              <a:rPr lang="en-US" sz="2000" i="1" smtClean="0"/>
              <a:t>S</a:t>
            </a:r>
            <a:r>
              <a:rPr lang="en-US" sz="2000" i="1" baseline="-25000" smtClean="0"/>
              <a:t>pk</a:t>
            </a:r>
            <a:r>
              <a:rPr lang="en-US" sz="2000" smtClean="0"/>
              <a:t>) </a:t>
            </a:r>
          </a:p>
          <a:p>
            <a:pPr eaLnBrk="1" hangingPunct="1">
              <a:lnSpc>
                <a:spcPct val="80000"/>
              </a:lnSpc>
            </a:pPr>
            <a:endParaRPr lang="sv-SE" sz="2000" smtClean="0"/>
          </a:p>
          <a:p>
            <a:pPr eaLnBrk="1" hangingPunct="1">
              <a:lnSpc>
                <a:spcPct val="80000"/>
              </a:lnSpc>
            </a:pPr>
            <a:endParaRPr lang="sv-SE" sz="2000" smtClean="0"/>
          </a:p>
          <a:p>
            <a:pPr eaLnBrk="1" hangingPunct="1">
              <a:lnSpc>
                <a:spcPct val="80000"/>
              </a:lnSpc>
            </a:pPr>
            <a:endParaRPr lang="sv-SE" sz="2000" smtClean="0"/>
          </a:p>
          <a:p>
            <a:pPr eaLnBrk="1" hangingPunct="1">
              <a:lnSpc>
                <a:spcPct val="80000"/>
              </a:lnSpc>
            </a:pPr>
            <a:r>
              <a:rPr lang="sv-SE" sz="2000" smtClean="0"/>
              <a:t>The momentum equation</a:t>
            </a:r>
            <a:endParaRPr lang="en-US" sz="2000" smtClean="0"/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F</a:t>
            </a:r>
            <a:r>
              <a:rPr lang="en-US" sz="2000" baseline="-25000" smtClean="0"/>
              <a:t>g</a:t>
            </a:r>
            <a:r>
              <a:rPr lang="en-US" sz="2000" smtClean="0"/>
              <a:t> and F</a:t>
            </a:r>
            <a:r>
              <a:rPr lang="en-US" sz="2000" baseline="-25000" smtClean="0"/>
              <a:t>k</a:t>
            </a:r>
            <a:r>
              <a:rPr lang="en-US" sz="2000" smtClean="0"/>
              <a:t> model the interaction between phases similar to Lagrangian model, but for the phase not the individual particles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K</a:t>
            </a:r>
            <a:r>
              <a:rPr lang="en-US" sz="2000" baseline="-25000" smtClean="0"/>
              <a:t>pq</a:t>
            </a:r>
            <a:r>
              <a:rPr lang="en-US" sz="2000" smtClean="0"/>
              <a:t> is the phase interchange coefficient that is the different fluid-fluid, fluid-solid or solid-solid interchange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1547813" y="1989138"/>
          <a:ext cx="3455987" cy="693737"/>
        </p:xfrm>
        <a:graphic>
          <a:graphicData uri="http://schemas.openxmlformats.org/presentationml/2006/ole">
            <p:oleObj spid="_x0000_s254978" name="Equation" r:id="rId4" imgW="2209680" imgH="444240" progId="Equation.DSMT4">
              <p:embed/>
            </p:oleObj>
          </a:graphicData>
        </a:graphic>
      </p:graphicFrame>
      <p:graphicFrame>
        <p:nvGraphicFramePr>
          <p:cNvPr id="7171" name="Object 7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547813" y="3213100"/>
          <a:ext cx="5184775" cy="674688"/>
        </p:xfrm>
        <a:graphic>
          <a:graphicData uri="http://schemas.openxmlformats.org/presentationml/2006/ole">
            <p:oleObj spid="_x0000_s254979" name="Equation" r:id="rId5" imgW="3606480" imgH="469800" progId="Equation.DSMT4">
              <p:embed/>
            </p:oleObj>
          </a:graphicData>
        </a:graphic>
      </p:graphicFrame>
      <p:graphicFrame>
        <p:nvGraphicFramePr>
          <p:cNvPr id="7172" name="Object 10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476375" y="3860800"/>
          <a:ext cx="4032250" cy="754063"/>
        </p:xfrm>
        <a:graphic>
          <a:graphicData uri="http://schemas.openxmlformats.org/presentationml/2006/ole">
            <p:oleObj spid="_x0000_s254980" name="Equation" r:id="rId6" imgW="231120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sv-SE" smtClean="0"/>
              <a:t>Solids stress</a:t>
            </a:r>
            <a:endParaRPr lang="en-US" smtClean="0"/>
          </a:p>
        </p:txBody>
      </p:sp>
      <p:sp>
        <p:nvSpPr>
          <p:cNvPr id="819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002588" cy="42481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v-SE" sz="2400" smtClean="0"/>
              <a:t>Solids stress</a:t>
            </a:r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r>
              <a:rPr lang="sv-SE" sz="2400" smtClean="0"/>
              <a:t>Most often the solids ”viscosity” must be determined from empirical correlations</a:t>
            </a:r>
          </a:p>
          <a:p>
            <a:pPr eaLnBrk="1" hangingPunct="1">
              <a:lnSpc>
                <a:spcPct val="90000"/>
              </a:lnSpc>
            </a:pPr>
            <a:r>
              <a:rPr lang="sv-SE" sz="2400" smtClean="0"/>
              <a:t>The solids viscosity may be calculated from kinetic theory for granular flow. Very ideal behaviour of the particles is required e.g. high restitution coefficient</a:t>
            </a:r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r>
              <a:rPr lang="sv-SE" sz="2400" smtClean="0"/>
              <a:t>The continuous phase viscosity is usually calculated from RANS models</a:t>
            </a:r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  <a:p>
            <a:pPr eaLnBrk="1" hangingPunct="1">
              <a:lnSpc>
                <a:spcPct val="90000"/>
              </a:lnSpc>
            </a:pPr>
            <a:endParaRPr lang="sv-SE" sz="2400" smtClean="0"/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3763963"/>
          <a:ext cx="914400" cy="198437"/>
        </p:xfrm>
        <a:graphic>
          <a:graphicData uri="http://schemas.openxmlformats.org/presentationml/2006/ole">
            <p:oleObj spid="_x0000_s256002" name="Equation" r:id="rId4" imgW="914400" imgH="198720" progId="Equation.DSMT4">
              <p:embed/>
            </p:oleObj>
          </a:graphicData>
        </a:graphic>
      </p:graphicFrame>
      <p:graphicFrame>
        <p:nvGraphicFramePr>
          <p:cNvPr id="8195" name="Object 13"/>
          <p:cNvGraphicFramePr>
            <a:graphicFrameLocks noChangeAspect="1"/>
          </p:cNvGraphicFramePr>
          <p:nvPr/>
        </p:nvGraphicFramePr>
        <p:xfrm>
          <a:off x="1042988" y="1700213"/>
          <a:ext cx="6049962" cy="935037"/>
        </p:xfrm>
        <a:graphic>
          <a:graphicData uri="http://schemas.openxmlformats.org/presentationml/2006/ole">
            <p:oleObj spid="_x0000_s256003" name="Equation" r:id="rId5" imgW="3263760" imgH="507960" progId="Equation.DSMT4">
              <p:embed/>
            </p:oleObj>
          </a:graphicData>
        </a:graphic>
      </p:graphicFrame>
      <p:sp>
        <p:nvSpPr>
          <p:cNvPr id="8199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8196" name="Object 21"/>
          <p:cNvGraphicFramePr>
            <a:graphicFrameLocks noChangeAspect="1"/>
          </p:cNvGraphicFramePr>
          <p:nvPr/>
        </p:nvGraphicFramePr>
        <p:xfrm>
          <a:off x="1187450" y="4724400"/>
          <a:ext cx="3743325" cy="588963"/>
        </p:xfrm>
        <a:graphic>
          <a:graphicData uri="http://schemas.openxmlformats.org/presentationml/2006/ole">
            <p:oleObj spid="_x0000_s256004" name="Equation" r:id="rId6" imgW="151128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5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/>
            <a:r>
              <a:rPr lang="sv-SE" sz="4000" smtClean="0"/>
              <a:t>Kinetic Theory for Granular Flow</a:t>
            </a:r>
          </a:p>
        </p:txBody>
      </p:sp>
      <p:sp>
        <p:nvSpPr>
          <p:cNvPr id="23555" name="Content Placeholder 6"/>
          <p:cNvSpPr>
            <a:spLocks noGrp="1"/>
          </p:cNvSpPr>
          <p:nvPr>
            <p:ph idx="1"/>
          </p:nvPr>
        </p:nvSpPr>
        <p:spPr>
          <a:xfrm>
            <a:off x="468313" y="1268413"/>
            <a:ext cx="7642225" cy="1828800"/>
          </a:xfrm>
        </p:spPr>
        <p:txBody>
          <a:bodyPr/>
          <a:lstStyle/>
          <a:p>
            <a:pPr eaLnBrk="1" hangingPunct="1"/>
            <a:r>
              <a:rPr lang="sv-SE" sz="2800" smtClean="0"/>
              <a:t>Three kind of viscosities</a:t>
            </a:r>
          </a:p>
          <a:p>
            <a:pPr lvl="1" eaLnBrk="1" hangingPunct="1"/>
            <a:r>
              <a:rPr lang="sv-SE" sz="2400" b="1" smtClean="0"/>
              <a:t>Kinetic</a:t>
            </a:r>
            <a:r>
              <a:rPr lang="sv-SE" sz="2400" smtClean="0"/>
              <a:t>; fast movement and particle – particle collisions similar to gas phase viscosity</a:t>
            </a:r>
          </a:p>
          <a:p>
            <a:pPr lvl="1" eaLnBrk="1" hangingPunct="1"/>
            <a:r>
              <a:rPr lang="sv-SE" sz="2400" b="1" smtClean="0"/>
              <a:t>Collision</a:t>
            </a:r>
            <a:r>
              <a:rPr lang="sv-SE" sz="2400" smtClean="0"/>
              <a:t>; frequent collisions similar to liquid phase viscosity</a:t>
            </a:r>
          </a:p>
          <a:p>
            <a:pPr lvl="1" eaLnBrk="1" hangingPunct="1"/>
            <a:r>
              <a:rPr lang="sv-SE" sz="2400" b="1" smtClean="0"/>
              <a:t>Frictional</a:t>
            </a:r>
            <a:r>
              <a:rPr lang="sv-SE" sz="2400" smtClean="0"/>
              <a:t>; particles are in constant contact</a:t>
            </a:r>
          </a:p>
        </p:txBody>
      </p:sp>
      <p:pic>
        <p:nvPicPr>
          <p:cNvPr id="23556" name="Picture 8" descr="fig6_10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3933825"/>
            <a:ext cx="488315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sv-SE" smtClean="0"/>
              <a:t>Kinetic viscosity</a:t>
            </a:r>
            <a:endParaRPr lang="en-US" smtClean="0"/>
          </a:p>
        </p:txBody>
      </p:sp>
      <p:sp>
        <p:nvSpPr>
          <p:cNvPr id="9223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2"/>
            <a:ext cx="8579296" cy="4896891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v-SE" sz="2400" dirty="0" smtClean="0"/>
              <a:t>Kinetic theory for granular flow gives for kinetic viscosity</a:t>
            </a:r>
          </a:p>
          <a:p>
            <a:pPr eaLnBrk="1" hangingPunct="1">
              <a:lnSpc>
                <a:spcPct val="90000"/>
              </a:lnSpc>
            </a:pPr>
            <a:endParaRPr lang="sv-SE" sz="2400" dirty="0" smtClean="0"/>
          </a:p>
          <a:p>
            <a:pPr eaLnBrk="1" hangingPunct="1">
              <a:lnSpc>
                <a:spcPct val="90000"/>
              </a:lnSpc>
            </a:pPr>
            <a:endParaRPr lang="sv-SE" sz="2400" dirty="0" smtClean="0"/>
          </a:p>
          <a:p>
            <a:pPr eaLnBrk="1" hangingPunct="1">
              <a:lnSpc>
                <a:spcPct val="90000"/>
              </a:lnSpc>
            </a:pPr>
            <a:r>
              <a:rPr lang="sv-SE" sz="2400" dirty="0" smtClean="0"/>
              <a:t>Where </a:t>
            </a:r>
            <a:r>
              <a:rPr lang="sv-SE" sz="2400" i="1" dirty="0" smtClean="0"/>
              <a:t>e</a:t>
            </a:r>
            <a:r>
              <a:rPr lang="sv-SE" sz="2400" i="1" baseline="-25000" dirty="0" smtClean="0"/>
              <a:t>n</a:t>
            </a:r>
            <a:r>
              <a:rPr lang="sv-SE" sz="2400" dirty="0" smtClean="0"/>
              <a:t> is the restitution coefficient and the radial distribution function</a:t>
            </a:r>
          </a:p>
          <a:p>
            <a:pPr eaLnBrk="1" hangingPunct="1">
              <a:lnSpc>
                <a:spcPct val="90000"/>
              </a:lnSpc>
            </a:pPr>
            <a:endParaRPr lang="sv-SE" sz="2400" dirty="0" smtClean="0"/>
          </a:p>
          <a:p>
            <a:pPr eaLnBrk="1" hangingPunct="1">
              <a:lnSpc>
                <a:spcPct val="90000"/>
              </a:lnSpc>
            </a:pPr>
            <a:endParaRPr lang="sv-SE" sz="2400" dirty="0" smtClean="0"/>
          </a:p>
          <a:p>
            <a:pPr eaLnBrk="1" hangingPunct="1">
              <a:lnSpc>
                <a:spcPct val="90000"/>
              </a:lnSpc>
            </a:pPr>
            <a:endParaRPr lang="sv-SE" sz="2400" dirty="0" smtClean="0"/>
          </a:p>
          <a:p>
            <a:pPr eaLnBrk="1" hangingPunct="1">
              <a:lnSpc>
                <a:spcPct val="90000"/>
              </a:lnSpc>
            </a:pPr>
            <a:endParaRPr lang="sv-SE" sz="2400" dirty="0" smtClean="0"/>
          </a:p>
          <a:p>
            <a:pPr eaLnBrk="1" hangingPunct="1">
              <a:lnSpc>
                <a:spcPct val="90000"/>
              </a:lnSpc>
            </a:pPr>
            <a:r>
              <a:rPr lang="sv-SE" sz="2400" dirty="0" smtClean="0"/>
              <a:t>And granular temperature from particle velocity fluctuations</a:t>
            </a:r>
          </a:p>
          <a:p>
            <a:pPr eaLnBrk="1" hangingPunct="1">
              <a:lnSpc>
                <a:spcPct val="90000"/>
              </a:lnSpc>
            </a:pPr>
            <a:endParaRPr lang="sv-SE" sz="2400" dirty="0" smtClean="0"/>
          </a:p>
          <a:p>
            <a:pPr eaLnBrk="1" hangingPunct="1">
              <a:lnSpc>
                <a:spcPct val="90000"/>
              </a:lnSpc>
            </a:pPr>
            <a:endParaRPr lang="sv-SE" sz="2400" dirty="0" smtClean="0"/>
          </a:p>
          <a:p>
            <a:pPr eaLnBrk="1" hangingPunct="1">
              <a:lnSpc>
                <a:spcPct val="90000"/>
              </a:lnSpc>
            </a:pPr>
            <a:endParaRPr lang="sv-SE" sz="2400" dirty="0" smtClean="0"/>
          </a:p>
          <a:p>
            <a:pPr eaLnBrk="1" hangingPunct="1">
              <a:lnSpc>
                <a:spcPct val="90000"/>
              </a:lnSpc>
            </a:pPr>
            <a:endParaRPr lang="sv-SE" sz="2400" dirty="0" smtClean="0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1475656" y="1628800"/>
          <a:ext cx="3865563" cy="739775"/>
        </p:xfrm>
        <a:graphic>
          <a:graphicData uri="http://schemas.openxmlformats.org/presentationml/2006/ole">
            <p:oleObj spid="_x0000_s257026" name="Equation" r:id="rId4" imgW="2654280" imgH="507960" progId="Equation.DSMT4">
              <p:embed/>
            </p:oleObj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3763963"/>
          <a:ext cx="914400" cy="198437"/>
        </p:xfrm>
        <a:graphic>
          <a:graphicData uri="http://schemas.openxmlformats.org/presentationml/2006/ole">
            <p:oleObj spid="_x0000_s257027" name="Equation" r:id="rId5" imgW="914400" imgH="198720" progId="Equation.DSMT4">
              <p:embed/>
            </p:oleObj>
          </a:graphicData>
        </a:graphic>
      </p:graphicFrame>
      <p:graphicFrame>
        <p:nvGraphicFramePr>
          <p:cNvPr id="9220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971600" y="3544213"/>
          <a:ext cx="5832648" cy="1036915"/>
        </p:xfrm>
        <a:graphic>
          <a:graphicData uri="http://schemas.openxmlformats.org/presentationml/2006/ole">
            <p:oleObj spid="_x0000_s257028" name="Equation" r:id="rId6" imgW="3429000" imgH="609480" progId="Equation.DSMT4">
              <p:embed/>
            </p:oleObj>
          </a:graphicData>
        </a:graphic>
      </p:graphicFrame>
      <p:sp>
        <p:nvSpPr>
          <p:cNvPr id="922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9221" name="Object 7"/>
          <p:cNvGraphicFramePr>
            <a:graphicFrameLocks noChangeAspect="1"/>
          </p:cNvGraphicFramePr>
          <p:nvPr/>
        </p:nvGraphicFramePr>
        <p:xfrm>
          <a:off x="1259632" y="5229200"/>
          <a:ext cx="4968552" cy="758689"/>
        </p:xfrm>
        <a:graphic>
          <a:graphicData uri="http://schemas.openxmlformats.org/presentationml/2006/ole">
            <p:oleObj spid="_x0000_s257029" name="Equation" r:id="rId7" imgW="2577960" imgH="393480" progId="Equation.DSMT4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7237065" y="3068960"/>
            <a:ext cx="1511300" cy="1223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cxnSp>
        <p:nvCxnSpPr>
          <p:cNvPr id="16" name="Straight Connector 15"/>
          <p:cNvCxnSpPr/>
          <p:nvPr/>
        </p:nvCxnSpPr>
        <p:spPr>
          <a:xfrm>
            <a:off x="8389590" y="3068960"/>
            <a:ext cx="0" cy="1223963"/>
          </a:xfrm>
          <a:prstGeom prst="line">
            <a:avLst/>
          </a:prstGeom>
          <a:ln w="158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7714902" y="3134048"/>
            <a:ext cx="665163" cy="1165225"/>
          </a:xfrm>
          <a:custGeom>
            <a:avLst/>
            <a:gdLst>
              <a:gd name="connsiteX0" fmla="*/ 0 w 664143"/>
              <a:gd name="connsiteY0" fmla="*/ 1155031 h 1169469"/>
              <a:gd name="connsiteX1" fmla="*/ 298383 w 664143"/>
              <a:gd name="connsiteY1" fmla="*/ 1164656 h 1169469"/>
              <a:gd name="connsiteX2" fmla="*/ 529389 w 664143"/>
              <a:gd name="connsiteY2" fmla="*/ 1126155 h 1169469"/>
              <a:gd name="connsiteX3" fmla="*/ 616017 w 664143"/>
              <a:gd name="connsiteY3" fmla="*/ 1029903 h 1169469"/>
              <a:gd name="connsiteX4" fmla="*/ 644893 w 664143"/>
              <a:gd name="connsiteY4" fmla="*/ 885524 h 1169469"/>
              <a:gd name="connsiteX5" fmla="*/ 664143 w 664143"/>
              <a:gd name="connsiteY5" fmla="*/ 0 h 1169469"/>
              <a:gd name="connsiteX0" fmla="*/ 0 w 664143"/>
              <a:gd name="connsiteY0" fmla="*/ 1155031 h 1174058"/>
              <a:gd name="connsiteX1" fmla="*/ 298383 w 664143"/>
              <a:gd name="connsiteY1" fmla="*/ 1164656 h 1174058"/>
              <a:gd name="connsiteX2" fmla="*/ 529389 w 664143"/>
              <a:gd name="connsiteY2" fmla="*/ 1126155 h 1174058"/>
              <a:gd name="connsiteX3" fmla="*/ 616017 w 664143"/>
              <a:gd name="connsiteY3" fmla="*/ 1029903 h 1174058"/>
              <a:gd name="connsiteX4" fmla="*/ 644893 w 664143"/>
              <a:gd name="connsiteY4" fmla="*/ 885524 h 1174058"/>
              <a:gd name="connsiteX5" fmla="*/ 664143 w 664143"/>
              <a:gd name="connsiteY5" fmla="*/ 0 h 1174058"/>
              <a:gd name="connsiteX0" fmla="*/ 0 w 664143"/>
              <a:gd name="connsiteY0" fmla="*/ 1155031 h 1164656"/>
              <a:gd name="connsiteX1" fmla="*/ 298383 w 664143"/>
              <a:gd name="connsiteY1" fmla="*/ 1164656 h 1164656"/>
              <a:gd name="connsiteX2" fmla="*/ 529389 w 664143"/>
              <a:gd name="connsiteY2" fmla="*/ 1126155 h 1164656"/>
              <a:gd name="connsiteX3" fmla="*/ 616017 w 664143"/>
              <a:gd name="connsiteY3" fmla="*/ 1029903 h 1164656"/>
              <a:gd name="connsiteX4" fmla="*/ 644893 w 664143"/>
              <a:gd name="connsiteY4" fmla="*/ 885524 h 1164656"/>
              <a:gd name="connsiteX5" fmla="*/ 664143 w 664143"/>
              <a:gd name="connsiteY5" fmla="*/ 0 h 1164656"/>
              <a:gd name="connsiteX0" fmla="*/ 0 w 664143"/>
              <a:gd name="connsiteY0" fmla="*/ 1155031 h 1164656"/>
              <a:gd name="connsiteX1" fmla="*/ 298383 w 664143"/>
              <a:gd name="connsiteY1" fmla="*/ 1164656 h 1164656"/>
              <a:gd name="connsiteX2" fmla="*/ 529389 w 664143"/>
              <a:gd name="connsiteY2" fmla="*/ 1126155 h 1164656"/>
              <a:gd name="connsiteX3" fmla="*/ 616017 w 664143"/>
              <a:gd name="connsiteY3" fmla="*/ 1029903 h 1164656"/>
              <a:gd name="connsiteX4" fmla="*/ 644893 w 664143"/>
              <a:gd name="connsiteY4" fmla="*/ 885524 h 1164656"/>
              <a:gd name="connsiteX5" fmla="*/ 664143 w 664143"/>
              <a:gd name="connsiteY5" fmla="*/ 0 h 1164656"/>
              <a:gd name="connsiteX0" fmla="*/ 0 w 664143"/>
              <a:gd name="connsiteY0" fmla="*/ 1155031 h 1164656"/>
              <a:gd name="connsiteX1" fmla="*/ 298383 w 664143"/>
              <a:gd name="connsiteY1" fmla="*/ 1164656 h 1164656"/>
              <a:gd name="connsiteX2" fmla="*/ 529389 w 664143"/>
              <a:gd name="connsiteY2" fmla="*/ 1126155 h 1164656"/>
              <a:gd name="connsiteX3" fmla="*/ 616017 w 664143"/>
              <a:gd name="connsiteY3" fmla="*/ 1029903 h 1164656"/>
              <a:gd name="connsiteX4" fmla="*/ 644893 w 664143"/>
              <a:gd name="connsiteY4" fmla="*/ 885524 h 1164656"/>
              <a:gd name="connsiteX5" fmla="*/ 664143 w 664143"/>
              <a:gd name="connsiteY5" fmla="*/ 0 h 1164656"/>
              <a:gd name="connsiteX0" fmla="*/ 0 w 664143"/>
              <a:gd name="connsiteY0" fmla="*/ 1155031 h 1164656"/>
              <a:gd name="connsiteX1" fmla="*/ 298383 w 664143"/>
              <a:gd name="connsiteY1" fmla="*/ 1164656 h 1164656"/>
              <a:gd name="connsiteX2" fmla="*/ 529389 w 664143"/>
              <a:gd name="connsiteY2" fmla="*/ 1126155 h 1164656"/>
              <a:gd name="connsiteX3" fmla="*/ 616017 w 664143"/>
              <a:gd name="connsiteY3" fmla="*/ 1029903 h 1164656"/>
              <a:gd name="connsiteX4" fmla="*/ 644893 w 664143"/>
              <a:gd name="connsiteY4" fmla="*/ 885524 h 1164656"/>
              <a:gd name="connsiteX5" fmla="*/ 664143 w 664143"/>
              <a:gd name="connsiteY5" fmla="*/ 0 h 1164656"/>
              <a:gd name="connsiteX0" fmla="*/ 0 w 664143"/>
              <a:gd name="connsiteY0" fmla="*/ 1155031 h 1164656"/>
              <a:gd name="connsiteX1" fmla="*/ 298383 w 664143"/>
              <a:gd name="connsiteY1" fmla="*/ 1164656 h 1164656"/>
              <a:gd name="connsiteX2" fmla="*/ 529389 w 664143"/>
              <a:gd name="connsiteY2" fmla="*/ 1126155 h 1164656"/>
              <a:gd name="connsiteX3" fmla="*/ 616017 w 664143"/>
              <a:gd name="connsiteY3" fmla="*/ 1029903 h 1164656"/>
              <a:gd name="connsiteX4" fmla="*/ 644893 w 664143"/>
              <a:gd name="connsiteY4" fmla="*/ 885524 h 1164656"/>
              <a:gd name="connsiteX5" fmla="*/ 664143 w 664143"/>
              <a:gd name="connsiteY5" fmla="*/ 0 h 1164656"/>
              <a:gd name="connsiteX0" fmla="*/ 0 w 664143"/>
              <a:gd name="connsiteY0" fmla="*/ 1155031 h 1164656"/>
              <a:gd name="connsiteX1" fmla="*/ 298383 w 664143"/>
              <a:gd name="connsiteY1" fmla="*/ 1164656 h 1164656"/>
              <a:gd name="connsiteX2" fmla="*/ 529389 w 664143"/>
              <a:gd name="connsiteY2" fmla="*/ 1126155 h 1164656"/>
              <a:gd name="connsiteX3" fmla="*/ 616017 w 664143"/>
              <a:gd name="connsiteY3" fmla="*/ 1029903 h 1164656"/>
              <a:gd name="connsiteX4" fmla="*/ 644893 w 664143"/>
              <a:gd name="connsiteY4" fmla="*/ 885524 h 1164656"/>
              <a:gd name="connsiteX5" fmla="*/ 664143 w 664143"/>
              <a:gd name="connsiteY5" fmla="*/ 0 h 1164656"/>
              <a:gd name="connsiteX0" fmla="*/ 0 w 664143"/>
              <a:gd name="connsiteY0" fmla="*/ 1155031 h 1164656"/>
              <a:gd name="connsiteX1" fmla="*/ 298383 w 664143"/>
              <a:gd name="connsiteY1" fmla="*/ 1164656 h 1164656"/>
              <a:gd name="connsiteX2" fmla="*/ 529389 w 664143"/>
              <a:gd name="connsiteY2" fmla="*/ 1126155 h 1164656"/>
              <a:gd name="connsiteX3" fmla="*/ 616017 w 664143"/>
              <a:gd name="connsiteY3" fmla="*/ 1029903 h 1164656"/>
              <a:gd name="connsiteX4" fmla="*/ 644893 w 664143"/>
              <a:gd name="connsiteY4" fmla="*/ 885524 h 1164656"/>
              <a:gd name="connsiteX5" fmla="*/ 664143 w 664143"/>
              <a:gd name="connsiteY5" fmla="*/ 0 h 1164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4143" h="1164656">
                <a:moveTo>
                  <a:pt x="0" y="1155031"/>
                </a:moveTo>
                <a:cubicBezTo>
                  <a:pt x="105076" y="1162250"/>
                  <a:pt x="172475" y="1157043"/>
                  <a:pt x="298383" y="1164656"/>
                </a:cubicBezTo>
                <a:cubicBezTo>
                  <a:pt x="385425" y="1150145"/>
                  <a:pt x="476450" y="1148614"/>
                  <a:pt x="529389" y="1126155"/>
                </a:cubicBezTo>
                <a:cubicBezTo>
                  <a:pt x="582328" y="1103696"/>
                  <a:pt x="596766" y="1070008"/>
                  <a:pt x="616017" y="1029903"/>
                </a:cubicBezTo>
                <a:cubicBezTo>
                  <a:pt x="649234" y="924215"/>
                  <a:pt x="629208" y="1024235"/>
                  <a:pt x="644893" y="885524"/>
                </a:cubicBezTo>
                <a:cubicBezTo>
                  <a:pt x="652914" y="713874"/>
                  <a:pt x="658528" y="356937"/>
                  <a:pt x="664143" y="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9228" name="TextBox 18"/>
          <p:cNvSpPr txBox="1">
            <a:spLocks noChangeArrowheads="1"/>
          </p:cNvSpPr>
          <p:nvPr/>
        </p:nvSpPr>
        <p:spPr bwMode="auto">
          <a:xfrm>
            <a:off x="6732240" y="3140398"/>
            <a:ext cx="484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i="1"/>
              <a:t>g</a:t>
            </a:r>
            <a:r>
              <a:rPr lang="sv-SE" i="1" baseline="-25000"/>
              <a:t>0d</a:t>
            </a:r>
          </a:p>
        </p:txBody>
      </p:sp>
      <p:sp>
        <p:nvSpPr>
          <p:cNvPr id="9229" name="TextBox 19"/>
          <p:cNvSpPr txBox="1">
            <a:spLocks noChangeArrowheads="1"/>
          </p:cNvSpPr>
          <p:nvPr/>
        </p:nvSpPr>
        <p:spPr bwMode="auto">
          <a:xfrm>
            <a:off x="8173690" y="4292923"/>
            <a:ext cx="7477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>
                <a:sym typeface="Symbol" pitchFamily="18" charset="2"/>
              </a:rPr>
              <a:t></a:t>
            </a:r>
            <a:r>
              <a:rPr lang="sv-SE" baseline="-25000">
                <a:sym typeface="Symbol" pitchFamily="18" charset="2"/>
              </a:rPr>
              <a:t>d,max</a:t>
            </a:r>
            <a:endParaRPr lang="sv-SE" baseline="-25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Multiphase flow cont.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Content</a:t>
            </a:r>
          </a:p>
          <a:p>
            <a:pPr lvl="1" eaLnBrk="1" hangingPunct="1"/>
            <a:r>
              <a:rPr lang="en-GB" dirty="0" smtClean="0"/>
              <a:t>Volume of Fluid (VOF)</a:t>
            </a:r>
          </a:p>
          <a:p>
            <a:pPr lvl="1" eaLnBrk="1" hangingPunct="1"/>
            <a:r>
              <a:rPr lang="en-GB" dirty="0" smtClean="0"/>
              <a:t>Euler-Euler</a:t>
            </a:r>
          </a:p>
          <a:p>
            <a:pPr lvl="2" eaLnBrk="1" hangingPunct="1"/>
            <a:r>
              <a:rPr lang="en-GB" dirty="0" smtClean="0"/>
              <a:t>Mixture model</a:t>
            </a:r>
          </a:p>
          <a:p>
            <a:pPr lvl="2" eaLnBrk="1" hangingPunct="1"/>
            <a:r>
              <a:rPr lang="en-GB" dirty="0" err="1" smtClean="0"/>
              <a:t>Eulerian</a:t>
            </a:r>
            <a:endParaRPr lang="en-GB" dirty="0" smtClean="0"/>
          </a:p>
          <a:p>
            <a:pPr lvl="1" eaLnBrk="1" hangingPunct="1"/>
            <a:r>
              <a:rPr lang="en-GB" dirty="0" smtClean="0"/>
              <a:t>Kinetic Theory of Granular Flow (KTGF)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10" descr="sandp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3487738"/>
            <a:ext cx="2735263" cy="242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Solids stress cont.</a:t>
            </a:r>
          </a:p>
        </p:txBody>
      </p:sp>
      <p:sp>
        <p:nvSpPr>
          <p:cNvPr id="10246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v-SE" smtClean="0"/>
              <a:t>The viscosity due to collision</a:t>
            </a:r>
          </a:p>
          <a:p>
            <a:pPr eaLnBrk="1" hangingPunct="1"/>
            <a:endParaRPr lang="sv-SE" smtClean="0"/>
          </a:p>
          <a:p>
            <a:pPr eaLnBrk="1" hangingPunct="1"/>
            <a:endParaRPr lang="sv-SE" smtClean="0"/>
          </a:p>
          <a:p>
            <a:pPr eaLnBrk="1" hangingPunct="1"/>
            <a:r>
              <a:rPr lang="sv-SE" smtClean="0"/>
              <a:t>Friction viscosity (at very high loading) </a:t>
            </a:r>
          </a:p>
          <a:p>
            <a:pPr eaLnBrk="1" hangingPunct="1">
              <a:buFontTx/>
              <a:buNone/>
            </a:pPr>
            <a:r>
              <a:rPr lang="sv-SE" smtClean="0"/>
              <a:t> </a:t>
            </a:r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1403350" y="2133600"/>
          <a:ext cx="4321175" cy="952500"/>
        </p:xfrm>
        <a:graphic>
          <a:graphicData uri="http://schemas.openxmlformats.org/presentationml/2006/ole">
            <p:oleObj spid="_x0000_s258050" name="Equation" r:id="rId5" imgW="2133600" imgH="469900" progId="Equation.DSMT4">
              <p:embed/>
            </p:oleObj>
          </a:graphicData>
        </a:graphic>
      </p:graphicFrame>
      <p:sp>
        <p:nvSpPr>
          <p:cNvPr id="10247" name="Rectangle 9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43" name="Object 8"/>
          <p:cNvGraphicFramePr>
            <a:graphicFrameLocks noChangeAspect="1"/>
          </p:cNvGraphicFramePr>
          <p:nvPr/>
        </p:nvGraphicFramePr>
        <p:xfrm>
          <a:off x="1187450" y="4005263"/>
          <a:ext cx="1871663" cy="889000"/>
        </p:xfrm>
        <a:graphic>
          <a:graphicData uri="http://schemas.openxmlformats.org/presentationml/2006/ole">
            <p:oleObj spid="_x0000_s258051" name="Equation" r:id="rId6" imgW="965200" imgH="457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Pressure and granular temperature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pPr eaLnBrk="1" hangingPunct="1"/>
            <a:r>
              <a:rPr lang="en-US" sz="2800" smtClean="0"/>
              <a:t>Solids pressure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Where the first part is the pressure from particle collisions and the second corresponds to the ideal gas low</a:t>
            </a:r>
          </a:p>
          <a:p>
            <a:pPr eaLnBrk="1" hangingPunct="1"/>
            <a:r>
              <a:rPr lang="en-US" sz="2800" smtClean="0"/>
              <a:t>The granular temperature defined as</a:t>
            </a:r>
          </a:p>
          <a:p>
            <a:pPr eaLnBrk="1" hangingPunct="1"/>
            <a:endParaRPr lang="en-US" sz="2800" smtClean="0"/>
          </a:p>
        </p:txBody>
      </p:sp>
      <p:graphicFrame>
        <p:nvGraphicFramePr>
          <p:cNvPr id="11266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1116013" y="4868863"/>
          <a:ext cx="5530850" cy="844550"/>
        </p:xfrm>
        <a:graphic>
          <a:graphicData uri="http://schemas.openxmlformats.org/presentationml/2006/ole">
            <p:oleObj spid="_x0000_s259074" name="Equation" r:id="rId4" imgW="2577960" imgH="393480" progId="Equation.DSMT4">
              <p:embed/>
            </p:oleObj>
          </a:graphicData>
        </a:graphic>
      </p:graphicFrame>
      <p:sp>
        <p:nvSpPr>
          <p:cNvPr id="1127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1127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1267" name="Object 12"/>
          <p:cNvGraphicFramePr>
            <a:graphicFrameLocks noChangeAspect="1"/>
          </p:cNvGraphicFramePr>
          <p:nvPr/>
        </p:nvGraphicFramePr>
        <p:xfrm>
          <a:off x="1187450" y="2205038"/>
          <a:ext cx="5616575" cy="725487"/>
        </p:xfrm>
        <a:graphic>
          <a:graphicData uri="http://schemas.openxmlformats.org/presentationml/2006/ole">
            <p:oleObj spid="_x0000_s259075" name="Equation" r:id="rId5" imgW="1993680" imgH="253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k and </a:t>
            </a:r>
            <a:r>
              <a:rPr lang="el-GR" smtClean="0">
                <a:cs typeface="Arial" pitchFamily="34" charset="0"/>
              </a:rPr>
              <a:t>ε</a:t>
            </a:r>
            <a:r>
              <a:rPr lang="en-GB" smtClean="0"/>
              <a:t> equations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210425" cy="4525963"/>
          </a:xfrm>
        </p:spPr>
        <p:txBody>
          <a:bodyPr/>
          <a:lstStyle/>
          <a:p>
            <a:pPr eaLnBrk="1" hangingPunct="1"/>
            <a:r>
              <a:rPr lang="en-GB" sz="2800" smtClean="0"/>
              <a:t>The k equation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and the e equation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contain some extra terms arising from the presence of several phases</a:t>
            </a:r>
          </a:p>
        </p:txBody>
      </p:sp>
      <p:sp>
        <p:nvSpPr>
          <p:cNvPr id="1229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971550" y="2205038"/>
          <a:ext cx="7632700" cy="893762"/>
        </p:xfrm>
        <a:graphic>
          <a:graphicData uri="http://schemas.openxmlformats.org/presentationml/2006/ole">
            <p:oleObj spid="_x0000_s260098" name="Equation" r:id="rId4" imgW="4800600" imgH="558800" progId="Equation.DSMT4">
              <p:embed/>
            </p:oleObj>
          </a:graphicData>
        </a:graphic>
      </p:graphicFrame>
      <p:sp>
        <p:nvSpPr>
          <p:cNvPr id="12296" name="Rectangle 7"/>
          <p:cNvSpPr>
            <a:spLocks noChangeArrowheads="1"/>
          </p:cNvSpPr>
          <p:nvPr/>
        </p:nvSpPr>
        <p:spPr bwMode="auto">
          <a:xfrm>
            <a:off x="0" y="3148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2291" name="Object 6"/>
          <p:cNvGraphicFramePr>
            <a:graphicFrameLocks noChangeAspect="1"/>
          </p:cNvGraphicFramePr>
          <p:nvPr/>
        </p:nvGraphicFramePr>
        <p:xfrm>
          <a:off x="933450" y="3789363"/>
          <a:ext cx="7419975" cy="852487"/>
        </p:xfrm>
        <a:graphic>
          <a:graphicData uri="http://schemas.openxmlformats.org/presentationml/2006/ole">
            <p:oleObj spid="_x0000_s260099" name="Equation" r:id="rId5" imgW="4889160" imgH="558720" progId="Equation.DSMT4">
              <p:embed/>
            </p:oleObj>
          </a:graphicData>
        </a:graphic>
      </p:graphicFrame>
      <p:graphicFrame>
        <p:nvGraphicFramePr>
          <p:cNvPr id="12292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1258888" y="5661025"/>
          <a:ext cx="1512887" cy="495300"/>
        </p:xfrm>
        <a:graphic>
          <a:graphicData uri="http://schemas.openxmlformats.org/presentationml/2006/ole">
            <p:oleObj spid="_x0000_s260100" name="Equation" r:id="rId6" imgW="73656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Eulerian approach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pPr eaLnBrk="1" hangingPunct="1"/>
            <a:r>
              <a:rPr lang="en-GB" sz="2400" smtClean="0"/>
              <a:t>Solve the volume fraction equations for all but one phase. </a:t>
            </a:r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Solve the momentum equations for all phases based on pressure from previous iteration</a:t>
            </a:r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The pressure correction equation is solved</a:t>
            </a:r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The velocity and pressure fields are corrected</a:t>
            </a:r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400" smtClean="0"/>
              <a:t>Repeat until convergence</a:t>
            </a:r>
          </a:p>
        </p:txBody>
      </p:sp>
      <p:sp>
        <p:nvSpPr>
          <p:cNvPr id="4" name="Down Arrow 3"/>
          <p:cNvSpPr/>
          <p:nvPr/>
        </p:nvSpPr>
        <p:spPr>
          <a:xfrm>
            <a:off x="3779838" y="2133600"/>
            <a:ext cx="215900" cy="2873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8" name="Down Arrow 7"/>
          <p:cNvSpPr/>
          <p:nvPr/>
        </p:nvSpPr>
        <p:spPr>
          <a:xfrm>
            <a:off x="3851275" y="3357563"/>
            <a:ext cx="215900" cy="287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9" name="Down Arrow 8"/>
          <p:cNvSpPr/>
          <p:nvPr/>
        </p:nvSpPr>
        <p:spPr>
          <a:xfrm>
            <a:off x="3851275" y="4292600"/>
            <a:ext cx="215900" cy="2889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0" name="Down Arrow 9"/>
          <p:cNvSpPr/>
          <p:nvPr/>
        </p:nvSpPr>
        <p:spPr>
          <a:xfrm>
            <a:off x="3851275" y="5229225"/>
            <a:ext cx="215900" cy="2873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cxnSp>
        <p:nvCxnSpPr>
          <p:cNvPr id="16" name="Elbow Connector 15"/>
          <p:cNvCxnSpPr/>
          <p:nvPr/>
        </p:nvCxnSpPr>
        <p:spPr>
          <a:xfrm rot="16200000" flipV="1">
            <a:off x="-1512094" y="3680619"/>
            <a:ext cx="3887788" cy="215900"/>
          </a:xfrm>
          <a:prstGeom prst="bentConnector3">
            <a:avLst>
              <a:gd name="adj1" fmla="val 245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Boundary conditions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 particle that strikes a boundary may</a:t>
            </a:r>
          </a:p>
          <a:p>
            <a:pPr lvl="1" eaLnBrk="1" hangingPunct="1"/>
            <a:r>
              <a:rPr lang="en-GB" smtClean="0"/>
              <a:t>Reflect via an elastic or inelastic collision</a:t>
            </a:r>
          </a:p>
          <a:p>
            <a:pPr lvl="1" eaLnBrk="1" hangingPunct="1"/>
            <a:r>
              <a:rPr lang="en-GB" smtClean="0"/>
              <a:t>Escape through the boundary</a:t>
            </a:r>
          </a:p>
          <a:p>
            <a:pPr lvl="1" eaLnBrk="1" hangingPunct="1"/>
            <a:r>
              <a:rPr lang="en-GB" smtClean="0"/>
              <a:t>Trap at the wall (liquids)</a:t>
            </a:r>
          </a:p>
          <a:p>
            <a:pPr lvl="1" eaLnBrk="1" hangingPunct="1"/>
            <a:r>
              <a:rPr lang="en-GB" smtClean="0"/>
              <a:t>Slide along the wall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Boundary condition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165975" cy="4525963"/>
          </a:xfrm>
        </p:spPr>
        <p:txBody>
          <a:bodyPr/>
          <a:lstStyle/>
          <a:p>
            <a:pPr eaLnBrk="1" hangingPunct="1"/>
            <a:r>
              <a:rPr lang="en-US" sz="2800" smtClean="0"/>
              <a:t>Tangential stress at the wall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The stress depends on wall roughness, elasticity of the particles.</a:t>
            </a:r>
          </a:p>
          <a:p>
            <a:pPr eaLnBrk="1" hangingPunct="1"/>
            <a:r>
              <a:rPr lang="en-US" sz="2800" smtClean="0"/>
              <a:t>In turbulent flows k and </a:t>
            </a:r>
            <a:r>
              <a:rPr lang="en-US" sz="2800" smtClean="0">
                <a:latin typeface="Symbol" pitchFamily="18" charset="2"/>
              </a:rPr>
              <a:t>e</a:t>
            </a:r>
            <a:r>
              <a:rPr lang="en-US" sz="2800" smtClean="0"/>
              <a:t> models must also be provided </a:t>
            </a:r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447800" y="2378075"/>
          <a:ext cx="4033838" cy="855663"/>
        </p:xfrm>
        <a:graphic>
          <a:graphicData uri="http://schemas.openxmlformats.org/presentationml/2006/ole">
            <p:oleObj spid="_x0000_s261122" name="Equation" r:id="rId4" imgW="2222280" imgH="5079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Model selection</a:t>
            </a:r>
          </a:p>
        </p:txBody>
      </p:sp>
      <p:pic>
        <p:nvPicPr>
          <p:cNvPr id="266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86288" y="2492375"/>
            <a:ext cx="4151312" cy="3705225"/>
          </a:xfrm>
          <a:noFill/>
        </p:spPr>
      </p:pic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628775"/>
            <a:ext cx="4348162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1403350" y="5589588"/>
            <a:ext cx="33845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787900" y="2420938"/>
            <a:ext cx="0" cy="316865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580063" y="2420938"/>
            <a:ext cx="0" cy="28733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87900" y="2420938"/>
            <a:ext cx="792163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44624"/>
            <a:ext cx="7772400" cy="1143000"/>
          </a:xfrm>
        </p:spPr>
        <p:txBody>
          <a:bodyPr/>
          <a:lstStyle/>
          <a:p>
            <a:pPr eaLnBrk="1" hangingPunct="1"/>
            <a:r>
              <a:rPr lang="sv-SE" dirty="0" smtClean="0"/>
              <a:t>Volume of Fluid (VOF)</a:t>
            </a:r>
          </a:p>
        </p:txBody>
      </p:sp>
      <p:sp>
        <p:nvSpPr>
          <p:cNvPr id="16388" name="Content Placeholder 6"/>
          <p:cNvSpPr>
            <a:spLocks noGrp="1"/>
          </p:cNvSpPr>
          <p:nvPr>
            <p:ph idx="1"/>
          </p:nvPr>
        </p:nvSpPr>
        <p:spPr>
          <a:xfrm>
            <a:off x="468313" y="1268760"/>
            <a:ext cx="5472112" cy="4608512"/>
          </a:xfrm>
        </p:spPr>
        <p:txBody>
          <a:bodyPr/>
          <a:lstStyle/>
          <a:p>
            <a:pPr eaLnBrk="1" hangingPunct="1"/>
            <a:r>
              <a:rPr lang="sv-SE" sz="2800" dirty="0" smtClean="0"/>
              <a:t>Solves for the interface between the phases</a:t>
            </a:r>
          </a:p>
          <a:p>
            <a:pPr eaLnBrk="1" hangingPunct="1"/>
            <a:endParaRPr lang="sv-SE" sz="800" dirty="0" smtClean="0"/>
          </a:p>
          <a:p>
            <a:pPr eaLnBrk="1" hangingPunct="1"/>
            <a:r>
              <a:rPr lang="sv-SE" sz="2800" dirty="0" smtClean="0"/>
              <a:t>Special modelling in cells containing more than on phase</a:t>
            </a:r>
          </a:p>
          <a:p>
            <a:pPr eaLnBrk="1" hangingPunct="1"/>
            <a:endParaRPr lang="sv-SE" sz="800" dirty="0" smtClean="0"/>
          </a:p>
          <a:p>
            <a:pPr eaLnBrk="1" hangingPunct="1"/>
            <a:r>
              <a:rPr lang="sv-SE" sz="2800" dirty="0" smtClean="0"/>
              <a:t>The bulk of the different phases are modelled as single phases</a:t>
            </a:r>
          </a:p>
          <a:p>
            <a:pPr eaLnBrk="1" hangingPunct="1"/>
            <a:endParaRPr lang="sv-SE" sz="800" dirty="0" smtClean="0"/>
          </a:p>
          <a:p>
            <a:pPr eaLnBrk="1" hangingPunct="1"/>
            <a:r>
              <a:rPr lang="sv-SE" sz="2800" dirty="0" smtClean="0"/>
              <a:t>Dampening of turbulence at the interface is difficult to model e.g. in the k-</a:t>
            </a:r>
            <a:r>
              <a:rPr lang="sv-SE" sz="2800" dirty="0" smtClean="0">
                <a:sym typeface="Symbol" pitchFamily="18" charset="2"/>
              </a:rPr>
              <a:t> model (no wall function is possible)</a:t>
            </a:r>
            <a:endParaRPr lang="sv-SE" sz="2800" dirty="0" smtClean="0"/>
          </a:p>
          <a:p>
            <a:pPr eaLnBrk="1" hangingPunct="1"/>
            <a:endParaRPr lang="sv-SE" dirty="0" smtClean="0"/>
          </a:p>
        </p:txBody>
      </p:sp>
      <p:grpSp>
        <p:nvGrpSpPr>
          <p:cNvPr id="2" name="Group 93"/>
          <p:cNvGrpSpPr>
            <a:grpSpLocks/>
          </p:cNvGrpSpPr>
          <p:nvPr/>
        </p:nvGrpSpPr>
        <p:grpSpPr bwMode="auto">
          <a:xfrm>
            <a:off x="6084168" y="1772816"/>
            <a:ext cx="2895600" cy="3240087"/>
            <a:chOff x="5868144" y="2420888"/>
            <a:chExt cx="2895600" cy="3240360"/>
          </a:xfrm>
        </p:grpSpPr>
        <p:sp>
          <p:nvSpPr>
            <p:cNvPr id="16390" name="Freeform 4"/>
            <p:cNvSpPr>
              <a:spLocks/>
            </p:cNvSpPr>
            <p:nvPr/>
          </p:nvSpPr>
          <p:spPr bwMode="auto">
            <a:xfrm>
              <a:off x="6156325" y="2780928"/>
              <a:ext cx="2160091" cy="2484810"/>
            </a:xfrm>
            <a:custGeom>
              <a:avLst/>
              <a:gdLst>
                <a:gd name="T0" fmla="*/ 217787580 w 1449"/>
                <a:gd name="T1" fmla="*/ 1155003043 h 1656"/>
                <a:gd name="T2" fmla="*/ 297791420 w 1449"/>
                <a:gd name="T3" fmla="*/ 425526776 h 1656"/>
                <a:gd name="T4" fmla="*/ 2011202808 w 1449"/>
                <a:gd name="T5" fmla="*/ 220643954 h 1656"/>
                <a:gd name="T6" fmla="*/ 2147483647 w 1449"/>
                <a:gd name="T7" fmla="*/ 1753893468 h 1656"/>
                <a:gd name="T8" fmla="*/ 1406730466 w 1449"/>
                <a:gd name="T9" fmla="*/ 2147483647 h 1656"/>
                <a:gd name="T10" fmla="*/ 806703899 w 1449"/>
                <a:gd name="T11" fmla="*/ 2147483647 h 1656"/>
                <a:gd name="T12" fmla="*/ 1306726783 w 1449"/>
                <a:gd name="T13" fmla="*/ 1447694369 h 1656"/>
                <a:gd name="T14" fmla="*/ 217787580 w 1449"/>
                <a:gd name="T15" fmla="*/ 1155003043 h 16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9"/>
                <a:gd name="T25" fmla="*/ 0 h 1656"/>
                <a:gd name="T26" fmla="*/ 1449 w 1449"/>
                <a:gd name="T27" fmla="*/ 1656 h 16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9" h="1656">
                  <a:moveTo>
                    <a:pt x="98" y="513"/>
                  </a:moveTo>
                  <a:cubicBezTo>
                    <a:pt x="22" y="437"/>
                    <a:pt x="0" y="258"/>
                    <a:pt x="134" y="189"/>
                  </a:cubicBezTo>
                  <a:cubicBezTo>
                    <a:pt x="268" y="120"/>
                    <a:pt x="693" y="0"/>
                    <a:pt x="905" y="98"/>
                  </a:cubicBezTo>
                  <a:cubicBezTo>
                    <a:pt x="1117" y="196"/>
                    <a:pt x="1449" y="530"/>
                    <a:pt x="1404" y="779"/>
                  </a:cubicBezTo>
                  <a:cubicBezTo>
                    <a:pt x="1359" y="1028"/>
                    <a:pt x="807" y="1534"/>
                    <a:pt x="633" y="1595"/>
                  </a:cubicBezTo>
                  <a:cubicBezTo>
                    <a:pt x="459" y="1656"/>
                    <a:pt x="370" y="1303"/>
                    <a:pt x="363" y="1144"/>
                  </a:cubicBezTo>
                  <a:cubicBezTo>
                    <a:pt x="356" y="985"/>
                    <a:pt x="632" y="748"/>
                    <a:pt x="588" y="643"/>
                  </a:cubicBezTo>
                  <a:cubicBezTo>
                    <a:pt x="544" y="538"/>
                    <a:pt x="174" y="589"/>
                    <a:pt x="98" y="51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5868144" y="2420888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5868144" y="2565362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868144" y="2725714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5868144" y="2878127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868144" y="3030539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868144" y="3182952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5868144" y="3335365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5868144" y="3487778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868144" y="3640191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5868144" y="3792604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5868144" y="3945016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868144" y="4097429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5868144" y="4249842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5868144" y="4402255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868144" y="4554668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5868144" y="4707081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868144" y="4859493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868144" y="5011906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5868144" y="5164319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5868144" y="5316732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5868144" y="5469145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5868144" y="5621558"/>
              <a:ext cx="287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8681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0205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1729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63253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64777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66301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67825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69349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70873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72397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73921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75445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76969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78493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80017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81541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83065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84589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86113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8763744" y="2420888"/>
              <a:ext cx="0" cy="32403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566738"/>
          </a:xfrm>
          <a:noFill/>
        </p:spPr>
        <p:txBody>
          <a:bodyPr lIns="90488" tIns="44450" rIns="90488" bIns="44450" anchor="b"/>
          <a:lstStyle/>
          <a:p>
            <a:pPr eaLnBrk="1" hangingPunct="1"/>
            <a:r>
              <a:rPr lang="en-US" sz="4000" smtClean="0"/>
              <a:t>Volume of Fluid Model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7561263" cy="4114800"/>
          </a:xfrm>
          <a:noFill/>
        </p:spPr>
        <p:txBody>
          <a:bodyPr lIns="90488" tIns="44450" rIns="90488" bIns="44450"/>
          <a:lstStyle/>
          <a:p>
            <a:pPr eaLnBrk="1" hangingPunct="1">
              <a:buSzPct val="60000"/>
            </a:pPr>
            <a:r>
              <a:rPr lang="en-US" sz="2400" smtClean="0"/>
              <a:t>Appropriate for modeling when the interface can be resolved</a:t>
            </a:r>
            <a:r>
              <a:rPr lang="en-US" smtClean="0"/>
              <a:t>:</a:t>
            </a:r>
          </a:p>
          <a:p>
            <a:pPr lvl="1" eaLnBrk="1" hangingPunct="1">
              <a:buSzPct val="60000"/>
            </a:pPr>
            <a:r>
              <a:rPr lang="en-US" sz="2000" smtClean="0"/>
              <a:t>Stratified flows</a:t>
            </a:r>
          </a:p>
          <a:p>
            <a:pPr lvl="1" eaLnBrk="1" hangingPunct="1">
              <a:buSzPct val="60000"/>
            </a:pPr>
            <a:r>
              <a:rPr lang="en-US" sz="2000" smtClean="0"/>
              <a:t>Jet breakup</a:t>
            </a:r>
          </a:p>
          <a:p>
            <a:pPr lvl="1" eaLnBrk="1" hangingPunct="1">
              <a:buSzPct val="60000"/>
            </a:pPr>
            <a:r>
              <a:rPr lang="en-US" sz="2000" smtClean="0"/>
              <a:t>Motion of large bubbles in a liquid</a:t>
            </a:r>
          </a:p>
          <a:p>
            <a:pPr lvl="1" eaLnBrk="1" hangingPunct="1">
              <a:buSzPct val="60000"/>
            </a:pPr>
            <a:r>
              <a:rPr lang="en-US" sz="2000" smtClean="0"/>
              <a:t>Waves on the sea</a:t>
            </a:r>
          </a:p>
          <a:p>
            <a:pPr lvl="1" eaLnBrk="1" hangingPunct="1">
              <a:buSzPct val="60000"/>
            </a:pPr>
            <a:r>
              <a:rPr lang="en-US" sz="2000" smtClean="0"/>
              <a:t>Steady or transient tracking of any large liquid-fluid interface</a:t>
            </a:r>
          </a:p>
          <a:p>
            <a:pPr eaLnBrk="1" hangingPunct="1">
              <a:buSzPct val="60000"/>
            </a:pPr>
            <a:r>
              <a:rPr lang="en-US" sz="2400" smtClean="0"/>
              <a:t>Inappropriate for flows involving small fluid particles (compared to the mesh resolution):</a:t>
            </a:r>
          </a:p>
          <a:p>
            <a:pPr lvl="1" eaLnBrk="1" hangingPunct="1">
              <a:buSzPct val="60000"/>
            </a:pPr>
            <a:r>
              <a:rPr lang="en-US" sz="2000" smtClean="0"/>
              <a:t>Slurries</a:t>
            </a:r>
          </a:p>
          <a:p>
            <a:pPr lvl="1" eaLnBrk="1" hangingPunct="1">
              <a:buSzPct val="60000"/>
            </a:pPr>
            <a:r>
              <a:rPr lang="en-US" sz="2000" smtClean="0"/>
              <a:t>Particle flows</a:t>
            </a:r>
          </a:p>
          <a:p>
            <a:pPr lvl="1" eaLnBrk="1" hangingPunct="1">
              <a:buSzPct val="60000"/>
            </a:pPr>
            <a:r>
              <a:rPr lang="en-US" sz="2000" smtClean="0"/>
              <a:t>Small drops or bubbles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Surface tension modelling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8064500" cy="4608512"/>
          </a:xfrm>
        </p:spPr>
        <p:txBody>
          <a:bodyPr/>
          <a:lstStyle/>
          <a:p>
            <a:pPr eaLnBrk="1" hangingPunct="1"/>
            <a:r>
              <a:rPr lang="en-GB" sz="2800" smtClean="0"/>
              <a:t>Surface tension is acting to minimize the surface of a free bubble or drop</a:t>
            </a:r>
          </a:p>
          <a:p>
            <a:pPr eaLnBrk="1" hangingPunct="1"/>
            <a:r>
              <a:rPr lang="en-GB" sz="2800" smtClean="0"/>
              <a:t>Depending of the curvature, the forces will act in different directions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The surface force         will</a:t>
            </a:r>
          </a:p>
          <a:p>
            <a:pPr eaLnBrk="1" hangingPunct="1">
              <a:buFontTx/>
              <a:buNone/>
            </a:pPr>
            <a:r>
              <a:rPr lang="en-GB" sz="2800" smtClean="0"/>
              <a:t>	depend on curvature and </a:t>
            </a:r>
          </a:p>
          <a:p>
            <a:pPr eaLnBrk="1" hangingPunct="1">
              <a:buFontTx/>
              <a:buNone/>
            </a:pPr>
            <a:r>
              <a:rPr lang="en-GB" sz="2800" smtClean="0"/>
              <a:t>	surface tension 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516688" y="3644900"/>
            <a:ext cx="2300287" cy="2628900"/>
            <a:chOff x="3424" y="2296"/>
            <a:chExt cx="1449" cy="1656"/>
          </a:xfrm>
        </p:grpSpPr>
        <p:sp>
          <p:nvSpPr>
            <p:cNvPr id="1032" name="Freeform 4"/>
            <p:cNvSpPr>
              <a:spLocks/>
            </p:cNvSpPr>
            <p:nvPr/>
          </p:nvSpPr>
          <p:spPr bwMode="auto">
            <a:xfrm>
              <a:off x="3424" y="2296"/>
              <a:ext cx="1449" cy="1656"/>
            </a:xfrm>
            <a:custGeom>
              <a:avLst/>
              <a:gdLst>
                <a:gd name="T0" fmla="*/ 98 w 1449"/>
                <a:gd name="T1" fmla="*/ 513 h 1656"/>
                <a:gd name="T2" fmla="*/ 134 w 1449"/>
                <a:gd name="T3" fmla="*/ 189 h 1656"/>
                <a:gd name="T4" fmla="*/ 905 w 1449"/>
                <a:gd name="T5" fmla="*/ 98 h 1656"/>
                <a:gd name="T6" fmla="*/ 1404 w 1449"/>
                <a:gd name="T7" fmla="*/ 779 h 1656"/>
                <a:gd name="T8" fmla="*/ 633 w 1449"/>
                <a:gd name="T9" fmla="*/ 1595 h 1656"/>
                <a:gd name="T10" fmla="*/ 363 w 1449"/>
                <a:gd name="T11" fmla="*/ 1144 h 1656"/>
                <a:gd name="T12" fmla="*/ 588 w 1449"/>
                <a:gd name="T13" fmla="*/ 643 h 1656"/>
                <a:gd name="T14" fmla="*/ 98 w 1449"/>
                <a:gd name="T15" fmla="*/ 513 h 16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9"/>
                <a:gd name="T25" fmla="*/ 0 h 1656"/>
                <a:gd name="T26" fmla="*/ 1449 w 1449"/>
                <a:gd name="T27" fmla="*/ 1656 h 16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9" h="1656">
                  <a:moveTo>
                    <a:pt x="98" y="513"/>
                  </a:moveTo>
                  <a:cubicBezTo>
                    <a:pt x="22" y="437"/>
                    <a:pt x="0" y="258"/>
                    <a:pt x="134" y="189"/>
                  </a:cubicBezTo>
                  <a:cubicBezTo>
                    <a:pt x="268" y="120"/>
                    <a:pt x="693" y="0"/>
                    <a:pt x="905" y="98"/>
                  </a:cubicBezTo>
                  <a:cubicBezTo>
                    <a:pt x="1117" y="196"/>
                    <a:pt x="1449" y="530"/>
                    <a:pt x="1404" y="779"/>
                  </a:cubicBezTo>
                  <a:cubicBezTo>
                    <a:pt x="1359" y="1028"/>
                    <a:pt x="807" y="1534"/>
                    <a:pt x="633" y="1595"/>
                  </a:cubicBezTo>
                  <a:cubicBezTo>
                    <a:pt x="459" y="1656"/>
                    <a:pt x="370" y="1303"/>
                    <a:pt x="363" y="1144"/>
                  </a:cubicBezTo>
                  <a:cubicBezTo>
                    <a:pt x="356" y="985"/>
                    <a:pt x="632" y="748"/>
                    <a:pt x="588" y="643"/>
                  </a:cubicBezTo>
                  <a:cubicBezTo>
                    <a:pt x="544" y="538"/>
                    <a:pt x="174" y="589"/>
                    <a:pt x="98" y="51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1033" name="Line 6"/>
            <p:cNvSpPr>
              <a:spLocks noChangeShapeType="1"/>
            </p:cNvSpPr>
            <p:nvPr/>
          </p:nvSpPr>
          <p:spPr bwMode="auto">
            <a:xfrm flipH="1">
              <a:off x="3424" y="2931"/>
              <a:ext cx="590" cy="182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1034" name="Line 7"/>
            <p:cNvSpPr>
              <a:spLocks noChangeShapeType="1"/>
            </p:cNvSpPr>
            <p:nvPr/>
          </p:nvSpPr>
          <p:spPr bwMode="auto">
            <a:xfrm flipV="1">
              <a:off x="4014" y="3430"/>
              <a:ext cx="136" cy="454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1258888" y="3500438"/>
          <a:ext cx="5041900" cy="820737"/>
        </p:xfrm>
        <a:graphic>
          <a:graphicData uri="http://schemas.openxmlformats.org/presentationml/2006/ole">
            <p:oleObj spid="_x0000_s248834" name="Equation" r:id="rId4" imgW="2870200" imgH="469900" progId="Equation.DSMT4">
              <p:embed/>
            </p:oleObj>
          </a:graphicData>
        </a:graphic>
      </p:graphicFrame>
      <p:graphicFrame>
        <p:nvGraphicFramePr>
          <p:cNvPr id="1027" name="Object 11"/>
          <p:cNvGraphicFramePr>
            <a:graphicFrameLocks noChangeAspect="1"/>
          </p:cNvGraphicFramePr>
          <p:nvPr>
            <p:ph sz="half" idx="2"/>
          </p:nvPr>
        </p:nvGraphicFramePr>
        <p:xfrm>
          <a:off x="3779713" y="4509120"/>
          <a:ext cx="576263" cy="498475"/>
        </p:xfrm>
        <a:graphic>
          <a:graphicData uri="http://schemas.openxmlformats.org/presentationml/2006/ole">
            <p:oleObj spid="_x0000_s248835" name="Equation" r:id="rId5" imgW="27936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VOF modelling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In finite volumes, only volume source terms are possible i.e. surface tension must be described as a volume force</a:t>
            </a:r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Where the normalized volume fraction gradient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And curvature</a:t>
            </a:r>
          </a:p>
        </p:txBody>
      </p:sp>
      <p:pic>
        <p:nvPicPr>
          <p:cNvPr id="2055" name="Picture 4" descr="abc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95738" y="4437063"/>
            <a:ext cx="4535487" cy="1457325"/>
          </a:xfr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1187450" y="2924175"/>
          <a:ext cx="2017713" cy="509588"/>
        </p:xfrm>
        <a:graphic>
          <a:graphicData uri="http://schemas.openxmlformats.org/presentationml/2006/ole">
            <p:oleObj spid="_x0000_s249858" name="Equation" r:id="rId5" imgW="939392" imgH="241195" progId="Equation.DSMT4">
              <p:embed/>
            </p:oleObj>
          </a:graphicData>
        </a:graphic>
      </p:graphicFrame>
      <p:sp>
        <p:nvSpPr>
          <p:cNvPr id="2057" name="Rectangle 10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2051" name="Object 9"/>
          <p:cNvGraphicFramePr>
            <a:graphicFrameLocks noChangeAspect="1"/>
          </p:cNvGraphicFramePr>
          <p:nvPr/>
        </p:nvGraphicFramePr>
        <p:xfrm>
          <a:off x="1148036" y="4005064"/>
          <a:ext cx="2055812" cy="901700"/>
        </p:xfrm>
        <a:graphic>
          <a:graphicData uri="http://schemas.openxmlformats.org/presentationml/2006/ole">
            <p:oleObj spid="_x0000_s249859" name="Equation" r:id="rId6" imgW="1143000" imgH="507960" progId="Equation.DSMT4">
              <p:embed/>
            </p:oleObj>
          </a:graphicData>
        </a:graphic>
      </p:graphicFrame>
      <p:sp>
        <p:nvSpPr>
          <p:cNvPr id="2058" name="Rectangle 12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2052" name="Object 11"/>
          <p:cNvGraphicFramePr>
            <a:graphicFrameLocks noChangeAspect="1"/>
          </p:cNvGraphicFramePr>
          <p:nvPr/>
        </p:nvGraphicFramePr>
        <p:xfrm>
          <a:off x="1116013" y="5373688"/>
          <a:ext cx="1292225" cy="963612"/>
        </p:xfrm>
        <a:graphic>
          <a:graphicData uri="http://schemas.openxmlformats.org/presentationml/2006/ole">
            <p:oleObj spid="_x0000_s249860" name="Equation" r:id="rId7" imgW="622080" imgH="469800" progId="Equation.DSMT4">
              <p:embed/>
            </p:oleObj>
          </a:graphicData>
        </a:graphic>
      </p:graphicFrame>
      <p:sp>
        <p:nvSpPr>
          <p:cNvPr id="2059" name="Text Box 13"/>
          <p:cNvSpPr txBox="1">
            <a:spLocks noChangeArrowheads="1"/>
          </p:cNvSpPr>
          <p:nvPr/>
        </p:nvSpPr>
        <p:spPr bwMode="auto">
          <a:xfrm>
            <a:off x="4308740" y="5805264"/>
            <a:ext cx="6078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dirty="0"/>
              <a:t>Real</a:t>
            </a:r>
          </a:p>
        </p:txBody>
      </p:sp>
      <p:sp>
        <p:nvSpPr>
          <p:cNvPr id="2060" name="Text Box 14"/>
          <p:cNvSpPr txBox="1">
            <a:spLocks noChangeArrowheads="1"/>
          </p:cNvSpPr>
          <p:nvPr/>
        </p:nvSpPr>
        <p:spPr bwMode="auto">
          <a:xfrm>
            <a:off x="5893065" y="5824538"/>
            <a:ext cx="6463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dirty="0"/>
              <a:t>VOF</a:t>
            </a:r>
          </a:p>
        </p:txBody>
      </p:sp>
      <p:sp>
        <p:nvSpPr>
          <p:cNvPr id="2061" name="Text Box 15"/>
          <p:cNvSpPr txBox="1">
            <a:spLocks noChangeArrowheads="1"/>
          </p:cNvSpPr>
          <p:nvPr/>
        </p:nvSpPr>
        <p:spPr bwMode="auto">
          <a:xfrm>
            <a:off x="6870518" y="5805264"/>
            <a:ext cx="21659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dirty="0"/>
              <a:t>Linear reconstruction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350"/>
            <a:ext cx="8424936" cy="1143000"/>
          </a:xfrm>
        </p:spPr>
        <p:txBody>
          <a:bodyPr/>
          <a:lstStyle/>
          <a:p>
            <a:pPr eaLnBrk="1" hangingPunct="1"/>
            <a:r>
              <a:rPr lang="en-GB" sz="4000" dirty="0" smtClean="0"/>
              <a:t>Important parameters in VOF modelling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Grid resolution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The surface must be resolved sufficiently accurate for calculation of surface normal in each cell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Surface reconstruction model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err="1" smtClean="0"/>
              <a:t>Discretization</a:t>
            </a:r>
            <a:r>
              <a:rPr lang="en-GB" dirty="0" smtClean="0"/>
              <a:t> method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Faster convergence for steady state is often obtained by time resolved simulation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1547813" y="2492375"/>
            <a:ext cx="1487487" cy="3024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Euler-Euler models</a:t>
            </a:r>
          </a:p>
        </p:txBody>
      </p:sp>
      <p:sp>
        <p:nvSpPr>
          <p:cNvPr id="19460" name="Text Placehold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Eulerian Model</a:t>
            </a:r>
          </a:p>
        </p:txBody>
      </p:sp>
      <p:sp>
        <p:nvSpPr>
          <p:cNvPr id="19461" name="Content Placeholder 1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3384302" cy="3951288"/>
          </a:xfrm>
        </p:spPr>
        <p:txBody>
          <a:bodyPr/>
          <a:lstStyle/>
          <a:p>
            <a:pPr eaLnBrk="1" hangingPunct="1"/>
            <a:r>
              <a:rPr lang="sv-SE" dirty="0" smtClean="0"/>
              <a:t>Most general model</a:t>
            </a:r>
          </a:p>
          <a:p>
            <a:pPr eaLnBrk="1" hangingPunct="1"/>
            <a:r>
              <a:rPr lang="sv-SE" dirty="0" smtClean="0"/>
              <a:t>Particles much smaller than the computational cell</a:t>
            </a:r>
          </a:p>
          <a:p>
            <a:pPr eaLnBrk="1" hangingPunct="1"/>
            <a:r>
              <a:rPr lang="sv-SE" dirty="0" smtClean="0"/>
              <a:t>Poor models for dispersed phase viscosity</a:t>
            </a:r>
          </a:p>
          <a:p>
            <a:pPr eaLnBrk="1" hangingPunct="1"/>
            <a:r>
              <a:rPr lang="sv-SE" dirty="0" smtClean="0"/>
              <a:t>Unstable </a:t>
            </a:r>
          </a:p>
        </p:txBody>
      </p:sp>
      <p:sp>
        <p:nvSpPr>
          <p:cNvPr id="19462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5651500" y="1557338"/>
            <a:ext cx="2881313" cy="639762"/>
          </a:xfrm>
        </p:spPr>
        <p:txBody>
          <a:bodyPr/>
          <a:lstStyle/>
          <a:p>
            <a:pPr eaLnBrk="1" hangingPunct="1"/>
            <a:r>
              <a:rPr lang="en-GB" smtClean="0"/>
              <a:t>Mixture Model</a:t>
            </a:r>
          </a:p>
        </p:txBody>
      </p:sp>
      <p:sp>
        <p:nvSpPr>
          <p:cNvPr id="19463" name="Content Placeholder 15"/>
          <p:cNvSpPr>
            <a:spLocks noGrp="1"/>
          </p:cNvSpPr>
          <p:nvPr>
            <p:ph sz="quarter" idx="4"/>
          </p:nvPr>
        </p:nvSpPr>
        <p:spPr>
          <a:xfrm>
            <a:off x="5580063" y="2174875"/>
            <a:ext cx="3106737" cy="3951288"/>
          </a:xfrm>
        </p:spPr>
        <p:txBody>
          <a:bodyPr/>
          <a:lstStyle/>
          <a:p>
            <a:pPr eaLnBrk="1" hangingPunct="1"/>
            <a:r>
              <a:rPr lang="en-US" dirty="0" smtClean="0"/>
              <a:t>Simplification of </a:t>
            </a:r>
            <a:r>
              <a:rPr lang="en-US" dirty="0" err="1" smtClean="0"/>
              <a:t>Eulerian</a:t>
            </a:r>
            <a:r>
              <a:rPr lang="en-US" dirty="0" smtClean="0"/>
              <a:t> model </a:t>
            </a:r>
          </a:p>
          <a:p>
            <a:pPr eaLnBrk="1" hangingPunct="1"/>
            <a:r>
              <a:rPr lang="en-US" dirty="0" smtClean="0"/>
              <a:t>Valid for low Stokes numbers</a:t>
            </a:r>
          </a:p>
          <a:p>
            <a:pPr lvl="1" eaLnBrk="1" hangingPunct="1"/>
            <a:r>
              <a:rPr lang="en-US" dirty="0" smtClean="0"/>
              <a:t>The particles accelerates with the continuous phase</a:t>
            </a:r>
          </a:p>
          <a:p>
            <a:pPr eaLnBrk="1" hangingPunct="1"/>
            <a:r>
              <a:rPr lang="en-US" dirty="0" smtClean="0"/>
              <a:t>More stable then the </a:t>
            </a:r>
            <a:r>
              <a:rPr lang="en-US" dirty="0" err="1" smtClean="0"/>
              <a:t>Eulerian</a:t>
            </a:r>
            <a:r>
              <a:rPr lang="en-US" dirty="0" smtClean="0"/>
              <a:t> model</a:t>
            </a:r>
          </a:p>
          <a:p>
            <a:pPr eaLnBrk="1" hangingPunct="1"/>
            <a:endParaRPr lang="sv-SE" dirty="0" smtClean="0"/>
          </a:p>
        </p:txBody>
      </p:sp>
      <p:pic>
        <p:nvPicPr>
          <p:cNvPr id="1946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066925"/>
            <a:ext cx="19240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Box 17"/>
          <p:cNvSpPr txBox="1">
            <a:spLocks noChangeArrowheads="1"/>
          </p:cNvSpPr>
          <p:nvPr/>
        </p:nvSpPr>
        <p:spPr bwMode="auto">
          <a:xfrm>
            <a:off x="3779912" y="4725144"/>
            <a:ext cx="180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v-SE" sz="1600" dirty="0"/>
              <a:t>Volume </a:t>
            </a:r>
            <a:r>
              <a:rPr lang="sv-SE" sz="1600" dirty="0" smtClean="0"/>
              <a:t>fraction of dispersed phase</a:t>
            </a:r>
            <a:endParaRPr lang="sv-S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Mixture model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268413"/>
            <a:ext cx="8064500" cy="1439862"/>
          </a:xfrm>
        </p:spPr>
        <p:txBody>
          <a:bodyPr/>
          <a:lstStyle/>
          <a:p>
            <a:pPr eaLnBrk="1" hangingPunct="1"/>
            <a:r>
              <a:rPr lang="en-GB" sz="2800" smtClean="0"/>
              <a:t>The computational cell is treated as one phase</a:t>
            </a:r>
          </a:p>
          <a:p>
            <a:pPr eaLnBrk="1" hangingPunct="1"/>
            <a:r>
              <a:rPr lang="en-GB" sz="2800" smtClean="0"/>
              <a:t>The particles are smaller than the computational cell</a:t>
            </a:r>
          </a:p>
        </p:txBody>
      </p:sp>
      <p:graphicFrame>
        <p:nvGraphicFramePr>
          <p:cNvPr id="3074" name="Object 37"/>
          <p:cNvGraphicFramePr>
            <a:graphicFrameLocks noChangeAspect="1"/>
          </p:cNvGraphicFramePr>
          <p:nvPr/>
        </p:nvGraphicFramePr>
        <p:xfrm>
          <a:off x="2268538" y="5732463"/>
          <a:ext cx="1185862" cy="454025"/>
        </p:xfrm>
        <a:graphic>
          <a:graphicData uri="http://schemas.openxmlformats.org/presentationml/2006/ole">
            <p:oleObj spid="_x0000_s250882" name="Equation" r:id="rId4" imgW="596880" imgH="228600" progId="Equation.DSMT4">
              <p:embed/>
            </p:oleObj>
          </a:graphicData>
        </a:graphic>
      </p:graphicFrame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1835150" y="2924175"/>
            <a:ext cx="6049963" cy="3167063"/>
            <a:chOff x="1835150" y="2781300"/>
            <a:chExt cx="6049963" cy="3166611"/>
          </a:xfrm>
        </p:grpSpPr>
        <p:sp>
          <p:nvSpPr>
            <p:cNvPr id="3079" name="Rectangle 4"/>
            <p:cNvSpPr>
              <a:spLocks noChangeArrowheads="1"/>
            </p:cNvSpPr>
            <p:nvPr/>
          </p:nvSpPr>
          <p:spPr bwMode="auto">
            <a:xfrm>
              <a:off x="1835150" y="2852738"/>
              <a:ext cx="2305050" cy="230505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80" name="Oval 5"/>
            <p:cNvSpPr>
              <a:spLocks noChangeArrowheads="1"/>
            </p:cNvSpPr>
            <p:nvPr/>
          </p:nvSpPr>
          <p:spPr bwMode="auto">
            <a:xfrm>
              <a:off x="2051050" y="3141663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81" name="Oval 6"/>
            <p:cNvSpPr>
              <a:spLocks noChangeArrowheads="1"/>
            </p:cNvSpPr>
            <p:nvPr/>
          </p:nvSpPr>
          <p:spPr bwMode="auto">
            <a:xfrm>
              <a:off x="2771775" y="4076700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82" name="Oval 7"/>
            <p:cNvSpPr>
              <a:spLocks noChangeArrowheads="1"/>
            </p:cNvSpPr>
            <p:nvPr/>
          </p:nvSpPr>
          <p:spPr bwMode="auto">
            <a:xfrm>
              <a:off x="3059113" y="3141663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83" name="Oval 8"/>
            <p:cNvSpPr>
              <a:spLocks noChangeArrowheads="1"/>
            </p:cNvSpPr>
            <p:nvPr/>
          </p:nvSpPr>
          <p:spPr bwMode="auto">
            <a:xfrm>
              <a:off x="2555875" y="3500438"/>
              <a:ext cx="215900" cy="2159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84" name="Oval 9"/>
            <p:cNvSpPr>
              <a:spLocks noChangeArrowheads="1"/>
            </p:cNvSpPr>
            <p:nvPr/>
          </p:nvSpPr>
          <p:spPr bwMode="auto">
            <a:xfrm>
              <a:off x="3275013" y="3716338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85" name="Oval 10"/>
            <p:cNvSpPr>
              <a:spLocks noChangeArrowheads="1"/>
            </p:cNvSpPr>
            <p:nvPr/>
          </p:nvSpPr>
          <p:spPr bwMode="auto">
            <a:xfrm>
              <a:off x="2051050" y="4076700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86" name="Oval 11"/>
            <p:cNvSpPr>
              <a:spLocks noChangeArrowheads="1"/>
            </p:cNvSpPr>
            <p:nvPr/>
          </p:nvSpPr>
          <p:spPr bwMode="auto">
            <a:xfrm>
              <a:off x="3563938" y="4581525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87" name="Oval 12"/>
            <p:cNvSpPr>
              <a:spLocks noChangeArrowheads="1"/>
            </p:cNvSpPr>
            <p:nvPr/>
          </p:nvSpPr>
          <p:spPr bwMode="auto">
            <a:xfrm>
              <a:off x="3924300" y="3141663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88" name="Oval 13"/>
            <p:cNvSpPr>
              <a:spLocks noChangeArrowheads="1"/>
            </p:cNvSpPr>
            <p:nvPr/>
          </p:nvSpPr>
          <p:spPr bwMode="auto">
            <a:xfrm>
              <a:off x="2482850" y="4797425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89" name="Oval 14"/>
            <p:cNvSpPr>
              <a:spLocks noChangeArrowheads="1"/>
            </p:cNvSpPr>
            <p:nvPr/>
          </p:nvSpPr>
          <p:spPr bwMode="auto">
            <a:xfrm>
              <a:off x="3563938" y="2924175"/>
              <a:ext cx="215900" cy="2159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090" name="Oval 15"/>
            <p:cNvSpPr>
              <a:spLocks noChangeArrowheads="1"/>
            </p:cNvSpPr>
            <p:nvPr/>
          </p:nvSpPr>
          <p:spPr bwMode="auto">
            <a:xfrm>
              <a:off x="3779838" y="3933825"/>
              <a:ext cx="215900" cy="2159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91" name="Oval 16"/>
            <p:cNvSpPr>
              <a:spLocks noChangeArrowheads="1"/>
            </p:cNvSpPr>
            <p:nvPr/>
          </p:nvSpPr>
          <p:spPr bwMode="auto">
            <a:xfrm>
              <a:off x="3203575" y="4148138"/>
              <a:ext cx="215900" cy="2159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92" name="Oval 17"/>
            <p:cNvSpPr>
              <a:spLocks noChangeArrowheads="1"/>
            </p:cNvSpPr>
            <p:nvPr/>
          </p:nvSpPr>
          <p:spPr bwMode="auto">
            <a:xfrm>
              <a:off x="2339975" y="4508500"/>
              <a:ext cx="215900" cy="2159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93" name="Oval 18"/>
            <p:cNvSpPr>
              <a:spLocks noChangeArrowheads="1"/>
            </p:cNvSpPr>
            <p:nvPr/>
          </p:nvSpPr>
          <p:spPr bwMode="auto">
            <a:xfrm>
              <a:off x="3635375" y="4365625"/>
              <a:ext cx="215900" cy="2159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94" name="Oval 19"/>
            <p:cNvSpPr>
              <a:spLocks noChangeArrowheads="1"/>
            </p:cNvSpPr>
            <p:nvPr/>
          </p:nvSpPr>
          <p:spPr bwMode="auto">
            <a:xfrm>
              <a:off x="3059113" y="4724400"/>
              <a:ext cx="215900" cy="2159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95" name="Rectangle 20"/>
            <p:cNvSpPr>
              <a:spLocks noChangeArrowheads="1"/>
            </p:cNvSpPr>
            <p:nvPr/>
          </p:nvSpPr>
          <p:spPr bwMode="auto">
            <a:xfrm>
              <a:off x="5580063" y="2781300"/>
              <a:ext cx="2305050" cy="230505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96" name="Oval 21"/>
            <p:cNvSpPr>
              <a:spLocks noChangeArrowheads="1"/>
            </p:cNvSpPr>
            <p:nvPr/>
          </p:nvSpPr>
          <p:spPr bwMode="auto">
            <a:xfrm>
              <a:off x="5795963" y="2997200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97" name="Oval 22"/>
            <p:cNvSpPr>
              <a:spLocks noChangeArrowheads="1"/>
            </p:cNvSpPr>
            <p:nvPr/>
          </p:nvSpPr>
          <p:spPr bwMode="auto">
            <a:xfrm>
              <a:off x="6516688" y="4005263"/>
              <a:ext cx="142875" cy="1428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98" name="Oval 23"/>
            <p:cNvSpPr>
              <a:spLocks noChangeArrowheads="1"/>
            </p:cNvSpPr>
            <p:nvPr/>
          </p:nvSpPr>
          <p:spPr bwMode="auto">
            <a:xfrm>
              <a:off x="6804025" y="2997200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99" name="Oval 24"/>
            <p:cNvSpPr>
              <a:spLocks noChangeArrowheads="1"/>
            </p:cNvSpPr>
            <p:nvPr/>
          </p:nvSpPr>
          <p:spPr bwMode="auto">
            <a:xfrm>
              <a:off x="7019925" y="3571875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00" name="Oval 25"/>
            <p:cNvSpPr>
              <a:spLocks noChangeArrowheads="1"/>
            </p:cNvSpPr>
            <p:nvPr/>
          </p:nvSpPr>
          <p:spPr bwMode="auto">
            <a:xfrm>
              <a:off x="5795963" y="3932238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01" name="Oval 26"/>
            <p:cNvSpPr>
              <a:spLocks noChangeArrowheads="1"/>
            </p:cNvSpPr>
            <p:nvPr/>
          </p:nvSpPr>
          <p:spPr bwMode="auto">
            <a:xfrm>
              <a:off x="7308850" y="4437063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02" name="Oval 27"/>
            <p:cNvSpPr>
              <a:spLocks noChangeArrowheads="1"/>
            </p:cNvSpPr>
            <p:nvPr/>
          </p:nvSpPr>
          <p:spPr bwMode="auto">
            <a:xfrm>
              <a:off x="7669213" y="2997200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03" name="Oval 28"/>
            <p:cNvSpPr>
              <a:spLocks noChangeArrowheads="1"/>
            </p:cNvSpPr>
            <p:nvPr/>
          </p:nvSpPr>
          <p:spPr bwMode="auto">
            <a:xfrm>
              <a:off x="6227763" y="4652963"/>
              <a:ext cx="215900" cy="2159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04" name="Oval 29"/>
            <p:cNvSpPr>
              <a:spLocks noChangeArrowheads="1"/>
            </p:cNvSpPr>
            <p:nvPr/>
          </p:nvSpPr>
          <p:spPr bwMode="auto">
            <a:xfrm>
              <a:off x="6156325" y="3284538"/>
              <a:ext cx="142875" cy="1428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05" name="Oval 30"/>
            <p:cNvSpPr>
              <a:spLocks noChangeArrowheads="1"/>
            </p:cNvSpPr>
            <p:nvPr/>
          </p:nvSpPr>
          <p:spPr bwMode="auto">
            <a:xfrm>
              <a:off x="6948488" y="4437063"/>
              <a:ext cx="142875" cy="1428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06" name="Oval 31"/>
            <p:cNvSpPr>
              <a:spLocks noChangeArrowheads="1"/>
            </p:cNvSpPr>
            <p:nvPr/>
          </p:nvSpPr>
          <p:spPr bwMode="auto">
            <a:xfrm>
              <a:off x="7235825" y="4076700"/>
              <a:ext cx="142875" cy="1428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07" name="Oval 32"/>
            <p:cNvSpPr>
              <a:spLocks noChangeArrowheads="1"/>
            </p:cNvSpPr>
            <p:nvPr/>
          </p:nvSpPr>
          <p:spPr bwMode="auto">
            <a:xfrm>
              <a:off x="6804025" y="4724400"/>
              <a:ext cx="142875" cy="1428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08" name="Oval 33"/>
            <p:cNvSpPr>
              <a:spLocks noChangeArrowheads="1"/>
            </p:cNvSpPr>
            <p:nvPr/>
          </p:nvSpPr>
          <p:spPr bwMode="auto">
            <a:xfrm>
              <a:off x="6227763" y="3789363"/>
              <a:ext cx="142875" cy="1428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09" name="Oval 34"/>
            <p:cNvSpPr>
              <a:spLocks noChangeArrowheads="1"/>
            </p:cNvSpPr>
            <p:nvPr/>
          </p:nvSpPr>
          <p:spPr bwMode="auto">
            <a:xfrm>
              <a:off x="7667625" y="3933825"/>
              <a:ext cx="142875" cy="1428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10" name="Oval 35"/>
            <p:cNvSpPr>
              <a:spLocks noChangeArrowheads="1"/>
            </p:cNvSpPr>
            <p:nvPr/>
          </p:nvSpPr>
          <p:spPr bwMode="auto">
            <a:xfrm>
              <a:off x="6084888" y="4508500"/>
              <a:ext cx="142875" cy="1428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11" name="Oval 36"/>
            <p:cNvSpPr>
              <a:spLocks noChangeArrowheads="1"/>
            </p:cNvSpPr>
            <p:nvPr/>
          </p:nvSpPr>
          <p:spPr bwMode="auto">
            <a:xfrm>
              <a:off x="7308850" y="3284538"/>
              <a:ext cx="142875" cy="1428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12" name="TextBox 38"/>
            <p:cNvSpPr txBox="1">
              <a:spLocks noChangeArrowheads="1"/>
            </p:cNvSpPr>
            <p:nvPr/>
          </p:nvSpPr>
          <p:spPr bwMode="auto">
            <a:xfrm>
              <a:off x="1907158" y="5301580"/>
              <a:ext cx="208262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Computational cell</a:t>
              </a:r>
            </a:p>
            <a:p>
              <a:endParaRPr lang="sv-SE"/>
            </a:p>
          </p:txBody>
        </p:sp>
        <p:graphicFrame>
          <p:nvGraphicFramePr>
            <p:cNvPr id="3075" name="Object 38"/>
            <p:cNvGraphicFramePr>
              <a:graphicFrameLocks noChangeAspect="1"/>
            </p:cNvGraphicFramePr>
            <p:nvPr/>
          </p:nvGraphicFramePr>
          <p:xfrm>
            <a:off x="4211960" y="3645024"/>
            <a:ext cx="522793" cy="504057"/>
          </p:xfrm>
          <a:graphic>
            <a:graphicData uri="http://schemas.openxmlformats.org/presentationml/2006/ole">
              <p:oleObj spid="_x0000_s250883" name="Equation" r:id="rId5" imgW="215640" imgH="177480" progId="Equation.DSMT4">
                <p:embed/>
              </p:oleObj>
            </a:graphicData>
          </a:graphic>
        </p:graphicFrame>
      </p:grpSp>
    </p:spTree>
  </p:cSld>
  <p:clrMapOvr>
    <a:masterClrMapping/>
  </p:clrMapOvr>
</p:sld>
</file>

<file path=ppt/theme/theme1.xml><?xml version="1.0" encoding="utf-8"?>
<a:theme xmlns:a="http://schemas.openxmlformats.org/drawingml/2006/main" name="CFD KRTfk 2002">
  <a:themeElements>
    <a:clrScheme name="CFD KRTfk 200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KRTfk 200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FD KRTfk 20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KRTfk 20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KRTfk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CFD KRTfk 2002</Template>
  <TotalTime>8805</TotalTime>
  <Words>994</Words>
  <Application>Microsoft Office PowerPoint</Application>
  <PresentationFormat>On-screen Show (4:3)</PresentationFormat>
  <Paragraphs>250</Paragraphs>
  <Slides>26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CFD KRTfk 2002</vt:lpstr>
      <vt:lpstr>Equation</vt:lpstr>
      <vt:lpstr>Slide 1</vt:lpstr>
      <vt:lpstr>Multiphase flow cont.</vt:lpstr>
      <vt:lpstr>Volume of Fluid (VOF)</vt:lpstr>
      <vt:lpstr>Volume of Fluid Model</vt:lpstr>
      <vt:lpstr>Surface tension modelling</vt:lpstr>
      <vt:lpstr>VOF modelling</vt:lpstr>
      <vt:lpstr>Important parameters in VOF modelling</vt:lpstr>
      <vt:lpstr>Euler-Euler models</vt:lpstr>
      <vt:lpstr>The Mixture model</vt:lpstr>
      <vt:lpstr>The Mixture Model</vt:lpstr>
      <vt:lpstr>Slip and drift velocity</vt:lpstr>
      <vt:lpstr>Continuity and momentum</vt:lpstr>
      <vt:lpstr>The mixture model cont. </vt:lpstr>
      <vt:lpstr>The Eulerian model</vt:lpstr>
      <vt:lpstr>The Eulerian Model</vt:lpstr>
      <vt:lpstr>Modelling</vt:lpstr>
      <vt:lpstr>Solids stress</vt:lpstr>
      <vt:lpstr>Kinetic Theory for Granular Flow</vt:lpstr>
      <vt:lpstr>Kinetic viscosity</vt:lpstr>
      <vt:lpstr>Solids stress cont.</vt:lpstr>
      <vt:lpstr>Pressure and granular temperature</vt:lpstr>
      <vt:lpstr>The k and ε equations</vt:lpstr>
      <vt:lpstr>The Eulerian approach</vt:lpstr>
      <vt:lpstr>Boundary conditions</vt:lpstr>
      <vt:lpstr>Boundary condition</vt:lpstr>
      <vt:lpstr>Model selection</vt:lpstr>
    </vt:vector>
  </TitlesOfParts>
  <Company>CRE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Fluid Dynamics (CFD) in Chemical Reaction Engineering</dc:title>
  <dc:creator>Bengta</dc:creator>
  <cp:lastModifiedBy>ronniea</cp:lastModifiedBy>
  <cp:revision>529</cp:revision>
  <dcterms:created xsi:type="dcterms:W3CDTF">2002-10-27T09:25:10Z</dcterms:created>
  <dcterms:modified xsi:type="dcterms:W3CDTF">2011-12-16T08:05:13Z</dcterms:modified>
</cp:coreProperties>
</file>