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648450" cy="97821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4026" y="-9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Fluent\Pipe%20flow\k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Fluent\Pipe%20flow\k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plotArea>
      <c:layout/>
      <c:scatterChart>
        <c:scatterStyle val="smoothMarker"/>
        <c:ser>
          <c:idx val="2"/>
          <c:order val="0"/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k!$I$22:$I$31</c:f>
              <c:numCache>
                <c:formatCode>General</c:formatCode>
                <c:ptCount val="10"/>
                <c:pt idx="0">
                  <c:v>54.599378881987661</c:v>
                </c:pt>
                <c:pt idx="1">
                  <c:v>38.360248447205045</c:v>
                </c:pt>
                <c:pt idx="2">
                  <c:v>26.804347826087024</c:v>
                </c:pt>
                <c:pt idx="3">
                  <c:v>18.568322981366485</c:v>
                </c:pt>
                <c:pt idx="4">
                  <c:v>12.698757763975152</c:v>
                </c:pt>
                <c:pt idx="5">
                  <c:v>8.5124223602485358</c:v>
                </c:pt>
                <c:pt idx="6">
                  <c:v>5.5217391304348533</c:v>
                </c:pt>
                <c:pt idx="7">
                  <c:v>3.3881987577640049</c:v>
                </c:pt>
                <c:pt idx="8">
                  <c:v>1.8664596273292062</c:v>
                </c:pt>
                <c:pt idx="9">
                  <c:v>0.77639751552797265</c:v>
                </c:pt>
              </c:numCache>
            </c:numRef>
          </c:xVal>
          <c:yVal>
            <c:numRef>
              <c:f>k!$L$22:$L$31</c:f>
              <c:numCache>
                <c:formatCode>General</c:formatCode>
                <c:ptCount val="10"/>
                <c:pt idx="0">
                  <c:v>1.055411790232627</c:v>
                </c:pt>
                <c:pt idx="1">
                  <c:v>1.0395805027626304</c:v>
                </c:pt>
                <c:pt idx="2">
                  <c:v>0.97901106671899163</c:v>
                </c:pt>
                <c:pt idx="3">
                  <c:v>0.86085215816700722</c:v>
                </c:pt>
                <c:pt idx="4">
                  <c:v>0.70044540136053779</c:v>
                </c:pt>
                <c:pt idx="5">
                  <c:v>0.53100648716099019</c:v>
                </c:pt>
                <c:pt idx="6">
                  <c:v>0.38995200083384091</c:v>
                </c:pt>
                <c:pt idx="7">
                  <c:v>0.30875899760644454</c:v>
                </c:pt>
                <c:pt idx="8">
                  <c:v>0.29306248802671436</c:v>
                </c:pt>
                <c:pt idx="9">
                  <c:v>0.53836252290241393</c:v>
                </c:pt>
              </c:numCache>
            </c:numRef>
          </c:yVal>
          <c:smooth val="1"/>
        </c:ser>
        <c:axId val="98081024"/>
        <c:axId val="108996096"/>
      </c:scatterChart>
      <c:valAx>
        <c:axId val="98081024"/>
        <c:scaling>
          <c:orientation val="minMax"/>
        </c:scaling>
        <c:axPos val="b"/>
        <c:numFmt formatCode="General" sourceLinked="1"/>
        <c:tickLblPos val="nextTo"/>
        <c:crossAx val="108996096"/>
        <c:crosses val="autoZero"/>
        <c:crossBetween val="midCat"/>
      </c:valAx>
      <c:valAx>
        <c:axId val="108996096"/>
        <c:scaling>
          <c:orientation val="minMax"/>
        </c:scaling>
        <c:axPos val="l"/>
        <c:majorGridlines/>
        <c:numFmt formatCode="General" sourceLinked="1"/>
        <c:tickLblPos val="nextTo"/>
        <c:crossAx val="98081024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plotArea>
      <c:layout/>
      <c:scatterChart>
        <c:scatterStyle val="smoothMarker"/>
        <c:ser>
          <c:idx val="0"/>
          <c:order val="0"/>
          <c:tx>
            <c:v>Production of k</c:v>
          </c:tx>
          <c:xVal>
            <c:numRef>
              <c:f>k!$E$22:$E$32</c:f>
              <c:numCache>
                <c:formatCode>General</c:formatCode>
                <c:ptCount val="11"/>
                <c:pt idx="0">
                  <c:v>54.599378881987661</c:v>
                </c:pt>
                <c:pt idx="1">
                  <c:v>38.360248447205045</c:v>
                </c:pt>
                <c:pt idx="2">
                  <c:v>26.804347826087024</c:v>
                </c:pt>
                <c:pt idx="3">
                  <c:v>18.568322981366492</c:v>
                </c:pt>
                <c:pt idx="4">
                  <c:v>12.698757763975156</c:v>
                </c:pt>
                <c:pt idx="5">
                  <c:v>8.5124223602485358</c:v>
                </c:pt>
                <c:pt idx="6">
                  <c:v>5.5217391304348533</c:v>
                </c:pt>
                <c:pt idx="7">
                  <c:v>3.3881987577640045</c:v>
                </c:pt>
                <c:pt idx="8">
                  <c:v>1.8664596273292062</c:v>
                </c:pt>
                <c:pt idx="9">
                  <c:v>0.77639751552797265</c:v>
                </c:pt>
                <c:pt idx="10">
                  <c:v>0</c:v>
                </c:pt>
              </c:numCache>
            </c:numRef>
          </c:xVal>
          <c:yVal>
            <c:numRef>
              <c:f>k!$F$22:$F$32</c:f>
              <c:numCache>
                <c:formatCode>General</c:formatCode>
                <c:ptCount val="11"/>
                <c:pt idx="0">
                  <c:v>35.303699999999999</c:v>
                </c:pt>
                <c:pt idx="1">
                  <c:v>47.509500000000003</c:v>
                </c:pt>
                <c:pt idx="2">
                  <c:v>65.625999999999948</c:v>
                </c:pt>
                <c:pt idx="3">
                  <c:v>94.733800000000002</c:v>
                </c:pt>
                <c:pt idx="4">
                  <c:v>142.96700000000001</c:v>
                </c:pt>
                <c:pt idx="5">
                  <c:v>214.13900000000001</c:v>
                </c:pt>
                <c:pt idx="6">
                  <c:v>214.52</c:v>
                </c:pt>
                <c:pt idx="7">
                  <c:v>106.795</c:v>
                </c:pt>
                <c:pt idx="8">
                  <c:v>23.0535</c:v>
                </c:pt>
                <c:pt idx="9">
                  <c:v>2.6255199999999999</c:v>
                </c:pt>
                <c:pt idx="10">
                  <c:v>0.14889100000000011</c:v>
                </c:pt>
              </c:numCache>
            </c:numRef>
          </c:yVal>
          <c:smooth val="1"/>
        </c:ser>
        <c:ser>
          <c:idx val="1"/>
          <c:order val="1"/>
          <c:tx>
            <c:v>Turbulence dissipation</c:v>
          </c:tx>
          <c:xVal>
            <c:numRef>
              <c:f>k!$E$22:$E$32</c:f>
              <c:numCache>
                <c:formatCode>General</c:formatCode>
                <c:ptCount val="11"/>
                <c:pt idx="0">
                  <c:v>54.599378881987661</c:v>
                </c:pt>
                <c:pt idx="1">
                  <c:v>38.360248447205045</c:v>
                </c:pt>
                <c:pt idx="2">
                  <c:v>26.804347826087024</c:v>
                </c:pt>
                <c:pt idx="3">
                  <c:v>18.568322981366492</c:v>
                </c:pt>
                <c:pt idx="4">
                  <c:v>12.698757763975156</c:v>
                </c:pt>
                <c:pt idx="5">
                  <c:v>8.5124223602485358</c:v>
                </c:pt>
                <c:pt idx="6">
                  <c:v>5.5217391304348533</c:v>
                </c:pt>
                <c:pt idx="7">
                  <c:v>3.3881987577640045</c:v>
                </c:pt>
                <c:pt idx="8">
                  <c:v>1.8664596273292062</c:v>
                </c:pt>
                <c:pt idx="9">
                  <c:v>0.77639751552797265</c:v>
                </c:pt>
                <c:pt idx="10">
                  <c:v>0</c:v>
                </c:pt>
              </c:numCache>
            </c:numRef>
          </c:xVal>
          <c:yVal>
            <c:numRef>
              <c:f>k!$G$22:$G$32</c:f>
              <c:numCache>
                <c:formatCode>General</c:formatCode>
                <c:ptCount val="11"/>
                <c:pt idx="0">
                  <c:v>34.689400000000006</c:v>
                </c:pt>
                <c:pt idx="1">
                  <c:v>46.736000000000011</c:v>
                </c:pt>
                <c:pt idx="2">
                  <c:v>62.526700000000012</c:v>
                </c:pt>
                <c:pt idx="3">
                  <c:v>83.322499999999948</c:v>
                </c:pt>
                <c:pt idx="4">
                  <c:v>110.309</c:v>
                </c:pt>
                <c:pt idx="5">
                  <c:v>142.28300000000002</c:v>
                </c:pt>
                <c:pt idx="6">
                  <c:v>168.636</c:v>
                </c:pt>
                <c:pt idx="7">
                  <c:v>193.4980000000001</c:v>
                </c:pt>
                <c:pt idx="8">
                  <c:v>246.00399999999999</c:v>
                </c:pt>
                <c:pt idx="9">
                  <c:v>323.37100000000004</c:v>
                </c:pt>
                <c:pt idx="10">
                  <c:v>357.72299999999979</c:v>
                </c:pt>
              </c:numCache>
            </c:numRef>
          </c:yVal>
          <c:smooth val="1"/>
        </c:ser>
        <c:axId val="123799808"/>
        <c:axId val="123809792"/>
      </c:scatterChart>
      <c:valAx>
        <c:axId val="123799808"/>
        <c:scaling>
          <c:orientation val="minMax"/>
        </c:scaling>
        <c:axPos val="b"/>
        <c:numFmt formatCode="General" sourceLinked="1"/>
        <c:tickLblPos val="nextTo"/>
        <c:crossAx val="123809792"/>
        <c:crosses val="autoZero"/>
        <c:crossBetween val="midCat"/>
      </c:valAx>
      <c:valAx>
        <c:axId val="123809792"/>
        <c:scaling>
          <c:orientation val="minMax"/>
        </c:scaling>
        <c:axPos val="l"/>
        <c:majorGridlines/>
        <c:numFmt formatCode="General" sourceLinked="1"/>
        <c:tickLblPos val="nextTo"/>
        <c:crossAx val="123799808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600" baseline="0"/>
            </a:pPr>
            <a:endParaRPr lang="sv-SE"/>
          </a:p>
        </c:txPr>
      </c:legendEntry>
      <c:legendEntry>
        <c:idx val="1"/>
        <c:txPr>
          <a:bodyPr/>
          <a:lstStyle/>
          <a:p>
            <a:pPr>
              <a:defRPr sz="1600" baseline="0"/>
            </a:pPr>
            <a:endParaRPr lang="sv-SE"/>
          </a:p>
        </c:txPr>
      </c:legendEntry>
      <c:layout>
        <c:manualLayout>
          <c:xMode val="edge"/>
          <c:yMode val="edge"/>
          <c:x val="0.53804155730533754"/>
          <c:y val="0.22646799358413569"/>
          <c:w val="0.36488888888888993"/>
          <c:h val="0.41360454943132074"/>
        </c:manualLayout>
      </c:layout>
      <c:overlay val="1"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6A7C99-718D-47CB-A161-C35240D4B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6613"/>
            <a:ext cx="48768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3C75EF-BBC9-4935-B14E-53ABC014A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9609A-6DD6-4D53-8A80-9872571B3C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A701A7-577A-4C02-9549-CA3297AC31A9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13F17-54A1-49A8-9EE3-375F74F3D4BD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9055A-B2D2-4E48-BB29-9981D9B84460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B494E-BC94-46A4-8656-C804C3D664E5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6CB8F4-2C90-47B4-ADFA-7FDCD167AE32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34DC3F-87DB-45CC-A5D6-D6E30B359B5F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7B35C0-071A-424F-911B-04178C5A3E2E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AF24BD-DA70-4C92-8A8A-1173D9B95880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E0002-76CE-4FDD-BCE8-4D39F6112A08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406EE0-D74A-470C-AA4F-9182B412AC3F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F12562-D517-4CFA-B2AA-23DB298CCAED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7B4E5-508D-4945-9D6D-E496D536D444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73D2F8-1C2A-48C1-8AE4-4BC72574D29F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2644F2-E2E0-45C1-8DFA-AFDB3E5BA1CF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2A6EF-6E48-48BA-B903-9501685047F3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4E22CA-DFD8-4E23-828C-0F045B659AD9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31D37-1055-4868-94F6-33107545A921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835A1D-800E-4C0E-9157-6664ED613D36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CF82D-EBD8-4FF9-B4B6-B7C90AC45058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51319C-94F5-467D-A23A-BB5592B97403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3A8F52-736E-48C1-B66F-D1C5EBF06AFA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F065B8-E2B9-4FB1-B8D6-AA7EA7FCD84E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69B544-7364-4081-B998-3CBDB2E42D01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66D195-7F49-44ED-A3D8-F717E160EE1A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71973-857E-41F1-AF37-C600BD0E8441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B723FC-6922-408B-A9E7-CA415D383B16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F17A50-8C6A-485A-BE08-77C6D74CB372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11A693-E632-4BC9-AD53-7BEF2F3784BF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46D6B4-B998-434C-B1BB-2759E2562FCA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7568EC-C5B8-4673-AB0F-28CECBB2C40E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E338-1C6E-482C-8AB6-E14E803E6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694B-89CD-41E8-A953-C27945521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260350"/>
            <a:ext cx="1960562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730875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7AFB-A79E-4F48-85A3-21D78A053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D93D3-7638-4463-9A1D-9CBA162A9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6891-A0C4-4F4B-9CA5-1023D90DD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557338"/>
            <a:ext cx="7772400" cy="4608512"/>
          </a:xfrm>
        </p:spPr>
        <p:txBody>
          <a:bodyPr/>
          <a:lstStyle/>
          <a:p>
            <a:pPr lvl="0"/>
            <a:endParaRPr lang="sv-S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5018-E115-4CDD-9F62-886D925A9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08A3C-BE58-424C-978F-72F8AA4AC9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659CD-C2CC-46F4-8F80-DB39CA0D06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1DE-AAF0-4FAF-92A5-81BA6ED60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F9469-1EA2-41C6-AAA1-7DC0C1DEE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3ABF-4F46-4287-BAB7-59ED3149F3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A2918-37CB-4FD0-9705-54ECF4F229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95CC-8F71-458A-A1CB-BA33071A2C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E279-5AE9-48BF-BEEB-C551EB4E3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50997-F7DD-4FCB-B094-879C8521D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C241-DFC9-41E4-9B7C-8EE1603EF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40E154-7550-4C9C-8D04-4D2CDEEDF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5" name="Rectangle 9"/>
          <p:cNvSpPr>
            <a:spLocks noChangeArrowheads="1"/>
          </p:cNvSpPr>
          <p:nvPr userDrawn="1"/>
        </p:nvSpPr>
        <p:spPr bwMode="auto">
          <a:xfrm>
            <a:off x="1219200" y="6324600"/>
            <a:ext cx="6858000" cy="457200"/>
          </a:xfrm>
          <a:prstGeom prst="rect">
            <a:avLst/>
          </a:prstGeom>
          <a:gradFill rotWithShape="0">
            <a:gsLst>
              <a:gs pos="0">
                <a:srgbClr val="037C03"/>
              </a:gs>
              <a:gs pos="50000">
                <a:srgbClr val="037C03">
                  <a:gamma/>
                  <a:tint val="50196"/>
                  <a:invGamma/>
                </a:srgbClr>
              </a:gs>
              <a:gs pos="100000">
                <a:srgbClr val="037C0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6" name="AutoShape 10"/>
          <p:cNvSpPr>
            <a:spLocks noChangeArrowheads="1"/>
          </p:cNvSpPr>
          <p:nvPr userDrawn="1"/>
        </p:nvSpPr>
        <p:spPr bwMode="auto">
          <a:xfrm>
            <a:off x="6858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7" name="AutoShape 11"/>
          <p:cNvSpPr>
            <a:spLocks noChangeArrowheads="1"/>
          </p:cNvSpPr>
          <p:nvPr userDrawn="1"/>
        </p:nvSpPr>
        <p:spPr bwMode="auto">
          <a:xfrm>
            <a:off x="3810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8" name="AutoShape 12"/>
          <p:cNvSpPr>
            <a:spLocks noChangeArrowheads="1"/>
          </p:cNvSpPr>
          <p:nvPr userDrawn="1"/>
        </p:nvSpPr>
        <p:spPr bwMode="auto">
          <a:xfrm>
            <a:off x="76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9" name="AutoShape 13"/>
          <p:cNvSpPr>
            <a:spLocks noChangeArrowheads="1"/>
          </p:cNvSpPr>
          <p:nvPr userDrawn="1"/>
        </p:nvSpPr>
        <p:spPr bwMode="auto">
          <a:xfrm>
            <a:off x="85344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0" name="AutoShape 14"/>
          <p:cNvSpPr>
            <a:spLocks noChangeArrowheads="1"/>
          </p:cNvSpPr>
          <p:nvPr userDrawn="1"/>
        </p:nvSpPr>
        <p:spPr bwMode="auto">
          <a:xfrm>
            <a:off x="8839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1" name="AutoShape 15"/>
          <p:cNvSpPr>
            <a:spLocks noChangeArrowheads="1"/>
          </p:cNvSpPr>
          <p:nvPr userDrawn="1"/>
        </p:nvSpPr>
        <p:spPr bwMode="auto">
          <a:xfrm>
            <a:off x="82296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2" name="Rectangle 16"/>
          <p:cNvSpPr>
            <a:spLocks noChangeArrowheads="1"/>
          </p:cNvSpPr>
          <p:nvPr userDrawn="1"/>
        </p:nvSpPr>
        <p:spPr bwMode="auto">
          <a:xfrm>
            <a:off x="6308725" y="6292850"/>
            <a:ext cx="2911475" cy="29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>
                <a:solidFill>
                  <a:schemeClr val="bg1"/>
                </a:solidFill>
                <a:latin typeface="Arial" charset="0"/>
              </a:rPr>
              <a:t>Chalmers University </a:t>
            </a:r>
          </a:p>
        </p:txBody>
      </p:sp>
      <p:sp>
        <p:nvSpPr>
          <p:cNvPr id="14353" name="Rectangle 17"/>
          <p:cNvSpPr>
            <a:spLocks noChangeArrowheads="1"/>
          </p:cNvSpPr>
          <p:nvPr userDrawn="1"/>
        </p:nvSpPr>
        <p:spPr bwMode="auto">
          <a:xfrm>
            <a:off x="1127125" y="6278563"/>
            <a:ext cx="4597003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 smtClean="0">
                <a:solidFill>
                  <a:schemeClr val="bg1"/>
                </a:solidFill>
                <a:latin typeface="Arial" charset="0"/>
              </a:rPr>
              <a:t>Computational Fluid Dynamics for Engineers, Cambridge University Press, 2011</a:t>
            </a:r>
            <a:endParaRPr lang="en-GB" sz="1300" b="1" i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5.bin"/><Relationship Id="rId5" Type="http://schemas.openxmlformats.org/officeDocument/2006/relationships/chart" Target="../charts/chart1.xml"/><Relationship Id="rId4" Type="http://schemas.openxmlformats.org/officeDocument/2006/relationships/oleObject" Target="../embeddings/oleObject3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3.png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Relationship Id="rId9" Type="http://schemas.openxmlformats.org/officeDocument/2006/relationships/oleObject" Target="../embeddings/oleObject5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chart" Target="../charts/chart2.xml"/><Relationship Id="rId4" Type="http://schemas.openxmlformats.org/officeDocument/2006/relationships/oleObject" Target="../embeddings/oleObject57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0920" cy="4896544"/>
          </a:xfrm>
        </p:spPr>
        <p:txBody>
          <a:bodyPr/>
          <a:lstStyle/>
          <a:p>
            <a:pPr algn="l"/>
            <a:r>
              <a:rPr lang="en-US" b="1" dirty="0" smtClean="0"/>
              <a:t>Computational Fluid Dynamics for Engineers</a:t>
            </a:r>
            <a:r>
              <a:rPr lang="en-US" dirty="0" smtClean="0"/>
              <a:t> </a:t>
            </a:r>
            <a:r>
              <a:rPr lang="en-US" sz="2800" dirty="0" smtClean="0"/>
              <a:t>Cambridge University Press, 2011.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Tutorials and Projects are also available at www.cambridge.org\9781107018952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000" dirty="0" smtClean="0"/>
              <a:t>Copyright @2011 Prof. Bengt Andersson</a:t>
            </a:r>
          </a:p>
          <a:p>
            <a:pPr algn="l"/>
            <a:r>
              <a:rPr lang="en-US" sz="2000" dirty="0" smtClean="0"/>
              <a:t>These lecture notes can be used freely with reference to the textbook.</a:t>
            </a:r>
          </a:p>
          <a:p>
            <a:pPr algn="l"/>
            <a:r>
              <a:rPr lang="en-US" sz="2000" dirty="0" smtClean="0"/>
              <a:t>Chemical Engineering</a:t>
            </a:r>
          </a:p>
          <a:p>
            <a:pPr algn="l"/>
            <a:r>
              <a:rPr lang="en-US" sz="2000" dirty="0" smtClean="0"/>
              <a:t>Chalmers University</a:t>
            </a:r>
          </a:p>
          <a:p>
            <a:pPr algn="l"/>
            <a:r>
              <a:rPr lang="en-US" sz="2000" dirty="0" smtClean="0"/>
              <a:t>Gothenburg, 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Turbulent diffusivities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75575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The turbulent diffusion can be modelled</a:t>
            </a:r>
          </a:p>
          <a:p>
            <a:pPr eaLnBrk="1" hangingPunct="1"/>
            <a:endParaRPr lang="en-GB" sz="2800" smtClean="0"/>
          </a:p>
          <a:p>
            <a:pPr lvl="1" eaLnBrk="1" hangingPunct="1"/>
            <a:endParaRPr lang="en-GB" sz="2400" smtClean="0"/>
          </a:p>
          <a:p>
            <a:pPr eaLnBrk="1" hangingPunct="1"/>
            <a:r>
              <a:rPr lang="en-GB" sz="2800" smtClean="0"/>
              <a:t>This model can result in numerical instabilities and FLUENT uses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i.e. isotropic turbulent viscosity </a:t>
            </a:r>
          </a:p>
        </p:txBody>
      </p:sp>
      <p:graphicFrame>
        <p:nvGraphicFramePr>
          <p:cNvPr id="8194" name="Object 7"/>
          <p:cNvGraphicFramePr>
            <a:graphicFrameLocks noChangeAspect="1"/>
          </p:cNvGraphicFramePr>
          <p:nvPr>
            <p:ph sz="quarter" idx="2"/>
          </p:nvPr>
        </p:nvGraphicFramePr>
        <p:xfrm>
          <a:off x="1763713" y="4081463"/>
          <a:ext cx="2304231" cy="871982"/>
        </p:xfrm>
        <a:graphic>
          <a:graphicData uri="http://schemas.openxmlformats.org/presentationml/2006/ole">
            <p:oleObj spid="_x0000_s96258" name="Equation" r:id="rId4" imgW="1409400" imgH="533160" progId="Equation.DSMT4">
              <p:embed/>
            </p:oleObj>
          </a:graphicData>
        </a:graphic>
      </p:graphicFrame>
      <p:graphicFrame>
        <p:nvGraphicFramePr>
          <p:cNvPr id="8195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1731963" y="2133600"/>
          <a:ext cx="3128069" cy="893533"/>
        </p:xfrm>
        <a:graphic>
          <a:graphicData uri="http://schemas.openxmlformats.org/presentationml/2006/ole">
            <p:oleObj spid="_x0000_s96259" name="Equation" r:id="rId5" imgW="1866600" imgH="533160" progId="Equation.DSMT4">
              <p:embed/>
            </p:oleObj>
          </a:graphicData>
        </a:graphic>
      </p:graphicFrame>
      <p:graphicFrame>
        <p:nvGraphicFramePr>
          <p:cNvPr id="8196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5795963" y="4868863"/>
          <a:ext cx="1368325" cy="716305"/>
        </p:xfrm>
        <a:graphic>
          <a:graphicData uri="http://schemas.openxmlformats.org/presentationml/2006/ole">
            <p:oleObj spid="_x0000_s96260" name="Equation" r:id="rId6" imgW="7999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519363" y="1989138"/>
            <a:ext cx="6624637" cy="2305050"/>
            <a:chOff x="657" y="1298"/>
            <a:chExt cx="4522" cy="1680"/>
          </a:xfrm>
        </p:grpSpPr>
        <p:pic>
          <p:nvPicPr>
            <p:cNvPr id="9229" name="Picture 10" descr="fig3_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7" y="1298"/>
              <a:ext cx="4522" cy="1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0" name="Freeform 11"/>
            <p:cNvSpPr>
              <a:spLocks/>
            </p:cNvSpPr>
            <p:nvPr/>
          </p:nvSpPr>
          <p:spPr bwMode="auto">
            <a:xfrm>
              <a:off x="2971" y="1580"/>
              <a:ext cx="1784" cy="419"/>
            </a:xfrm>
            <a:custGeom>
              <a:avLst/>
              <a:gdLst>
                <a:gd name="T0" fmla="*/ 0 w 1784"/>
                <a:gd name="T1" fmla="*/ 262 h 419"/>
                <a:gd name="T2" fmla="*/ 136 w 1784"/>
                <a:gd name="T3" fmla="*/ 353 h 419"/>
                <a:gd name="T4" fmla="*/ 272 w 1784"/>
                <a:gd name="T5" fmla="*/ 353 h 419"/>
                <a:gd name="T6" fmla="*/ 365 w 1784"/>
                <a:gd name="T7" fmla="*/ 265 h 419"/>
                <a:gd name="T8" fmla="*/ 413 w 1784"/>
                <a:gd name="T9" fmla="*/ 178 h 419"/>
                <a:gd name="T10" fmla="*/ 544 w 1784"/>
                <a:gd name="T11" fmla="*/ 36 h 419"/>
                <a:gd name="T12" fmla="*/ 614 w 1784"/>
                <a:gd name="T13" fmla="*/ 7 h 419"/>
                <a:gd name="T14" fmla="*/ 680 w 1784"/>
                <a:gd name="T15" fmla="*/ 81 h 419"/>
                <a:gd name="T16" fmla="*/ 744 w 1784"/>
                <a:gd name="T17" fmla="*/ 113 h 419"/>
                <a:gd name="T18" fmla="*/ 814 w 1784"/>
                <a:gd name="T19" fmla="*/ 136 h 419"/>
                <a:gd name="T20" fmla="*/ 890 w 1784"/>
                <a:gd name="T21" fmla="*/ 124 h 419"/>
                <a:gd name="T22" fmla="*/ 956 w 1784"/>
                <a:gd name="T23" fmla="*/ 94 h 419"/>
                <a:gd name="T24" fmla="*/ 1046 w 1784"/>
                <a:gd name="T25" fmla="*/ 118 h 419"/>
                <a:gd name="T26" fmla="*/ 1132 w 1784"/>
                <a:gd name="T27" fmla="*/ 172 h 419"/>
                <a:gd name="T28" fmla="*/ 1223 w 1784"/>
                <a:gd name="T29" fmla="*/ 232 h 419"/>
                <a:gd name="T30" fmla="*/ 1454 w 1784"/>
                <a:gd name="T31" fmla="*/ 391 h 419"/>
                <a:gd name="T32" fmla="*/ 1535 w 1784"/>
                <a:gd name="T33" fmla="*/ 403 h 419"/>
                <a:gd name="T34" fmla="*/ 1602 w 1784"/>
                <a:gd name="T35" fmla="*/ 348 h 419"/>
                <a:gd name="T36" fmla="*/ 1706 w 1784"/>
                <a:gd name="T37" fmla="*/ 160 h 419"/>
                <a:gd name="T38" fmla="*/ 1784 w 1784"/>
                <a:gd name="T39" fmla="*/ 46 h 4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84"/>
                <a:gd name="T61" fmla="*/ 0 h 419"/>
                <a:gd name="T62" fmla="*/ 1784 w 1784"/>
                <a:gd name="T63" fmla="*/ 419 h 41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84" h="419">
                  <a:moveTo>
                    <a:pt x="0" y="262"/>
                  </a:moveTo>
                  <a:cubicBezTo>
                    <a:pt x="45" y="300"/>
                    <a:pt x="91" y="338"/>
                    <a:pt x="136" y="353"/>
                  </a:cubicBezTo>
                  <a:cubicBezTo>
                    <a:pt x="181" y="368"/>
                    <a:pt x="234" y="368"/>
                    <a:pt x="272" y="353"/>
                  </a:cubicBezTo>
                  <a:cubicBezTo>
                    <a:pt x="310" y="338"/>
                    <a:pt x="342" y="294"/>
                    <a:pt x="365" y="265"/>
                  </a:cubicBezTo>
                  <a:cubicBezTo>
                    <a:pt x="388" y="236"/>
                    <a:pt x="383" y="216"/>
                    <a:pt x="413" y="178"/>
                  </a:cubicBezTo>
                  <a:cubicBezTo>
                    <a:pt x="443" y="140"/>
                    <a:pt x="510" y="65"/>
                    <a:pt x="544" y="36"/>
                  </a:cubicBezTo>
                  <a:cubicBezTo>
                    <a:pt x="578" y="7"/>
                    <a:pt x="591" y="0"/>
                    <a:pt x="614" y="7"/>
                  </a:cubicBezTo>
                  <a:cubicBezTo>
                    <a:pt x="637" y="14"/>
                    <a:pt x="658" y="63"/>
                    <a:pt x="680" y="81"/>
                  </a:cubicBezTo>
                  <a:cubicBezTo>
                    <a:pt x="702" y="99"/>
                    <a:pt x="722" y="104"/>
                    <a:pt x="744" y="113"/>
                  </a:cubicBezTo>
                  <a:cubicBezTo>
                    <a:pt x="766" y="122"/>
                    <a:pt x="790" y="134"/>
                    <a:pt x="814" y="136"/>
                  </a:cubicBezTo>
                  <a:cubicBezTo>
                    <a:pt x="838" y="138"/>
                    <a:pt x="866" y="131"/>
                    <a:pt x="890" y="124"/>
                  </a:cubicBezTo>
                  <a:cubicBezTo>
                    <a:pt x="914" y="117"/>
                    <a:pt x="930" y="95"/>
                    <a:pt x="956" y="94"/>
                  </a:cubicBezTo>
                  <a:cubicBezTo>
                    <a:pt x="982" y="93"/>
                    <a:pt x="1017" y="105"/>
                    <a:pt x="1046" y="118"/>
                  </a:cubicBezTo>
                  <a:cubicBezTo>
                    <a:pt x="1075" y="131"/>
                    <a:pt x="1103" y="153"/>
                    <a:pt x="1132" y="172"/>
                  </a:cubicBezTo>
                  <a:cubicBezTo>
                    <a:pt x="1161" y="191"/>
                    <a:pt x="1169" y="196"/>
                    <a:pt x="1223" y="232"/>
                  </a:cubicBezTo>
                  <a:cubicBezTo>
                    <a:pt x="1277" y="268"/>
                    <a:pt x="1402" y="363"/>
                    <a:pt x="1454" y="391"/>
                  </a:cubicBezTo>
                  <a:cubicBezTo>
                    <a:pt x="1506" y="419"/>
                    <a:pt x="1510" y="410"/>
                    <a:pt x="1535" y="403"/>
                  </a:cubicBezTo>
                  <a:cubicBezTo>
                    <a:pt x="1560" y="396"/>
                    <a:pt x="1573" y="388"/>
                    <a:pt x="1602" y="348"/>
                  </a:cubicBezTo>
                  <a:cubicBezTo>
                    <a:pt x="1631" y="308"/>
                    <a:pt x="1676" y="210"/>
                    <a:pt x="1706" y="160"/>
                  </a:cubicBezTo>
                  <a:cubicBezTo>
                    <a:pt x="1736" y="110"/>
                    <a:pt x="1768" y="70"/>
                    <a:pt x="1784" y="46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9231" name="Line 12"/>
            <p:cNvSpPr>
              <a:spLocks noChangeShapeType="1"/>
            </p:cNvSpPr>
            <p:nvPr/>
          </p:nvSpPr>
          <p:spPr bwMode="auto">
            <a:xfrm>
              <a:off x="2972" y="1729"/>
              <a:ext cx="2041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9232" name="Line 13"/>
            <p:cNvSpPr>
              <a:spLocks noChangeShapeType="1"/>
            </p:cNvSpPr>
            <p:nvPr/>
          </p:nvSpPr>
          <p:spPr bwMode="auto">
            <a:xfrm>
              <a:off x="3107" y="2636"/>
              <a:ext cx="36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9233" name="Line 14"/>
            <p:cNvSpPr>
              <a:spLocks noChangeShapeType="1"/>
            </p:cNvSpPr>
            <p:nvPr/>
          </p:nvSpPr>
          <p:spPr bwMode="auto">
            <a:xfrm>
              <a:off x="3969" y="2478"/>
              <a:ext cx="40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Large Eddy Simulation (LES)</a:t>
            </a:r>
          </a:p>
        </p:txBody>
      </p:sp>
      <p:sp>
        <p:nvSpPr>
          <p:cNvPr id="9223" name="Rectangle 2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Filtering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The filter</a:t>
            </a:r>
            <a:r>
              <a:rPr lang="en-US" sz="2800" i="1" dirty="0" smtClean="0"/>
              <a:t> G </a:t>
            </a:r>
            <a:r>
              <a:rPr lang="en-US" sz="2800" dirty="0" smtClean="0"/>
              <a:t>could be e.g. a constant over one cell or Gaussian filter.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The filter should be in the inertial </a:t>
            </a:r>
            <a:r>
              <a:rPr lang="en-US" sz="2800" dirty="0" err="1" smtClean="0"/>
              <a:t>subrange</a:t>
            </a:r>
            <a:r>
              <a:rPr lang="en-US" sz="28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All scales below is </a:t>
            </a:r>
            <a:r>
              <a:rPr lang="en-US" sz="2800" dirty="0" err="1" smtClean="0"/>
              <a:t>modelled</a:t>
            </a:r>
            <a:r>
              <a:rPr lang="en-US" sz="2800" dirty="0" smtClean="0"/>
              <a:t> as </a:t>
            </a:r>
            <a:r>
              <a:rPr lang="en-US" sz="2800" dirty="0" err="1" smtClean="0"/>
              <a:t>subgrid</a:t>
            </a:r>
            <a:r>
              <a:rPr lang="en-US" sz="2800" dirty="0" smtClean="0"/>
              <a:t> viscosity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/>
              <a:t>NOTE: LES filters in space RANS in time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124075" y="1341438"/>
            <a:ext cx="6408738" cy="2808287"/>
            <a:chOff x="1338" y="845"/>
            <a:chExt cx="4037" cy="1769"/>
          </a:xfrm>
        </p:grpSpPr>
        <p:sp>
          <p:nvSpPr>
            <p:cNvPr id="9227" name="Rectangle 15"/>
            <p:cNvSpPr>
              <a:spLocks noChangeArrowheads="1"/>
            </p:cNvSpPr>
            <p:nvPr/>
          </p:nvSpPr>
          <p:spPr bwMode="auto">
            <a:xfrm>
              <a:off x="1338" y="1253"/>
              <a:ext cx="2223" cy="13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graphicFrame>
          <p:nvGraphicFramePr>
            <p:cNvPr id="9220" name="Object 16"/>
            <p:cNvGraphicFramePr>
              <a:graphicFrameLocks noChangeAspect="1"/>
            </p:cNvGraphicFramePr>
            <p:nvPr/>
          </p:nvGraphicFramePr>
          <p:xfrm>
            <a:off x="5103" y="845"/>
            <a:ext cx="272" cy="321"/>
          </p:xfrm>
          <a:graphic>
            <a:graphicData uri="http://schemas.openxmlformats.org/presentationml/2006/ole">
              <p:oleObj spid="_x0000_s97284" name="Equation" r:id="rId5" imgW="139680" imgH="164880" progId="Equation.DSMT4">
                <p:embed/>
              </p:oleObj>
            </a:graphicData>
          </a:graphic>
        </p:graphicFrame>
        <p:sp>
          <p:nvSpPr>
            <p:cNvPr id="9228" name="Line 18"/>
            <p:cNvSpPr>
              <a:spLocks noChangeShapeType="1"/>
            </p:cNvSpPr>
            <p:nvPr/>
          </p:nvSpPr>
          <p:spPr bwMode="auto">
            <a:xfrm flipH="1">
              <a:off x="4967" y="1026"/>
              <a:ext cx="91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9225" name="Rectangle 20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8" name="Object 19"/>
          <p:cNvGraphicFramePr>
            <a:graphicFrameLocks noChangeAspect="1"/>
          </p:cNvGraphicFramePr>
          <p:nvPr/>
        </p:nvGraphicFramePr>
        <p:xfrm>
          <a:off x="611188" y="2420938"/>
          <a:ext cx="4608512" cy="554037"/>
        </p:xfrm>
        <a:graphic>
          <a:graphicData uri="http://schemas.openxmlformats.org/presentationml/2006/ole">
            <p:oleObj spid="_x0000_s97282" name="Equation" r:id="rId6" imgW="2298700" imgH="279400" progId="Equation.DSMT4">
              <p:embed/>
            </p:oleObj>
          </a:graphicData>
        </a:graphic>
      </p:graphicFrame>
      <p:sp>
        <p:nvSpPr>
          <p:cNvPr id="9226" name="Rectangle 22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9" name="Object 21"/>
          <p:cNvGraphicFramePr>
            <a:graphicFrameLocks noChangeAspect="1"/>
          </p:cNvGraphicFramePr>
          <p:nvPr/>
        </p:nvGraphicFramePr>
        <p:xfrm>
          <a:off x="755650" y="3141663"/>
          <a:ext cx="3168650" cy="484187"/>
        </p:xfrm>
        <a:graphic>
          <a:graphicData uri="http://schemas.openxmlformats.org/presentationml/2006/ole">
            <p:oleObj spid="_x0000_s97283" name="Equation" r:id="rId7" imgW="1739900" imgH="2667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19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865188"/>
          </a:xfrm>
        </p:spPr>
        <p:txBody>
          <a:bodyPr/>
          <a:lstStyle/>
          <a:p>
            <a:pPr eaLnBrk="1" hangingPunct="1"/>
            <a:r>
              <a:rPr lang="en-GB" smtClean="0"/>
              <a:t>The Smagorinsky-Lilly model</a:t>
            </a:r>
          </a:p>
        </p:txBody>
      </p:sp>
      <p:sp>
        <p:nvSpPr>
          <p:cNvPr id="228369" name="Rectangle 17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908050"/>
            <a:ext cx="7632700" cy="5616575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GB" sz="2400" dirty="0" smtClean="0"/>
              <a:t>The filtered </a:t>
            </a:r>
            <a:r>
              <a:rPr lang="en-GB" sz="2400" dirty="0" err="1" smtClean="0"/>
              <a:t>Navier</a:t>
            </a:r>
            <a:r>
              <a:rPr lang="en-GB" sz="2400" dirty="0" smtClean="0"/>
              <a:t>-Stokes equations</a:t>
            </a:r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r>
              <a:rPr lang="en-GB" sz="2400" dirty="0" smtClean="0"/>
              <a:t>The residual stress tensor</a:t>
            </a:r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r>
              <a:rPr lang="en-GB" sz="2400" dirty="0" smtClean="0"/>
              <a:t>The isotropic stress is included in the filtered pressure and the anisotropic part is modelled using a linear eddy-viscosity model</a:t>
            </a:r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r>
              <a:rPr lang="en-GB" sz="2400" dirty="0" smtClean="0"/>
              <a:t>Where d is the nearest distance to the wall and V is the volume of the computational cell. </a:t>
            </a:r>
            <a:r>
              <a:rPr lang="en-GB" sz="2400" dirty="0" smtClean="0">
                <a:sym typeface="Symbol"/>
              </a:rPr>
              <a:t> is the </a:t>
            </a:r>
            <a:r>
              <a:rPr lang="en-GB" sz="2400" dirty="0" err="1" smtClean="0">
                <a:sym typeface="Symbol"/>
              </a:rPr>
              <a:t>Prantl’s</a:t>
            </a:r>
            <a:r>
              <a:rPr lang="en-GB" sz="2400" dirty="0" smtClean="0">
                <a:sym typeface="Symbol"/>
              </a:rPr>
              <a:t> constant</a:t>
            </a:r>
            <a:r>
              <a:rPr lang="en-GB" sz="2400" dirty="0" smtClean="0"/>
              <a:t> </a:t>
            </a:r>
          </a:p>
        </p:txBody>
      </p:sp>
      <p:graphicFrame>
        <p:nvGraphicFramePr>
          <p:cNvPr id="10242" name="Object 10"/>
          <p:cNvGraphicFramePr>
            <a:graphicFrameLocks noChangeAspect="1"/>
          </p:cNvGraphicFramePr>
          <p:nvPr>
            <p:ph sz="half" idx="4294967295"/>
          </p:nvPr>
        </p:nvGraphicFramePr>
        <p:xfrm>
          <a:off x="1476375" y="4437063"/>
          <a:ext cx="4175125" cy="515937"/>
        </p:xfrm>
        <a:graphic>
          <a:graphicData uri="http://schemas.openxmlformats.org/presentationml/2006/ole">
            <p:oleObj spid="_x0000_s98306" name="Equation" r:id="rId4" imgW="2463480" imgH="304560" progId="Equation.DSMT4">
              <p:embed/>
            </p:oleObj>
          </a:graphicData>
        </a:graphic>
      </p:graphicFrame>
      <p:sp>
        <p:nvSpPr>
          <p:cNvPr id="10249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0250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1476375" y="1341438"/>
          <a:ext cx="4968875" cy="885825"/>
        </p:xfrm>
        <a:graphic>
          <a:graphicData uri="http://schemas.openxmlformats.org/presentationml/2006/ole">
            <p:oleObj spid="_x0000_s98307" name="Equation" r:id="rId5" imgW="2616200" imgH="469900" progId="Equation.DSMT4">
              <p:embed/>
            </p:oleObj>
          </a:graphicData>
        </a:graphic>
      </p:graphicFrame>
      <p:graphicFrame>
        <p:nvGraphicFramePr>
          <p:cNvPr id="10244" name="Object 8"/>
          <p:cNvGraphicFramePr>
            <a:graphicFrameLocks noChangeAspect="1"/>
          </p:cNvGraphicFramePr>
          <p:nvPr/>
        </p:nvGraphicFramePr>
        <p:xfrm>
          <a:off x="1619250" y="2492375"/>
          <a:ext cx="2016125" cy="469900"/>
        </p:xfrm>
        <a:graphic>
          <a:graphicData uri="http://schemas.openxmlformats.org/presentationml/2006/ole">
            <p:oleObj spid="_x0000_s98308" name="Equation" r:id="rId6" imgW="1143000" imgH="266400" progId="Equation.DSMT4">
              <p:embed/>
            </p:oleObj>
          </a:graphicData>
        </a:graphic>
      </p:graphicFrame>
      <p:graphicFrame>
        <p:nvGraphicFramePr>
          <p:cNvPr id="10245" name="Object 13"/>
          <p:cNvGraphicFramePr>
            <a:graphicFrameLocks noChangeAspect="1"/>
          </p:cNvGraphicFramePr>
          <p:nvPr>
            <p:ph sz="half" idx="4294967295"/>
          </p:nvPr>
        </p:nvGraphicFramePr>
        <p:xfrm>
          <a:off x="1331913" y="5084763"/>
          <a:ext cx="3024187" cy="547687"/>
        </p:xfrm>
        <a:graphic>
          <a:graphicData uri="http://schemas.openxmlformats.org/presentationml/2006/ole">
            <p:oleObj spid="_x0000_s98309" name="Equation" r:id="rId7" imgW="1333440" imgH="241200" progId="Equation.DSMT4">
              <p:embed/>
            </p:oleObj>
          </a:graphicData>
        </a:graphic>
      </p:graphicFrame>
      <p:graphicFrame>
        <p:nvGraphicFramePr>
          <p:cNvPr id="10246" name="Object 18"/>
          <p:cNvGraphicFramePr>
            <a:graphicFrameLocks noChangeAspect="1"/>
          </p:cNvGraphicFramePr>
          <p:nvPr>
            <p:ph sz="half" idx="2"/>
          </p:nvPr>
        </p:nvGraphicFramePr>
        <p:xfrm>
          <a:off x="1476375" y="3933825"/>
          <a:ext cx="2735263" cy="541338"/>
        </p:xfrm>
        <a:graphic>
          <a:graphicData uri="http://schemas.openxmlformats.org/presentationml/2006/ole">
            <p:oleObj spid="_x0000_s98310" name="Equation" r:id="rId8" imgW="128268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LES cont.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2" y="1557338"/>
            <a:ext cx="7920235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v-SE" dirty="0" smtClean="0"/>
              <a:t>The Smagorinsky constant C</a:t>
            </a:r>
            <a:r>
              <a:rPr lang="sv-SE" baseline="-25000" dirty="0" smtClean="0"/>
              <a:t>S</a:t>
            </a:r>
            <a:r>
              <a:rPr lang="sv-SE" dirty="0" smtClean="0"/>
              <a:t> varies in the range 0.1-0.2 with the most commen value 0.17.</a:t>
            </a:r>
          </a:p>
          <a:p>
            <a:pPr eaLnBrk="1" hangingPunct="1">
              <a:lnSpc>
                <a:spcPct val="90000"/>
              </a:lnSpc>
            </a:pPr>
            <a:endParaRPr lang="sv-SE" sz="800" dirty="0" smtClean="0"/>
          </a:p>
          <a:p>
            <a:pPr eaLnBrk="1" hangingPunct="1">
              <a:lnSpc>
                <a:spcPct val="90000"/>
              </a:lnSpc>
            </a:pPr>
            <a:r>
              <a:rPr lang="sv-SE" dirty="0" smtClean="0"/>
              <a:t>In the Dynamic Smagorinsky model is the Smagorinsky constant not a constant but is estimated by filtering on two different scales.</a:t>
            </a:r>
          </a:p>
          <a:p>
            <a:pPr eaLnBrk="1" hangingPunct="1">
              <a:lnSpc>
                <a:spcPct val="90000"/>
              </a:lnSpc>
            </a:pPr>
            <a:endParaRPr lang="sv-SE" sz="800" dirty="0" smtClean="0"/>
          </a:p>
          <a:p>
            <a:pPr eaLnBrk="1" hangingPunct="1">
              <a:lnSpc>
                <a:spcPct val="90000"/>
              </a:lnSpc>
            </a:pPr>
            <a:r>
              <a:rPr lang="sv-SE" dirty="0" smtClean="0"/>
              <a:t>The Dynamic Smagorinsky model gives much better results close to walls than the trditional model with constant C</a:t>
            </a:r>
            <a:r>
              <a:rPr lang="sv-SE" baseline="-25000" dirty="0" smtClean="0"/>
              <a:t>S</a:t>
            </a:r>
            <a:r>
              <a:rPr lang="sv-SE" dirty="0" smtClean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Near-wall effects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61287" cy="460851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/>
              <a:t>Low Reynolds number i.e. the turbulent Reynolds number k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/</a:t>
            </a:r>
            <a:r>
              <a:rPr lang="en-US" sz="2800" dirty="0" smtClean="0">
                <a:latin typeface="Symbol" pitchFamily="18" charset="2"/>
              </a:rPr>
              <a:t>e</a:t>
            </a:r>
            <a:r>
              <a:rPr lang="en-US" sz="2800" dirty="0" smtClean="0"/>
              <a:t> tends to zero at the wall.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sz="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/>
              <a:t>High shear rate. The highest shear rate         occur at the wall.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sz="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/>
              <a:t>Two-component turbulence. For small y,     varies as y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sz="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/>
              <a:t>Wall blocking through the pressure field. The impermeability condition affects the flow up to an integral scale from the wall.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7007621" y="2564904"/>
          <a:ext cx="1020763" cy="458787"/>
        </p:xfrm>
        <a:graphic>
          <a:graphicData uri="http://schemas.openxmlformats.org/presentationml/2006/ole">
            <p:oleObj spid="_x0000_s99330" name="Equation" r:id="rId4" imgW="609480" imgH="253800" progId="Equation.DSMT4">
              <p:embed/>
            </p:oleObj>
          </a:graphicData>
        </a:graphic>
      </p:graphicFrame>
      <p:graphicFrame>
        <p:nvGraphicFramePr>
          <p:cNvPr id="11267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7235826" y="3509303"/>
          <a:ext cx="648542" cy="639777"/>
        </p:xfrm>
        <a:graphic>
          <a:graphicData uri="http://schemas.openxmlformats.org/presentationml/2006/ole">
            <p:oleObj spid="_x0000_s99331" name="Equation" r:id="rId5" imgW="30456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The k-</a:t>
            </a:r>
            <a:r>
              <a:rPr lang="el-GR" smtClean="0">
                <a:cs typeface="Times New Roman" pitchFamily="18" charset="0"/>
              </a:rPr>
              <a:t>ε</a:t>
            </a:r>
            <a:r>
              <a:rPr lang="sv-SE" smtClean="0"/>
              <a:t> model fails at the wall</a:t>
            </a:r>
            <a:endParaRPr lang="en-US" smtClean="0"/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539552" y="1772816"/>
          <a:ext cx="1492250" cy="1316037"/>
        </p:xfrm>
        <a:graphic>
          <a:graphicData uri="http://schemas.openxmlformats.org/presentationml/2006/ole">
            <p:oleObj spid="_x0000_s100354" name="Equation" r:id="rId4" imgW="431640" imgH="380880" progId="Equation.DSMT4">
              <p:embed/>
            </p:oleObj>
          </a:graphicData>
        </a:graphic>
      </p:graphicFrame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71800" y="4797152"/>
            <a:ext cx="251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dirty="0"/>
              <a:t>Distance from wall</a:t>
            </a:r>
            <a:endParaRPr lang="en-US" dirty="0"/>
          </a:p>
        </p:txBody>
      </p:sp>
      <p:graphicFrame>
        <p:nvGraphicFramePr>
          <p:cNvPr id="14" name="Chart 13"/>
          <p:cNvGraphicFramePr/>
          <p:nvPr/>
        </p:nvGraphicFramePr>
        <p:xfrm>
          <a:off x="2411760" y="19168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940152" y="4725144"/>
          <a:ext cx="432048" cy="518458"/>
        </p:xfrm>
        <a:graphic>
          <a:graphicData uri="http://schemas.openxmlformats.org/presentationml/2006/ole">
            <p:oleObj spid="_x0000_s100355" name="Equation" r:id="rId6" imgW="19044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z="4000" smtClean="0"/>
              <a:t>Dimensionless variables at the wall</a:t>
            </a:r>
            <a:endParaRPr lang="en-US" sz="4000" smtClean="0"/>
          </a:p>
        </p:txBody>
      </p:sp>
      <p:sp>
        <p:nvSpPr>
          <p:cNvPr id="1332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268413"/>
            <a:ext cx="8459787" cy="3240087"/>
          </a:xfrm>
        </p:spPr>
        <p:txBody>
          <a:bodyPr/>
          <a:lstStyle/>
          <a:p>
            <a:pPr eaLnBrk="1" hangingPunct="1"/>
            <a:r>
              <a:rPr lang="sv-SE" sz="2800" smtClean="0"/>
              <a:t>Wall shear stress</a:t>
            </a:r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Characteristic velocities</a:t>
            </a:r>
          </a:p>
          <a:p>
            <a:pPr eaLnBrk="1" hangingPunct="1"/>
            <a:endParaRPr lang="sv-SE" sz="2800" smtClean="0"/>
          </a:p>
          <a:p>
            <a:pPr eaLnBrk="1" hangingPunct="1"/>
            <a:endParaRPr lang="sv-SE" sz="2800" smtClean="0"/>
          </a:p>
          <a:p>
            <a:pPr eaLnBrk="1" hangingPunct="1"/>
            <a:r>
              <a:rPr lang="sv-SE" sz="2800" smtClean="0"/>
              <a:t>Characteristic lenght</a:t>
            </a:r>
            <a:endParaRPr lang="en-US" sz="2800" smtClean="0"/>
          </a:p>
        </p:txBody>
      </p:sp>
      <p:sp>
        <p:nvSpPr>
          <p:cNvPr id="133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1258888" y="2852739"/>
          <a:ext cx="1872952" cy="647536"/>
        </p:xfrm>
        <a:graphic>
          <a:graphicData uri="http://schemas.openxmlformats.org/presentationml/2006/ole">
            <p:oleObj spid="_x0000_s101378" name="Equation" r:id="rId4" imgW="774364" imgH="266584" progId="Equation.DSMT4">
              <p:embed/>
            </p:oleObj>
          </a:graphicData>
        </a:graphic>
      </p:graphicFrame>
      <p:sp>
        <p:nvSpPr>
          <p:cNvPr id="1332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5" name="Object 7"/>
          <p:cNvGraphicFramePr>
            <a:graphicFrameLocks noChangeAspect="1"/>
          </p:cNvGraphicFramePr>
          <p:nvPr/>
        </p:nvGraphicFramePr>
        <p:xfrm>
          <a:off x="1403350" y="4408958"/>
          <a:ext cx="1584474" cy="604218"/>
        </p:xfrm>
        <a:graphic>
          <a:graphicData uri="http://schemas.openxmlformats.org/presentationml/2006/ole">
            <p:oleObj spid="_x0000_s101379" name="Equation" r:id="rId5" imgW="596900" imgH="228600" progId="Equation.DSMT4">
              <p:embed/>
            </p:oleObj>
          </a:graphicData>
        </a:graphic>
      </p:graphicFrame>
      <p:sp>
        <p:nvSpPr>
          <p:cNvPr id="13323" name="Rectangle 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6" name="Object 9"/>
          <p:cNvGraphicFramePr>
            <a:graphicFrameLocks noChangeAspect="1"/>
          </p:cNvGraphicFramePr>
          <p:nvPr/>
        </p:nvGraphicFramePr>
        <p:xfrm>
          <a:off x="4643439" y="2924176"/>
          <a:ext cx="1440730" cy="529248"/>
        </p:xfrm>
        <a:graphic>
          <a:graphicData uri="http://schemas.openxmlformats.org/presentationml/2006/ole">
            <p:oleObj spid="_x0000_s101380" name="Equation" r:id="rId6" imgW="647700" imgH="241300" progId="Equation.DSMT4">
              <p:embed/>
            </p:oleObj>
          </a:graphicData>
        </a:graphic>
      </p:graphicFrame>
      <p:sp>
        <p:nvSpPr>
          <p:cNvPr id="13324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7" name="Object 11"/>
          <p:cNvGraphicFramePr>
            <a:graphicFrameLocks noChangeAspect="1"/>
          </p:cNvGraphicFramePr>
          <p:nvPr/>
        </p:nvGraphicFramePr>
        <p:xfrm>
          <a:off x="3995739" y="4292601"/>
          <a:ext cx="3240558" cy="658282"/>
        </p:xfrm>
        <a:graphic>
          <a:graphicData uri="http://schemas.openxmlformats.org/presentationml/2006/ole">
            <p:oleObj spid="_x0000_s101381" name="Equation" r:id="rId7" imgW="1168400" imgH="241300" progId="Equation.DSMT4">
              <p:embed/>
            </p:oleObj>
          </a:graphicData>
        </a:graphic>
      </p:graphicFrame>
      <p:sp>
        <p:nvSpPr>
          <p:cNvPr id="13325" name="Rectangle 12"/>
          <p:cNvSpPr>
            <a:spLocks noChangeArrowheads="1"/>
          </p:cNvSpPr>
          <p:nvPr/>
        </p:nvSpPr>
        <p:spPr bwMode="auto">
          <a:xfrm>
            <a:off x="971550" y="5013325"/>
            <a:ext cx="76676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/>
              <a:t>Viscous sub-layer 		0&lt; </a:t>
            </a:r>
            <a:r>
              <a:rPr lang="en-GB" i="1"/>
              <a:t>y+</a:t>
            </a:r>
            <a:r>
              <a:rPr lang="en-GB"/>
              <a:t> &lt; 5</a:t>
            </a:r>
          </a:p>
          <a:p>
            <a:r>
              <a:rPr lang="en-GB"/>
              <a:t>Buffer sub-layer 		5 &lt; </a:t>
            </a:r>
            <a:r>
              <a:rPr lang="en-GB" i="1"/>
              <a:t>y+</a:t>
            </a:r>
            <a:r>
              <a:rPr lang="en-GB"/>
              <a:t> &lt; 30</a:t>
            </a:r>
          </a:p>
          <a:p>
            <a:r>
              <a:rPr lang="en-GB"/>
              <a:t>Fully turbulent sub-layer	30 &lt; </a:t>
            </a:r>
            <a:r>
              <a:rPr lang="en-GB" i="1"/>
              <a:t>y+</a:t>
            </a:r>
            <a:r>
              <a:rPr lang="en-GB"/>
              <a:t>  &lt; 400 (y/δ =0.1 - 0.2 )</a:t>
            </a:r>
          </a:p>
          <a:p>
            <a:pPr eaLnBrk="0" hangingPunct="0"/>
            <a:endParaRPr lang="en-GB"/>
          </a:p>
        </p:txBody>
      </p:sp>
      <p:graphicFrame>
        <p:nvGraphicFramePr>
          <p:cNvPr id="13318" name="Object 13"/>
          <p:cNvGraphicFramePr>
            <a:graphicFrameLocks noChangeAspect="1"/>
          </p:cNvGraphicFramePr>
          <p:nvPr>
            <p:ph sz="half" idx="2"/>
          </p:nvPr>
        </p:nvGraphicFramePr>
        <p:xfrm>
          <a:off x="3924301" y="1268413"/>
          <a:ext cx="1583804" cy="871037"/>
        </p:xfrm>
        <a:graphic>
          <a:graphicData uri="http://schemas.openxmlformats.org/presentationml/2006/ole">
            <p:oleObj spid="_x0000_s101382" name="Equation" r:id="rId8" imgW="76176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08050"/>
          </a:xfrm>
        </p:spPr>
        <p:txBody>
          <a:bodyPr/>
          <a:lstStyle/>
          <a:p>
            <a:pPr eaLnBrk="1" hangingPunct="1"/>
            <a:r>
              <a:rPr lang="sv-SE" smtClean="0"/>
              <a:t>Constant stress layer</a:t>
            </a:r>
            <a:endParaRPr lang="en-US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268413"/>
            <a:ext cx="7920037" cy="1873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v-SE" sz="2800" dirty="0" smtClean="0"/>
              <a:t>In a region close to the wall, the total shear stress is assumed constant.</a:t>
            </a:r>
          </a:p>
          <a:p>
            <a:pPr eaLnBrk="1" hangingPunct="1">
              <a:lnSpc>
                <a:spcPct val="90000"/>
              </a:lnSpc>
            </a:pPr>
            <a:r>
              <a:rPr lang="sv-SE" sz="2800" dirty="0" smtClean="0"/>
              <a:t>The Reynolds stresses are assumed constant in a region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graphicFrame>
        <p:nvGraphicFramePr>
          <p:cNvPr id="14338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3924300" y="1700213"/>
          <a:ext cx="1727200" cy="463550"/>
        </p:xfrm>
        <a:graphic>
          <a:graphicData uri="http://schemas.openxmlformats.org/presentationml/2006/ole">
            <p:oleObj spid="_x0000_s102402" name="Equation" r:id="rId4" imgW="850680" imgH="228600" progId="Equation.DSMT4">
              <p:embed/>
            </p:oleObj>
          </a:graphicData>
        </a:graphic>
      </p:graphicFrame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0" y="233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9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195513" y="2565400"/>
          <a:ext cx="1655762" cy="436563"/>
        </p:xfrm>
        <a:graphic>
          <a:graphicData uri="http://schemas.openxmlformats.org/presentationml/2006/ole">
            <p:oleObj spid="_x0000_s102403" name="Equation" r:id="rId5" imgW="863280" imgH="228600" progId="Equation.DSMT4">
              <p:embed/>
            </p:oleObj>
          </a:graphicData>
        </a:graphic>
      </p:graphicFrame>
      <p:pic>
        <p:nvPicPr>
          <p:cNvPr id="14347" name="Picture 15" descr="fig4_15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250" y="3429000"/>
            <a:ext cx="40322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242888"/>
            <a:ext cx="7772400" cy="1143001"/>
          </a:xfrm>
        </p:spPr>
        <p:txBody>
          <a:bodyPr/>
          <a:lstStyle/>
          <a:p>
            <a:pPr eaLnBrk="1" hangingPunct="1"/>
            <a:r>
              <a:rPr lang="en-GB" smtClean="0"/>
              <a:t>Near wall modeling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2339975" y="4868863"/>
            <a:ext cx="187583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Wall functions.</a:t>
            </a:r>
          </a:p>
          <a:p>
            <a:r>
              <a:rPr lang="en-GB" sz="2000" dirty="0">
                <a:solidFill>
                  <a:schemeClr val="accent2"/>
                </a:solidFill>
              </a:rPr>
              <a:t>The flow at the </a:t>
            </a:r>
          </a:p>
          <a:p>
            <a:r>
              <a:rPr lang="en-GB" sz="2000" dirty="0">
                <a:solidFill>
                  <a:schemeClr val="accent2"/>
                </a:solidFill>
              </a:rPr>
              <a:t>w</a:t>
            </a:r>
            <a:r>
              <a:rPr lang="en-GB" sz="2000" dirty="0" smtClean="0">
                <a:solidFill>
                  <a:schemeClr val="accent2"/>
                </a:solidFill>
              </a:rPr>
              <a:t>all </a:t>
            </a:r>
            <a:r>
              <a:rPr lang="en-GB" sz="2000" dirty="0">
                <a:solidFill>
                  <a:schemeClr val="accent2"/>
                </a:solidFill>
              </a:rPr>
              <a:t>is modelled</a:t>
            </a: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5148263" y="4941888"/>
            <a:ext cx="18557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>
                <a:solidFill>
                  <a:schemeClr val="accent2"/>
                </a:solidFill>
              </a:rPr>
              <a:t>Low Re models.</a:t>
            </a:r>
          </a:p>
          <a:p>
            <a:r>
              <a:rPr lang="en-GB" sz="2000">
                <a:solidFill>
                  <a:schemeClr val="accent2"/>
                </a:solidFill>
              </a:rPr>
              <a:t>The flow at the</a:t>
            </a:r>
          </a:p>
          <a:p>
            <a:r>
              <a:rPr lang="en-GB" sz="2000">
                <a:solidFill>
                  <a:schemeClr val="accent2"/>
                </a:solidFill>
              </a:rPr>
              <a:t>wall is resolved</a:t>
            </a:r>
          </a:p>
        </p:txBody>
      </p:sp>
      <p:pic>
        <p:nvPicPr>
          <p:cNvPr id="23557" name="Content Placeholder 6" descr="fig4_17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43213" y="1196975"/>
            <a:ext cx="3219450" cy="2087563"/>
          </a:xfrm>
        </p:spPr>
      </p:pic>
      <p:pic>
        <p:nvPicPr>
          <p:cNvPr id="23558" name="Picture 7" descr="fig4_19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3357563"/>
            <a:ext cx="49466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Viscous sub-layer</a:t>
            </a:r>
          </a:p>
        </p:txBody>
      </p:sp>
      <p:sp>
        <p:nvSpPr>
          <p:cNvPr id="153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04137" cy="460851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Very close to the wall dominate the viscous stress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Integrating the equation using </a:t>
            </a:r>
            <a:r>
              <a:rPr lang="en-US" sz="2400" i="1" dirty="0" smtClean="0">
                <a:solidFill>
                  <a:schemeClr val="tx1"/>
                </a:solidFill>
              </a:rPr>
              <a:t>U=0</a:t>
            </a:r>
            <a:r>
              <a:rPr lang="en-US" sz="2800" dirty="0" smtClean="0"/>
              <a:t> at the wall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and                        in the region 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In dimensionless variables </a:t>
            </a:r>
          </a:p>
        </p:txBody>
      </p:sp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1331913" y="2060576"/>
          <a:ext cx="2736031" cy="1007288"/>
        </p:xfrm>
        <a:graphic>
          <a:graphicData uri="http://schemas.openxmlformats.org/presentationml/2006/ole">
            <p:oleObj spid="_x0000_s103426" name="Equation" r:id="rId4" imgW="1218960" imgH="444240" progId="Equation.DSMT4">
              <p:embed/>
            </p:oleObj>
          </a:graphicData>
        </a:graphic>
      </p:graphicFrame>
      <p:sp>
        <p:nvSpPr>
          <p:cNvPr id="15369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5363" name="Object 7"/>
          <p:cNvGraphicFramePr>
            <a:graphicFrameLocks noChangeAspect="1"/>
          </p:cNvGraphicFramePr>
          <p:nvPr/>
        </p:nvGraphicFramePr>
        <p:xfrm>
          <a:off x="1763713" y="4137026"/>
          <a:ext cx="1656159" cy="898798"/>
        </p:xfrm>
        <a:graphic>
          <a:graphicData uri="http://schemas.openxmlformats.org/presentationml/2006/ole">
            <p:oleObj spid="_x0000_s103427" name="Equation" r:id="rId5" imgW="774364" imgH="418918" progId="Equation.DSMT4">
              <p:embed/>
            </p:oleObj>
          </a:graphicData>
        </a:graphic>
      </p:graphicFrame>
      <p:sp>
        <p:nvSpPr>
          <p:cNvPr id="15370" name="Rectangle 8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5364" name="Object 9"/>
          <p:cNvGraphicFramePr>
            <a:graphicFrameLocks noChangeAspect="1"/>
          </p:cNvGraphicFramePr>
          <p:nvPr/>
        </p:nvGraphicFramePr>
        <p:xfrm>
          <a:off x="1835150" y="5597525"/>
          <a:ext cx="1584722" cy="598091"/>
        </p:xfrm>
        <a:graphic>
          <a:graphicData uri="http://schemas.openxmlformats.org/presentationml/2006/ole">
            <p:oleObj spid="_x0000_s103428" name="Equation" r:id="rId6" imgW="736600" imgH="279400" progId="Equation.DSMT4">
              <p:embed/>
            </p:oleObj>
          </a:graphicData>
        </a:graphic>
      </p:graphicFrame>
      <p:sp>
        <p:nvSpPr>
          <p:cNvPr id="15371" name="Rectangle 10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5365" name="Object 14"/>
          <p:cNvGraphicFramePr>
            <a:graphicFrameLocks noChangeAspect="1"/>
          </p:cNvGraphicFramePr>
          <p:nvPr>
            <p:ph sz="half" idx="2"/>
          </p:nvPr>
        </p:nvGraphicFramePr>
        <p:xfrm>
          <a:off x="1763713" y="3645024"/>
          <a:ext cx="1877747" cy="504056"/>
        </p:xfrm>
        <a:graphic>
          <a:graphicData uri="http://schemas.openxmlformats.org/presentationml/2006/ole">
            <p:oleObj spid="_x0000_s103429" name="Equation" r:id="rId7" imgW="85068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800" smtClean="0"/>
              <a:t>Turbulence</a:t>
            </a:r>
            <a:br>
              <a:rPr lang="en-GB" sz="4800" smtClean="0"/>
            </a:br>
            <a:endParaRPr lang="en-GB" sz="4800" smtClean="0"/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Content</a:t>
            </a:r>
          </a:p>
          <a:p>
            <a:pPr lvl="1"/>
            <a:r>
              <a:rPr lang="sv-SE" dirty="0" smtClean="0"/>
              <a:t>RANS modeling</a:t>
            </a:r>
          </a:p>
          <a:p>
            <a:pPr lvl="2"/>
            <a:r>
              <a:rPr lang="sv-SE" dirty="0" smtClean="0"/>
              <a:t>RNG</a:t>
            </a:r>
          </a:p>
          <a:p>
            <a:pPr lvl="2"/>
            <a:r>
              <a:rPr lang="sv-SE" dirty="0" smtClean="0"/>
              <a:t>Realizable</a:t>
            </a:r>
          </a:p>
          <a:p>
            <a:pPr lvl="2"/>
            <a:r>
              <a:rPr lang="sv-SE" dirty="0" smtClean="0"/>
              <a:t>Reynolds stress modeling</a:t>
            </a:r>
          </a:p>
          <a:p>
            <a:pPr lvl="1"/>
            <a:r>
              <a:rPr lang="sv-SE" dirty="0" smtClean="0"/>
              <a:t>Large Eddy Simulations (LES)</a:t>
            </a:r>
          </a:p>
          <a:p>
            <a:pPr lvl="1"/>
            <a:r>
              <a:rPr lang="sv-SE" dirty="0" smtClean="0"/>
              <a:t>Boundary conditions</a:t>
            </a:r>
          </a:p>
          <a:p>
            <a:pPr lvl="2"/>
            <a:r>
              <a:rPr lang="sv-SE" dirty="0" smtClean="0"/>
              <a:t>Wall functions</a:t>
            </a:r>
          </a:p>
          <a:p>
            <a:pPr lvl="2"/>
            <a:r>
              <a:rPr lang="sv-SE" dirty="0" smtClean="0"/>
              <a:t>Inlet conditions</a:t>
            </a:r>
          </a:p>
          <a:p>
            <a:pPr lvl="1"/>
            <a:endParaRPr lang="sv-SE" dirty="0" smtClean="0"/>
          </a:p>
          <a:p>
            <a:pPr lvl="2"/>
            <a:endParaRPr lang="sv-S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turbulent sub-layer</a:t>
            </a:r>
          </a:p>
        </p:txBody>
      </p:sp>
      <p:sp>
        <p:nvSpPr>
          <p:cNvPr id="1639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200900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The Reynolds stresses are constant. 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Modelling turbulence using Prandtl’s mixing length model and 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Integrating</a:t>
            </a: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900113" y="3595688"/>
          <a:ext cx="3671887" cy="738187"/>
        </p:xfrm>
        <a:graphic>
          <a:graphicData uri="http://schemas.openxmlformats.org/presentationml/2006/ole">
            <p:oleObj spid="_x0000_s104450" name="Equation" r:id="rId4" imgW="2590560" imgH="520560" progId="Equation.DSMT4">
              <p:embed/>
            </p:oleObj>
          </a:graphicData>
        </a:graphic>
      </p:graphicFrame>
      <p:sp>
        <p:nvSpPr>
          <p:cNvPr id="16394" name="Rectangle 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6395" name="Rectangle 6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6387" name="Object 7"/>
          <p:cNvGraphicFramePr>
            <a:graphicFrameLocks noChangeAspect="1"/>
          </p:cNvGraphicFramePr>
          <p:nvPr/>
        </p:nvGraphicFramePr>
        <p:xfrm>
          <a:off x="900113" y="4365625"/>
          <a:ext cx="3168650" cy="782638"/>
        </p:xfrm>
        <a:graphic>
          <a:graphicData uri="http://schemas.openxmlformats.org/presentationml/2006/ole">
            <p:oleObj spid="_x0000_s104451" name="Equation" r:id="rId5" imgW="2120760" imgH="520560" progId="Equation.DSMT4">
              <p:embed/>
            </p:oleObj>
          </a:graphicData>
        </a:graphic>
      </p:graphicFrame>
      <p:sp>
        <p:nvSpPr>
          <p:cNvPr id="16396" name="Rectangle 8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6388" name="Object 9"/>
          <p:cNvGraphicFramePr>
            <a:graphicFrameLocks noChangeAspect="1"/>
          </p:cNvGraphicFramePr>
          <p:nvPr/>
        </p:nvGraphicFramePr>
        <p:xfrm>
          <a:off x="4427538" y="3284538"/>
          <a:ext cx="4591050" cy="3086100"/>
        </p:xfrm>
        <a:graphic>
          <a:graphicData uri="http://schemas.openxmlformats.org/presentationml/2006/ole">
            <p:oleObj spid="_x0000_s104452" name="Picture" r:id="rId6" imgW="4594522" imgH="3094420" progId="Word.Picture.8">
              <p:embed/>
            </p:oleObj>
          </a:graphicData>
        </a:graphic>
      </p:graphicFrame>
      <p:graphicFrame>
        <p:nvGraphicFramePr>
          <p:cNvPr id="16389" name="Object 11"/>
          <p:cNvGraphicFramePr>
            <a:graphicFrameLocks noChangeAspect="1"/>
          </p:cNvGraphicFramePr>
          <p:nvPr/>
        </p:nvGraphicFramePr>
        <p:xfrm>
          <a:off x="1116013" y="5516563"/>
          <a:ext cx="2017712" cy="569912"/>
        </p:xfrm>
        <a:graphic>
          <a:graphicData uri="http://schemas.openxmlformats.org/presentationml/2006/ole">
            <p:oleObj spid="_x0000_s104453" name="Equation" r:id="rId7" imgW="1384300" imgH="393700" progId="Equation.DSMT4">
              <p:embed/>
            </p:oleObj>
          </a:graphicData>
        </a:graphic>
      </p:graphicFrame>
      <p:graphicFrame>
        <p:nvGraphicFramePr>
          <p:cNvPr id="16390" name="Object 12"/>
          <p:cNvGraphicFramePr>
            <a:graphicFrameLocks noChangeAspect="1"/>
          </p:cNvGraphicFramePr>
          <p:nvPr>
            <p:ph sz="quarter" idx="3"/>
          </p:nvPr>
        </p:nvGraphicFramePr>
        <p:xfrm>
          <a:off x="1187450" y="2060575"/>
          <a:ext cx="2160588" cy="617538"/>
        </p:xfrm>
        <a:graphic>
          <a:graphicData uri="http://schemas.openxmlformats.org/presentationml/2006/ole">
            <p:oleObj spid="_x0000_s104454" name="Equation" r:id="rId8" imgW="977900" imgH="279400" progId="Equation.DSMT4">
              <p:embed/>
            </p:oleObj>
          </a:graphicData>
        </a:graphic>
      </p:graphicFrame>
      <p:graphicFrame>
        <p:nvGraphicFramePr>
          <p:cNvPr id="16391" name="Object 14"/>
          <p:cNvGraphicFramePr>
            <a:graphicFrameLocks noChangeAspect="1"/>
          </p:cNvGraphicFramePr>
          <p:nvPr/>
        </p:nvGraphicFramePr>
        <p:xfrm>
          <a:off x="2555875" y="3141663"/>
          <a:ext cx="719138" cy="368300"/>
        </p:xfrm>
        <a:graphic>
          <a:graphicData uri="http://schemas.openxmlformats.org/presentationml/2006/ole">
            <p:oleObj spid="_x0000_s104455" name="Equation" r:id="rId9" imgW="393529" imgH="203112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13"/>
          <p:cNvSpPr>
            <a:spLocks noGrp="1" noChangeArrowheads="1"/>
          </p:cNvSpPr>
          <p:nvPr>
            <p:ph type="title"/>
          </p:nvPr>
        </p:nvSpPr>
        <p:spPr>
          <a:xfrm>
            <a:off x="75565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Boundary values for </a:t>
            </a:r>
            <a:r>
              <a:rPr lang="en-GB" i="1" smtClean="0"/>
              <a:t>k</a:t>
            </a:r>
            <a:r>
              <a:rPr lang="en-GB" smtClean="0"/>
              <a:t> and </a:t>
            </a:r>
            <a:r>
              <a:rPr lang="el-GR" i="1" smtClean="0">
                <a:cs typeface="Times New Roman" pitchFamily="18" charset="0"/>
              </a:rPr>
              <a:t>ε</a:t>
            </a:r>
          </a:p>
        </p:txBody>
      </p:sp>
      <p:sp>
        <p:nvSpPr>
          <p:cNvPr id="17415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196975"/>
            <a:ext cx="7775575" cy="460851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In high Reynolds number fully developed channel flow, the properties depend only on y</a:t>
            </a:r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r>
              <a:rPr lang="en-GB" sz="2800" dirty="0" smtClean="0"/>
              <a:t>In the log-law region is </a:t>
            </a:r>
            <a:r>
              <a:rPr lang="en-GB" sz="2800" i="1" dirty="0" smtClean="0"/>
              <a:t>k</a:t>
            </a:r>
            <a:r>
              <a:rPr lang="en-GB" sz="2800" dirty="0" smtClean="0"/>
              <a:t> constant and the transport of k is zero i.e. </a:t>
            </a:r>
            <a:r>
              <a:rPr lang="en-GB" sz="2800" i="1" dirty="0" smtClean="0">
                <a:solidFill>
                  <a:schemeClr val="tx1"/>
                </a:solidFill>
              </a:rPr>
              <a:t>P=</a:t>
            </a:r>
            <a:r>
              <a:rPr lang="el-GR" sz="2800" i="1" dirty="0" smtClean="0">
                <a:solidFill>
                  <a:schemeClr val="tx1"/>
                </a:solidFill>
                <a:cs typeface="Times New Roman" pitchFamily="18" charset="0"/>
              </a:rPr>
              <a:t>ε</a:t>
            </a:r>
            <a:r>
              <a:rPr lang="en-GB" sz="2800" dirty="0" smtClean="0"/>
              <a:t> and at a point </a:t>
            </a:r>
            <a:r>
              <a:rPr lang="en-GB" sz="2800" i="1" dirty="0" err="1" smtClean="0"/>
              <a:t>y</a:t>
            </a:r>
            <a:r>
              <a:rPr lang="en-GB" sz="2800" i="1" baseline="-25000" dirty="0" err="1" smtClean="0"/>
              <a:t>p</a:t>
            </a:r>
            <a:endParaRPr lang="en-GB" sz="2800" i="1" baseline="-25000" dirty="0" smtClean="0"/>
          </a:p>
          <a:p>
            <a:pPr eaLnBrk="1" hangingPunct="1"/>
            <a:endParaRPr lang="en-GB" sz="2800" i="1" dirty="0" smtClean="0"/>
          </a:p>
          <a:p>
            <a:pPr eaLnBrk="1" hangingPunct="1">
              <a:buNone/>
            </a:pPr>
            <a:endParaRPr lang="en-GB" sz="2800" dirty="0" smtClean="0"/>
          </a:p>
          <a:p>
            <a:pPr eaLnBrk="1" hangingPunct="1"/>
            <a:endParaRPr lang="en-GB" sz="2800" dirty="0" smtClean="0"/>
          </a:p>
        </p:txBody>
      </p:sp>
      <p:graphicFrame>
        <p:nvGraphicFramePr>
          <p:cNvPr id="17410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1258889" y="2133600"/>
          <a:ext cx="2449016" cy="809840"/>
        </p:xfrm>
        <a:graphic>
          <a:graphicData uri="http://schemas.openxmlformats.org/presentationml/2006/ole">
            <p:oleObj spid="_x0000_s105474" name="Equation" r:id="rId4" imgW="1460160" imgH="482400" progId="Equation.DSMT4">
              <p:embed/>
            </p:oleObj>
          </a:graphicData>
        </a:graphic>
      </p:graphicFrame>
      <p:graphicFrame>
        <p:nvGraphicFramePr>
          <p:cNvPr id="17411" name="Object 16"/>
          <p:cNvGraphicFramePr>
            <a:graphicFrameLocks noChangeAspect="1"/>
          </p:cNvGraphicFramePr>
          <p:nvPr>
            <p:ph sz="quarter" idx="3"/>
          </p:nvPr>
        </p:nvGraphicFramePr>
        <p:xfrm>
          <a:off x="1258888" y="2996952"/>
          <a:ext cx="3385120" cy="775091"/>
        </p:xfrm>
        <a:graphic>
          <a:graphicData uri="http://schemas.openxmlformats.org/presentationml/2006/ole">
            <p:oleObj spid="_x0000_s105475" name="Equation" r:id="rId5" imgW="2108160" imgH="482400" progId="Equation.DSMT4">
              <p:embed/>
            </p:oleObj>
          </a:graphicData>
        </a:graphic>
      </p:graphicFrame>
      <p:graphicFrame>
        <p:nvGraphicFramePr>
          <p:cNvPr id="17412" name="Object 18"/>
          <p:cNvGraphicFramePr>
            <a:graphicFrameLocks noChangeAspect="1"/>
          </p:cNvGraphicFramePr>
          <p:nvPr/>
        </p:nvGraphicFramePr>
        <p:xfrm>
          <a:off x="1835150" y="4581525"/>
          <a:ext cx="1296988" cy="793750"/>
        </p:xfrm>
        <a:graphic>
          <a:graphicData uri="http://schemas.openxmlformats.org/presentationml/2006/ole">
            <p:oleObj spid="_x0000_s105476" name="Equation" r:id="rId6" imgW="787320" imgH="482400" progId="Equation.DSMT4">
              <p:embed/>
            </p:oleObj>
          </a:graphicData>
        </a:graphic>
      </p:graphicFrame>
      <p:graphicFrame>
        <p:nvGraphicFramePr>
          <p:cNvPr id="17413" name="Object 19"/>
          <p:cNvGraphicFramePr>
            <a:graphicFrameLocks noChangeAspect="1"/>
          </p:cNvGraphicFramePr>
          <p:nvPr/>
        </p:nvGraphicFramePr>
        <p:xfrm>
          <a:off x="3563888" y="4581128"/>
          <a:ext cx="936625" cy="806450"/>
        </p:xfrm>
        <a:graphic>
          <a:graphicData uri="http://schemas.openxmlformats.org/presentationml/2006/ole">
            <p:oleObj spid="_x0000_s105477" name="Equation" r:id="rId7" imgW="545760" imgH="469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Production and dissipation of turbulence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7092280" y="5013176"/>
          <a:ext cx="288032" cy="345639"/>
        </p:xfrm>
        <a:graphic>
          <a:graphicData uri="http://schemas.openxmlformats.org/presentationml/2006/ole">
            <p:oleObj spid="_x0000_s106498" name="Equation" r:id="rId4" imgW="190440" imgH="228600" progId="Equation.DSMT4">
              <p:embed/>
            </p:oleObj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1475656" y="1628800"/>
          <a:ext cx="576064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19672" y="5733256"/>
            <a:ext cx="2810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Pipe flow Re=20000</a:t>
            </a:r>
            <a:endParaRPr lang="sv-S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Limitations of standard wall functions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628775"/>
            <a:ext cx="7772400" cy="4608513"/>
          </a:xfrm>
        </p:spPr>
        <p:txBody>
          <a:bodyPr/>
          <a:lstStyle/>
          <a:p>
            <a:pPr eaLnBrk="1" hangingPunct="1"/>
            <a:r>
              <a:rPr lang="en-GB" smtClean="0"/>
              <a:t>Low-Re-number flow </a:t>
            </a:r>
          </a:p>
          <a:p>
            <a:pPr eaLnBrk="1" hangingPunct="1"/>
            <a:r>
              <a:rPr lang="en-GB" smtClean="0"/>
              <a:t>Massive transpiration through the wall </a:t>
            </a:r>
          </a:p>
          <a:p>
            <a:pPr eaLnBrk="1" hangingPunct="1"/>
            <a:r>
              <a:rPr lang="en-GB" smtClean="0"/>
              <a:t>Severe pressure gradients leading to boundary layer separations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Strong body forces (e.g. rotating disks)</a:t>
            </a:r>
          </a:p>
        </p:txBody>
      </p:sp>
      <p:sp>
        <p:nvSpPr>
          <p:cNvPr id="25604" name="Freeform 4"/>
          <p:cNvSpPr>
            <a:spLocks/>
          </p:cNvSpPr>
          <p:nvPr/>
        </p:nvSpPr>
        <p:spPr bwMode="auto">
          <a:xfrm>
            <a:off x="1979613" y="4208463"/>
            <a:ext cx="2555875" cy="1058862"/>
          </a:xfrm>
          <a:custGeom>
            <a:avLst/>
            <a:gdLst>
              <a:gd name="T0" fmla="*/ 0 w 1610"/>
              <a:gd name="T1" fmla="*/ 20161239 h 667"/>
              <a:gd name="T2" fmla="*/ 1829633676 w 1610"/>
              <a:gd name="T3" fmla="*/ 133567425 h 667"/>
              <a:gd name="T4" fmla="*/ 2147483647 w 1610"/>
              <a:gd name="T5" fmla="*/ 819049499 h 667"/>
              <a:gd name="T6" fmla="*/ 2147483647 w 1610"/>
              <a:gd name="T7" fmla="*/ 1680942810 h 667"/>
              <a:gd name="T8" fmla="*/ 0 60000 65536"/>
              <a:gd name="T9" fmla="*/ 0 60000 65536"/>
              <a:gd name="T10" fmla="*/ 0 60000 65536"/>
              <a:gd name="T11" fmla="*/ 0 60000 65536"/>
              <a:gd name="T12" fmla="*/ 0 w 1610"/>
              <a:gd name="T13" fmla="*/ 0 h 667"/>
              <a:gd name="T14" fmla="*/ 1610 w 1610"/>
              <a:gd name="T15" fmla="*/ 667 h 6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10" h="667">
                <a:moveTo>
                  <a:pt x="0" y="8"/>
                </a:moveTo>
                <a:cubicBezTo>
                  <a:pt x="261" y="4"/>
                  <a:pt x="522" y="0"/>
                  <a:pt x="726" y="53"/>
                </a:cubicBezTo>
                <a:cubicBezTo>
                  <a:pt x="930" y="106"/>
                  <a:pt x="1078" y="223"/>
                  <a:pt x="1225" y="325"/>
                </a:cubicBezTo>
                <a:cubicBezTo>
                  <a:pt x="1372" y="427"/>
                  <a:pt x="1530" y="596"/>
                  <a:pt x="1610" y="667"/>
                </a:cubicBezTo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5605" name="Freeform 5"/>
          <p:cNvSpPr>
            <a:spLocks/>
          </p:cNvSpPr>
          <p:nvPr/>
        </p:nvSpPr>
        <p:spPr bwMode="auto">
          <a:xfrm>
            <a:off x="2124075" y="4005263"/>
            <a:ext cx="503238" cy="1587"/>
          </a:xfrm>
          <a:custGeom>
            <a:avLst/>
            <a:gdLst>
              <a:gd name="T0" fmla="*/ 0 w 317"/>
              <a:gd name="T1" fmla="*/ 0 h 1"/>
              <a:gd name="T2" fmla="*/ 798891010 w 317"/>
              <a:gd name="T3" fmla="*/ 0 h 1"/>
              <a:gd name="T4" fmla="*/ 0 60000 65536"/>
              <a:gd name="T5" fmla="*/ 0 60000 65536"/>
              <a:gd name="T6" fmla="*/ 0 w 317"/>
              <a:gd name="T7" fmla="*/ 0 h 1"/>
              <a:gd name="T8" fmla="*/ 317 w 317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7" h="1">
                <a:moveTo>
                  <a:pt x="0" y="0"/>
                </a:moveTo>
                <a:cubicBezTo>
                  <a:pt x="132" y="0"/>
                  <a:pt x="264" y="0"/>
                  <a:pt x="31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5606" name="Freeform 6"/>
          <p:cNvSpPr>
            <a:spLocks/>
          </p:cNvSpPr>
          <p:nvPr/>
        </p:nvSpPr>
        <p:spPr bwMode="auto">
          <a:xfrm>
            <a:off x="3348038" y="4076700"/>
            <a:ext cx="982662" cy="468313"/>
          </a:xfrm>
          <a:custGeom>
            <a:avLst/>
            <a:gdLst>
              <a:gd name="T0" fmla="*/ 0 w 619"/>
              <a:gd name="T1" fmla="*/ 0 h 295"/>
              <a:gd name="T2" fmla="*/ 1370964159 w 619"/>
              <a:gd name="T3" fmla="*/ 115927313 h 295"/>
              <a:gd name="T4" fmla="*/ 1141629353 w 619"/>
              <a:gd name="T5" fmla="*/ 685483147 h 295"/>
              <a:gd name="T6" fmla="*/ 685482079 w 619"/>
              <a:gd name="T7" fmla="*/ 458668936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619"/>
              <a:gd name="T13" fmla="*/ 0 h 295"/>
              <a:gd name="T14" fmla="*/ 619 w 61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9" h="295">
                <a:moveTo>
                  <a:pt x="0" y="0"/>
                </a:moveTo>
                <a:cubicBezTo>
                  <a:pt x="234" y="0"/>
                  <a:pt x="469" y="1"/>
                  <a:pt x="544" y="46"/>
                </a:cubicBezTo>
                <a:cubicBezTo>
                  <a:pt x="619" y="91"/>
                  <a:pt x="498" y="249"/>
                  <a:pt x="453" y="272"/>
                </a:cubicBezTo>
                <a:cubicBezTo>
                  <a:pt x="408" y="295"/>
                  <a:pt x="340" y="238"/>
                  <a:pt x="272" y="18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5607" name="Freeform 7"/>
          <p:cNvSpPr>
            <a:spLocks/>
          </p:cNvSpPr>
          <p:nvPr/>
        </p:nvSpPr>
        <p:spPr bwMode="auto">
          <a:xfrm>
            <a:off x="4476750" y="4365625"/>
            <a:ext cx="239713" cy="863600"/>
          </a:xfrm>
          <a:custGeom>
            <a:avLst/>
            <a:gdLst>
              <a:gd name="T0" fmla="*/ 151209679 w 151"/>
              <a:gd name="T1" fmla="*/ 0 h 544"/>
              <a:gd name="T2" fmla="*/ 37803213 w 151"/>
              <a:gd name="T3" fmla="*/ 798888577 h 544"/>
              <a:gd name="T4" fmla="*/ 380545127 w 151"/>
              <a:gd name="T5" fmla="*/ 1370964782 h 544"/>
              <a:gd name="T6" fmla="*/ 0 60000 65536"/>
              <a:gd name="T7" fmla="*/ 0 60000 65536"/>
              <a:gd name="T8" fmla="*/ 0 60000 65536"/>
              <a:gd name="T9" fmla="*/ 0 w 151"/>
              <a:gd name="T10" fmla="*/ 0 h 544"/>
              <a:gd name="T11" fmla="*/ 151 w 151"/>
              <a:gd name="T12" fmla="*/ 544 h 5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" h="544">
                <a:moveTo>
                  <a:pt x="60" y="0"/>
                </a:moveTo>
                <a:cubicBezTo>
                  <a:pt x="30" y="113"/>
                  <a:pt x="0" y="226"/>
                  <a:pt x="15" y="317"/>
                </a:cubicBezTo>
                <a:cubicBezTo>
                  <a:pt x="30" y="408"/>
                  <a:pt x="90" y="476"/>
                  <a:pt x="151" y="54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1908175" y="4221163"/>
            <a:ext cx="719138" cy="3603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2411413" y="4292600"/>
            <a:ext cx="719137" cy="3603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flipV="1">
            <a:off x="2771775" y="4437063"/>
            <a:ext cx="719138" cy="3603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V="1">
            <a:off x="2987675" y="4652963"/>
            <a:ext cx="792163" cy="3603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V="1">
            <a:off x="3348038" y="4868863"/>
            <a:ext cx="719137" cy="3603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Non-equilibrium wall functions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Standard wall functions are not accurate for flow involving</a:t>
            </a:r>
          </a:p>
          <a:p>
            <a:pPr lvl="1" eaLnBrk="1" hangingPunct="1"/>
            <a:r>
              <a:rPr lang="en-GB" smtClean="0"/>
              <a:t>Separation</a:t>
            </a:r>
          </a:p>
          <a:p>
            <a:pPr lvl="1" eaLnBrk="1" hangingPunct="1"/>
            <a:r>
              <a:rPr lang="en-GB" smtClean="0"/>
              <a:t>Reattachment</a:t>
            </a:r>
          </a:p>
          <a:p>
            <a:pPr lvl="1" eaLnBrk="1" hangingPunct="1"/>
            <a:r>
              <a:rPr lang="en-GB" smtClean="0"/>
              <a:t>Impingement</a:t>
            </a:r>
          </a:p>
          <a:p>
            <a:pPr eaLnBrk="1" hangingPunct="1"/>
            <a:r>
              <a:rPr lang="en-GB" smtClean="0"/>
              <a:t>A log-law model sensitized for pressure gradients (non-equilibrium) is more reliable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7092950" y="2708275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5580063" y="2997200"/>
            <a:ext cx="1368425" cy="527050"/>
          </a:xfrm>
          <a:custGeom>
            <a:avLst/>
            <a:gdLst>
              <a:gd name="T0" fmla="*/ 0 w 862"/>
              <a:gd name="T1" fmla="*/ 798890230 h 332"/>
              <a:gd name="T2" fmla="*/ 1486892163 w 862"/>
              <a:gd name="T3" fmla="*/ 798890230 h 332"/>
              <a:gd name="T4" fmla="*/ 1943041506 w 862"/>
              <a:gd name="T5" fmla="*/ 572074663 h 332"/>
              <a:gd name="T6" fmla="*/ 2147483647 w 862"/>
              <a:gd name="T7" fmla="*/ 0 h 332"/>
              <a:gd name="T8" fmla="*/ 0 60000 65536"/>
              <a:gd name="T9" fmla="*/ 0 60000 65536"/>
              <a:gd name="T10" fmla="*/ 0 60000 65536"/>
              <a:gd name="T11" fmla="*/ 0 60000 65536"/>
              <a:gd name="T12" fmla="*/ 0 w 862"/>
              <a:gd name="T13" fmla="*/ 0 h 332"/>
              <a:gd name="T14" fmla="*/ 862 w 862"/>
              <a:gd name="T15" fmla="*/ 332 h 3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2" h="332">
                <a:moveTo>
                  <a:pt x="0" y="317"/>
                </a:moveTo>
                <a:cubicBezTo>
                  <a:pt x="231" y="324"/>
                  <a:pt x="462" y="332"/>
                  <a:pt x="590" y="317"/>
                </a:cubicBezTo>
                <a:cubicBezTo>
                  <a:pt x="718" y="302"/>
                  <a:pt x="726" y="280"/>
                  <a:pt x="771" y="227"/>
                </a:cubicBezTo>
                <a:cubicBezTo>
                  <a:pt x="816" y="174"/>
                  <a:pt x="839" y="87"/>
                  <a:pt x="86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6630" name="Freeform 6"/>
          <p:cNvSpPr>
            <a:spLocks/>
          </p:cNvSpPr>
          <p:nvPr/>
        </p:nvSpPr>
        <p:spPr bwMode="auto">
          <a:xfrm>
            <a:off x="5724525" y="3717925"/>
            <a:ext cx="1295400" cy="503238"/>
          </a:xfrm>
          <a:custGeom>
            <a:avLst/>
            <a:gdLst>
              <a:gd name="T0" fmla="*/ 0 w 816"/>
              <a:gd name="T1" fmla="*/ 113407944 h 317"/>
              <a:gd name="T2" fmla="*/ 1600299931 w 816"/>
              <a:gd name="T3" fmla="*/ 113407944 h 317"/>
              <a:gd name="T4" fmla="*/ 2056447678 w 816"/>
              <a:gd name="T5" fmla="*/ 798891010 h 317"/>
              <a:gd name="T6" fmla="*/ 0 60000 65536"/>
              <a:gd name="T7" fmla="*/ 0 60000 65536"/>
              <a:gd name="T8" fmla="*/ 0 60000 65536"/>
              <a:gd name="T9" fmla="*/ 0 w 816"/>
              <a:gd name="T10" fmla="*/ 0 h 317"/>
              <a:gd name="T11" fmla="*/ 816 w 816"/>
              <a:gd name="T12" fmla="*/ 317 h 3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6" h="317">
                <a:moveTo>
                  <a:pt x="0" y="45"/>
                </a:moveTo>
                <a:cubicBezTo>
                  <a:pt x="249" y="22"/>
                  <a:pt x="499" y="0"/>
                  <a:pt x="635" y="45"/>
                </a:cubicBezTo>
                <a:cubicBezTo>
                  <a:pt x="771" y="90"/>
                  <a:pt x="793" y="203"/>
                  <a:pt x="816" y="31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Low-Re </a:t>
            </a:r>
            <a:r>
              <a:rPr lang="en-GB" i="1" smtClean="0"/>
              <a:t>k-</a:t>
            </a:r>
            <a:r>
              <a:rPr lang="el-GR" i="1" smtClean="0">
                <a:cs typeface="Times New Roman" pitchFamily="18" charset="0"/>
              </a:rPr>
              <a:t>ε</a:t>
            </a:r>
            <a:r>
              <a:rPr lang="en-GB" smtClean="0"/>
              <a:t> turbulence models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GB" sz="2800" dirty="0" smtClean="0"/>
              <a:t>The </a:t>
            </a:r>
            <a:r>
              <a:rPr lang="el-GR" sz="2800" dirty="0" smtClean="0">
                <a:cs typeface="Times New Roman" pitchFamily="18" charset="0"/>
              </a:rPr>
              <a:t>ε</a:t>
            </a:r>
            <a:r>
              <a:rPr lang="en-GB" sz="2800" dirty="0" smtClean="0"/>
              <a:t>-equation is modified</a:t>
            </a:r>
          </a:p>
          <a:p>
            <a:pPr eaLnBrk="1" hangingPunct="1">
              <a:defRPr/>
            </a:pPr>
            <a:endParaRPr lang="en-GB" sz="2800" dirty="0" smtClean="0"/>
          </a:p>
          <a:p>
            <a:pPr eaLnBrk="1" hangingPunct="1">
              <a:defRPr/>
            </a:pPr>
            <a:endParaRPr lang="en-GB" sz="2800" dirty="0" smtClean="0"/>
          </a:p>
          <a:p>
            <a:pPr eaLnBrk="1" hangingPunct="1">
              <a:defRPr/>
            </a:pPr>
            <a:endParaRPr lang="en-GB" sz="2800" dirty="0" smtClean="0"/>
          </a:p>
          <a:p>
            <a:pPr eaLnBrk="1" hangingPunct="1">
              <a:defRPr/>
            </a:pPr>
            <a:endParaRPr lang="en-GB" sz="2800" dirty="0" smtClean="0"/>
          </a:p>
          <a:p>
            <a:pPr eaLnBrk="1" hangingPunct="1">
              <a:defRPr/>
            </a:pPr>
            <a:r>
              <a:rPr lang="en-GB" sz="2800" dirty="0" smtClean="0"/>
              <a:t>The turbulent viscosity is damped e.g.</a:t>
            </a:r>
          </a:p>
          <a:p>
            <a:pPr eaLnBrk="1" hangingPunct="1">
              <a:defRPr/>
            </a:pPr>
            <a:endParaRPr lang="en-GB" sz="2800" dirty="0" smtClean="0"/>
          </a:p>
          <a:p>
            <a:pPr eaLnBrk="1" hangingPunct="1">
              <a:defRPr/>
            </a:pPr>
            <a:endParaRPr lang="en-GB" sz="2800" dirty="0" smtClean="0"/>
          </a:p>
          <a:p>
            <a:pPr eaLnBrk="1" hangingPunct="1">
              <a:defRPr/>
            </a:pPr>
            <a:r>
              <a:rPr lang="en-GB" sz="2800" dirty="0" smtClean="0"/>
              <a:t>Different low-Re models have different constants for </a:t>
            </a:r>
            <a:r>
              <a:rPr lang="en-GB" sz="2800" i="1" dirty="0" smtClean="0"/>
              <a:t>f</a:t>
            </a:r>
            <a:r>
              <a:rPr lang="en-GB" sz="2800" i="1" baseline="-25000" dirty="0" smtClean="0"/>
              <a:t>1</a:t>
            </a:r>
            <a:r>
              <a:rPr lang="en-GB" sz="2800" i="1" dirty="0" smtClean="0"/>
              <a:t>, f</a:t>
            </a:r>
            <a:r>
              <a:rPr lang="en-GB" sz="2800" i="1" baseline="-25000" dirty="0" smtClean="0"/>
              <a:t>2</a:t>
            </a:r>
            <a:r>
              <a:rPr lang="en-GB" sz="2800" i="1" dirty="0" smtClean="0"/>
              <a:t>, f</a:t>
            </a:r>
            <a:r>
              <a:rPr lang="el-GR" sz="2800" i="1" baseline="-25000" dirty="0" smtClean="0">
                <a:cs typeface="Times New Roman" pitchFamily="18" charset="0"/>
              </a:rPr>
              <a:t>μ</a:t>
            </a:r>
            <a:r>
              <a:rPr lang="en-GB" sz="2800" i="1" dirty="0" smtClean="0"/>
              <a:t>, </a:t>
            </a:r>
            <a:r>
              <a:rPr lang="el-GR" sz="2800" i="1" dirty="0" smtClean="0">
                <a:cs typeface="Times New Roman" pitchFamily="18" charset="0"/>
              </a:rPr>
              <a:t>ε</a:t>
            </a:r>
            <a:r>
              <a:rPr lang="en-GB" sz="2800" i="1" baseline="-25000" dirty="0" smtClean="0"/>
              <a:t>0</a:t>
            </a:r>
            <a:r>
              <a:rPr lang="en-GB" sz="2800" dirty="0" smtClean="0"/>
              <a:t>, and </a:t>
            </a:r>
            <a:r>
              <a:rPr lang="en-GB" sz="2800" i="1" dirty="0" smtClean="0"/>
              <a:t>E</a:t>
            </a:r>
          </a:p>
          <a:p>
            <a:pPr eaLnBrk="1" hangingPunct="1">
              <a:defRPr/>
            </a:pPr>
            <a:endParaRPr lang="en-GB" sz="900" i="1" dirty="0" smtClean="0"/>
          </a:p>
          <a:p>
            <a:pPr eaLnBrk="1" hangingPunct="1">
              <a:defRPr/>
            </a:pPr>
            <a:r>
              <a:rPr lang="en-GB" sz="2800" dirty="0" smtClean="0"/>
              <a:t>Require no wall function but the first grid point at y+&lt;5</a:t>
            </a:r>
            <a:r>
              <a:rPr lang="en-GB" sz="2800" i="1" dirty="0" smtClean="0"/>
              <a:t> </a:t>
            </a:r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8434" name="Object 6"/>
          <p:cNvGraphicFramePr>
            <a:graphicFrameLocks noChangeAspect="1"/>
          </p:cNvGraphicFramePr>
          <p:nvPr/>
        </p:nvGraphicFramePr>
        <p:xfrm>
          <a:off x="1258888" y="1916113"/>
          <a:ext cx="6121400" cy="1368425"/>
        </p:xfrm>
        <a:graphic>
          <a:graphicData uri="http://schemas.openxmlformats.org/presentationml/2006/ole">
            <p:oleObj spid="_x0000_s107522" name="Equation" r:id="rId4" imgW="4559300" imgH="1016000" progId="Equation.DSMT4">
              <p:embed/>
            </p:oleObj>
          </a:graphicData>
        </a:graphic>
      </p:graphicFrame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8435" name="Object 8"/>
          <p:cNvGraphicFramePr>
            <a:graphicFrameLocks noChangeAspect="1"/>
          </p:cNvGraphicFramePr>
          <p:nvPr/>
        </p:nvGraphicFramePr>
        <p:xfrm>
          <a:off x="1258888" y="3913485"/>
          <a:ext cx="1584325" cy="782637"/>
        </p:xfrm>
        <a:graphic>
          <a:graphicData uri="http://schemas.openxmlformats.org/presentationml/2006/ole">
            <p:oleObj spid="_x0000_s107523" name="Equation" r:id="rId5" imgW="850531" imgH="418918" progId="Equation.DSMT4">
              <p:embed/>
            </p:oleObj>
          </a:graphicData>
        </a:graphic>
      </p:graphicFrame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8436" name="Object 10"/>
          <p:cNvGraphicFramePr>
            <a:graphicFrameLocks noChangeAspect="1"/>
          </p:cNvGraphicFramePr>
          <p:nvPr/>
        </p:nvGraphicFramePr>
        <p:xfrm>
          <a:off x="3419475" y="3842047"/>
          <a:ext cx="2159000" cy="1027113"/>
        </p:xfrm>
        <a:graphic>
          <a:graphicData uri="http://schemas.openxmlformats.org/presentationml/2006/ole">
            <p:oleObj spid="_x0000_s107524" name="Equation" r:id="rId6" imgW="977900" imgH="4699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Inlet boundary conditions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04137" cy="4608512"/>
          </a:xfrm>
        </p:spPr>
        <p:txBody>
          <a:bodyPr>
            <a:normAutofit fontScale="85000" lnSpcReduction="20000"/>
          </a:bodyPr>
          <a:lstStyle/>
          <a:p>
            <a:pPr marL="533400" indent="-533400" eaLnBrk="1" hangingPunct="1">
              <a:defRPr/>
            </a:pPr>
            <a:r>
              <a:rPr lang="en-GB" dirty="0" smtClean="0"/>
              <a:t>Velocity, k and </a:t>
            </a:r>
            <a:r>
              <a:rPr lang="en-GB" dirty="0" smtClean="0">
                <a:latin typeface="Symbol" pitchFamily="18" charset="2"/>
              </a:rPr>
              <a:t>e</a:t>
            </a:r>
            <a:r>
              <a:rPr lang="en-GB" dirty="0" smtClean="0"/>
              <a:t> must be specified</a:t>
            </a:r>
          </a:p>
          <a:p>
            <a:pPr marL="533400" indent="-533400" eaLnBrk="1" hangingPunct="1">
              <a:defRPr/>
            </a:pPr>
            <a:r>
              <a:rPr lang="en-GB" dirty="0" smtClean="0"/>
              <a:t>k is usually specified as intensity</a:t>
            </a:r>
          </a:p>
          <a:p>
            <a:pPr marL="533400" indent="-533400" eaLnBrk="1" hangingPunct="1">
              <a:defRPr/>
            </a:pPr>
            <a:endParaRPr lang="en-GB" dirty="0" smtClean="0"/>
          </a:p>
          <a:p>
            <a:pPr marL="533400" indent="-533400" eaLnBrk="1" hangingPunct="1">
              <a:defRPr/>
            </a:pPr>
            <a:endParaRPr lang="en-GB" dirty="0" smtClean="0"/>
          </a:p>
          <a:p>
            <a:pPr marL="533400" indent="-533400" eaLnBrk="1" hangingPunct="1">
              <a:defRPr/>
            </a:pPr>
            <a:r>
              <a:rPr lang="en-GB" dirty="0" smtClean="0"/>
              <a:t> </a:t>
            </a:r>
            <a:r>
              <a:rPr lang="en-GB" dirty="0" smtClean="0">
                <a:latin typeface="Symbol" pitchFamily="18" charset="2"/>
              </a:rPr>
              <a:t>e</a:t>
            </a:r>
            <a:r>
              <a:rPr lang="en-GB" dirty="0" smtClean="0"/>
              <a:t> is estimated from k and a characteristic length L</a:t>
            </a:r>
          </a:p>
          <a:p>
            <a:pPr marL="533400" indent="-533400" eaLnBrk="1" hangingPunct="1">
              <a:defRPr/>
            </a:pPr>
            <a:endParaRPr lang="en-GB" dirty="0" smtClean="0"/>
          </a:p>
          <a:p>
            <a:pPr marL="533400" indent="-533400" eaLnBrk="1" hangingPunct="1">
              <a:defRPr/>
            </a:pPr>
            <a:endParaRPr lang="en-GB" dirty="0" smtClean="0"/>
          </a:p>
          <a:p>
            <a:pPr marL="533400" indent="-533400" eaLnBrk="1" hangingPunct="1">
              <a:defRPr/>
            </a:pPr>
            <a:r>
              <a:rPr lang="en-GB" dirty="0" smtClean="0"/>
              <a:t>The inlet conditions are expected to survive </a:t>
            </a:r>
            <a:r>
              <a:rPr lang="en-GB" dirty="0" smtClean="0">
                <a:sym typeface="Symbol"/>
              </a:rPr>
              <a:t>5k/ into the domain</a:t>
            </a:r>
          </a:p>
          <a:p>
            <a:pPr marL="533400" indent="-533400" eaLnBrk="1" hangingPunct="1">
              <a:defRPr/>
            </a:pPr>
            <a:endParaRPr lang="en-GB" dirty="0" smtClean="0"/>
          </a:p>
          <a:p>
            <a:pPr marL="533400" indent="-533400" eaLnBrk="1" hangingPunct="1">
              <a:buFontTx/>
              <a:buNone/>
              <a:defRPr/>
            </a:pPr>
            <a:r>
              <a:rPr lang="en-GB" dirty="0" smtClean="0">
                <a:latin typeface="Symbol" pitchFamily="18" charset="2"/>
              </a:rPr>
              <a:t>	</a:t>
            </a:r>
            <a:endParaRPr lang="en-GB" dirty="0" smtClean="0"/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835150" y="2492375"/>
          <a:ext cx="1873250" cy="636588"/>
        </p:xfrm>
        <a:graphic>
          <a:graphicData uri="http://schemas.openxmlformats.org/presentationml/2006/ole">
            <p:oleObj spid="_x0000_s108546" name="Equation" r:id="rId4" imgW="672840" imgH="228600" progId="Equation.DSMT4">
              <p:embed/>
            </p:oleObj>
          </a:graphicData>
        </a:graphic>
      </p:graphicFrame>
      <p:graphicFrame>
        <p:nvGraphicFramePr>
          <p:cNvPr id="1945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1979613" y="3429000"/>
          <a:ext cx="1455737" cy="1143000"/>
        </p:xfrm>
        <a:graphic>
          <a:graphicData uri="http://schemas.openxmlformats.org/presentationml/2006/ole">
            <p:oleObj spid="_x0000_s108547" name="Equation" r:id="rId5" imgW="533160" imgH="419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12" descr="fig4_20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713" y="1125538"/>
            <a:ext cx="5605462" cy="4556125"/>
          </a:xfrm>
        </p:spPr>
      </p:pic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Inlet boundary conditions</a:t>
            </a:r>
            <a:endParaRPr lang="en-US" smtClean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059113" y="2997200"/>
            <a:ext cx="4633912" cy="2117725"/>
            <a:chOff x="3059832" y="2996952"/>
            <a:chExt cx="4633217" cy="2117849"/>
          </a:xfrm>
        </p:grpSpPr>
        <p:sp>
          <p:nvSpPr>
            <p:cNvPr id="27653" name="Text Box 7"/>
            <p:cNvSpPr txBox="1">
              <a:spLocks noChangeArrowheads="1"/>
            </p:cNvSpPr>
            <p:nvPr/>
          </p:nvSpPr>
          <p:spPr bwMode="auto">
            <a:xfrm>
              <a:off x="3059832" y="2996952"/>
              <a:ext cx="40481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U</a:t>
              </a:r>
              <a:endParaRPr lang="en-US"/>
            </a:p>
          </p:txBody>
        </p:sp>
        <p:sp>
          <p:nvSpPr>
            <p:cNvPr id="27654" name="Text Box 8"/>
            <p:cNvSpPr txBox="1">
              <a:spLocks noChangeArrowheads="1"/>
            </p:cNvSpPr>
            <p:nvPr/>
          </p:nvSpPr>
          <p:spPr bwMode="auto">
            <a:xfrm>
              <a:off x="5940152" y="4437112"/>
              <a:ext cx="4460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>
                  <a:cs typeface="Times New Roman" pitchFamily="18" charset="0"/>
                </a:rPr>
                <a:t>ν</a:t>
              </a:r>
              <a:r>
                <a:rPr lang="sv-SE" baseline="-25000">
                  <a:cs typeface="Times New Roman" pitchFamily="18" charset="0"/>
                </a:rPr>
                <a:t>T</a:t>
              </a:r>
              <a:endParaRPr lang="el-GR" baseline="-25000">
                <a:cs typeface="Times New Roman" pitchFamily="18" charset="0"/>
              </a:endParaRPr>
            </a:p>
          </p:txBody>
        </p:sp>
        <p:sp>
          <p:nvSpPr>
            <p:cNvPr id="27655" name="Text Box 9"/>
            <p:cNvSpPr txBox="1">
              <a:spLocks noChangeArrowheads="1"/>
            </p:cNvSpPr>
            <p:nvPr/>
          </p:nvSpPr>
          <p:spPr bwMode="auto">
            <a:xfrm>
              <a:off x="5292725" y="3860800"/>
              <a:ext cx="946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k*100</a:t>
              </a:r>
              <a:endParaRPr lang="en-US"/>
            </a:p>
          </p:txBody>
        </p:sp>
        <p:sp>
          <p:nvSpPr>
            <p:cNvPr id="27656" name="Text Box 10"/>
            <p:cNvSpPr txBox="1">
              <a:spLocks noChangeArrowheads="1"/>
            </p:cNvSpPr>
            <p:nvPr/>
          </p:nvSpPr>
          <p:spPr bwMode="auto">
            <a:xfrm>
              <a:off x="3851920" y="4653136"/>
              <a:ext cx="32092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i="1"/>
                <a:t>k</a:t>
              </a:r>
              <a:endParaRPr lang="en-US"/>
            </a:p>
          </p:txBody>
        </p:sp>
        <p:sp>
          <p:nvSpPr>
            <p:cNvPr id="27657" name="Text Box 11"/>
            <p:cNvSpPr txBox="1">
              <a:spLocks noChangeArrowheads="1"/>
            </p:cNvSpPr>
            <p:nvPr/>
          </p:nvSpPr>
          <p:spPr bwMode="auto">
            <a:xfrm>
              <a:off x="7380312" y="4293096"/>
              <a:ext cx="31273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>
                  <a:cs typeface="Times New Roman" pitchFamily="18" charset="0"/>
                </a:rPr>
                <a:t>ε</a:t>
              </a:r>
            </a:p>
          </p:txBody>
        </p:sp>
        <p:sp>
          <p:nvSpPr>
            <p:cNvPr id="27658" name="Line 12"/>
            <p:cNvSpPr>
              <a:spLocks noChangeShapeType="1"/>
            </p:cNvSpPr>
            <p:nvPr/>
          </p:nvSpPr>
          <p:spPr bwMode="auto">
            <a:xfrm flipH="1">
              <a:off x="6948264" y="4437112"/>
              <a:ext cx="43180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7659" name="Text Box 13"/>
            <p:cNvSpPr txBox="1">
              <a:spLocks noChangeArrowheads="1"/>
            </p:cNvSpPr>
            <p:nvPr/>
          </p:nvSpPr>
          <p:spPr bwMode="auto">
            <a:xfrm>
              <a:off x="3419872" y="3861048"/>
              <a:ext cx="67197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I</a:t>
              </a:r>
              <a:r>
                <a:rPr lang="sv-SE">
                  <a:sym typeface="Symbol" pitchFamily="18" charset="2"/>
                </a:rPr>
                <a:t></a:t>
              </a:r>
              <a:r>
                <a:rPr lang="sv-SE"/>
                <a:t>10</a:t>
              </a:r>
              <a:endParaRPr lang="en-US"/>
            </a:p>
          </p:txBody>
        </p:sp>
        <p:sp>
          <p:nvSpPr>
            <p:cNvPr id="27660" name="Line 14"/>
            <p:cNvSpPr>
              <a:spLocks noChangeShapeType="1"/>
            </p:cNvSpPr>
            <p:nvPr/>
          </p:nvSpPr>
          <p:spPr bwMode="auto">
            <a:xfrm>
              <a:off x="3635896" y="4293096"/>
              <a:ext cx="792163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Inlet boundary conditions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056437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For LES (and DNS) it is necessary to provide the turbulent, time dependent flow.</a:t>
            </a:r>
          </a:p>
          <a:p>
            <a:pPr eaLnBrk="1" hangingPunct="1"/>
            <a:r>
              <a:rPr lang="en-GB" sz="2800" smtClean="0"/>
              <a:t>Periodic boundary that copies the outflow to the inflow is often very useful for LES</a:t>
            </a:r>
          </a:p>
          <a:p>
            <a:pPr eaLnBrk="1" hangingPunct="1"/>
            <a:r>
              <a:rPr lang="en-GB" sz="2800" smtClean="0"/>
              <a:t>Algorithms for turbulence inlet generation that fulfil the -5/3 law are available, but they do not fulfil the N-S equations and require an inlet distance to accommodate.</a:t>
            </a:r>
          </a:p>
          <a:p>
            <a:pPr eaLnBrk="1" hangingPunct="1"/>
            <a:endParaRPr lang="en-GB" sz="28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08050"/>
          </a:xfrm>
        </p:spPr>
        <p:txBody>
          <a:bodyPr/>
          <a:lstStyle/>
          <a:p>
            <a:pPr eaLnBrk="1" hangingPunct="1"/>
            <a:r>
              <a:rPr lang="en-GB" sz="3600" smtClean="0"/>
              <a:t>Two equation models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8175" y="1700213"/>
            <a:ext cx="3305175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Simple model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Robust and economical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Excellent performance for many engineering flows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The most validated model</a:t>
            </a:r>
          </a:p>
          <a:p>
            <a:pPr eaLnBrk="1" hangingPunct="1">
              <a:lnSpc>
                <a:spcPct val="90000"/>
              </a:lnSpc>
            </a:pPr>
            <a:endParaRPr lang="en-GB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Performs better than standard for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/>
              <a:t>Separated flows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/>
              <a:t>Swirling flows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628775"/>
            <a:ext cx="323373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More expensive than zero equation models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Assumes isotropic eddy viscosity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Performs poorly for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/>
              <a:t>Some unconfined flows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/>
              <a:t>Rotation flows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/>
              <a:t>Non-circular ducts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/>
              <a:t>Curved boundary layers</a:t>
            </a:r>
          </a:p>
          <a:p>
            <a:pPr eaLnBrk="1" hangingPunct="1">
              <a:lnSpc>
                <a:spcPct val="90000"/>
              </a:lnSpc>
            </a:pPr>
            <a:endParaRPr lang="en-GB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Assumes isotropic eddy viscosity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solidFill>
                  <a:schemeClr val="tx1"/>
                </a:solidFill>
              </a:rPr>
              <a:t>Not sufficient validated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11188" y="981075"/>
            <a:ext cx="7262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Model	Advantages	Disadvantages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19113" y="1649413"/>
            <a:ext cx="1266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Standard</a:t>
            </a:r>
          </a:p>
          <a:p>
            <a:r>
              <a:rPr lang="en-GB"/>
              <a:t>k-</a:t>
            </a:r>
            <a:r>
              <a:rPr lang="en-GB">
                <a:latin typeface="Symbol" pitchFamily="18" charset="2"/>
              </a:rPr>
              <a:t>e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63575" y="4673600"/>
            <a:ext cx="828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RNG</a:t>
            </a:r>
          </a:p>
          <a:p>
            <a:r>
              <a:rPr lang="en-GB"/>
              <a:t>k-</a:t>
            </a:r>
            <a:r>
              <a:rPr lang="en-GB">
                <a:latin typeface="Symbol" pitchFamily="18" charset="2"/>
              </a:rPr>
              <a:t>e</a:t>
            </a:r>
          </a:p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Additional terms in the k-</a:t>
            </a:r>
            <a:r>
              <a:rPr lang="en-GB" sz="4000" smtClean="0">
                <a:latin typeface="Symbol" pitchFamily="18" charset="2"/>
              </a:rPr>
              <a:t>e</a:t>
            </a:r>
            <a:r>
              <a:rPr lang="en-GB" sz="4000" smtClean="0"/>
              <a:t> models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920037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Swirl (RNG-model)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Buoyancy  (increased production of </a:t>
            </a:r>
            <a:r>
              <a:rPr lang="en-GB" sz="2800" smtClean="0">
                <a:latin typeface="Symbol" pitchFamily="18" charset="2"/>
              </a:rPr>
              <a:t>e</a:t>
            </a:r>
            <a:r>
              <a:rPr lang="en-GB" sz="2800" smtClean="0"/>
              <a:t>)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Compressibility (decreased production of k)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835150" y="1989138"/>
          <a:ext cx="5689600" cy="1012825"/>
        </p:xfrm>
        <a:graphic>
          <a:graphicData uri="http://schemas.openxmlformats.org/presentationml/2006/ole">
            <p:oleObj spid="_x0000_s89090" name="Equation" r:id="rId4" imgW="2857320" imgH="507960" progId="Equation.DSMT4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2700338" y="3644900"/>
          <a:ext cx="2305050" cy="871538"/>
        </p:xfrm>
        <a:graphic>
          <a:graphicData uri="http://schemas.openxmlformats.org/presentationml/2006/ole">
            <p:oleObj spid="_x0000_s89091" name="Equation" r:id="rId5" imgW="1143000" imgH="431640" progId="Equation.DSMT4">
              <p:embed/>
            </p:oleObj>
          </a:graphicData>
        </a:graphic>
      </p:graphicFrame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331913" y="5229225"/>
          <a:ext cx="6656387" cy="862013"/>
        </p:xfrm>
        <a:graphic>
          <a:graphicData uri="http://schemas.openxmlformats.org/presentationml/2006/ole">
            <p:oleObj spid="_x0000_s89092" name="Equation" r:id="rId6" imgW="342900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08050"/>
          </a:xfrm>
        </p:spPr>
        <p:txBody>
          <a:bodyPr/>
          <a:lstStyle/>
          <a:p>
            <a:pPr eaLnBrk="1" hangingPunct="1"/>
            <a:r>
              <a:rPr lang="en-GB" sz="3600" smtClean="0"/>
              <a:t>Reynolds stress models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8175" y="1700213"/>
            <a:ext cx="3305175" cy="4608512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chemeClr val="tx1"/>
                </a:solidFill>
              </a:rPr>
              <a:t>Most general model</a:t>
            </a:r>
          </a:p>
          <a:p>
            <a:pPr eaLnBrk="1" hangingPunct="1"/>
            <a:r>
              <a:rPr lang="en-GB" smtClean="0">
                <a:solidFill>
                  <a:schemeClr val="tx1"/>
                </a:solidFill>
              </a:rPr>
              <a:t>Performs well for many complex flows including non-circular ducts and curved surfaces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628775"/>
            <a:ext cx="3233738" cy="4608513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chemeClr val="tx1"/>
                </a:solidFill>
              </a:rPr>
              <a:t>Computationally expensive</a:t>
            </a:r>
          </a:p>
          <a:p>
            <a:pPr eaLnBrk="1" hangingPunct="1"/>
            <a:r>
              <a:rPr lang="en-GB" smtClean="0">
                <a:solidFill>
                  <a:schemeClr val="tx1"/>
                </a:solidFill>
              </a:rPr>
              <a:t>Performs as poorly as k-</a:t>
            </a:r>
            <a:r>
              <a:rPr lang="en-GB" smtClean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GB" smtClean="0">
                <a:solidFill>
                  <a:schemeClr val="tx1"/>
                </a:solidFill>
              </a:rPr>
              <a:t> in some problems due to problems with </a:t>
            </a:r>
            <a:r>
              <a:rPr lang="en-GB" smtClean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GB" smtClean="0">
                <a:solidFill>
                  <a:schemeClr val="tx1"/>
                </a:solidFill>
              </a:rPr>
              <a:t> equation</a:t>
            </a:r>
          </a:p>
          <a:p>
            <a:pPr eaLnBrk="1" hangingPunct="1"/>
            <a:r>
              <a:rPr lang="en-GB" smtClean="0">
                <a:solidFill>
                  <a:schemeClr val="tx1"/>
                </a:solidFill>
              </a:rPr>
              <a:t>Not widely validated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611188" y="981075"/>
            <a:ext cx="7262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Model	Advantages	Disadvantages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39750" y="1844675"/>
            <a:ext cx="82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RSM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08050"/>
          </a:xfrm>
        </p:spPr>
        <p:txBody>
          <a:bodyPr/>
          <a:lstStyle/>
          <a:p>
            <a:pPr eaLnBrk="1" hangingPunct="1"/>
            <a:r>
              <a:rPr lang="en-GB" sz="3600" smtClean="0"/>
              <a:t>Large Eddy Simulations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8175" y="1700213"/>
            <a:ext cx="3305175" cy="4608512"/>
          </a:xfrm>
        </p:spPr>
        <p:txBody>
          <a:bodyPr/>
          <a:lstStyle/>
          <a:p>
            <a:pPr eaLnBrk="1" hangingPunct="1"/>
            <a:r>
              <a:rPr lang="en-GB" sz="2400" smtClean="0">
                <a:solidFill>
                  <a:schemeClr val="tx1"/>
                </a:solidFill>
              </a:rPr>
              <a:t>Performs accurately for a wide range of flows.</a:t>
            </a:r>
          </a:p>
          <a:p>
            <a:pPr eaLnBrk="1" hangingPunct="1"/>
            <a:r>
              <a:rPr lang="en-GB" sz="2400" smtClean="0">
                <a:solidFill>
                  <a:schemeClr val="tx1"/>
                </a:solidFill>
              </a:rPr>
              <a:t>Accounts for anisotropy.</a:t>
            </a:r>
          </a:p>
          <a:p>
            <a:pPr eaLnBrk="1" hangingPunct="1"/>
            <a:endParaRPr lang="en-GB" sz="2400" smtClean="0">
              <a:solidFill>
                <a:schemeClr val="tx1"/>
              </a:solidFill>
            </a:endParaRPr>
          </a:p>
          <a:p>
            <a:pPr eaLnBrk="1" hangingPunct="1"/>
            <a:endParaRPr lang="en-GB" sz="2400" smtClean="0">
              <a:solidFill>
                <a:schemeClr val="tx1"/>
              </a:solidFill>
            </a:endParaRP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628775"/>
            <a:ext cx="3233738" cy="4608513"/>
          </a:xfrm>
        </p:spPr>
        <p:txBody>
          <a:bodyPr/>
          <a:lstStyle/>
          <a:p>
            <a:pPr eaLnBrk="1" hangingPunct="1"/>
            <a:r>
              <a:rPr lang="en-GB" sz="2400" smtClean="0">
                <a:solidFill>
                  <a:schemeClr val="tx1"/>
                </a:solidFill>
              </a:rPr>
              <a:t>Difficult inlet boundary conditions</a:t>
            </a:r>
          </a:p>
          <a:p>
            <a:pPr eaLnBrk="1" hangingPunct="1"/>
            <a:r>
              <a:rPr lang="en-GB" sz="2400" smtClean="0">
                <a:solidFill>
                  <a:schemeClr val="tx1"/>
                </a:solidFill>
              </a:rPr>
              <a:t>Computationally expensive</a:t>
            </a:r>
          </a:p>
          <a:p>
            <a:pPr eaLnBrk="1" hangingPunct="1"/>
            <a:r>
              <a:rPr lang="en-GB" sz="2400" smtClean="0">
                <a:solidFill>
                  <a:schemeClr val="tx1"/>
                </a:solidFill>
              </a:rPr>
              <a:t>Low to medium Reynolds numbers</a:t>
            </a:r>
          </a:p>
          <a:p>
            <a:pPr eaLnBrk="1" hangingPunct="1"/>
            <a:endParaRPr lang="en-GB" sz="2400" smtClean="0">
              <a:solidFill>
                <a:schemeClr val="tx1"/>
              </a:solidFill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611188" y="981075"/>
            <a:ext cx="7262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Model	Advantages	Disadvantages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19113" y="1643063"/>
            <a:ext cx="7318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LES</a:t>
            </a:r>
            <a:endParaRPr lang="en-GB">
              <a:latin typeface="Symbol" pitchFamily="18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RNG k-</a:t>
            </a:r>
            <a:r>
              <a:rPr lang="en-GB" smtClean="0">
                <a:latin typeface="Symbol" pitchFamily="18" charset="2"/>
              </a:rPr>
              <a:t>e</a:t>
            </a:r>
            <a:r>
              <a:rPr lang="en-GB" smtClean="0"/>
              <a:t> model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632700" cy="4608512"/>
          </a:xfrm>
        </p:spPr>
        <p:txBody>
          <a:bodyPr/>
          <a:lstStyle/>
          <a:p>
            <a:pPr eaLnBrk="1" hangingPunct="1"/>
            <a:r>
              <a:rPr lang="en-GB" sz="2800" dirty="0" smtClean="0"/>
              <a:t>The effect of swirl is included</a:t>
            </a:r>
          </a:p>
          <a:p>
            <a:pPr eaLnBrk="1" hangingPunct="1"/>
            <a:r>
              <a:rPr lang="en-GB" sz="2800" dirty="0" smtClean="0"/>
              <a:t>Additional term in the </a:t>
            </a:r>
            <a:r>
              <a:rPr lang="en-GB" sz="2800" dirty="0" smtClean="0">
                <a:latin typeface="Symbol" pitchFamily="18" charset="2"/>
              </a:rPr>
              <a:t>e</a:t>
            </a:r>
            <a:r>
              <a:rPr lang="en-GB" sz="2800" dirty="0" smtClean="0"/>
              <a:t> equation improves accuracy for rapidly strained flows</a:t>
            </a:r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r>
              <a:rPr lang="en-GB" sz="2800" dirty="0" smtClean="0"/>
              <a:t>The closure coefficients are different</a:t>
            </a:r>
          </a:p>
          <a:p>
            <a:pPr eaLnBrk="1" hangingPunct="1"/>
            <a:r>
              <a:rPr lang="en-GB" sz="2800" dirty="0" smtClean="0"/>
              <a:t>Applicable also to low-Re flows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1692275" y="3213100"/>
          <a:ext cx="2808288" cy="976313"/>
        </p:xfrm>
        <a:graphic>
          <a:graphicData uri="http://schemas.openxmlformats.org/presentationml/2006/ole">
            <p:oleObj spid="_x0000_s90114" name="Equation" r:id="rId4" imgW="1498600" imgH="520700" progId="Equation.DSMT4">
              <p:embed/>
            </p:oleObj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1835150" y="4221163"/>
          <a:ext cx="1943100" cy="830262"/>
        </p:xfrm>
        <a:graphic>
          <a:graphicData uri="http://schemas.openxmlformats.org/presentationml/2006/ole">
            <p:oleObj spid="_x0000_s90115" name="Equation" r:id="rId5" imgW="914400" imgH="3937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Realizable k-</a:t>
            </a:r>
            <a:r>
              <a:rPr lang="el-GR" smtClean="0">
                <a:cs typeface="Times New Roman" pitchFamily="18" charset="0"/>
              </a:rPr>
              <a:t>ε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772400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The model for Reynolds stress can predict unphysical stresses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v-SE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Realizable k-</a:t>
            </a:r>
            <a:r>
              <a:rPr lang="en-US" smtClean="0">
                <a:cs typeface="Times New Roman" pitchFamily="18" charset="0"/>
              </a:rPr>
              <a:t>ε avoids negative normal stresses</a:t>
            </a:r>
          </a:p>
          <a:p>
            <a:pPr eaLnBrk="1" hangingPunct="1">
              <a:lnSpc>
                <a:spcPct val="90000"/>
              </a:lnSpc>
            </a:pPr>
            <a:endParaRPr lang="sv-SE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And the stress tensor satisfy</a:t>
            </a:r>
            <a:r>
              <a:rPr lang="sv-SE" smtClean="0">
                <a:cs typeface="Times New Roman" pitchFamily="18" charset="0"/>
              </a:rPr>
              <a:t> </a:t>
            </a:r>
            <a:endParaRPr lang="en-US" smtClean="0">
              <a:cs typeface="Times New Roman" pitchFamily="18" charset="0"/>
            </a:endParaRP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619250" y="1989139"/>
          <a:ext cx="4176886" cy="935259"/>
        </p:xfrm>
        <a:graphic>
          <a:graphicData uri="http://schemas.openxmlformats.org/presentationml/2006/ole">
            <p:oleObj spid="_x0000_s91138" name="Equation" r:id="rId4" imgW="2082800" imgH="469900" progId="Equation.DSMT4">
              <p:embed/>
            </p:oleObj>
          </a:graphicData>
        </a:graphic>
      </p:graphicFrame>
      <p:sp>
        <p:nvSpPr>
          <p:cNvPr id="308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1763713" y="5229225"/>
          <a:ext cx="2880295" cy="656193"/>
        </p:xfrm>
        <a:graphic>
          <a:graphicData uri="http://schemas.openxmlformats.org/presentationml/2006/ole">
            <p:oleObj spid="_x0000_s91139" name="Equation" r:id="rId5" imgW="1383699" imgH="317362" progId="Equation.DSMT4">
              <p:embed/>
            </p:oleObj>
          </a:graphicData>
        </a:graphic>
      </p:graphicFrame>
      <p:graphicFrame>
        <p:nvGraphicFramePr>
          <p:cNvPr id="3076" name="Object 8"/>
          <p:cNvGraphicFramePr>
            <a:graphicFrameLocks noChangeAspect="1"/>
          </p:cNvGraphicFramePr>
          <p:nvPr/>
        </p:nvGraphicFramePr>
        <p:xfrm>
          <a:off x="1763688" y="4005064"/>
          <a:ext cx="1368177" cy="671750"/>
        </p:xfrm>
        <a:graphic>
          <a:graphicData uri="http://schemas.openxmlformats.org/presentationml/2006/ole">
            <p:oleObj spid="_x0000_s91140" name="Equation" r:id="rId6" imgW="558800" imgH="279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Reynolds stress models</a:t>
            </a:r>
          </a:p>
        </p:txBody>
      </p:sp>
      <p:sp>
        <p:nvSpPr>
          <p:cNvPr id="4101" name="Rectangle 2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Navier-Stokes equations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In Reynolds stress models we model all velocities, pressure, Reynolds stress, and </a:t>
            </a:r>
            <a:r>
              <a:rPr lang="en-US" sz="2800" smtClean="0">
                <a:cs typeface="Times New Roman" pitchFamily="18" charset="0"/>
              </a:rPr>
              <a:t>ε. i.e. 11 unknowns </a:t>
            </a:r>
          </a:p>
          <a:p>
            <a:pPr eaLnBrk="1" hangingPunct="1"/>
            <a:endParaRPr lang="en-US" sz="2800" smtClean="0">
              <a:cs typeface="Times New Roman" pitchFamily="18" charset="0"/>
            </a:endParaRPr>
          </a:p>
          <a:p>
            <a:pPr eaLnBrk="1" hangingPunct="1"/>
            <a:endParaRPr lang="en-US" sz="2800" smtClean="0">
              <a:cs typeface="Times New Roman" pitchFamily="18" charset="0"/>
            </a:endParaRP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All models must be written as function of these variables or their derivatives</a:t>
            </a:r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4103" name="Rectangle 1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098" name="Object 15"/>
          <p:cNvGraphicFramePr>
            <a:graphicFrameLocks noChangeAspect="1"/>
          </p:cNvGraphicFramePr>
          <p:nvPr/>
        </p:nvGraphicFramePr>
        <p:xfrm>
          <a:off x="755650" y="4313238"/>
          <a:ext cx="8066088" cy="469900"/>
        </p:xfrm>
        <a:graphic>
          <a:graphicData uri="http://schemas.openxmlformats.org/presentationml/2006/ole">
            <p:oleObj spid="_x0000_s92162" name="Equation" r:id="rId4" imgW="4305240" imgH="253800" progId="Equation.DSMT4">
              <p:embed/>
            </p:oleObj>
          </a:graphicData>
        </a:graphic>
      </p:graphicFrame>
      <p:graphicFrame>
        <p:nvGraphicFramePr>
          <p:cNvPr id="4099" name="Object 17"/>
          <p:cNvGraphicFramePr>
            <a:graphicFrameLocks noChangeAspect="1"/>
          </p:cNvGraphicFramePr>
          <p:nvPr>
            <p:ph idx="4294967295"/>
          </p:nvPr>
        </p:nvGraphicFramePr>
        <p:xfrm>
          <a:off x="899592" y="2060575"/>
          <a:ext cx="7416055" cy="979770"/>
        </p:xfrm>
        <a:graphic>
          <a:graphicData uri="http://schemas.openxmlformats.org/presentationml/2006/ole">
            <p:oleObj spid="_x0000_s92163" name="Equation" r:id="rId5" imgW="4419600" imgH="584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08050"/>
          </a:xfrm>
        </p:spPr>
        <p:txBody>
          <a:bodyPr/>
          <a:lstStyle/>
          <a:p>
            <a:pPr eaLnBrk="1" hangingPunct="1"/>
            <a:r>
              <a:rPr lang="en-GB" smtClean="0"/>
              <a:t>The Reynolds stresses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2852738"/>
            <a:ext cx="6840537" cy="3600450"/>
          </a:xfrm>
        </p:spPr>
        <p:txBody>
          <a:bodyPr/>
          <a:lstStyle/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smtClean="0"/>
              <a:t>Accumulation </a:t>
            </a:r>
            <a:r>
              <a:rPr lang="en-US" sz="2000" i="1" smtClean="0"/>
              <a:t>.</a:t>
            </a:r>
            <a:endParaRPr lang="en-US" sz="2000" smtClean="0"/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smtClean="0"/>
              <a:t>Convection by the mean velocity.</a:t>
            </a:r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smtClean="0"/>
              <a:t>Production </a:t>
            </a:r>
            <a:r>
              <a:rPr lang="en-US" sz="2000" i="1" smtClean="0"/>
              <a:t>, </a:t>
            </a:r>
            <a:r>
              <a:rPr lang="en-US" sz="2000" smtClean="0"/>
              <a:t>generation rate of the turbulent stresses by mean shear, large eddies extract energy from the mean flow strain rate.</a:t>
            </a:r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smtClean="0"/>
              <a:t>Viscous dissipation, dissipation rate of turbulent stresses, turbulent kinetic energy is transformed into heat.</a:t>
            </a:r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smtClean="0"/>
              <a:t>Pressure-strain correlation which gives redistribution among the Reynolds stresses.</a:t>
            </a:r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smtClean="0"/>
              <a:t>Transport terms, all terms except the last term which is molecular diffusion, account for turbulent transport</a:t>
            </a:r>
            <a:r>
              <a:rPr lang="en-GB" sz="2000" smtClean="0"/>
              <a:t> 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71550" y="765175"/>
          <a:ext cx="6751638" cy="2187575"/>
        </p:xfrm>
        <a:graphic>
          <a:graphicData uri="http://schemas.openxmlformats.org/presentationml/2006/ole">
            <p:oleObj spid="_x0000_s93186" name="Equation" r:id="rId4" imgW="4508280" imgH="14601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Closures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196975"/>
            <a:ext cx="7920037" cy="41767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smtClean="0"/>
              <a:t>Reynolds stresses</a:t>
            </a:r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Production (interaction between Reynolds stresses and average strain)</a:t>
            </a:r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Dissipation is isotropic (usually valid at small scale)</a:t>
            </a:r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The continuity equation give the restriction; the sum of the diagonal elements are zero</a:t>
            </a:r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258888" y="1528713"/>
          <a:ext cx="4681537" cy="892175"/>
        </p:xfrm>
        <a:graphic>
          <a:graphicData uri="http://schemas.openxmlformats.org/presentationml/2006/ole">
            <p:oleObj spid="_x0000_s94210" name="Equation" r:id="rId4" imgW="2603500" imgH="495300" progId="Equation.DSMT4">
              <p:embed/>
            </p:oleObj>
          </a:graphicData>
        </a:graphic>
      </p:graphicFrame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7" name="Object 8"/>
          <p:cNvGraphicFramePr>
            <a:graphicFrameLocks noChangeAspect="1"/>
          </p:cNvGraphicFramePr>
          <p:nvPr/>
        </p:nvGraphicFramePr>
        <p:xfrm>
          <a:off x="1547813" y="4076700"/>
          <a:ext cx="2808287" cy="812800"/>
        </p:xfrm>
        <a:graphic>
          <a:graphicData uri="http://schemas.openxmlformats.org/presentationml/2006/ole">
            <p:oleObj spid="_x0000_s94211" name="Equation" r:id="rId5" imgW="1676400" imgH="482600" progId="Equation.DSMT4">
              <p:embed/>
            </p:oleObj>
          </a:graphicData>
        </a:graphic>
      </p:graphicFrame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6156" name="Rectangle 13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6157" name="Rectangle 1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6158" name="Rectangle 17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8" name="Object 16"/>
          <p:cNvGraphicFramePr>
            <a:graphicFrameLocks noChangeAspect="1"/>
          </p:cNvGraphicFramePr>
          <p:nvPr/>
        </p:nvGraphicFramePr>
        <p:xfrm>
          <a:off x="1476375" y="2924175"/>
          <a:ext cx="3384550" cy="815975"/>
        </p:xfrm>
        <a:graphic>
          <a:graphicData uri="http://schemas.openxmlformats.org/presentationml/2006/ole">
            <p:oleObj spid="_x0000_s94212" name="Equation" r:id="rId6" imgW="2336800" imgH="558800" progId="Equation.DSMT4">
              <p:embed/>
            </p:oleObj>
          </a:graphicData>
        </a:graphic>
      </p:graphicFrame>
      <p:graphicFrame>
        <p:nvGraphicFramePr>
          <p:cNvPr id="6149" name="Object 21"/>
          <p:cNvGraphicFramePr>
            <a:graphicFrameLocks noChangeAspect="1"/>
          </p:cNvGraphicFramePr>
          <p:nvPr>
            <p:ph sz="half" idx="2"/>
          </p:nvPr>
        </p:nvGraphicFramePr>
        <p:xfrm>
          <a:off x="1547813" y="5373688"/>
          <a:ext cx="2663825" cy="838200"/>
        </p:xfrm>
        <a:graphic>
          <a:graphicData uri="http://schemas.openxmlformats.org/presentationml/2006/ole">
            <p:oleObj spid="_x0000_s94213" name="Equation" r:id="rId7" imgW="1612900" imgH="5080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836613"/>
          </a:xfrm>
        </p:spPr>
        <p:txBody>
          <a:bodyPr/>
          <a:lstStyle/>
          <a:p>
            <a:pPr eaLnBrk="1" hangingPunct="1"/>
            <a:r>
              <a:rPr lang="en-GB" dirty="0" smtClean="0"/>
              <a:t>Closures</a:t>
            </a:r>
          </a:p>
        </p:txBody>
      </p:sp>
      <p:sp>
        <p:nvSpPr>
          <p:cNvPr id="71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81075"/>
            <a:ext cx="7772400" cy="32400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Distribution between stresses (return to isotropy)</a:t>
            </a:r>
          </a:p>
          <a:p>
            <a:pPr eaLnBrk="1" hangingPunct="1">
              <a:lnSpc>
                <a:spcPct val="80000"/>
              </a:lnSpc>
            </a:pPr>
            <a:endParaRPr lang="en-GB" sz="2800" dirty="0" smtClean="0"/>
          </a:p>
          <a:p>
            <a:pPr eaLnBrk="1" hangingPunct="1">
              <a:lnSpc>
                <a:spcPct val="80000"/>
              </a:lnSpc>
            </a:pPr>
            <a:endParaRPr lang="en-GB" sz="2800" dirty="0" smtClean="0"/>
          </a:p>
          <a:p>
            <a:pPr eaLnBrk="1" hangingPunct="1">
              <a:lnSpc>
                <a:spcPct val="80000"/>
              </a:lnSpc>
            </a:pPr>
            <a:endParaRPr lang="en-GB" sz="2800" dirty="0" smtClean="0"/>
          </a:p>
          <a:p>
            <a:pPr eaLnBrk="1" hangingPunct="1">
              <a:lnSpc>
                <a:spcPct val="80000"/>
              </a:lnSpc>
            </a:pPr>
            <a:endParaRPr lang="en-GB" sz="2800" dirty="0" smtClean="0"/>
          </a:p>
          <a:p>
            <a:pPr eaLnBrk="1" hangingPunct="1">
              <a:lnSpc>
                <a:spcPct val="80000"/>
              </a:lnSpc>
            </a:pPr>
            <a:endParaRPr lang="en-GB" sz="2800" dirty="0" smtClean="0"/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Diffusion transport closures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5219700" y="3429000"/>
          <a:ext cx="2447925" cy="782638"/>
        </p:xfrm>
        <a:graphic>
          <a:graphicData uri="http://schemas.openxmlformats.org/presentationml/2006/ole">
            <p:oleObj spid="_x0000_s95234" name="Equation" r:id="rId4" imgW="1346200" imgH="431800" progId="Equation.DSMT4">
              <p:embed/>
            </p:oleObj>
          </a:graphicData>
        </a:graphic>
      </p:graphicFrame>
      <p:sp>
        <p:nvSpPr>
          <p:cNvPr id="717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1116013" y="4365625"/>
          <a:ext cx="5849937" cy="1955800"/>
        </p:xfrm>
        <a:graphic>
          <a:graphicData uri="http://schemas.openxmlformats.org/presentationml/2006/ole">
            <p:oleObj spid="_x0000_s95235" name="Equation" r:id="rId5" imgW="3416040" imgH="1143000" progId="Equation.DSMT4">
              <p:embed/>
            </p:oleObj>
          </a:graphicData>
        </a:graphic>
      </p:graphicFrame>
      <p:graphicFrame>
        <p:nvGraphicFramePr>
          <p:cNvPr id="7172" name="Object 9"/>
          <p:cNvGraphicFramePr>
            <a:graphicFrameLocks noChangeAspect="1"/>
          </p:cNvGraphicFramePr>
          <p:nvPr/>
        </p:nvGraphicFramePr>
        <p:xfrm>
          <a:off x="755650" y="1773238"/>
          <a:ext cx="7559675" cy="1416050"/>
        </p:xfrm>
        <a:graphic>
          <a:graphicData uri="http://schemas.openxmlformats.org/presentationml/2006/ole">
            <p:oleObj spid="_x0000_s95236" name="Equation" r:id="rId6" imgW="4063680" imgH="761760" progId="Equation.DSMT4">
              <p:embed/>
            </p:oleObj>
          </a:graphicData>
        </a:graphic>
      </p:graphicFrame>
      <p:graphicFrame>
        <p:nvGraphicFramePr>
          <p:cNvPr id="7173" name="Object 10"/>
          <p:cNvGraphicFramePr>
            <a:graphicFrameLocks noChangeAspect="1"/>
          </p:cNvGraphicFramePr>
          <p:nvPr/>
        </p:nvGraphicFramePr>
        <p:xfrm>
          <a:off x="1854200" y="2827338"/>
          <a:ext cx="114300" cy="179387"/>
        </p:xfrm>
        <a:graphic>
          <a:graphicData uri="http://schemas.openxmlformats.org/presentationml/2006/ole">
            <p:oleObj spid="_x0000_s95237" name="Equation" r:id="rId7" imgW="114120" imgH="177480" progId="Equation.DSMT4">
              <p:embed/>
            </p:oleObj>
          </a:graphicData>
        </a:graphic>
      </p:graphicFrame>
      <p:graphicFrame>
        <p:nvGraphicFramePr>
          <p:cNvPr id="7174" name="Object 11"/>
          <p:cNvGraphicFramePr>
            <a:graphicFrameLocks noChangeAspect="1"/>
          </p:cNvGraphicFramePr>
          <p:nvPr/>
        </p:nvGraphicFramePr>
        <p:xfrm>
          <a:off x="1892300" y="3482975"/>
          <a:ext cx="114300" cy="176213"/>
        </p:xfrm>
        <a:graphic>
          <a:graphicData uri="http://schemas.openxmlformats.org/presentationml/2006/ole">
            <p:oleObj spid="_x0000_s95238" name="Equation" r:id="rId8" imgW="114120" imgH="177480" progId="Equation.DSMT4">
              <p:embed/>
            </p:oleObj>
          </a:graphicData>
        </a:graphic>
      </p:graphicFrame>
      <p:sp>
        <p:nvSpPr>
          <p:cNvPr id="7178" name="Rectangle 13"/>
          <p:cNvSpPr>
            <a:spLocks noChangeArrowheads="1"/>
          </p:cNvSpPr>
          <p:nvPr/>
        </p:nvSpPr>
        <p:spPr bwMode="auto">
          <a:xfrm>
            <a:off x="5148263" y="3284538"/>
            <a:ext cx="2736850" cy="1008062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D KRTfk 2002">
  <a:themeElements>
    <a:clrScheme name="CFD KRTfk 20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KRTfk 200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FD KRTfk 2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KRTfk 2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 KRTfk 2002</Template>
  <TotalTime>8776</TotalTime>
  <Words>1122</Words>
  <Application>Microsoft Office PowerPoint</Application>
  <PresentationFormat>On-screen Show (4:3)</PresentationFormat>
  <Paragraphs>294</Paragraphs>
  <Slides>31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CFD KRTfk 2002</vt:lpstr>
      <vt:lpstr>Equation</vt:lpstr>
      <vt:lpstr>Picture</vt:lpstr>
      <vt:lpstr>Slide 1</vt:lpstr>
      <vt:lpstr>Turbulence </vt:lpstr>
      <vt:lpstr>Additional terms in the k-e models</vt:lpstr>
      <vt:lpstr>RNG k-e model</vt:lpstr>
      <vt:lpstr>Realizable k-ε</vt:lpstr>
      <vt:lpstr>Reynolds stress models</vt:lpstr>
      <vt:lpstr>The Reynolds stresses</vt:lpstr>
      <vt:lpstr>Closures</vt:lpstr>
      <vt:lpstr>Closures</vt:lpstr>
      <vt:lpstr>Turbulent diffusivities</vt:lpstr>
      <vt:lpstr>Large Eddy Simulation (LES)</vt:lpstr>
      <vt:lpstr>The Smagorinsky-Lilly model</vt:lpstr>
      <vt:lpstr>LES cont.</vt:lpstr>
      <vt:lpstr>Near-wall effects</vt:lpstr>
      <vt:lpstr>The k-ε model fails at the wall</vt:lpstr>
      <vt:lpstr>Dimensionless variables at the wall</vt:lpstr>
      <vt:lpstr>Constant stress layer</vt:lpstr>
      <vt:lpstr>Near wall modeling</vt:lpstr>
      <vt:lpstr>Viscous sub-layer</vt:lpstr>
      <vt:lpstr>The turbulent sub-layer</vt:lpstr>
      <vt:lpstr>Boundary values for k and ε</vt:lpstr>
      <vt:lpstr>Production and dissipation of turbulence</vt:lpstr>
      <vt:lpstr>Limitations of standard wall functions</vt:lpstr>
      <vt:lpstr>Non-equilibrium wall functions</vt:lpstr>
      <vt:lpstr>Low-Re k-ε turbulence models</vt:lpstr>
      <vt:lpstr>Inlet boundary conditions</vt:lpstr>
      <vt:lpstr>Inlet boundary conditions</vt:lpstr>
      <vt:lpstr>Inlet boundary conditions</vt:lpstr>
      <vt:lpstr>Two equation models</vt:lpstr>
      <vt:lpstr>Reynolds stress models</vt:lpstr>
      <vt:lpstr>Large Eddy Simulations</vt:lpstr>
    </vt:vector>
  </TitlesOfParts>
  <Company>CRE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Fluid Dynamics (CFD) in Chemical Reaction Engineering</dc:title>
  <dc:creator>Bengta</dc:creator>
  <cp:lastModifiedBy>ronniea</cp:lastModifiedBy>
  <cp:revision>521</cp:revision>
  <dcterms:created xsi:type="dcterms:W3CDTF">2002-10-27T09:25:10Z</dcterms:created>
  <dcterms:modified xsi:type="dcterms:W3CDTF">2011-12-16T08:03:43Z</dcterms:modified>
</cp:coreProperties>
</file>