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drawings/legacyDiagramText6.bin" ContentType="application/vnd.ms-office.legacyDiagramText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drawings/legacyDiagramText4.bin" ContentType="application/vnd.ms-office.legacyDiagramText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drawings/legacyDiagramText2.bin" ContentType="application/vnd.ms-office.legacyDiagramText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Default Extension="vml" ContentType="application/vnd.openxmlformats-officedocument.vmlDrawing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drawings/legacyDiagramText7.bin" ContentType="application/vnd.ms-office.legacyDiagramText"/>
  <Override PartName="/ppt/notesSlides/notesSlide6.xml" ContentType="application/vnd.openxmlformats-officedocument.presentationml.notesSlide+xml"/>
  <Override PartName="/ppt/drawings/legacyDiagramText5.bin" ContentType="application/vnd.ms-office.legacyDiagramText"/>
  <Override PartName="/ppt/legacyDocTextInfo.bin" ContentType="application/vnd.ms-office.legacyDocTextInfo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ppt/drawings/legacyDiagramText1.bin" ContentType="application/vnd.ms-office.legacyDiagramText"/>
  <Override PartName="/ppt/drawings/legacyDiagramText3.bin" ContentType="application/vnd.ms-office.legacyDiagramText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32"/>
  </p:notesMasterIdLst>
  <p:handoutMasterIdLst>
    <p:handoutMasterId r:id="rId33"/>
  </p:handoutMasterIdLst>
  <p:sldIdLst>
    <p:sldId id="256" r:id="rId2"/>
    <p:sldId id="321" r:id="rId3"/>
    <p:sldId id="320" r:id="rId4"/>
    <p:sldId id="340" r:id="rId5"/>
    <p:sldId id="259" r:id="rId6"/>
    <p:sldId id="310" r:id="rId7"/>
    <p:sldId id="336" r:id="rId8"/>
    <p:sldId id="337" r:id="rId9"/>
    <p:sldId id="322" r:id="rId10"/>
    <p:sldId id="338" r:id="rId11"/>
    <p:sldId id="323" r:id="rId12"/>
    <p:sldId id="324" r:id="rId13"/>
    <p:sldId id="339" r:id="rId14"/>
    <p:sldId id="325" r:id="rId15"/>
    <p:sldId id="326" r:id="rId16"/>
    <p:sldId id="334" r:id="rId17"/>
    <p:sldId id="327" r:id="rId18"/>
    <p:sldId id="328" r:id="rId19"/>
    <p:sldId id="329" r:id="rId20"/>
    <p:sldId id="330" r:id="rId21"/>
    <p:sldId id="331" r:id="rId22"/>
    <p:sldId id="332" r:id="rId23"/>
    <p:sldId id="333" r:id="rId24"/>
    <p:sldId id="335" r:id="rId25"/>
    <p:sldId id="311" r:id="rId26"/>
    <p:sldId id="309" r:id="rId27"/>
    <p:sldId id="341" r:id="rId28"/>
    <p:sldId id="312" r:id="rId29"/>
    <p:sldId id="260" r:id="rId30"/>
    <p:sldId id="270" r:id="rId31"/>
  </p:sldIdLst>
  <p:sldSz cx="9144000" cy="6858000" type="screen4x3"/>
  <p:notesSz cx="6648450" cy="9782175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55" autoAdjust="0"/>
    <p:restoredTop sz="94713" autoAdjust="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2" d="100"/>
          <a:sy n="82" d="100"/>
        </p:scale>
        <p:origin x="-4026" y="-96"/>
      </p:cViewPr>
      <p:guideLst>
        <p:guide orient="horz" pos="3081"/>
        <p:guide pos="2094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38" Type="http://schemas.microsoft.com/office/2006/relationships/legacyDocTextInfo" Target="legacyDocTextInfo.bin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image" Target="../media/image1.wmf"/><Relationship Id="rId5" Type="http://schemas.openxmlformats.org/officeDocument/2006/relationships/image" Target="../media/image5.wmf"/><Relationship Id="rId4" Type="http://schemas.openxmlformats.org/officeDocument/2006/relationships/image" Target="../media/image4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40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1.wmf"/></Relationships>
</file>

<file path=ppt/drawings/_rels/vmlDrawing12.vml.rels><?xml version="1.0" encoding="UTF-8" standalone="yes"?>
<Relationships xmlns="http://schemas.openxmlformats.org/package/2006/relationships"><Relationship Id="rId2" Type="http://schemas.openxmlformats.org/officeDocument/2006/relationships/image" Target="../media/image43.wmf"/><Relationship Id="rId1" Type="http://schemas.openxmlformats.org/officeDocument/2006/relationships/image" Target="../media/image42.wmf"/></Relationships>
</file>

<file path=ppt/drawings/_rels/vmlDrawing13.vml.rels><?xml version="1.0" encoding="UTF-8" standalone="yes"?>
<Relationships xmlns="http://schemas.openxmlformats.org/package/2006/relationships"><Relationship Id="rId8" Type="http://schemas.openxmlformats.org/officeDocument/2006/relationships/image" Target="../media/image51.wmf"/><Relationship Id="rId3" Type="http://schemas.openxmlformats.org/officeDocument/2006/relationships/image" Target="../media/image46.wmf"/><Relationship Id="rId7" Type="http://schemas.openxmlformats.org/officeDocument/2006/relationships/image" Target="../media/image50.wmf"/><Relationship Id="rId2" Type="http://schemas.openxmlformats.org/officeDocument/2006/relationships/image" Target="../media/image45.wmf"/><Relationship Id="rId1" Type="http://schemas.openxmlformats.org/officeDocument/2006/relationships/image" Target="../media/image44.wmf"/><Relationship Id="rId6" Type="http://schemas.openxmlformats.org/officeDocument/2006/relationships/image" Target="../media/image49.wmf"/><Relationship Id="rId5" Type="http://schemas.openxmlformats.org/officeDocument/2006/relationships/image" Target="../media/image48.wmf"/><Relationship Id="rId4" Type="http://schemas.openxmlformats.org/officeDocument/2006/relationships/image" Target="../media/image47.wmf"/></Relationships>
</file>

<file path=ppt/drawings/_rels/vmlDrawing14.vml.rels><?xml version="1.0" encoding="UTF-8" standalone="yes"?>
<Relationships xmlns="http://schemas.openxmlformats.org/package/2006/relationships"><Relationship Id="rId3" Type="http://schemas.openxmlformats.org/officeDocument/2006/relationships/image" Target="../media/image54.wmf"/><Relationship Id="rId2" Type="http://schemas.openxmlformats.org/officeDocument/2006/relationships/image" Target="../media/image53.wmf"/><Relationship Id="rId1" Type="http://schemas.openxmlformats.org/officeDocument/2006/relationships/image" Target="../media/image52.wmf"/><Relationship Id="rId5" Type="http://schemas.openxmlformats.org/officeDocument/2006/relationships/image" Target="../media/image56.wmf"/><Relationship Id="rId4" Type="http://schemas.openxmlformats.org/officeDocument/2006/relationships/image" Target="../media/image55.wmf"/></Relationships>
</file>

<file path=ppt/drawings/_rels/vmlDrawing15.vml.rels><?xml version="1.0" encoding="UTF-8" standalone="yes"?>
<Relationships xmlns="http://schemas.openxmlformats.org/package/2006/relationships"><Relationship Id="rId3" Type="http://schemas.microsoft.com/office/2006/relationships/legacyDiagramText" Target="legacyDiagramText3.bin"/><Relationship Id="rId7" Type="http://schemas.microsoft.com/office/2006/relationships/legacyDiagramText" Target="legacyDiagramText7.bin"/><Relationship Id="rId2" Type="http://schemas.microsoft.com/office/2006/relationships/legacyDiagramText" Target="legacyDiagramText2.bin"/><Relationship Id="rId1" Type="http://schemas.microsoft.com/office/2006/relationships/legacyDiagramText" Target="legacyDiagramText1.bin"/><Relationship Id="rId6" Type="http://schemas.microsoft.com/office/2006/relationships/legacyDiagramText" Target="legacyDiagramText6.bin"/><Relationship Id="rId5" Type="http://schemas.microsoft.com/office/2006/relationships/legacyDiagramText" Target="legacyDiagramText5.bin"/><Relationship Id="rId4" Type="http://schemas.microsoft.com/office/2006/relationships/legacyDiagramText" Target="legacyDiagramText4.bin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image" Target="../media/image6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image" Target="../media/image8.wmf"/><Relationship Id="rId4" Type="http://schemas.openxmlformats.org/officeDocument/2006/relationships/image" Target="../media/image11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image" Target="../media/image19.wmf"/><Relationship Id="rId1" Type="http://schemas.openxmlformats.org/officeDocument/2006/relationships/image" Target="../media/image18.wmf"/><Relationship Id="rId6" Type="http://schemas.openxmlformats.org/officeDocument/2006/relationships/image" Target="../media/image22.wmf"/><Relationship Id="rId5" Type="http://schemas.openxmlformats.org/officeDocument/2006/relationships/image" Target="../media/image4.wmf"/><Relationship Id="rId4" Type="http://schemas.openxmlformats.org/officeDocument/2006/relationships/image" Target="../media/image21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25.wmf"/><Relationship Id="rId2" Type="http://schemas.openxmlformats.org/officeDocument/2006/relationships/image" Target="../media/image24.wmf"/><Relationship Id="rId1" Type="http://schemas.openxmlformats.org/officeDocument/2006/relationships/image" Target="../media/image23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29.wmf"/><Relationship Id="rId2" Type="http://schemas.openxmlformats.org/officeDocument/2006/relationships/image" Target="../media/image28.wmf"/><Relationship Id="rId1" Type="http://schemas.openxmlformats.org/officeDocument/2006/relationships/image" Target="../media/image27.wmf"/><Relationship Id="rId6" Type="http://schemas.openxmlformats.org/officeDocument/2006/relationships/image" Target="../media/image32.wmf"/><Relationship Id="rId5" Type="http://schemas.openxmlformats.org/officeDocument/2006/relationships/image" Target="../media/image31.wmf"/><Relationship Id="rId4" Type="http://schemas.openxmlformats.org/officeDocument/2006/relationships/image" Target="../media/image30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35.wmf"/><Relationship Id="rId2" Type="http://schemas.openxmlformats.org/officeDocument/2006/relationships/image" Target="../media/image34.wmf"/><Relationship Id="rId1" Type="http://schemas.openxmlformats.org/officeDocument/2006/relationships/image" Target="../media/image33.wmf"/><Relationship Id="rId5" Type="http://schemas.openxmlformats.org/officeDocument/2006/relationships/image" Target="../media/image37.wmf"/><Relationship Id="rId4" Type="http://schemas.openxmlformats.org/officeDocument/2006/relationships/image" Target="../media/image36.wmf"/></Relationships>
</file>

<file path=ppt/drawings/_rels/vmlDrawing9.vml.rels><?xml version="1.0" encoding="UTF-8" standalone="yes"?>
<Relationships xmlns="http://schemas.openxmlformats.org/package/2006/relationships"><Relationship Id="rId2" Type="http://schemas.openxmlformats.org/officeDocument/2006/relationships/image" Target="../media/image39.wmf"/><Relationship Id="rId1" Type="http://schemas.openxmlformats.org/officeDocument/2006/relationships/image" Target="../media/image38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1313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67138" y="0"/>
            <a:ext cx="2881312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293225"/>
            <a:ext cx="2881313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67138" y="9293225"/>
            <a:ext cx="2881312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266A7C99-718D-47CB-A161-C35240D4B4E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1313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67138" y="0"/>
            <a:ext cx="2881312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27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79475" y="733425"/>
            <a:ext cx="4891088" cy="36687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85825" y="4646613"/>
            <a:ext cx="4876800" cy="4402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536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293225"/>
            <a:ext cx="2881313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67138" y="9293225"/>
            <a:ext cx="2881312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83C75EF-BBC9-4935-B14E-53ABC014AF1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A89609A-6DD6-4D53-8A80-9872571B3CE4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301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sv-SE" smtClean="0"/>
          </a:p>
        </p:txBody>
      </p:sp>
      <p:sp>
        <p:nvSpPr>
          <p:cNvPr id="4301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C68E57C-2884-4586-818B-1D35ABA7395F}" type="slidenum">
              <a:rPr lang="en-US" smtClean="0"/>
              <a:pPr/>
              <a:t>10</a:t>
            </a:fld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7820B9B-ED47-4EDE-A9AC-7182D126306A}" type="slidenum">
              <a:rPr lang="en-US" smtClean="0"/>
              <a:pPr/>
              <a:t>11</a:t>
            </a:fld>
            <a:endParaRPr lang="en-US" smtClean="0"/>
          </a:p>
        </p:txBody>
      </p:sp>
      <p:sp>
        <p:nvSpPr>
          <p:cNvPr id="440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FC88184-56C3-4ADA-B91A-4BDA4E96CBDD}" type="slidenum">
              <a:rPr lang="en-US" smtClean="0"/>
              <a:pPr/>
              <a:t>12</a:t>
            </a:fld>
            <a:endParaRPr lang="en-US" smtClean="0"/>
          </a:p>
        </p:txBody>
      </p:sp>
      <p:sp>
        <p:nvSpPr>
          <p:cNvPr id="45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sv-SE" smtClean="0"/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4D7B2C6-B320-4AEA-AAAD-18EB64A16BC7}" type="slidenum">
              <a:rPr lang="en-US" smtClean="0"/>
              <a:pPr/>
              <a:t>13</a:t>
            </a:fld>
            <a:endParaRPr 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EEE3363-1678-408E-B09E-EE714025EA0F}" type="slidenum">
              <a:rPr lang="en-US" smtClean="0"/>
              <a:pPr/>
              <a:t>14</a:t>
            </a:fld>
            <a:endParaRPr lang="en-US" smtClean="0"/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86D43C3-F5BB-4163-805B-DF3EE0D26B51}" type="slidenum">
              <a:rPr lang="en-US" smtClean="0"/>
              <a:pPr/>
              <a:t>15</a:t>
            </a:fld>
            <a:endParaRPr lang="en-US" smtClean="0"/>
          </a:p>
        </p:txBody>
      </p:sp>
      <p:sp>
        <p:nvSpPr>
          <p:cNvPr id="481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9E1300D-BE3E-41C9-A49B-2B2998A1AC39}" type="slidenum">
              <a:rPr lang="en-US" smtClean="0"/>
              <a:pPr/>
              <a:t>16</a:t>
            </a:fld>
            <a:endParaRPr lang="en-US" smtClean="0"/>
          </a:p>
        </p:txBody>
      </p:sp>
      <p:sp>
        <p:nvSpPr>
          <p:cNvPr id="491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37D667-49AE-4E59-A6BD-78884EE3FB28}" type="slidenum">
              <a:rPr lang="en-US" smtClean="0"/>
              <a:pPr/>
              <a:t>17</a:t>
            </a:fld>
            <a:endParaRPr lang="en-US" smtClean="0"/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7DB3A3F-0AF2-47A1-831E-BC08B1DBEFCE}" type="slidenum">
              <a:rPr lang="en-US" smtClean="0"/>
              <a:pPr/>
              <a:t>18</a:t>
            </a:fld>
            <a:endParaRPr lang="en-US" smtClean="0"/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6B6010E-03BE-43F9-9A2B-BFDDFFFA3165}" type="slidenum">
              <a:rPr lang="en-US" smtClean="0"/>
              <a:pPr/>
              <a:t>19</a:t>
            </a:fld>
            <a:endParaRPr lang="en-US" smtClean="0"/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5821A59-AC7E-4570-8248-7F802EB0675D}" type="slidenum">
              <a:rPr lang="en-US" smtClean="0"/>
              <a:pPr/>
              <a:t>2</a:t>
            </a:fld>
            <a:endParaRPr lang="en-US" smtClean="0"/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B17FC9B-EB6B-444F-8125-53193027F305}" type="slidenum">
              <a:rPr lang="en-US" smtClean="0"/>
              <a:pPr/>
              <a:t>20</a:t>
            </a:fld>
            <a:endParaRPr lang="en-US" smtClean="0"/>
          </a:p>
        </p:txBody>
      </p:sp>
      <p:sp>
        <p:nvSpPr>
          <p:cNvPr id="532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1F6FA67-691D-4E26-A7D9-E3752B519546}" type="slidenum">
              <a:rPr lang="en-US" smtClean="0"/>
              <a:pPr/>
              <a:t>21</a:t>
            </a:fld>
            <a:endParaRPr lang="en-US" smtClean="0"/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6C5FF07-8E0D-4E2C-8BD8-50B9DFF1D9E0}" type="slidenum">
              <a:rPr lang="en-US" smtClean="0"/>
              <a:pPr/>
              <a:t>22</a:t>
            </a:fld>
            <a:endParaRPr lang="en-US" smtClean="0"/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74FC091-D8C9-44FF-85BB-36CD9E86FA38}" type="slidenum">
              <a:rPr lang="en-US" smtClean="0"/>
              <a:pPr/>
              <a:t>23</a:t>
            </a:fld>
            <a:endParaRPr lang="en-US" smtClean="0"/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314C6BC-9E99-4176-82D0-FF2511AFF4C4}" type="slidenum">
              <a:rPr lang="en-US" smtClean="0"/>
              <a:pPr/>
              <a:t>24</a:t>
            </a:fld>
            <a:endParaRPr lang="en-US" smtClean="0"/>
          </a:p>
        </p:txBody>
      </p:sp>
      <p:sp>
        <p:nvSpPr>
          <p:cNvPr id="57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601A146-9CEE-4B0A-A7C1-33EA92AC22B8}" type="slidenum">
              <a:rPr lang="en-US" smtClean="0"/>
              <a:pPr/>
              <a:t>25</a:t>
            </a:fld>
            <a:endParaRPr lang="en-US" smtClean="0"/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A0D2B54-A187-4D86-B8D1-A63C3CD2502F}" type="slidenum">
              <a:rPr lang="en-US" smtClean="0"/>
              <a:pPr/>
              <a:t>26</a:t>
            </a:fld>
            <a:endParaRPr lang="en-US" smtClean="0"/>
          </a:p>
        </p:txBody>
      </p:sp>
      <p:sp>
        <p:nvSpPr>
          <p:cNvPr id="593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041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sv-SE" smtClean="0"/>
          </a:p>
        </p:txBody>
      </p:sp>
      <p:sp>
        <p:nvSpPr>
          <p:cNvPr id="6042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9863D65-D99A-43D4-A1DF-72DCC1DC8691}" type="slidenum">
              <a:rPr lang="en-US" smtClean="0"/>
              <a:pPr/>
              <a:t>27</a:t>
            </a:fld>
            <a:endParaRPr lang="en-US" smtClean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F6E2C9D-50D5-4E07-B0C8-AC57B6048111}" type="slidenum">
              <a:rPr lang="en-US" smtClean="0"/>
              <a:pPr/>
              <a:t>28</a:t>
            </a:fld>
            <a:endParaRPr lang="en-US" smtClean="0"/>
          </a:p>
        </p:txBody>
      </p:sp>
      <p:sp>
        <p:nvSpPr>
          <p:cNvPr id="614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07680E0-A0AD-4994-8B1E-A7078879E5BE}" type="slidenum">
              <a:rPr lang="en-US" smtClean="0"/>
              <a:pPr/>
              <a:t>29</a:t>
            </a:fld>
            <a:endParaRPr lang="en-US" smtClean="0"/>
          </a:p>
        </p:txBody>
      </p:sp>
      <p:sp>
        <p:nvSpPr>
          <p:cNvPr id="624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C5C4857-8667-474A-A0E4-1471D429CE0D}" type="slidenum">
              <a:rPr lang="en-US" smtClean="0"/>
              <a:pPr/>
              <a:t>3</a:t>
            </a:fld>
            <a:endParaRPr lang="en-US" smtClean="0"/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93C891E-00CA-4446-8141-0F8DE008A20C}" type="slidenum">
              <a:rPr lang="en-US" smtClean="0"/>
              <a:pPr/>
              <a:t>30</a:t>
            </a:fld>
            <a:endParaRPr lang="en-US" smtClean="0"/>
          </a:p>
        </p:txBody>
      </p:sp>
      <p:sp>
        <p:nvSpPr>
          <p:cNvPr id="634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CC881F0-FCA3-4AFC-B33F-956C3F9CE282}" type="slidenum">
              <a:rPr lang="en-US" smtClean="0"/>
              <a:pPr/>
              <a:t>4</a:t>
            </a:fld>
            <a:endParaRPr lang="en-US" smtClean="0"/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909B541-8D37-40A7-AF4E-A7B561F00493}" type="slidenum">
              <a:rPr lang="en-US" smtClean="0"/>
              <a:pPr/>
              <a:t>5</a:t>
            </a:fld>
            <a:endParaRPr lang="en-US" smtClean="0"/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7974F64-3D12-4708-9003-820C6E5E29FF}" type="slidenum">
              <a:rPr lang="en-US" smtClean="0"/>
              <a:pPr/>
              <a:t>6</a:t>
            </a:fld>
            <a:endParaRPr lang="en-US" smtClean="0"/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049D799-AEE1-4CD8-9E71-E5D8459BBB13}" type="slidenum">
              <a:rPr lang="en-US" smtClean="0"/>
              <a:pPr/>
              <a:t>7</a:t>
            </a:fld>
            <a:endParaRPr lang="en-US" smtClean="0"/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sv-SE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096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sv-SE" smtClean="0"/>
          </a:p>
        </p:txBody>
      </p:sp>
      <p:sp>
        <p:nvSpPr>
          <p:cNvPr id="4096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7016279-92D2-4AF1-B49D-B727EF8BCC67}" type="slidenum">
              <a:rPr lang="en-US" smtClean="0"/>
              <a:pPr/>
              <a:t>8</a:t>
            </a:fld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AAA8C88-43F9-4AE7-B3FD-7555E68F7413}" type="slidenum">
              <a:rPr lang="en-US" smtClean="0"/>
              <a:pPr/>
              <a:t>9</a:t>
            </a:fld>
            <a:endParaRPr lang="en-US" smtClean="0"/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sv-S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75E338-1C6E-482C-8AB6-E14E803E6EE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44694B-89CD-41E8-A953-C279455217C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67488" y="260350"/>
            <a:ext cx="1960562" cy="59055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4213" y="260350"/>
            <a:ext cx="5730875" cy="59055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A37AFB-A79E-4F48-85A3-21D78A05374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650" y="26035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3" y="1557338"/>
            <a:ext cx="3810000" cy="46085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6613" y="1557338"/>
            <a:ext cx="3810000" cy="22272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6613" y="3937000"/>
            <a:ext cx="3810000" cy="22288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5D93D3-7638-4463-9A1D-9CBA162A9B6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755650" y="26035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4213" y="1557338"/>
            <a:ext cx="3810000" cy="22272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6613" y="1557338"/>
            <a:ext cx="3810000" cy="22272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84213" y="3937000"/>
            <a:ext cx="3810000" cy="22288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6613" y="3937000"/>
            <a:ext cx="3810000" cy="22288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F66891-A0C4-4F4B-9CA5-1023D90DD1D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Title and Diagram or Organization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650" y="26035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SmartArt Placeholder 2"/>
          <p:cNvSpPr>
            <a:spLocks noGrp="1"/>
          </p:cNvSpPr>
          <p:nvPr>
            <p:ph type="dgm" idx="1"/>
          </p:nvPr>
        </p:nvSpPr>
        <p:spPr>
          <a:xfrm>
            <a:off x="684213" y="1557338"/>
            <a:ext cx="7772400" cy="4608512"/>
          </a:xfrm>
        </p:spPr>
        <p:txBody>
          <a:bodyPr/>
          <a:lstStyle/>
          <a:p>
            <a:pPr lvl="0"/>
            <a:endParaRPr lang="sv-SE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D75018-E115-4CDD-9F62-886D925A96D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9131DE-AAF0-4FAF-92A5-81BA6ED60EF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4F9469-1EA2-41C6-AAA1-7DC0C1DEE07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3" y="1557338"/>
            <a:ext cx="3810000" cy="46085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557338"/>
            <a:ext cx="3810000" cy="46085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0B3ABF-4F46-4287-BAB7-59ED3149F35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DA2918-37CB-4FD0-9705-54ECF4F2291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AD95CC-8F71-458A-A1CB-BA33071A2CE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B2E279-5AE9-48BF-BEEB-C551EB4E358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650997-F7DD-4FCB-B094-879C8521D61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sv-SE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8DC241-DFC9-41E4-9B7C-8EE1603EF4E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55650" y="26035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1557338"/>
            <a:ext cx="7772400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2E40E154-7550-4C9C-8D04-4D2CDEEDF22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14345" name="Rectangle 9"/>
          <p:cNvSpPr>
            <a:spLocks noChangeArrowheads="1"/>
          </p:cNvSpPr>
          <p:nvPr userDrawn="1"/>
        </p:nvSpPr>
        <p:spPr bwMode="auto">
          <a:xfrm>
            <a:off x="1219200" y="6324600"/>
            <a:ext cx="6858000" cy="457200"/>
          </a:xfrm>
          <a:prstGeom prst="rect">
            <a:avLst/>
          </a:prstGeom>
          <a:gradFill rotWithShape="0">
            <a:gsLst>
              <a:gs pos="0">
                <a:srgbClr val="037C03"/>
              </a:gs>
              <a:gs pos="50000">
                <a:srgbClr val="037C03">
                  <a:gamma/>
                  <a:tint val="50196"/>
                  <a:invGamma/>
                </a:srgbClr>
              </a:gs>
              <a:gs pos="100000">
                <a:srgbClr val="037C03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sv-SE"/>
          </a:p>
        </p:txBody>
      </p:sp>
      <p:sp>
        <p:nvSpPr>
          <p:cNvPr id="14346" name="AutoShape 10"/>
          <p:cNvSpPr>
            <a:spLocks noChangeArrowheads="1"/>
          </p:cNvSpPr>
          <p:nvPr userDrawn="1"/>
        </p:nvSpPr>
        <p:spPr bwMode="auto">
          <a:xfrm>
            <a:off x="685800" y="6324600"/>
            <a:ext cx="228600" cy="457200"/>
          </a:xfrm>
          <a:prstGeom prst="parallelogram">
            <a:avLst>
              <a:gd name="adj" fmla="val 35412"/>
            </a:avLst>
          </a:prstGeom>
          <a:solidFill>
            <a:srgbClr val="037C0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sv-SE"/>
          </a:p>
        </p:txBody>
      </p:sp>
      <p:sp>
        <p:nvSpPr>
          <p:cNvPr id="14347" name="AutoShape 11"/>
          <p:cNvSpPr>
            <a:spLocks noChangeArrowheads="1"/>
          </p:cNvSpPr>
          <p:nvPr userDrawn="1"/>
        </p:nvSpPr>
        <p:spPr bwMode="auto">
          <a:xfrm>
            <a:off x="381000" y="6324600"/>
            <a:ext cx="228600" cy="457200"/>
          </a:xfrm>
          <a:prstGeom prst="parallelogram">
            <a:avLst>
              <a:gd name="adj" fmla="val 35412"/>
            </a:avLst>
          </a:prstGeom>
          <a:solidFill>
            <a:srgbClr val="037C0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sv-SE"/>
          </a:p>
        </p:txBody>
      </p:sp>
      <p:sp>
        <p:nvSpPr>
          <p:cNvPr id="14348" name="AutoShape 12"/>
          <p:cNvSpPr>
            <a:spLocks noChangeArrowheads="1"/>
          </p:cNvSpPr>
          <p:nvPr userDrawn="1"/>
        </p:nvSpPr>
        <p:spPr bwMode="auto">
          <a:xfrm>
            <a:off x="76200" y="6324600"/>
            <a:ext cx="228600" cy="457200"/>
          </a:xfrm>
          <a:prstGeom prst="parallelogram">
            <a:avLst>
              <a:gd name="adj" fmla="val 35412"/>
            </a:avLst>
          </a:prstGeom>
          <a:solidFill>
            <a:srgbClr val="037C0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sv-SE"/>
          </a:p>
        </p:txBody>
      </p:sp>
      <p:sp>
        <p:nvSpPr>
          <p:cNvPr id="14349" name="AutoShape 13"/>
          <p:cNvSpPr>
            <a:spLocks noChangeArrowheads="1"/>
          </p:cNvSpPr>
          <p:nvPr userDrawn="1"/>
        </p:nvSpPr>
        <p:spPr bwMode="auto">
          <a:xfrm>
            <a:off x="8534400" y="6324600"/>
            <a:ext cx="228600" cy="457200"/>
          </a:xfrm>
          <a:prstGeom prst="parallelogram">
            <a:avLst>
              <a:gd name="adj" fmla="val 35412"/>
            </a:avLst>
          </a:prstGeom>
          <a:solidFill>
            <a:srgbClr val="037C0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sv-SE"/>
          </a:p>
        </p:txBody>
      </p:sp>
      <p:sp>
        <p:nvSpPr>
          <p:cNvPr id="14350" name="AutoShape 14"/>
          <p:cNvSpPr>
            <a:spLocks noChangeArrowheads="1"/>
          </p:cNvSpPr>
          <p:nvPr userDrawn="1"/>
        </p:nvSpPr>
        <p:spPr bwMode="auto">
          <a:xfrm>
            <a:off x="8839200" y="6324600"/>
            <a:ext cx="228600" cy="457200"/>
          </a:xfrm>
          <a:prstGeom prst="parallelogram">
            <a:avLst>
              <a:gd name="adj" fmla="val 35412"/>
            </a:avLst>
          </a:prstGeom>
          <a:solidFill>
            <a:srgbClr val="037C0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sv-SE"/>
          </a:p>
        </p:txBody>
      </p:sp>
      <p:sp>
        <p:nvSpPr>
          <p:cNvPr id="14351" name="AutoShape 15"/>
          <p:cNvSpPr>
            <a:spLocks noChangeArrowheads="1"/>
          </p:cNvSpPr>
          <p:nvPr userDrawn="1"/>
        </p:nvSpPr>
        <p:spPr bwMode="auto">
          <a:xfrm>
            <a:off x="8229600" y="6324600"/>
            <a:ext cx="228600" cy="457200"/>
          </a:xfrm>
          <a:prstGeom prst="parallelogram">
            <a:avLst>
              <a:gd name="adj" fmla="val 35412"/>
            </a:avLst>
          </a:prstGeom>
          <a:solidFill>
            <a:srgbClr val="037C0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sv-SE"/>
          </a:p>
        </p:txBody>
      </p:sp>
      <p:sp>
        <p:nvSpPr>
          <p:cNvPr id="14352" name="Rectangle 16"/>
          <p:cNvSpPr>
            <a:spLocks noChangeArrowheads="1"/>
          </p:cNvSpPr>
          <p:nvPr userDrawn="1"/>
        </p:nvSpPr>
        <p:spPr bwMode="auto">
          <a:xfrm>
            <a:off x="6308725" y="6292850"/>
            <a:ext cx="2911475" cy="2930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>
              <a:defRPr/>
            </a:pPr>
            <a:r>
              <a:rPr lang="en-GB" sz="1300" b="1" i="1" dirty="0">
                <a:solidFill>
                  <a:schemeClr val="bg1"/>
                </a:solidFill>
                <a:latin typeface="Arial" charset="0"/>
              </a:rPr>
              <a:t>Chalmers University </a:t>
            </a:r>
          </a:p>
        </p:txBody>
      </p:sp>
      <p:sp>
        <p:nvSpPr>
          <p:cNvPr id="14353" name="Rectangle 17"/>
          <p:cNvSpPr>
            <a:spLocks noChangeArrowheads="1"/>
          </p:cNvSpPr>
          <p:nvPr userDrawn="1"/>
        </p:nvSpPr>
        <p:spPr bwMode="auto">
          <a:xfrm>
            <a:off x="1127125" y="6278563"/>
            <a:ext cx="4597003" cy="4930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2075" tIns="46038" rIns="92075" bIns="46038">
            <a:spAutoFit/>
          </a:bodyPr>
          <a:lstStyle/>
          <a:p>
            <a:pPr>
              <a:defRPr/>
            </a:pPr>
            <a:r>
              <a:rPr lang="en-GB" sz="1300" b="1" i="1" dirty="0" smtClean="0">
                <a:solidFill>
                  <a:schemeClr val="bg1"/>
                </a:solidFill>
                <a:latin typeface="Arial" charset="0"/>
              </a:rPr>
              <a:t>Computational Fluid Dynamics for Engineers, Cambridge University Press, 2011</a:t>
            </a:r>
            <a:endParaRPr lang="en-GB" sz="1300" b="1" i="1" dirty="0">
              <a:solidFill>
                <a:schemeClr val="bg1"/>
              </a:solidFill>
              <a:latin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  <p:sldLayoutId id="2147483663" r:id="rId14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accent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oleObject" Target="../embeddings/oleObject7.bin"/><Relationship Id="rId4" Type="http://schemas.openxmlformats.org/officeDocument/2006/relationships/oleObject" Target="../embeddings/oleObject6.bin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1.bin"/><Relationship Id="rId3" Type="http://schemas.openxmlformats.org/officeDocument/2006/relationships/notesSlide" Target="../notesSlides/notesSlide11.xml"/><Relationship Id="rId7" Type="http://schemas.openxmlformats.org/officeDocument/2006/relationships/oleObject" Target="../embeddings/oleObject1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9.bin"/><Relationship Id="rId5" Type="http://schemas.openxmlformats.org/officeDocument/2006/relationships/oleObject" Target="../embeddings/oleObject8.bin"/><Relationship Id="rId4" Type="http://schemas.openxmlformats.org/officeDocument/2006/relationships/image" Target="../media/image12.wm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notesSlide" Target="../notesSlides/notesSlide12.xml"/><Relationship Id="rId7" Type="http://schemas.openxmlformats.org/officeDocument/2006/relationships/image" Target="../media/image16.png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12.bin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7.bin"/><Relationship Id="rId3" Type="http://schemas.openxmlformats.org/officeDocument/2006/relationships/notesSlide" Target="../notesSlides/notesSlide13.xml"/><Relationship Id="rId7" Type="http://schemas.openxmlformats.org/officeDocument/2006/relationships/oleObject" Target="../embeddings/oleObject16.bin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15.bin"/><Relationship Id="rId5" Type="http://schemas.openxmlformats.org/officeDocument/2006/relationships/oleObject" Target="../embeddings/oleObject14.bin"/><Relationship Id="rId4" Type="http://schemas.openxmlformats.org/officeDocument/2006/relationships/oleObject" Target="../embeddings/oleObject13.bin"/><Relationship Id="rId9" Type="http://schemas.openxmlformats.org/officeDocument/2006/relationships/oleObject" Target="../embeddings/oleObject18.bin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7" Type="http://schemas.openxmlformats.org/officeDocument/2006/relationships/oleObject" Target="../embeddings/oleObject21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20.bin"/><Relationship Id="rId5" Type="http://schemas.openxmlformats.org/officeDocument/2006/relationships/oleObject" Target="../embeddings/oleObject19.bin"/><Relationship Id="rId4" Type="http://schemas.openxmlformats.org/officeDocument/2006/relationships/image" Target="../media/image26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6.bin"/><Relationship Id="rId3" Type="http://schemas.openxmlformats.org/officeDocument/2006/relationships/notesSlide" Target="../notesSlides/notesSlide15.xml"/><Relationship Id="rId7" Type="http://schemas.openxmlformats.org/officeDocument/2006/relationships/oleObject" Target="../embeddings/oleObject2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24.bin"/><Relationship Id="rId5" Type="http://schemas.openxmlformats.org/officeDocument/2006/relationships/oleObject" Target="../embeddings/oleObject23.bin"/><Relationship Id="rId4" Type="http://schemas.openxmlformats.org/officeDocument/2006/relationships/oleObject" Target="../embeddings/oleObject22.bin"/><Relationship Id="rId9" Type="http://schemas.openxmlformats.org/officeDocument/2006/relationships/oleObject" Target="../embeddings/oleObject27.bin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2.bin"/><Relationship Id="rId3" Type="http://schemas.openxmlformats.org/officeDocument/2006/relationships/notesSlide" Target="../notesSlides/notesSlide16.xml"/><Relationship Id="rId7" Type="http://schemas.openxmlformats.org/officeDocument/2006/relationships/oleObject" Target="../embeddings/oleObject3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30.bin"/><Relationship Id="rId5" Type="http://schemas.openxmlformats.org/officeDocument/2006/relationships/oleObject" Target="../embeddings/oleObject29.bin"/><Relationship Id="rId4" Type="http://schemas.openxmlformats.org/officeDocument/2006/relationships/oleObject" Target="../embeddings/oleObject28.bin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5" Type="http://schemas.openxmlformats.org/officeDocument/2006/relationships/oleObject" Target="../embeddings/oleObject34.bin"/><Relationship Id="rId4" Type="http://schemas.openxmlformats.org/officeDocument/2006/relationships/oleObject" Target="../embeddings/oleObject33.bin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4" Type="http://schemas.openxmlformats.org/officeDocument/2006/relationships/oleObject" Target="../embeddings/oleObject35.bin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4" Type="http://schemas.openxmlformats.org/officeDocument/2006/relationships/oleObject" Target="../embeddings/oleObject36.bin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5" Type="http://schemas.openxmlformats.org/officeDocument/2006/relationships/oleObject" Target="../embeddings/oleObject38.bin"/><Relationship Id="rId4" Type="http://schemas.openxmlformats.org/officeDocument/2006/relationships/oleObject" Target="../embeddings/oleObject37.bin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3.bin"/><Relationship Id="rId3" Type="http://schemas.openxmlformats.org/officeDocument/2006/relationships/notesSlide" Target="../notesSlides/notesSlide21.xml"/><Relationship Id="rId7" Type="http://schemas.openxmlformats.org/officeDocument/2006/relationships/oleObject" Target="../embeddings/oleObject42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3.vml"/><Relationship Id="rId6" Type="http://schemas.openxmlformats.org/officeDocument/2006/relationships/oleObject" Target="../embeddings/oleObject41.bin"/><Relationship Id="rId11" Type="http://schemas.openxmlformats.org/officeDocument/2006/relationships/oleObject" Target="../embeddings/oleObject46.bin"/><Relationship Id="rId5" Type="http://schemas.openxmlformats.org/officeDocument/2006/relationships/oleObject" Target="../embeddings/oleObject40.bin"/><Relationship Id="rId10" Type="http://schemas.openxmlformats.org/officeDocument/2006/relationships/oleObject" Target="../embeddings/oleObject45.bin"/><Relationship Id="rId4" Type="http://schemas.openxmlformats.org/officeDocument/2006/relationships/oleObject" Target="../embeddings/oleObject39.bin"/><Relationship Id="rId9" Type="http://schemas.openxmlformats.org/officeDocument/2006/relationships/oleObject" Target="../embeddings/oleObject44.bin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1.bin"/><Relationship Id="rId3" Type="http://schemas.openxmlformats.org/officeDocument/2006/relationships/notesSlide" Target="../notesSlides/notesSlide23.xml"/><Relationship Id="rId7" Type="http://schemas.openxmlformats.org/officeDocument/2006/relationships/oleObject" Target="../embeddings/oleObject5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4.vml"/><Relationship Id="rId6" Type="http://schemas.openxmlformats.org/officeDocument/2006/relationships/oleObject" Target="../embeddings/oleObject49.bin"/><Relationship Id="rId5" Type="http://schemas.openxmlformats.org/officeDocument/2006/relationships/oleObject" Target="../embeddings/oleObject48.bin"/><Relationship Id="rId4" Type="http://schemas.openxmlformats.org/officeDocument/2006/relationships/oleObject" Target="../embeddings/oleObject47.bin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15.v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wmf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8.w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.bin"/><Relationship Id="rId3" Type="http://schemas.openxmlformats.org/officeDocument/2006/relationships/notesSlide" Target="../notesSlides/notesSlide9.xml"/><Relationship Id="rId7" Type="http://schemas.openxmlformats.org/officeDocument/2006/relationships/oleObject" Target="../embeddings/oleObject4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3.bin"/><Relationship Id="rId5" Type="http://schemas.openxmlformats.org/officeDocument/2006/relationships/oleObject" Target="../embeddings/oleObject2.bin"/><Relationship Id="rId4" Type="http://schemas.openxmlformats.org/officeDocument/2006/relationships/oleObject" Target="../embeddings/oleObject1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11560" y="980728"/>
            <a:ext cx="8280920" cy="4896544"/>
          </a:xfrm>
        </p:spPr>
        <p:txBody>
          <a:bodyPr/>
          <a:lstStyle/>
          <a:p>
            <a:pPr algn="l"/>
            <a:r>
              <a:rPr lang="en-US" b="1" dirty="0" smtClean="0"/>
              <a:t>Computational Fluid Dynamics for Engineers</a:t>
            </a:r>
            <a:r>
              <a:rPr lang="en-US" dirty="0" smtClean="0"/>
              <a:t> </a:t>
            </a:r>
            <a:r>
              <a:rPr lang="en-US" sz="2800" dirty="0" smtClean="0"/>
              <a:t>Cambridge University Press, 2011.</a:t>
            </a:r>
          </a:p>
          <a:p>
            <a:pPr algn="l"/>
            <a:endParaRPr lang="en-US" sz="2800" dirty="0" smtClean="0"/>
          </a:p>
          <a:p>
            <a:pPr algn="l"/>
            <a:r>
              <a:rPr lang="en-US" sz="2800" dirty="0" smtClean="0"/>
              <a:t>Tutorials and Projects are also available at www.cambridge.org\9781107018952</a:t>
            </a:r>
          </a:p>
          <a:p>
            <a:pPr algn="l"/>
            <a:endParaRPr lang="en-US" sz="2800" dirty="0" smtClean="0"/>
          </a:p>
          <a:p>
            <a:pPr algn="l"/>
            <a:r>
              <a:rPr lang="en-US" sz="2000" dirty="0" smtClean="0"/>
              <a:t>Copyright @2011 Prof. Bengt Andersson</a:t>
            </a:r>
          </a:p>
          <a:p>
            <a:pPr algn="l"/>
            <a:r>
              <a:rPr lang="en-US" sz="2000" dirty="0" smtClean="0"/>
              <a:t>These lecture notes can be used freely with reference to the textbook.</a:t>
            </a:r>
          </a:p>
          <a:p>
            <a:pPr algn="l"/>
            <a:r>
              <a:rPr lang="en-US" sz="2000" dirty="0" smtClean="0"/>
              <a:t>Chemical Engineering</a:t>
            </a:r>
          </a:p>
          <a:p>
            <a:pPr algn="l"/>
            <a:r>
              <a:rPr lang="en-US" sz="2000" dirty="0" smtClean="0"/>
              <a:t>Chalmers University</a:t>
            </a:r>
          </a:p>
          <a:p>
            <a:pPr algn="l"/>
            <a:r>
              <a:rPr lang="en-US" sz="2000" dirty="0" smtClean="0"/>
              <a:t>Gothenburg, Sweden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Title 4"/>
          <p:cNvSpPr>
            <a:spLocks noGrp="1"/>
          </p:cNvSpPr>
          <p:nvPr>
            <p:ph type="title"/>
          </p:nvPr>
        </p:nvSpPr>
        <p:spPr>
          <a:xfrm>
            <a:off x="684213" y="0"/>
            <a:ext cx="7772400" cy="1143000"/>
          </a:xfrm>
        </p:spPr>
        <p:txBody>
          <a:bodyPr/>
          <a:lstStyle/>
          <a:p>
            <a:r>
              <a:rPr lang="sv-SE" smtClean="0"/>
              <a:t>Tensor notation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827088" y="981075"/>
            <a:ext cx="7921625" cy="5472113"/>
          </a:xfrm>
        </p:spPr>
        <p:txBody>
          <a:bodyPr>
            <a:normAutofit fontScale="70000" lnSpcReduction="20000"/>
          </a:bodyPr>
          <a:lstStyle/>
          <a:p>
            <a:pPr>
              <a:buFontTx/>
              <a:buNone/>
              <a:defRPr/>
            </a:pPr>
            <a:r>
              <a:rPr lang="sv-SE" sz="3400" dirty="0" smtClean="0"/>
              <a:t>For a vector                          is the equation written as</a:t>
            </a:r>
          </a:p>
          <a:p>
            <a:pPr>
              <a:buFontTx/>
              <a:buNone/>
              <a:defRPr/>
            </a:pPr>
            <a:endParaRPr lang="sv-SE" dirty="0" smtClean="0"/>
          </a:p>
          <a:p>
            <a:pPr>
              <a:buFontTx/>
              <a:buNone/>
              <a:defRPr/>
            </a:pPr>
            <a:endParaRPr lang="sv-SE" dirty="0" smtClean="0"/>
          </a:p>
          <a:p>
            <a:pPr>
              <a:buFontTx/>
              <a:buNone/>
              <a:defRPr/>
            </a:pPr>
            <a:endParaRPr lang="sv-SE" dirty="0" smtClean="0"/>
          </a:p>
          <a:p>
            <a:pPr>
              <a:buFontTx/>
              <a:buNone/>
              <a:defRPr/>
            </a:pPr>
            <a:endParaRPr lang="sv-SE" dirty="0" smtClean="0"/>
          </a:p>
          <a:p>
            <a:pPr>
              <a:buFontTx/>
              <a:buNone/>
              <a:defRPr/>
            </a:pPr>
            <a:endParaRPr lang="sv-SE" dirty="0" smtClean="0"/>
          </a:p>
          <a:p>
            <a:pPr>
              <a:buFontTx/>
              <a:buNone/>
              <a:defRPr/>
            </a:pPr>
            <a:endParaRPr lang="sv-SE" dirty="0" smtClean="0"/>
          </a:p>
          <a:p>
            <a:pPr>
              <a:buFontTx/>
              <a:buNone/>
              <a:defRPr/>
            </a:pPr>
            <a:endParaRPr lang="sv-SE" dirty="0" smtClean="0"/>
          </a:p>
          <a:p>
            <a:pPr>
              <a:buFontTx/>
              <a:buNone/>
              <a:defRPr/>
            </a:pPr>
            <a:endParaRPr lang="sv-SE" dirty="0" smtClean="0"/>
          </a:p>
          <a:p>
            <a:pPr>
              <a:buFontTx/>
              <a:buNone/>
              <a:defRPr/>
            </a:pPr>
            <a:endParaRPr lang="sv-SE" dirty="0" smtClean="0"/>
          </a:p>
          <a:p>
            <a:pPr>
              <a:buFontTx/>
              <a:buNone/>
              <a:defRPr/>
            </a:pPr>
            <a:endParaRPr lang="sv-SE" dirty="0" smtClean="0"/>
          </a:p>
          <a:p>
            <a:pPr>
              <a:buFontTx/>
              <a:buNone/>
              <a:defRPr/>
            </a:pPr>
            <a:endParaRPr lang="sv-SE" dirty="0" smtClean="0"/>
          </a:p>
          <a:p>
            <a:pPr>
              <a:buFontTx/>
              <a:buNone/>
              <a:defRPr/>
            </a:pPr>
            <a:r>
              <a:rPr lang="sv-SE" dirty="0" smtClean="0"/>
              <a:t> </a:t>
            </a:r>
          </a:p>
          <a:p>
            <a:pPr>
              <a:buFontTx/>
              <a:buNone/>
              <a:defRPr/>
            </a:pPr>
            <a:endParaRPr lang="sv-SE" dirty="0" smtClean="0"/>
          </a:p>
          <a:p>
            <a:pPr>
              <a:buFontTx/>
              <a:buNone/>
              <a:defRPr/>
            </a:pPr>
            <a:r>
              <a:rPr lang="sv-SE" dirty="0" smtClean="0"/>
              <a:t>NOTE There is one equation for each element in the vector</a:t>
            </a:r>
          </a:p>
          <a:p>
            <a:pPr>
              <a:buFontTx/>
              <a:buNone/>
              <a:defRPr/>
            </a:pPr>
            <a:endParaRPr lang="sv-SE" dirty="0" smtClean="0"/>
          </a:p>
          <a:p>
            <a:pPr>
              <a:buFontTx/>
              <a:buNone/>
              <a:defRPr/>
            </a:pPr>
            <a:endParaRPr lang="sv-SE" dirty="0"/>
          </a:p>
        </p:txBody>
      </p:sp>
      <p:graphicFrame>
        <p:nvGraphicFramePr>
          <p:cNvPr id="2050" name="Object 9"/>
          <p:cNvGraphicFramePr>
            <a:graphicFrameLocks noChangeAspect="1"/>
          </p:cNvGraphicFramePr>
          <p:nvPr/>
        </p:nvGraphicFramePr>
        <p:xfrm>
          <a:off x="2484438" y="981075"/>
          <a:ext cx="1800225" cy="425450"/>
        </p:xfrm>
        <a:graphic>
          <a:graphicData uri="http://schemas.openxmlformats.org/presentationml/2006/ole">
            <p:oleObj spid="_x0000_s2050" name="Equation" r:id="rId4" imgW="965160" imgH="228600" progId="Equation.DSMT4">
              <p:embed/>
            </p:oleObj>
          </a:graphicData>
        </a:graphic>
      </p:graphicFrame>
      <p:graphicFrame>
        <p:nvGraphicFramePr>
          <p:cNvPr id="2051" name="Object 10"/>
          <p:cNvGraphicFramePr>
            <a:graphicFrameLocks noChangeAspect="1"/>
          </p:cNvGraphicFramePr>
          <p:nvPr/>
        </p:nvGraphicFramePr>
        <p:xfrm>
          <a:off x="747713" y="1412875"/>
          <a:ext cx="6534150" cy="4271963"/>
        </p:xfrm>
        <a:graphic>
          <a:graphicData uri="http://schemas.openxmlformats.org/presentationml/2006/ole">
            <p:oleObj spid="_x0000_s2051" name="Equation" r:id="rId5" imgW="4775040" imgH="3124080" progId="Equation.DSMT4">
              <p:embed/>
            </p:oleObj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8" name="Rectangle 2"/>
          <p:cNvSpPr>
            <a:spLocks noGrp="1" noChangeArrowheads="1"/>
          </p:cNvSpPr>
          <p:nvPr>
            <p:ph type="title"/>
          </p:nvPr>
        </p:nvSpPr>
        <p:spPr>
          <a:xfrm>
            <a:off x="755650" y="0"/>
            <a:ext cx="7772400" cy="1143000"/>
          </a:xfrm>
        </p:spPr>
        <p:txBody>
          <a:bodyPr/>
          <a:lstStyle/>
          <a:p>
            <a:r>
              <a:rPr lang="en-GB" smtClean="0"/>
              <a:t>The continuity balance</a:t>
            </a:r>
          </a:p>
        </p:txBody>
      </p:sp>
      <p:pic>
        <p:nvPicPr>
          <p:cNvPr id="3079" name="Picture 4" descr="fig4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395288" y="1052513"/>
            <a:ext cx="2827337" cy="1997075"/>
          </a:xfrm>
          <a:noFill/>
        </p:spPr>
      </p:pic>
      <p:sp>
        <p:nvSpPr>
          <p:cNvPr id="3080" name="Rectangle 7"/>
          <p:cNvSpPr>
            <a:spLocks noChangeArrowheads="1"/>
          </p:cNvSpPr>
          <p:nvPr/>
        </p:nvSpPr>
        <p:spPr bwMode="auto">
          <a:xfrm>
            <a:off x="0" y="3214688"/>
            <a:ext cx="9144000" cy="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sv-SE"/>
          </a:p>
        </p:txBody>
      </p:sp>
      <p:graphicFrame>
        <p:nvGraphicFramePr>
          <p:cNvPr id="3074" name="Object 6"/>
          <p:cNvGraphicFramePr>
            <a:graphicFrameLocks noChangeAspect="1"/>
          </p:cNvGraphicFramePr>
          <p:nvPr/>
        </p:nvGraphicFramePr>
        <p:xfrm>
          <a:off x="4067175" y="1196975"/>
          <a:ext cx="2854325" cy="619125"/>
        </p:xfrm>
        <a:graphic>
          <a:graphicData uri="http://schemas.openxmlformats.org/presentationml/2006/ole">
            <p:oleObj spid="_x0000_s3074" name="Equation" r:id="rId5" imgW="1981080" imgH="431640" progId="Equation.DSMT4">
              <p:embed/>
            </p:oleObj>
          </a:graphicData>
        </a:graphic>
      </p:graphicFrame>
      <p:sp>
        <p:nvSpPr>
          <p:cNvPr id="3081" name="Rectangle 9"/>
          <p:cNvSpPr>
            <a:spLocks noChangeArrowheads="1"/>
          </p:cNvSpPr>
          <p:nvPr/>
        </p:nvSpPr>
        <p:spPr bwMode="auto">
          <a:xfrm>
            <a:off x="0" y="3195638"/>
            <a:ext cx="9144000" cy="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sv-SE"/>
          </a:p>
        </p:txBody>
      </p:sp>
      <p:graphicFrame>
        <p:nvGraphicFramePr>
          <p:cNvPr id="3075" name="Object 8"/>
          <p:cNvGraphicFramePr>
            <a:graphicFrameLocks noChangeAspect="1"/>
          </p:cNvGraphicFramePr>
          <p:nvPr/>
        </p:nvGraphicFramePr>
        <p:xfrm>
          <a:off x="4067175" y="1844675"/>
          <a:ext cx="1582738" cy="766763"/>
        </p:xfrm>
        <a:graphic>
          <a:graphicData uri="http://schemas.openxmlformats.org/presentationml/2006/ole">
            <p:oleObj spid="_x0000_s3075" name="Equation" r:id="rId6" imgW="965200" imgH="469900" progId="Equation.DSMT4">
              <p:embed/>
            </p:oleObj>
          </a:graphicData>
        </a:graphic>
      </p:graphicFrame>
      <p:sp>
        <p:nvSpPr>
          <p:cNvPr id="3082" name="Rectangle 11"/>
          <p:cNvSpPr>
            <a:spLocks noChangeArrowheads="1"/>
          </p:cNvSpPr>
          <p:nvPr/>
        </p:nvSpPr>
        <p:spPr bwMode="auto">
          <a:xfrm>
            <a:off x="0" y="3195638"/>
            <a:ext cx="9144000" cy="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sv-SE"/>
          </a:p>
        </p:txBody>
      </p:sp>
      <p:graphicFrame>
        <p:nvGraphicFramePr>
          <p:cNvPr id="3076" name="Object 10"/>
          <p:cNvGraphicFramePr>
            <a:graphicFrameLocks noChangeAspect="1"/>
          </p:cNvGraphicFramePr>
          <p:nvPr/>
        </p:nvGraphicFramePr>
        <p:xfrm>
          <a:off x="765175" y="3716338"/>
          <a:ext cx="5289550" cy="658812"/>
        </p:xfrm>
        <a:graphic>
          <a:graphicData uri="http://schemas.openxmlformats.org/presentationml/2006/ole">
            <p:oleObj spid="_x0000_s3076" name="Equation" r:id="rId7" imgW="3746160" imgH="469800" progId="Equation.DSMT4">
              <p:embed/>
            </p:oleObj>
          </a:graphicData>
        </a:graphic>
      </p:graphicFrame>
      <p:sp>
        <p:nvSpPr>
          <p:cNvPr id="3083" name="Text Box 12"/>
          <p:cNvSpPr txBox="1">
            <a:spLocks noChangeArrowheads="1"/>
          </p:cNvSpPr>
          <p:nvPr/>
        </p:nvSpPr>
        <p:spPr bwMode="auto">
          <a:xfrm>
            <a:off x="611188" y="3068638"/>
            <a:ext cx="7993062" cy="646112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1800"/>
              <a:t>Pressure is transported with the speed of sound and at subsonic velocity U&lt;0.1-0.3 c the fluid can be assumed incompressible (</a:t>
            </a:r>
            <a:r>
              <a:rPr lang="en-GB" sz="1800" i="1">
                <a:sym typeface="Symbol" pitchFamily="18" charset="2"/>
              </a:rPr>
              <a:t> </a:t>
            </a:r>
            <a:r>
              <a:rPr lang="en-GB" sz="1800">
                <a:sym typeface="Symbol" pitchFamily="18" charset="2"/>
              </a:rPr>
              <a:t>= constant)</a:t>
            </a:r>
            <a:endParaRPr lang="en-GB" sz="1800"/>
          </a:p>
        </p:txBody>
      </p:sp>
      <p:sp>
        <p:nvSpPr>
          <p:cNvPr id="3084" name="Rectangle 15"/>
          <p:cNvSpPr>
            <a:spLocks noChangeArrowheads="1"/>
          </p:cNvSpPr>
          <p:nvPr/>
        </p:nvSpPr>
        <p:spPr bwMode="auto">
          <a:xfrm>
            <a:off x="0" y="3148013"/>
            <a:ext cx="9144000" cy="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sv-SE"/>
          </a:p>
        </p:txBody>
      </p:sp>
      <p:graphicFrame>
        <p:nvGraphicFramePr>
          <p:cNvPr id="3077" name="Object 14"/>
          <p:cNvGraphicFramePr>
            <a:graphicFrameLocks noChangeAspect="1"/>
          </p:cNvGraphicFramePr>
          <p:nvPr/>
        </p:nvGraphicFramePr>
        <p:xfrm>
          <a:off x="2051050" y="5445125"/>
          <a:ext cx="2519363" cy="754063"/>
        </p:xfrm>
        <a:graphic>
          <a:graphicData uri="http://schemas.openxmlformats.org/presentationml/2006/ole">
            <p:oleObj spid="_x0000_s3077" name="Equation" r:id="rId8" imgW="1879600" imgH="558800" progId="Equation.DSMT4">
              <p:embed/>
            </p:oleObj>
          </a:graphicData>
        </a:graphic>
      </p:graphicFrame>
      <p:sp>
        <p:nvSpPr>
          <p:cNvPr id="3085" name="Text Box 16"/>
          <p:cNvSpPr txBox="1">
            <a:spLocks noChangeArrowheads="1"/>
          </p:cNvSpPr>
          <p:nvPr/>
        </p:nvSpPr>
        <p:spPr bwMode="auto">
          <a:xfrm>
            <a:off x="468313" y="4365625"/>
            <a:ext cx="8207375" cy="1014413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2000"/>
              <a:t>The CFD program solves for velocity and pressure and the continuity balance </a:t>
            </a:r>
          </a:p>
          <a:p>
            <a:r>
              <a:rPr lang="en-GB" sz="2000"/>
              <a:t>is solved by introducing pressure by the pressure velocity coupling </a:t>
            </a:r>
          </a:p>
          <a:p>
            <a:r>
              <a:rPr lang="en-GB" sz="2000"/>
              <a:t>e.g. Poisson equation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Content Placeholder 15" descr="fig2_2.tif"/>
          <p:cNvPicPr>
            <a:picLocks noGrp="1" noChangeAspect="1"/>
          </p:cNvPicPr>
          <p:nvPr>
            <p:ph sz="quarter" idx="3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4932363" y="908050"/>
            <a:ext cx="2840037" cy="2228850"/>
          </a:xfrm>
        </p:spPr>
      </p:pic>
      <p:sp>
        <p:nvSpPr>
          <p:cNvPr id="4100" name="Rectangle 2"/>
          <p:cNvSpPr>
            <a:spLocks noGrp="1" noChangeArrowheads="1"/>
          </p:cNvSpPr>
          <p:nvPr>
            <p:ph type="title"/>
          </p:nvPr>
        </p:nvSpPr>
        <p:spPr>
          <a:xfrm>
            <a:off x="755650" y="0"/>
            <a:ext cx="7772400" cy="1143000"/>
          </a:xfrm>
        </p:spPr>
        <p:txBody>
          <a:bodyPr/>
          <a:lstStyle/>
          <a:p>
            <a:r>
              <a:rPr lang="en-GB" smtClean="0"/>
              <a:t>Viscous transport</a:t>
            </a:r>
          </a:p>
        </p:txBody>
      </p:sp>
      <p:pic>
        <p:nvPicPr>
          <p:cNvPr id="4101" name="Picture 4" descr="nybox"/>
          <p:cNvPicPr>
            <a:picLocks noGrp="1" noChangeAspect="1" noChangeArrowheads="1"/>
          </p:cNvPicPr>
          <p:nvPr>
            <p:ph sz="half" idx="1"/>
          </p:nvPr>
        </p:nvPicPr>
        <p:blipFill>
          <a:blip r:embed="rId5" cstate="print"/>
          <a:srcRect/>
          <a:stretch>
            <a:fillRect/>
          </a:stretch>
        </p:blipFill>
        <p:spPr>
          <a:xfrm>
            <a:off x="395288" y="1125538"/>
            <a:ext cx="3097212" cy="1774825"/>
          </a:xfrm>
          <a:noFill/>
        </p:spPr>
      </p:pic>
      <p:sp>
        <p:nvSpPr>
          <p:cNvPr id="4102" name="Rectangle 9"/>
          <p:cNvSpPr>
            <a:spLocks noChangeArrowheads="1"/>
          </p:cNvSpPr>
          <p:nvPr/>
        </p:nvSpPr>
        <p:spPr bwMode="auto">
          <a:xfrm>
            <a:off x="0" y="3214688"/>
            <a:ext cx="9144000" cy="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sv-SE"/>
          </a:p>
        </p:txBody>
      </p:sp>
      <p:graphicFrame>
        <p:nvGraphicFramePr>
          <p:cNvPr id="4098" name="Object 8"/>
          <p:cNvGraphicFramePr>
            <a:graphicFrameLocks noChangeAspect="1"/>
          </p:cNvGraphicFramePr>
          <p:nvPr/>
        </p:nvGraphicFramePr>
        <p:xfrm>
          <a:off x="4643438" y="4076700"/>
          <a:ext cx="1728787" cy="884238"/>
        </p:xfrm>
        <a:graphic>
          <a:graphicData uri="http://schemas.openxmlformats.org/presentationml/2006/ole">
            <p:oleObj spid="_x0000_s4098" name="Equation" r:id="rId6" imgW="837836" imgH="431613" progId="Equation.DSMT4">
              <p:embed/>
            </p:oleObj>
          </a:graphicData>
        </a:graphic>
      </p:graphicFrame>
      <p:sp>
        <p:nvSpPr>
          <p:cNvPr id="4103" name="Rectangle 13"/>
          <p:cNvSpPr>
            <a:spLocks noChangeArrowheads="1"/>
          </p:cNvSpPr>
          <p:nvPr/>
        </p:nvSpPr>
        <p:spPr bwMode="auto">
          <a:xfrm>
            <a:off x="0" y="3186113"/>
            <a:ext cx="9144000" cy="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sv-SE"/>
          </a:p>
        </p:txBody>
      </p:sp>
      <p:sp>
        <p:nvSpPr>
          <p:cNvPr id="4104" name="Rectangle 15"/>
          <p:cNvSpPr>
            <a:spLocks noChangeArrowheads="1"/>
          </p:cNvSpPr>
          <p:nvPr/>
        </p:nvSpPr>
        <p:spPr bwMode="auto">
          <a:xfrm>
            <a:off x="0" y="3186113"/>
            <a:ext cx="9144000" cy="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sv-SE"/>
          </a:p>
        </p:txBody>
      </p:sp>
      <p:sp>
        <p:nvSpPr>
          <p:cNvPr id="4105" name="Rectangle 17"/>
          <p:cNvSpPr>
            <a:spLocks noChangeArrowheads="1"/>
          </p:cNvSpPr>
          <p:nvPr/>
        </p:nvSpPr>
        <p:spPr bwMode="auto">
          <a:xfrm>
            <a:off x="0" y="3176588"/>
            <a:ext cx="9144000" cy="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sv-SE"/>
          </a:p>
        </p:txBody>
      </p:sp>
      <p:sp>
        <p:nvSpPr>
          <p:cNvPr id="4106" name="Rectangle 19"/>
          <p:cNvSpPr>
            <a:spLocks noChangeArrowheads="1"/>
          </p:cNvSpPr>
          <p:nvPr/>
        </p:nvSpPr>
        <p:spPr bwMode="auto">
          <a:xfrm>
            <a:off x="0" y="3176588"/>
            <a:ext cx="9144000" cy="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sv-SE"/>
          </a:p>
        </p:txBody>
      </p:sp>
      <p:sp>
        <p:nvSpPr>
          <p:cNvPr id="4107" name="Text Box 22"/>
          <p:cNvSpPr txBox="1">
            <a:spLocks noChangeArrowheads="1"/>
          </p:cNvSpPr>
          <p:nvPr/>
        </p:nvSpPr>
        <p:spPr bwMode="auto">
          <a:xfrm>
            <a:off x="468313" y="3141663"/>
            <a:ext cx="3133725" cy="706437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2000">
                <a:solidFill>
                  <a:schemeClr val="accent2"/>
                </a:solidFill>
              </a:rPr>
              <a:t>Viscous transport by random</a:t>
            </a:r>
          </a:p>
          <a:p>
            <a:r>
              <a:rPr lang="en-GB" sz="2000">
                <a:solidFill>
                  <a:schemeClr val="accent2"/>
                </a:solidFill>
              </a:rPr>
              <a:t>movement of molecules</a:t>
            </a:r>
          </a:p>
        </p:txBody>
      </p:sp>
      <p:sp>
        <p:nvSpPr>
          <p:cNvPr id="4108" name="Line 26"/>
          <p:cNvSpPr>
            <a:spLocks noChangeShapeType="1"/>
          </p:cNvSpPr>
          <p:nvPr/>
        </p:nvSpPr>
        <p:spPr bwMode="auto">
          <a:xfrm flipV="1">
            <a:off x="5435600" y="1844675"/>
            <a:ext cx="2305050" cy="936625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sv-SE"/>
          </a:p>
        </p:txBody>
      </p:sp>
      <p:sp>
        <p:nvSpPr>
          <p:cNvPr id="4109" name="Text Box 28"/>
          <p:cNvSpPr txBox="1">
            <a:spLocks noChangeArrowheads="1"/>
          </p:cNvSpPr>
          <p:nvPr/>
        </p:nvSpPr>
        <p:spPr bwMode="auto">
          <a:xfrm>
            <a:off x="3851275" y="5013325"/>
            <a:ext cx="4681538" cy="646113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800"/>
              <a:t>The second index denote momentum direction</a:t>
            </a:r>
          </a:p>
          <a:p>
            <a:r>
              <a:rPr lang="en-US" sz="1800"/>
              <a:t>The first index the direction of the transport</a:t>
            </a:r>
          </a:p>
        </p:txBody>
      </p:sp>
      <p:sp>
        <p:nvSpPr>
          <p:cNvPr id="4110" name="Text Box 22"/>
          <p:cNvSpPr txBox="1">
            <a:spLocks noChangeArrowheads="1"/>
          </p:cNvSpPr>
          <p:nvPr/>
        </p:nvSpPr>
        <p:spPr bwMode="auto">
          <a:xfrm>
            <a:off x="4067175" y="3141663"/>
            <a:ext cx="4826000" cy="1014412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2000">
                <a:solidFill>
                  <a:schemeClr val="accent2"/>
                </a:solidFill>
              </a:rPr>
              <a:t>Newtonian fluid </a:t>
            </a:r>
          </a:p>
          <a:p>
            <a:r>
              <a:rPr lang="en-GB" sz="2000">
                <a:solidFill>
                  <a:schemeClr val="accent2"/>
                </a:solidFill>
              </a:rPr>
              <a:t>(linear dependence between stress and strain)</a:t>
            </a:r>
          </a:p>
          <a:p>
            <a:endParaRPr lang="en-GB" sz="2000">
              <a:solidFill>
                <a:schemeClr val="accent2"/>
              </a:solidFill>
            </a:endParaRPr>
          </a:p>
        </p:txBody>
      </p:sp>
      <p:pic>
        <p:nvPicPr>
          <p:cNvPr id="4111" name="Picture 1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27088" y="5283200"/>
            <a:ext cx="1368425" cy="947738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</p:pic>
      <p:sp>
        <p:nvSpPr>
          <p:cNvPr id="4112" name="TextBox 18"/>
          <p:cNvSpPr txBox="1">
            <a:spLocks noChangeArrowheads="1"/>
          </p:cNvSpPr>
          <p:nvPr/>
        </p:nvSpPr>
        <p:spPr bwMode="auto">
          <a:xfrm>
            <a:off x="2195513" y="4221163"/>
            <a:ext cx="66357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v-SE"/>
              <a:t>Gas</a:t>
            </a:r>
          </a:p>
        </p:txBody>
      </p:sp>
      <p:sp>
        <p:nvSpPr>
          <p:cNvPr id="4113" name="TextBox 19"/>
          <p:cNvSpPr txBox="1">
            <a:spLocks noChangeArrowheads="1"/>
          </p:cNvSpPr>
          <p:nvPr/>
        </p:nvSpPr>
        <p:spPr bwMode="auto">
          <a:xfrm>
            <a:off x="2268538" y="5516563"/>
            <a:ext cx="10033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v-SE"/>
              <a:t>Liquid</a:t>
            </a:r>
          </a:p>
        </p:txBody>
      </p:sp>
      <p:pic>
        <p:nvPicPr>
          <p:cNvPr id="4114" name="Picture 18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55650" y="3789363"/>
            <a:ext cx="1308100" cy="1436687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8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Viscous stresses</a:t>
            </a:r>
          </a:p>
        </p:txBody>
      </p:sp>
      <p:sp>
        <p:nvSpPr>
          <p:cNvPr id="5129" name="Content Placeholder 2"/>
          <p:cNvSpPr>
            <a:spLocks noGrp="1"/>
          </p:cNvSpPr>
          <p:nvPr>
            <p:ph sz="half" idx="2"/>
          </p:nvPr>
        </p:nvSpPr>
        <p:spPr>
          <a:xfrm>
            <a:off x="539750" y="1557338"/>
            <a:ext cx="4040188" cy="2663825"/>
          </a:xfrm>
        </p:spPr>
        <p:txBody>
          <a:bodyPr/>
          <a:lstStyle/>
          <a:p>
            <a:r>
              <a:rPr lang="sv-SE" smtClean="0"/>
              <a:t>Shear stress</a:t>
            </a:r>
          </a:p>
          <a:p>
            <a:endParaRPr lang="sv-SE" smtClean="0"/>
          </a:p>
          <a:p>
            <a:endParaRPr lang="sv-SE" smtClean="0"/>
          </a:p>
          <a:p>
            <a:r>
              <a:rPr lang="sv-SE" smtClean="0"/>
              <a:t>Normal stress</a:t>
            </a:r>
          </a:p>
          <a:p>
            <a:endParaRPr lang="sv-SE" smtClean="0"/>
          </a:p>
          <a:p>
            <a:endParaRPr lang="sv-SE" smtClean="0"/>
          </a:p>
        </p:txBody>
      </p:sp>
      <p:sp>
        <p:nvSpPr>
          <p:cNvPr id="5130" name="Content Placeholder 12"/>
          <p:cNvSpPr>
            <a:spLocks noGrp="1"/>
          </p:cNvSpPr>
          <p:nvPr>
            <p:ph sz="quarter" idx="4"/>
          </p:nvPr>
        </p:nvSpPr>
        <p:spPr>
          <a:xfrm>
            <a:off x="4643438" y="1557338"/>
            <a:ext cx="4041775" cy="3951287"/>
          </a:xfrm>
        </p:spPr>
        <p:txBody>
          <a:bodyPr/>
          <a:lstStyle/>
          <a:p>
            <a:r>
              <a:rPr lang="sv-SE" smtClean="0"/>
              <a:t>Total stress</a:t>
            </a:r>
          </a:p>
          <a:p>
            <a:endParaRPr lang="sv-SE" smtClean="0"/>
          </a:p>
          <a:p>
            <a:endParaRPr lang="sv-SE" smtClean="0"/>
          </a:p>
          <a:p>
            <a:r>
              <a:rPr lang="sv-SE" smtClean="0"/>
              <a:t>Incompressible flow </a:t>
            </a:r>
          </a:p>
        </p:txBody>
      </p:sp>
      <p:graphicFrame>
        <p:nvGraphicFramePr>
          <p:cNvPr id="5122" name="Object 12"/>
          <p:cNvGraphicFramePr>
            <a:graphicFrameLocks noChangeAspect="1"/>
          </p:cNvGraphicFramePr>
          <p:nvPr/>
        </p:nvGraphicFramePr>
        <p:xfrm>
          <a:off x="755650" y="2060575"/>
          <a:ext cx="2447925" cy="693738"/>
        </p:xfrm>
        <a:graphic>
          <a:graphicData uri="http://schemas.openxmlformats.org/presentationml/2006/ole">
            <p:oleObj spid="_x0000_s5122" name="Equation" r:id="rId4" imgW="1714500" imgH="482600" progId="Equation.DSMT4">
              <p:embed/>
            </p:oleObj>
          </a:graphicData>
        </a:graphic>
      </p:graphicFrame>
      <p:graphicFrame>
        <p:nvGraphicFramePr>
          <p:cNvPr id="5123" name="Object 14"/>
          <p:cNvGraphicFramePr>
            <a:graphicFrameLocks noChangeAspect="1"/>
          </p:cNvGraphicFramePr>
          <p:nvPr/>
        </p:nvGraphicFramePr>
        <p:xfrm>
          <a:off x="596900" y="3427413"/>
          <a:ext cx="3749675" cy="649287"/>
        </p:xfrm>
        <a:graphic>
          <a:graphicData uri="http://schemas.openxmlformats.org/presentationml/2006/ole">
            <p:oleObj spid="_x0000_s5123" name="Equation" r:id="rId5" imgW="2819160" imgH="482400" progId="Equation.DSMT4">
              <p:embed/>
            </p:oleObj>
          </a:graphicData>
        </a:graphic>
      </p:graphicFrame>
      <p:graphicFrame>
        <p:nvGraphicFramePr>
          <p:cNvPr id="5124" name="Object 16"/>
          <p:cNvGraphicFramePr>
            <a:graphicFrameLocks noChangeAspect="1"/>
          </p:cNvGraphicFramePr>
          <p:nvPr/>
        </p:nvGraphicFramePr>
        <p:xfrm>
          <a:off x="4716463" y="2060575"/>
          <a:ext cx="3625850" cy="620713"/>
        </p:xfrm>
        <a:graphic>
          <a:graphicData uri="http://schemas.openxmlformats.org/presentationml/2006/ole">
            <p:oleObj spid="_x0000_s5124" name="Equation" r:id="rId6" imgW="2946240" imgH="507960" progId="Equation.DSMT4">
              <p:embed/>
            </p:oleObj>
          </a:graphicData>
        </a:graphic>
      </p:graphicFrame>
      <p:graphicFrame>
        <p:nvGraphicFramePr>
          <p:cNvPr id="5125" name="Object 18"/>
          <p:cNvGraphicFramePr>
            <a:graphicFrameLocks noChangeAspect="1"/>
          </p:cNvGraphicFramePr>
          <p:nvPr/>
        </p:nvGraphicFramePr>
        <p:xfrm>
          <a:off x="4932363" y="3357563"/>
          <a:ext cx="2016125" cy="611187"/>
        </p:xfrm>
        <a:graphic>
          <a:graphicData uri="http://schemas.openxmlformats.org/presentationml/2006/ole">
            <p:oleObj spid="_x0000_s5125" name="Equation" r:id="rId7" imgW="1663560" imgH="507960" progId="Equation.DSMT4">
              <p:embed/>
            </p:oleObj>
          </a:graphicData>
        </a:graphic>
      </p:graphicFrame>
      <p:graphicFrame>
        <p:nvGraphicFramePr>
          <p:cNvPr id="5126" name="Object 7"/>
          <p:cNvGraphicFramePr>
            <a:graphicFrameLocks noChangeAspect="1"/>
          </p:cNvGraphicFramePr>
          <p:nvPr/>
        </p:nvGraphicFramePr>
        <p:xfrm>
          <a:off x="4597400" y="2463800"/>
          <a:ext cx="914400" cy="198438"/>
        </p:xfrm>
        <a:graphic>
          <a:graphicData uri="http://schemas.openxmlformats.org/presentationml/2006/ole">
            <p:oleObj spid="_x0000_s5126" name="Equation" r:id="rId8" imgW="114120" imgH="177480" progId="Equation.DSMT4">
              <p:embed/>
            </p:oleObj>
          </a:graphicData>
        </a:graphic>
      </p:graphicFrame>
      <p:graphicFrame>
        <p:nvGraphicFramePr>
          <p:cNvPr id="5127" name="Object 8"/>
          <p:cNvGraphicFramePr>
            <a:graphicFrameLocks noChangeAspect="1"/>
          </p:cNvGraphicFramePr>
          <p:nvPr/>
        </p:nvGraphicFramePr>
        <p:xfrm>
          <a:off x="7667625" y="2852738"/>
          <a:ext cx="809625" cy="561975"/>
        </p:xfrm>
        <a:graphic>
          <a:graphicData uri="http://schemas.openxmlformats.org/presentationml/2006/ole">
            <p:oleObj spid="_x0000_s5127" name="Equation" r:id="rId9" imgW="698400" imgH="482400" progId="Equation.DSMT4">
              <p:embed/>
            </p:oleObj>
          </a:graphicData>
        </a:graphic>
      </p:graphicFrame>
      <p:sp>
        <p:nvSpPr>
          <p:cNvPr id="5131" name="TextBox 10"/>
          <p:cNvSpPr txBox="1">
            <a:spLocks noChangeArrowheads="1"/>
          </p:cNvSpPr>
          <p:nvPr/>
        </p:nvSpPr>
        <p:spPr bwMode="auto">
          <a:xfrm>
            <a:off x="611188" y="4652963"/>
            <a:ext cx="446405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v-SE" i="1">
                <a:sym typeface="Symbol" pitchFamily="18" charset="2"/>
              </a:rPr>
              <a:t></a:t>
            </a:r>
            <a:r>
              <a:rPr lang="sv-SE"/>
              <a:t>=dilatational or volume viscosity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9" name="Rectangle 2"/>
          <p:cNvSpPr>
            <a:spLocks noGrp="1" noChangeArrowheads="1"/>
          </p:cNvSpPr>
          <p:nvPr>
            <p:ph type="title"/>
          </p:nvPr>
        </p:nvSpPr>
        <p:spPr>
          <a:xfrm>
            <a:off x="755650" y="0"/>
            <a:ext cx="7772400" cy="836613"/>
          </a:xfrm>
        </p:spPr>
        <p:txBody>
          <a:bodyPr/>
          <a:lstStyle/>
          <a:p>
            <a:r>
              <a:rPr lang="en-GB" smtClean="0"/>
              <a:t>Momentum balance</a:t>
            </a:r>
          </a:p>
        </p:txBody>
      </p:sp>
      <p:pic>
        <p:nvPicPr>
          <p:cNvPr id="6150" name="Picture 4" descr="balancebox2"/>
          <p:cNvPicPr>
            <a:picLocks noGrp="1" noChangeAspect="1" noChangeArrowheads="1"/>
          </p:cNvPicPr>
          <p:nvPr>
            <p:ph sz="half" idx="1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1619250" y="836613"/>
            <a:ext cx="3089275" cy="2270125"/>
          </a:xfrm>
          <a:noFill/>
        </p:spPr>
      </p:pic>
      <p:sp>
        <p:nvSpPr>
          <p:cNvPr id="6151" name="Rectangle 7"/>
          <p:cNvSpPr>
            <a:spLocks noChangeArrowheads="1"/>
          </p:cNvSpPr>
          <p:nvPr/>
        </p:nvSpPr>
        <p:spPr bwMode="auto">
          <a:xfrm>
            <a:off x="-468313" y="1916113"/>
            <a:ext cx="9144001" cy="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sv-SE"/>
          </a:p>
        </p:txBody>
      </p:sp>
      <p:graphicFrame>
        <p:nvGraphicFramePr>
          <p:cNvPr id="6146" name="Object 6"/>
          <p:cNvGraphicFramePr>
            <a:graphicFrameLocks noChangeAspect="1"/>
          </p:cNvGraphicFramePr>
          <p:nvPr/>
        </p:nvGraphicFramePr>
        <p:xfrm>
          <a:off x="1187450" y="3644900"/>
          <a:ext cx="5903913" cy="1679575"/>
        </p:xfrm>
        <a:graphic>
          <a:graphicData uri="http://schemas.openxmlformats.org/presentationml/2006/ole">
            <p:oleObj spid="_x0000_s6146" name="Equation" r:id="rId5" imgW="4686300" imgH="1333500" progId="Equation.DSMT4">
              <p:embed/>
            </p:oleObj>
          </a:graphicData>
        </a:graphic>
      </p:graphicFrame>
      <p:sp>
        <p:nvSpPr>
          <p:cNvPr id="6152" name="Rectangle 9"/>
          <p:cNvSpPr>
            <a:spLocks noChangeArrowheads="1"/>
          </p:cNvSpPr>
          <p:nvPr/>
        </p:nvSpPr>
        <p:spPr bwMode="auto">
          <a:xfrm>
            <a:off x="0" y="3195638"/>
            <a:ext cx="9144000" cy="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sv-SE"/>
          </a:p>
        </p:txBody>
      </p:sp>
      <p:graphicFrame>
        <p:nvGraphicFramePr>
          <p:cNvPr id="6147" name="Object 8"/>
          <p:cNvGraphicFramePr>
            <a:graphicFrameLocks noChangeAspect="1"/>
          </p:cNvGraphicFramePr>
          <p:nvPr/>
        </p:nvGraphicFramePr>
        <p:xfrm>
          <a:off x="1331913" y="5516563"/>
          <a:ext cx="3095625" cy="631825"/>
        </p:xfrm>
        <a:graphic>
          <a:graphicData uri="http://schemas.openxmlformats.org/presentationml/2006/ole">
            <p:oleObj spid="_x0000_s6147" name="Equation" r:id="rId6" imgW="2286000" imgH="469900" progId="Equation.DSMT4">
              <p:embed/>
            </p:oleObj>
          </a:graphicData>
        </a:graphic>
      </p:graphicFrame>
      <p:sp>
        <p:nvSpPr>
          <p:cNvPr id="6153" name="Text Box 10"/>
          <p:cNvSpPr txBox="1">
            <a:spLocks noChangeArrowheads="1"/>
          </p:cNvSpPr>
          <p:nvPr/>
        </p:nvSpPr>
        <p:spPr bwMode="auto">
          <a:xfrm>
            <a:off x="1095375" y="3160713"/>
            <a:ext cx="3194050" cy="461962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/>
              <a:t>Navier-Stokes equations</a:t>
            </a:r>
          </a:p>
        </p:txBody>
      </p:sp>
      <p:sp>
        <p:nvSpPr>
          <p:cNvPr id="6154" name="Line 11"/>
          <p:cNvSpPr>
            <a:spLocks noChangeShapeType="1"/>
          </p:cNvSpPr>
          <p:nvPr/>
        </p:nvSpPr>
        <p:spPr bwMode="auto">
          <a:xfrm>
            <a:off x="6300788" y="2133600"/>
            <a:ext cx="10795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sv-SE"/>
          </a:p>
        </p:txBody>
      </p:sp>
      <p:graphicFrame>
        <p:nvGraphicFramePr>
          <p:cNvPr id="6148" name="Object 13"/>
          <p:cNvGraphicFramePr>
            <a:graphicFrameLocks noChangeAspect="1"/>
          </p:cNvGraphicFramePr>
          <p:nvPr>
            <p:ph sz="half" idx="2"/>
          </p:nvPr>
        </p:nvGraphicFramePr>
        <p:xfrm>
          <a:off x="6084888" y="1773238"/>
          <a:ext cx="1439862" cy="323850"/>
        </p:xfrm>
        <a:graphic>
          <a:graphicData uri="http://schemas.openxmlformats.org/presentationml/2006/ole">
            <p:oleObj spid="_x0000_s6148" name="Equation" r:id="rId7" imgW="1015920" imgH="228600" progId="Equation.DSMT4">
              <p:embed/>
            </p:oleObj>
          </a:graphicData>
        </a:graphic>
      </p:graphicFrame>
      <p:sp>
        <p:nvSpPr>
          <p:cNvPr id="6155" name="Text Box 15"/>
          <p:cNvSpPr txBox="1">
            <a:spLocks noChangeArrowheads="1"/>
          </p:cNvSpPr>
          <p:nvPr/>
        </p:nvSpPr>
        <p:spPr bwMode="auto">
          <a:xfrm>
            <a:off x="4767263" y="5588000"/>
            <a:ext cx="3497262" cy="523875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>
                <a:solidFill>
                  <a:schemeClr val="accent2"/>
                </a:solidFill>
              </a:rPr>
              <a:t>4 Unknown </a:t>
            </a:r>
            <a:r>
              <a:rPr lang="en-US" sz="1400" i="1">
                <a:solidFill>
                  <a:schemeClr val="accent2"/>
                </a:solidFill>
              </a:rPr>
              <a:t>U</a:t>
            </a:r>
            <a:r>
              <a:rPr lang="en-US" sz="1400" i="1" baseline="-25000">
                <a:solidFill>
                  <a:schemeClr val="accent2"/>
                </a:solidFill>
              </a:rPr>
              <a:t>1</a:t>
            </a:r>
            <a:r>
              <a:rPr lang="en-US" sz="1400" i="1">
                <a:solidFill>
                  <a:schemeClr val="accent2"/>
                </a:solidFill>
              </a:rPr>
              <a:t>, U</a:t>
            </a:r>
            <a:r>
              <a:rPr lang="en-US" sz="1400" i="1" baseline="-25000">
                <a:solidFill>
                  <a:schemeClr val="accent2"/>
                </a:solidFill>
              </a:rPr>
              <a:t>2</a:t>
            </a:r>
            <a:r>
              <a:rPr lang="en-US" sz="1400" i="1">
                <a:solidFill>
                  <a:schemeClr val="accent2"/>
                </a:solidFill>
              </a:rPr>
              <a:t>, U</a:t>
            </a:r>
            <a:r>
              <a:rPr lang="en-US" sz="1400" i="1" baseline="-25000">
                <a:solidFill>
                  <a:schemeClr val="accent2"/>
                </a:solidFill>
              </a:rPr>
              <a:t>3</a:t>
            </a:r>
            <a:r>
              <a:rPr lang="en-US" sz="1400">
                <a:solidFill>
                  <a:schemeClr val="accent2"/>
                </a:solidFill>
              </a:rPr>
              <a:t> and </a:t>
            </a:r>
            <a:r>
              <a:rPr lang="en-US" sz="1400" i="1">
                <a:solidFill>
                  <a:schemeClr val="accent2"/>
                </a:solidFill>
              </a:rPr>
              <a:t>P</a:t>
            </a:r>
            <a:r>
              <a:rPr lang="en-US" sz="1400">
                <a:solidFill>
                  <a:schemeClr val="accent2"/>
                </a:solidFill>
              </a:rPr>
              <a:t>, and 3 equations</a:t>
            </a:r>
          </a:p>
          <a:p>
            <a:r>
              <a:rPr lang="en-US" sz="1400">
                <a:solidFill>
                  <a:schemeClr val="accent2"/>
                </a:solidFill>
              </a:rPr>
              <a:t>=&gt;Use the continuity equation for P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Energy balance</a:t>
            </a:r>
          </a:p>
        </p:txBody>
      </p:sp>
      <p:sp>
        <p:nvSpPr>
          <p:cNvPr id="717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				Total energy</a:t>
            </a:r>
          </a:p>
          <a:p>
            <a:r>
              <a:rPr lang="en-US" smtClean="0"/>
              <a:t>				Kinetic energy</a:t>
            </a:r>
          </a:p>
          <a:p>
            <a:r>
              <a:rPr lang="en-US" smtClean="0"/>
              <a:t>				Thermal energy</a:t>
            </a:r>
          </a:p>
          <a:p>
            <a:r>
              <a:rPr lang="en-US" smtClean="0"/>
              <a:t>				Chemical energy</a:t>
            </a:r>
          </a:p>
          <a:p>
            <a:r>
              <a:rPr lang="en-US" smtClean="0"/>
              <a:t>				Potential energy</a:t>
            </a:r>
            <a:endParaRPr lang="en-GB" smtClean="0"/>
          </a:p>
        </p:txBody>
      </p:sp>
      <p:sp>
        <p:nvSpPr>
          <p:cNvPr id="7178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sv-SE"/>
          </a:p>
        </p:txBody>
      </p:sp>
      <p:graphicFrame>
        <p:nvGraphicFramePr>
          <p:cNvPr id="7170" name="Object 4"/>
          <p:cNvGraphicFramePr>
            <a:graphicFrameLocks noChangeAspect="1"/>
          </p:cNvGraphicFramePr>
          <p:nvPr/>
        </p:nvGraphicFramePr>
        <p:xfrm>
          <a:off x="1331913" y="1679575"/>
          <a:ext cx="2519362" cy="444500"/>
        </p:xfrm>
        <a:graphic>
          <a:graphicData uri="http://schemas.openxmlformats.org/presentationml/2006/ole">
            <p:oleObj spid="_x0000_s7170" name="Equation" r:id="rId4" imgW="1295400" imgH="228600" progId="Equation.DSMT4">
              <p:embed/>
            </p:oleObj>
          </a:graphicData>
        </a:graphic>
      </p:graphicFrame>
      <p:sp>
        <p:nvSpPr>
          <p:cNvPr id="7179" name="Rectangle 7"/>
          <p:cNvSpPr>
            <a:spLocks noChangeArrowheads="1"/>
          </p:cNvSpPr>
          <p:nvPr/>
        </p:nvSpPr>
        <p:spPr bwMode="auto">
          <a:xfrm>
            <a:off x="0" y="3314700"/>
            <a:ext cx="9144000" cy="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sv-SE"/>
          </a:p>
        </p:txBody>
      </p:sp>
      <p:graphicFrame>
        <p:nvGraphicFramePr>
          <p:cNvPr id="7171" name="Object 6"/>
          <p:cNvGraphicFramePr>
            <a:graphicFrameLocks noChangeAspect="1"/>
          </p:cNvGraphicFramePr>
          <p:nvPr/>
        </p:nvGraphicFramePr>
        <p:xfrm>
          <a:off x="1331913" y="2276475"/>
          <a:ext cx="1584325" cy="447675"/>
        </p:xfrm>
        <a:graphic>
          <a:graphicData uri="http://schemas.openxmlformats.org/presentationml/2006/ole">
            <p:oleObj spid="_x0000_s7171" name="Equation" r:id="rId5" imgW="812447" imgH="228501" progId="Equation.DSMT4">
              <p:embed/>
            </p:oleObj>
          </a:graphicData>
        </a:graphic>
      </p:graphicFrame>
      <p:sp>
        <p:nvSpPr>
          <p:cNvPr id="7180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sv-SE"/>
          </a:p>
        </p:txBody>
      </p:sp>
      <p:graphicFrame>
        <p:nvGraphicFramePr>
          <p:cNvPr id="7172" name="Object 8"/>
          <p:cNvGraphicFramePr>
            <a:graphicFrameLocks noChangeAspect="1"/>
          </p:cNvGraphicFramePr>
          <p:nvPr/>
        </p:nvGraphicFramePr>
        <p:xfrm>
          <a:off x="1350963" y="2708275"/>
          <a:ext cx="1833562" cy="736600"/>
        </p:xfrm>
        <a:graphic>
          <a:graphicData uri="http://schemas.openxmlformats.org/presentationml/2006/ole">
            <p:oleObj spid="_x0000_s7172" name="Equation" r:id="rId6" imgW="1231560" imgH="495000" progId="Equation.DSMT4">
              <p:embed/>
            </p:oleObj>
          </a:graphicData>
        </a:graphic>
      </p:graphicFrame>
      <p:sp>
        <p:nvSpPr>
          <p:cNvPr id="7181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sv-SE"/>
          </a:p>
        </p:txBody>
      </p:sp>
      <p:graphicFrame>
        <p:nvGraphicFramePr>
          <p:cNvPr id="7173" name="Object 10"/>
          <p:cNvGraphicFramePr>
            <a:graphicFrameLocks noChangeAspect="1"/>
          </p:cNvGraphicFramePr>
          <p:nvPr/>
        </p:nvGraphicFramePr>
        <p:xfrm>
          <a:off x="1331913" y="3500438"/>
          <a:ext cx="1511300" cy="625475"/>
        </p:xfrm>
        <a:graphic>
          <a:graphicData uri="http://schemas.openxmlformats.org/presentationml/2006/ole">
            <p:oleObj spid="_x0000_s7173" name="Equation" r:id="rId7" imgW="825500" imgH="342900" progId="Equation.DSMT4">
              <p:embed/>
            </p:oleObj>
          </a:graphicData>
        </a:graphic>
      </p:graphicFrame>
      <p:sp>
        <p:nvSpPr>
          <p:cNvPr id="7182" name="Rectangle 13"/>
          <p:cNvSpPr>
            <a:spLocks noChangeArrowheads="1"/>
          </p:cNvSpPr>
          <p:nvPr/>
        </p:nvSpPr>
        <p:spPr bwMode="auto">
          <a:xfrm>
            <a:off x="0" y="3314700"/>
            <a:ext cx="9144000" cy="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sv-SE"/>
          </a:p>
        </p:txBody>
      </p:sp>
      <p:graphicFrame>
        <p:nvGraphicFramePr>
          <p:cNvPr id="7174" name="Object 12"/>
          <p:cNvGraphicFramePr>
            <a:graphicFrameLocks noChangeAspect="1"/>
          </p:cNvGraphicFramePr>
          <p:nvPr/>
        </p:nvGraphicFramePr>
        <p:xfrm>
          <a:off x="1331913" y="4005263"/>
          <a:ext cx="1008062" cy="425450"/>
        </p:xfrm>
        <a:graphic>
          <a:graphicData uri="http://schemas.openxmlformats.org/presentationml/2006/ole">
            <p:oleObj spid="_x0000_s7174" name="Equation" r:id="rId8" imgW="545863" imgH="228501" progId="Equation.DSMT4">
              <p:embed/>
            </p:oleObj>
          </a:graphicData>
        </a:graphic>
      </p:graphicFrame>
      <p:graphicFrame>
        <p:nvGraphicFramePr>
          <p:cNvPr id="7175" name="Object 14"/>
          <p:cNvGraphicFramePr>
            <a:graphicFrameLocks noChangeAspect="1"/>
          </p:cNvGraphicFramePr>
          <p:nvPr/>
        </p:nvGraphicFramePr>
        <p:xfrm>
          <a:off x="755650" y="4868863"/>
          <a:ext cx="4224338" cy="431800"/>
        </p:xfrm>
        <a:graphic>
          <a:graphicData uri="http://schemas.openxmlformats.org/presentationml/2006/ole">
            <p:oleObj spid="_x0000_s7175" name="Equation" r:id="rId9" imgW="2234880" imgH="22860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Balance for kinetic energy</a:t>
            </a:r>
          </a:p>
        </p:txBody>
      </p:sp>
      <p:sp>
        <p:nvSpPr>
          <p:cNvPr id="820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1268413"/>
            <a:ext cx="7772400" cy="4608512"/>
          </a:xfrm>
        </p:spPr>
        <p:txBody>
          <a:bodyPr/>
          <a:lstStyle/>
          <a:p>
            <a:r>
              <a:rPr lang="en-US" sz="2400" smtClean="0"/>
              <a:t>Multiplying the momentum equation by </a:t>
            </a:r>
            <a:r>
              <a:rPr lang="en-US" sz="2400" i="1" smtClean="0"/>
              <a:t>U</a:t>
            </a:r>
            <a:r>
              <a:rPr lang="en-US" sz="2400" i="1" baseline="-25000" smtClean="0"/>
              <a:t>i</a:t>
            </a:r>
          </a:p>
          <a:p>
            <a:endParaRPr lang="en-US" sz="2400" smtClean="0"/>
          </a:p>
          <a:p>
            <a:endParaRPr lang="en-US" sz="2400" smtClean="0"/>
          </a:p>
          <a:p>
            <a:r>
              <a:rPr lang="en-US" sz="2400" smtClean="0"/>
              <a:t>Using </a:t>
            </a:r>
          </a:p>
          <a:p>
            <a:endParaRPr lang="en-US" sz="2400" smtClean="0"/>
          </a:p>
          <a:p>
            <a:r>
              <a:rPr lang="en-US" sz="2400" smtClean="0"/>
              <a:t>we obtain the scalar equation</a:t>
            </a:r>
          </a:p>
          <a:p>
            <a:endParaRPr lang="en-US" sz="2400" smtClean="0"/>
          </a:p>
          <a:p>
            <a:endParaRPr lang="en-US" sz="2400" smtClean="0"/>
          </a:p>
          <a:p>
            <a:r>
              <a:rPr lang="en-US" sz="2400" smtClean="0"/>
              <a:t>And using           </a:t>
            </a:r>
            <a:r>
              <a:rPr lang="en-US" sz="2000" smtClean="0"/>
              <a:t>[J/m</a:t>
            </a:r>
            <a:r>
              <a:rPr lang="en-US" sz="2000" baseline="30000" smtClean="0"/>
              <a:t>3</a:t>
            </a:r>
            <a:r>
              <a:rPr lang="en-US" sz="2000" smtClean="0"/>
              <a:t> fluid] </a:t>
            </a:r>
            <a:r>
              <a:rPr lang="en-US" sz="2400" smtClean="0"/>
              <a:t>with</a:t>
            </a:r>
          </a:p>
          <a:p>
            <a:pPr>
              <a:buFontTx/>
              <a:buNone/>
            </a:pPr>
            <a:r>
              <a:rPr lang="en-US" smtClean="0"/>
              <a:t>	</a:t>
            </a:r>
            <a:r>
              <a:rPr lang="sv-SE" smtClean="0"/>
              <a:t> </a:t>
            </a:r>
          </a:p>
          <a:p>
            <a:pPr>
              <a:buFontTx/>
              <a:buNone/>
            </a:pPr>
            <a:endParaRPr lang="sv-SE" smtClean="0"/>
          </a:p>
          <a:p>
            <a:pPr>
              <a:buFontTx/>
              <a:buNone/>
            </a:pPr>
            <a:endParaRPr lang="sv-SE" smtClean="0"/>
          </a:p>
          <a:p>
            <a:pPr>
              <a:buFontTx/>
              <a:buNone/>
            </a:pPr>
            <a:endParaRPr lang="sv-SE" smtClean="0"/>
          </a:p>
        </p:txBody>
      </p:sp>
      <p:sp>
        <p:nvSpPr>
          <p:cNvPr id="8201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sv-SE"/>
          </a:p>
        </p:txBody>
      </p:sp>
      <p:graphicFrame>
        <p:nvGraphicFramePr>
          <p:cNvPr id="8194" name="Object 4"/>
          <p:cNvGraphicFramePr>
            <a:graphicFrameLocks noChangeAspect="1"/>
          </p:cNvGraphicFramePr>
          <p:nvPr/>
        </p:nvGraphicFramePr>
        <p:xfrm>
          <a:off x="1258888" y="1844675"/>
          <a:ext cx="4357687" cy="717550"/>
        </p:xfrm>
        <a:graphic>
          <a:graphicData uri="http://schemas.openxmlformats.org/presentationml/2006/ole">
            <p:oleObj spid="_x0000_s8194" name="Equation" r:id="rId4" imgW="2831760" imgH="469800" progId="Equation.DSMT4">
              <p:embed/>
            </p:oleObj>
          </a:graphicData>
        </a:graphic>
      </p:graphicFrame>
      <p:sp>
        <p:nvSpPr>
          <p:cNvPr id="8202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sv-SE"/>
          </a:p>
        </p:txBody>
      </p:sp>
      <p:graphicFrame>
        <p:nvGraphicFramePr>
          <p:cNvPr id="8195" name="Object 6"/>
          <p:cNvGraphicFramePr>
            <a:graphicFrameLocks noChangeAspect="1"/>
          </p:cNvGraphicFramePr>
          <p:nvPr/>
        </p:nvGraphicFramePr>
        <p:xfrm>
          <a:off x="1187450" y="4005263"/>
          <a:ext cx="3744913" cy="688975"/>
        </p:xfrm>
        <a:graphic>
          <a:graphicData uri="http://schemas.openxmlformats.org/presentationml/2006/ole">
            <p:oleObj spid="_x0000_s8195" name="Equation" r:id="rId5" imgW="2539800" imgH="469800" progId="Equation.DSMT4">
              <p:embed/>
            </p:oleObj>
          </a:graphicData>
        </a:graphic>
      </p:graphicFrame>
      <p:sp>
        <p:nvSpPr>
          <p:cNvPr id="8203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sv-SE"/>
          </a:p>
        </p:txBody>
      </p:sp>
      <p:graphicFrame>
        <p:nvGraphicFramePr>
          <p:cNvPr id="8196" name="Object 8"/>
          <p:cNvGraphicFramePr>
            <a:graphicFrameLocks noChangeAspect="1"/>
          </p:cNvGraphicFramePr>
          <p:nvPr/>
        </p:nvGraphicFramePr>
        <p:xfrm>
          <a:off x="901700" y="2997200"/>
          <a:ext cx="3090863" cy="539750"/>
        </p:xfrm>
        <a:graphic>
          <a:graphicData uri="http://schemas.openxmlformats.org/presentationml/2006/ole">
            <p:oleObj spid="_x0000_s8196" name="Equation" r:id="rId6" imgW="2628720" imgH="457200" progId="Equation.DSMT4">
              <p:embed/>
            </p:oleObj>
          </a:graphicData>
        </a:graphic>
      </p:graphicFrame>
      <p:sp>
        <p:nvSpPr>
          <p:cNvPr id="8204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sv-SE"/>
          </a:p>
        </p:txBody>
      </p:sp>
      <p:graphicFrame>
        <p:nvGraphicFramePr>
          <p:cNvPr id="8197" name="Object 10"/>
          <p:cNvGraphicFramePr>
            <a:graphicFrameLocks noChangeAspect="1"/>
          </p:cNvGraphicFramePr>
          <p:nvPr/>
        </p:nvGraphicFramePr>
        <p:xfrm>
          <a:off x="1187450" y="5445125"/>
          <a:ext cx="4608513" cy="635000"/>
        </p:xfrm>
        <a:graphic>
          <a:graphicData uri="http://schemas.openxmlformats.org/presentationml/2006/ole">
            <p:oleObj spid="_x0000_s8197" name="Equation" r:id="rId7" imgW="3314700" imgH="457200" progId="Equation.DSMT4">
              <p:embed/>
            </p:oleObj>
          </a:graphicData>
        </a:graphic>
      </p:graphicFrame>
      <p:sp>
        <p:nvSpPr>
          <p:cNvPr id="8205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sv-SE"/>
          </a:p>
        </p:txBody>
      </p:sp>
      <p:graphicFrame>
        <p:nvGraphicFramePr>
          <p:cNvPr id="8198" name="Object 12"/>
          <p:cNvGraphicFramePr>
            <a:graphicFrameLocks noChangeAspect="1"/>
          </p:cNvGraphicFramePr>
          <p:nvPr/>
        </p:nvGraphicFramePr>
        <p:xfrm>
          <a:off x="2484438" y="4868863"/>
          <a:ext cx="720725" cy="314325"/>
        </p:xfrm>
        <a:graphic>
          <a:graphicData uri="http://schemas.openxmlformats.org/presentationml/2006/ole">
            <p:oleObj spid="_x0000_s8198" name="Equation" r:id="rId8" imgW="520700" imgH="22860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Balance for mechanical energy</a:t>
            </a:r>
          </a:p>
        </p:txBody>
      </p:sp>
      <p:sp>
        <p:nvSpPr>
          <p:cNvPr id="9221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sv-SE"/>
          </a:p>
        </p:txBody>
      </p:sp>
      <p:graphicFrame>
        <p:nvGraphicFramePr>
          <p:cNvPr id="9218" name="Object 4"/>
          <p:cNvGraphicFramePr>
            <a:graphicFrameLocks noChangeAspect="1"/>
          </p:cNvGraphicFramePr>
          <p:nvPr/>
        </p:nvGraphicFramePr>
        <p:xfrm>
          <a:off x="1573213" y="1679575"/>
          <a:ext cx="6213475" cy="908050"/>
        </p:xfrm>
        <a:graphic>
          <a:graphicData uri="http://schemas.openxmlformats.org/presentationml/2006/ole">
            <p:oleObj spid="_x0000_s9218" name="Equation" r:id="rId4" imgW="3111480" imgH="457200" progId="Equation.DSMT4">
              <p:embed/>
            </p:oleObj>
          </a:graphicData>
        </a:graphic>
      </p:graphicFrame>
      <p:sp>
        <p:nvSpPr>
          <p:cNvPr id="9222" name="Rectangle 6"/>
          <p:cNvSpPr>
            <a:spLocks noChangeArrowheads="1"/>
          </p:cNvSpPr>
          <p:nvPr/>
        </p:nvSpPr>
        <p:spPr bwMode="auto">
          <a:xfrm>
            <a:off x="1397000" y="2627313"/>
            <a:ext cx="6870700" cy="915987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en-US" sz="1800"/>
              <a:t>Accumu-             Convection           Reversible      Rate of work        </a:t>
            </a:r>
            <a:endParaRPr lang="en-GB" sz="1800"/>
          </a:p>
          <a:p>
            <a:pPr algn="ctr"/>
            <a:r>
              <a:rPr lang="en-US" sz="1800"/>
              <a:t> lation                                                conversion      done by pressure   </a:t>
            </a:r>
            <a:endParaRPr lang="en-GB" sz="1800"/>
          </a:p>
          <a:p>
            <a:pPr algn="ctr"/>
            <a:r>
              <a:rPr lang="en-US" sz="1800"/>
              <a:t>			              to heat           of surroundings        </a:t>
            </a:r>
          </a:p>
        </p:txBody>
      </p:sp>
      <p:sp>
        <p:nvSpPr>
          <p:cNvPr id="9223" name="Rectangle 8"/>
          <p:cNvSpPr>
            <a:spLocks noChangeArrowheads="1"/>
          </p:cNvSpPr>
          <p:nvPr/>
        </p:nvSpPr>
        <p:spPr bwMode="auto">
          <a:xfrm>
            <a:off x="0" y="3195638"/>
            <a:ext cx="9144000" cy="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sv-SE"/>
          </a:p>
        </p:txBody>
      </p:sp>
      <p:graphicFrame>
        <p:nvGraphicFramePr>
          <p:cNvPr id="9219" name="Object 7"/>
          <p:cNvGraphicFramePr>
            <a:graphicFrameLocks noChangeAspect="1"/>
          </p:cNvGraphicFramePr>
          <p:nvPr/>
        </p:nvGraphicFramePr>
        <p:xfrm>
          <a:off x="2200275" y="4029075"/>
          <a:ext cx="4383088" cy="850900"/>
        </p:xfrm>
        <a:graphic>
          <a:graphicData uri="http://schemas.openxmlformats.org/presentationml/2006/ole">
            <p:oleObj spid="_x0000_s9219" name="Equation" r:id="rId5" imgW="2273040" imgH="444240" progId="Equation.DSMT4">
              <p:embed/>
            </p:oleObj>
          </a:graphicData>
        </a:graphic>
      </p:graphicFrame>
      <p:sp>
        <p:nvSpPr>
          <p:cNvPr id="9224" name="Rectangle 10"/>
          <p:cNvSpPr>
            <a:spLocks noChangeArrowheads="1"/>
          </p:cNvSpPr>
          <p:nvPr/>
        </p:nvSpPr>
        <p:spPr bwMode="auto">
          <a:xfrm>
            <a:off x="1860550" y="4959350"/>
            <a:ext cx="4718050" cy="1006475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en-US"/>
              <a:t>  </a:t>
            </a:r>
            <a:r>
              <a:rPr lang="en-US" sz="1800"/>
              <a:t>Rate of  work  	    Irreversible       Work done</a:t>
            </a:r>
            <a:endParaRPr lang="en-GB" sz="1800"/>
          </a:p>
          <a:p>
            <a:pPr algn="ctr"/>
            <a:r>
              <a:rPr lang="en-US" sz="1800"/>
              <a:t>  done by viscous 	    conversion        by gravity </a:t>
            </a:r>
            <a:endParaRPr lang="en-GB" sz="1800"/>
          </a:p>
          <a:p>
            <a:pPr algn="ctr"/>
            <a:r>
              <a:rPr lang="en-US" sz="1800"/>
              <a:t>  forces        	    to heat               force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Dissipation of mechanical energy</a:t>
            </a:r>
          </a:p>
        </p:txBody>
      </p:sp>
      <p:sp>
        <p:nvSpPr>
          <p:cNvPr id="10244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sv-SE"/>
          </a:p>
        </p:txBody>
      </p:sp>
      <p:graphicFrame>
        <p:nvGraphicFramePr>
          <p:cNvPr id="10242" name="Object 4"/>
          <p:cNvGraphicFramePr>
            <a:graphicFrameLocks noChangeAspect="1"/>
          </p:cNvGraphicFramePr>
          <p:nvPr/>
        </p:nvGraphicFramePr>
        <p:xfrm>
          <a:off x="971550" y="2565400"/>
          <a:ext cx="5794375" cy="2379663"/>
        </p:xfrm>
        <a:graphic>
          <a:graphicData uri="http://schemas.openxmlformats.org/presentationml/2006/ole">
            <p:oleObj spid="_x0000_s10242" name="Equation" r:id="rId4" imgW="3377880" imgH="1384200" progId="Equation.DSMT4">
              <p:embed/>
            </p:oleObj>
          </a:graphicData>
        </a:graphic>
      </p:graphicFrame>
      <p:sp>
        <p:nvSpPr>
          <p:cNvPr id="10245" name="Text Box 6"/>
          <p:cNvSpPr txBox="1">
            <a:spLocks noChangeArrowheads="1"/>
          </p:cNvSpPr>
          <p:nvPr/>
        </p:nvSpPr>
        <p:spPr bwMode="auto">
          <a:xfrm>
            <a:off x="1023938" y="1576388"/>
            <a:ext cx="7253287" cy="822325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/>
              <a:t>All energy lost in the flow is dissipated to heat in the flow</a:t>
            </a:r>
          </a:p>
          <a:p>
            <a:r>
              <a:rPr lang="en-GB"/>
              <a:t>or at the walls</a:t>
            </a:r>
          </a:p>
        </p:txBody>
      </p:sp>
      <p:sp>
        <p:nvSpPr>
          <p:cNvPr id="10246" name="Text Box 6"/>
          <p:cNvSpPr txBox="1">
            <a:spLocks noChangeArrowheads="1"/>
          </p:cNvSpPr>
          <p:nvPr/>
        </p:nvSpPr>
        <p:spPr bwMode="auto">
          <a:xfrm>
            <a:off x="900113" y="5084763"/>
            <a:ext cx="6238875" cy="461962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/>
              <a:t>Note that the terms are squared and </a:t>
            </a:r>
            <a:r>
              <a:rPr lang="en-GB">
                <a:sym typeface="Symbol" pitchFamily="18" charset="2"/>
              </a:rPr>
              <a:t> &gt; 0 always 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Heat balance</a:t>
            </a:r>
          </a:p>
        </p:txBody>
      </p:sp>
      <p:sp>
        <p:nvSpPr>
          <p:cNvPr id="11268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sv-SE"/>
          </a:p>
        </p:txBody>
      </p:sp>
      <p:graphicFrame>
        <p:nvGraphicFramePr>
          <p:cNvPr id="11266" name="Object 4"/>
          <p:cNvGraphicFramePr>
            <a:graphicFrameLocks noChangeAspect="1"/>
          </p:cNvGraphicFramePr>
          <p:nvPr/>
        </p:nvGraphicFramePr>
        <p:xfrm>
          <a:off x="179388" y="2349500"/>
          <a:ext cx="8713787" cy="879475"/>
        </p:xfrm>
        <a:graphic>
          <a:graphicData uri="http://schemas.openxmlformats.org/presentationml/2006/ole">
            <p:oleObj spid="_x0000_s11266" name="Equation" r:id="rId4" imgW="5003800" imgH="508000" progId="Equation.DSMT4">
              <p:embed/>
            </p:oleObj>
          </a:graphicData>
        </a:graphic>
      </p:graphicFrame>
      <p:sp>
        <p:nvSpPr>
          <p:cNvPr id="11269" name="Rectangle 6"/>
          <p:cNvSpPr>
            <a:spLocks noChangeArrowheads="1"/>
          </p:cNvSpPr>
          <p:nvPr/>
        </p:nvSpPr>
        <p:spPr bwMode="auto">
          <a:xfrm>
            <a:off x="0" y="3213100"/>
            <a:ext cx="8940800" cy="366713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1" hangingPunct="1"/>
            <a:r>
              <a:rPr lang="en-US" sz="1800"/>
              <a:t>Accumulation   Convection          Conduction   Expansion  Dissipation      Reaction        Source</a:t>
            </a:r>
            <a:r>
              <a:rPr lang="en-GB" sz="1800"/>
              <a:t> </a:t>
            </a:r>
          </a:p>
        </p:txBody>
      </p:sp>
      <p:sp>
        <p:nvSpPr>
          <p:cNvPr id="11270" name="Text Box 6"/>
          <p:cNvSpPr txBox="1">
            <a:spLocks noChangeArrowheads="1"/>
          </p:cNvSpPr>
          <p:nvPr/>
        </p:nvSpPr>
        <p:spPr bwMode="auto">
          <a:xfrm>
            <a:off x="1042988" y="4005263"/>
            <a:ext cx="7359650" cy="461962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/>
              <a:t>The source term may e.g. be electrical heating or radiation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800" b="1" dirty="0" smtClean="0"/>
              <a:t>Textbook </a:t>
            </a:r>
          </a:p>
          <a:p>
            <a:pPr lvl="1">
              <a:lnSpc>
                <a:spcPct val="90000"/>
              </a:lnSpc>
            </a:pPr>
            <a:r>
              <a:rPr lang="en-US" sz="2400" b="1" dirty="0" smtClean="0"/>
              <a:t>Computational Fluid Dynamics for Engineers, </a:t>
            </a:r>
            <a:r>
              <a:rPr lang="en-US" sz="2400" dirty="0" smtClean="0"/>
              <a:t>Cambridge University Press, 2011.</a:t>
            </a:r>
          </a:p>
          <a:p>
            <a:pPr>
              <a:lnSpc>
                <a:spcPct val="90000"/>
              </a:lnSpc>
            </a:pPr>
            <a:r>
              <a:rPr lang="en-US" sz="2800" b="1" dirty="0" smtClean="0"/>
              <a:t>Project based course</a:t>
            </a:r>
          </a:p>
          <a:p>
            <a:pPr lvl="1">
              <a:lnSpc>
                <a:spcPct val="90000"/>
              </a:lnSpc>
            </a:pPr>
            <a:r>
              <a:rPr lang="en-US" sz="2400" b="1" dirty="0" smtClean="0"/>
              <a:t>3 </a:t>
            </a:r>
            <a:r>
              <a:rPr lang="en-US" sz="2400" b="1" dirty="0" smtClean="0"/>
              <a:t>tutorials, </a:t>
            </a:r>
            <a:r>
              <a:rPr lang="en-US" sz="2000" dirty="0" smtClean="0"/>
              <a:t>available at www.cambridge.org\9781107018952</a:t>
            </a:r>
            <a:endParaRPr lang="en-US" sz="2000" b="1" dirty="0" smtClean="0"/>
          </a:p>
          <a:p>
            <a:pPr lvl="1">
              <a:lnSpc>
                <a:spcPct val="90000"/>
              </a:lnSpc>
            </a:pPr>
            <a:r>
              <a:rPr lang="en-US" sz="2400" b="1" dirty="0" smtClean="0"/>
              <a:t>1 project</a:t>
            </a:r>
            <a:r>
              <a:rPr lang="en-US" sz="2400" b="1" dirty="0" smtClean="0"/>
              <a:t>, </a:t>
            </a:r>
            <a:r>
              <a:rPr lang="en-US" sz="2000" dirty="0" smtClean="0"/>
              <a:t>available at www.cambridge.org\9781107018952</a:t>
            </a:r>
            <a:endParaRPr lang="en-US" sz="2400" dirty="0" smtClean="0"/>
          </a:p>
          <a:p>
            <a:pPr>
              <a:lnSpc>
                <a:spcPct val="90000"/>
              </a:lnSpc>
            </a:pPr>
            <a:r>
              <a:rPr lang="en-US" sz="2800" b="1" dirty="0" smtClean="0"/>
              <a:t>Objectives</a:t>
            </a:r>
            <a:endParaRPr lang="en-US" sz="2800" dirty="0" smtClean="0"/>
          </a:p>
          <a:p>
            <a:pPr lvl="1">
              <a:lnSpc>
                <a:spcPct val="90000"/>
              </a:lnSpc>
            </a:pPr>
            <a:r>
              <a:rPr lang="en-US" sz="2400" dirty="0" smtClean="0"/>
              <a:t>Understand the physics of the models in CFD</a:t>
            </a:r>
          </a:p>
          <a:p>
            <a:pPr lvl="1">
              <a:lnSpc>
                <a:spcPct val="90000"/>
              </a:lnSpc>
            </a:pPr>
            <a:r>
              <a:rPr lang="en-US" sz="2400" dirty="0" smtClean="0"/>
              <a:t>Hands on experience in CFD </a:t>
            </a:r>
          </a:p>
          <a:p>
            <a:pPr lvl="1">
              <a:lnSpc>
                <a:spcPct val="90000"/>
              </a:lnSpc>
            </a:pPr>
            <a:r>
              <a:rPr lang="en-US" sz="2400" dirty="0" smtClean="0"/>
              <a:t>Critical attitude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Species balance</a:t>
            </a:r>
          </a:p>
        </p:txBody>
      </p:sp>
      <p:sp>
        <p:nvSpPr>
          <p:cNvPr id="12293" name="Content Placeholder 5"/>
          <p:cNvSpPr>
            <a:spLocks noGrp="1"/>
          </p:cNvSpPr>
          <p:nvPr>
            <p:ph idx="1"/>
          </p:nvPr>
        </p:nvSpPr>
        <p:spPr>
          <a:xfrm>
            <a:off x="684213" y="3644900"/>
            <a:ext cx="7772400" cy="2520950"/>
          </a:xfrm>
        </p:spPr>
        <p:txBody>
          <a:bodyPr/>
          <a:lstStyle/>
          <a:p>
            <a:pPr>
              <a:buFontTx/>
              <a:buNone/>
            </a:pPr>
            <a:r>
              <a:rPr lang="sv-SE" sz="2400" smtClean="0">
                <a:solidFill>
                  <a:schemeClr val="tx1"/>
                </a:solidFill>
              </a:rPr>
              <a:t>    Mass fraction is often used in CFD programs</a:t>
            </a:r>
          </a:p>
          <a:p>
            <a:pPr>
              <a:buFontTx/>
              <a:buNone/>
            </a:pPr>
            <a:endParaRPr lang="sv-SE" sz="2400" smtClean="0">
              <a:solidFill>
                <a:schemeClr val="tx1"/>
              </a:solidFill>
            </a:endParaRPr>
          </a:p>
          <a:p>
            <a:pPr>
              <a:buFontTx/>
              <a:buNone/>
            </a:pPr>
            <a:endParaRPr lang="sv-SE" sz="2400" smtClean="0">
              <a:solidFill>
                <a:schemeClr val="tx1"/>
              </a:solidFill>
            </a:endParaRPr>
          </a:p>
          <a:p>
            <a:pPr>
              <a:buFontTx/>
              <a:buNone/>
            </a:pPr>
            <a:r>
              <a:rPr lang="sv-SE" sz="2400" smtClean="0">
                <a:solidFill>
                  <a:schemeClr val="tx1"/>
                </a:solidFill>
              </a:rPr>
              <a:t>    Where </a:t>
            </a:r>
            <a:r>
              <a:rPr lang="sv-SE" sz="2400" i="1" smtClean="0">
                <a:solidFill>
                  <a:schemeClr val="tx1"/>
                </a:solidFill>
              </a:rPr>
              <a:t>M</a:t>
            </a:r>
            <a:r>
              <a:rPr lang="sv-SE" sz="2400" i="1" baseline="-25000" smtClean="0">
                <a:solidFill>
                  <a:schemeClr val="tx1"/>
                </a:solidFill>
              </a:rPr>
              <a:t>k</a:t>
            </a:r>
            <a:r>
              <a:rPr lang="sv-SE" sz="2400" smtClean="0">
                <a:solidFill>
                  <a:schemeClr val="tx1"/>
                </a:solidFill>
              </a:rPr>
              <a:t> is the molecule weight of compound </a:t>
            </a:r>
            <a:r>
              <a:rPr lang="sv-SE" sz="2400" i="1" smtClean="0">
                <a:solidFill>
                  <a:schemeClr val="tx1"/>
                </a:solidFill>
              </a:rPr>
              <a:t>k</a:t>
            </a:r>
            <a:r>
              <a:rPr lang="sv-SE" sz="2400" smtClean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12294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sv-SE"/>
          </a:p>
        </p:txBody>
      </p:sp>
      <p:graphicFrame>
        <p:nvGraphicFramePr>
          <p:cNvPr id="12290" name="Object 4"/>
          <p:cNvGraphicFramePr>
            <a:graphicFrameLocks noChangeAspect="1"/>
          </p:cNvGraphicFramePr>
          <p:nvPr/>
        </p:nvGraphicFramePr>
        <p:xfrm>
          <a:off x="1058863" y="2133600"/>
          <a:ext cx="6234112" cy="873125"/>
        </p:xfrm>
        <a:graphic>
          <a:graphicData uri="http://schemas.openxmlformats.org/presentationml/2006/ole">
            <p:oleObj spid="_x0000_s12290" name="Equation" r:id="rId4" imgW="3606480" imgH="507960" progId="Equation.DSMT4">
              <p:embed/>
            </p:oleObj>
          </a:graphicData>
        </a:graphic>
      </p:graphicFrame>
      <p:sp>
        <p:nvSpPr>
          <p:cNvPr id="12295" name="Rectangle 6"/>
          <p:cNvSpPr>
            <a:spLocks noChangeArrowheads="1"/>
          </p:cNvSpPr>
          <p:nvPr/>
        </p:nvSpPr>
        <p:spPr bwMode="auto">
          <a:xfrm>
            <a:off x="1116013" y="2997200"/>
            <a:ext cx="6604000" cy="366713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just" eaLnBrk="1" hangingPunct="1"/>
            <a:r>
              <a:rPr lang="en-US" sz="1800"/>
              <a:t>Accumulation   Convection	Diffusion          	   Reaction    Source</a:t>
            </a:r>
          </a:p>
        </p:txBody>
      </p:sp>
      <p:graphicFrame>
        <p:nvGraphicFramePr>
          <p:cNvPr id="12291" name="Object 6"/>
          <p:cNvGraphicFramePr>
            <a:graphicFrameLocks noChangeAspect="1"/>
          </p:cNvGraphicFramePr>
          <p:nvPr/>
        </p:nvGraphicFramePr>
        <p:xfrm>
          <a:off x="1973263" y="4197350"/>
          <a:ext cx="1308100" cy="730250"/>
        </p:xfrm>
        <a:graphic>
          <a:graphicData uri="http://schemas.openxmlformats.org/presentationml/2006/ole">
            <p:oleObj spid="_x0000_s12291" name="Equation" r:id="rId5" imgW="749160" imgH="41904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22" name="Rectangle 2"/>
          <p:cNvSpPr>
            <a:spLocks noGrp="1" noChangeArrowheads="1"/>
          </p:cNvSpPr>
          <p:nvPr>
            <p:ph type="title" sz="quarter"/>
          </p:nvPr>
        </p:nvSpPr>
        <p:spPr>
          <a:xfrm>
            <a:off x="755650" y="0"/>
            <a:ext cx="7772400" cy="981075"/>
          </a:xfrm>
        </p:spPr>
        <p:txBody>
          <a:bodyPr/>
          <a:lstStyle/>
          <a:p>
            <a:r>
              <a:rPr lang="en-GB" smtClean="0"/>
              <a:t>Boundary conditions</a:t>
            </a:r>
          </a:p>
        </p:txBody>
      </p:sp>
      <p:graphicFrame>
        <p:nvGraphicFramePr>
          <p:cNvPr id="13314" name="Object 19"/>
          <p:cNvGraphicFramePr>
            <a:graphicFrameLocks noChangeAspect="1"/>
          </p:cNvGraphicFramePr>
          <p:nvPr>
            <p:ph sz="quarter" idx="1"/>
          </p:nvPr>
        </p:nvGraphicFramePr>
        <p:xfrm>
          <a:off x="7164388" y="2060575"/>
          <a:ext cx="936625" cy="374650"/>
        </p:xfrm>
        <a:graphic>
          <a:graphicData uri="http://schemas.openxmlformats.org/presentationml/2006/ole">
            <p:oleObj spid="_x0000_s13314" name="Equation" r:id="rId4" imgW="571320" imgH="228600" progId="Equation.DSMT4">
              <p:embed/>
            </p:oleObj>
          </a:graphicData>
        </a:graphic>
      </p:graphicFrame>
      <p:graphicFrame>
        <p:nvGraphicFramePr>
          <p:cNvPr id="13315" name="Object 22"/>
          <p:cNvGraphicFramePr>
            <a:graphicFrameLocks noChangeAspect="1"/>
          </p:cNvGraphicFramePr>
          <p:nvPr>
            <p:ph sz="quarter" idx="2"/>
          </p:nvPr>
        </p:nvGraphicFramePr>
        <p:xfrm>
          <a:off x="7092950" y="2492375"/>
          <a:ext cx="719138" cy="331788"/>
        </p:xfrm>
        <a:graphic>
          <a:graphicData uri="http://schemas.openxmlformats.org/presentationml/2006/ole">
            <p:oleObj spid="_x0000_s13315" name="Equation" r:id="rId5" imgW="495000" imgH="228600" progId="Equation.DSMT4">
              <p:embed/>
            </p:oleObj>
          </a:graphicData>
        </a:graphic>
      </p:graphicFrame>
      <p:graphicFrame>
        <p:nvGraphicFramePr>
          <p:cNvPr id="13316" name="Object 24"/>
          <p:cNvGraphicFramePr>
            <a:graphicFrameLocks noChangeAspect="1"/>
          </p:cNvGraphicFramePr>
          <p:nvPr>
            <p:ph sz="quarter" idx="3"/>
          </p:nvPr>
        </p:nvGraphicFramePr>
        <p:xfrm>
          <a:off x="717550" y="1484313"/>
          <a:ext cx="1084263" cy="300037"/>
        </p:xfrm>
        <a:graphic>
          <a:graphicData uri="http://schemas.openxmlformats.org/presentationml/2006/ole">
            <p:oleObj spid="_x0000_s13316" name="Equation" r:id="rId6" imgW="825480" imgH="228600" progId="Equation.DSMT4">
              <p:embed/>
            </p:oleObj>
          </a:graphicData>
        </a:graphic>
      </p:graphicFrame>
      <p:sp>
        <p:nvSpPr>
          <p:cNvPr id="13323" name="Line 5"/>
          <p:cNvSpPr>
            <a:spLocks noChangeShapeType="1"/>
          </p:cNvSpPr>
          <p:nvPr/>
        </p:nvSpPr>
        <p:spPr bwMode="auto">
          <a:xfrm>
            <a:off x="827088" y="2060575"/>
            <a:ext cx="136842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sv-SE"/>
          </a:p>
        </p:txBody>
      </p:sp>
      <p:sp>
        <p:nvSpPr>
          <p:cNvPr id="13324" name="Line 6"/>
          <p:cNvSpPr>
            <a:spLocks noChangeShapeType="1"/>
          </p:cNvSpPr>
          <p:nvPr/>
        </p:nvSpPr>
        <p:spPr bwMode="auto">
          <a:xfrm>
            <a:off x="827088" y="2852738"/>
            <a:ext cx="136842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sv-SE"/>
          </a:p>
        </p:txBody>
      </p:sp>
      <p:sp>
        <p:nvSpPr>
          <p:cNvPr id="13325" name="Line 7"/>
          <p:cNvSpPr>
            <a:spLocks noChangeShapeType="1"/>
          </p:cNvSpPr>
          <p:nvPr/>
        </p:nvSpPr>
        <p:spPr bwMode="auto">
          <a:xfrm>
            <a:off x="2195513" y="2852738"/>
            <a:ext cx="0" cy="431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sv-SE"/>
          </a:p>
        </p:txBody>
      </p:sp>
      <p:sp>
        <p:nvSpPr>
          <p:cNvPr id="13326" name="Line 8"/>
          <p:cNvSpPr>
            <a:spLocks noChangeShapeType="1"/>
          </p:cNvSpPr>
          <p:nvPr/>
        </p:nvSpPr>
        <p:spPr bwMode="auto">
          <a:xfrm>
            <a:off x="2195513" y="3284538"/>
            <a:ext cx="4824412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sv-SE"/>
          </a:p>
        </p:txBody>
      </p:sp>
      <p:sp>
        <p:nvSpPr>
          <p:cNvPr id="13327" name="Line 9"/>
          <p:cNvSpPr>
            <a:spLocks noChangeShapeType="1"/>
          </p:cNvSpPr>
          <p:nvPr/>
        </p:nvSpPr>
        <p:spPr bwMode="auto">
          <a:xfrm flipV="1">
            <a:off x="2195513" y="1700213"/>
            <a:ext cx="0" cy="36036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sv-SE"/>
          </a:p>
        </p:txBody>
      </p:sp>
      <p:sp>
        <p:nvSpPr>
          <p:cNvPr id="13328" name="Line 10"/>
          <p:cNvSpPr>
            <a:spLocks noChangeShapeType="1"/>
          </p:cNvSpPr>
          <p:nvPr/>
        </p:nvSpPr>
        <p:spPr bwMode="auto">
          <a:xfrm>
            <a:off x="2195513" y="1700213"/>
            <a:ext cx="4824412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sv-SE"/>
          </a:p>
        </p:txBody>
      </p:sp>
      <p:sp>
        <p:nvSpPr>
          <p:cNvPr id="13329" name="Freeform 11"/>
          <p:cNvSpPr>
            <a:spLocks/>
          </p:cNvSpPr>
          <p:nvPr/>
        </p:nvSpPr>
        <p:spPr bwMode="auto">
          <a:xfrm>
            <a:off x="827088" y="2060575"/>
            <a:ext cx="360362" cy="792163"/>
          </a:xfrm>
          <a:custGeom>
            <a:avLst/>
            <a:gdLst>
              <a:gd name="T0" fmla="*/ 0 w 227"/>
              <a:gd name="T1" fmla="*/ 0 h 499"/>
              <a:gd name="T2" fmla="*/ 2147483647 w 227"/>
              <a:gd name="T3" fmla="*/ 2147483647 h 499"/>
              <a:gd name="T4" fmla="*/ 2147483647 w 227"/>
              <a:gd name="T5" fmla="*/ 2147483647 h 499"/>
              <a:gd name="T6" fmla="*/ 2147483647 w 227"/>
              <a:gd name="T7" fmla="*/ 2147483647 h 499"/>
              <a:gd name="T8" fmla="*/ 0 w 227"/>
              <a:gd name="T9" fmla="*/ 2147483647 h 49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27"/>
              <a:gd name="T16" fmla="*/ 0 h 499"/>
              <a:gd name="T17" fmla="*/ 227 w 227"/>
              <a:gd name="T18" fmla="*/ 499 h 49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27" h="499">
                <a:moveTo>
                  <a:pt x="0" y="0"/>
                </a:moveTo>
                <a:cubicBezTo>
                  <a:pt x="72" y="23"/>
                  <a:pt x="144" y="46"/>
                  <a:pt x="182" y="91"/>
                </a:cubicBezTo>
                <a:cubicBezTo>
                  <a:pt x="220" y="136"/>
                  <a:pt x="227" y="219"/>
                  <a:pt x="227" y="272"/>
                </a:cubicBezTo>
                <a:cubicBezTo>
                  <a:pt x="227" y="325"/>
                  <a:pt x="220" y="370"/>
                  <a:pt x="182" y="408"/>
                </a:cubicBezTo>
                <a:cubicBezTo>
                  <a:pt x="144" y="446"/>
                  <a:pt x="72" y="472"/>
                  <a:pt x="0" y="499"/>
                </a:cubicBezTo>
              </a:path>
            </a:pathLst>
          </a:custGeom>
          <a:noFill/>
          <a:ln w="19050" cap="flat" cmpd="sng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sv-SE"/>
          </a:p>
        </p:txBody>
      </p:sp>
      <p:sp>
        <p:nvSpPr>
          <p:cNvPr id="13330" name="Line 14"/>
          <p:cNvSpPr>
            <a:spLocks noChangeShapeType="1"/>
          </p:cNvSpPr>
          <p:nvPr/>
        </p:nvSpPr>
        <p:spPr bwMode="auto">
          <a:xfrm>
            <a:off x="827088" y="2060575"/>
            <a:ext cx="288925" cy="0"/>
          </a:xfrm>
          <a:prstGeom prst="line">
            <a:avLst/>
          </a:prstGeom>
          <a:noFill/>
          <a:ln w="1905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sv-SE"/>
          </a:p>
        </p:txBody>
      </p:sp>
      <p:sp>
        <p:nvSpPr>
          <p:cNvPr id="13331" name="Line 15"/>
          <p:cNvSpPr>
            <a:spLocks noChangeShapeType="1"/>
          </p:cNvSpPr>
          <p:nvPr/>
        </p:nvSpPr>
        <p:spPr bwMode="auto">
          <a:xfrm>
            <a:off x="1116013" y="2060575"/>
            <a:ext cx="0" cy="792163"/>
          </a:xfrm>
          <a:prstGeom prst="line">
            <a:avLst/>
          </a:prstGeom>
          <a:noFill/>
          <a:ln w="1905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sv-SE"/>
          </a:p>
        </p:txBody>
      </p:sp>
      <p:sp>
        <p:nvSpPr>
          <p:cNvPr id="13332" name="Line 16"/>
          <p:cNvSpPr>
            <a:spLocks noChangeShapeType="1"/>
          </p:cNvSpPr>
          <p:nvPr/>
        </p:nvSpPr>
        <p:spPr bwMode="auto">
          <a:xfrm>
            <a:off x="827088" y="2852738"/>
            <a:ext cx="288925" cy="0"/>
          </a:xfrm>
          <a:prstGeom prst="line">
            <a:avLst/>
          </a:prstGeom>
          <a:noFill/>
          <a:ln w="1905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sv-SE"/>
          </a:p>
        </p:txBody>
      </p:sp>
      <p:sp>
        <p:nvSpPr>
          <p:cNvPr id="13333" name="Line 20"/>
          <p:cNvSpPr>
            <a:spLocks noChangeShapeType="1"/>
          </p:cNvSpPr>
          <p:nvPr/>
        </p:nvSpPr>
        <p:spPr bwMode="auto">
          <a:xfrm>
            <a:off x="827088" y="1341438"/>
            <a:ext cx="6192837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sv-SE"/>
          </a:p>
        </p:txBody>
      </p:sp>
      <p:sp>
        <p:nvSpPr>
          <p:cNvPr id="13334" name="Text Box 21"/>
          <p:cNvSpPr txBox="1">
            <a:spLocks noChangeArrowheads="1"/>
          </p:cNvSpPr>
          <p:nvPr/>
        </p:nvSpPr>
        <p:spPr bwMode="auto">
          <a:xfrm>
            <a:off x="6856413" y="785813"/>
            <a:ext cx="641350" cy="45720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>
                <a:solidFill>
                  <a:schemeClr val="accent2"/>
                </a:solidFill>
              </a:rPr>
              <a:t>Out</a:t>
            </a:r>
          </a:p>
        </p:txBody>
      </p:sp>
      <p:graphicFrame>
        <p:nvGraphicFramePr>
          <p:cNvPr id="13317" name="Object 26"/>
          <p:cNvGraphicFramePr>
            <a:graphicFrameLocks noChangeAspect="1"/>
          </p:cNvGraphicFramePr>
          <p:nvPr>
            <p:ph sz="quarter" idx="4"/>
          </p:nvPr>
        </p:nvGraphicFramePr>
        <p:xfrm>
          <a:off x="7092950" y="1700213"/>
          <a:ext cx="1439863" cy="369887"/>
        </p:xfrm>
        <a:graphic>
          <a:graphicData uri="http://schemas.openxmlformats.org/presentationml/2006/ole">
            <p:oleObj spid="_x0000_s13317" name="Equation" r:id="rId7" imgW="888840" imgH="228600" progId="Equation.DSMT4">
              <p:embed/>
            </p:oleObj>
          </a:graphicData>
        </a:graphic>
      </p:graphicFrame>
      <p:graphicFrame>
        <p:nvGraphicFramePr>
          <p:cNvPr id="13318" name="Object 28"/>
          <p:cNvGraphicFramePr>
            <a:graphicFrameLocks noChangeAspect="1"/>
          </p:cNvGraphicFramePr>
          <p:nvPr/>
        </p:nvGraphicFramePr>
        <p:xfrm>
          <a:off x="684213" y="1700213"/>
          <a:ext cx="719137" cy="331787"/>
        </p:xfrm>
        <a:graphic>
          <a:graphicData uri="http://schemas.openxmlformats.org/presentationml/2006/ole">
            <p:oleObj spid="_x0000_s13318" name="Equation" r:id="rId8" imgW="495000" imgH="228600" progId="Equation.DSMT4">
              <p:embed/>
            </p:oleObj>
          </a:graphicData>
        </a:graphic>
      </p:graphicFrame>
      <p:graphicFrame>
        <p:nvGraphicFramePr>
          <p:cNvPr id="13319" name="Object 29"/>
          <p:cNvGraphicFramePr>
            <a:graphicFrameLocks noChangeAspect="1"/>
          </p:cNvGraphicFramePr>
          <p:nvPr/>
        </p:nvGraphicFramePr>
        <p:xfrm>
          <a:off x="755650" y="2903538"/>
          <a:ext cx="863600" cy="334962"/>
        </p:xfrm>
        <a:graphic>
          <a:graphicData uri="http://schemas.openxmlformats.org/presentationml/2006/ole">
            <p:oleObj spid="_x0000_s13319" name="Equation" r:id="rId9" imgW="622080" imgH="241200" progId="Equation.DSMT4">
              <p:embed/>
            </p:oleObj>
          </a:graphicData>
        </a:graphic>
      </p:graphicFrame>
      <p:graphicFrame>
        <p:nvGraphicFramePr>
          <p:cNvPr id="13320" name="Object 30"/>
          <p:cNvGraphicFramePr>
            <a:graphicFrameLocks noChangeAspect="1"/>
          </p:cNvGraphicFramePr>
          <p:nvPr/>
        </p:nvGraphicFramePr>
        <p:xfrm>
          <a:off x="755650" y="3213100"/>
          <a:ext cx="720725" cy="381000"/>
        </p:xfrm>
        <a:graphic>
          <a:graphicData uri="http://schemas.openxmlformats.org/presentationml/2006/ole">
            <p:oleObj spid="_x0000_s13320" name="Equation" r:id="rId10" imgW="431640" imgH="228600" progId="Equation.DSMT4">
              <p:embed/>
            </p:oleObj>
          </a:graphicData>
        </a:graphic>
      </p:graphicFrame>
      <p:sp>
        <p:nvSpPr>
          <p:cNvPr id="13335" name="Text Box 31"/>
          <p:cNvSpPr txBox="1">
            <a:spLocks noChangeArrowheads="1"/>
          </p:cNvSpPr>
          <p:nvPr/>
        </p:nvSpPr>
        <p:spPr bwMode="auto">
          <a:xfrm>
            <a:off x="735013" y="785813"/>
            <a:ext cx="438150" cy="45720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>
                <a:solidFill>
                  <a:schemeClr val="accent2"/>
                </a:solidFill>
              </a:rPr>
              <a:t>In</a:t>
            </a:r>
          </a:p>
        </p:txBody>
      </p:sp>
      <p:sp>
        <p:nvSpPr>
          <p:cNvPr id="13336" name="Text Box 32"/>
          <p:cNvSpPr txBox="1">
            <a:spLocks noChangeArrowheads="1"/>
          </p:cNvSpPr>
          <p:nvPr/>
        </p:nvSpPr>
        <p:spPr bwMode="auto">
          <a:xfrm>
            <a:off x="7143750" y="1073150"/>
            <a:ext cx="369888" cy="45720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/>
              <a:t>L</a:t>
            </a:r>
          </a:p>
        </p:txBody>
      </p:sp>
      <p:sp>
        <p:nvSpPr>
          <p:cNvPr id="13337" name="Text Box 33"/>
          <p:cNvSpPr txBox="1">
            <a:spLocks noChangeArrowheads="1"/>
          </p:cNvSpPr>
          <p:nvPr/>
        </p:nvSpPr>
        <p:spPr bwMode="auto">
          <a:xfrm>
            <a:off x="971550" y="4005263"/>
            <a:ext cx="2039938" cy="120015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>
                <a:solidFill>
                  <a:schemeClr val="accent2"/>
                </a:solidFill>
              </a:rPr>
              <a:t>Velocity   </a:t>
            </a:r>
          </a:p>
          <a:p>
            <a:r>
              <a:rPr lang="en-GB" sz="2000"/>
              <a:t>No slip condition</a:t>
            </a:r>
            <a:r>
              <a:rPr lang="en-GB"/>
              <a:t> </a:t>
            </a:r>
          </a:p>
          <a:p>
            <a:endParaRPr lang="en-GB"/>
          </a:p>
        </p:txBody>
      </p:sp>
      <p:graphicFrame>
        <p:nvGraphicFramePr>
          <p:cNvPr id="13321" name="Object 34"/>
          <p:cNvGraphicFramePr>
            <a:graphicFrameLocks noChangeAspect="1"/>
          </p:cNvGraphicFramePr>
          <p:nvPr/>
        </p:nvGraphicFramePr>
        <p:xfrm>
          <a:off x="2916238" y="4437063"/>
          <a:ext cx="1152525" cy="412750"/>
        </p:xfrm>
        <a:graphic>
          <a:graphicData uri="http://schemas.openxmlformats.org/presentationml/2006/ole">
            <p:oleObj spid="_x0000_s13321" name="Equation" r:id="rId11" imgW="672840" imgH="241200" progId="Equation.DSMT4">
              <p:embed/>
            </p:oleObj>
          </a:graphicData>
        </a:graphic>
      </p:graphicFrame>
      <p:sp>
        <p:nvSpPr>
          <p:cNvPr id="13338" name="Text Box 36"/>
          <p:cNvSpPr txBox="1">
            <a:spLocks noChangeArrowheads="1"/>
          </p:cNvSpPr>
          <p:nvPr/>
        </p:nvSpPr>
        <p:spPr bwMode="auto">
          <a:xfrm>
            <a:off x="4716463" y="4005263"/>
            <a:ext cx="3667125" cy="259080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>
                <a:solidFill>
                  <a:schemeClr val="accent2"/>
                </a:solidFill>
              </a:rPr>
              <a:t>Heat transport</a:t>
            </a:r>
          </a:p>
          <a:p>
            <a:pPr>
              <a:buFontTx/>
              <a:buChar char="•"/>
            </a:pPr>
            <a:r>
              <a:rPr lang="en-US" sz="2000"/>
              <a:t>Fixed heat flux </a:t>
            </a:r>
          </a:p>
          <a:p>
            <a:pPr>
              <a:buFontTx/>
              <a:buChar char="•"/>
            </a:pPr>
            <a:r>
              <a:rPr lang="en-US" sz="2000"/>
              <a:t>Fixed temperature </a:t>
            </a:r>
          </a:p>
          <a:p>
            <a:pPr>
              <a:buFontTx/>
              <a:buChar char="•"/>
            </a:pPr>
            <a:r>
              <a:rPr lang="en-US" sz="2000"/>
              <a:t>Convective heat transfer </a:t>
            </a:r>
          </a:p>
          <a:p>
            <a:pPr>
              <a:buFontTx/>
              <a:buChar char="•"/>
            </a:pPr>
            <a:r>
              <a:rPr lang="en-US" sz="2000"/>
              <a:t>External radiation heat transfer </a:t>
            </a:r>
          </a:p>
          <a:p>
            <a:pPr>
              <a:buFontTx/>
              <a:buChar char="•"/>
            </a:pPr>
            <a:r>
              <a:rPr lang="en-US" sz="2000"/>
              <a:t>Combined external radiation and </a:t>
            </a:r>
          </a:p>
          <a:p>
            <a:r>
              <a:rPr lang="en-US" sz="2000"/>
              <a:t>  convection heat transfer</a:t>
            </a:r>
            <a:endParaRPr lang="en-GB" sz="2000"/>
          </a:p>
          <a:p>
            <a:endParaRPr lang="en-GB" sz="2000"/>
          </a:p>
        </p:txBody>
      </p:sp>
      <p:sp>
        <p:nvSpPr>
          <p:cNvPr id="13339" name="Text Box 37"/>
          <p:cNvSpPr txBox="1">
            <a:spLocks noChangeArrowheads="1"/>
          </p:cNvSpPr>
          <p:nvPr/>
        </p:nvSpPr>
        <p:spPr bwMode="auto">
          <a:xfrm>
            <a:off x="3708400" y="3644900"/>
            <a:ext cx="774700" cy="45720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>
                <a:solidFill>
                  <a:schemeClr val="accent2"/>
                </a:solidFill>
              </a:rPr>
              <a:t>Wall</a:t>
            </a:r>
          </a:p>
        </p:txBody>
      </p:sp>
      <p:sp>
        <p:nvSpPr>
          <p:cNvPr id="13340" name="Text Box 38"/>
          <p:cNvSpPr txBox="1">
            <a:spLocks noChangeArrowheads="1"/>
          </p:cNvSpPr>
          <p:nvPr/>
        </p:nvSpPr>
        <p:spPr bwMode="auto">
          <a:xfrm>
            <a:off x="1042988" y="4941888"/>
            <a:ext cx="1803400" cy="1077912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>
                <a:solidFill>
                  <a:schemeClr val="accent2"/>
                </a:solidFill>
              </a:rPr>
              <a:t>Species</a:t>
            </a:r>
          </a:p>
          <a:p>
            <a:pPr>
              <a:buFontTx/>
              <a:buChar char="•"/>
            </a:pPr>
            <a:r>
              <a:rPr lang="en-GB" sz="2000"/>
              <a:t>No penetration</a:t>
            </a:r>
          </a:p>
          <a:p>
            <a:pPr>
              <a:buFontTx/>
              <a:buChar char="•"/>
            </a:pPr>
            <a:r>
              <a:rPr lang="en-GB" sz="2000"/>
              <a:t>Reaction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Symmetry boundary conditions</a:t>
            </a:r>
          </a:p>
        </p:txBody>
      </p:sp>
      <p:grpSp>
        <p:nvGrpSpPr>
          <p:cNvPr id="25603" name="Group 17"/>
          <p:cNvGrpSpPr>
            <a:grpSpLocks/>
          </p:cNvGrpSpPr>
          <p:nvPr/>
        </p:nvGrpSpPr>
        <p:grpSpPr bwMode="auto">
          <a:xfrm>
            <a:off x="1403350" y="1628775"/>
            <a:ext cx="4897438" cy="1152525"/>
            <a:chOff x="1403350" y="1700213"/>
            <a:chExt cx="4897438" cy="1152525"/>
          </a:xfrm>
        </p:grpSpPr>
        <p:sp>
          <p:nvSpPr>
            <p:cNvPr id="25623" name="Rectangle 8"/>
            <p:cNvSpPr>
              <a:spLocks noChangeArrowheads="1"/>
            </p:cNvSpPr>
            <p:nvPr/>
          </p:nvSpPr>
          <p:spPr bwMode="auto">
            <a:xfrm>
              <a:off x="1403350" y="1700213"/>
              <a:ext cx="4608513" cy="649287"/>
            </a:xfrm>
            <a:prstGeom prst="rect">
              <a:avLst/>
            </a:prstGeom>
            <a:solidFill>
              <a:srgbClr val="C0C0C0"/>
            </a:solidFill>
            <a:ln w="19050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sv-SE"/>
            </a:p>
          </p:txBody>
        </p:sp>
        <p:sp>
          <p:nvSpPr>
            <p:cNvPr id="25624" name="Line 5"/>
            <p:cNvSpPr>
              <a:spLocks noChangeShapeType="1"/>
            </p:cNvSpPr>
            <p:nvPr/>
          </p:nvSpPr>
          <p:spPr bwMode="auto">
            <a:xfrm>
              <a:off x="1403350" y="1700213"/>
              <a:ext cx="4608513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sv-SE"/>
            </a:p>
          </p:txBody>
        </p:sp>
        <p:sp>
          <p:nvSpPr>
            <p:cNvPr id="25625" name="Line 6"/>
            <p:cNvSpPr>
              <a:spLocks noChangeShapeType="1"/>
            </p:cNvSpPr>
            <p:nvPr/>
          </p:nvSpPr>
          <p:spPr bwMode="auto">
            <a:xfrm>
              <a:off x="1403350" y="2349500"/>
              <a:ext cx="4608513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lgDashDot"/>
              <a:round/>
              <a:headEnd/>
              <a:tailEnd/>
            </a:ln>
          </p:spPr>
          <p:txBody>
            <a:bodyPr/>
            <a:lstStyle/>
            <a:p>
              <a:endParaRPr lang="sv-SE"/>
            </a:p>
          </p:txBody>
        </p:sp>
        <p:sp>
          <p:nvSpPr>
            <p:cNvPr id="25626" name="Oval 7"/>
            <p:cNvSpPr>
              <a:spLocks noChangeArrowheads="1"/>
            </p:cNvSpPr>
            <p:nvPr/>
          </p:nvSpPr>
          <p:spPr bwMode="auto">
            <a:xfrm>
              <a:off x="5795963" y="1700213"/>
              <a:ext cx="504825" cy="1152525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sv-SE"/>
            </a:p>
          </p:txBody>
        </p:sp>
      </p:grpSp>
      <p:sp>
        <p:nvSpPr>
          <p:cNvPr id="25604" name="Text Box 9"/>
          <p:cNvSpPr txBox="1">
            <a:spLocks noChangeArrowheads="1"/>
          </p:cNvSpPr>
          <p:nvPr/>
        </p:nvSpPr>
        <p:spPr bwMode="auto">
          <a:xfrm>
            <a:off x="6443663" y="1844675"/>
            <a:ext cx="2316162" cy="396875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2000"/>
              <a:t>Rotational symmetry</a:t>
            </a:r>
          </a:p>
        </p:txBody>
      </p:sp>
      <p:grpSp>
        <p:nvGrpSpPr>
          <p:cNvPr id="25605" name="Group 16"/>
          <p:cNvGrpSpPr>
            <a:grpSpLocks/>
          </p:cNvGrpSpPr>
          <p:nvPr/>
        </p:nvGrpSpPr>
        <p:grpSpPr bwMode="auto">
          <a:xfrm>
            <a:off x="2411413" y="3213100"/>
            <a:ext cx="1439862" cy="1439863"/>
            <a:chOff x="2411413" y="3644900"/>
            <a:chExt cx="1439862" cy="1439863"/>
          </a:xfrm>
        </p:grpSpPr>
        <p:sp>
          <p:nvSpPr>
            <p:cNvPr id="25617" name="Freeform 15"/>
            <p:cNvSpPr>
              <a:spLocks/>
            </p:cNvSpPr>
            <p:nvPr/>
          </p:nvSpPr>
          <p:spPr bwMode="auto">
            <a:xfrm>
              <a:off x="3132138" y="3644900"/>
              <a:ext cx="431800" cy="720725"/>
            </a:xfrm>
            <a:custGeom>
              <a:avLst/>
              <a:gdLst>
                <a:gd name="T0" fmla="*/ 0 w 272"/>
                <a:gd name="T1" fmla="*/ 0 h 454"/>
                <a:gd name="T2" fmla="*/ 0 w 272"/>
                <a:gd name="T3" fmla="*/ 2147483647 h 454"/>
                <a:gd name="T4" fmla="*/ 2147483647 w 272"/>
                <a:gd name="T5" fmla="*/ 2147483647 h 454"/>
                <a:gd name="T6" fmla="*/ 2147483647 w 272"/>
                <a:gd name="T7" fmla="*/ 2147483647 h 454"/>
                <a:gd name="T8" fmla="*/ 2147483647 w 272"/>
                <a:gd name="T9" fmla="*/ 0 h 454"/>
                <a:gd name="T10" fmla="*/ 0 w 272"/>
                <a:gd name="T11" fmla="*/ 0 h 45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72"/>
                <a:gd name="T19" fmla="*/ 0 h 454"/>
                <a:gd name="T20" fmla="*/ 272 w 272"/>
                <a:gd name="T21" fmla="*/ 454 h 45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72" h="454">
                  <a:moveTo>
                    <a:pt x="0" y="0"/>
                  </a:moveTo>
                  <a:lnTo>
                    <a:pt x="0" y="454"/>
                  </a:lnTo>
                  <a:lnTo>
                    <a:pt x="272" y="91"/>
                  </a:lnTo>
                  <a:lnTo>
                    <a:pt x="181" y="45"/>
                  </a:lnTo>
                  <a:lnTo>
                    <a:pt x="13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0C0C0"/>
            </a:solidFill>
            <a:ln w="190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sv-SE"/>
            </a:p>
          </p:txBody>
        </p:sp>
        <p:sp>
          <p:nvSpPr>
            <p:cNvPr id="25618" name="Oval 10"/>
            <p:cNvSpPr>
              <a:spLocks noChangeArrowheads="1"/>
            </p:cNvSpPr>
            <p:nvPr/>
          </p:nvSpPr>
          <p:spPr bwMode="auto">
            <a:xfrm>
              <a:off x="2411413" y="3644900"/>
              <a:ext cx="1439862" cy="1439863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sv-SE"/>
            </a:p>
          </p:txBody>
        </p:sp>
        <p:sp>
          <p:nvSpPr>
            <p:cNvPr id="25619" name="Line 11"/>
            <p:cNvSpPr>
              <a:spLocks noChangeShapeType="1"/>
            </p:cNvSpPr>
            <p:nvPr/>
          </p:nvSpPr>
          <p:spPr bwMode="auto">
            <a:xfrm>
              <a:off x="3132138" y="3644900"/>
              <a:ext cx="0" cy="72072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sv-SE"/>
            </a:p>
          </p:txBody>
        </p:sp>
        <p:sp>
          <p:nvSpPr>
            <p:cNvPr id="25620" name="Line 12"/>
            <p:cNvSpPr>
              <a:spLocks noChangeShapeType="1"/>
            </p:cNvSpPr>
            <p:nvPr/>
          </p:nvSpPr>
          <p:spPr bwMode="auto">
            <a:xfrm flipV="1">
              <a:off x="3132138" y="3789363"/>
              <a:ext cx="431800" cy="57626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sv-SE"/>
            </a:p>
          </p:txBody>
        </p:sp>
        <p:sp>
          <p:nvSpPr>
            <p:cNvPr id="25621" name="Freeform 13"/>
            <p:cNvSpPr>
              <a:spLocks/>
            </p:cNvSpPr>
            <p:nvPr/>
          </p:nvSpPr>
          <p:spPr bwMode="auto">
            <a:xfrm>
              <a:off x="2700338" y="3933825"/>
              <a:ext cx="431800" cy="287338"/>
            </a:xfrm>
            <a:custGeom>
              <a:avLst/>
              <a:gdLst>
                <a:gd name="T0" fmla="*/ 0 w 272"/>
                <a:gd name="T1" fmla="*/ 2147483647 h 181"/>
                <a:gd name="T2" fmla="*/ 2147483647 w 272"/>
                <a:gd name="T3" fmla="*/ 2147483647 h 181"/>
                <a:gd name="T4" fmla="*/ 2147483647 w 272"/>
                <a:gd name="T5" fmla="*/ 0 h 181"/>
                <a:gd name="T6" fmla="*/ 0 60000 65536"/>
                <a:gd name="T7" fmla="*/ 0 60000 65536"/>
                <a:gd name="T8" fmla="*/ 0 60000 65536"/>
                <a:gd name="T9" fmla="*/ 0 w 272"/>
                <a:gd name="T10" fmla="*/ 0 h 181"/>
                <a:gd name="T11" fmla="*/ 272 w 272"/>
                <a:gd name="T12" fmla="*/ 181 h 18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72" h="181">
                  <a:moveTo>
                    <a:pt x="0" y="181"/>
                  </a:moveTo>
                  <a:cubicBezTo>
                    <a:pt x="22" y="128"/>
                    <a:pt x="45" y="75"/>
                    <a:pt x="90" y="45"/>
                  </a:cubicBezTo>
                  <a:cubicBezTo>
                    <a:pt x="135" y="15"/>
                    <a:pt x="203" y="7"/>
                    <a:pt x="272" y="0"/>
                  </a:cubicBezTo>
                </a:path>
              </a:pathLst>
            </a:custGeom>
            <a:noFill/>
            <a:ln w="19050" cap="flat" cmpd="sng">
              <a:solidFill>
                <a:schemeClr val="tx1"/>
              </a:solidFill>
              <a:prstDash val="solid"/>
              <a:round/>
              <a:headEnd/>
              <a:tailEnd type="triangle" w="med" len="med"/>
            </a:ln>
          </p:spPr>
          <p:txBody>
            <a:bodyPr/>
            <a:lstStyle/>
            <a:p>
              <a:endParaRPr lang="sv-SE"/>
            </a:p>
          </p:txBody>
        </p:sp>
        <p:sp>
          <p:nvSpPr>
            <p:cNvPr id="25622" name="Freeform 14"/>
            <p:cNvSpPr>
              <a:spLocks/>
            </p:cNvSpPr>
            <p:nvPr/>
          </p:nvSpPr>
          <p:spPr bwMode="auto">
            <a:xfrm>
              <a:off x="3348038" y="4076700"/>
              <a:ext cx="168275" cy="360363"/>
            </a:xfrm>
            <a:custGeom>
              <a:avLst/>
              <a:gdLst>
                <a:gd name="T0" fmla="*/ 0 w 106"/>
                <a:gd name="T1" fmla="*/ 0 h 227"/>
                <a:gd name="T2" fmla="*/ 2147483647 w 106"/>
                <a:gd name="T3" fmla="*/ 2147483647 h 227"/>
                <a:gd name="T4" fmla="*/ 2147483647 w 106"/>
                <a:gd name="T5" fmla="*/ 2147483647 h 227"/>
                <a:gd name="T6" fmla="*/ 0 60000 65536"/>
                <a:gd name="T7" fmla="*/ 0 60000 65536"/>
                <a:gd name="T8" fmla="*/ 0 60000 65536"/>
                <a:gd name="T9" fmla="*/ 0 w 106"/>
                <a:gd name="T10" fmla="*/ 0 h 227"/>
                <a:gd name="T11" fmla="*/ 106 w 106"/>
                <a:gd name="T12" fmla="*/ 227 h 22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6" h="227">
                  <a:moveTo>
                    <a:pt x="0" y="0"/>
                  </a:moveTo>
                  <a:cubicBezTo>
                    <a:pt x="38" y="26"/>
                    <a:pt x="76" y="53"/>
                    <a:pt x="91" y="91"/>
                  </a:cubicBezTo>
                  <a:cubicBezTo>
                    <a:pt x="106" y="129"/>
                    <a:pt x="98" y="178"/>
                    <a:pt x="91" y="227"/>
                  </a:cubicBezTo>
                </a:path>
              </a:pathLst>
            </a:custGeom>
            <a:noFill/>
            <a:ln w="19050" cap="flat" cmpd="sng">
              <a:solidFill>
                <a:schemeClr val="tx1"/>
              </a:solidFill>
              <a:prstDash val="solid"/>
              <a:round/>
              <a:headEnd/>
              <a:tailEnd type="triangle" w="med" len="med"/>
            </a:ln>
          </p:spPr>
          <p:txBody>
            <a:bodyPr/>
            <a:lstStyle/>
            <a:p>
              <a:endParaRPr lang="sv-SE"/>
            </a:p>
          </p:txBody>
        </p:sp>
      </p:grpSp>
      <p:sp>
        <p:nvSpPr>
          <p:cNvPr id="25606" name="Text Box 16"/>
          <p:cNvSpPr txBox="1">
            <a:spLocks noChangeArrowheads="1"/>
          </p:cNvSpPr>
          <p:nvPr/>
        </p:nvSpPr>
        <p:spPr bwMode="auto">
          <a:xfrm>
            <a:off x="4356100" y="3429000"/>
            <a:ext cx="4075113" cy="138430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/>
              <a:t>Periodic boundary condition</a:t>
            </a:r>
          </a:p>
          <a:p>
            <a:r>
              <a:rPr lang="en-GB" sz="2000"/>
              <a:t>Tangential inflow=tangential outflow</a:t>
            </a:r>
          </a:p>
          <a:p>
            <a:r>
              <a:rPr lang="en-GB" sz="2000"/>
              <a:t>or axial inflow=axial outflow</a:t>
            </a:r>
          </a:p>
          <a:p>
            <a:endParaRPr lang="en-GB" sz="2000"/>
          </a:p>
        </p:txBody>
      </p:sp>
      <p:grpSp>
        <p:nvGrpSpPr>
          <p:cNvPr id="25607" name="Group 32"/>
          <p:cNvGrpSpPr>
            <a:grpSpLocks/>
          </p:cNvGrpSpPr>
          <p:nvPr/>
        </p:nvGrpSpPr>
        <p:grpSpPr bwMode="auto">
          <a:xfrm>
            <a:off x="2268538" y="4941888"/>
            <a:ext cx="5184775" cy="1150937"/>
            <a:chOff x="1115616" y="5013176"/>
            <a:chExt cx="5185470" cy="1152129"/>
          </a:xfrm>
        </p:grpSpPr>
        <p:sp>
          <p:nvSpPr>
            <p:cNvPr id="25612" name="Line 6"/>
            <p:cNvSpPr>
              <a:spLocks noChangeShapeType="1"/>
            </p:cNvSpPr>
            <p:nvPr/>
          </p:nvSpPr>
          <p:spPr bwMode="auto">
            <a:xfrm>
              <a:off x="1403648" y="6165304"/>
              <a:ext cx="4608513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sv-SE"/>
            </a:p>
          </p:txBody>
        </p:sp>
        <p:sp>
          <p:nvSpPr>
            <p:cNvPr id="25613" name="Oval 7"/>
            <p:cNvSpPr>
              <a:spLocks noChangeArrowheads="1"/>
            </p:cNvSpPr>
            <p:nvPr/>
          </p:nvSpPr>
          <p:spPr bwMode="auto">
            <a:xfrm>
              <a:off x="5796261" y="5013177"/>
              <a:ext cx="504825" cy="1152128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sv-SE"/>
            </a:p>
          </p:txBody>
        </p:sp>
        <p:sp>
          <p:nvSpPr>
            <p:cNvPr id="25614" name="Line 5"/>
            <p:cNvSpPr>
              <a:spLocks noChangeShapeType="1"/>
            </p:cNvSpPr>
            <p:nvPr/>
          </p:nvSpPr>
          <p:spPr bwMode="auto">
            <a:xfrm>
              <a:off x="1403648" y="5013176"/>
              <a:ext cx="4608513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sv-SE"/>
            </a:p>
          </p:txBody>
        </p:sp>
        <p:sp>
          <p:nvSpPr>
            <p:cNvPr id="25615" name="Oval 7"/>
            <p:cNvSpPr>
              <a:spLocks noChangeArrowheads="1"/>
            </p:cNvSpPr>
            <p:nvPr/>
          </p:nvSpPr>
          <p:spPr bwMode="auto">
            <a:xfrm>
              <a:off x="1115616" y="5013176"/>
              <a:ext cx="504825" cy="1152128"/>
            </a:xfrm>
            <a:prstGeom prst="ellipse">
              <a:avLst/>
            </a:prstGeom>
            <a:solidFill>
              <a:schemeClr val="accent1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sv-SE"/>
            </a:p>
          </p:txBody>
        </p:sp>
        <p:sp>
          <p:nvSpPr>
            <p:cNvPr id="25616" name="Oval 7"/>
            <p:cNvSpPr>
              <a:spLocks noChangeArrowheads="1"/>
            </p:cNvSpPr>
            <p:nvPr/>
          </p:nvSpPr>
          <p:spPr bwMode="auto">
            <a:xfrm>
              <a:off x="5796136" y="5013176"/>
              <a:ext cx="504825" cy="1152128"/>
            </a:xfrm>
            <a:prstGeom prst="ellipse">
              <a:avLst/>
            </a:prstGeom>
            <a:solidFill>
              <a:schemeClr val="accent1"/>
            </a:solidFill>
            <a:ln w="19050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 wrap="none" anchor="ctr"/>
            <a:lstStyle/>
            <a:p>
              <a:endParaRPr lang="sv-SE"/>
            </a:p>
          </p:txBody>
        </p:sp>
      </p:grpSp>
      <p:sp>
        <p:nvSpPr>
          <p:cNvPr id="25608" name="TextBox 33"/>
          <p:cNvSpPr txBox="1">
            <a:spLocks noChangeArrowheads="1"/>
          </p:cNvSpPr>
          <p:nvPr/>
        </p:nvSpPr>
        <p:spPr bwMode="auto">
          <a:xfrm>
            <a:off x="7524750" y="5013325"/>
            <a:ext cx="12096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v-SE"/>
              <a:t>Outflow</a:t>
            </a:r>
          </a:p>
        </p:txBody>
      </p:sp>
      <p:sp>
        <p:nvSpPr>
          <p:cNvPr id="25609" name="TextBox 34"/>
          <p:cNvSpPr txBox="1">
            <a:spLocks noChangeArrowheads="1"/>
          </p:cNvSpPr>
          <p:nvPr/>
        </p:nvSpPr>
        <p:spPr bwMode="auto">
          <a:xfrm>
            <a:off x="0" y="5084763"/>
            <a:ext cx="2135188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v-SE"/>
              <a:t>Inflow=outflow</a:t>
            </a:r>
          </a:p>
        </p:txBody>
      </p:sp>
      <p:cxnSp>
        <p:nvCxnSpPr>
          <p:cNvPr id="25610" name="Straight Arrow Connector 36"/>
          <p:cNvCxnSpPr>
            <a:cxnSpLocks noChangeShapeType="1"/>
          </p:cNvCxnSpPr>
          <p:nvPr/>
        </p:nvCxnSpPr>
        <p:spPr bwMode="auto">
          <a:xfrm>
            <a:off x="395288" y="5732463"/>
            <a:ext cx="1728787" cy="3175"/>
          </a:xfrm>
          <a:prstGeom prst="straightConnector1">
            <a:avLst/>
          </a:prstGeom>
          <a:noFill/>
          <a:ln w="19050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25611" name="Straight Arrow Connector 38"/>
          <p:cNvCxnSpPr>
            <a:cxnSpLocks noChangeShapeType="1"/>
          </p:cNvCxnSpPr>
          <p:nvPr/>
        </p:nvCxnSpPr>
        <p:spPr bwMode="auto">
          <a:xfrm>
            <a:off x="7596188" y="5661025"/>
            <a:ext cx="1296987" cy="1588"/>
          </a:xfrm>
          <a:prstGeom prst="straightConnector1">
            <a:avLst/>
          </a:prstGeom>
          <a:noFill/>
          <a:ln w="19050" algn="ctr">
            <a:solidFill>
              <a:schemeClr val="tx1"/>
            </a:solidFill>
            <a:round/>
            <a:headEnd/>
            <a:tailEnd type="arrow" w="med" len="med"/>
          </a:ln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Fluid properties</a:t>
            </a:r>
          </a:p>
        </p:txBody>
      </p:sp>
      <p:sp>
        <p:nvSpPr>
          <p:cNvPr id="122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1484313"/>
            <a:ext cx="7772400" cy="4608512"/>
          </a:xfrm>
        </p:spPr>
        <p:txBody>
          <a:bodyPr>
            <a:normAutofit fontScale="92500" lnSpcReduction="20000"/>
          </a:bodyPr>
          <a:lstStyle/>
          <a:p>
            <a:pPr>
              <a:defRPr/>
            </a:pPr>
            <a:r>
              <a:rPr lang="en-GB" dirty="0" smtClean="0"/>
              <a:t>The equation of state e.g.</a:t>
            </a:r>
          </a:p>
          <a:p>
            <a:pPr lvl="1">
              <a:defRPr/>
            </a:pPr>
            <a:r>
              <a:rPr lang="en-GB" dirty="0" smtClean="0"/>
              <a:t>The ideal gas law</a:t>
            </a:r>
          </a:p>
          <a:p>
            <a:pPr lvl="1">
              <a:defRPr/>
            </a:pPr>
            <a:endParaRPr lang="en-GB" dirty="0" smtClean="0"/>
          </a:p>
          <a:p>
            <a:pPr lvl="1">
              <a:defRPr/>
            </a:pPr>
            <a:r>
              <a:rPr lang="en-GB" dirty="0" smtClean="0"/>
              <a:t>Cubic equations </a:t>
            </a:r>
          </a:p>
          <a:p>
            <a:pPr>
              <a:defRPr/>
            </a:pPr>
            <a:endParaRPr lang="en-GB" dirty="0" smtClean="0"/>
          </a:p>
          <a:p>
            <a:pPr>
              <a:defRPr/>
            </a:pPr>
            <a:r>
              <a:rPr lang="en-GB" dirty="0" smtClean="0"/>
              <a:t>Viscosity e.g.</a:t>
            </a:r>
          </a:p>
          <a:p>
            <a:pPr lvl="1">
              <a:defRPr/>
            </a:pPr>
            <a:r>
              <a:rPr lang="en-GB" dirty="0" smtClean="0"/>
              <a:t>Chapman-</a:t>
            </a:r>
            <a:r>
              <a:rPr lang="en-GB" dirty="0" err="1" smtClean="0"/>
              <a:t>Enskog</a:t>
            </a:r>
            <a:endParaRPr lang="en-GB" dirty="0" smtClean="0"/>
          </a:p>
          <a:p>
            <a:pPr lvl="1">
              <a:defRPr/>
            </a:pPr>
            <a:endParaRPr lang="en-GB" dirty="0" smtClean="0"/>
          </a:p>
          <a:p>
            <a:pPr lvl="1">
              <a:defRPr/>
            </a:pPr>
            <a:r>
              <a:rPr lang="en-GB" dirty="0" smtClean="0"/>
              <a:t>Sutherland’s law</a:t>
            </a:r>
          </a:p>
          <a:p>
            <a:pPr lvl="1">
              <a:defRPr/>
            </a:pPr>
            <a:endParaRPr lang="en-GB" dirty="0" smtClean="0"/>
          </a:p>
          <a:p>
            <a:pPr lvl="1">
              <a:defRPr/>
            </a:pPr>
            <a:r>
              <a:rPr lang="en-GB" dirty="0" smtClean="0"/>
              <a:t>Polynomial (e.g. liquids) </a:t>
            </a:r>
          </a:p>
          <a:p>
            <a:pPr lvl="1">
              <a:defRPr/>
            </a:pPr>
            <a:endParaRPr lang="en-GB" dirty="0" smtClean="0"/>
          </a:p>
          <a:p>
            <a:pPr lvl="1">
              <a:defRPr/>
            </a:pPr>
            <a:endParaRPr lang="en-GB" dirty="0" smtClean="0"/>
          </a:p>
          <a:p>
            <a:pPr lvl="1">
              <a:defRPr/>
            </a:pPr>
            <a:endParaRPr lang="en-GB" dirty="0" smtClean="0"/>
          </a:p>
        </p:txBody>
      </p:sp>
      <p:sp>
        <p:nvSpPr>
          <p:cNvPr id="14345" name="Rectangle 5"/>
          <p:cNvSpPr>
            <a:spLocks noChangeArrowheads="1"/>
          </p:cNvSpPr>
          <p:nvPr/>
        </p:nvSpPr>
        <p:spPr bwMode="auto">
          <a:xfrm>
            <a:off x="0" y="3109913"/>
            <a:ext cx="9144000" cy="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sv-SE"/>
          </a:p>
        </p:txBody>
      </p:sp>
      <p:graphicFrame>
        <p:nvGraphicFramePr>
          <p:cNvPr id="14338" name="Object 4"/>
          <p:cNvGraphicFramePr>
            <a:graphicFrameLocks noChangeAspect="1"/>
          </p:cNvGraphicFramePr>
          <p:nvPr/>
        </p:nvGraphicFramePr>
        <p:xfrm>
          <a:off x="4500563" y="1916113"/>
          <a:ext cx="1296987" cy="804862"/>
        </p:xfrm>
        <a:graphic>
          <a:graphicData uri="http://schemas.openxmlformats.org/presentationml/2006/ole">
            <p:oleObj spid="_x0000_s14338" name="Equation" r:id="rId4" imgW="1028254" imgH="634725" progId="Equation.DSMT4">
              <p:embed/>
            </p:oleObj>
          </a:graphicData>
        </a:graphic>
      </p:graphicFrame>
      <p:sp>
        <p:nvSpPr>
          <p:cNvPr id="14346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sv-SE"/>
          </a:p>
        </p:txBody>
      </p:sp>
      <p:graphicFrame>
        <p:nvGraphicFramePr>
          <p:cNvPr id="14339" name="Object 6"/>
          <p:cNvGraphicFramePr>
            <a:graphicFrameLocks noChangeAspect="1"/>
          </p:cNvGraphicFramePr>
          <p:nvPr/>
        </p:nvGraphicFramePr>
        <p:xfrm>
          <a:off x="4356100" y="2708275"/>
          <a:ext cx="2447925" cy="547688"/>
        </p:xfrm>
        <a:graphic>
          <a:graphicData uri="http://schemas.openxmlformats.org/presentationml/2006/ole">
            <p:oleObj spid="_x0000_s14339" name="Equation" r:id="rId5" imgW="1739900" imgH="393700" progId="Equation.DSMT4">
              <p:embed/>
            </p:oleObj>
          </a:graphicData>
        </a:graphic>
      </p:graphicFrame>
      <p:sp>
        <p:nvSpPr>
          <p:cNvPr id="14347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sv-SE"/>
          </a:p>
        </p:txBody>
      </p:sp>
      <p:graphicFrame>
        <p:nvGraphicFramePr>
          <p:cNvPr id="14340" name="Object 8"/>
          <p:cNvGraphicFramePr>
            <a:graphicFrameLocks noChangeAspect="1"/>
          </p:cNvGraphicFramePr>
          <p:nvPr/>
        </p:nvGraphicFramePr>
        <p:xfrm>
          <a:off x="4427538" y="3716338"/>
          <a:ext cx="1943100" cy="730250"/>
        </p:xfrm>
        <a:graphic>
          <a:graphicData uri="http://schemas.openxmlformats.org/presentationml/2006/ole">
            <p:oleObj spid="_x0000_s14340" name="Equation" r:id="rId6" imgW="1193800" imgH="444500" progId="Equation.DSMT4">
              <p:embed/>
            </p:oleObj>
          </a:graphicData>
        </a:graphic>
      </p:graphicFrame>
      <p:sp>
        <p:nvSpPr>
          <p:cNvPr id="14348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sv-SE"/>
          </a:p>
        </p:txBody>
      </p:sp>
      <p:graphicFrame>
        <p:nvGraphicFramePr>
          <p:cNvPr id="14341" name="Object 10"/>
          <p:cNvGraphicFramePr>
            <a:graphicFrameLocks noChangeAspect="1"/>
          </p:cNvGraphicFramePr>
          <p:nvPr/>
        </p:nvGraphicFramePr>
        <p:xfrm>
          <a:off x="4643438" y="4724400"/>
          <a:ext cx="1152525" cy="738188"/>
        </p:xfrm>
        <a:graphic>
          <a:graphicData uri="http://schemas.openxmlformats.org/presentationml/2006/ole">
            <p:oleObj spid="_x0000_s14341" name="Equation" r:id="rId7" imgW="711200" imgH="457200" progId="Equation.DSMT4">
              <p:embed/>
            </p:oleObj>
          </a:graphicData>
        </a:graphic>
      </p:graphicFrame>
      <p:graphicFrame>
        <p:nvGraphicFramePr>
          <p:cNvPr id="14342" name="Object 12"/>
          <p:cNvGraphicFramePr>
            <a:graphicFrameLocks noChangeAspect="1"/>
          </p:cNvGraphicFramePr>
          <p:nvPr/>
        </p:nvGraphicFramePr>
        <p:xfrm>
          <a:off x="5003800" y="5589588"/>
          <a:ext cx="2792413" cy="457200"/>
        </p:xfrm>
        <a:graphic>
          <a:graphicData uri="http://schemas.openxmlformats.org/presentationml/2006/ole">
            <p:oleObj spid="_x0000_s14342" name="Equation" r:id="rId8" imgW="1473120" imgH="241200" progId="Equation.DSMT4">
              <p:embed/>
            </p:oleObj>
          </a:graphicData>
        </a:graphic>
      </p:graphicFrame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362" name="Organization Chart 4"/>
          <p:cNvGraphicFramePr>
            <a:graphicFrameLocks/>
          </p:cNvGraphicFramePr>
          <p:nvPr>
            <p:ph idx="1"/>
          </p:nvPr>
        </p:nvGraphicFramePr>
        <p:xfrm>
          <a:off x="684213" y="333375"/>
          <a:ext cx="7772400" cy="5975350"/>
        </p:xfrm>
        <a:graphic>
          <a:graphicData uri="http://schemas.openxmlformats.org/drawingml/2006/compatibility">
            <com:legacyDrawing xmlns:com="http://schemas.openxmlformats.org/drawingml/2006/compatibility" spid="_x0000_s1536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Pre-processor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1341438"/>
            <a:ext cx="7772400" cy="4608512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GB" sz="2800" smtClean="0"/>
              <a:t>CAD program</a:t>
            </a:r>
          </a:p>
          <a:p>
            <a:pPr lvl="1">
              <a:lnSpc>
                <a:spcPct val="80000"/>
              </a:lnSpc>
            </a:pPr>
            <a:r>
              <a:rPr lang="en-GB" sz="2400" smtClean="0"/>
              <a:t>Most commercial CFD programs contains a CAD program</a:t>
            </a:r>
          </a:p>
          <a:p>
            <a:pPr lvl="1">
              <a:lnSpc>
                <a:spcPct val="80000"/>
              </a:lnSpc>
            </a:pPr>
            <a:r>
              <a:rPr lang="en-GB" sz="2400" smtClean="0"/>
              <a:t>Most CFD programs can import standard CAD files</a:t>
            </a:r>
          </a:p>
          <a:p>
            <a:pPr>
              <a:lnSpc>
                <a:spcPct val="80000"/>
              </a:lnSpc>
            </a:pPr>
            <a:r>
              <a:rPr lang="en-GB" sz="2800" smtClean="0"/>
              <a:t>Mesh program</a:t>
            </a:r>
          </a:p>
          <a:p>
            <a:pPr lvl="1">
              <a:lnSpc>
                <a:spcPct val="80000"/>
              </a:lnSpc>
            </a:pPr>
            <a:r>
              <a:rPr lang="en-GB" sz="2400" smtClean="0"/>
              <a:t>Divide fluid volume into small computational cells (1000 to 100 millions)</a:t>
            </a:r>
          </a:p>
          <a:p>
            <a:pPr lvl="1">
              <a:lnSpc>
                <a:spcPct val="80000"/>
              </a:lnSpc>
            </a:pPr>
            <a:r>
              <a:rPr lang="en-GB" sz="2400" smtClean="0"/>
              <a:t>More accurate meshing in critical areas</a:t>
            </a:r>
          </a:p>
          <a:p>
            <a:pPr lvl="1">
              <a:lnSpc>
                <a:spcPct val="80000"/>
              </a:lnSpc>
            </a:pPr>
            <a:r>
              <a:rPr lang="en-GB" sz="2400" smtClean="0"/>
              <a:t>Structured/unstructured mesh</a:t>
            </a:r>
          </a:p>
          <a:p>
            <a:pPr>
              <a:lnSpc>
                <a:spcPct val="80000"/>
              </a:lnSpc>
            </a:pPr>
            <a:r>
              <a:rPr lang="en-GB" sz="2800" smtClean="0"/>
              <a:t>Problem definition (part of the CFD program)</a:t>
            </a:r>
          </a:p>
          <a:p>
            <a:pPr lvl="1">
              <a:lnSpc>
                <a:spcPct val="80000"/>
              </a:lnSpc>
            </a:pPr>
            <a:r>
              <a:rPr lang="en-GB" sz="2400" smtClean="0"/>
              <a:t>Flow properties</a:t>
            </a:r>
          </a:p>
          <a:p>
            <a:pPr lvl="1">
              <a:lnSpc>
                <a:spcPct val="80000"/>
              </a:lnSpc>
            </a:pPr>
            <a:r>
              <a:rPr lang="en-GB" sz="2400" smtClean="0"/>
              <a:t>Boundary conditions</a:t>
            </a:r>
          </a:p>
          <a:p>
            <a:pPr lvl="1">
              <a:lnSpc>
                <a:spcPct val="80000"/>
              </a:lnSpc>
            </a:pPr>
            <a:r>
              <a:rPr lang="en-GB" sz="2400" smtClean="0"/>
              <a:t>Source terms e.g. reactions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 smtClean="0"/>
              <a:t>Meshing</a:t>
            </a:r>
          </a:p>
        </p:txBody>
      </p:sp>
      <p:sp>
        <p:nvSpPr>
          <p:cNvPr id="27651" name="Text Box 8"/>
          <p:cNvSpPr txBox="1">
            <a:spLocks noChangeArrowheads="1"/>
          </p:cNvSpPr>
          <p:nvPr/>
        </p:nvSpPr>
        <p:spPr bwMode="auto">
          <a:xfrm>
            <a:off x="1455738" y="5105400"/>
            <a:ext cx="184150" cy="45720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sv-SE"/>
          </a:p>
        </p:txBody>
      </p:sp>
      <p:sp>
        <p:nvSpPr>
          <p:cNvPr id="27652" name="Text Box 12"/>
          <p:cNvSpPr txBox="1">
            <a:spLocks noChangeArrowheads="1"/>
          </p:cNvSpPr>
          <p:nvPr/>
        </p:nvSpPr>
        <p:spPr bwMode="auto">
          <a:xfrm>
            <a:off x="971550" y="5013325"/>
            <a:ext cx="7570788" cy="822325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/>
              <a:t>The computational volume is separated into many cells, and </a:t>
            </a:r>
          </a:p>
          <a:p>
            <a:r>
              <a:rPr lang="en-GB"/>
              <a:t>momentum, mass, and heat balances are solved for all cells</a:t>
            </a:r>
          </a:p>
        </p:txBody>
      </p:sp>
      <p:pic>
        <p:nvPicPr>
          <p:cNvPr id="27653" name="Picture 9" descr="2d_3d_fi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76375" y="2276475"/>
            <a:ext cx="2735263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4" name="Picture 10" descr="wedge_corner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95963" y="2420938"/>
            <a:ext cx="1981200" cy="1951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5" name="TextBox 11"/>
          <p:cNvSpPr txBox="1">
            <a:spLocks noChangeArrowheads="1"/>
          </p:cNvSpPr>
          <p:nvPr/>
        </p:nvSpPr>
        <p:spPr bwMode="auto">
          <a:xfrm>
            <a:off x="2124075" y="1628775"/>
            <a:ext cx="46577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v-SE"/>
              <a:t>Bulk                                           Wall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Structured grids</a:t>
            </a:r>
          </a:p>
        </p:txBody>
      </p:sp>
      <p:sp>
        <p:nvSpPr>
          <p:cNvPr id="28675" name="Content Placeholder 4"/>
          <p:cNvSpPr>
            <a:spLocks noGrp="1"/>
          </p:cNvSpPr>
          <p:nvPr>
            <p:ph idx="1"/>
          </p:nvPr>
        </p:nvSpPr>
        <p:spPr>
          <a:xfrm>
            <a:off x="684213" y="1557338"/>
            <a:ext cx="7772400" cy="2159000"/>
          </a:xfrm>
        </p:spPr>
        <p:txBody>
          <a:bodyPr/>
          <a:lstStyle/>
          <a:p>
            <a:r>
              <a:rPr lang="en-US" smtClean="0"/>
              <a:t>Structured or unstructured grids depend on how the grid index is organized</a:t>
            </a:r>
          </a:p>
          <a:p>
            <a:pPr>
              <a:buFontTx/>
              <a:buNone/>
            </a:pPr>
            <a:r>
              <a:rPr lang="sv-SE" smtClean="0"/>
              <a:t> </a:t>
            </a:r>
          </a:p>
        </p:txBody>
      </p:sp>
      <p:grpSp>
        <p:nvGrpSpPr>
          <p:cNvPr id="28676" name="Group 18"/>
          <p:cNvGrpSpPr>
            <a:grpSpLocks/>
          </p:cNvGrpSpPr>
          <p:nvPr/>
        </p:nvGrpSpPr>
        <p:grpSpPr bwMode="auto">
          <a:xfrm>
            <a:off x="1187450" y="3644900"/>
            <a:ext cx="5735638" cy="2117725"/>
            <a:chOff x="1187624" y="3645024"/>
            <a:chExt cx="5734808" cy="2117849"/>
          </a:xfrm>
        </p:grpSpPr>
        <p:pic>
          <p:nvPicPr>
            <p:cNvPr id="28678" name="Content Placeholder 3" descr="Structured.tif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475656" y="3645024"/>
              <a:ext cx="5446776" cy="16428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28679" name="Straight Arrow Connector 7"/>
            <p:cNvCxnSpPr>
              <a:cxnSpLocks noChangeShapeType="1"/>
            </p:cNvCxnSpPr>
            <p:nvPr/>
          </p:nvCxnSpPr>
          <p:spPr bwMode="auto">
            <a:xfrm flipV="1">
              <a:off x="1187624" y="4365104"/>
              <a:ext cx="0" cy="1008112"/>
            </a:xfrm>
            <a:prstGeom prst="straightConnector1">
              <a:avLst/>
            </a:prstGeom>
            <a:noFill/>
            <a:ln w="19050" algn="ctr">
              <a:solidFill>
                <a:schemeClr val="tx1"/>
              </a:solidFill>
              <a:round/>
              <a:headEnd/>
              <a:tailEnd type="arrow" w="med" len="med"/>
            </a:ln>
          </p:spPr>
        </p:cxnSp>
        <p:cxnSp>
          <p:nvCxnSpPr>
            <p:cNvPr id="28680" name="Straight Arrow Connector 9"/>
            <p:cNvCxnSpPr>
              <a:cxnSpLocks noChangeShapeType="1"/>
            </p:cNvCxnSpPr>
            <p:nvPr/>
          </p:nvCxnSpPr>
          <p:spPr bwMode="auto">
            <a:xfrm>
              <a:off x="1187624" y="5373216"/>
              <a:ext cx="936104" cy="0"/>
            </a:xfrm>
            <a:prstGeom prst="straightConnector1">
              <a:avLst/>
            </a:prstGeom>
            <a:noFill/>
            <a:ln w="19050" algn="ctr">
              <a:solidFill>
                <a:schemeClr val="tx1"/>
              </a:solidFill>
              <a:round/>
              <a:headEnd/>
              <a:tailEnd type="arrow" w="med" len="med"/>
            </a:ln>
          </p:spPr>
        </p:cxnSp>
        <p:cxnSp>
          <p:nvCxnSpPr>
            <p:cNvPr id="28681" name="Straight Arrow Connector 11"/>
            <p:cNvCxnSpPr>
              <a:cxnSpLocks noChangeShapeType="1"/>
            </p:cNvCxnSpPr>
            <p:nvPr/>
          </p:nvCxnSpPr>
          <p:spPr bwMode="auto">
            <a:xfrm flipV="1">
              <a:off x="4139952" y="4365104"/>
              <a:ext cx="0" cy="1008112"/>
            </a:xfrm>
            <a:prstGeom prst="straightConnector1">
              <a:avLst/>
            </a:prstGeom>
            <a:noFill/>
            <a:ln w="19050" algn="ctr">
              <a:solidFill>
                <a:schemeClr val="tx1"/>
              </a:solidFill>
              <a:round/>
              <a:headEnd/>
              <a:tailEnd type="arrow" w="med" len="med"/>
            </a:ln>
          </p:spPr>
        </p:cxnSp>
        <p:cxnSp>
          <p:nvCxnSpPr>
            <p:cNvPr id="28682" name="Straight Arrow Connector 12"/>
            <p:cNvCxnSpPr>
              <a:cxnSpLocks noChangeShapeType="1"/>
            </p:cNvCxnSpPr>
            <p:nvPr/>
          </p:nvCxnSpPr>
          <p:spPr bwMode="auto">
            <a:xfrm>
              <a:off x="4139952" y="5373216"/>
              <a:ext cx="936104" cy="0"/>
            </a:xfrm>
            <a:prstGeom prst="straightConnector1">
              <a:avLst/>
            </a:prstGeom>
            <a:noFill/>
            <a:ln w="19050" algn="ctr">
              <a:solidFill>
                <a:schemeClr val="tx1"/>
              </a:solidFill>
              <a:round/>
              <a:headEnd/>
              <a:tailEnd type="arrow" w="med" len="med"/>
            </a:ln>
          </p:spPr>
        </p:cxnSp>
        <p:sp>
          <p:nvSpPr>
            <p:cNvPr id="28683" name="TextBox 13"/>
            <p:cNvSpPr txBox="1">
              <a:spLocks noChangeArrowheads="1"/>
            </p:cNvSpPr>
            <p:nvPr/>
          </p:nvSpPr>
          <p:spPr bwMode="auto">
            <a:xfrm>
              <a:off x="1331640" y="4149080"/>
              <a:ext cx="338554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sv-SE"/>
                <a:t>y</a:t>
              </a:r>
            </a:p>
          </p:txBody>
        </p:sp>
        <p:sp>
          <p:nvSpPr>
            <p:cNvPr id="28684" name="TextBox 14"/>
            <p:cNvSpPr txBox="1">
              <a:spLocks noChangeArrowheads="1"/>
            </p:cNvSpPr>
            <p:nvPr/>
          </p:nvSpPr>
          <p:spPr bwMode="auto">
            <a:xfrm>
              <a:off x="1907704" y="5301208"/>
              <a:ext cx="338554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sv-SE"/>
                <a:t>x</a:t>
              </a:r>
            </a:p>
          </p:txBody>
        </p:sp>
        <p:sp>
          <p:nvSpPr>
            <p:cNvPr id="28685" name="TextBox 15"/>
            <p:cNvSpPr txBox="1">
              <a:spLocks noChangeArrowheads="1"/>
            </p:cNvSpPr>
            <p:nvPr/>
          </p:nvSpPr>
          <p:spPr bwMode="auto">
            <a:xfrm>
              <a:off x="4860032" y="5301208"/>
              <a:ext cx="197618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sv-SE"/>
                <a:t>j</a:t>
              </a:r>
            </a:p>
          </p:txBody>
        </p:sp>
        <p:sp>
          <p:nvSpPr>
            <p:cNvPr id="28686" name="TextBox 16"/>
            <p:cNvSpPr txBox="1">
              <a:spLocks noChangeArrowheads="1"/>
            </p:cNvSpPr>
            <p:nvPr/>
          </p:nvSpPr>
          <p:spPr bwMode="auto">
            <a:xfrm>
              <a:off x="4211960" y="4221088"/>
              <a:ext cx="269626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sv-SE"/>
                <a:t>i</a:t>
              </a:r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2987675" y="2997200"/>
            <a:ext cx="2655888" cy="584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sv-SE" sz="3200" dirty="0">
                <a:solidFill>
                  <a:schemeClr val="accent6"/>
                </a:solidFill>
              </a:rPr>
              <a:t>Structured grid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Solvers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Finite volume/Finite element /Finite difference, (Lattice Boltzmann)</a:t>
            </a:r>
            <a:endParaRPr lang="en-GB" smtClean="0"/>
          </a:p>
          <a:p>
            <a:r>
              <a:rPr lang="en-GB" smtClean="0"/>
              <a:t>Steady/Unsteady</a:t>
            </a:r>
          </a:p>
          <a:p>
            <a:r>
              <a:rPr lang="en-GB" smtClean="0"/>
              <a:t>Segregated/Coupled</a:t>
            </a:r>
          </a:p>
          <a:p>
            <a:r>
              <a:rPr lang="en-GB" smtClean="0"/>
              <a:t>Pressure based (traditional for low velocity)</a:t>
            </a:r>
          </a:p>
          <a:p>
            <a:r>
              <a:rPr lang="en-GB" smtClean="0"/>
              <a:t>Density based </a:t>
            </a:r>
          </a:p>
          <a:p>
            <a:endParaRPr lang="en-GB" smtClean="0"/>
          </a:p>
          <a:p>
            <a:endParaRPr lang="en-GB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Post Processing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 smtClean="0"/>
              <a:t>Analyze the quality of the simulation</a:t>
            </a:r>
          </a:p>
          <a:p>
            <a:pPr>
              <a:lnSpc>
                <a:spcPct val="90000"/>
              </a:lnSpc>
            </a:pPr>
            <a:r>
              <a:rPr lang="en-US" sz="2800" dirty="0" smtClean="0"/>
              <a:t>Visualization</a:t>
            </a:r>
          </a:p>
          <a:p>
            <a:pPr lvl="1">
              <a:lnSpc>
                <a:spcPct val="90000"/>
              </a:lnSpc>
            </a:pPr>
            <a:r>
              <a:rPr lang="en-US" sz="2400" dirty="0" smtClean="0"/>
              <a:t>Velocity vectors</a:t>
            </a:r>
          </a:p>
          <a:p>
            <a:pPr lvl="1">
              <a:lnSpc>
                <a:spcPct val="90000"/>
              </a:lnSpc>
            </a:pPr>
            <a:r>
              <a:rPr lang="en-US" sz="2400" dirty="0" smtClean="0"/>
              <a:t>Pressure contours</a:t>
            </a:r>
          </a:p>
          <a:p>
            <a:pPr lvl="1">
              <a:lnSpc>
                <a:spcPct val="90000"/>
              </a:lnSpc>
            </a:pPr>
            <a:r>
              <a:rPr lang="en-US" sz="2400" dirty="0" smtClean="0"/>
              <a:t>Concentrations and temperatures</a:t>
            </a:r>
          </a:p>
          <a:p>
            <a:pPr lvl="1">
              <a:lnSpc>
                <a:spcPct val="90000"/>
              </a:lnSpc>
            </a:pPr>
            <a:r>
              <a:rPr lang="en-US" sz="2400" dirty="0" smtClean="0"/>
              <a:t>Flux</a:t>
            </a:r>
          </a:p>
          <a:p>
            <a:pPr lvl="1">
              <a:lnSpc>
                <a:spcPct val="90000"/>
              </a:lnSpc>
            </a:pPr>
            <a:r>
              <a:rPr lang="en-US" sz="2400" dirty="0" smtClean="0"/>
              <a:t>Flow lines</a:t>
            </a:r>
          </a:p>
          <a:p>
            <a:pPr lvl="1">
              <a:lnSpc>
                <a:spcPct val="90000"/>
              </a:lnSpc>
            </a:pPr>
            <a:r>
              <a:rPr lang="en-US" sz="2400" dirty="0" smtClean="0"/>
              <a:t>Turbulent properties </a:t>
            </a:r>
            <a:r>
              <a:rPr lang="en-US" sz="2400" dirty="0" err="1" smtClean="0"/>
              <a:t>k,</a:t>
            </a:r>
            <a:r>
              <a:rPr lang="en-US" sz="2400" dirty="0" err="1" smtClean="0">
                <a:latin typeface="Symbol" pitchFamily="18" charset="2"/>
              </a:rPr>
              <a:t>e</a:t>
            </a:r>
            <a:r>
              <a:rPr lang="en-US" sz="2400" dirty="0" err="1" smtClean="0"/>
              <a:t>,</a:t>
            </a:r>
            <a:r>
              <a:rPr lang="en-US" sz="2400" dirty="0" err="1" smtClean="0">
                <a:latin typeface="Symbol" pitchFamily="18" charset="2"/>
              </a:rPr>
              <a:t>n</a:t>
            </a:r>
            <a:r>
              <a:rPr lang="en-US" sz="2400" baseline="-25000" dirty="0" err="1" smtClean="0">
                <a:latin typeface="Symbol" pitchFamily="18" charset="2"/>
              </a:rPr>
              <a:t>T</a:t>
            </a:r>
            <a:r>
              <a:rPr lang="en-US" sz="2400" dirty="0" err="1" smtClean="0"/>
              <a:t>,L</a:t>
            </a:r>
            <a:endParaRPr lang="en-US" sz="2400" dirty="0" smtClean="0"/>
          </a:p>
          <a:p>
            <a:pPr>
              <a:lnSpc>
                <a:spcPct val="90000"/>
              </a:lnSpc>
            </a:pPr>
            <a:r>
              <a:rPr lang="en-US" sz="2800" dirty="0" smtClean="0"/>
              <a:t>Animations</a:t>
            </a:r>
          </a:p>
          <a:p>
            <a:pPr>
              <a:lnSpc>
                <a:spcPct val="90000"/>
              </a:lnSpc>
            </a:pPr>
            <a:r>
              <a:rPr lang="en-US" sz="2800" dirty="0" smtClean="0"/>
              <a:t>Quantification</a:t>
            </a:r>
          </a:p>
          <a:p>
            <a:pPr lvl="1">
              <a:lnSpc>
                <a:spcPct val="90000"/>
              </a:lnSpc>
            </a:pPr>
            <a:r>
              <a:rPr lang="en-US" sz="2400" dirty="0" smtClean="0"/>
              <a:t>e.g. calculation of fluxes, integral quantities, averages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755650" y="-27384"/>
            <a:ext cx="7772400" cy="1143000"/>
          </a:xfrm>
        </p:spPr>
        <p:txBody>
          <a:bodyPr/>
          <a:lstStyle/>
          <a:p>
            <a:r>
              <a:rPr lang="en-US" dirty="0" smtClean="0"/>
              <a:t>Tutorials and project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3568" y="1197050"/>
            <a:ext cx="7704856" cy="4751982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80000"/>
              </a:lnSpc>
            </a:pPr>
            <a:r>
              <a:rPr lang="en-US" sz="2800" b="1" dirty="0" smtClean="0"/>
              <a:t>3 Tutorials</a:t>
            </a:r>
          </a:p>
          <a:p>
            <a:pPr lvl="1">
              <a:lnSpc>
                <a:spcPct val="80000"/>
              </a:lnSpc>
            </a:pPr>
            <a:r>
              <a:rPr lang="en-US" sz="2400" dirty="0" smtClean="0"/>
              <a:t>Diffusion and reaction inside a spherical catalyst particle</a:t>
            </a:r>
          </a:p>
          <a:p>
            <a:pPr lvl="2">
              <a:lnSpc>
                <a:spcPct val="80000"/>
              </a:lnSpc>
            </a:pPr>
            <a:r>
              <a:rPr lang="en-US" sz="2000" dirty="0" smtClean="0"/>
              <a:t>Introduction to CFD </a:t>
            </a:r>
          </a:p>
          <a:p>
            <a:pPr lvl="3">
              <a:lnSpc>
                <a:spcPct val="80000"/>
              </a:lnSpc>
            </a:pPr>
            <a:r>
              <a:rPr lang="en-US" sz="1600" dirty="0" smtClean="0"/>
              <a:t>Convection, diffusion and reaction </a:t>
            </a:r>
          </a:p>
          <a:p>
            <a:pPr lvl="2">
              <a:lnSpc>
                <a:spcPct val="80000"/>
              </a:lnSpc>
            </a:pPr>
            <a:r>
              <a:rPr lang="en-US" sz="2000" dirty="0" smtClean="0"/>
              <a:t>Drawing 2D </a:t>
            </a:r>
            <a:r>
              <a:rPr lang="en-US" sz="2000" dirty="0" err="1" smtClean="0"/>
              <a:t>axi</a:t>
            </a:r>
            <a:r>
              <a:rPr lang="en-US" sz="2000" dirty="0" smtClean="0"/>
              <a:t>-symmetric model</a:t>
            </a:r>
          </a:p>
          <a:p>
            <a:pPr lvl="2">
              <a:lnSpc>
                <a:spcPct val="80000"/>
              </a:lnSpc>
            </a:pPr>
            <a:r>
              <a:rPr lang="en-US" sz="2000" dirty="0" smtClean="0"/>
              <a:t>Meshing</a:t>
            </a:r>
          </a:p>
          <a:p>
            <a:pPr lvl="1">
              <a:lnSpc>
                <a:spcPct val="80000"/>
              </a:lnSpc>
            </a:pPr>
            <a:r>
              <a:rPr lang="en-US" sz="2400" dirty="0" smtClean="0"/>
              <a:t>Non-premixed turbulent flame</a:t>
            </a:r>
          </a:p>
          <a:p>
            <a:pPr lvl="2">
              <a:lnSpc>
                <a:spcPct val="80000"/>
              </a:lnSpc>
            </a:pPr>
            <a:r>
              <a:rPr lang="en-US" sz="2000" dirty="0" smtClean="0"/>
              <a:t>Turbulence</a:t>
            </a:r>
          </a:p>
          <a:p>
            <a:pPr lvl="2">
              <a:lnSpc>
                <a:spcPct val="80000"/>
              </a:lnSpc>
            </a:pPr>
            <a:r>
              <a:rPr lang="en-US" sz="2000" dirty="0" smtClean="0"/>
              <a:t>Mixing</a:t>
            </a:r>
          </a:p>
          <a:p>
            <a:pPr lvl="2">
              <a:lnSpc>
                <a:spcPct val="80000"/>
              </a:lnSpc>
            </a:pPr>
            <a:r>
              <a:rPr lang="en-US" sz="2000" dirty="0" smtClean="0"/>
              <a:t>Combustion</a:t>
            </a:r>
            <a:endParaRPr lang="en-US" sz="2400" dirty="0" smtClean="0"/>
          </a:p>
          <a:p>
            <a:pPr lvl="1">
              <a:lnSpc>
                <a:spcPct val="80000"/>
              </a:lnSpc>
            </a:pPr>
            <a:r>
              <a:rPr lang="en-US" sz="2400" dirty="0" smtClean="0"/>
              <a:t>Swirl stabilized spray combustor</a:t>
            </a:r>
          </a:p>
          <a:p>
            <a:pPr lvl="2">
              <a:lnSpc>
                <a:spcPct val="80000"/>
              </a:lnSpc>
            </a:pPr>
            <a:r>
              <a:rPr lang="en-US" sz="2000" dirty="0" smtClean="0"/>
              <a:t>Multiphase flow with evaporation</a:t>
            </a:r>
          </a:p>
          <a:p>
            <a:pPr lvl="2">
              <a:lnSpc>
                <a:spcPct val="80000"/>
              </a:lnSpc>
            </a:pPr>
            <a:r>
              <a:rPr lang="en-US" sz="2000" dirty="0" smtClean="0"/>
              <a:t>Drawing 3D model</a:t>
            </a:r>
          </a:p>
          <a:p>
            <a:pPr>
              <a:lnSpc>
                <a:spcPct val="80000"/>
              </a:lnSpc>
            </a:pPr>
            <a:endParaRPr lang="en-US" sz="2800" b="1" dirty="0" smtClean="0"/>
          </a:p>
          <a:p>
            <a:pPr>
              <a:lnSpc>
                <a:spcPct val="80000"/>
              </a:lnSpc>
            </a:pPr>
            <a:r>
              <a:rPr lang="en-US" sz="2800" b="1" dirty="0" smtClean="0"/>
              <a:t>1 Project</a:t>
            </a:r>
            <a:endParaRPr lang="en-US" sz="2800" dirty="0" smtClean="0"/>
          </a:p>
          <a:p>
            <a:pPr lvl="1">
              <a:lnSpc>
                <a:spcPct val="80000"/>
              </a:lnSpc>
            </a:pPr>
            <a:r>
              <a:rPr lang="en-US" sz="2400" dirty="0" smtClean="0"/>
              <a:t>Design of a SCR system for power plant exhaust gas treatment (</a:t>
            </a:r>
            <a:r>
              <a:rPr lang="en-US" sz="2400" u="sng" dirty="0" smtClean="0"/>
              <a:t>S</a:t>
            </a:r>
            <a:r>
              <a:rPr lang="en-US" sz="2400" dirty="0" smtClean="0"/>
              <a:t>elective </a:t>
            </a:r>
            <a:r>
              <a:rPr lang="en-US" sz="2400" u="sng" dirty="0" smtClean="0"/>
              <a:t>C</a:t>
            </a:r>
            <a:r>
              <a:rPr lang="en-US" sz="2400" dirty="0" smtClean="0"/>
              <a:t>atalytic </a:t>
            </a:r>
            <a:r>
              <a:rPr lang="en-US" sz="2400" u="sng" dirty="0" smtClean="0"/>
              <a:t>R</a:t>
            </a:r>
            <a:r>
              <a:rPr lang="en-US" sz="2400" dirty="0" smtClean="0"/>
              <a:t>eduction of </a:t>
            </a:r>
            <a:r>
              <a:rPr lang="en-US" sz="2400" dirty="0" err="1" smtClean="0"/>
              <a:t>NOx</a:t>
            </a:r>
            <a:r>
              <a:rPr lang="en-US" sz="2400" dirty="0" smtClean="0"/>
              <a:t>)</a:t>
            </a:r>
          </a:p>
          <a:p>
            <a:pPr>
              <a:lnSpc>
                <a:spcPct val="80000"/>
              </a:lnSpc>
              <a:buNone/>
            </a:pPr>
            <a:endParaRPr lang="en-GB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Limitations in CFD programs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557338"/>
            <a:ext cx="8424862" cy="4386262"/>
          </a:xfrm>
        </p:spPr>
        <p:txBody>
          <a:bodyPr/>
          <a:lstStyle/>
          <a:p>
            <a:r>
              <a:rPr lang="en-US" sz="2800" dirty="0" smtClean="0"/>
              <a:t>All phenomena on a scale smaller than the size of the grid must be modeled </a:t>
            </a:r>
          </a:p>
          <a:p>
            <a:pPr>
              <a:buFontTx/>
              <a:buNone/>
            </a:pPr>
            <a:r>
              <a:rPr lang="en-US" sz="2000" dirty="0" smtClean="0"/>
              <a:t>      (upper limit for a PC </a:t>
            </a:r>
            <a:r>
              <a:rPr lang="en-US" sz="2000" dirty="0" smtClean="0">
                <a:latin typeface="Symbol" pitchFamily="18" charset="2"/>
              </a:rPr>
              <a:t>» </a:t>
            </a:r>
            <a:r>
              <a:rPr lang="en-US" sz="2000" dirty="0" smtClean="0"/>
              <a:t>10</a:t>
            </a:r>
            <a:r>
              <a:rPr lang="en-US" sz="2000" baseline="30000" dirty="0" smtClean="0"/>
              <a:t>6</a:t>
            </a:r>
            <a:r>
              <a:rPr lang="en-US" sz="2000" dirty="0" smtClean="0"/>
              <a:t> grids i.e. each cell 10 ml in a 10 m</a:t>
            </a:r>
            <a:r>
              <a:rPr lang="en-US" sz="2000" baseline="30000" dirty="0" smtClean="0"/>
              <a:t>3</a:t>
            </a:r>
            <a:r>
              <a:rPr lang="en-US" sz="2000" dirty="0" smtClean="0"/>
              <a:t> tank</a:t>
            </a:r>
            <a:r>
              <a:rPr lang="en-US" sz="2800" dirty="0" smtClean="0"/>
              <a:t>) </a:t>
            </a:r>
          </a:p>
          <a:p>
            <a:pPr lvl="1"/>
            <a:r>
              <a:rPr lang="en-US" sz="2400" dirty="0" smtClean="0"/>
              <a:t>Turbulence (smallest scale</a:t>
            </a:r>
            <a:r>
              <a:rPr lang="en-US" sz="2400" dirty="0" smtClean="0">
                <a:latin typeface="Symbol" pitchFamily="18" charset="2"/>
              </a:rPr>
              <a:t> »25-</a:t>
            </a:r>
            <a:r>
              <a:rPr lang="en-US" sz="2400" dirty="0" smtClean="0"/>
              <a:t>50</a:t>
            </a:r>
            <a:r>
              <a:rPr lang="en-US" sz="2400" dirty="0" smtClean="0">
                <a:latin typeface="Symbol" pitchFamily="18" charset="2"/>
              </a:rPr>
              <a:t>m</a:t>
            </a:r>
            <a:r>
              <a:rPr lang="en-US" sz="2400" dirty="0" smtClean="0"/>
              <a:t>m for a stirred tank reactor)</a:t>
            </a:r>
          </a:p>
          <a:p>
            <a:pPr lvl="1"/>
            <a:r>
              <a:rPr lang="en-US" sz="2400" dirty="0" smtClean="0"/>
              <a:t>Mixing for fast reactions</a:t>
            </a:r>
          </a:p>
          <a:p>
            <a:pPr lvl="1"/>
            <a:r>
              <a:rPr lang="en-US" sz="2400" dirty="0" smtClean="0"/>
              <a:t>Forces on bubbles, drops, and particles</a:t>
            </a:r>
          </a:p>
          <a:p>
            <a:pPr lvl="1"/>
            <a:r>
              <a:rPr lang="en-US" sz="2400" dirty="0" smtClean="0"/>
              <a:t>Collision, coalescence and break up of bubbles and drops</a:t>
            </a:r>
          </a:p>
          <a:p>
            <a:pPr lvl="1"/>
            <a:r>
              <a:rPr lang="en-US" sz="2400" dirty="0" smtClean="0"/>
              <a:t>Phenomena close to the walls</a:t>
            </a:r>
          </a:p>
          <a:p>
            <a:pPr>
              <a:buFontTx/>
              <a:buNone/>
            </a:pPr>
            <a:endParaRPr lang="en-US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827088" y="0"/>
            <a:ext cx="7772400" cy="1143000"/>
          </a:xfrm>
        </p:spPr>
        <p:txBody>
          <a:bodyPr/>
          <a:lstStyle/>
          <a:p>
            <a:r>
              <a:rPr lang="en-GB" smtClean="0"/>
              <a:t>Course objectives 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1052513"/>
            <a:ext cx="7772400" cy="5113337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GB" sz="2400" smtClean="0"/>
              <a:t>Formulate CFD problems</a:t>
            </a:r>
          </a:p>
          <a:p>
            <a:pPr lvl="1">
              <a:lnSpc>
                <a:spcPct val="90000"/>
              </a:lnSpc>
            </a:pPr>
            <a:r>
              <a:rPr lang="en-GB" sz="2000" smtClean="0"/>
              <a:t>What can be solved with CFD and how</a:t>
            </a:r>
          </a:p>
          <a:p>
            <a:pPr>
              <a:lnSpc>
                <a:spcPct val="90000"/>
              </a:lnSpc>
            </a:pPr>
            <a:r>
              <a:rPr lang="en-GB" sz="2400" smtClean="0"/>
              <a:t>Select appropriate physical models</a:t>
            </a:r>
          </a:p>
          <a:p>
            <a:pPr lvl="1">
              <a:lnSpc>
                <a:spcPct val="90000"/>
              </a:lnSpc>
            </a:pPr>
            <a:r>
              <a:rPr lang="en-GB" sz="2000" smtClean="0"/>
              <a:t>Turbulence</a:t>
            </a:r>
          </a:p>
          <a:p>
            <a:pPr lvl="1">
              <a:lnSpc>
                <a:spcPct val="90000"/>
              </a:lnSpc>
            </a:pPr>
            <a:r>
              <a:rPr lang="en-GB" sz="2000" smtClean="0"/>
              <a:t>Mass and heat transfer and reactions</a:t>
            </a:r>
          </a:p>
          <a:p>
            <a:pPr lvl="1">
              <a:lnSpc>
                <a:spcPct val="90000"/>
              </a:lnSpc>
            </a:pPr>
            <a:r>
              <a:rPr lang="en-GB" sz="2000" smtClean="0"/>
              <a:t>Multiphase</a:t>
            </a:r>
          </a:p>
          <a:p>
            <a:pPr>
              <a:lnSpc>
                <a:spcPct val="90000"/>
              </a:lnSpc>
            </a:pPr>
            <a:r>
              <a:rPr lang="en-GB" sz="2400" smtClean="0"/>
              <a:t>Boundary conditions</a:t>
            </a:r>
          </a:p>
          <a:p>
            <a:pPr lvl="1">
              <a:lnSpc>
                <a:spcPct val="90000"/>
              </a:lnSpc>
            </a:pPr>
            <a:r>
              <a:rPr lang="en-GB" sz="2000" smtClean="0"/>
              <a:t>Wall models or wall functions</a:t>
            </a:r>
          </a:p>
          <a:p>
            <a:pPr>
              <a:lnSpc>
                <a:spcPct val="90000"/>
              </a:lnSpc>
            </a:pPr>
            <a:r>
              <a:rPr lang="en-GB" sz="2400" smtClean="0"/>
              <a:t>Select appropriate numerical schemes</a:t>
            </a:r>
          </a:p>
          <a:p>
            <a:pPr>
              <a:lnSpc>
                <a:spcPct val="90000"/>
              </a:lnSpc>
            </a:pPr>
            <a:r>
              <a:rPr lang="en-GB" sz="2400" smtClean="0"/>
              <a:t>Quality assessment</a:t>
            </a:r>
          </a:p>
          <a:p>
            <a:pPr lvl="1">
              <a:lnSpc>
                <a:spcPct val="90000"/>
              </a:lnSpc>
            </a:pPr>
            <a:r>
              <a:rPr lang="en-GB" sz="2000" smtClean="0"/>
              <a:t>Verification (are the models solved correctly?)</a:t>
            </a:r>
          </a:p>
          <a:p>
            <a:pPr lvl="1">
              <a:lnSpc>
                <a:spcPct val="90000"/>
              </a:lnSpc>
            </a:pPr>
            <a:r>
              <a:rPr lang="en-GB" sz="2000" smtClean="0"/>
              <a:t>Validation (do the model describe the physics correctly?)</a:t>
            </a:r>
          </a:p>
          <a:p>
            <a:pPr>
              <a:lnSpc>
                <a:spcPct val="90000"/>
              </a:lnSpc>
            </a:pPr>
            <a:r>
              <a:rPr lang="en-GB" sz="2400" smtClean="0"/>
              <a:t>Application to different engineering problems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smtClean="0"/>
              <a:t>What can be simulated with CFD?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1341438"/>
            <a:ext cx="7772400" cy="4114800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90000"/>
              </a:lnSpc>
              <a:defRPr/>
            </a:pPr>
            <a:r>
              <a:rPr lang="en-US" sz="2800" dirty="0" smtClean="0"/>
              <a:t>Flow, laminar and turbulent</a:t>
            </a:r>
          </a:p>
          <a:p>
            <a:pPr lvl="1">
              <a:lnSpc>
                <a:spcPct val="90000"/>
              </a:lnSpc>
              <a:defRPr/>
            </a:pPr>
            <a:r>
              <a:rPr lang="en-US" sz="2400" dirty="0" smtClean="0"/>
              <a:t>Single phase and multiphase</a:t>
            </a:r>
          </a:p>
          <a:p>
            <a:pPr lvl="1">
              <a:lnSpc>
                <a:spcPct val="90000"/>
              </a:lnSpc>
              <a:defRPr/>
            </a:pPr>
            <a:r>
              <a:rPr lang="en-US" sz="2400" dirty="0" smtClean="0"/>
              <a:t>Flow in porous materials</a:t>
            </a:r>
          </a:p>
          <a:p>
            <a:pPr>
              <a:lnSpc>
                <a:spcPct val="90000"/>
              </a:lnSpc>
              <a:defRPr/>
            </a:pPr>
            <a:r>
              <a:rPr lang="en-US" sz="2800" dirty="0" smtClean="0"/>
              <a:t>Mass and heat transfer</a:t>
            </a:r>
          </a:p>
          <a:p>
            <a:pPr lvl="1">
              <a:lnSpc>
                <a:spcPct val="90000"/>
              </a:lnSpc>
              <a:defRPr/>
            </a:pPr>
            <a:r>
              <a:rPr lang="en-US" sz="2400" dirty="0" smtClean="0"/>
              <a:t>Convection, diffusion and reaction</a:t>
            </a:r>
          </a:p>
          <a:p>
            <a:pPr>
              <a:lnSpc>
                <a:spcPct val="90000"/>
              </a:lnSpc>
              <a:defRPr/>
            </a:pPr>
            <a:r>
              <a:rPr lang="en-US" sz="2800" dirty="0" smtClean="0"/>
              <a:t>Phenomena on the boundaries</a:t>
            </a:r>
          </a:p>
          <a:p>
            <a:pPr lvl="1">
              <a:lnSpc>
                <a:spcPct val="90000"/>
              </a:lnSpc>
              <a:defRPr/>
            </a:pPr>
            <a:r>
              <a:rPr lang="en-US" sz="2400" dirty="0" smtClean="0"/>
              <a:t>Reaction</a:t>
            </a:r>
          </a:p>
          <a:p>
            <a:pPr lvl="1">
              <a:lnSpc>
                <a:spcPct val="90000"/>
              </a:lnSpc>
              <a:defRPr/>
            </a:pPr>
            <a:r>
              <a:rPr lang="en-US" sz="2400" dirty="0" smtClean="0"/>
              <a:t>Melting</a:t>
            </a:r>
          </a:p>
          <a:p>
            <a:pPr lvl="1">
              <a:lnSpc>
                <a:spcPct val="90000"/>
              </a:lnSpc>
              <a:defRPr/>
            </a:pPr>
            <a:r>
              <a:rPr lang="en-US" sz="2400" dirty="0" smtClean="0"/>
              <a:t>Dissolution</a:t>
            </a:r>
          </a:p>
          <a:p>
            <a:pPr lvl="1">
              <a:lnSpc>
                <a:spcPct val="90000"/>
              </a:lnSpc>
              <a:defRPr/>
            </a:pPr>
            <a:r>
              <a:rPr lang="en-US" sz="2400" dirty="0" smtClean="0"/>
              <a:t>Radiation</a:t>
            </a:r>
          </a:p>
          <a:p>
            <a:pPr lvl="1">
              <a:lnSpc>
                <a:spcPct val="90000"/>
              </a:lnSpc>
              <a:defRPr/>
            </a:pPr>
            <a:r>
              <a:rPr lang="en-US" sz="2400" dirty="0" smtClean="0"/>
              <a:t>Free surfaces (waves)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Advantages of CFD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800" smtClean="0"/>
              <a:t>Insight </a:t>
            </a:r>
          </a:p>
          <a:p>
            <a:pPr lvl="1"/>
            <a:r>
              <a:rPr lang="en-US" sz="2400" smtClean="0"/>
              <a:t>CFD analysis shows you parts of the system or phenomena happening within the system that would not otherwise be visible through any other means. </a:t>
            </a:r>
          </a:p>
          <a:p>
            <a:r>
              <a:rPr lang="en-US" sz="2800" smtClean="0"/>
              <a:t>Foresight </a:t>
            </a:r>
          </a:p>
          <a:p>
            <a:pPr lvl="1"/>
            <a:r>
              <a:rPr lang="en-US" sz="2400" smtClean="0"/>
              <a:t>Possible to test many variations, </a:t>
            </a:r>
          </a:p>
          <a:p>
            <a:pPr lvl="1"/>
            <a:r>
              <a:rPr lang="en-US" sz="2400" smtClean="0"/>
              <a:t>Answer many ‘what if?’</a:t>
            </a:r>
          </a:p>
          <a:p>
            <a:r>
              <a:rPr lang="en-US" sz="2800" smtClean="0"/>
              <a:t>Efficiency</a:t>
            </a:r>
          </a:p>
          <a:p>
            <a:pPr lvl="1"/>
            <a:r>
              <a:rPr lang="en-US" sz="2400" smtClean="0"/>
              <a:t>Better and faster design or analysis leads to shorter design cycles.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Course Content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pPr>
              <a:lnSpc>
                <a:spcPct val="90000"/>
              </a:lnSpc>
              <a:defRPr/>
            </a:pPr>
            <a:r>
              <a:rPr lang="en-US" dirty="0" smtClean="0"/>
              <a:t>Single phase models </a:t>
            </a:r>
          </a:p>
          <a:p>
            <a:pPr lvl="1">
              <a:lnSpc>
                <a:spcPct val="90000"/>
              </a:lnSpc>
              <a:defRPr/>
            </a:pPr>
            <a:r>
              <a:rPr lang="en-US" dirty="0" smtClean="0"/>
              <a:t>Continuity</a:t>
            </a:r>
          </a:p>
          <a:p>
            <a:pPr lvl="1">
              <a:lnSpc>
                <a:spcPct val="90000"/>
              </a:lnSpc>
              <a:defRPr/>
            </a:pPr>
            <a:r>
              <a:rPr lang="en-US" dirty="0" smtClean="0"/>
              <a:t>Momentum</a:t>
            </a:r>
          </a:p>
          <a:p>
            <a:pPr lvl="1">
              <a:lnSpc>
                <a:spcPct val="90000"/>
              </a:lnSpc>
              <a:defRPr/>
            </a:pPr>
            <a:r>
              <a:rPr lang="en-US" dirty="0" smtClean="0"/>
              <a:t>Energy</a:t>
            </a:r>
          </a:p>
          <a:p>
            <a:pPr lvl="1">
              <a:lnSpc>
                <a:spcPct val="90000"/>
              </a:lnSpc>
              <a:defRPr/>
            </a:pPr>
            <a:r>
              <a:rPr lang="en-US" dirty="0" smtClean="0"/>
              <a:t>Species</a:t>
            </a:r>
          </a:p>
          <a:p>
            <a:pPr>
              <a:lnSpc>
                <a:spcPct val="90000"/>
              </a:lnSpc>
              <a:defRPr/>
            </a:pPr>
            <a:r>
              <a:rPr lang="en-US" dirty="0" smtClean="0"/>
              <a:t>Numerical aspects of CFD</a:t>
            </a:r>
          </a:p>
          <a:p>
            <a:pPr>
              <a:lnSpc>
                <a:spcPct val="90000"/>
              </a:lnSpc>
              <a:defRPr/>
            </a:pPr>
            <a:r>
              <a:rPr lang="en-US" dirty="0" smtClean="0"/>
              <a:t>Turbulence models</a:t>
            </a:r>
          </a:p>
          <a:p>
            <a:pPr>
              <a:lnSpc>
                <a:spcPct val="90000"/>
              </a:lnSpc>
              <a:defRPr/>
            </a:pPr>
            <a:r>
              <a:rPr lang="en-US" dirty="0" smtClean="0"/>
              <a:t>Mixing and fast reactions</a:t>
            </a:r>
          </a:p>
          <a:p>
            <a:pPr>
              <a:lnSpc>
                <a:spcPct val="90000"/>
              </a:lnSpc>
              <a:defRPr/>
            </a:pPr>
            <a:r>
              <a:rPr lang="en-US" dirty="0" smtClean="0"/>
              <a:t>Multiphase flows</a:t>
            </a:r>
          </a:p>
          <a:p>
            <a:pPr>
              <a:lnSpc>
                <a:spcPct val="90000"/>
              </a:lnSpc>
              <a:defRPr/>
            </a:pPr>
            <a:r>
              <a:rPr lang="en-US" dirty="0" smtClean="0"/>
              <a:t>Best practice guidelines</a:t>
            </a:r>
          </a:p>
          <a:p>
            <a:pPr>
              <a:lnSpc>
                <a:spcPct val="90000"/>
              </a:lnSpc>
              <a:defRPr/>
            </a:pPr>
            <a:endParaRPr lang="sv-SE" dirty="0" smtClean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What is difficult in CFD?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r>
              <a:rPr lang="en-US" dirty="0" smtClean="0"/>
              <a:t>Meshing</a:t>
            </a:r>
          </a:p>
          <a:p>
            <a:pPr lvl="1">
              <a:defRPr/>
            </a:pPr>
            <a:r>
              <a:rPr lang="en-US" dirty="0" smtClean="0"/>
              <a:t>Too fine mesh is slow and too coarse is less accurate</a:t>
            </a:r>
          </a:p>
          <a:p>
            <a:pPr lvl="1">
              <a:defRPr/>
            </a:pPr>
            <a:r>
              <a:rPr lang="en-US" dirty="0" smtClean="0"/>
              <a:t>Low quality mesh cause convergence problems</a:t>
            </a:r>
          </a:p>
          <a:p>
            <a:pPr>
              <a:defRPr/>
            </a:pPr>
            <a:r>
              <a:rPr lang="en-US" dirty="0" smtClean="0"/>
              <a:t>Numerical methods</a:t>
            </a:r>
          </a:p>
          <a:p>
            <a:pPr lvl="1">
              <a:defRPr/>
            </a:pPr>
            <a:r>
              <a:rPr lang="en-US" dirty="0" smtClean="0"/>
              <a:t>Balance between stability and accuracy</a:t>
            </a:r>
          </a:p>
          <a:p>
            <a:pPr lvl="1">
              <a:defRPr/>
            </a:pPr>
            <a:r>
              <a:rPr lang="en-US" dirty="0" smtClean="0"/>
              <a:t>Reaching convergence</a:t>
            </a:r>
          </a:p>
          <a:p>
            <a:pPr>
              <a:defRPr/>
            </a:pPr>
            <a:r>
              <a:rPr lang="en-US" dirty="0" smtClean="0"/>
              <a:t>Turbulence simulations</a:t>
            </a:r>
          </a:p>
          <a:p>
            <a:pPr lvl="1">
              <a:defRPr/>
            </a:pPr>
            <a:r>
              <a:rPr lang="en-US" dirty="0" smtClean="0"/>
              <a:t>Balance between accuracy, stability and simulation time</a:t>
            </a:r>
          </a:p>
          <a:p>
            <a:pPr>
              <a:defRPr/>
            </a:pPr>
            <a:r>
              <a:rPr lang="en-US" dirty="0" smtClean="0"/>
              <a:t>Multiphase simulations</a:t>
            </a:r>
          </a:p>
          <a:p>
            <a:pPr lvl="1">
              <a:defRPr/>
            </a:pPr>
            <a:r>
              <a:rPr lang="en-US" dirty="0" smtClean="0"/>
              <a:t>Simple models have severe limitations</a:t>
            </a:r>
          </a:p>
          <a:p>
            <a:pPr lvl="1">
              <a:defRPr/>
            </a:pPr>
            <a:r>
              <a:rPr lang="en-US" dirty="0" smtClean="0"/>
              <a:t>Advanced models are less accurate and unstable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2"/>
          <p:cNvSpPr>
            <a:spLocks noGrp="1" noChangeArrowheads="1"/>
          </p:cNvSpPr>
          <p:nvPr>
            <p:ph type="title"/>
          </p:nvPr>
        </p:nvSpPr>
        <p:spPr>
          <a:xfrm>
            <a:off x="755650" y="188913"/>
            <a:ext cx="7772400" cy="1143000"/>
          </a:xfrm>
        </p:spPr>
        <p:txBody>
          <a:bodyPr/>
          <a:lstStyle/>
          <a:p>
            <a:r>
              <a:rPr lang="en-GB" smtClean="0"/>
              <a:t>General balance formulation</a:t>
            </a:r>
          </a:p>
        </p:txBody>
      </p:sp>
      <p:graphicFrame>
        <p:nvGraphicFramePr>
          <p:cNvPr id="1026" name="Object 11"/>
          <p:cNvGraphicFramePr>
            <a:graphicFrameLocks noChangeAspect="1"/>
          </p:cNvGraphicFramePr>
          <p:nvPr>
            <p:ph sz="half" idx="1"/>
          </p:nvPr>
        </p:nvGraphicFramePr>
        <p:xfrm>
          <a:off x="539750" y="5373688"/>
          <a:ext cx="7800975" cy="844550"/>
        </p:xfrm>
        <a:graphic>
          <a:graphicData uri="http://schemas.openxmlformats.org/presentationml/2006/ole">
            <p:oleObj spid="_x0000_s1026" name="Equation" r:id="rId4" imgW="4457520" imgH="482400" progId="Equation.DSMT4">
              <p:embed/>
            </p:oleObj>
          </a:graphicData>
        </a:graphic>
      </p:graphicFrame>
      <p:sp>
        <p:nvSpPr>
          <p:cNvPr id="1032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sv-SE"/>
          </a:p>
        </p:txBody>
      </p:sp>
      <p:graphicFrame>
        <p:nvGraphicFramePr>
          <p:cNvPr id="1027" name="Object 5"/>
          <p:cNvGraphicFramePr>
            <a:graphicFrameLocks noChangeAspect="1"/>
          </p:cNvGraphicFramePr>
          <p:nvPr/>
        </p:nvGraphicFramePr>
        <p:xfrm>
          <a:off x="550863" y="1052513"/>
          <a:ext cx="7466012" cy="898525"/>
        </p:xfrm>
        <a:graphic>
          <a:graphicData uri="http://schemas.openxmlformats.org/presentationml/2006/ole">
            <p:oleObj spid="_x0000_s1027" name="Equation" r:id="rId5" imgW="3898800" imgH="469800" progId="Equation.DSMT4">
              <p:embed/>
            </p:oleObj>
          </a:graphicData>
        </a:graphic>
      </p:graphicFrame>
      <p:graphicFrame>
        <p:nvGraphicFramePr>
          <p:cNvPr id="1028" name="Object 4"/>
          <p:cNvGraphicFramePr>
            <a:graphicFrameLocks noChangeAspect="1"/>
          </p:cNvGraphicFramePr>
          <p:nvPr/>
        </p:nvGraphicFramePr>
        <p:xfrm>
          <a:off x="1030288" y="1989138"/>
          <a:ext cx="8113712" cy="1176337"/>
        </p:xfrm>
        <a:graphic>
          <a:graphicData uri="http://schemas.openxmlformats.org/presentationml/2006/ole">
            <p:oleObj spid="_x0000_s1028" name="Equation" r:id="rId6" imgW="4724280" imgH="685800" progId="Equation.DSMT4">
              <p:embed/>
            </p:oleObj>
          </a:graphicData>
        </a:graphic>
      </p:graphicFrame>
      <p:sp>
        <p:nvSpPr>
          <p:cNvPr id="1033" name="Text Box 13"/>
          <p:cNvSpPr txBox="1">
            <a:spLocks noChangeArrowheads="1"/>
          </p:cNvSpPr>
          <p:nvPr/>
        </p:nvSpPr>
        <p:spPr bwMode="auto">
          <a:xfrm>
            <a:off x="611188" y="3213100"/>
            <a:ext cx="7632700" cy="1938338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GB"/>
              <a:t> In Einstein summation convention is </a:t>
            </a:r>
            <a:r>
              <a:rPr lang="en-US"/>
              <a:t>any repeated index in</a:t>
            </a:r>
          </a:p>
          <a:p>
            <a:r>
              <a:rPr lang="en-US"/>
              <a:t>   the same term summed over</a:t>
            </a:r>
          </a:p>
          <a:p>
            <a:r>
              <a:rPr lang="en-GB"/>
              <a:t> </a:t>
            </a:r>
          </a:p>
          <a:p>
            <a:endParaRPr lang="en-GB"/>
          </a:p>
          <a:p>
            <a:r>
              <a:rPr lang="en-GB"/>
              <a:t> </a:t>
            </a:r>
          </a:p>
        </p:txBody>
      </p:sp>
      <p:sp>
        <p:nvSpPr>
          <p:cNvPr id="1034" name="Text Box 14"/>
          <p:cNvSpPr txBox="1">
            <a:spLocks noChangeArrowheads="1"/>
          </p:cNvSpPr>
          <p:nvPr/>
        </p:nvSpPr>
        <p:spPr bwMode="auto">
          <a:xfrm>
            <a:off x="827088" y="4724400"/>
            <a:ext cx="5148262" cy="45720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i="1"/>
              <a:t>j</a:t>
            </a:r>
            <a:r>
              <a:rPr lang="en-GB"/>
              <a:t>=1 and 2 for 2D and </a:t>
            </a:r>
            <a:r>
              <a:rPr lang="en-GB" i="1"/>
              <a:t>j</a:t>
            </a:r>
            <a:r>
              <a:rPr lang="en-GB"/>
              <a:t>=1,2, and 3 for 3D</a:t>
            </a:r>
          </a:p>
        </p:txBody>
      </p:sp>
      <p:graphicFrame>
        <p:nvGraphicFramePr>
          <p:cNvPr id="1029" name="Object 17"/>
          <p:cNvGraphicFramePr>
            <a:graphicFrameLocks noChangeAspect="1"/>
          </p:cNvGraphicFramePr>
          <p:nvPr>
            <p:ph sz="half" idx="2"/>
          </p:nvPr>
        </p:nvGraphicFramePr>
        <p:xfrm>
          <a:off x="4259263" y="2781300"/>
          <a:ext cx="184150" cy="285750"/>
        </p:xfrm>
        <a:graphic>
          <a:graphicData uri="http://schemas.openxmlformats.org/presentationml/2006/ole">
            <p:oleObj spid="_x0000_s1029" name="Equation" r:id="rId7" imgW="114120" imgH="177480" progId="Equation.DSMT4">
              <p:embed/>
            </p:oleObj>
          </a:graphicData>
        </a:graphic>
      </p:graphicFrame>
      <p:graphicFrame>
        <p:nvGraphicFramePr>
          <p:cNvPr id="1030" name="Object 10"/>
          <p:cNvGraphicFramePr>
            <a:graphicFrameLocks noChangeAspect="1"/>
          </p:cNvGraphicFramePr>
          <p:nvPr/>
        </p:nvGraphicFramePr>
        <p:xfrm>
          <a:off x="827088" y="4005263"/>
          <a:ext cx="3768725" cy="792162"/>
        </p:xfrm>
        <a:graphic>
          <a:graphicData uri="http://schemas.openxmlformats.org/presentationml/2006/ole">
            <p:oleObj spid="_x0000_s1030" name="Equation" r:id="rId8" imgW="2234880" imgH="46980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FD KRTfk 2002">
  <a:themeElements>
    <a:clrScheme name="CFD KRTfk 2002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CFD KRTfk 2002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905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905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CFD KRTfk 2002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FD KRTfk 2002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FD KRTfk 2002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FD KRTfk 2002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FD KRTfk 2002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FD KRTfk 2002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FD KRTfk 2002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CFD KRTfk 2002</Template>
  <TotalTime>8747</TotalTime>
  <Words>1100</Words>
  <Application>Microsoft Office PowerPoint</Application>
  <PresentationFormat>On-screen Show (4:3)</PresentationFormat>
  <Paragraphs>317</Paragraphs>
  <Slides>30</Slides>
  <Notes>30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Times New Roman</vt:lpstr>
      <vt:lpstr>Arial</vt:lpstr>
      <vt:lpstr>Symbol</vt:lpstr>
      <vt:lpstr>CFD KRTfk 2002</vt:lpstr>
      <vt:lpstr>Equation</vt:lpstr>
      <vt:lpstr>Slide 1</vt:lpstr>
      <vt:lpstr>Introduction</vt:lpstr>
      <vt:lpstr>Tutorials and project</vt:lpstr>
      <vt:lpstr>Course objectives </vt:lpstr>
      <vt:lpstr>What can be simulated with CFD?</vt:lpstr>
      <vt:lpstr>Advantages of CFD</vt:lpstr>
      <vt:lpstr>Course Content</vt:lpstr>
      <vt:lpstr>What is difficult in CFD?</vt:lpstr>
      <vt:lpstr>General balance formulation</vt:lpstr>
      <vt:lpstr>Tensor notation</vt:lpstr>
      <vt:lpstr>The continuity balance</vt:lpstr>
      <vt:lpstr>Viscous transport</vt:lpstr>
      <vt:lpstr>Viscous stresses</vt:lpstr>
      <vt:lpstr>Momentum balance</vt:lpstr>
      <vt:lpstr>Energy balance</vt:lpstr>
      <vt:lpstr>Balance for kinetic energy</vt:lpstr>
      <vt:lpstr>Balance for mechanical energy</vt:lpstr>
      <vt:lpstr>Dissipation of mechanical energy</vt:lpstr>
      <vt:lpstr>Heat balance</vt:lpstr>
      <vt:lpstr>Species balance</vt:lpstr>
      <vt:lpstr>Boundary conditions</vt:lpstr>
      <vt:lpstr>Symmetry boundary conditions</vt:lpstr>
      <vt:lpstr>Fluid properties</vt:lpstr>
      <vt:lpstr>Slide 24</vt:lpstr>
      <vt:lpstr>Pre-processor</vt:lpstr>
      <vt:lpstr>Meshing</vt:lpstr>
      <vt:lpstr>Structured grids</vt:lpstr>
      <vt:lpstr>Solvers</vt:lpstr>
      <vt:lpstr>Post Processing</vt:lpstr>
      <vt:lpstr>Limitations in CFD programs</vt:lpstr>
    </vt:vector>
  </TitlesOfParts>
  <Company>CRE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Computational Fluid Dynamics (CFD) in Chemical Reaction Engineering</dc:title>
  <dc:creator>Bengta</dc:creator>
  <cp:lastModifiedBy>ronniea</cp:lastModifiedBy>
  <cp:revision>512</cp:revision>
  <dcterms:created xsi:type="dcterms:W3CDTF">2002-10-27T09:25:10Z</dcterms:created>
  <dcterms:modified xsi:type="dcterms:W3CDTF">2011-12-16T08:02:12Z</dcterms:modified>
</cp:coreProperties>
</file>