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4B285-5DD3-4B86-B282-E913E790963C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97DBD-1D7C-4822-97F3-4681716F8C1C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DE58A-C66A-4593-9304-DA5330F3C7A4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07458-E59F-4887-A11C-994A3C6E7B9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E1AF2-4FCE-48D1-A5BF-955EEF9E3F21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19B70E-5950-4214-B41E-65FC640E9B62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C1795-C239-4D7E-AE5D-85918BF86B1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9FFDA8-5133-4809-9B3F-7976F8A56E3B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C64816-3DDE-4554-8792-75D4FEB7ECF2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3EE9FF-7C25-471E-8C15-0ADFA2D86B8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E580DB-637A-435C-A968-237617B2284B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C8A868-E40B-4095-84DC-89A9FE68DEF0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98A65B-33E6-44F5-B07E-482AB9DCF559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9271FB-C66C-4F87-8CB4-0377AF590D15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55432C-F6ED-4F78-B99F-4A81B7B9DA76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E42E2-29C8-451C-B7A0-0B246094F379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1A8A8D-70C3-4AED-81D2-08514AE7C6BA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7407CF-FAD1-4134-B195-5FF427FD4087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19A03B-B16F-4931-830A-C23D40D4F132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8464-3A70-466D-B118-4A5B3F0D48FD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85C6AC-3DBA-49D8-9A67-2A1B7DAE67CC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22DC6F-D6C7-4C71-98B5-70BB3A3D2594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D1AED3-48B5-42C8-98D2-B4AB3B2B94DB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68D1BE-DDEB-4E27-A0CD-579D654716B5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6C5DE9-4E39-4C83-8D44-F10EA673A2A2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221BB-ED6B-4FD1-A2B1-246EA66A1384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609A6-C671-4EE6-84CB-2DE17F450C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3FD8D-1D6C-49CE-9603-6672205338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Force balance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49488"/>
            <a:ext cx="8137525" cy="3771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i="1" smtClean="0"/>
              <a:t>V</a:t>
            </a:r>
            <a:r>
              <a:rPr lang="en-GB" sz="2000" smtClean="0"/>
              <a:t>	The linear velocity of the particle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m</a:t>
            </a:r>
            <a:r>
              <a:rPr lang="en-GB" sz="2000" i="1" baseline="-25000" smtClean="0"/>
              <a:t>p</a:t>
            </a:r>
            <a:r>
              <a:rPr lang="en-GB" sz="2000" i="1" smtClean="0"/>
              <a:t> </a:t>
            </a:r>
            <a:r>
              <a:rPr lang="en-GB" sz="2000" smtClean="0"/>
              <a:t>	The mass of the particle 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G</a:t>
            </a:r>
            <a:r>
              <a:rPr lang="en-GB" sz="2000" smtClean="0"/>
              <a:t> 	Forces due to gravity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D</a:t>
            </a:r>
            <a:r>
              <a:rPr lang="en-GB" sz="2000" baseline="30000" smtClean="0"/>
              <a:t> </a:t>
            </a:r>
            <a:r>
              <a:rPr lang="en-GB" sz="2000" smtClean="0"/>
              <a:t>	Drag force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VM</a:t>
            </a:r>
            <a:r>
              <a:rPr lang="en-GB" sz="2000" i="1" smtClean="0"/>
              <a:t>  </a:t>
            </a:r>
            <a:r>
              <a:rPr lang="en-GB" sz="2000" smtClean="0"/>
              <a:t>Virtual mass force due to acceleration of the surrounding fluid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P</a:t>
            </a:r>
            <a:r>
              <a:rPr lang="en-GB" sz="2000" i="1" smtClean="0"/>
              <a:t> </a:t>
            </a:r>
            <a:r>
              <a:rPr lang="en-GB" sz="2000" smtClean="0"/>
              <a:t>	Pressure force due to pressure gradient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L</a:t>
            </a:r>
            <a:r>
              <a:rPr lang="en-GB" sz="2000" smtClean="0"/>
              <a:t> 	Saffman lift force due to velocity gradient 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M</a:t>
            </a:r>
            <a:r>
              <a:rPr lang="en-GB" sz="2000" i="1" smtClean="0"/>
              <a:t> </a:t>
            </a:r>
            <a:r>
              <a:rPr lang="en-GB" sz="2000" smtClean="0"/>
              <a:t>	Magnus force due to rotation of the particle 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T</a:t>
            </a:r>
            <a:r>
              <a:rPr lang="en-GB" sz="2000" smtClean="0"/>
              <a:t> 	Themophoretic force due to a temperature gradient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Ba</a:t>
            </a:r>
            <a:r>
              <a:rPr lang="en-GB" sz="2000" smtClean="0"/>
              <a:t> 	Basset force due to changes in the boundary layer</a:t>
            </a:r>
            <a:endParaRPr lang="en-GB" sz="2000" i="1" smtClean="0"/>
          </a:p>
          <a:p>
            <a:pPr eaLnBrk="1" hangingPunct="1">
              <a:lnSpc>
                <a:spcPct val="80000"/>
              </a:lnSpc>
            </a:pPr>
            <a:r>
              <a:rPr lang="en-GB" sz="2000" i="1" smtClean="0"/>
              <a:t>F</a:t>
            </a:r>
            <a:r>
              <a:rPr lang="en-GB" sz="2000" i="1" baseline="30000" smtClean="0"/>
              <a:t>B</a:t>
            </a:r>
            <a:r>
              <a:rPr lang="en-GB" sz="2000" i="1" smtClean="0"/>
              <a:t> </a:t>
            </a:r>
            <a:r>
              <a:rPr lang="en-GB" sz="2000" smtClean="0"/>
              <a:t>	Brownian force due to molecular collisions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912813" y="1125538"/>
          <a:ext cx="7497762" cy="814387"/>
        </p:xfrm>
        <a:graphic>
          <a:graphicData uri="http://schemas.openxmlformats.org/presentationml/2006/ole">
            <p:oleObj spid="_x0000_s234498" name="Equation" r:id="rId4" imgW="35938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Gravity and pressure forces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buoyancy force 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The pressure force is obtained by integrate the surface pressure over the particle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547813" y="2276475"/>
          <a:ext cx="2952750" cy="617538"/>
        </p:xfrm>
        <a:graphic>
          <a:graphicData uri="http://schemas.openxmlformats.org/presentationml/2006/ole">
            <p:oleObj spid="_x0000_s235522" name="Equation" r:id="rId4" imgW="1231366" imgH="253890" progId="Equation.DSMT4">
              <p:embed/>
            </p:oleObj>
          </a:graphicData>
        </a:graphic>
      </p:graphicFrame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1403350" y="4653136"/>
          <a:ext cx="1944688" cy="982663"/>
        </p:xfrm>
        <a:graphic>
          <a:graphicData uri="http://schemas.openxmlformats.org/presentationml/2006/ole">
            <p:oleObj spid="_x0000_s235523" name="Equation" r:id="rId5" imgW="85068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mtClean="0"/>
              <a:t>Drag force</a:t>
            </a:r>
          </a:p>
        </p:txBody>
      </p:sp>
      <p:sp>
        <p:nvSpPr>
          <p:cNvPr id="6151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684213" y="981075"/>
            <a:ext cx="4032250" cy="5184775"/>
          </a:xfrm>
        </p:spPr>
        <p:txBody>
          <a:bodyPr/>
          <a:lstStyle/>
          <a:p>
            <a:pPr eaLnBrk="1" hangingPunct="1"/>
            <a:r>
              <a:rPr lang="en-GB" sz="2000" smtClean="0"/>
              <a:t>Particle drag force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r>
              <a:rPr lang="en-GB" sz="2000" smtClean="0"/>
              <a:t>Drag coefficient  fluid particles</a:t>
            </a:r>
          </a:p>
          <a:p>
            <a:pPr eaLnBrk="1" hangingPunct="1">
              <a:buFontTx/>
              <a:buNone/>
            </a:pPr>
            <a:r>
              <a:rPr lang="en-GB" sz="2000" smtClean="0"/>
              <a:t>	(internal circulations)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r>
              <a:rPr lang="en-GB" sz="2000" smtClean="0"/>
              <a:t>Gas bubbles</a:t>
            </a:r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187450" y="1341438"/>
          <a:ext cx="3176588" cy="1358900"/>
        </p:xfrm>
        <a:graphic>
          <a:graphicData uri="http://schemas.openxmlformats.org/presentationml/2006/ole">
            <p:oleObj spid="_x0000_s236546" name="Equation" r:id="rId4" imgW="1879560" imgH="812520" progId="Equation.DSMT4">
              <p:embed/>
            </p:oleObj>
          </a:graphicData>
        </a:graphic>
      </p:graphicFrame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7" name="Object 8"/>
          <p:cNvGraphicFramePr>
            <a:graphicFrameLocks noChangeAspect="1"/>
          </p:cNvGraphicFramePr>
          <p:nvPr/>
        </p:nvGraphicFramePr>
        <p:xfrm>
          <a:off x="4211638" y="3573463"/>
          <a:ext cx="4508500" cy="2425700"/>
        </p:xfrm>
        <a:graphic>
          <a:graphicData uri="http://schemas.openxmlformats.org/presentationml/2006/ole">
            <p:oleObj spid="_x0000_s236547" name="Equation" r:id="rId5" imgW="2895480" imgH="1574640" progId="Equation.DSMT4">
              <p:embed/>
            </p:oleObj>
          </a:graphicData>
        </a:graphic>
      </p:graphicFrame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8" name="Object 12"/>
          <p:cNvGraphicFramePr>
            <a:graphicFrameLocks noChangeAspect="1"/>
          </p:cNvGraphicFramePr>
          <p:nvPr/>
        </p:nvGraphicFramePr>
        <p:xfrm>
          <a:off x="1258888" y="3500438"/>
          <a:ext cx="1882775" cy="1069975"/>
        </p:xfrm>
        <a:graphic>
          <a:graphicData uri="http://schemas.openxmlformats.org/presentationml/2006/ole">
            <p:oleObj spid="_x0000_s236548" name="Equation" r:id="rId6" imgW="1155600" imgH="660240" progId="Equation.DSMT4">
              <p:embed/>
            </p:oleObj>
          </a:graphicData>
        </a:graphic>
      </p:graphicFrame>
      <p:sp>
        <p:nvSpPr>
          <p:cNvPr id="6156" name="Rectangle 1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9" name="Object 14"/>
          <p:cNvGraphicFramePr>
            <a:graphicFrameLocks noChangeAspect="1"/>
          </p:cNvGraphicFramePr>
          <p:nvPr/>
        </p:nvGraphicFramePr>
        <p:xfrm>
          <a:off x="1213941" y="4941888"/>
          <a:ext cx="2493963" cy="1439862"/>
        </p:xfrm>
        <a:graphic>
          <a:graphicData uri="http://schemas.openxmlformats.org/presentationml/2006/ole">
            <p:oleObj spid="_x0000_s236549" name="Equation" r:id="rId7" imgW="1587240" imgH="914400" progId="Equation.DSMT4">
              <p:embed/>
            </p:oleObj>
          </a:graphicData>
        </a:graphic>
      </p:graphicFrame>
      <p:pic>
        <p:nvPicPr>
          <p:cNvPr id="6157" name="Picture 17" descr="fig6_8.t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7900" y="1268413"/>
            <a:ext cx="375443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Particle time constant</a:t>
            </a:r>
          </a:p>
        </p:txBody>
      </p:sp>
      <p:sp>
        <p:nvSpPr>
          <p:cNvPr id="7174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The fluid velocity is changed from 0 to 1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Drag coefficient</a:t>
            </a:r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Step response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331913" y="2060575"/>
          <a:ext cx="4211637" cy="792163"/>
        </p:xfrm>
        <a:graphic>
          <a:graphicData uri="http://schemas.openxmlformats.org/presentationml/2006/ole">
            <p:oleObj spid="_x0000_s237570" name="Equation" r:id="rId4" imgW="2273300" imgH="431800" progId="Equation.DSMT4">
              <p:embed/>
            </p:oleObj>
          </a:graphicData>
        </a:graphic>
      </p:graphicFrame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1331913" y="3644900"/>
          <a:ext cx="3240087" cy="452438"/>
        </p:xfrm>
        <a:graphic>
          <a:graphicData uri="http://schemas.openxmlformats.org/presentationml/2006/ole">
            <p:oleObj spid="_x0000_s237571" name="Equation" r:id="rId5" imgW="1701800" imgH="241300" progId="Equation.DSMT4">
              <p:embed/>
            </p:oleObj>
          </a:graphicData>
        </a:graphic>
      </p:graphicFrame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2" name="Object 8"/>
          <p:cNvGraphicFramePr>
            <a:graphicFrameLocks noChangeAspect="1"/>
          </p:cNvGraphicFramePr>
          <p:nvPr/>
        </p:nvGraphicFramePr>
        <p:xfrm>
          <a:off x="1116013" y="4797425"/>
          <a:ext cx="4175125" cy="1254125"/>
        </p:xfrm>
        <a:graphic>
          <a:graphicData uri="http://schemas.openxmlformats.org/presentationml/2006/ole">
            <p:oleObj spid="_x0000_s237572" name="Equation" r:id="rId6" imgW="2349360" imgH="711000" progId="Equation.DSMT4">
              <p:embed/>
            </p:oleObj>
          </a:graphicData>
        </a:graphic>
      </p:graphicFrame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pic>
        <p:nvPicPr>
          <p:cNvPr id="7179" name="Picture 12" descr="kurva"/>
          <p:cNvPicPr>
            <a:picLocks noGrp="1" noChangeAspect="1" noChangeArrowheads="1"/>
          </p:cNvPicPr>
          <p:nvPr>
            <p:ph idx="4294967295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5724525" y="2420938"/>
            <a:ext cx="2952750" cy="2389187"/>
          </a:xfrm>
          <a:noFill/>
        </p:spPr>
      </p:pic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7181" name="Text Box 18"/>
          <p:cNvSpPr txBox="1">
            <a:spLocks noChangeArrowheads="1"/>
          </p:cNvSpPr>
          <p:nvPr/>
        </p:nvSpPr>
        <p:spPr bwMode="auto">
          <a:xfrm>
            <a:off x="5648325" y="4870450"/>
            <a:ext cx="30575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Times New Roman" pitchFamily="18" charset="0"/>
              </a:rPr>
              <a:t>A particle reach </a:t>
            </a:r>
            <a:r>
              <a:rPr lang="en-US" sz="2400">
                <a:latin typeface="Times New Roman" pitchFamily="18" charset="0"/>
                <a:cs typeface="Arial" pitchFamily="34" charset="0"/>
              </a:rPr>
              <a:t>~ 60%</a:t>
            </a:r>
          </a:p>
          <a:p>
            <a:r>
              <a:rPr lang="en-US" sz="2400">
                <a:latin typeface="Times New Roman" pitchFamily="18" charset="0"/>
                <a:cs typeface="Arial" pitchFamily="34" charset="0"/>
              </a:rPr>
              <a:t>of final velocity within </a:t>
            </a:r>
          </a:p>
          <a:p>
            <a:r>
              <a:rPr lang="el-GR" sz="240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sv-SE" sz="2400" baseline="-2500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v-SE" sz="2400">
                <a:latin typeface="Times New Roman" pitchFamily="18" charset="0"/>
                <a:cs typeface="Times New Roman" pitchFamily="18" charset="0"/>
              </a:rPr>
              <a:t> seconds.</a:t>
            </a:r>
            <a:r>
              <a:rPr lang="en-US"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Stokes number</a:t>
            </a:r>
          </a:p>
        </p:txBody>
      </p:sp>
      <p:sp>
        <p:nvSpPr>
          <p:cNvPr id="8197" name="Content Placeholder 8"/>
          <p:cNvSpPr>
            <a:spLocks noGrp="1"/>
          </p:cNvSpPr>
          <p:nvPr>
            <p:ph idx="1"/>
          </p:nvPr>
        </p:nvSpPr>
        <p:spPr>
          <a:xfrm>
            <a:off x="684213" y="1557338"/>
            <a:ext cx="7772400" cy="1727200"/>
          </a:xfrm>
        </p:spPr>
        <p:txBody>
          <a:bodyPr/>
          <a:lstStyle/>
          <a:p>
            <a:pPr eaLnBrk="1" hangingPunct="1"/>
            <a:r>
              <a:rPr lang="sv-SE" smtClean="0"/>
              <a:t>Stokes number </a:t>
            </a:r>
          </a:p>
          <a:p>
            <a:pPr eaLnBrk="1" hangingPunct="1"/>
            <a:endParaRPr lang="sv-SE" smtClean="0"/>
          </a:p>
          <a:p>
            <a:pPr eaLnBrk="1" hangingPunct="1"/>
            <a:endParaRPr lang="sv-SE" smtClean="0"/>
          </a:p>
          <a:p>
            <a:pPr eaLnBrk="1" hangingPunct="1"/>
            <a:r>
              <a:rPr lang="sv-SE" smtClean="0"/>
              <a:t>Turbulent Stokes number</a:t>
            </a:r>
          </a:p>
        </p:txBody>
      </p:sp>
      <p:pic>
        <p:nvPicPr>
          <p:cNvPr id="8198" name="Picture 9" descr="fig6_2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4076700"/>
            <a:ext cx="327342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187450" y="2133600"/>
          <a:ext cx="4684713" cy="936625"/>
        </p:xfrm>
        <a:graphic>
          <a:graphicData uri="http://schemas.openxmlformats.org/presentationml/2006/ole">
            <p:oleObj spid="_x0000_s238594" name="Equation" r:id="rId5" imgW="1968480" imgH="393480" progId="Equation.DSMT4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763713" y="4292600"/>
          <a:ext cx="2362200" cy="863600"/>
        </p:xfrm>
        <a:graphic>
          <a:graphicData uri="http://schemas.openxmlformats.org/presentationml/2006/ole">
            <p:oleObj spid="_x0000_s238595" name="Equation" r:id="rId6" imgW="11808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Drag at high loading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8208962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The presence of other particles increases drag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971550" y="2349500"/>
          <a:ext cx="6732588" cy="1012825"/>
        </p:xfrm>
        <a:graphic>
          <a:graphicData uri="http://schemas.openxmlformats.org/presentationml/2006/ole">
            <p:oleObj spid="_x0000_s239618" name="Equation" r:id="rId4" imgW="3035300" imgH="457200" progId="Equation.DSMT4">
              <p:embed/>
            </p:oleObj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1042988" y="3305175"/>
          <a:ext cx="4764087" cy="2508250"/>
        </p:xfrm>
        <a:graphic>
          <a:graphicData uri="http://schemas.openxmlformats.org/presentationml/2006/ole">
            <p:oleObj spid="_x0000_s239619" name="Equation" r:id="rId5" imgW="3085920" imgH="1625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Freeform 15"/>
          <p:cNvSpPr>
            <a:spLocks/>
          </p:cNvSpPr>
          <p:nvPr/>
        </p:nvSpPr>
        <p:spPr bwMode="auto">
          <a:xfrm>
            <a:off x="7734300" y="2593975"/>
            <a:ext cx="603250" cy="1708150"/>
          </a:xfrm>
          <a:custGeom>
            <a:avLst/>
            <a:gdLst>
              <a:gd name="T0" fmla="*/ 279736559 w 380"/>
              <a:gd name="T1" fmla="*/ 1159271746 h 1076"/>
              <a:gd name="T2" fmla="*/ 458668489 w 380"/>
              <a:gd name="T3" fmla="*/ 2091729532 h 1076"/>
              <a:gd name="T4" fmla="*/ 572074690 w 380"/>
              <a:gd name="T5" fmla="*/ 2147483647 h 1076"/>
              <a:gd name="T6" fmla="*/ 753527469 w 380"/>
              <a:gd name="T7" fmla="*/ 1103828333 h 1076"/>
              <a:gd name="T8" fmla="*/ 937498221 w 380"/>
              <a:gd name="T9" fmla="*/ 181451217 h 1076"/>
              <a:gd name="T10" fmla="*/ 108367527 w 380"/>
              <a:gd name="T11" fmla="*/ 226814059 h 1076"/>
              <a:gd name="T12" fmla="*/ 279736559 w 380"/>
              <a:gd name="T13" fmla="*/ 1159271746 h 10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0"/>
              <a:gd name="T22" fmla="*/ 0 h 1076"/>
              <a:gd name="T23" fmla="*/ 380 w 380"/>
              <a:gd name="T24" fmla="*/ 1076 h 10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0" h="1076">
                <a:moveTo>
                  <a:pt x="111" y="460"/>
                </a:moveTo>
                <a:cubicBezTo>
                  <a:pt x="134" y="583"/>
                  <a:pt x="163" y="738"/>
                  <a:pt x="182" y="830"/>
                </a:cubicBezTo>
                <a:cubicBezTo>
                  <a:pt x="197" y="921"/>
                  <a:pt x="208" y="1076"/>
                  <a:pt x="227" y="1011"/>
                </a:cubicBezTo>
                <a:cubicBezTo>
                  <a:pt x="246" y="946"/>
                  <a:pt x="275" y="594"/>
                  <a:pt x="299" y="438"/>
                </a:cubicBezTo>
                <a:cubicBezTo>
                  <a:pt x="323" y="282"/>
                  <a:pt x="380" y="139"/>
                  <a:pt x="372" y="72"/>
                </a:cubicBezTo>
                <a:cubicBezTo>
                  <a:pt x="366" y="0"/>
                  <a:pt x="82" y="24"/>
                  <a:pt x="43" y="90"/>
                </a:cubicBezTo>
                <a:cubicBezTo>
                  <a:pt x="0" y="155"/>
                  <a:pt x="88" y="337"/>
                  <a:pt x="111" y="460"/>
                </a:cubicBez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Virtual mass</a:t>
            </a:r>
          </a:p>
        </p:txBody>
      </p:sp>
      <p:sp>
        <p:nvSpPr>
          <p:cNvPr id="1024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8459787" cy="4608512"/>
          </a:xfrm>
        </p:spPr>
        <p:txBody>
          <a:bodyPr/>
          <a:lstStyle/>
          <a:p>
            <a:pPr eaLnBrk="1" hangingPunct="1"/>
            <a:r>
              <a:rPr lang="en-US" sz="2800" smtClean="0"/>
              <a:t>Virtual mass (due to acceleration of surrounding fluid) C</a:t>
            </a:r>
            <a:r>
              <a:rPr lang="en-US" sz="2800" baseline="-25000" smtClean="0"/>
              <a:t>VM</a:t>
            </a:r>
            <a:r>
              <a:rPr lang="en-US" sz="2800" smtClean="0"/>
              <a:t> </a:t>
            </a:r>
            <a:r>
              <a:rPr lang="en-US" sz="2800" smtClean="0">
                <a:cs typeface="Arial" pitchFamily="34" charset="0"/>
              </a:rPr>
              <a:t>≈0.5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This force can be added to the particle acceleration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2" name="Object 9"/>
          <p:cNvGraphicFramePr>
            <a:graphicFrameLocks noChangeAspect="1"/>
          </p:cNvGraphicFramePr>
          <p:nvPr/>
        </p:nvGraphicFramePr>
        <p:xfrm>
          <a:off x="1562100" y="2492375"/>
          <a:ext cx="4362450" cy="952500"/>
        </p:xfrm>
        <a:graphic>
          <a:graphicData uri="http://schemas.openxmlformats.org/presentationml/2006/ole">
            <p:oleObj spid="_x0000_s240642" name="Equation" r:id="rId4" imgW="1790640" imgH="393480" progId="Equation.DSMT4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1451049" y="4365104"/>
          <a:ext cx="6937375" cy="863600"/>
        </p:xfrm>
        <a:graphic>
          <a:graphicData uri="http://schemas.openxmlformats.org/presentationml/2006/ole">
            <p:oleObj spid="_x0000_s240643" name="Equation" r:id="rId5" imgW="3162240" imgH="393480" progId="Equation.DSMT4">
              <p:embed/>
            </p:oleObj>
          </a:graphicData>
        </a:graphic>
      </p:graphicFrame>
      <p:sp>
        <p:nvSpPr>
          <p:cNvPr id="10248" name="Oval 16"/>
          <p:cNvSpPr>
            <a:spLocks noChangeArrowheads="1"/>
          </p:cNvSpPr>
          <p:nvPr/>
        </p:nvSpPr>
        <p:spPr bwMode="auto">
          <a:xfrm>
            <a:off x="7754938" y="2349500"/>
            <a:ext cx="576262" cy="647700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0249" name="Oval 17"/>
          <p:cNvSpPr>
            <a:spLocks noChangeArrowheads="1"/>
          </p:cNvSpPr>
          <p:nvPr/>
        </p:nvSpPr>
        <p:spPr bwMode="auto">
          <a:xfrm>
            <a:off x="7827963" y="2420938"/>
            <a:ext cx="431800" cy="4333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Lift force</a:t>
            </a:r>
          </a:p>
        </p:txBody>
      </p:sp>
      <p:sp>
        <p:nvSpPr>
          <p:cNvPr id="27651" name="Rectangle 20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96975"/>
            <a:ext cx="4535487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b="1" smtClean="0"/>
              <a:t>Saffman</a:t>
            </a:r>
            <a:r>
              <a:rPr lang="en-GB" sz="2400" smtClean="0"/>
              <a:t> lift force due to a velocity gradient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b="1" smtClean="0"/>
              <a:t>Magnus</a:t>
            </a:r>
            <a:r>
              <a:rPr lang="en-GB" sz="2400" smtClean="0"/>
              <a:t> lift force due to particle rotation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The direction of the forces are mainly in the direction of the largest velocity gradient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Opposite forces are sometimes observed due to boundary layer separations  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smtClean="0"/>
              <a:t>Basset</a:t>
            </a:r>
            <a:r>
              <a:rPr lang="en-US" sz="2400" smtClean="0"/>
              <a:t> force is a short time force due to boundary layer built up</a:t>
            </a:r>
            <a:endParaRPr lang="en-GB" sz="2400" smtClean="0"/>
          </a:p>
        </p:txBody>
      </p:sp>
      <p:sp>
        <p:nvSpPr>
          <p:cNvPr id="27652" name="Text Box 19"/>
          <p:cNvSpPr txBox="1">
            <a:spLocks noChangeArrowheads="1"/>
          </p:cNvSpPr>
          <p:nvPr/>
        </p:nvSpPr>
        <p:spPr bwMode="auto">
          <a:xfrm>
            <a:off x="7451725" y="1125538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Saffman</a:t>
            </a:r>
          </a:p>
          <a:p>
            <a:r>
              <a:rPr lang="en-GB"/>
              <a:t>lift force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5795963" y="1412875"/>
            <a:ext cx="2519362" cy="2160588"/>
            <a:chOff x="3198" y="1525"/>
            <a:chExt cx="1587" cy="1361"/>
          </a:xfrm>
        </p:grpSpPr>
        <p:sp>
          <p:nvSpPr>
            <p:cNvPr id="27660" name="Line 14"/>
            <p:cNvSpPr>
              <a:spLocks noChangeShapeType="1"/>
            </p:cNvSpPr>
            <p:nvPr/>
          </p:nvSpPr>
          <p:spPr bwMode="auto">
            <a:xfrm>
              <a:off x="3198" y="1933"/>
              <a:ext cx="1587" cy="9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61" name="Oval 15"/>
            <p:cNvSpPr>
              <a:spLocks noChangeArrowheads="1"/>
            </p:cNvSpPr>
            <p:nvPr/>
          </p:nvSpPr>
          <p:spPr bwMode="auto">
            <a:xfrm>
              <a:off x="3787" y="1843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7662" name="Line 16"/>
            <p:cNvSpPr>
              <a:spLocks noChangeShapeType="1"/>
            </p:cNvSpPr>
            <p:nvPr/>
          </p:nvSpPr>
          <p:spPr bwMode="auto">
            <a:xfrm>
              <a:off x="3968" y="1934"/>
              <a:ext cx="409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63" name="Line 17"/>
            <p:cNvSpPr>
              <a:spLocks noChangeShapeType="1"/>
            </p:cNvSpPr>
            <p:nvPr/>
          </p:nvSpPr>
          <p:spPr bwMode="auto">
            <a:xfrm flipV="1">
              <a:off x="3878" y="1525"/>
              <a:ext cx="0" cy="4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64" name="Line 27"/>
            <p:cNvSpPr>
              <a:spLocks noChangeShapeType="1"/>
            </p:cNvSpPr>
            <p:nvPr/>
          </p:nvSpPr>
          <p:spPr bwMode="auto">
            <a:xfrm flipV="1">
              <a:off x="3515" y="2115"/>
              <a:ext cx="0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65" name="Line 28"/>
            <p:cNvSpPr>
              <a:spLocks noChangeShapeType="1"/>
            </p:cNvSpPr>
            <p:nvPr/>
          </p:nvSpPr>
          <p:spPr bwMode="auto">
            <a:xfrm flipV="1">
              <a:off x="3878" y="2341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66" name="Line 29"/>
            <p:cNvSpPr>
              <a:spLocks noChangeShapeType="1"/>
            </p:cNvSpPr>
            <p:nvPr/>
          </p:nvSpPr>
          <p:spPr bwMode="auto">
            <a:xfrm flipV="1">
              <a:off x="4286" y="2568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27654" name="Text Box 37"/>
          <p:cNvSpPr txBox="1">
            <a:spLocks noChangeArrowheads="1"/>
          </p:cNvSpPr>
          <p:nvPr/>
        </p:nvSpPr>
        <p:spPr bwMode="auto">
          <a:xfrm>
            <a:off x="7451725" y="4508500"/>
            <a:ext cx="996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Magnus</a:t>
            </a:r>
          </a:p>
          <a:p>
            <a:r>
              <a:rPr lang="en-GB"/>
              <a:t>lift force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156325" y="4149725"/>
            <a:ext cx="1079500" cy="1223963"/>
            <a:chOff x="6156176" y="4149725"/>
            <a:chExt cx="1080120" cy="1223491"/>
          </a:xfrm>
        </p:grpSpPr>
        <p:sp>
          <p:nvSpPr>
            <p:cNvPr id="23" name="Left Arrow 22"/>
            <p:cNvSpPr/>
            <p:nvPr/>
          </p:nvSpPr>
          <p:spPr>
            <a:xfrm>
              <a:off x="6156176" y="5012992"/>
              <a:ext cx="578182" cy="99974"/>
            </a:xfrm>
            <a:prstGeom prst="leftArrow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v-SE"/>
            </a:p>
          </p:txBody>
        </p:sp>
        <p:sp>
          <p:nvSpPr>
            <p:cNvPr id="27657" name="Oval 32"/>
            <p:cNvSpPr>
              <a:spLocks noChangeArrowheads="1"/>
            </p:cNvSpPr>
            <p:nvPr/>
          </p:nvSpPr>
          <p:spPr bwMode="auto">
            <a:xfrm>
              <a:off x="6679951" y="4850752"/>
              <a:ext cx="461921" cy="3990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7658" name="Line 34"/>
            <p:cNvSpPr>
              <a:spLocks noChangeShapeType="1"/>
            </p:cNvSpPr>
            <p:nvPr/>
          </p:nvSpPr>
          <p:spPr bwMode="auto">
            <a:xfrm flipV="1">
              <a:off x="6912187" y="4149725"/>
              <a:ext cx="0" cy="9016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59" name="Freeform 35"/>
            <p:cNvSpPr>
              <a:spLocks/>
            </p:cNvSpPr>
            <p:nvPr/>
          </p:nvSpPr>
          <p:spPr bwMode="auto">
            <a:xfrm>
              <a:off x="6547244" y="5132926"/>
              <a:ext cx="689052" cy="240290"/>
            </a:xfrm>
            <a:custGeom>
              <a:avLst/>
              <a:gdLst>
                <a:gd name="T0" fmla="*/ 0 w 270"/>
                <a:gd name="T1" fmla="*/ 116635445 h 109"/>
                <a:gd name="T2" fmla="*/ 508007345 w 270"/>
                <a:gd name="T3" fmla="*/ 447102545 h 109"/>
                <a:gd name="T4" fmla="*/ 989965984 w 270"/>
                <a:gd name="T5" fmla="*/ 510278957 h 109"/>
                <a:gd name="T6" fmla="*/ 1465409416 w 270"/>
                <a:gd name="T7" fmla="*/ 330467135 h 109"/>
                <a:gd name="T8" fmla="*/ 1758491172 w 270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0"/>
                <a:gd name="T16" fmla="*/ 0 h 109"/>
                <a:gd name="T17" fmla="*/ 270 w 270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0" h="109">
                  <a:moveTo>
                    <a:pt x="0" y="24"/>
                  </a:moveTo>
                  <a:cubicBezTo>
                    <a:pt x="8" y="41"/>
                    <a:pt x="53" y="79"/>
                    <a:pt x="78" y="92"/>
                  </a:cubicBezTo>
                  <a:cubicBezTo>
                    <a:pt x="103" y="105"/>
                    <a:pt x="128" y="109"/>
                    <a:pt x="152" y="105"/>
                  </a:cubicBezTo>
                  <a:cubicBezTo>
                    <a:pt x="176" y="101"/>
                    <a:pt x="205" y="85"/>
                    <a:pt x="225" y="68"/>
                  </a:cubicBezTo>
                  <a:cubicBezTo>
                    <a:pt x="262" y="23"/>
                    <a:pt x="261" y="14"/>
                    <a:pt x="27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Brownian forces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200900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Brownian forces are due to collisions with molecules (only noticeable for sub-micron particles)</a:t>
            </a:r>
          </a:p>
          <a:p>
            <a:pPr eaLnBrk="1" hangingPunct="1"/>
            <a:r>
              <a:rPr lang="en-GB" sz="2800" smtClean="0"/>
              <a:t>The Brownian forces are usually modelled as Gaussian noise</a:t>
            </a: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331913" y="4221163"/>
          <a:ext cx="1439862" cy="760412"/>
        </p:xfrm>
        <a:graphic>
          <a:graphicData uri="http://schemas.openxmlformats.org/presentationml/2006/ole">
            <p:oleObj spid="_x0000_s241666" name="Equation" r:id="rId4" imgW="850531" imgH="444307" progId="Equation.DSMT4">
              <p:embed/>
            </p:oleObj>
          </a:graphicData>
        </a:graphic>
      </p:graphicFrame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1403350" y="5157788"/>
          <a:ext cx="1584325" cy="709612"/>
        </p:xfrm>
        <a:graphic>
          <a:graphicData uri="http://schemas.openxmlformats.org/presentationml/2006/ole">
            <p:oleObj spid="_x0000_s241667" name="Equation" r:id="rId5" imgW="1002865" imgH="444307" progId="Equation.DSMT4">
              <p:embed/>
            </p:oleObj>
          </a:graphicData>
        </a:graphic>
      </p:graphicFrame>
      <p:sp>
        <p:nvSpPr>
          <p:cNvPr id="11273" name="Line 8"/>
          <p:cNvSpPr>
            <a:spLocks noChangeShapeType="1"/>
          </p:cNvSpPr>
          <p:nvPr/>
        </p:nvSpPr>
        <p:spPr bwMode="auto">
          <a:xfrm>
            <a:off x="5435600" y="5805488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1274" name="Line 9"/>
          <p:cNvSpPr>
            <a:spLocks noChangeShapeType="1"/>
          </p:cNvSpPr>
          <p:nvPr/>
        </p:nvSpPr>
        <p:spPr bwMode="auto">
          <a:xfrm flipV="1">
            <a:off x="6588125" y="44370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1275" name="Freeform 10"/>
          <p:cNvSpPr>
            <a:spLocks/>
          </p:cNvSpPr>
          <p:nvPr/>
        </p:nvSpPr>
        <p:spPr bwMode="auto">
          <a:xfrm>
            <a:off x="5364163" y="4524375"/>
            <a:ext cx="2284412" cy="1287463"/>
          </a:xfrm>
          <a:custGeom>
            <a:avLst/>
            <a:gdLst>
              <a:gd name="T0" fmla="*/ 0 w 1439"/>
              <a:gd name="T1" fmla="*/ 2033767859 h 811"/>
              <a:gd name="T2" fmla="*/ 584676122 w 1439"/>
              <a:gd name="T3" fmla="*/ 1917840661 h 811"/>
              <a:gd name="T4" fmla="*/ 1139110386 w 1439"/>
              <a:gd name="T5" fmla="*/ 1272680208 h 811"/>
              <a:gd name="T6" fmla="*/ 1668343300 w 1439"/>
              <a:gd name="T7" fmla="*/ 191531941 h 811"/>
              <a:gd name="T8" fmla="*/ 2147483647 w 1439"/>
              <a:gd name="T9" fmla="*/ 168851327 h 811"/>
              <a:gd name="T10" fmla="*/ 2147483647 w 1439"/>
              <a:gd name="T11" fmla="*/ 1204635190 h 811"/>
              <a:gd name="T12" fmla="*/ 2147483647 w 1439"/>
              <a:gd name="T13" fmla="*/ 1827115028 h 811"/>
              <a:gd name="T14" fmla="*/ 2147483647 w 1439"/>
              <a:gd name="T15" fmla="*/ 1988405042 h 8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39"/>
              <a:gd name="T25" fmla="*/ 0 h 811"/>
              <a:gd name="T26" fmla="*/ 1439 w 1439"/>
              <a:gd name="T27" fmla="*/ 811 h 8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39" h="811">
                <a:moveTo>
                  <a:pt x="0" y="807"/>
                </a:moveTo>
                <a:cubicBezTo>
                  <a:pt x="39" y="799"/>
                  <a:pt x="157" y="811"/>
                  <a:pt x="232" y="761"/>
                </a:cubicBezTo>
                <a:cubicBezTo>
                  <a:pt x="307" y="711"/>
                  <a:pt x="380" y="619"/>
                  <a:pt x="452" y="505"/>
                </a:cubicBezTo>
                <a:cubicBezTo>
                  <a:pt x="524" y="391"/>
                  <a:pt x="593" y="149"/>
                  <a:pt x="662" y="76"/>
                </a:cubicBezTo>
                <a:cubicBezTo>
                  <a:pt x="731" y="3"/>
                  <a:pt x="801" y="0"/>
                  <a:pt x="863" y="67"/>
                </a:cubicBezTo>
                <a:cubicBezTo>
                  <a:pt x="925" y="134"/>
                  <a:pt x="975" y="368"/>
                  <a:pt x="1037" y="478"/>
                </a:cubicBezTo>
                <a:cubicBezTo>
                  <a:pt x="1092" y="624"/>
                  <a:pt x="1183" y="679"/>
                  <a:pt x="1238" y="725"/>
                </a:cubicBezTo>
                <a:cubicBezTo>
                  <a:pt x="1293" y="771"/>
                  <a:pt x="1397" y="776"/>
                  <a:pt x="1439" y="78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graphicFrame>
        <p:nvGraphicFramePr>
          <p:cNvPr id="11268" name="Object 11"/>
          <p:cNvGraphicFramePr>
            <a:graphicFrameLocks noChangeAspect="1"/>
          </p:cNvGraphicFramePr>
          <p:nvPr>
            <p:ph sz="half" idx="2"/>
          </p:nvPr>
        </p:nvGraphicFramePr>
        <p:xfrm>
          <a:off x="7451725" y="5805488"/>
          <a:ext cx="212725" cy="339725"/>
        </p:xfrm>
        <a:graphic>
          <a:graphicData uri="http://schemas.openxmlformats.org/presentationml/2006/ole">
            <p:oleObj spid="_x0000_s241668" name="Equation" r:id="rId6" imgW="12672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Influence from turbulence</a:t>
            </a:r>
          </a:p>
        </p:txBody>
      </p:sp>
      <p:sp>
        <p:nvSpPr>
          <p:cNvPr id="122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052513"/>
            <a:ext cx="78486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The Lagrangian model predicts that two particles starting at the same time in the same position will have identical paths. 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Turbulence will add a random effect to the flow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Assuming isotropic turbulence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And the flow velocity acting on the particle 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The added velocity is kept for the minimum of life time of the turbulent eddy and the time for the particle to pass the eddy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</p:txBody>
      </p:sp>
      <p:sp>
        <p:nvSpPr>
          <p:cNvPr id="122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924050" y="2022475"/>
          <a:ext cx="1622425" cy="669925"/>
        </p:xfrm>
        <a:graphic>
          <a:graphicData uri="http://schemas.openxmlformats.org/presentationml/2006/ole">
            <p:oleObj spid="_x0000_s242690" name="Equation" r:id="rId4" imgW="812520" imgH="330120" progId="Equation.DSMT4">
              <p:embed/>
            </p:oleObj>
          </a:graphicData>
        </a:graphic>
      </p:graphicFrame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4859338" y="2565400"/>
          <a:ext cx="2940050" cy="503238"/>
        </p:xfrm>
        <a:graphic>
          <a:graphicData uri="http://schemas.openxmlformats.org/presentationml/2006/ole">
            <p:oleObj spid="_x0000_s242691" name="Equation" r:id="rId5" imgW="1612900" imgH="279400" progId="Equation.DSMT4">
              <p:embed/>
            </p:oleObj>
          </a:graphicData>
        </a:graphic>
      </p:graphicFrame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2" name="Object 8"/>
          <p:cNvGraphicFramePr>
            <a:graphicFrameLocks noChangeAspect="1"/>
          </p:cNvGraphicFramePr>
          <p:nvPr/>
        </p:nvGraphicFramePr>
        <p:xfrm>
          <a:off x="1979613" y="2924175"/>
          <a:ext cx="1133475" cy="703263"/>
        </p:xfrm>
        <a:graphic>
          <a:graphicData uri="http://schemas.openxmlformats.org/presentationml/2006/ole">
            <p:oleObj spid="_x0000_s242692" name="Equation" r:id="rId6" imgW="723600" imgH="444240" progId="Equation.DSMT4">
              <p:embed/>
            </p:oleObj>
          </a:graphicData>
        </a:graphic>
      </p:graphicFrame>
      <p:graphicFrame>
        <p:nvGraphicFramePr>
          <p:cNvPr id="12293" name="Object 10"/>
          <p:cNvGraphicFramePr>
            <a:graphicFrameLocks noChangeAspect="1"/>
          </p:cNvGraphicFramePr>
          <p:nvPr/>
        </p:nvGraphicFramePr>
        <p:xfrm>
          <a:off x="1984251" y="5135563"/>
          <a:ext cx="2371725" cy="846137"/>
        </p:xfrm>
        <a:graphic>
          <a:graphicData uri="http://schemas.openxmlformats.org/presentationml/2006/ole">
            <p:oleObj spid="_x0000_s242693" name="Equation" r:id="rId7" imgW="1409400" imgH="507960" progId="Equation.DSMT4">
              <p:embed/>
            </p:oleObj>
          </a:graphicData>
        </a:graphic>
      </p:graphicFrame>
      <p:graphicFrame>
        <p:nvGraphicFramePr>
          <p:cNvPr id="12294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1979613" y="3933825"/>
          <a:ext cx="1584325" cy="473075"/>
        </p:xfrm>
        <a:graphic>
          <a:graphicData uri="http://schemas.openxmlformats.org/presentationml/2006/ole">
            <p:oleObj spid="_x0000_s242694" name="Equation" r:id="rId8" imgW="8506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sv-SE" smtClean="0"/>
              <a:t>Multiphase flows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800" smtClean="0"/>
              <a:t>Gas-liquid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Gas bubbles in liquid, liquid drops in gas</a:t>
            </a:r>
          </a:p>
          <a:p>
            <a:pPr eaLnBrk="1" hangingPunct="1">
              <a:lnSpc>
                <a:spcPct val="90000"/>
              </a:lnSpc>
            </a:pPr>
            <a:r>
              <a:rPr lang="sv-SE" sz="2800" smtClean="0"/>
              <a:t>Liquid-liquid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Drops in liquids</a:t>
            </a:r>
          </a:p>
          <a:p>
            <a:pPr eaLnBrk="1" hangingPunct="1">
              <a:lnSpc>
                <a:spcPct val="90000"/>
              </a:lnSpc>
            </a:pPr>
            <a:r>
              <a:rPr lang="sv-SE" sz="2800" smtClean="0"/>
              <a:t>Gas-solid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Solid particles in gas, fixed bed, porous particles</a:t>
            </a:r>
          </a:p>
          <a:p>
            <a:pPr eaLnBrk="1" hangingPunct="1">
              <a:lnSpc>
                <a:spcPct val="90000"/>
              </a:lnSpc>
            </a:pPr>
            <a:r>
              <a:rPr lang="sv-SE" sz="2800" smtClean="0"/>
              <a:t>Liquid-solid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Solid particles in liquids, crystall, fibres</a:t>
            </a:r>
          </a:p>
          <a:p>
            <a:pPr eaLnBrk="1" hangingPunct="1">
              <a:lnSpc>
                <a:spcPct val="90000"/>
              </a:lnSpc>
            </a:pPr>
            <a:r>
              <a:rPr lang="sv-SE" sz="2800" smtClean="0"/>
              <a:t>Gas-liquid-solid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Slurry with gas bubbles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sv-SE" sz="2400" smtClean="0"/>
          </a:p>
          <a:p>
            <a:pPr lvl="1" eaLnBrk="1" hangingPunct="1">
              <a:lnSpc>
                <a:spcPct val="90000"/>
              </a:lnSpc>
            </a:pPr>
            <a:endParaRPr lang="sv-SE" sz="2400" smtClean="0"/>
          </a:p>
          <a:p>
            <a:pPr lvl="1" eaLnBrk="1" hangingPunct="1">
              <a:lnSpc>
                <a:spcPct val="90000"/>
              </a:lnSpc>
            </a:pPr>
            <a:endParaRPr lang="sv-SE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Particle-particle interaction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Hard sphere approach</a:t>
            </a:r>
          </a:p>
          <a:p>
            <a:pPr lvl="1" eaLnBrk="1" hangingPunct="1"/>
            <a:r>
              <a:rPr lang="en-US" smtClean="0"/>
              <a:t>Instantaneous binary collisions</a:t>
            </a:r>
          </a:p>
          <a:p>
            <a:pPr eaLnBrk="1" hangingPunct="1"/>
            <a:r>
              <a:rPr lang="en-US" smtClean="0"/>
              <a:t>Soft sphere approach</a:t>
            </a:r>
          </a:p>
          <a:p>
            <a:pPr lvl="1" eaLnBrk="1" hangingPunct="1"/>
            <a:r>
              <a:rPr lang="en-US" smtClean="0"/>
              <a:t>Deformation at contact</a:t>
            </a:r>
          </a:p>
          <a:p>
            <a:pPr eaLnBrk="1" hangingPunct="1"/>
            <a:r>
              <a:rPr lang="en-US" smtClean="0"/>
              <a:t>Monte Carlo techniques</a:t>
            </a:r>
          </a:p>
          <a:p>
            <a:pPr lvl="1" eaLnBrk="1" hangingPunct="1"/>
            <a:r>
              <a:rPr lang="en-US" smtClean="0"/>
              <a:t>”Cloud of probability of collision</a:t>
            </a:r>
            <a:r>
              <a:rPr lang="sv-SE" smtClean="0"/>
              <a:t>”</a:t>
            </a:r>
          </a:p>
          <a:p>
            <a:pPr eaLnBrk="1" hangingPunct="1"/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Particle collisions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632700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Ideal collision</a:t>
            </a:r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Non ideal collision (Restitution coefficient </a:t>
            </a:r>
            <a:r>
              <a:rPr lang="sv-SE" sz="2800" i="1" smtClean="0"/>
              <a:t>e</a:t>
            </a:r>
            <a:r>
              <a:rPr lang="sv-SE" sz="2800" smtClean="0"/>
              <a:t>)</a:t>
            </a:r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2205038"/>
          <a:ext cx="5168900" cy="719137"/>
        </p:xfrm>
        <a:graphic>
          <a:graphicData uri="http://schemas.openxmlformats.org/presentationml/2006/ole">
            <p:oleObj spid="_x0000_s243714" name="Equation" r:id="rId4" imgW="1638000" imgH="228600" progId="Equation.DSMT4">
              <p:embed/>
            </p:oleObj>
          </a:graphicData>
        </a:graphic>
      </p:graphicFrame>
      <p:graphicFrame>
        <p:nvGraphicFramePr>
          <p:cNvPr id="13315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763713" y="3860800"/>
          <a:ext cx="4787900" cy="1223963"/>
        </p:xfrm>
        <a:graphic>
          <a:graphicData uri="http://schemas.openxmlformats.org/presentationml/2006/ole">
            <p:oleObj spid="_x0000_s243715" name="Equation" r:id="rId5" imgW="168876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Particle trajectories</a:t>
            </a:r>
          </a:p>
        </p:txBody>
      </p:sp>
      <p:sp>
        <p:nvSpPr>
          <p:cNvPr id="29699" name="Rectangle 50"/>
          <p:cNvSpPr>
            <a:spLocks noGrp="1" noChangeArrowheads="1"/>
          </p:cNvSpPr>
          <p:nvPr>
            <p:ph type="body" idx="1"/>
          </p:nvPr>
        </p:nvSpPr>
        <p:spPr>
          <a:xfrm>
            <a:off x="684213" y="3789040"/>
            <a:ext cx="8064500" cy="24479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v-SE" sz="2400" dirty="0" smtClean="0"/>
              <a:t>The trajectory depends on the properties of the particles and where on the surface the partcles hit</a:t>
            </a:r>
          </a:p>
          <a:p>
            <a:pPr eaLnBrk="1" hangingPunct="1">
              <a:defRPr/>
            </a:pPr>
            <a:endParaRPr lang="sv-SE" sz="800" dirty="0" smtClean="0"/>
          </a:p>
          <a:p>
            <a:pPr eaLnBrk="1" hangingPunct="1">
              <a:defRPr/>
            </a:pPr>
            <a:r>
              <a:rPr lang="sv-SE" sz="2400" dirty="0" smtClean="0"/>
              <a:t>The exact trajectory of the individual particles after collision is not possible to simulate</a:t>
            </a:r>
          </a:p>
          <a:p>
            <a:pPr eaLnBrk="1" hangingPunct="1">
              <a:defRPr/>
            </a:pPr>
            <a:endParaRPr lang="sv-SE" sz="800" dirty="0" smtClean="0"/>
          </a:p>
          <a:p>
            <a:pPr eaLnBrk="1" hangingPunct="1">
              <a:defRPr/>
            </a:pPr>
            <a:r>
              <a:rPr lang="sv-SE" sz="2400" dirty="0" smtClean="0"/>
              <a:t>Euler-Lagrange questionable at high loading</a:t>
            </a:r>
          </a:p>
        </p:txBody>
      </p:sp>
      <p:graphicFrame>
        <p:nvGraphicFramePr>
          <p:cNvPr id="178207" name="Group 31"/>
          <p:cNvGraphicFramePr>
            <a:graphicFrameLocks noGrp="1"/>
          </p:cNvGraphicFramePr>
          <p:nvPr>
            <p:ph idx="4294967295"/>
          </p:nvPr>
        </p:nvGraphicFramePr>
        <p:xfrm>
          <a:off x="684213" y="981075"/>
          <a:ext cx="4391842" cy="2519934"/>
        </p:xfrm>
        <a:graphic>
          <a:graphicData uri="http://schemas.openxmlformats.org/drawingml/2006/table">
            <a:tbl>
              <a:tblPr/>
              <a:tblGrid>
                <a:gridCol w="1097961"/>
                <a:gridCol w="1097960"/>
                <a:gridCol w="1097961"/>
                <a:gridCol w="1097960"/>
              </a:tblGrid>
              <a:tr h="629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v-S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7" name="Oval 33"/>
          <p:cNvSpPr>
            <a:spLocks noChangeArrowheads="1"/>
          </p:cNvSpPr>
          <p:nvPr/>
        </p:nvSpPr>
        <p:spPr bwMode="auto">
          <a:xfrm>
            <a:off x="1476375" y="1844675"/>
            <a:ext cx="211138" cy="198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28" name="Oval 34"/>
          <p:cNvSpPr>
            <a:spLocks noChangeArrowheads="1"/>
          </p:cNvSpPr>
          <p:nvPr/>
        </p:nvSpPr>
        <p:spPr bwMode="auto">
          <a:xfrm>
            <a:off x="2843213" y="1196975"/>
            <a:ext cx="211137" cy="198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29" name="Oval 35"/>
          <p:cNvSpPr>
            <a:spLocks noChangeArrowheads="1"/>
          </p:cNvSpPr>
          <p:nvPr/>
        </p:nvSpPr>
        <p:spPr bwMode="auto">
          <a:xfrm>
            <a:off x="3779838" y="1341438"/>
            <a:ext cx="211137" cy="196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0" name="Oval 36"/>
          <p:cNvSpPr>
            <a:spLocks noChangeArrowheads="1"/>
          </p:cNvSpPr>
          <p:nvPr/>
        </p:nvSpPr>
        <p:spPr bwMode="auto">
          <a:xfrm>
            <a:off x="2195513" y="3284538"/>
            <a:ext cx="211137" cy="198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1" name="Oval 37"/>
          <p:cNvSpPr>
            <a:spLocks noChangeArrowheads="1"/>
          </p:cNvSpPr>
          <p:nvPr/>
        </p:nvSpPr>
        <p:spPr bwMode="auto">
          <a:xfrm>
            <a:off x="3059113" y="2276475"/>
            <a:ext cx="211137" cy="198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2" name="Oval 38"/>
          <p:cNvSpPr>
            <a:spLocks noChangeArrowheads="1"/>
          </p:cNvSpPr>
          <p:nvPr/>
        </p:nvSpPr>
        <p:spPr bwMode="auto">
          <a:xfrm>
            <a:off x="1260475" y="1196975"/>
            <a:ext cx="211138" cy="198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3" name="Oval 39"/>
          <p:cNvSpPr>
            <a:spLocks noChangeArrowheads="1"/>
          </p:cNvSpPr>
          <p:nvPr/>
        </p:nvSpPr>
        <p:spPr bwMode="auto">
          <a:xfrm>
            <a:off x="3779838" y="3141663"/>
            <a:ext cx="211137" cy="196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4" name="Oval 40"/>
          <p:cNvSpPr>
            <a:spLocks noChangeArrowheads="1"/>
          </p:cNvSpPr>
          <p:nvPr/>
        </p:nvSpPr>
        <p:spPr bwMode="auto">
          <a:xfrm>
            <a:off x="4643438" y="1844675"/>
            <a:ext cx="211137" cy="198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5" name="Oval 41"/>
          <p:cNvSpPr>
            <a:spLocks noChangeArrowheads="1"/>
          </p:cNvSpPr>
          <p:nvPr/>
        </p:nvSpPr>
        <p:spPr bwMode="auto">
          <a:xfrm>
            <a:off x="2411413" y="2205038"/>
            <a:ext cx="211137" cy="198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9736" name="Line 42"/>
          <p:cNvSpPr>
            <a:spLocks noChangeShapeType="1"/>
          </p:cNvSpPr>
          <p:nvPr/>
        </p:nvSpPr>
        <p:spPr bwMode="auto">
          <a:xfrm>
            <a:off x="2555875" y="2276475"/>
            <a:ext cx="5302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37" name="Line 43"/>
          <p:cNvSpPr>
            <a:spLocks noChangeShapeType="1"/>
          </p:cNvSpPr>
          <p:nvPr/>
        </p:nvSpPr>
        <p:spPr bwMode="auto">
          <a:xfrm flipV="1">
            <a:off x="3276600" y="1916113"/>
            <a:ext cx="315913" cy="3968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38" name="Line 44"/>
          <p:cNvSpPr>
            <a:spLocks noChangeShapeType="1"/>
          </p:cNvSpPr>
          <p:nvPr/>
        </p:nvSpPr>
        <p:spPr bwMode="auto">
          <a:xfrm>
            <a:off x="3276600" y="2420938"/>
            <a:ext cx="211138" cy="2476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39" name="Line 46"/>
          <p:cNvSpPr>
            <a:spLocks noChangeShapeType="1"/>
          </p:cNvSpPr>
          <p:nvPr/>
        </p:nvSpPr>
        <p:spPr bwMode="auto">
          <a:xfrm flipV="1">
            <a:off x="2339975" y="3213100"/>
            <a:ext cx="476250" cy="1968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40" name="Line 47"/>
          <p:cNvSpPr>
            <a:spLocks noChangeShapeType="1"/>
          </p:cNvSpPr>
          <p:nvPr/>
        </p:nvSpPr>
        <p:spPr bwMode="auto">
          <a:xfrm flipV="1">
            <a:off x="1619250" y="1916113"/>
            <a:ext cx="530225" cy="4921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41" name="Line 48"/>
          <p:cNvSpPr>
            <a:spLocks noChangeShapeType="1"/>
          </p:cNvSpPr>
          <p:nvPr/>
        </p:nvSpPr>
        <p:spPr bwMode="auto">
          <a:xfrm flipV="1">
            <a:off x="3995738" y="3213100"/>
            <a:ext cx="476250" cy="492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9742" name="Line 49"/>
          <p:cNvSpPr>
            <a:spLocks noChangeShapeType="1"/>
          </p:cNvSpPr>
          <p:nvPr/>
        </p:nvSpPr>
        <p:spPr bwMode="auto">
          <a:xfrm flipV="1">
            <a:off x="1476375" y="981075"/>
            <a:ext cx="476250" cy="1968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Models of the continuous phase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37433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/>
              <a:t>The continuity equations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The momentum equations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The source term, all momentum for acceleration the particles are taken from the fluid or due to gravity (assuming no particle-particle collisions)</a:t>
            </a:r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1547664" y="2060575"/>
          <a:ext cx="2808288" cy="752475"/>
        </p:xfrm>
        <a:graphic>
          <a:graphicData uri="http://schemas.openxmlformats.org/presentationml/2006/ole">
            <p:oleObj spid="_x0000_s244738" name="Equation" r:id="rId4" imgW="1739900" imgH="469900" progId="Equation.DSMT4">
              <p:embed/>
            </p:oleObj>
          </a:graphicData>
        </a:graphic>
      </p:graphicFrame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1528763" y="3284538"/>
          <a:ext cx="6732587" cy="800100"/>
        </p:xfrm>
        <a:graphic>
          <a:graphicData uri="http://schemas.openxmlformats.org/presentationml/2006/ole">
            <p:oleObj spid="_x0000_s244739" name="Equation" r:id="rId5" imgW="3924000" imgH="469800" progId="Equation.DSMT4">
              <p:embed/>
            </p:oleObj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40" name="Object 8"/>
          <p:cNvGraphicFramePr>
            <a:graphicFrameLocks noChangeAspect="1"/>
          </p:cNvGraphicFramePr>
          <p:nvPr/>
        </p:nvGraphicFramePr>
        <p:xfrm>
          <a:off x="1619672" y="5157192"/>
          <a:ext cx="2417763" cy="704850"/>
        </p:xfrm>
        <a:graphic>
          <a:graphicData uri="http://schemas.openxmlformats.org/presentationml/2006/ole">
            <p:oleObj spid="_x0000_s244740" name="Equation" r:id="rId6" imgW="147312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6988"/>
            <a:ext cx="7772400" cy="1143001"/>
          </a:xfrm>
        </p:spPr>
        <p:txBody>
          <a:bodyPr/>
          <a:lstStyle/>
          <a:p>
            <a:pPr eaLnBrk="1" hangingPunct="1"/>
            <a:r>
              <a:rPr lang="en-GB" smtClean="0"/>
              <a:t>The k-</a:t>
            </a:r>
            <a:r>
              <a:rPr lang="el-GR" smtClean="0">
                <a:cs typeface="Arial" pitchFamily="34" charset="0"/>
              </a:rPr>
              <a:t>ε</a:t>
            </a:r>
            <a:r>
              <a:rPr lang="en-GB" smtClean="0"/>
              <a:t> equation</a:t>
            </a:r>
          </a:p>
        </p:txBody>
      </p:sp>
      <p:sp>
        <p:nvSpPr>
          <p:cNvPr id="15367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25538"/>
            <a:ext cx="8064500" cy="4608512"/>
          </a:xfrm>
        </p:spPr>
        <p:txBody>
          <a:bodyPr/>
          <a:lstStyle/>
          <a:p>
            <a:pPr eaLnBrk="1" hangingPunct="1"/>
            <a:r>
              <a:rPr lang="en-GB" sz="2400" smtClean="0"/>
              <a:t>The k equation obtains an extra source term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where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</a:t>
            </a:r>
            <a:r>
              <a:rPr lang="el-GR" sz="2400" smtClean="0">
                <a:cs typeface="Arial" pitchFamily="34" charset="0"/>
              </a:rPr>
              <a:t>ε</a:t>
            </a:r>
            <a:r>
              <a:rPr lang="en-GB" sz="2400" smtClean="0"/>
              <a:t>-equation a term that balances this added source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and</a:t>
            </a:r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/>
        </p:nvGraphicFramePr>
        <p:xfrm>
          <a:off x="1259632" y="3041640"/>
          <a:ext cx="1440259" cy="675392"/>
        </p:xfrm>
        <a:graphic>
          <a:graphicData uri="http://schemas.openxmlformats.org/presentationml/2006/ole">
            <p:oleObj spid="_x0000_s245762" name="Equation" r:id="rId4" imgW="914400" imgH="431800" progId="Equation.DSMT4">
              <p:embed/>
            </p:oleObj>
          </a:graphicData>
        </a:graphic>
      </p:graphicFrame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1403648" y="5516563"/>
          <a:ext cx="1296988" cy="611187"/>
        </p:xfrm>
        <a:graphic>
          <a:graphicData uri="http://schemas.openxmlformats.org/presentationml/2006/ole">
            <p:oleObj spid="_x0000_s245763" name="Equation" r:id="rId5" imgW="825500" imgH="393700" progId="Equation.DSMT4">
              <p:embed/>
            </p:oleObj>
          </a:graphicData>
        </a:graphic>
      </p:graphicFrame>
      <p:graphicFrame>
        <p:nvGraphicFramePr>
          <p:cNvPr id="15364" name="Object 8"/>
          <p:cNvGraphicFramePr>
            <a:graphicFrameLocks noChangeAspect="1"/>
          </p:cNvGraphicFramePr>
          <p:nvPr>
            <p:ph idx="4294967295"/>
          </p:nvPr>
        </p:nvGraphicFramePr>
        <p:xfrm>
          <a:off x="1331913" y="1628775"/>
          <a:ext cx="6335712" cy="800100"/>
        </p:xfrm>
        <a:graphic>
          <a:graphicData uri="http://schemas.openxmlformats.org/presentationml/2006/ole">
            <p:oleObj spid="_x0000_s245764" name="Equation" r:id="rId6" imgW="4622760" imgH="583920" progId="Equation.DSMT4">
              <p:embed/>
            </p:oleObj>
          </a:graphicData>
        </a:graphic>
      </p:graphicFrame>
      <p:graphicFrame>
        <p:nvGraphicFramePr>
          <p:cNvPr id="15365" name="Object 11"/>
          <p:cNvGraphicFramePr>
            <a:graphicFrameLocks noChangeAspect="1"/>
          </p:cNvGraphicFramePr>
          <p:nvPr>
            <p:ph sz="half" idx="2"/>
          </p:nvPr>
        </p:nvGraphicFramePr>
        <p:xfrm>
          <a:off x="1331913" y="4292600"/>
          <a:ext cx="6913562" cy="768350"/>
        </p:xfrm>
        <a:graphic>
          <a:graphicData uri="http://schemas.openxmlformats.org/presentationml/2006/ole">
            <p:oleObj spid="_x0000_s245765" name="Equation" r:id="rId7" imgW="5257800" imgH="5839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Boundary conditions</a:t>
            </a:r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559675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The restitution coefficients</a:t>
            </a:r>
          </a:p>
        </p:txBody>
      </p:sp>
      <p:pic>
        <p:nvPicPr>
          <p:cNvPr id="16389" name="Picture 8" descr="studs1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403350" y="2349500"/>
            <a:ext cx="4319588" cy="1919288"/>
          </a:xfrm>
          <a:noFill/>
        </p:spPr>
      </p:pic>
      <p:sp>
        <p:nvSpPr>
          <p:cNvPr id="16390" name="Rectangle 1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6386" name="Object 10"/>
          <p:cNvGraphicFramePr>
            <a:graphicFrameLocks noChangeAspect="1"/>
          </p:cNvGraphicFramePr>
          <p:nvPr/>
        </p:nvGraphicFramePr>
        <p:xfrm>
          <a:off x="5508625" y="1468438"/>
          <a:ext cx="2951163" cy="796925"/>
        </p:xfrm>
        <a:graphic>
          <a:graphicData uri="http://schemas.openxmlformats.org/presentationml/2006/ole">
            <p:oleObj spid="_x0000_s246786" name="Equation" r:id="rId5" imgW="1701720" imgH="457200" progId="Equation.DSMT4">
              <p:embed/>
            </p:oleObj>
          </a:graphicData>
        </a:graphic>
      </p:graphicFrame>
      <p:sp>
        <p:nvSpPr>
          <p:cNvPr id="16391" name="Text Box 14"/>
          <p:cNvSpPr txBox="1">
            <a:spLocks noChangeArrowheads="1"/>
          </p:cNvSpPr>
          <p:nvPr/>
        </p:nvSpPr>
        <p:spPr bwMode="auto">
          <a:xfrm>
            <a:off x="6300788" y="5084763"/>
            <a:ext cx="167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Rough surface</a:t>
            </a:r>
          </a:p>
        </p:txBody>
      </p:sp>
      <p:sp>
        <p:nvSpPr>
          <p:cNvPr id="16392" name="Text Box 15"/>
          <p:cNvSpPr txBox="1">
            <a:spLocks noChangeArrowheads="1"/>
          </p:cNvSpPr>
          <p:nvPr/>
        </p:nvSpPr>
        <p:spPr bwMode="auto">
          <a:xfrm>
            <a:off x="6424613" y="3376613"/>
            <a:ext cx="137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Flat surface</a:t>
            </a:r>
          </a:p>
        </p:txBody>
      </p:sp>
      <p:pic>
        <p:nvPicPr>
          <p:cNvPr id="16393" name="Picture 17" descr="studsbo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476375" y="4508500"/>
            <a:ext cx="3810000" cy="162083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Mass and heat transfer</a:t>
            </a:r>
          </a:p>
        </p:txBody>
      </p:sp>
      <p:sp>
        <p:nvSpPr>
          <p:cNvPr id="17415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Mass transfer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The Sherwood number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Heat transfer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The Nusselt number</a:t>
            </a:r>
          </a:p>
        </p:txBody>
      </p:sp>
      <p:pic>
        <p:nvPicPr>
          <p:cNvPr id="17416" name="Picture 4" descr="bulk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08625" y="1557338"/>
            <a:ext cx="2879725" cy="2016125"/>
          </a:xfrm>
          <a:noFill/>
        </p:spPr>
      </p:pic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0" name="Object 7"/>
          <p:cNvGraphicFramePr>
            <a:graphicFrameLocks noChangeAspect="1"/>
          </p:cNvGraphicFramePr>
          <p:nvPr/>
        </p:nvGraphicFramePr>
        <p:xfrm>
          <a:off x="1017588" y="2060575"/>
          <a:ext cx="3743325" cy="547688"/>
        </p:xfrm>
        <a:graphic>
          <a:graphicData uri="http://schemas.openxmlformats.org/presentationml/2006/ole">
            <p:oleObj spid="_x0000_s247810" name="Equation" r:id="rId5" imgW="1892160" imgH="279360" progId="Equation.DSMT4">
              <p:embed/>
            </p:oleObj>
          </a:graphicData>
        </a:graphic>
      </p:graphicFrame>
      <p:graphicFrame>
        <p:nvGraphicFramePr>
          <p:cNvPr id="17411" name="Object 9"/>
          <p:cNvGraphicFramePr>
            <a:graphicFrameLocks noChangeAspect="1"/>
          </p:cNvGraphicFramePr>
          <p:nvPr/>
        </p:nvGraphicFramePr>
        <p:xfrm>
          <a:off x="1311275" y="3141663"/>
          <a:ext cx="3211513" cy="765175"/>
        </p:xfrm>
        <a:graphic>
          <a:graphicData uri="http://schemas.openxmlformats.org/presentationml/2006/ole">
            <p:oleObj spid="_x0000_s247811" name="Equation" r:id="rId6" imgW="1917360" imgH="457200" progId="Equation.DSMT4">
              <p:embed/>
            </p:oleObj>
          </a:graphicData>
        </a:graphic>
      </p:graphicFrame>
      <p:sp>
        <p:nvSpPr>
          <p:cNvPr id="17418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2" name="Object 11"/>
          <p:cNvGraphicFramePr>
            <a:graphicFrameLocks noChangeAspect="1"/>
          </p:cNvGraphicFramePr>
          <p:nvPr/>
        </p:nvGraphicFramePr>
        <p:xfrm>
          <a:off x="1258888" y="5661025"/>
          <a:ext cx="2951162" cy="679450"/>
        </p:xfrm>
        <a:graphic>
          <a:graphicData uri="http://schemas.openxmlformats.org/presentationml/2006/ole">
            <p:oleObj spid="_x0000_s247812" name="Equation" r:id="rId7" imgW="1816100" imgH="419100" progId="Equation.DSMT4">
              <p:embed/>
            </p:oleObj>
          </a:graphicData>
        </a:graphic>
      </p:graphicFrame>
      <p:sp>
        <p:nvSpPr>
          <p:cNvPr id="17419" name="Rectangle 1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3" name="Object 13"/>
          <p:cNvGraphicFramePr>
            <a:graphicFrameLocks noChangeAspect="1"/>
          </p:cNvGraphicFramePr>
          <p:nvPr/>
        </p:nvGraphicFramePr>
        <p:xfrm>
          <a:off x="1258888" y="4221163"/>
          <a:ext cx="6481762" cy="690562"/>
        </p:xfrm>
        <a:graphic>
          <a:graphicData uri="http://schemas.openxmlformats.org/presentationml/2006/ole">
            <p:oleObj spid="_x0000_s247813" name="Equation" r:id="rId8" imgW="3937000" imgH="419100" progId="Equation.DSMT4">
              <p:embed/>
            </p:oleObj>
          </a:graphicData>
        </a:graphic>
      </p:graphicFrame>
      <p:sp>
        <p:nvSpPr>
          <p:cNvPr id="17420" name="Text Box 16"/>
          <p:cNvSpPr txBox="1">
            <a:spLocks noChangeArrowheads="1"/>
          </p:cNvSpPr>
          <p:nvPr/>
        </p:nvSpPr>
        <p:spPr bwMode="auto">
          <a:xfrm>
            <a:off x="1231634" y="4941888"/>
            <a:ext cx="57166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Accumulation   Conduction       Evaporation   Reaction    Radiation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Eulerian-Lagrangian Approach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557338"/>
            <a:ext cx="8459787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Only for low to medium concentrations of dispersed phase &lt; 10</a:t>
            </a:r>
            <a:r>
              <a:rPr lang="en-GB" sz="2800" baseline="30000" dirty="0" smtClean="0"/>
              <a:t>6 </a:t>
            </a:r>
            <a:r>
              <a:rPr lang="en-GB" sz="2800" dirty="0" smtClean="0"/>
              <a:t>particles (packages)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800" dirty="0" smtClean="0"/>
              <a:t>	(1</a:t>
            </a:r>
            <a:r>
              <a:rPr lang="en-GB" sz="2800" i="1" dirty="0" smtClean="0">
                <a:latin typeface="Times New Roman" pitchFamily="18" charset="0"/>
              </a:rPr>
              <a:t>l</a:t>
            </a:r>
            <a:r>
              <a:rPr lang="en-GB" sz="2800" dirty="0" smtClean="0"/>
              <a:t> contains </a:t>
            </a:r>
            <a:r>
              <a:rPr lang="en-US" sz="2800" dirty="0" smtClean="0">
                <a:cs typeface="Arial" pitchFamily="34" charset="0"/>
              </a:rPr>
              <a:t>~10</a:t>
            </a:r>
            <a:r>
              <a:rPr lang="en-US" sz="2800" baseline="30000" dirty="0" smtClean="0">
                <a:cs typeface="Arial" pitchFamily="34" charset="0"/>
              </a:rPr>
              <a:t>6 </a:t>
            </a:r>
            <a:r>
              <a:rPr lang="en-GB" sz="2800" dirty="0" smtClean="0"/>
              <a:t>1mm closely packed  particles) 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The particles can be treated as packages containing 1000:nds of particles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Use different time steps for dispersed and continuous phase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Low volume fractions &lt; 10%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Performs poorly when particle-particle collisions affect the flow.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576262"/>
          </a:xfrm>
        </p:spPr>
        <p:txBody>
          <a:bodyPr/>
          <a:lstStyle/>
          <a:p>
            <a:pPr eaLnBrk="1" hangingPunct="1"/>
            <a:r>
              <a:rPr lang="sv-SE" sz="4000" smtClean="0"/>
              <a:t>Multiphase models</a:t>
            </a: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323528" y="1216025"/>
            <a:ext cx="177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Volume of Fluid</a:t>
            </a:r>
          </a:p>
          <a:p>
            <a:r>
              <a:rPr lang="sv-SE"/>
              <a:t>       VOF</a:t>
            </a:r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343967" y="3140968"/>
            <a:ext cx="23241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dirty="0"/>
              <a:t>Euler-Lagrange</a:t>
            </a:r>
          </a:p>
          <a:p>
            <a:r>
              <a:rPr lang="sv-SE" dirty="0"/>
              <a:t>(Discrete Phase</a:t>
            </a:r>
          </a:p>
          <a:p>
            <a:r>
              <a:rPr lang="sv-SE" dirty="0"/>
              <a:t>Models)</a:t>
            </a:r>
          </a:p>
        </p:txBody>
      </p:sp>
      <p:pic>
        <p:nvPicPr>
          <p:cNvPr id="22533" name="Picture 9" descr="fig6_4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2279" y="2852936"/>
            <a:ext cx="1201484" cy="143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1568128" y="4581525"/>
            <a:ext cx="936625" cy="17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487983" y="4797152"/>
            <a:ext cx="23034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dirty="0"/>
              <a:t>Euler-Euler</a:t>
            </a:r>
          </a:p>
          <a:p>
            <a:r>
              <a:rPr lang="sv-SE" dirty="0"/>
              <a:t>(Mixture Model or The Eulerian Model)</a:t>
            </a:r>
          </a:p>
        </p:txBody>
      </p:sp>
      <p:sp>
        <p:nvSpPr>
          <p:cNvPr id="22536" name="TextBox 16"/>
          <p:cNvSpPr txBox="1">
            <a:spLocks noChangeArrowheads="1"/>
          </p:cNvSpPr>
          <p:nvPr/>
        </p:nvSpPr>
        <p:spPr bwMode="auto">
          <a:xfrm>
            <a:off x="5076056" y="1125538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/>
              <a:t>VOF solves for the interface </a:t>
            </a:r>
          </a:p>
          <a:p>
            <a:r>
              <a:rPr lang="sv-SE" dirty="0"/>
              <a:t>between two seggregated fluids</a:t>
            </a:r>
          </a:p>
        </p:txBody>
      </p:sp>
      <p:sp>
        <p:nvSpPr>
          <p:cNvPr id="22537" name="TextBox 17"/>
          <p:cNvSpPr txBox="1">
            <a:spLocks noChangeArrowheads="1"/>
          </p:cNvSpPr>
          <p:nvPr/>
        </p:nvSpPr>
        <p:spPr bwMode="auto">
          <a:xfrm>
            <a:off x="4952678" y="2924175"/>
            <a:ext cx="43431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 smtClean="0"/>
              <a:t>Euler-Lagrange </a:t>
            </a:r>
            <a:r>
              <a:rPr lang="sv-SE" dirty="0"/>
              <a:t>tracks individular</a:t>
            </a:r>
          </a:p>
          <a:p>
            <a:r>
              <a:rPr lang="sv-SE" dirty="0"/>
              <a:t>or packages of particles</a:t>
            </a:r>
          </a:p>
        </p:txBody>
      </p:sp>
      <p:sp>
        <p:nvSpPr>
          <p:cNvPr id="22538" name="TextBox 18"/>
          <p:cNvSpPr txBox="1">
            <a:spLocks noChangeArrowheads="1"/>
          </p:cNvSpPr>
          <p:nvPr/>
        </p:nvSpPr>
        <p:spPr bwMode="auto">
          <a:xfrm>
            <a:off x="5097140" y="5013325"/>
            <a:ext cx="3300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Euler-Euler simulates the local</a:t>
            </a:r>
          </a:p>
          <a:p>
            <a:r>
              <a:rPr lang="sv-SE"/>
              <a:t>volume fraction of particles </a:t>
            </a:r>
          </a:p>
        </p:txBody>
      </p:sp>
      <p:pic>
        <p:nvPicPr>
          <p:cNvPr id="225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7820" y="4509119"/>
            <a:ext cx="1268156" cy="179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1728" y="1078632"/>
            <a:ext cx="259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Multiphase Models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/>
              <a:t>Euler-Lagrange approach (discrete phase modelling)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The continuum is solved by time-averaged Navier Stokes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The dispersed phase is solved by tracking a large number of particles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The dispersed phase can exchange momentum, mass and energy with the continuum phase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Suitable when the volume fraction of dispersed phase is low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Euler-Euler approach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Treated as interpenetrating continua each occupying a volume fraction a of the computational cell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The equations are closed by empirical models of phase interchange</a:t>
            </a:r>
          </a:p>
          <a:p>
            <a:pPr lvl="1"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lvl="1" eaLnBrk="1" hangingPunct="1">
              <a:lnSpc>
                <a:spcPct val="90000"/>
              </a:lnSpc>
            </a:pPr>
            <a:endParaRPr lang="en-GB" sz="2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Multiphase models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smtClean="0"/>
              <a:t>VOF (Volume Of Fluid) model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The interface between two immiscible fluids is tracked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The bulk flow is simulated with single phase models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Suitable for free surface, large bubbles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Mixture model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Solves the mixture momentum equations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Calculates relative velocity of the phases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Suitable for particle-laden flow, bubbly flow, sedimentation and cyclone separators where the particles accelerates with the continuous phase.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Eulerian model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Solves momentum and continuity equations for each phase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Coupling is achieved by pressure and interface exchange coefficients.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Application in bubble columns, particle suspensions, and fluidized beds.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mtClean="0"/>
              <a:t>Guidelines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Volume fraction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c, continuous; d, dispersed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Particle loading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Material density ratio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Distance between particles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Stokes number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smtClean="0"/>
              <a:t>(particle response time/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smtClean="0"/>
              <a:t> system response time)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435600" y="2205038"/>
          <a:ext cx="1296988" cy="865187"/>
        </p:xfrm>
        <a:graphic>
          <a:graphicData uri="http://schemas.openxmlformats.org/presentationml/2006/ole">
            <p:oleObj spid="_x0000_s231426" name="Equation" r:id="rId4" imgW="647640" imgH="431640" progId="Equation.DSMT4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5508625" y="2924175"/>
          <a:ext cx="1081088" cy="993775"/>
        </p:xfrm>
        <a:graphic>
          <a:graphicData uri="http://schemas.openxmlformats.org/presentationml/2006/ole">
            <p:oleObj spid="_x0000_s231427" name="Equation" r:id="rId5" imgW="469800" imgH="431640" progId="Equation.DSMT4">
              <p:embed/>
            </p:oleObj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5292725" y="3789363"/>
          <a:ext cx="2382838" cy="965200"/>
        </p:xfrm>
        <a:graphic>
          <a:graphicData uri="http://schemas.openxmlformats.org/presentationml/2006/ole">
            <p:oleObj spid="_x0000_s231428" name="Equation" r:id="rId6" imgW="1257120" imgH="507960" progId="Equation.DSMT4">
              <p:embed/>
            </p:oleObj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4249738" y="4857750"/>
          <a:ext cx="4532312" cy="852488"/>
        </p:xfrm>
        <a:graphic>
          <a:graphicData uri="http://schemas.openxmlformats.org/presentationml/2006/ole">
            <p:oleObj spid="_x0000_s231429" name="Equation" r:id="rId7" imgW="2501640" imgH="469800" progId="Equation.DSMT4">
              <p:embed/>
            </p:oleObj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5219700" y="1412875"/>
          <a:ext cx="2520950" cy="749300"/>
        </p:xfrm>
        <a:graphic>
          <a:graphicData uri="http://schemas.openxmlformats.org/presentationml/2006/ole">
            <p:oleObj spid="_x0000_s231430" name="Equation" r:id="rId8" imgW="1193760" imgH="355320" progId="Equation.DSMT4">
              <p:embed/>
            </p:oleObj>
          </a:graphicData>
        </a:graphic>
      </p:graphicFrame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31" name="Object 11"/>
          <p:cNvGraphicFramePr>
            <a:graphicFrameLocks noChangeAspect="1"/>
          </p:cNvGraphicFramePr>
          <p:nvPr/>
        </p:nvGraphicFramePr>
        <p:xfrm>
          <a:off x="6257925" y="5878513"/>
          <a:ext cx="114300" cy="176212"/>
        </p:xfrm>
        <a:graphic>
          <a:graphicData uri="http://schemas.openxmlformats.org/presentationml/2006/ole">
            <p:oleObj spid="_x0000_s231431" name="Equation" r:id="rId9" imgW="114120" imgH="177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Coupling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One-way coupling</a:t>
            </a:r>
          </a:p>
          <a:p>
            <a:pPr lvl="1" eaLnBrk="1" hangingPunct="1"/>
            <a:r>
              <a:rPr lang="en-US" smtClean="0"/>
              <a:t>The continuous phase will affect the dispersed phase</a:t>
            </a:r>
          </a:p>
          <a:p>
            <a:pPr eaLnBrk="1" hangingPunct="1"/>
            <a:r>
              <a:rPr lang="en-US" smtClean="0"/>
              <a:t>Two-way coupling</a:t>
            </a:r>
          </a:p>
          <a:p>
            <a:pPr lvl="1" eaLnBrk="1" hangingPunct="1"/>
            <a:r>
              <a:rPr lang="en-US" smtClean="0"/>
              <a:t>The dispersed phase will also affect the continuous phase</a:t>
            </a:r>
          </a:p>
          <a:p>
            <a:pPr eaLnBrk="1" hangingPunct="1"/>
            <a:r>
              <a:rPr lang="en-US" smtClean="0"/>
              <a:t>Four-way coupling</a:t>
            </a:r>
          </a:p>
          <a:p>
            <a:pPr lvl="1" eaLnBrk="1" hangingPunct="1"/>
            <a:r>
              <a:rPr lang="en-US" smtClean="0"/>
              <a:t>The dispersed particles will affect each other and the continuous phase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Guidelines cont.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For very low loading, the coupling is one-way</a:t>
            </a:r>
          </a:p>
          <a:p>
            <a:pPr lvl="1" eaLnBrk="1" hangingPunct="1"/>
            <a:r>
              <a:rPr lang="en-GB" sz="2400" smtClean="0"/>
              <a:t>Euler-Lagrange, Mixture, or Eulerian models</a:t>
            </a:r>
          </a:p>
          <a:p>
            <a:pPr eaLnBrk="1" hangingPunct="1"/>
            <a:r>
              <a:rPr lang="en-GB" sz="2800" smtClean="0"/>
              <a:t>Intermediate loading , the coupling is two-way</a:t>
            </a:r>
          </a:p>
          <a:p>
            <a:pPr lvl="1" eaLnBrk="1" hangingPunct="1"/>
            <a:r>
              <a:rPr lang="en-GB" sz="2400" smtClean="0"/>
              <a:t>Euler-Lagrange, mixture, or Eulerian models are possible</a:t>
            </a:r>
          </a:p>
          <a:p>
            <a:pPr lvl="1" eaLnBrk="1" hangingPunct="1"/>
            <a:r>
              <a:rPr lang="en-GB" sz="2400" smtClean="0"/>
              <a:t>The Stokes number determine suitable model </a:t>
            </a:r>
          </a:p>
          <a:p>
            <a:pPr eaLnBrk="1" hangingPunct="1"/>
            <a:r>
              <a:rPr lang="en-GB" sz="2800" smtClean="0"/>
              <a:t>High loading (four way coupling)</a:t>
            </a:r>
          </a:p>
          <a:p>
            <a:pPr lvl="1" eaLnBrk="1" hangingPunct="1"/>
            <a:r>
              <a:rPr lang="en-GB" sz="2400" smtClean="0"/>
              <a:t>Only Eulerian is possible</a:t>
            </a:r>
          </a:p>
          <a:p>
            <a:pPr lvl="1" eaLnBrk="1" hangingPunct="1"/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4392612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Each particle (or bundle of partucles) is tracked</a:t>
            </a:r>
          </a:p>
          <a:p>
            <a:pPr eaLnBrk="1" hangingPunct="1"/>
            <a:r>
              <a:rPr lang="sv-SE" sz="2800" smtClean="0"/>
              <a:t>A force balance is integrated to give the pathline of all individual particles</a:t>
            </a:r>
          </a:p>
          <a:p>
            <a:pPr eaLnBrk="1" hangingPunct="1"/>
            <a:r>
              <a:rPr lang="sv-SE" sz="2800" smtClean="0"/>
              <a:t>The continuous phase is solve as a single phase with source terms for the particle interactions</a:t>
            </a:r>
          </a:p>
          <a:p>
            <a:pPr eaLnBrk="1" hangingPunct="1"/>
            <a:endParaRPr lang="sv-SE" sz="2800" smtClean="0"/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4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5822950" y="3789363"/>
          <a:ext cx="1857375" cy="1611312"/>
        </p:xfrm>
        <a:graphic>
          <a:graphicData uri="http://schemas.openxmlformats.org/presentationml/2006/ole">
            <p:oleObj spid="_x0000_s233474" name="Equation" r:id="rId4" imgW="1244520" imgH="1079280" progId="Equation.DSMT4">
              <p:embed/>
            </p:oleObj>
          </a:graphicData>
        </a:graphic>
      </p:graphicFrame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z="4000" smtClean="0"/>
              <a:t>Euler-Lagrange modelling</a:t>
            </a:r>
            <a:br>
              <a:rPr lang="sv-SE" sz="4000" smtClean="0"/>
            </a:br>
            <a:r>
              <a:rPr lang="sv-SE" sz="4000" smtClean="0"/>
              <a:t>(Discrete Phase Modelling)</a:t>
            </a:r>
          </a:p>
        </p:txBody>
      </p:sp>
      <p:pic>
        <p:nvPicPr>
          <p:cNvPr id="3078" name="Content Placeholder 15" descr="fig6_4.tif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867400" y="1916113"/>
            <a:ext cx="1443038" cy="1728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8797</TotalTime>
  <Words>935</Words>
  <Application>Microsoft Office PowerPoint</Application>
  <PresentationFormat>On-screen Show (4:3)</PresentationFormat>
  <Paragraphs>256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CFD KRTfk 2002</vt:lpstr>
      <vt:lpstr>Equation</vt:lpstr>
      <vt:lpstr>Slide 1</vt:lpstr>
      <vt:lpstr>Multiphase flows</vt:lpstr>
      <vt:lpstr>Multiphase models</vt:lpstr>
      <vt:lpstr>Multiphase Models </vt:lpstr>
      <vt:lpstr>Multiphase models</vt:lpstr>
      <vt:lpstr>Guidelines</vt:lpstr>
      <vt:lpstr>Coupling</vt:lpstr>
      <vt:lpstr>Guidelines cont.</vt:lpstr>
      <vt:lpstr>Euler-Lagrange modelling (Discrete Phase Modelling)</vt:lpstr>
      <vt:lpstr>Force balance</vt:lpstr>
      <vt:lpstr>Gravity and pressure forces</vt:lpstr>
      <vt:lpstr>Drag force</vt:lpstr>
      <vt:lpstr>Particle time constant</vt:lpstr>
      <vt:lpstr>Stokes number</vt:lpstr>
      <vt:lpstr>Drag at high loading</vt:lpstr>
      <vt:lpstr>Virtual mass</vt:lpstr>
      <vt:lpstr>Lift force</vt:lpstr>
      <vt:lpstr>Brownian forces</vt:lpstr>
      <vt:lpstr>Influence from turbulence</vt:lpstr>
      <vt:lpstr>Particle-particle interaction</vt:lpstr>
      <vt:lpstr>Particle collisions</vt:lpstr>
      <vt:lpstr>Particle trajectories</vt:lpstr>
      <vt:lpstr>Models of the continuous phase</vt:lpstr>
      <vt:lpstr>The k-ε equation</vt:lpstr>
      <vt:lpstr>Boundary conditions</vt:lpstr>
      <vt:lpstr>Mass and heat transfer</vt:lpstr>
      <vt:lpstr>Eulerian-Lagrangian Approach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527</cp:revision>
  <dcterms:created xsi:type="dcterms:W3CDTF">2002-10-27T09:25:10Z</dcterms:created>
  <dcterms:modified xsi:type="dcterms:W3CDTF">2011-12-16T08:04:53Z</dcterms:modified>
</cp:coreProperties>
</file>