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image" Target="../media/image74.wmf"/><Relationship Id="rId7" Type="http://schemas.openxmlformats.org/officeDocument/2006/relationships/image" Target="../media/image78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4" Type="http://schemas.openxmlformats.org/officeDocument/2006/relationships/image" Target="../media/image8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68B9C3-75C0-4DF0-A242-190A19298993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3EFC01-F557-4C8D-B597-A6A20B74AFAE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375497-2D77-488B-980C-04FA944E0439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720648-7408-490F-86EC-C3B214D60418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02AA33-CA17-425D-AE96-537B54DEE7F0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9F6C6-699A-4897-BC78-8FF8B0C57587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14F3ED-9C92-400B-ADC9-BF1FCF2B9EEF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CF9054-C2BE-415A-A25C-3C445AA4D567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8AB653-C350-4E61-B75B-73FB4E96E866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E6C854-E02A-459B-9BEF-8746F0C70F3D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0C72EC-84C1-4553-A5F1-A2A8A55B946D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490567-DA8D-497D-8857-CBE55C432AF7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B746F3-D617-456D-BFE6-E0DF4A6A4E70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93B359-BE02-428B-B079-9654F149242F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24B719-B747-4E02-A02F-1A423D2C5FC2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79D1B-FF4F-457E-B9A5-47121A8EDF4A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F56C31-8804-48E7-86F9-02D67A3FB9AD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61275-206A-488A-BBC9-80386670D558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3AE5E1-6A7F-47EA-B23D-4F4C51946CD1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D16EF1-CB9F-4E66-B0A7-F6963EBAB5A8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F3A3F-3696-4B9B-8BD3-526A8F0BD2FC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75B22-FFAB-4340-8FDB-FCBC10707A5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E6D95D-4478-44E7-A128-6A32532F9366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B300F1-6A22-43A6-88E1-92E901D1229B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F4C246-C41C-4079-A8C5-0D16F92A28D1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DF48D-9B3C-499A-8BCF-13E33D2C2BD1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2EDD1-4FC3-4321-B817-6ACD890991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02916-04FF-4F9E-BC0F-8040809B54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9.emf"/><Relationship Id="rId9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44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5.bin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1.tiff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63.bin"/><Relationship Id="rId12" Type="http://schemas.openxmlformats.org/officeDocument/2006/relationships/oleObject" Target="../embeddings/oleObject6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2.bin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1.bin"/><Relationship Id="rId10" Type="http://schemas.openxmlformats.org/officeDocument/2006/relationships/oleObject" Target="../embeddings/oleObject66.bin"/><Relationship Id="rId4" Type="http://schemas.openxmlformats.org/officeDocument/2006/relationships/image" Target="../media/image80.emf"/><Relationship Id="rId9" Type="http://schemas.openxmlformats.org/officeDocument/2006/relationships/oleObject" Target="../embeddings/oleObject6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1.bin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\\K2236-NAS1\ronniea\CFD%20bok%20och%20kurs%202010-utveckling\levererat%202011\Rawdata\Lic_1_3.mpg" TargetMode="External"/><Relationship Id="rId1" Type="http://schemas.openxmlformats.org/officeDocument/2006/relationships/video" Target="file:///\\K2236-NAS1\ronniea\CFD%20bok%20och%20kurs%202010-utveckling\levererat%202011\Rawdata\Lic_1_1.mpg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6" descr="betaPDFs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41329" y="1628775"/>
            <a:ext cx="4067175" cy="3049588"/>
          </a:xfrm>
          <a:noFill/>
        </p:spPr>
      </p:pic>
      <p:sp>
        <p:nvSpPr>
          <p:cNvPr id="3080" name="Rectangle 7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l-GR" smtClean="0">
                <a:cs typeface="Times New Roman" pitchFamily="18" charset="0"/>
              </a:rPr>
              <a:t>β</a:t>
            </a:r>
            <a:r>
              <a:rPr lang="en-US" smtClean="0"/>
              <a:t> </a:t>
            </a:r>
            <a:r>
              <a:rPr lang="sv-SE" smtClean="0">
                <a:cs typeface="Times New Roman" pitchFamily="18" charset="0"/>
              </a:rPr>
              <a:t>-PDF</a:t>
            </a:r>
            <a:endParaRPr lang="el-GR" smtClean="0">
              <a:cs typeface="Times New Roman" pitchFamily="18" charset="0"/>
            </a:endParaRPr>
          </a:p>
        </p:txBody>
      </p:sp>
      <p:sp>
        <p:nvSpPr>
          <p:cNvPr id="308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755650" y="981075"/>
            <a:ext cx="4824413" cy="4608513"/>
          </a:xfrm>
        </p:spPr>
        <p:txBody>
          <a:bodyPr/>
          <a:lstStyle/>
          <a:p>
            <a:pPr eaLnBrk="1" hangingPunct="1"/>
            <a:r>
              <a:rPr lang="en-GB" sz="2400" dirty="0" smtClean="0"/>
              <a:t>The </a:t>
            </a:r>
            <a:r>
              <a:rPr lang="el-GR" sz="2400" dirty="0" smtClean="0">
                <a:cs typeface="Times New Roman" pitchFamily="18" charset="0"/>
              </a:rPr>
              <a:t>β</a:t>
            </a:r>
            <a:r>
              <a:rPr lang="sv-SE" sz="2400" dirty="0" smtClean="0">
                <a:cs typeface="Times New Roman" pitchFamily="18" charset="0"/>
              </a:rPr>
              <a:t>-function has a structure that is similar to the experimental PDF</a:t>
            </a:r>
          </a:p>
          <a:p>
            <a:pPr eaLnBrk="1" hangingPunct="1"/>
            <a:endParaRPr lang="sv-SE" sz="2400" dirty="0" smtClean="0">
              <a:cs typeface="Times New Roman" pitchFamily="18" charset="0"/>
            </a:endParaRPr>
          </a:p>
          <a:p>
            <a:pPr eaLnBrk="1" hangingPunct="1"/>
            <a:endParaRPr lang="sv-SE" sz="2400" dirty="0" smtClean="0">
              <a:cs typeface="Times New Roman" pitchFamily="18" charset="0"/>
            </a:endParaRPr>
          </a:p>
          <a:p>
            <a:pPr eaLnBrk="1" hangingPunct="1"/>
            <a:r>
              <a:rPr lang="sv-SE" sz="2400" dirty="0" smtClean="0">
                <a:cs typeface="Times New Roman" pitchFamily="18" charset="0"/>
              </a:rPr>
              <a:t>The coefficients are defined by</a:t>
            </a:r>
            <a:r>
              <a:rPr lang="en-GB" sz="2400" dirty="0" smtClean="0"/>
              <a:t>  the mean mixture fraction and    the variance.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endParaRPr lang="en-GB" sz="2400" dirty="0" smtClean="0"/>
          </a:p>
          <a:p>
            <a:pPr eaLnBrk="1" hangingPunct="1"/>
            <a:endParaRPr lang="en-GB" sz="2400" dirty="0" smtClean="0"/>
          </a:p>
          <a:p>
            <a:pPr eaLnBrk="1" hangingPunct="1"/>
            <a:r>
              <a:rPr lang="en-GB" sz="2400" dirty="0" smtClean="0"/>
              <a:t>The mean mixture fraction      and the variance      must be modelled</a:t>
            </a:r>
          </a:p>
          <a:p>
            <a:pPr eaLnBrk="1" hangingPunct="1">
              <a:buFontTx/>
              <a:buNone/>
            </a:pPr>
            <a:endParaRPr lang="en-GB" sz="2800" dirty="0" smtClean="0"/>
          </a:p>
          <a:p>
            <a:pPr eaLnBrk="1" hangingPunct="1">
              <a:buFontTx/>
              <a:buNone/>
            </a:pPr>
            <a:endParaRPr lang="en-GB" sz="2800" dirty="0" smtClean="0"/>
          </a:p>
          <a:p>
            <a:pPr eaLnBrk="1" hangingPunct="1">
              <a:buFontTx/>
              <a:buNone/>
            </a:pPr>
            <a:r>
              <a:rPr lang="en-GB" sz="2800" dirty="0" smtClean="0"/>
              <a:t> </a:t>
            </a:r>
          </a:p>
        </p:txBody>
      </p:sp>
      <p:sp>
        <p:nvSpPr>
          <p:cNvPr id="3082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330896" y="1773238"/>
          <a:ext cx="2809056" cy="814239"/>
        </p:xfrm>
        <a:graphic>
          <a:graphicData uri="http://schemas.openxmlformats.org/presentationml/2006/ole">
            <p:oleObj spid="_x0000_s161794" name="Equation" r:id="rId5" imgW="1701800" imgH="495300" progId="Equation.DSMT4">
              <p:embed/>
            </p:oleObj>
          </a:graphicData>
        </a:graphic>
      </p:graphicFrame>
      <p:sp>
        <p:nvSpPr>
          <p:cNvPr id="3083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1258888" y="4005263"/>
          <a:ext cx="2809056" cy="922423"/>
        </p:xfrm>
        <a:graphic>
          <a:graphicData uri="http://schemas.openxmlformats.org/presentationml/2006/ole">
            <p:oleObj spid="_x0000_s161795" name="Equation" r:id="rId6" imgW="2413000" imgH="533400" progId="Equation.DSMT4">
              <p:embed/>
            </p:oleObj>
          </a:graphicData>
        </a:graphic>
      </p:graphicFrame>
      <p:graphicFrame>
        <p:nvGraphicFramePr>
          <p:cNvPr id="3076" name="Object 11"/>
          <p:cNvGraphicFramePr>
            <a:graphicFrameLocks noChangeAspect="1"/>
          </p:cNvGraphicFramePr>
          <p:nvPr/>
        </p:nvGraphicFramePr>
        <p:xfrm>
          <a:off x="5292725" y="4508500"/>
          <a:ext cx="3563938" cy="692150"/>
        </p:xfrm>
        <a:graphic>
          <a:graphicData uri="http://schemas.openxmlformats.org/presentationml/2006/ole">
            <p:oleObj spid="_x0000_s161796" name="Equation" r:id="rId7" imgW="2501900" imgH="482600" progId="Equation.DSMT4">
              <p:embed/>
            </p:oleObj>
          </a:graphicData>
        </a:graphic>
      </p:graphicFrame>
      <p:graphicFrame>
        <p:nvGraphicFramePr>
          <p:cNvPr id="3077" name="Object 10"/>
          <p:cNvGraphicFramePr>
            <a:graphicFrameLocks noChangeAspect="1"/>
          </p:cNvGraphicFramePr>
          <p:nvPr/>
        </p:nvGraphicFramePr>
        <p:xfrm>
          <a:off x="4500563" y="5229225"/>
          <a:ext cx="338137" cy="355600"/>
        </p:xfrm>
        <a:graphic>
          <a:graphicData uri="http://schemas.openxmlformats.org/presentationml/2006/ole">
            <p:oleObj spid="_x0000_s161797" name="Equation" r:id="rId8" imgW="241200" imgH="253800" progId="Equation.DSMT4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2565400" y="5572125"/>
          <a:ext cx="461963" cy="392113"/>
        </p:xfrm>
        <a:graphic>
          <a:graphicData uri="http://schemas.openxmlformats.org/presentationml/2006/ole">
            <p:oleObj spid="_x0000_s161798" name="Equation" r:id="rId9" imgW="3301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Subgrid mixing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684213" y="404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>
              <a:solidFill>
                <a:schemeClr val="accent2"/>
              </a:solidFill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604838" y="3876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endParaRPr lang="sv-SE"/>
          </a:p>
        </p:txBody>
      </p:sp>
      <p:pic>
        <p:nvPicPr>
          <p:cNvPr id="29701" name="Picture 6" descr="s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238" y="1438275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3563938" y="2349500"/>
            <a:ext cx="2373312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/>
              <a:t>Small segr</a:t>
            </a:r>
            <a:r>
              <a:rPr lang="sv-SE"/>
              <a:t>e</a:t>
            </a:r>
            <a:r>
              <a:rPr lang="en-GB"/>
              <a:t>gation</a:t>
            </a:r>
          </a:p>
          <a:p>
            <a:pPr eaLnBrk="0" hangingPunct="0"/>
            <a:r>
              <a:rPr lang="sv-SE"/>
              <a:t>on</a:t>
            </a:r>
            <a:r>
              <a:rPr lang="en-GB"/>
              <a:t> subgrid </a:t>
            </a:r>
          </a:p>
          <a:p>
            <a:pPr eaLnBrk="0" hangingPunct="0"/>
            <a:r>
              <a:rPr lang="sv-SE"/>
              <a:t>level</a:t>
            </a:r>
            <a:endParaRPr lang="en-GB"/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3348038" y="4486275"/>
            <a:ext cx="2373312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/>
              <a:t>Large segregation</a:t>
            </a:r>
          </a:p>
          <a:p>
            <a:pPr eaLnBrk="0" hangingPunct="0"/>
            <a:r>
              <a:rPr lang="sv-SE"/>
              <a:t>on </a:t>
            </a:r>
            <a:r>
              <a:rPr lang="en-GB"/>
              <a:t> subgrid </a:t>
            </a:r>
          </a:p>
          <a:p>
            <a:pPr eaLnBrk="0" hangingPunct="0"/>
            <a:r>
              <a:rPr lang="sv-SE"/>
              <a:t>level</a:t>
            </a:r>
            <a:endParaRPr lang="en-GB"/>
          </a:p>
        </p:txBody>
      </p:sp>
      <p:pic>
        <p:nvPicPr>
          <p:cNvPr id="29704" name="Picture 9" descr="sub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484313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0" descr="seg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238" y="38004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1" descr="seg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789363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7" name="Text Box 12"/>
          <p:cNvSpPr txBox="1">
            <a:spLocks noChangeArrowheads="1"/>
          </p:cNvSpPr>
          <p:nvPr/>
        </p:nvSpPr>
        <p:spPr bwMode="auto">
          <a:xfrm>
            <a:off x="6280150" y="6014616"/>
            <a:ext cx="19748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1800" dirty="0"/>
              <a:t>Fitted beta function</a:t>
            </a:r>
          </a:p>
        </p:txBody>
      </p:sp>
      <p:sp>
        <p:nvSpPr>
          <p:cNvPr id="29708" name="Rectangle 13"/>
          <p:cNvSpPr>
            <a:spLocks noChangeArrowheads="1"/>
          </p:cNvSpPr>
          <p:nvPr/>
        </p:nvSpPr>
        <p:spPr bwMode="auto">
          <a:xfrm>
            <a:off x="323850" y="0"/>
            <a:ext cx="1800225" cy="69215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possible PDF-functions</a:t>
            </a:r>
          </a:p>
        </p:txBody>
      </p:sp>
      <p:pic>
        <p:nvPicPr>
          <p:cNvPr id="3072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2263775"/>
            <a:ext cx="7772400" cy="3194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Mixing modelling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75575" cy="460851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Transport of mixture fraction (species)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RANS- </a:t>
            </a:r>
            <a:r>
              <a:rPr lang="en-US" sz="2800" dirty="0" err="1" smtClean="0"/>
              <a:t>modelling</a:t>
            </a:r>
            <a:r>
              <a:rPr lang="en-US" sz="2800" dirty="0" smtClean="0"/>
              <a:t> of mixture fraction transport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where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835150" y="2060575"/>
          <a:ext cx="3311525" cy="958850"/>
        </p:xfrm>
        <a:graphic>
          <a:graphicData uri="http://schemas.openxmlformats.org/presentationml/2006/ole">
            <p:oleObj spid="_x0000_s162818" name="Equation" r:id="rId4" imgW="1739900" imgH="508000" progId="Equation.DSMT4">
              <p:embed/>
            </p:oleObj>
          </a:graphicData>
        </a:graphic>
      </p:graphicFrame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9" name="Object 6"/>
          <p:cNvGraphicFramePr>
            <a:graphicFrameLocks noChangeAspect="1"/>
          </p:cNvGraphicFramePr>
          <p:nvPr/>
        </p:nvGraphicFramePr>
        <p:xfrm>
          <a:off x="1692275" y="3716338"/>
          <a:ext cx="5111750" cy="923925"/>
        </p:xfrm>
        <a:graphic>
          <a:graphicData uri="http://schemas.openxmlformats.org/presentationml/2006/ole">
            <p:oleObj spid="_x0000_s162819" name="Equation" r:id="rId5" imgW="2794000" imgH="508000" progId="Equation.DSMT4">
              <p:embed/>
            </p:oleObj>
          </a:graphicData>
        </a:graphic>
      </p:graphicFrame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100" name="Object 14"/>
          <p:cNvGraphicFramePr>
            <a:graphicFrameLocks noChangeAspect="1"/>
          </p:cNvGraphicFramePr>
          <p:nvPr>
            <p:ph sz="half" idx="2"/>
          </p:nvPr>
        </p:nvGraphicFramePr>
        <p:xfrm>
          <a:off x="1730375" y="5445125"/>
          <a:ext cx="4532313" cy="576263"/>
        </p:xfrm>
        <a:graphic>
          <a:graphicData uri="http://schemas.openxmlformats.org/presentationml/2006/ole">
            <p:oleObj spid="_x0000_s162820" name="Equation" r:id="rId6" imgW="219708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Mixture fraction variance </a:t>
            </a:r>
          </a:p>
        </p:txBody>
      </p:sp>
      <p:sp>
        <p:nvSpPr>
          <p:cNvPr id="5126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75575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Multiply with 2</a:t>
            </a:r>
            <a:r>
              <a:rPr lang="el-GR" sz="2800" smtClean="0">
                <a:cs typeface="Times New Roman" pitchFamily="18" charset="0"/>
              </a:rPr>
              <a:t>ξ</a:t>
            </a:r>
            <a:r>
              <a:rPr lang="sv-SE" sz="2800" smtClean="0">
                <a:cs typeface="Times New Roman" pitchFamily="18" charset="0"/>
              </a:rPr>
              <a:t> and take the Reynolds average </a:t>
            </a:r>
          </a:p>
          <a:p>
            <a:pPr eaLnBrk="1" hangingPunct="1"/>
            <a:endParaRPr lang="sv-SE" sz="2800" smtClean="0">
              <a:cs typeface="Times New Roman" pitchFamily="18" charset="0"/>
            </a:endParaRPr>
          </a:p>
          <a:p>
            <a:pPr eaLnBrk="1" hangingPunct="1"/>
            <a:endParaRPr lang="sv-SE" sz="2800" smtClean="0">
              <a:cs typeface="Times New Roman" pitchFamily="18" charset="0"/>
            </a:endParaRPr>
          </a:p>
          <a:p>
            <a:pPr eaLnBrk="1" hangingPunct="1"/>
            <a:r>
              <a:rPr lang="sv-SE" sz="2800" smtClean="0">
                <a:cs typeface="Times New Roman" pitchFamily="18" charset="0"/>
              </a:rPr>
              <a:t>using</a:t>
            </a:r>
            <a:r>
              <a:rPr lang="en-GB" sz="2800" smtClean="0"/>
              <a:t> 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Closing the model require modelling of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331913" y="2133600"/>
          <a:ext cx="6129337" cy="1008063"/>
        </p:xfrm>
        <a:graphic>
          <a:graphicData uri="http://schemas.openxmlformats.org/presentationml/2006/ole">
            <p:oleObj spid="_x0000_s163842" name="Equation" r:id="rId4" imgW="4787640" imgH="787320" progId="Equation.DSMT4">
              <p:embed/>
            </p:oleObj>
          </a:graphicData>
        </a:graphic>
      </p:graphicFrame>
      <p:graphicFrame>
        <p:nvGraphicFramePr>
          <p:cNvPr id="5123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1331913" y="3644900"/>
          <a:ext cx="1511300" cy="744538"/>
        </p:xfrm>
        <a:graphic>
          <a:graphicData uri="http://schemas.openxmlformats.org/presentationml/2006/ole">
            <p:oleObj spid="_x0000_s163843" name="Equation" r:id="rId5" imgW="927100" imgH="457200" progId="Equation.DSMT4">
              <p:embed/>
            </p:oleObj>
          </a:graphicData>
        </a:graphic>
      </p:graphicFrame>
      <p:graphicFrame>
        <p:nvGraphicFramePr>
          <p:cNvPr id="5124" name="Object 14"/>
          <p:cNvGraphicFramePr>
            <a:graphicFrameLocks noChangeAspect="1"/>
          </p:cNvGraphicFramePr>
          <p:nvPr>
            <p:ph sz="half" idx="2"/>
          </p:nvPr>
        </p:nvGraphicFramePr>
        <p:xfrm>
          <a:off x="1331913" y="5230813"/>
          <a:ext cx="3287712" cy="822325"/>
        </p:xfrm>
        <a:graphic>
          <a:graphicData uri="http://schemas.openxmlformats.org/presentationml/2006/ole">
            <p:oleObj spid="_x0000_s163844" name="Equation" r:id="rId6" imgW="203184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81075"/>
          </a:xfrm>
        </p:spPr>
        <p:txBody>
          <a:bodyPr/>
          <a:lstStyle/>
          <a:p>
            <a:pPr eaLnBrk="1" hangingPunct="1"/>
            <a:r>
              <a:rPr lang="en-US" smtClean="0"/>
              <a:t>Closing the models</a:t>
            </a:r>
          </a:p>
        </p:txBody>
      </p:sp>
      <p:sp>
        <p:nvSpPr>
          <p:cNvPr id="6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981075"/>
            <a:ext cx="7488237" cy="460851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Defining a variance around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Eliminates the source term 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The diffusion terms are modeled using turbulent diffusion   </a:t>
            </a:r>
          </a:p>
        </p:txBody>
      </p:sp>
      <p:graphicFrame>
        <p:nvGraphicFramePr>
          <p:cNvPr id="6146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5148833" y="1074575"/>
          <a:ext cx="719311" cy="410209"/>
        </p:xfrm>
        <a:graphic>
          <a:graphicData uri="http://schemas.openxmlformats.org/presentationml/2006/ole">
            <p:oleObj spid="_x0000_s164866" name="Equation" r:id="rId4" imgW="355320" imgH="203040" progId="Equation.DSMT4">
              <p:embed/>
            </p:oleObj>
          </a:graphicData>
        </a:graphic>
      </p:graphicFrame>
      <p:sp>
        <p:nvSpPr>
          <p:cNvPr id="6156" name="Rectangle 5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1258888" y="1484313"/>
          <a:ext cx="3025080" cy="940717"/>
        </p:xfrm>
        <a:graphic>
          <a:graphicData uri="http://schemas.openxmlformats.org/presentationml/2006/ole">
            <p:oleObj spid="_x0000_s164867" name="Equation" r:id="rId5" imgW="1562100" imgH="482600" progId="Equation.DSMT4">
              <p:embed/>
            </p:oleObj>
          </a:graphicData>
        </a:graphic>
      </p:graphicFrame>
      <p:sp>
        <p:nvSpPr>
          <p:cNvPr id="6157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8" name="Object 6"/>
          <p:cNvGraphicFramePr>
            <a:graphicFrameLocks noChangeAspect="1"/>
          </p:cNvGraphicFramePr>
          <p:nvPr/>
        </p:nvGraphicFramePr>
        <p:xfrm>
          <a:off x="1258888" y="3141663"/>
          <a:ext cx="6192837" cy="847725"/>
        </p:xfrm>
        <a:graphic>
          <a:graphicData uri="http://schemas.openxmlformats.org/presentationml/2006/ole">
            <p:oleObj spid="_x0000_s164868" name="Equation" r:id="rId6" imgW="3683000" imgH="508000" progId="Equation.DSMT4">
              <p:embed/>
            </p:oleObj>
          </a:graphicData>
        </a:graphic>
      </p:graphicFrame>
      <p:graphicFrame>
        <p:nvGraphicFramePr>
          <p:cNvPr id="6149" name="Object 8"/>
          <p:cNvGraphicFramePr>
            <a:graphicFrameLocks noChangeAspect="1"/>
          </p:cNvGraphicFramePr>
          <p:nvPr/>
        </p:nvGraphicFramePr>
        <p:xfrm>
          <a:off x="5292080" y="1628800"/>
          <a:ext cx="2160165" cy="608439"/>
        </p:xfrm>
        <a:graphic>
          <a:graphicData uri="http://schemas.openxmlformats.org/presentationml/2006/ole">
            <p:oleObj spid="_x0000_s164869" name="Equation" r:id="rId7" imgW="977900" imgH="279400" progId="Equation.DSMT4">
              <p:embed/>
            </p:oleObj>
          </a:graphicData>
        </a:graphic>
      </p:graphicFrame>
      <p:graphicFrame>
        <p:nvGraphicFramePr>
          <p:cNvPr id="6150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1187450" y="5013325"/>
          <a:ext cx="2520950" cy="931863"/>
        </p:xfrm>
        <a:graphic>
          <a:graphicData uri="http://schemas.openxmlformats.org/presentationml/2006/ole">
            <p:oleObj spid="_x0000_s164870" name="Equation" r:id="rId8" imgW="1269720" imgH="469800" progId="Equation.DSMT4">
              <p:embed/>
            </p:oleObj>
          </a:graphicData>
        </a:graphic>
      </p:graphicFrame>
      <p:graphicFrame>
        <p:nvGraphicFramePr>
          <p:cNvPr id="6151" name="Object 14"/>
          <p:cNvGraphicFramePr>
            <a:graphicFrameLocks noChangeAspect="1"/>
          </p:cNvGraphicFramePr>
          <p:nvPr/>
        </p:nvGraphicFramePr>
        <p:xfrm>
          <a:off x="4643438" y="4581525"/>
          <a:ext cx="2463800" cy="901700"/>
        </p:xfrm>
        <a:graphic>
          <a:graphicData uri="http://schemas.openxmlformats.org/presentationml/2006/ole">
            <p:oleObj spid="_x0000_s164871" name="Equation" r:id="rId9" imgW="1282680" imgH="469800" progId="Equation.DSMT4">
              <p:embed/>
            </p:oleObj>
          </a:graphicData>
        </a:graphic>
      </p:graphicFrame>
      <p:graphicFrame>
        <p:nvGraphicFramePr>
          <p:cNvPr id="6152" name="Object 15"/>
          <p:cNvGraphicFramePr>
            <a:graphicFrameLocks noChangeAspect="1"/>
          </p:cNvGraphicFramePr>
          <p:nvPr/>
        </p:nvGraphicFramePr>
        <p:xfrm>
          <a:off x="4572000" y="5373688"/>
          <a:ext cx="2592388" cy="979487"/>
        </p:xfrm>
        <a:graphic>
          <a:graphicData uri="http://schemas.openxmlformats.org/presentationml/2006/ole">
            <p:oleObj spid="_x0000_s164872" name="Equation" r:id="rId10" imgW="1244520" imgH="469800" progId="Equation.DSMT4">
              <p:embed/>
            </p:oleObj>
          </a:graphicData>
        </a:graphic>
      </p:graphicFrame>
      <p:graphicFrame>
        <p:nvGraphicFramePr>
          <p:cNvPr id="6153" name="Object 13"/>
          <p:cNvGraphicFramePr>
            <a:graphicFrameLocks noChangeAspect="1"/>
          </p:cNvGraphicFramePr>
          <p:nvPr/>
        </p:nvGraphicFramePr>
        <p:xfrm>
          <a:off x="2484438" y="4581525"/>
          <a:ext cx="1576387" cy="412750"/>
        </p:xfrm>
        <a:graphic>
          <a:graphicData uri="http://schemas.openxmlformats.org/presentationml/2006/ole">
            <p:oleObj spid="_x0000_s164873" name="Equation" r:id="rId11" imgW="96516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836613"/>
          </a:xfrm>
        </p:spPr>
        <p:txBody>
          <a:bodyPr/>
          <a:lstStyle/>
          <a:p>
            <a:pPr eaLnBrk="1" hangingPunct="1"/>
            <a:r>
              <a:rPr lang="sv-SE" smtClean="0"/>
              <a:t>Closure of scalar dissipation</a:t>
            </a:r>
            <a:endParaRPr lang="en-US" smtClean="0"/>
          </a:p>
        </p:txBody>
      </p:sp>
      <p:sp>
        <p:nvSpPr>
          <p:cNvPr id="71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556792"/>
            <a:ext cx="8136259" cy="460851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mean scalar dissipation rate</a:t>
            </a:r>
          </a:p>
          <a:p>
            <a:pPr eaLnBrk="1" hangingPunct="1"/>
            <a:r>
              <a:rPr lang="en-US" sz="2800" dirty="0" smtClean="0"/>
              <a:t>Is </a:t>
            </a:r>
            <a:r>
              <a:rPr lang="en-US" sz="2800" dirty="0" err="1" smtClean="0"/>
              <a:t>modelled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What time constants?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717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7179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7180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7181" name="Rectangle 1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7182" name="Rectangle 13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0" name="Object 12"/>
          <p:cNvGraphicFramePr>
            <a:graphicFrameLocks noChangeAspect="1"/>
          </p:cNvGraphicFramePr>
          <p:nvPr/>
        </p:nvGraphicFramePr>
        <p:xfrm>
          <a:off x="6084168" y="1340768"/>
          <a:ext cx="2160240" cy="907486"/>
        </p:xfrm>
        <a:graphic>
          <a:graphicData uri="http://schemas.openxmlformats.org/presentationml/2006/ole">
            <p:oleObj spid="_x0000_s165890" name="Equation" r:id="rId4" imgW="1218960" imgH="507960" progId="Equation.DSMT4">
              <p:embed/>
            </p:oleObj>
          </a:graphicData>
        </a:graphic>
      </p:graphicFrame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1" name="Object 14"/>
          <p:cNvGraphicFramePr>
            <a:graphicFrameLocks noChangeAspect="1"/>
          </p:cNvGraphicFramePr>
          <p:nvPr/>
        </p:nvGraphicFramePr>
        <p:xfrm>
          <a:off x="6084385" y="2060848"/>
          <a:ext cx="1295927" cy="792088"/>
        </p:xfrm>
        <a:graphic>
          <a:graphicData uri="http://schemas.openxmlformats.org/presentationml/2006/ole">
            <p:oleObj spid="_x0000_s165891" name="Equation" r:id="rId5" imgW="685800" imgH="419100" progId="Equation.DSMT4">
              <p:embed/>
            </p:oleObj>
          </a:graphicData>
        </a:graphic>
      </p:graphicFrame>
      <p:graphicFrame>
        <p:nvGraphicFramePr>
          <p:cNvPr id="7172" name="Object 14"/>
          <p:cNvGraphicFramePr>
            <a:graphicFrameLocks noChangeAspect="1"/>
          </p:cNvGraphicFramePr>
          <p:nvPr/>
        </p:nvGraphicFramePr>
        <p:xfrm>
          <a:off x="4292600" y="2628900"/>
          <a:ext cx="914400" cy="198438"/>
        </p:xfrm>
        <a:graphic>
          <a:graphicData uri="http://schemas.openxmlformats.org/presentationml/2006/ole">
            <p:oleObj spid="_x0000_s165892" name="Equation" r:id="rId6" imgW="114120" imgH="177480" progId="Equation.DSMT4">
              <p:embed/>
            </p:oleObj>
          </a:graphicData>
        </a:graphic>
      </p:graphicFrame>
      <p:graphicFrame>
        <p:nvGraphicFramePr>
          <p:cNvPr id="7173" name="Object 15"/>
          <p:cNvGraphicFramePr>
            <a:graphicFrameLocks noChangeAspect="1"/>
          </p:cNvGraphicFramePr>
          <p:nvPr/>
        </p:nvGraphicFramePr>
        <p:xfrm>
          <a:off x="4644008" y="2997702"/>
          <a:ext cx="1008112" cy="719330"/>
        </p:xfrm>
        <a:graphic>
          <a:graphicData uri="http://schemas.openxmlformats.org/presentationml/2006/ole">
            <p:oleObj spid="_x0000_s165893" name="Equation" r:id="rId7" imgW="622080" imgH="444240" progId="Equation.DSMT4">
              <p:embed/>
            </p:oleObj>
          </a:graphicData>
        </a:graphic>
      </p:graphicFrame>
      <p:graphicFrame>
        <p:nvGraphicFramePr>
          <p:cNvPr id="7174" name="Object 16"/>
          <p:cNvGraphicFramePr>
            <a:graphicFrameLocks noChangeAspect="1"/>
          </p:cNvGraphicFramePr>
          <p:nvPr/>
        </p:nvGraphicFramePr>
        <p:xfrm>
          <a:off x="2267744" y="3212976"/>
          <a:ext cx="263841" cy="420046"/>
        </p:xfrm>
        <a:graphic>
          <a:graphicData uri="http://schemas.openxmlformats.org/presentationml/2006/ole">
            <p:oleObj spid="_x0000_s165894" name="Equation" r:id="rId8" imgW="126720" imgH="203040" progId="Equation.DSMT4">
              <p:embed/>
            </p:oleObj>
          </a:graphicData>
        </a:graphic>
      </p:graphicFrame>
      <p:pic>
        <p:nvPicPr>
          <p:cNvPr id="19" name="Content Placeholder 18" descr="fig5_7.tif"/>
          <p:cNvPicPr>
            <a:picLocks noGrp="1" noChangeAspect="1"/>
          </p:cNvPicPr>
          <p:nvPr>
            <p:ph sz="quarter" idx="2"/>
          </p:nvPr>
        </p:nvPicPr>
        <p:blipFill>
          <a:blip r:embed="rId9" cstate="print"/>
          <a:stretch>
            <a:fillRect/>
          </a:stretch>
        </p:blipFill>
        <p:spPr>
          <a:xfrm>
            <a:off x="1187624" y="3703841"/>
            <a:ext cx="5544616" cy="26054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7841" name="Group 97"/>
          <p:cNvGraphicFramePr>
            <a:graphicFrameLocks noGrp="1"/>
          </p:cNvGraphicFramePr>
          <p:nvPr/>
        </p:nvGraphicFramePr>
        <p:xfrm>
          <a:off x="684213" y="3500438"/>
          <a:ext cx="4824412" cy="2665413"/>
        </p:xfrm>
        <a:graphic>
          <a:graphicData uri="http://schemas.openxmlformats.org/drawingml/2006/table">
            <a:tbl>
              <a:tblPr/>
              <a:tblGrid>
                <a:gridCol w="1538287"/>
                <a:gridCol w="2001838"/>
                <a:gridCol w="1284287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GB" sz="1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GB" sz="1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-242888"/>
            <a:ext cx="7772400" cy="1143001"/>
          </a:xfrm>
        </p:spPr>
        <p:txBody>
          <a:bodyPr/>
          <a:lstStyle/>
          <a:p>
            <a:pPr eaLnBrk="1" hangingPunct="1"/>
            <a:r>
              <a:rPr lang="en-GB" sz="4000" smtClean="0"/>
              <a:t>The Turbulent mixer model (TMM)</a:t>
            </a:r>
            <a:endParaRPr lang="en-US" sz="4000" smtClean="0"/>
          </a:p>
        </p:txBody>
      </p:sp>
      <p:sp>
        <p:nvSpPr>
          <p:cNvPr id="8203" name="Rectangle 103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3"/>
            <a:ext cx="7772400" cy="4608512"/>
          </a:xfrm>
        </p:spPr>
        <p:txBody>
          <a:bodyPr/>
          <a:lstStyle/>
          <a:p>
            <a:pPr eaLnBrk="1" hangingPunct="1"/>
            <a:r>
              <a:rPr lang="en-GB" smtClean="0"/>
              <a:t>Mixing at different timescales</a:t>
            </a:r>
          </a:p>
        </p:txBody>
      </p:sp>
      <p:graphicFrame>
        <p:nvGraphicFramePr>
          <p:cNvPr id="8194" name="Object 99"/>
          <p:cNvGraphicFramePr>
            <a:graphicFrameLocks noChangeAspect="1"/>
          </p:cNvGraphicFramePr>
          <p:nvPr>
            <p:ph sz="half" idx="4294967295"/>
          </p:nvPr>
        </p:nvGraphicFramePr>
        <p:xfrm>
          <a:off x="2771775" y="4724400"/>
          <a:ext cx="1079500" cy="527050"/>
        </p:xfrm>
        <a:graphic>
          <a:graphicData uri="http://schemas.openxmlformats.org/presentationml/2006/ole">
            <p:oleObj spid="_x0000_s166914" name="Equation" r:id="rId4" imgW="495000" imgH="241200" progId="Equation.DSMT4">
              <p:embed/>
            </p:oleObj>
          </a:graphicData>
        </a:graphic>
      </p:graphicFrame>
      <p:sp>
        <p:nvSpPr>
          <p:cNvPr id="8204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1042988" y="1484313"/>
          <a:ext cx="2448892" cy="493791"/>
        </p:xfrm>
        <a:graphic>
          <a:graphicData uri="http://schemas.openxmlformats.org/presentationml/2006/ole">
            <p:oleObj spid="_x0000_s166915" name="Equation" r:id="rId5" imgW="1180588" imgH="241195" progId="Equation.DSMT4">
              <p:embed/>
            </p:oleObj>
          </a:graphicData>
        </a:graphic>
      </p:graphicFrame>
      <p:sp>
        <p:nvSpPr>
          <p:cNvPr id="8205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6" name="Object 6"/>
          <p:cNvGraphicFramePr>
            <a:graphicFrameLocks noChangeAspect="1"/>
          </p:cNvGraphicFramePr>
          <p:nvPr/>
        </p:nvGraphicFramePr>
        <p:xfrm>
          <a:off x="899592" y="2060576"/>
          <a:ext cx="7344618" cy="964158"/>
        </p:xfrm>
        <a:graphic>
          <a:graphicData uri="http://schemas.openxmlformats.org/presentationml/2006/ole">
            <p:oleObj spid="_x0000_s166916" name="Equation" r:id="rId6" imgW="3848100" imgH="508000" progId="Equation.DSMT4">
              <p:embed/>
            </p:oleObj>
          </a:graphicData>
        </a:graphic>
      </p:graphicFrame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0" y="2516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7" name="Rectangle 19"/>
          <p:cNvSpPr>
            <a:spLocks noChangeArrowheads="1"/>
          </p:cNvSpPr>
          <p:nvPr/>
        </p:nvSpPr>
        <p:spPr bwMode="auto">
          <a:xfrm>
            <a:off x="0" y="2516188"/>
            <a:ext cx="1260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7" name="Object 13"/>
          <p:cNvGraphicFramePr>
            <a:graphicFrameLocks noChangeAspect="1"/>
          </p:cNvGraphicFramePr>
          <p:nvPr/>
        </p:nvGraphicFramePr>
        <p:xfrm>
          <a:off x="2555875" y="3933825"/>
          <a:ext cx="1412875" cy="671513"/>
        </p:xfrm>
        <a:graphic>
          <a:graphicData uri="http://schemas.openxmlformats.org/presentationml/2006/ole">
            <p:oleObj spid="_x0000_s166917" name="Equation" r:id="rId7" imgW="977900" imgH="469900" progId="Equation.DSMT4">
              <p:embed/>
            </p:oleObj>
          </a:graphicData>
        </a:graphic>
      </p:graphicFrame>
      <p:sp>
        <p:nvSpPr>
          <p:cNvPr id="8208" name="Rectangle 21"/>
          <p:cNvSpPr>
            <a:spLocks noChangeArrowheads="1"/>
          </p:cNvSpPr>
          <p:nvPr/>
        </p:nvSpPr>
        <p:spPr bwMode="auto">
          <a:xfrm>
            <a:off x="0" y="2516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sp>
        <p:nvSpPr>
          <p:cNvPr id="8209" name="Rectangle 24"/>
          <p:cNvSpPr>
            <a:spLocks noChangeArrowheads="1"/>
          </p:cNvSpPr>
          <p:nvPr/>
        </p:nvSpPr>
        <p:spPr bwMode="auto">
          <a:xfrm>
            <a:off x="0" y="2516188"/>
            <a:ext cx="1260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8" name="Object 11"/>
          <p:cNvGraphicFramePr>
            <a:graphicFrameLocks noChangeAspect="1"/>
          </p:cNvGraphicFramePr>
          <p:nvPr/>
        </p:nvGraphicFramePr>
        <p:xfrm>
          <a:off x="4355976" y="4005263"/>
          <a:ext cx="989012" cy="531812"/>
        </p:xfrm>
        <a:graphic>
          <a:graphicData uri="http://schemas.openxmlformats.org/presentationml/2006/ole">
            <p:oleObj spid="_x0000_s166918" name="Equation" r:id="rId8" imgW="495000" imgH="241200" progId="Equation.DSMT4">
              <p:embed/>
            </p:oleObj>
          </a:graphicData>
        </a:graphic>
      </p:graphicFrame>
      <p:sp>
        <p:nvSpPr>
          <p:cNvPr id="8210" name="Rectangle 26"/>
          <p:cNvSpPr>
            <a:spLocks noChangeArrowheads="1"/>
          </p:cNvSpPr>
          <p:nvPr/>
        </p:nvSpPr>
        <p:spPr bwMode="auto">
          <a:xfrm>
            <a:off x="0" y="2516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9" name="Object 10"/>
          <p:cNvGraphicFramePr>
            <a:graphicFrameLocks noChangeAspect="1"/>
          </p:cNvGraphicFramePr>
          <p:nvPr/>
        </p:nvGraphicFramePr>
        <p:xfrm>
          <a:off x="4356026" y="4814888"/>
          <a:ext cx="1008062" cy="479425"/>
        </p:xfrm>
        <a:graphic>
          <a:graphicData uri="http://schemas.openxmlformats.org/presentationml/2006/ole">
            <p:oleObj spid="_x0000_s166919" name="Equation" r:id="rId9" imgW="507960" imgH="241200" progId="Equation.DSMT4">
              <p:embed/>
            </p:oleObj>
          </a:graphicData>
        </a:graphic>
      </p:graphicFrame>
      <p:sp>
        <p:nvSpPr>
          <p:cNvPr id="8211" name="Rectangle 29"/>
          <p:cNvSpPr>
            <a:spLocks noChangeArrowheads="1"/>
          </p:cNvSpPr>
          <p:nvPr/>
        </p:nvSpPr>
        <p:spPr bwMode="auto">
          <a:xfrm>
            <a:off x="0" y="2516188"/>
            <a:ext cx="1260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sp>
        <p:nvSpPr>
          <p:cNvPr id="8212" name="Rectangle 31"/>
          <p:cNvSpPr>
            <a:spLocks noChangeArrowheads="1"/>
          </p:cNvSpPr>
          <p:nvPr/>
        </p:nvSpPr>
        <p:spPr bwMode="auto">
          <a:xfrm>
            <a:off x="0" y="2516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4356100" y="5564088"/>
          <a:ext cx="962025" cy="457200"/>
        </p:xfrm>
        <a:graphic>
          <a:graphicData uri="http://schemas.openxmlformats.org/presentationml/2006/ole">
            <p:oleObj spid="_x0000_s166920" name="Equation" r:id="rId10" imgW="507960" imgH="241200" progId="Equation.DSMT4">
              <p:embed/>
            </p:oleObj>
          </a:graphicData>
        </a:graphic>
      </p:graphicFrame>
      <p:sp>
        <p:nvSpPr>
          <p:cNvPr id="8235" name="Rectangle 98"/>
          <p:cNvSpPr>
            <a:spLocks noChangeArrowheads="1"/>
          </p:cNvSpPr>
          <p:nvPr/>
        </p:nvSpPr>
        <p:spPr bwMode="auto">
          <a:xfrm>
            <a:off x="827088" y="54324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01" name="Object 101"/>
          <p:cNvGraphicFramePr>
            <a:graphicFrameLocks noChangeAspect="1"/>
          </p:cNvGraphicFramePr>
          <p:nvPr>
            <p:ph sz="half" idx="4294967295"/>
          </p:nvPr>
        </p:nvGraphicFramePr>
        <p:xfrm>
          <a:off x="2627313" y="5516563"/>
          <a:ext cx="1079500" cy="512762"/>
        </p:xfrm>
        <a:graphic>
          <a:graphicData uri="http://schemas.openxmlformats.org/presentationml/2006/ole">
            <p:oleObj spid="_x0000_s166921" name="Equation" r:id="rId11" imgW="507960" imgH="241200" progId="Equation.DSMT4">
              <p:embed/>
            </p:oleObj>
          </a:graphicData>
        </a:graphic>
      </p:graphicFrame>
      <p:sp>
        <p:nvSpPr>
          <p:cNvPr id="8236" name="Text Box 104"/>
          <p:cNvSpPr txBox="1">
            <a:spLocks noChangeArrowheads="1"/>
          </p:cNvSpPr>
          <p:nvPr/>
        </p:nvSpPr>
        <p:spPr bwMode="auto">
          <a:xfrm>
            <a:off x="5992813" y="3952875"/>
            <a:ext cx="2397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Inertia-convective</a:t>
            </a:r>
          </a:p>
        </p:txBody>
      </p:sp>
      <p:sp>
        <p:nvSpPr>
          <p:cNvPr id="8237" name="Text Box 105"/>
          <p:cNvSpPr txBox="1">
            <a:spLocks noChangeArrowheads="1"/>
          </p:cNvSpPr>
          <p:nvPr/>
        </p:nvSpPr>
        <p:spPr bwMode="auto">
          <a:xfrm>
            <a:off x="5940152" y="4797152"/>
            <a:ext cx="2586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Viscous-convective</a:t>
            </a:r>
          </a:p>
        </p:txBody>
      </p:sp>
      <p:sp>
        <p:nvSpPr>
          <p:cNvPr id="8238" name="Text Box 106"/>
          <p:cNvSpPr txBox="1">
            <a:spLocks noChangeArrowheads="1"/>
          </p:cNvSpPr>
          <p:nvPr/>
        </p:nvSpPr>
        <p:spPr bwMode="auto">
          <a:xfrm>
            <a:off x="5965329" y="5537200"/>
            <a:ext cx="2351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Viscous-diffusive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11188" y="1412875"/>
            <a:ext cx="7772400" cy="4032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The dissipation occurs at the smallest scale</a:t>
            </a:r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The TMM model is solved using appropriate initial conditions</a:t>
            </a:r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Without initial mixing the smaller scale variances are</a:t>
            </a:r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TMM model cont.</a:t>
            </a:r>
          </a:p>
        </p:txBody>
      </p:sp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539750" y="270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9" name="Object 9"/>
          <p:cNvGraphicFramePr>
            <a:graphicFrameLocks noChangeAspect="1"/>
          </p:cNvGraphicFramePr>
          <p:nvPr/>
        </p:nvGraphicFramePr>
        <p:xfrm>
          <a:off x="1116013" y="3860800"/>
          <a:ext cx="6964362" cy="1133475"/>
        </p:xfrm>
        <a:graphic>
          <a:graphicData uri="http://schemas.openxmlformats.org/presentationml/2006/ole">
            <p:oleObj spid="_x0000_s167938" name="Equation" r:id="rId4" imgW="3314520" imgH="533160" progId="Equation.DSMT4">
              <p:embed/>
            </p:oleObj>
          </a:graphicData>
        </a:graphic>
      </p:graphicFrame>
      <p:graphicFrame>
        <p:nvGraphicFramePr>
          <p:cNvPr id="9220" name="Object 8"/>
          <p:cNvGraphicFramePr>
            <a:graphicFrameLocks noChangeAspect="1"/>
          </p:cNvGraphicFramePr>
          <p:nvPr/>
        </p:nvGraphicFramePr>
        <p:xfrm>
          <a:off x="1331913" y="5445125"/>
          <a:ext cx="1657350" cy="517525"/>
        </p:xfrm>
        <a:graphic>
          <a:graphicData uri="http://schemas.openxmlformats.org/presentationml/2006/ole">
            <p:oleObj spid="_x0000_s167939" name="Equation" r:id="rId5" imgW="761669" imgH="241195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419872" y="1844824"/>
          <a:ext cx="1512168" cy="938587"/>
        </p:xfrm>
        <a:graphic>
          <a:graphicData uri="http://schemas.openxmlformats.org/presentationml/2006/ole">
            <p:oleObj spid="_x0000_s167940" name="Equation" r:id="rId6" imgW="73656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Chemical reactions</a:t>
            </a:r>
            <a:endParaRPr lang="en-US" smtClean="0"/>
          </a:p>
        </p:txBody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2400" cy="4032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Mass transfer and reaction of species </a:t>
            </a:r>
            <a:r>
              <a:rPr lang="el-GR" smtClean="0">
                <a:cs typeface="Times New Roman" pitchFamily="18" charset="0"/>
              </a:rPr>
              <a:t>α</a:t>
            </a: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v-SE" smtClean="0">
                <a:cs typeface="Times New Roman" pitchFamily="18" charset="0"/>
              </a:rPr>
              <a:t>With the reaction</a:t>
            </a:r>
          </a:p>
          <a:p>
            <a:pPr eaLnBrk="1" hangingPunct="1">
              <a:lnSpc>
                <a:spcPct val="90000"/>
              </a:lnSpc>
            </a:pP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v-SE" smtClean="0">
                <a:cs typeface="Times New Roman" pitchFamily="18" charset="0"/>
              </a:rPr>
              <a:t>A Reynolds decomposition and averaging </a:t>
            </a:r>
            <a:endParaRPr lang="el-GR" smtClean="0">
              <a:cs typeface="Times New Roman" pitchFamily="18" charset="0"/>
            </a:endParaRPr>
          </a:p>
        </p:txBody>
      </p:sp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116013" y="2133600"/>
          <a:ext cx="4464050" cy="919163"/>
        </p:xfrm>
        <a:graphic>
          <a:graphicData uri="http://schemas.openxmlformats.org/presentationml/2006/ole">
            <p:oleObj spid="_x0000_s168962" name="Equation" r:id="rId4" imgW="2451100" imgH="508000" progId="Equation.DSMT4">
              <p:embed/>
            </p:oleObj>
          </a:graphicData>
        </a:graphic>
      </p:graphicFrame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06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3" name="Object 7"/>
          <p:cNvGraphicFramePr>
            <a:graphicFrameLocks noChangeAspect="1"/>
          </p:cNvGraphicFramePr>
          <p:nvPr/>
        </p:nvGraphicFramePr>
        <p:xfrm>
          <a:off x="1187450" y="3716338"/>
          <a:ext cx="3168650" cy="528637"/>
        </p:xfrm>
        <a:graphic>
          <a:graphicData uri="http://schemas.openxmlformats.org/presentationml/2006/ole">
            <p:oleObj spid="_x0000_s168963" name="Equation" r:id="rId5" imgW="1371600" imgH="228600" progId="Equation.DSMT4">
              <p:embed/>
            </p:oleObj>
          </a:graphicData>
        </a:graphic>
      </p:graphicFrame>
      <p:graphicFrame>
        <p:nvGraphicFramePr>
          <p:cNvPr id="10244" name="Object 6"/>
          <p:cNvGraphicFramePr>
            <a:graphicFrameLocks noChangeAspect="1"/>
          </p:cNvGraphicFramePr>
          <p:nvPr/>
        </p:nvGraphicFramePr>
        <p:xfrm>
          <a:off x="1258888" y="4292600"/>
          <a:ext cx="2735262" cy="514350"/>
        </p:xfrm>
        <a:graphic>
          <a:graphicData uri="http://schemas.openxmlformats.org/presentationml/2006/ole">
            <p:oleObj spid="_x0000_s168964" name="Equation" r:id="rId6" imgW="1219200" imgH="228600" progId="Equation.DSMT4">
              <p:embed/>
            </p:oleObj>
          </a:graphicData>
        </a:graphic>
      </p:graphicFrame>
      <p:sp>
        <p:nvSpPr>
          <p:cNvPr id="10250" name="Rectangle 11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5" name="Object 10"/>
          <p:cNvGraphicFramePr>
            <a:graphicFrameLocks noChangeAspect="1"/>
          </p:cNvGraphicFramePr>
          <p:nvPr/>
        </p:nvGraphicFramePr>
        <p:xfrm>
          <a:off x="971550" y="5445125"/>
          <a:ext cx="5688013" cy="530225"/>
        </p:xfrm>
        <a:graphic>
          <a:graphicData uri="http://schemas.openxmlformats.org/presentationml/2006/ole">
            <p:oleObj spid="_x0000_s168965" name="Equation" r:id="rId7" imgW="3263900" imgH="304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800" smtClean="0"/>
              <a:t>Mixing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sv-SE" dirty="0" smtClean="0"/>
              <a:t>Content</a:t>
            </a:r>
          </a:p>
          <a:p>
            <a:pPr lvl="1">
              <a:defRPr/>
            </a:pPr>
            <a:r>
              <a:rPr lang="sv-SE" dirty="0" smtClean="0"/>
              <a:t>The mixing process</a:t>
            </a:r>
          </a:p>
          <a:p>
            <a:pPr lvl="1">
              <a:defRPr/>
            </a:pPr>
            <a:r>
              <a:rPr lang="sv-SE" dirty="0" smtClean="0"/>
              <a:t>Mixing scales</a:t>
            </a:r>
          </a:p>
          <a:p>
            <a:pPr lvl="1">
              <a:defRPr/>
            </a:pPr>
            <a:r>
              <a:rPr lang="sv-SE" dirty="0" smtClean="0"/>
              <a:t>Probability density function (beta-pdf)</a:t>
            </a:r>
          </a:p>
          <a:p>
            <a:pPr lvl="1">
              <a:defRPr/>
            </a:pPr>
            <a:r>
              <a:rPr lang="sv-SE" dirty="0" smtClean="0"/>
              <a:t>Mixing modeling</a:t>
            </a:r>
          </a:p>
          <a:p>
            <a:pPr lvl="2">
              <a:defRPr/>
            </a:pPr>
            <a:r>
              <a:rPr lang="sv-SE" dirty="0" smtClean="0"/>
              <a:t>Mean mixture fraction</a:t>
            </a:r>
          </a:p>
          <a:p>
            <a:pPr lvl="2">
              <a:defRPr/>
            </a:pPr>
            <a:r>
              <a:rPr lang="sv-SE" dirty="0" smtClean="0"/>
              <a:t>Mixture variance</a:t>
            </a:r>
          </a:p>
          <a:p>
            <a:pPr lvl="2">
              <a:defRPr/>
            </a:pPr>
            <a:r>
              <a:rPr lang="sv-SE" dirty="0" smtClean="0"/>
              <a:t>Scalar dissipation</a:t>
            </a:r>
          </a:p>
          <a:p>
            <a:pPr lvl="1">
              <a:defRPr/>
            </a:pPr>
            <a:r>
              <a:rPr lang="sv-SE" dirty="0" smtClean="0"/>
              <a:t>Dahmköhler number</a:t>
            </a:r>
          </a:p>
          <a:p>
            <a:pPr lvl="2">
              <a:defRPr/>
            </a:pPr>
            <a:r>
              <a:rPr lang="sv-SE" dirty="0" smtClean="0"/>
              <a:t>Slow reactions  (Da&lt;&lt;1)</a:t>
            </a:r>
          </a:p>
          <a:p>
            <a:pPr lvl="2">
              <a:defRPr/>
            </a:pPr>
            <a:r>
              <a:rPr lang="sv-SE" dirty="0" smtClean="0"/>
              <a:t>Instantaneous reactions (Da&gt;&gt;1)</a:t>
            </a:r>
          </a:p>
          <a:p>
            <a:pPr lvl="2">
              <a:defRPr/>
            </a:pPr>
            <a:r>
              <a:rPr lang="sv-SE" dirty="0" smtClean="0"/>
              <a:t>Intemediate reactions (Da≈1)</a:t>
            </a:r>
          </a:p>
          <a:p>
            <a:pPr lvl="1">
              <a:defRPr/>
            </a:pP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Effect of Dahmköhler number</a:t>
            </a:r>
          </a:p>
        </p:txBody>
      </p:sp>
      <p:sp>
        <p:nvSpPr>
          <p:cNvPr id="11270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8208962" cy="4608512"/>
          </a:xfrm>
        </p:spPr>
        <p:txBody>
          <a:bodyPr/>
          <a:lstStyle/>
          <a:p>
            <a:pPr eaLnBrk="1" hangingPunct="1"/>
            <a:r>
              <a:rPr lang="en-US" sz="2400" dirty="0" err="1" smtClean="0"/>
              <a:t>Da</a:t>
            </a:r>
            <a:r>
              <a:rPr lang="en-US" sz="2400" dirty="0" smtClean="0"/>
              <a:t>&lt;&lt;1, slow reaction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err="1" smtClean="0"/>
              <a:t>Da</a:t>
            </a:r>
            <a:r>
              <a:rPr lang="en-US" sz="2400" dirty="0" smtClean="0"/>
              <a:t>&gt;&gt;1, </a:t>
            </a:r>
            <a:r>
              <a:rPr lang="sv-SE" sz="2400" dirty="0" smtClean="0"/>
              <a:t>Instantaneous reactions </a:t>
            </a:r>
            <a:r>
              <a:rPr lang="sv-SE" sz="2400" i="1" dirty="0" smtClean="0"/>
              <a:t>k</a:t>
            </a:r>
            <a:r>
              <a:rPr lang="sv-SE" sz="2400" i="1" baseline="-25000" dirty="0" smtClean="0"/>
              <a:t>1</a:t>
            </a:r>
            <a:r>
              <a:rPr lang="sv-SE" sz="2400" dirty="0" smtClean="0"/>
              <a:t> very large but still </a:t>
            </a:r>
            <a:r>
              <a:rPr lang="sv-SE" sz="2400" i="1" dirty="0" smtClean="0"/>
              <a:t>S</a:t>
            </a:r>
            <a:r>
              <a:rPr lang="sv-SE" sz="2400" i="1" baseline="-25000" dirty="0" smtClean="0"/>
              <a:t>A</a:t>
            </a:r>
            <a:r>
              <a:rPr lang="sv-SE" sz="2400" dirty="0" smtClean="0"/>
              <a:t> finite</a:t>
            </a:r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en-US" sz="2400" dirty="0" smtClean="0"/>
              <a:t>the covariance i.e. the mixing determine reaction rate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Da</a:t>
            </a:r>
            <a:r>
              <a:rPr lang="en-US" sz="2400" dirty="0" smtClean="0">
                <a:cs typeface="Times New Roman" pitchFamily="18" charset="0"/>
              </a:rPr>
              <a:t>≈1, very difficult</a:t>
            </a: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619250" y="3429000"/>
          <a:ext cx="2592388" cy="517525"/>
        </p:xfrm>
        <a:graphic>
          <a:graphicData uri="http://schemas.openxmlformats.org/presentationml/2006/ole">
            <p:oleObj spid="_x0000_s169986" name="Equation" r:id="rId4" imgW="1384300" imgH="279400" progId="Equation.DSMT4">
              <p:embed/>
            </p:oleObj>
          </a:graphicData>
        </a:graphic>
      </p:graphicFrame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8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1782763" y="2124075"/>
          <a:ext cx="4445000" cy="487363"/>
        </p:xfrm>
        <a:graphic>
          <a:graphicData uri="http://schemas.openxmlformats.org/presentationml/2006/ole">
            <p:oleObj spid="_x0000_s169987" name="Equation" r:id="rId5" imgW="2781000" imgH="304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792163"/>
          </a:xfrm>
        </p:spPr>
        <p:txBody>
          <a:bodyPr/>
          <a:lstStyle/>
          <a:p>
            <a:pPr eaLnBrk="1" hangingPunct="1"/>
            <a:r>
              <a:rPr lang="sv-SE" smtClean="0"/>
              <a:t>Example:</a:t>
            </a:r>
            <a:r>
              <a:rPr lang="en-US" smtClean="0"/>
              <a:t>Instantaneous reaction</a:t>
            </a:r>
          </a:p>
        </p:txBody>
      </p:sp>
      <p:sp>
        <p:nvSpPr>
          <p:cNvPr id="12295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547813" y="2997200"/>
          <a:ext cx="3673475" cy="536575"/>
        </p:xfrm>
        <a:graphic>
          <a:graphicData uri="http://schemas.openxmlformats.org/presentationml/2006/ole">
            <p:oleObj spid="_x0000_s171010" name="Equation" r:id="rId4" imgW="1625600" imgH="241300" progId="Equation.DSMT4">
              <p:embed/>
            </p:oleObj>
          </a:graphicData>
        </a:graphic>
      </p:graphicFrame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1692275" y="1341438"/>
            <a:ext cx="3908425" cy="1441450"/>
            <a:chOff x="2520" y="9766"/>
            <a:chExt cx="5128" cy="1947"/>
          </a:xfrm>
        </p:grpSpPr>
        <p:sp>
          <p:nvSpPr>
            <p:cNvPr id="12301" name="AutoShape 7"/>
            <p:cNvSpPr>
              <a:spLocks noChangeAspect="1" noChangeArrowheads="1"/>
            </p:cNvSpPr>
            <p:nvPr/>
          </p:nvSpPr>
          <p:spPr bwMode="auto">
            <a:xfrm>
              <a:off x="2520" y="9766"/>
              <a:ext cx="5128" cy="1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671" y="9869"/>
              <a:ext cx="4526" cy="1718"/>
              <a:chOff x="2671" y="9869"/>
              <a:chExt cx="4526" cy="1718"/>
            </a:xfrm>
          </p:grpSpPr>
          <p:sp>
            <p:nvSpPr>
              <p:cNvPr id="12303" name="Line 9"/>
              <p:cNvSpPr>
                <a:spLocks noChangeShapeType="1"/>
              </p:cNvSpPr>
              <p:nvPr/>
            </p:nvSpPr>
            <p:spPr bwMode="auto">
              <a:xfrm flipV="1">
                <a:off x="3576" y="10697"/>
                <a:ext cx="1207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04" name="Text Box 10"/>
              <p:cNvSpPr txBox="1">
                <a:spLocks noChangeArrowheads="1"/>
              </p:cNvSpPr>
              <p:nvPr/>
            </p:nvSpPr>
            <p:spPr bwMode="auto">
              <a:xfrm>
                <a:off x="3737" y="10656"/>
                <a:ext cx="1196" cy="9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 i="1"/>
                  <a:t>C</a:t>
                </a:r>
                <a:r>
                  <a:rPr lang="en-US" sz="1200" i="1" baseline="-25000"/>
                  <a:t>B </a:t>
                </a:r>
                <a:r>
                  <a:rPr lang="en-US" sz="1200"/>
                  <a:t>= 0</a:t>
                </a:r>
              </a:p>
              <a:p>
                <a:r>
                  <a:rPr lang="en-US" sz="1200" i="1"/>
                  <a:t>C</a:t>
                </a:r>
                <a:r>
                  <a:rPr lang="en-US" sz="1200" i="1" baseline="-25000"/>
                  <a:t>A </a:t>
                </a:r>
                <a:r>
                  <a:rPr lang="en-US" sz="1200"/>
                  <a:t>= </a:t>
                </a:r>
                <a:r>
                  <a:rPr lang="en-US" sz="1200" i="1"/>
                  <a:t>C</a:t>
                </a:r>
                <a:r>
                  <a:rPr lang="en-US" sz="1200" i="1" baseline="-25000"/>
                  <a:t>A0</a:t>
                </a:r>
                <a:endParaRPr lang="en-US" sz="1200" baseline="-25000"/>
              </a:p>
              <a:p>
                <a:r>
                  <a:rPr lang="en-US" sz="1200" i="1">
                    <a:sym typeface="Symbol" pitchFamily="18" charset="2"/>
                  </a:rPr>
                  <a:t></a:t>
                </a:r>
                <a:r>
                  <a:rPr lang="en-US" sz="1200"/>
                  <a:t>=1</a:t>
                </a:r>
                <a:endParaRPr lang="en-US"/>
              </a:p>
            </p:txBody>
          </p:sp>
          <p:sp>
            <p:nvSpPr>
              <p:cNvPr id="12305" name="Text Box 11"/>
              <p:cNvSpPr txBox="1">
                <a:spLocks noChangeArrowheads="1"/>
              </p:cNvSpPr>
              <p:nvPr/>
            </p:nvSpPr>
            <p:spPr bwMode="auto">
              <a:xfrm>
                <a:off x="3737" y="9869"/>
                <a:ext cx="1508" cy="9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 i="1"/>
                  <a:t>C</a:t>
                </a:r>
                <a:r>
                  <a:rPr lang="en-US" sz="1200" i="1" baseline="-25000"/>
                  <a:t>B </a:t>
                </a:r>
                <a:r>
                  <a:rPr lang="en-US" sz="1200"/>
                  <a:t>= </a:t>
                </a:r>
                <a:r>
                  <a:rPr lang="en-US" sz="1200" i="1"/>
                  <a:t>C</a:t>
                </a:r>
                <a:r>
                  <a:rPr lang="en-US" sz="1200" i="1" baseline="-25000"/>
                  <a:t>B0</a:t>
                </a:r>
                <a:endParaRPr lang="en-US" sz="1200" baseline="-25000"/>
              </a:p>
              <a:p>
                <a:r>
                  <a:rPr lang="en-US" sz="1200" i="1"/>
                  <a:t>C</a:t>
                </a:r>
                <a:r>
                  <a:rPr lang="en-US" sz="1200" i="1" baseline="-25000"/>
                  <a:t>A </a:t>
                </a:r>
                <a:r>
                  <a:rPr lang="en-US" sz="1200"/>
                  <a:t>= 0</a:t>
                </a:r>
              </a:p>
              <a:p>
                <a:r>
                  <a:rPr lang="en-US" sz="1200" i="1">
                    <a:sym typeface="Symbol" pitchFamily="18" charset="2"/>
                  </a:rPr>
                  <a:t></a:t>
                </a:r>
                <a:r>
                  <a:rPr lang="en-US" sz="1200" i="1"/>
                  <a:t> </a:t>
                </a:r>
                <a:r>
                  <a:rPr lang="en-US" sz="1200"/>
                  <a:t>= 0</a:t>
                </a:r>
                <a:endParaRPr lang="en-US"/>
              </a:p>
            </p:txBody>
          </p:sp>
          <p:sp>
            <p:nvSpPr>
              <p:cNvPr id="12306" name="Line 12"/>
              <p:cNvSpPr>
                <a:spLocks noChangeShapeType="1"/>
              </p:cNvSpPr>
              <p:nvPr/>
            </p:nvSpPr>
            <p:spPr bwMode="auto">
              <a:xfrm>
                <a:off x="4633" y="10387"/>
                <a:ext cx="3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07" name="Line 13"/>
              <p:cNvSpPr>
                <a:spLocks noChangeShapeType="1"/>
              </p:cNvSpPr>
              <p:nvPr/>
            </p:nvSpPr>
            <p:spPr bwMode="auto">
              <a:xfrm>
                <a:off x="4633" y="11007"/>
                <a:ext cx="3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08" name="Line 14"/>
              <p:cNvSpPr>
                <a:spLocks noChangeShapeType="1"/>
              </p:cNvSpPr>
              <p:nvPr/>
            </p:nvSpPr>
            <p:spPr bwMode="auto">
              <a:xfrm flipV="1">
                <a:off x="3576" y="9921"/>
                <a:ext cx="36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09" name="Line 15"/>
              <p:cNvSpPr>
                <a:spLocks noChangeShapeType="1"/>
              </p:cNvSpPr>
              <p:nvPr/>
            </p:nvSpPr>
            <p:spPr bwMode="auto">
              <a:xfrm>
                <a:off x="3576" y="11473"/>
                <a:ext cx="36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10" name="Text Box 16"/>
              <p:cNvSpPr txBox="1">
                <a:spLocks noChangeArrowheads="1"/>
              </p:cNvSpPr>
              <p:nvPr/>
            </p:nvSpPr>
            <p:spPr bwMode="auto">
              <a:xfrm>
                <a:off x="5235" y="10542"/>
                <a:ext cx="1810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/>
                  <a:t>Reaction zone</a:t>
                </a:r>
                <a:endParaRPr lang="en-US"/>
              </a:p>
            </p:txBody>
          </p:sp>
          <p:sp>
            <p:nvSpPr>
              <p:cNvPr id="12311" name="Arc 17"/>
              <p:cNvSpPr>
                <a:spLocks/>
              </p:cNvSpPr>
              <p:nvPr/>
            </p:nvSpPr>
            <p:spPr bwMode="auto">
              <a:xfrm rot="10800000">
                <a:off x="4783" y="10697"/>
                <a:ext cx="1508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12" name="Arc 18"/>
              <p:cNvSpPr>
                <a:spLocks/>
              </p:cNvSpPr>
              <p:nvPr/>
            </p:nvSpPr>
            <p:spPr bwMode="auto">
              <a:xfrm rot="10800000" flipV="1">
                <a:off x="4783" y="10232"/>
                <a:ext cx="1508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13" name="Text Box 19"/>
              <p:cNvSpPr txBox="1">
                <a:spLocks noChangeArrowheads="1"/>
              </p:cNvSpPr>
              <p:nvPr/>
            </p:nvSpPr>
            <p:spPr bwMode="auto">
              <a:xfrm>
                <a:off x="2671" y="10542"/>
                <a:ext cx="905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/>
                  <a:t>Inlets</a:t>
                </a:r>
                <a:endParaRPr lang="en-US"/>
              </a:p>
            </p:txBody>
          </p:sp>
        </p:grpSp>
      </p:grpSp>
      <p:sp>
        <p:nvSpPr>
          <p:cNvPr id="12297" name="Rectangle 21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1" name="Object 20"/>
          <p:cNvGraphicFramePr>
            <a:graphicFrameLocks noChangeAspect="1"/>
          </p:cNvGraphicFramePr>
          <p:nvPr/>
        </p:nvGraphicFramePr>
        <p:xfrm>
          <a:off x="1547813" y="3644900"/>
          <a:ext cx="2881312" cy="647700"/>
        </p:xfrm>
        <a:graphic>
          <a:graphicData uri="http://schemas.openxmlformats.org/presentationml/2006/ole">
            <p:oleObj spid="_x0000_s171011" name="Equation" r:id="rId5" imgW="2247900" imgH="508000" progId="Equation.DSMT4">
              <p:embed/>
            </p:oleObj>
          </a:graphicData>
        </a:graphic>
      </p:graphicFrame>
      <p:sp>
        <p:nvSpPr>
          <p:cNvPr id="12298" name="Rectangle 23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2" name="Object 22"/>
          <p:cNvGraphicFramePr>
            <a:graphicFrameLocks noChangeAspect="1"/>
          </p:cNvGraphicFramePr>
          <p:nvPr/>
        </p:nvGraphicFramePr>
        <p:xfrm>
          <a:off x="1476375" y="4292600"/>
          <a:ext cx="3097213" cy="692150"/>
        </p:xfrm>
        <a:graphic>
          <a:graphicData uri="http://schemas.openxmlformats.org/presentationml/2006/ole">
            <p:oleObj spid="_x0000_s171012" name="Equation" r:id="rId6" imgW="2260600" imgH="508000" progId="Equation.DSMT4">
              <p:embed/>
            </p:oleObj>
          </a:graphicData>
        </a:graphic>
      </p:graphicFrame>
      <p:graphicFrame>
        <p:nvGraphicFramePr>
          <p:cNvPr id="12293" name="Object 24"/>
          <p:cNvGraphicFramePr>
            <a:graphicFrameLocks noChangeAspect="1"/>
          </p:cNvGraphicFramePr>
          <p:nvPr/>
        </p:nvGraphicFramePr>
        <p:xfrm>
          <a:off x="1476375" y="5445125"/>
          <a:ext cx="6119813" cy="752475"/>
        </p:xfrm>
        <a:graphic>
          <a:graphicData uri="http://schemas.openxmlformats.org/presentationml/2006/ole">
            <p:oleObj spid="_x0000_s171013" name="Equation" r:id="rId7" imgW="4102100" imgH="508000" progId="Equation.DSMT4">
              <p:embed/>
            </p:oleObj>
          </a:graphicData>
        </a:graphic>
      </p:graphicFrame>
      <p:sp>
        <p:nvSpPr>
          <p:cNvPr id="12299" name="Text Box 26"/>
          <p:cNvSpPr txBox="1">
            <a:spLocks noChangeArrowheads="1"/>
          </p:cNvSpPr>
          <p:nvPr/>
        </p:nvSpPr>
        <p:spPr bwMode="auto">
          <a:xfrm>
            <a:off x="1187450" y="5013325"/>
            <a:ext cx="6931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Subtract the equations after multiplying with </a:t>
            </a:r>
            <a:r>
              <a:rPr lang="el-GR">
                <a:cs typeface="Times New Roman" pitchFamily="18" charset="0"/>
              </a:rPr>
              <a:t>γ</a:t>
            </a:r>
            <a:r>
              <a:rPr lang="sv-SE" baseline="-25000">
                <a:cs typeface="Times New Roman" pitchFamily="18" charset="0"/>
              </a:rPr>
              <a:t>B</a:t>
            </a:r>
            <a:r>
              <a:rPr lang="sv-SE">
                <a:cs typeface="Times New Roman" pitchFamily="18" charset="0"/>
              </a:rPr>
              <a:t> and </a:t>
            </a:r>
            <a:r>
              <a:rPr lang="el-GR">
                <a:cs typeface="Times New Roman" pitchFamily="18" charset="0"/>
              </a:rPr>
              <a:t>γ</a:t>
            </a:r>
            <a:r>
              <a:rPr lang="sv-SE" baseline="-25000">
                <a:cs typeface="Times New Roman" pitchFamily="18" charset="0"/>
              </a:rPr>
              <a:t>A</a:t>
            </a:r>
            <a:r>
              <a:rPr lang="en-GB"/>
              <a:t> </a:t>
            </a:r>
          </a:p>
        </p:txBody>
      </p:sp>
      <p:sp>
        <p:nvSpPr>
          <p:cNvPr id="12300" name="Text Box 27"/>
          <p:cNvSpPr txBox="1">
            <a:spLocks noChangeArrowheads="1"/>
          </p:cNvSpPr>
          <p:nvPr/>
        </p:nvSpPr>
        <p:spPr bwMode="auto">
          <a:xfrm>
            <a:off x="5795963" y="3573463"/>
            <a:ext cx="24399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Assume turbulent </a:t>
            </a:r>
          </a:p>
          <a:p>
            <a:r>
              <a:rPr lang="sv-SE"/>
              <a:t>diffusion </a:t>
            </a:r>
          </a:p>
          <a:p>
            <a:r>
              <a:rPr lang="sv-SE"/>
              <a:t>D</a:t>
            </a:r>
            <a:r>
              <a:rPr lang="sv-SE" baseline="-25000"/>
              <a:t>A</a:t>
            </a:r>
            <a:r>
              <a:rPr lang="sv-SE"/>
              <a:t>=D</a:t>
            </a:r>
            <a:r>
              <a:rPr lang="sv-SE" baseline="-25000"/>
              <a:t>B</a:t>
            </a:r>
            <a:r>
              <a:rPr lang="sv-SE"/>
              <a:t>=D</a:t>
            </a:r>
            <a:r>
              <a:rPr lang="sv-SE" baseline="-25000"/>
              <a:t>T</a:t>
            </a:r>
            <a:r>
              <a:rPr lang="sv-SE"/>
              <a:t>=D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692150"/>
          </a:xfrm>
        </p:spPr>
        <p:txBody>
          <a:bodyPr/>
          <a:lstStyle/>
          <a:p>
            <a:pPr eaLnBrk="1" hangingPunct="1"/>
            <a:r>
              <a:rPr lang="en-US" sz="4000" smtClean="0"/>
              <a:t>Instantaneous reaction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7772400" cy="4608513"/>
          </a:xfrm>
        </p:spPr>
        <p:txBody>
          <a:bodyPr/>
          <a:lstStyle/>
          <a:p>
            <a:pPr eaLnBrk="1" hangingPunct="1"/>
            <a:r>
              <a:rPr lang="en-US" smtClean="0"/>
              <a:t>Define the mixture fraction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stoichiometric mixture fraction i.e. at the point when </a:t>
            </a:r>
            <a:r>
              <a:rPr lang="en-US" sz="2400" i="1" smtClean="0"/>
              <a:t>C</a:t>
            </a:r>
            <a:r>
              <a:rPr lang="en-US" sz="2400" i="1" baseline="-25000" smtClean="0"/>
              <a:t>A</a:t>
            </a:r>
            <a:r>
              <a:rPr lang="en-US" sz="2400" i="1" smtClean="0"/>
              <a:t>=B</a:t>
            </a:r>
            <a:r>
              <a:rPr lang="en-US" sz="2400" i="1" baseline="-25000" smtClean="0"/>
              <a:t>A</a:t>
            </a:r>
            <a:r>
              <a:rPr lang="en-US" sz="2400" i="1" smtClean="0"/>
              <a:t>=0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1547813" y="1916113"/>
          <a:ext cx="2663825" cy="709612"/>
        </p:xfrm>
        <a:graphic>
          <a:graphicData uri="http://schemas.openxmlformats.org/presentationml/2006/ole">
            <p:oleObj spid="_x0000_s172034" name="Equation" r:id="rId4" imgW="1612900" imgH="431800" progId="Equation.DSMT4">
              <p:embed/>
            </p:oleObj>
          </a:graphicData>
        </a:graphic>
      </p:graphicFrame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5" name="Object 6"/>
          <p:cNvGraphicFramePr>
            <a:graphicFrameLocks noChangeAspect="1"/>
          </p:cNvGraphicFramePr>
          <p:nvPr/>
        </p:nvGraphicFramePr>
        <p:xfrm>
          <a:off x="1476375" y="4149725"/>
          <a:ext cx="2303463" cy="790575"/>
        </p:xfrm>
        <a:graphic>
          <a:graphicData uri="http://schemas.openxmlformats.org/presentationml/2006/ole">
            <p:oleObj spid="_x0000_s172035" name="Equation" r:id="rId5" imgW="1244600" imgH="431800" progId="Equation.DSMT4">
              <p:embed/>
            </p:oleObj>
          </a:graphicData>
        </a:graphic>
      </p:graphicFrame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3321" name="Rectangle 1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3322" name="Rectangle 13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3323" name="Rectangle 15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8"/>
          <p:cNvSpPr>
            <a:spLocks noGrp="1" noChangeArrowheads="1"/>
          </p:cNvSpPr>
          <p:nvPr>
            <p:ph type="title" sz="quarter"/>
          </p:nvPr>
        </p:nvSpPr>
        <p:spPr>
          <a:xfrm>
            <a:off x="827088" y="188913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Reaction rate (mixed has reacted)</a:t>
            </a:r>
          </a:p>
        </p:txBody>
      </p:sp>
      <p:graphicFrame>
        <p:nvGraphicFramePr>
          <p:cNvPr id="14338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683568" y="4293096"/>
          <a:ext cx="2382363" cy="720576"/>
        </p:xfrm>
        <a:graphic>
          <a:graphicData uri="http://schemas.openxmlformats.org/presentationml/2006/ole">
            <p:oleObj spid="_x0000_s173058" name="Equation" r:id="rId4" imgW="1511280" imgH="457200" progId="Equation.DSMT4">
              <p:embed/>
            </p:oleObj>
          </a:graphicData>
        </a:graphic>
      </p:graphicFrame>
      <p:graphicFrame>
        <p:nvGraphicFramePr>
          <p:cNvPr id="14339" name="Object 12"/>
          <p:cNvGraphicFramePr>
            <a:graphicFrameLocks noChangeAspect="1"/>
          </p:cNvGraphicFramePr>
          <p:nvPr>
            <p:ph sz="quarter" idx="4"/>
          </p:nvPr>
        </p:nvGraphicFramePr>
        <p:xfrm>
          <a:off x="683568" y="5229200"/>
          <a:ext cx="2986732" cy="683679"/>
        </p:xfrm>
        <a:graphic>
          <a:graphicData uri="http://schemas.openxmlformats.org/presentationml/2006/ole">
            <p:oleObj spid="_x0000_s173059" name="Equation" r:id="rId5" imgW="2108160" imgH="482400" progId="Equation.DSMT4">
              <p:embed/>
            </p:oleObj>
          </a:graphicData>
        </a:graphic>
      </p:graphicFrame>
      <p:pic>
        <p:nvPicPr>
          <p:cNvPr id="7" name="Content Placeholder 6" descr="fig5_10.tif"/>
          <p:cNvPicPr>
            <a:picLocks noGrp="1" noChangeAspect="1"/>
          </p:cNvPicPr>
          <p:nvPr>
            <p:ph sz="quarter" idx="1"/>
          </p:nvPr>
        </p:nvPicPr>
        <p:blipFill>
          <a:blip r:embed="rId6" cstate="print"/>
          <a:stretch>
            <a:fillRect/>
          </a:stretch>
        </p:blipFill>
        <p:spPr>
          <a:xfrm>
            <a:off x="1619672" y="1484784"/>
            <a:ext cx="5496707" cy="2520280"/>
          </a:xfrm>
        </p:spPr>
      </p:pic>
      <p:graphicFrame>
        <p:nvGraphicFramePr>
          <p:cNvPr id="14342" name="Object 5"/>
          <p:cNvGraphicFramePr>
            <a:graphicFrameLocks noChangeAspect="1"/>
          </p:cNvGraphicFramePr>
          <p:nvPr/>
        </p:nvGraphicFramePr>
        <p:xfrm>
          <a:off x="4355977" y="4221089"/>
          <a:ext cx="4320480" cy="737104"/>
        </p:xfrm>
        <a:graphic>
          <a:graphicData uri="http://schemas.openxmlformats.org/presentationml/2006/ole">
            <p:oleObj spid="_x0000_s173060" name="Equation" r:id="rId7" imgW="3047760" imgH="520560" progId="Equation.DSMT4">
              <p:embed/>
            </p:oleObj>
          </a:graphicData>
        </a:graphic>
      </p:graphicFrame>
      <p:graphicFrame>
        <p:nvGraphicFramePr>
          <p:cNvPr id="14343" name="Object 6"/>
          <p:cNvGraphicFramePr>
            <a:graphicFrameLocks noChangeAspect="1"/>
          </p:cNvGraphicFramePr>
          <p:nvPr/>
        </p:nvGraphicFramePr>
        <p:xfrm>
          <a:off x="4427415" y="5257726"/>
          <a:ext cx="3961010" cy="762018"/>
        </p:xfrm>
        <a:graphic>
          <a:graphicData uri="http://schemas.openxmlformats.org/presentationml/2006/ole">
            <p:oleObj spid="_x0000_s173061" name="Equation" r:id="rId8" imgW="265428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sv-SE" smtClean="0"/>
              <a:t>Intermediate reaction rate Da</a:t>
            </a:r>
            <a:r>
              <a:rPr lang="sv-SE" smtClean="0">
                <a:cs typeface="Times New Roman" pitchFamily="18" charset="0"/>
              </a:rPr>
              <a:t>≈1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779838" y="1773238"/>
            <a:ext cx="5113337" cy="3960812"/>
            <a:chOff x="2653" y="1117"/>
            <a:chExt cx="2949" cy="2177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2653" y="1117"/>
              <a:ext cx="2949" cy="2177"/>
              <a:chOff x="2562" y="845"/>
              <a:chExt cx="2722" cy="2040"/>
            </a:xfrm>
          </p:grpSpPr>
          <p:pic>
            <p:nvPicPr>
              <p:cNvPr id="16401" name="Picture 4" descr="instconc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562" y="845"/>
                <a:ext cx="2722" cy="2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02" name="Oval 9"/>
              <p:cNvSpPr>
                <a:spLocks noChangeArrowheads="1"/>
              </p:cNvSpPr>
              <p:nvPr/>
            </p:nvSpPr>
            <p:spPr bwMode="auto">
              <a:xfrm>
                <a:off x="3560" y="1389"/>
                <a:ext cx="953" cy="5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16403" name="Line 6"/>
              <p:cNvSpPr>
                <a:spLocks noChangeShapeType="1"/>
              </p:cNvSpPr>
              <p:nvPr/>
            </p:nvSpPr>
            <p:spPr bwMode="auto">
              <a:xfrm flipH="1">
                <a:off x="3061" y="1026"/>
                <a:ext cx="1951" cy="145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04" name="Line 7"/>
              <p:cNvSpPr>
                <a:spLocks noChangeShapeType="1"/>
              </p:cNvSpPr>
              <p:nvPr/>
            </p:nvSpPr>
            <p:spPr bwMode="auto">
              <a:xfrm>
                <a:off x="3061" y="981"/>
                <a:ext cx="1951" cy="1497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05" name="Freeform 10"/>
              <p:cNvSpPr>
                <a:spLocks/>
              </p:cNvSpPr>
              <p:nvPr/>
            </p:nvSpPr>
            <p:spPr bwMode="auto">
              <a:xfrm>
                <a:off x="3152" y="1026"/>
                <a:ext cx="1860" cy="1452"/>
              </a:xfrm>
              <a:custGeom>
                <a:avLst/>
                <a:gdLst>
                  <a:gd name="T0" fmla="*/ 0 w 1860"/>
                  <a:gd name="T1" fmla="*/ 1366 h 1497"/>
                  <a:gd name="T2" fmla="*/ 499 w 1860"/>
                  <a:gd name="T3" fmla="*/ 1283 h 1497"/>
                  <a:gd name="T4" fmla="*/ 998 w 1860"/>
                  <a:gd name="T5" fmla="*/ 911 h 1497"/>
                  <a:gd name="T6" fmla="*/ 1860 w 1860"/>
                  <a:gd name="T7" fmla="*/ 0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60"/>
                  <a:gd name="T13" fmla="*/ 0 h 1497"/>
                  <a:gd name="T14" fmla="*/ 1860 w 1860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60" h="1497">
                    <a:moveTo>
                      <a:pt x="0" y="1497"/>
                    </a:moveTo>
                    <a:cubicBezTo>
                      <a:pt x="166" y="1493"/>
                      <a:pt x="333" y="1489"/>
                      <a:pt x="499" y="1406"/>
                    </a:cubicBezTo>
                    <a:cubicBezTo>
                      <a:pt x="665" y="1323"/>
                      <a:pt x="771" y="1232"/>
                      <a:pt x="998" y="998"/>
                    </a:cubicBezTo>
                    <a:cubicBezTo>
                      <a:pt x="1225" y="764"/>
                      <a:pt x="1716" y="159"/>
                      <a:pt x="1860" y="0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06" name="Freeform 11"/>
              <p:cNvSpPr>
                <a:spLocks/>
              </p:cNvSpPr>
              <p:nvPr/>
            </p:nvSpPr>
            <p:spPr bwMode="auto">
              <a:xfrm>
                <a:off x="3061" y="981"/>
                <a:ext cx="1856" cy="1555"/>
              </a:xfrm>
              <a:custGeom>
                <a:avLst/>
                <a:gdLst>
                  <a:gd name="T0" fmla="*/ 1856 w 1856"/>
                  <a:gd name="T1" fmla="*/ 1495 h 1555"/>
                  <a:gd name="T2" fmla="*/ 1143 w 1856"/>
                  <a:gd name="T3" fmla="*/ 1306 h 1555"/>
                  <a:gd name="T4" fmla="*/ 0 w 1856"/>
                  <a:gd name="T5" fmla="*/ 0 h 1555"/>
                  <a:gd name="T6" fmla="*/ 0 60000 65536"/>
                  <a:gd name="T7" fmla="*/ 0 60000 65536"/>
                  <a:gd name="T8" fmla="*/ 0 60000 65536"/>
                  <a:gd name="T9" fmla="*/ 0 w 1856"/>
                  <a:gd name="T10" fmla="*/ 0 h 1555"/>
                  <a:gd name="T11" fmla="*/ 1856 w 1856"/>
                  <a:gd name="T12" fmla="*/ 1555 h 15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6" h="1555">
                    <a:moveTo>
                      <a:pt x="1856" y="1495"/>
                    </a:moveTo>
                    <a:cubicBezTo>
                      <a:pt x="1737" y="1462"/>
                      <a:pt x="1452" y="1555"/>
                      <a:pt x="1143" y="1306"/>
                    </a:cubicBezTo>
                    <a:cubicBezTo>
                      <a:pt x="834" y="1057"/>
                      <a:pt x="238" y="272"/>
                      <a:pt x="0" y="0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graphicFrame>
          <p:nvGraphicFramePr>
            <p:cNvPr id="16388" name="Object 15"/>
            <p:cNvGraphicFramePr>
              <a:graphicFrameLocks noChangeAspect="1"/>
            </p:cNvGraphicFramePr>
            <p:nvPr/>
          </p:nvGraphicFramePr>
          <p:xfrm>
            <a:off x="3424" y="1933"/>
            <a:ext cx="184" cy="288"/>
          </p:xfrm>
          <a:graphic>
            <a:graphicData uri="http://schemas.openxmlformats.org/presentationml/2006/ole">
              <p:oleObj spid="_x0000_s174084" name="Equation" r:id="rId5" imgW="291960" imgH="457200" progId="Equation.DSMT4">
                <p:embed/>
              </p:oleObj>
            </a:graphicData>
          </a:graphic>
        </p:graphicFrame>
        <p:graphicFrame>
          <p:nvGraphicFramePr>
            <p:cNvPr id="16389" name="Object 17"/>
            <p:cNvGraphicFramePr>
              <a:graphicFrameLocks noChangeAspect="1"/>
            </p:cNvGraphicFramePr>
            <p:nvPr/>
          </p:nvGraphicFramePr>
          <p:xfrm>
            <a:off x="4876" y="1933"/>
            <a:ext cx="184" cy="288"/>
          </p:xfrm>
          <a:graphic>
            <a:graphicData uri="http://schemas.openxmlformats.org/presentationml/2006/ole">
              <p:oleObj spid="_x0000_s174085" name="Equation" r:id="rId6" imgW="291960" imgH="457200" progId="Equation.DSMT4">
                <p:embed/>
              </p:oleObj>
            </a:graphicData>
          </a:graphic>
        </p:graphicFrame>
        <p:graphicFrame>
          <p:nvGraphicFramePr>
            <p:cNvPr id="16390" name="Object 19"/>
            <p:cNvGraphicFramePr>
              <a:graphicFrameLocks noChangeAspect="1"/>
            </p:cNvGraphicFramePr>
            <p:nvPr/>
          </p:nvGraphicFramePr>
          <p:xfrm>
            <a:off x="4604" y="1389"/>
            <a:ext cx="184" cy="288"/>
          </p:xfrm>
          <a:graphic>
            <a:graphicData uri="http://schemas.openxmlformats.org/presentationml/2006/ole">
              <p:oleObj spid="_x0000_s174086" name="Equation" r:id="rId7" imgW="291960" imgH="457200" progId="Equation.DSMT4">
                <p:embed/>
              </p:oleObj>
            </a:graphicData>
          </a:graphic>
        </p:graphicFrame>
        <p:graphicFrame>
          <p:nvGraphicFramePr>
            <p:cNvPr id="16391" name="Object 21"/>
            <p:cNvGraphicFramePr>
              <a:graphicFrameLocks noChangeAspect="1"/>
            </p:cNvGraphicFramePr>
            <p:nvPr/>
          </p:nvGraphicFramePr>
          <p:xfrm>
            <a:off x="3833" y="1389"/>
            <a:ext cx="192" cy="301"/>
          </p:xfrm>
          <a:graphic>
            <a:graphicData uri="http://schemas.openxmlformats.org/presentationml/2006/ole">
              <p:oleObj spid="_x0000_s174087" name="Equation" r:id="rId8" imgW="291960" imgH="457200" progId="Equation.DSMT4">
                <p:embed/>
              </p:oleObj>
            </a:graphicData>
          </a:graphic>
        </p:graphicFrame>
        <p:graphicFrame>
          <p:nvGraphicFramePr>
            <p:cNvPr id="16392" name="Object 22"/>
            <p:cNvGraphicFramePr>
              <a:graphicFrameLocks noChangeAspect="1"/>
            </p:cNvGraphicFramePr>
            <p:nvPr/>
          </p:nvGraphicFramePr>
          <p:xfrm>
            <a:off x="3696" y="2478"/>
            <a:ext cx="192" cy="301"/>
          </p:xfrm>
          <a:graphic>
            <a:graphicData uri="http://schemas.openxmlformats.org/presentationml/2006/ole">
              <p:oleObj spid="_x0000_s174088" name="Equation" r:id="rId9" imgW="291960" imgH="457200" progId="Equation.DSMT4">
                <p:embed/>
              </p:oleObj>
            </a:graphicData>
          </a:graphic>
        </p:graphicFrame>
        <p:graphicFrame>
          <p:nvGraphicFramePr>
            <p:cNvPr id="16393" name="Object 23"/>
            <p:cNvGraphicFramePr>
              <a:graphicFrameLocks noChangeAspect="1"/>
            </p:cNvGraphicFramePr>
            <p:nvPr/>
          </p:nvGraphicFramePr>
          <p:xfrm>
            <a:off x="4558" y="2395"/>
            <a:ext cx="192" cy="285"/>
          </p:xfrm>
          <a:graphic>
            <a:graphicData uri="http://schemas.openxmlformats.org/presentationml/2006/ole">
              <p:oleObj spid="_x0000_s174089" name="Equation" r:id="rId10" imgW="291960" imgH="431640" progId="Equation.DSMT4">
                <p:embed/>
              </p:oleObj>
            </a:graphicData>
          </a:graphic>
        </p:graphicFrame>
      </p:grpSp>
      <p:graphicFrame>
        <p:nvGraphicFramePr>
          <p:cNvPr id="16386" name="Object 26"/>
          <p:cNvGraphicFramePr>
            <a:graphicFrameLocks noChangeAspect="1"/>
          </p:cNvGraphicFramePr>
          <p:nvPr/>
        </p:nvGraphicFramePr>
        <p:xfrm>
          <a:off x="684213" y="1341438"/>
          <a:ext cx="2363787" cy="2520950"/>
        </p:xfrm>
        <a:graphic>
          <a:graphicData uri="http://schemas.openxmlformats.org/presentationml/2006/ole">
            <p:oleObj spid="_x0000_s174082" name="Equation" r:id="rId11" imgW="1714320" imgH="1828800" progId="Equation.DSMT4">
              <p:embed/>
            </p:oleObj>
          </a:graphicData>
        </a:graphic>
      </p:graphicFrame>
      <p:graphicFrame>
        <p:nvGraphicFramePr>
          <p:cNvPr id="16387" name="Object 27"/>
          <p:cNvGraphicFramePr>
            <a:graphicFrameLocks noChangeAspect="1"/>
          </p:cNvGraphicFramePr>
          <p:nvPr/>
        </p:nvGraphicFramePr>
        <p:xfrm>
          <a:off x="684213" y="4076700"/>
          <a:ext cx="4699000" cy="2268538"/>
        </p:xfrm>
        <a:graphic>
          <a:graphicData uri="http://schemas.openxmlformats.org/presentationml/2006/ole">
            <p:oleObj spid="_x0000_s174083" name="Equation" r:id="rId12" imgW="2997000" imgH="1447560" progId="Equation.DSMT4">
              <p:embed/>
            </p:oleObj>
          </a:graphicData>
        </a:graphic>
      </p:graphicFrame>
      <p:sp>
        <p:nvSpPr>
          <p:cNvPr id="16396" name="Line 28"/>
          <p:cNvSpPr>
            <a:spLocks noChangeShapeType="1"/>
          </p:cNvSpPr>
          <p:nvPr/>
        </p:nvSpPr>
        <p:spPr bwMode="auto">
          <a:xfrm flipH="1">
            <a:off x="5724525" y="1989138"/>
            <a:ext cx="2663825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6397" name="Line 29"/>
          <p:cNvSpPr>
            <a:spLocks noChangeShapeType="1"/>
          </p:cNvSpPr>
          <p:nvPr/>
        </p:nvSpPr>
        <p:spPr bwMode="auto">
          <a:xfrm>
            <a:off x="4716463" y="2060575"/>
            <a:ext cx="2663825" cy="2881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6398" name="Line 30"/>
          <p:cNvSpPr>
            <a:spLocks noChangeShapeType="1"/>
          </p:cNvSpPr>
          <p:nvPr/>
        </p:nvSpPr>
        <p:spPr bwMode="auto">
          <a:xfrm flipV="1">
            <a:off x="3276600" y="3573463"/>
            <a:ext cx="2808288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399" name="Line 31"/>
          <p:cNvSpPr>
            <a:spLocks noChangeShapeType="1"/>
          </p:cNvSpPr>
          <p:nvPr/>
        </p:nvSpPr>
        <p:spPr bwMode="auto">
          <a:xfrm flipV="1">
            <a:off x="3348038" y="3860800"/>
            <a:ext cx="33115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Da</a:t>
            </a:r>
            <a:r>
              <a:rPr lang="sv-SE" smtClean="0">
                <a:cs typeface="Times New Roman" pitchFamily="18" charset="0"/>
              </a:rPr>
              <a:t>≈1</a:t>
            </a:r>
          </a:p>
        </p:txBody>
      </p:sp>
      <p:sp>
        <p:nvSpPr>
          <p:cNvPr id="17415" name="Content Placeholder 21"/>
          <p:cNvSpPr>
            <a:spLocks noGrp="1"/>
          </p:cNvSpPr>
          <p:nvPr>
            <p:ph idx="1"/>
          </p:nvPr>
        </p:nvSpPr>
        <p:spPr>
          <a:xfrm>
            <a:off x="684213" y="1196975"/>
            <a:ext cx="7772400" cy="790575"/>
          </a:xfrm>
        </p:spPr>
        <p:txBody>
          <a:bodyPr/>
          <a:lstStyle/>
          <a:p>
            <a:r>
              <a:rPr lang="sv-SE" sz="2400" smtClean="0"/>
              <a:t>Da≈1 require solution of the transport equation for        and iteration in the progress variable  </a:t>
            </a:r>
          </a:p>
        </p:txBody>
      </p:sp>
      <p:grpSp>
        <p:nvGrpSpPr>
          <p:cNvPr id="2" name="Group 12"/>
          <p:cNvGrpSpPr>
            <a:grpSpLocks noChangeAspect="1"/>
          </p:cNvGrpSpPr>
          <p:nvPr/>
        </p:nvGrpSpPr>
        <p:grpSpPr bwMode="auto">
          <a:xfrm>
            <a:off x="539750" y="4076700"/>
            <a:ext cx="7559675" cy="2376488"/>
            <a:chOff x="1843" y="1418"/>
            <a:chExt cx="8646" cy="2716"/>
          </a:xfrm>
        </p:grpSpPr>
        <p:sp>
          <p:nvSpPr>
            <p:cNvPr id="17422" name="AutoShape 13"/>
            <p:cNvSpPr>
              <a:spLocks noChangeAspect="1" noChangeArrowheads="1"/>
            </p:cNvSpPr>
            <p:nvPr/>
          </p:nvSpPr>
          <p:spPr bwMode="auto">
            <a:xfrm>
              <a:off x="1843" y="1418"/>
              <a:ext cx="8646" cy="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17423" name="Text Box 14"/>
            <p:cNvSpPr txBox="1">
              <a:spLocks noChangeArrowheads="1"/>
            </p:cNvSpPr>
            <p:nvPr/>
          </p:nvSpPr>
          <p:spPr bwMode="auto">
            <a:xfrm>
              <a:off x="2537" y="2064"/>
              <a:ext cx="1951" cy="144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11945" tIns="105973" rIns="211945" bIns="105973" anchor="ctr"/>
            <a:lstStyle/>
            <a:p>
              <a:pPr algn="ctr"/>
              <a:r>
                <a:rPr lang="en-US" sz="1800"/>
                <a:t>Flow field</a:t>
              </a:r>
            </a:p>
            <a:p>
              <a:pPr algn="ctr"/>
              <a:endParaRPr lang="en-US" sz="1800"/>
            </a:p>
            <a:p>
              <a:pPr algn="ctr"/>
              <a:r>
                <a:rPr lang="en-US" sz="1800" i="1"/>
                <a:t>k</a:t>
              </a:r>
              <a:r>
                <a:rPr lang="en-US" sz="1800"/>
                <a:t> and ε</a:t>
              </a:r>
            </a:p>
          </p:txBody>
        </p:sp>
        <p:sp>
          <p:nvSpPr>
            <p:cNvPr id="17424" name="Text Box 15"/>
            <p:cNvSpPr txBox="1">
              <a:spLocks noChangeArrowheads="1"/>
            </p:cNvSpPr>
            <p:nvPr/>
          </p:nvSpPr>
          <p:spPr bwMode="auto">
            <a:xfrm>
              <a:off x="5321" y="2063"/>
              <a:ext cx="1812" cy="1442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11945" tIns="105973" rIns="211945" bIns="105973" anchor="ctr"/>
            <a:lstStyle/>
            <a:p>
              <a:pPr algn="ctr"/>
              <a:r>
                <a:rPr lang="en-US" sz="1800"/>
                <a:t>PDF </a:t>
              </a:r>
              <a:r>
                <a:rPr lang="en-US" sz="1800" i="1"/>
                <a:t>φ</a:t>
              </a:r>
              <a:endParaRPr lang="en-US" sz="1800"/>
            </a:p>
            <a:p>
              <a:pPr algn="ctr"/>
              <a:r>
                <a:rPr lang="sv-SE" sz="1800"/>
                <a:t>from</a:t>
              </a:r>
              <a:endParaRPr lang="en-US" sz="1800"/>
            </a:p>
            <a:p>
              <a:pPr algn="ctr"/>
              <a:endParaRPr lang="en-US" sz="1800"/>
            </a:p>
          </p:txBody>
        </p:sp>
        <p:sp>
          <p:nvSpPr>
            <p:cNvPr id="17425" name="Text Box 16"/>
            <p:cNvSpPr txBox="1">
              <a:spLocks noChangeArrowheads="1"/>
            </p:cNvSpPr>
            <p:nvPr/>
          </p:nvSpPr>
          <p:spPr bwMode="auto">
            <a:xfrm>
              <a:off x="7949" y="2076"/>
              <a:ext cx="2028" cy="144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11945" tIns="105973" rIns="211945" bIns="105973" anchor="ctr"/>
            <a:lstStyle/>
            <a:p>
              <a:pPr algn="ctr"/>
              <a:endParaRPr lang="en-US" sz="1200"/>
            </a:p>
            <a:p>
              <a:pPr algn="ctr"/>
              <a:endParaRPr lang="en-US" sz="1200"/>
            </a:p>
            <a:p>
              <a:pPr algn="ctr"/>
              <a:endParaRPr lang="en-US"/>
            </a:p>
          </p:txBody>
        </p:sp>
        <p:sp>
          <p:nvSpPr>
            <p:cNvPr id="17426" name="Text Box 17"/>
            <p:cNvSpPr txBox="1">
              <a:spLocks noChangeArrowheads="1"/>
            </p:cNvSpPr>
            <p:nvPr/>
          </p:nvSpPr>
          <p:spPr bwMode="auto">
            <a:xfrm>
              <a:off x="3107" y="3366"/>
              <a:ext cx="948" cy="7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r>
                <a:rPr lang="en-US" sz="1200"/>
                <a:t>(1)</a:t>
              </a:r>
              <a:endParaRPr lang="en-US"/>
            </a:p>
          </p:txBody>
        </p:sp>
        <p:sp>
          <p:nvSpPr>
            <p:cNvPr id="17427" name="Text Box 18"/>
            <p:cNvSpPr txBox="1">
              <a:spLocks noChangeArrowheads="1"/>
            </p:cNvSpPr>
            <p:nvPr/>
          </p:nvSpPr>
          <p:spPr bwMode="auto">
            <a:xfrm>
              <a:off x="5740" y="3334"/>
              <a:ext cx="948" cy="7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r>
                <a:rPr lang="en-US" sz="1200"/>
                <a:t>(2)</a:t>
              </a:r>
              <a:endParaRPr lang="en-US"/>
            </a:p>
          </p:txBody>
        </p:sp>
        <p:sp>
          <p:nvSpPr>
            <p:cNvPr id="17428" name="Text Box 19"/>
            <p:cNvSpPr txBox="1">
              <a:spLocks noChangeArrowheads="1"/>
            </p:cNvSpPr>
            <p:nvPr/>
          </p:nvSpPr>
          <p:spPr bwMode="auto">
            <a:xfrm>
              <a:off x="8511" y="3349"/>
              <a:ext cx="948" cy="7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r>
                <a:rPr lang="en-US" sz="1200"/>
                <a:t>(3)</a:t>
              </a:r>
              <a:endParaRPr lang="en-US"/>
            </a:p>
          </p:txBody>
        </p:sp>
        <p:sp>
          <p:nvSpPr>
            <p:cNvPr id="17429" name="Line 20"/>
            <p:cNvSpPr>
              <a:spLocks noChangeShapeType="1"/>
            </p:cNvSpPr>
            <p:nvPr/>
          </p:nvSpPr>
          <p:spPr bwMode="auto">
            <a:xfrm>
              <a:off x="4500" y="2760"/>
              <a:ext cx="8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17430" name="Line 21"/>
            <p:cNvSpPr>
              <a:spLocks noChangeShapeType="1"/>
            </p:cNvSpPr>
            <p:nvPr/>
          </p:nvSpPr>
          <p:spPr bwMode="auto">
            <a:xfrm>
              <a:off x="7135" y="2714"/>
              <a:ext cx="82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</p:grpSp>
      <p:sp>
        <p:nvSpPr>
          <p:cNvPr id="17417" name="Rectangle 23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7418" name="Rectangle 2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7410" name="Object 24"/>
          <p:cNvGraphicFramePr>
            <a:graphicFrameLocks noChangeAspect="1"/>
          </p:cNvGraphicFramePr>
          <p:nvPr/>
        </p:nvGraphicFramePr>
        <p:xfrm>
          <a:off x="3851275" y="5373688"/>
          <a:ext cx="1296988" cy="455612"/>
        </p:xfrm>
        <a:graphic>
          <a:graphicData uri="http://schemas.openxmlformats.org/presentationml/2006/ole">
            <p:oleObj spid="_x0000_s175106" name="Equation" r:id="rId4" imgW="736280" imgH="253890" progId="Equation.DSMT4">
              <p:embed/>
            </p:oleObj>
          </a:graphicData>
        </a:graphic>
      </p:graphicFrame>
      <p:sp>
        <p:nvSpPr>
          <p:cNvPr id="17419" name="Rectangle 27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7420" name="Rectangle 2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7411" name="Object 28"/>
          <p:cNvGraphicFramePr>
            <a:graphicFrameLocks noChangeAspect="1"/>
          </p:cNvGraphicFramePr>
          <p:nvPr/>
        </p:nvGraphicFramePr>
        <p:xfrm>
          <a:off x="6156325" y="5300663"/>
          <a:ext cx="1368425" cy="368300"/>
        </p:xfrm>
        <a:graphic>
          <a:graphicData uri="http://schemas.openxmlformats.org/presentationml/2006/ole">
            <p:oleObj spid="_x0000_s175107" name="Equation" r:id="rId5" imgW="939600" imgH="253800" progId="Equation.DSMT4">
              <p:embed/>
            </p:oleObj>
          </a:graphicData>
        </a:graphic>
      </p:graphicFrame>
      <p:sp>
        <p:nvSpPr>
          <p:cNvPr id="17421" name="Text Box 30"/>
          <p:cNvSpPr txBox="1">
            <a:spLocks noChangeArrowheads="1"/>
          </p:cNvSpPr>
          <p:nvPr/>
        </p:nvSpPr>
        <p:spPr bwMode="auto">
          <a:xfrm>
            <a:off x="6300788" y="4797425"/>
            <a:ext cx="960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Iterate</a:t>
            </a:r>
            <a:endParaRPr lang="en-US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1619250" y="2133600"/>
          <a:ext cx="4897438" cy="2198688"/>
        </p:xfrm>
        <a:graphic>
          <a:graphicData uri="http://schemas.openxmlformats.org/presentationml/2006/ole">
            <p:oleObj spid="_x0000_s175108" name="Equation" r:id="rId6" imgW="3225600" imgH="1447560" progId="Equation.DSMT4">
              <p:embed/>
            </p:oleObj>
          </a:graphicData>
        </a:graphic>
      </p:graphicFrame>
      <p:graphicFrame>
        <p:nvGraphicFramePr>
          <p:cNvPr id="17413" name="Object 23"/>
          <p:cNvGraphicFramePr>
            <a:graphicFrameLocks noChangeAspect="1"/>
          </p:cNvGraphicFramePr>
          <p:nvPr/>
        </p:nvGraphicFramePr>
        <p:xfrm>
          <a:off x="7308850" y="1268413"/>
          <a:ext cx="503238" cy="387350"/>
        </p:xfrm>
        <a:graphic>
          <a:graphicData uri="http://schemas.openxmlformats.org/presentationml/2006/ole">
            <p:oleObj spid="_x0000_s175109" name="Equation" r:id="rId7" imgW="33012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Eddy Dissipation model (ED)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343775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The reaction rate is either determined by lowest rate, the kinetics or by the mixing rate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Where scalar dissipation for gas phase reactions e.g. combustion is estimated from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better result for liquids is obtained by the TMM model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 ED model has fundamental limitations but works reasonably well for many reactions</a:t>
            </a:r>
            <a:endParaRPr lang="en-US" sz="2400" smtClean="0">
              <a:cs typeface="Times New Roman" pitchFamily="18" charset="0"/>
            </a:endParaRP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1331913" y="2420938"/>
          <a:ext cx="3455987" cy="569912"/>
        </p:xfrm>
        <a:graphic>
          <a:graphicData uri="http://schemas.openxmlformats.org/presentationml/2006/ole">
            <p:oleObj spid="_x0000_s176130" name="Equation" r:id="rId4" imgW="1676400" imgH="279400" progId="Equation.DSMT4">
              <p:embed/>
            </p:oleObj>
          </a:graphicData>
        </a:graphic>
      </p:graphicFrame>
      <p:graphicFrame>
        <p:nvGraphicFramePr>
          <p:cNvPr id="18435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1908175" y="3789363"/>
          <a:ext cx="1541463" cy="877887"/>
        </p:xfrm>
        <a:graphic>
          <a:graphicData uri="http://schemas.openxmlformats.org/presentationml/2006/ole">
            <p:oleObj spid="_x0000_s176131" name="Equation" r:id="rId5" imgW="73656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v-SE" sz="2800" smtClean="0"/>
              <a:t>ESCIMO model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400" smtClean="0"/>
              <a:t>Engulfment, Stretching, Coherence, Inter-diffusion, and Moving Observer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400" smtClean="0"/>
              <a:t>Simple flow processes</a:t>
            </a:r>
          </a:p>
          <a:p>
            <a:pPr eaLnBrk="1" hangingPunct="1">
              <a:lnSpc>
                <a:spcPct val="80000"/>
              </a:lnSpc>
            </a:pPr>
            <a:r>
              <a:rPr lang="sv-SE" sz="2800" smtClean="0"/>
              <a:t>Flamelet models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400" smtClean="0"/>
              <a:t>Reaction is calculated decoupled from turbulent flow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400" smtClean="0"/>
              <a:t>Mainly for very fast complex reactions (Combustion)</a:t>
            </a:r>
          </a:p>
          <a:p>
            <a:pPr eaLnBrk="1" hangingPunct="1">
              <a:lnSpc>
                <a:spcPct val="80000"/>
              </a:lnSpc>
            </a:pPr>
            <a:r>
              <a:rPr lang="sv-SE" sz="2800" smtClean="0"/>
              <a:t>Multi-environment models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400" smtClean="0"/>
              <a:t>Interaction between macro- and micromixing in an environment of uniformly mixed separated lumps of fluid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400" smtClean="0"/>
              <a:t>Not sufficiently validated</a:t>
            </a:r>
          </a:p>
          <a:p>
            <a:pPr eaLnBrk="1" hangingPunct="1">
              <a:lnSpc>
                <a:spcPct val="80000"/>
              </a:lnSpc>
            </a:pPr>
            <a:endParaRPr lang="en-GB" sz="2800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Phenomenological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Mixing modeling</a:t>
            </a: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323850" y="0"/>
            <a:ext cx="1800225" cy="69215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dirty="0" smtClean="0"/>
              <a:t>DNS</a:t>
            </a:r>
          </a:p>
          <a:p>
            <a:pPr lvl="1" eaLnBrk="1" hangingPunct="1"/>
            <a:r>
              <a:rPr lang="en-GB" sz="2400" dirty="0" smtClean="0"/>
              <a:t>Not possible for engineering problems</a:t>
            </a:r>
          </a:p>
          <a:p>
            <a:pPr eaLnBrk="1" hangingPunct="1"/>
            <a:r>
              <a:rPr lang="en-GB" sz="2800" dirty="0" smtClean="0"/>
              <a:t>LES  (promising)</a:t>
            </a:r>
          </a:p>
          <a:p>
            <a:pPr lvl="1" eaLnBrk="1" hangingPunct="1"/>
            <a:r>
              <a:rPr lang="en-GB" sz="2400" dirty="0" smtClean="0"/>
              <a:t>The most interesting mixing occurs on sub-grid scale</a:t>
            </a:r>
          </a:p>
          <a:p>
            <a:pPr eaLnBrk="1" hangingPunct="1"/>
            <a:r>
              <a:rPr lang="en-GB" sz="2800" dirty="0" smtClean="0"/>
              <a:t>RANS (most used)</a:t>
            </a:r>
          </a:p>
          <a:p>
            <a:pPr lvl="1" eaLnBrk="1" hangingPunct="1"/>
            <a:r>
              <a:rPr lang="en-GB" sz="2400" dirty="0" smtClean="0"/>
              <a:t>Mean velocity and turbulence fields are </a:t>
            </a:r>
            <a:r>
              <a:rPr lang="en-GB" sz="2400" dirty="0" err="1" smtClean="0"/>
              <a:t>modeled</a:t>
            </a:r>
            <a:endParaRPr lang="en-GB" sz="2400" dirty="0" smtClean="0"/>
          </a:p>
          <a:p>
            <a:pPr lvl="1" eaLnBrk="1" hangingPunct="1"/>
            <a:r>
              <a:rPr lang="en-GB" sz="2400" dirty="0" smtClean="0"/>
              <a:t>Coupling between </a:t>
            </a:r>
            <a:r>
              <a:rPr lang="en-GB" sz="2400" dirty="0" err="1" smtClean="0"/>
              <a:t>micromixing</a:t>
            </a:r>
            <a:r>
              <a:rPr lang="en-GB" sz="2400" dirty="0" smtClean="0"/>
              <a:t> and turbulence ambiguous</a:t>
            </a:r>
          </a:p>
          <a:p>
            <a:pPr lvl="1" eaLnBrk="1" hangingPunct="1"/>
            <a:r>
              <a:rPr lang="en-GB" sz="2400" dirty="0" smtClean="0"/>
              <a:t>Extension to complex, inhomogeneous flow, and reaction flows is difficult</a:t>
            </a:r>
          </a:p>
          <a:p>
            <a:pPr eaLnBrk="1" hangingPunct="1"/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Turbulent mixing in a jet</a:t>
            </a:r>
          </a:p>
        </p:txBody>
      </p:sp>
      <p:pic>
        <p:nvPicPr>
          <p:cNvPr id="7" name="Lic_1_1.mpg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72381" y="1844824"/>
            <a:ext cx="3827611" cy="2551740"/>
          </a:xfrm>
          <a:prstGeom prst="rect">
            <a:avLst/>
          </a:prstGeom>
        </p:spPr>
      </p:pic>
      <p:pic>
        <p:nvPicPr>
          <p:cNvPr id="8" name="Lic_1_3.mpg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572000" y="1844824"/>
            <a:ext cx="3816424" cy="2544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16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2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Mixing steps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23850" y="0"/>
            <a:ext cx="1800225" cy="69215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662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Convection by mean velocity</a:t>
            </a:r>
          </a:p>
          <a:p>
            <a:pPr eaLnBrk="1" hangingPunct="1"/>
            <a:r>
              <a:rPr lang="en-GB" sz="3600" smtClean="0"/>
              <a:t>Turbulent dispersion by large eddies</a:t>
            </a:r>
          </a:p>
          <a:p>
            <a:pPr eaLnBrk="1" hangingPunct="1"/>
            <a:r>
              <a:rPr lang="en-GB" sz="3600" smtClean="0"/>
              <a:t>Reduction of segregation length scale</a:t>
            </a:r>
          </a:p>
          <a:p>
            <a:pPr eaLnBrk="1" hangingPunct="1"/>
            <a:r>
              <a:rPr lang="en-GB" sz="3600" smtClean="0"/>
              <a:t>Laminar stretching of small eddies</a:t>
            </a:r>
          </a:p>
          <a:p>
            <a:pPr eaLnBrk="1" hangingPunct="1"/>
            <a:r>
              <a:rPr lang="en-GB" sz="3600" smtClean="0"/>
              <a:t>Molecular diffusion and chemical reaction</a:t>
            </a:r>
          </a:p>
          <a:p>
            <a:pPr eaLnBrk="1" hangingPunct="1"/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The mixing process</a:t>
            </a:r>
            <a:endParaRPr lang="en-US" smtClean="0"/>
          </a:p>
        </p:txBody>
      </p:sp>
      <p:pic>
        <p:nvPicPr>
          <p:cNvPr id="27651" name="Picture 4" descr="concprofi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2433638"/>
            <a:ext cx="3810000" cy="2855912"/>
          </a:xfrm>
          <a:noFill/>
        </p:spPr>
      </p:pic>
      <p:pic>
        <p:nvPicPr>
          <p:cNvPr id="27652" name="Picture 7" descr="PLIF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6613" y="2432050"/>
            <a:ext cx="3810000" cy="2857500"/>
          </a:xfrm>
          <a:noFill/>
        </p:spPr>
      </p:pic>
      <p:sp>
        <p:nvSpPr>
          <p:cNvPr id="27653" name="Line 10"/>
          <p:cNvSpPr>
            <a:spLocks noChangeShapeType="1"/>
          </p:cNvSpPr>
          <p:nvPr/>
        </p:nvSpPr>
        <p:spPr bwMode="auto">
          <a:xfrm>
            <a:off x="6227763" y="53006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7654" name="Text Box 11"/>
          <p:cNvSpPr txBox="1">
            <a:spLocks noChangeArrowheads="1"/>
          </p:cNvSpPr>
          <p:nvPr/>
        </p:nvSpPr>
        <p:spPr bwMode="auto">
          <a:xfrm>
            <a:off x="6227763" y="5373688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cs typeface="Times New Roman" pitchFamily="18" charset="0"/>
              </a:rPr>
              <a:t>η</a:t>
            </a:r>
          </a:p>
        </p:txBody>
      </p:sp>
      <p:sp>
        <p:nvSpPr>
          <p:cNvPr id="27655" name="Line 12"/>
          <p:cNvSpPr>
            <a:spLocks noChangeShapeType="1"/>
          </p:cNvSpPr>
          <p:nvPr/>
        </p:nvSpPr>
        <p:spPr bwMode="auto">
          <a:xfrm>
            <a:off x="5364163" y="2349500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7656" name="Text Box 13"/>
          <p:cNvSpPr txBox="1">
            <a:spLocks noChangeArrowheads="1"/>
          </p:cNvSpPr>
          <p:nvPr/>
        </p:nvSpPr>
        <p:spPr bwMode="auto">
          <a:xfrm>
            <a:off x="6064250" y="1865313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2mm</a:t>
            </a:r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795963" y="3429000"/>
            <a:ext cx="288925" cy="360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TextBox 10"/>
          <p:cNvSpPr txBox="1">
            <a:spLocks noChangeArrowheads="1"/>
          </p:cNvSpPr>
          <p:nvPr/>
        </p:nvSpPr>
        <p:spPr bwMode="auto">
          <a:xfrm>
            <a:off x="5364163" y="3500438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7659" name="TextBox 11"/>
          <p:cNvSpPr txBox="1">
            <a:spLocks noChangeArrowheads="1"/>
          </p:cNvSpPr>
          <p:nvPr/>
        </p:nvSpPr>
        <p:spPr bwMode="auto">
          <a:xfrm>
            <a:off x="5867400" y="3068638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Mixing scales</a:t>
            </a:r>
            <a:endParaRPr lang="en-US" smtClean="0"/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8135937" cy="4032250"/>
          </a:xfrm>
        </p:spPr>
        <p:txBody>
          <a:bodyPr/>
          <a:lstStyle/>
          <a:p>
            <a:pPr eaLnBrk="1" hangingPunct="1"/>
            <a:r>
              <a:rPr lang="sv-SE" sz="2800" smtClean="0"/>
              <a:t>The Batchelor length scale</a:t>
            </a:r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The inertial-convective time scale</a:t>
            </a:r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The viscous-convective (engulfment) time scale</a:t>
            </a:r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Viscous-diffusive time scale (very high Sc-numbers)</a:t>
            </a:r>
          </a:p>
          <a:p>
            <a:pPr eaLnBrk="1" hangingPunct="1"/>
            <a:endParaRPr lang="en-US" sz="2800" smtClean="0"/>
          </a:p>
        </p:txBody>
      </p:sp>
      <p:sp>
        <p:nvSpPr>
          <p:cNvPr id="1032" name="Rectangle 5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190625" y="2098675"/>
          <a:ext cx="6981775" cy="482005"/>
        </p:xfrm>
        <a:graphic>
          <a:graphicData uri="http://schemas.openxmlformats.org/presentationml/2006/ole">
            <p:oleObj spid="_x0000_s159746" name="Equation" r:id="rId4" imgW="3504960" imgH="241200" progId="Equation.DSMT4">
              <p:embed/>
            </p:oleObj>
          </a:graphicData>
        </a:graphic>
      </p:graphicFrame>
      <p:sp>
        <p:nvSpPr>
          <p:cNvPr id="1033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1547813" y="2924176"/>
          <a:ext cx="3384227" cy="783116"/>
        </p:xfrm>
        <a:graphic>
          <a:graphicData uri="http://schemas.openxmlformats.org/presentationml/2006/ole">
            <p:oleObj spid="_x0000_s159747" name="Equation" r:id="rId5" imgW="1688760" imgH="393480" progId="Equation.DSMT4">
              <p:embed/>
            </p:oleObj>
          </a:graphicData>
        </a:graphic>
      </p:graphicFrame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8" name="Object 8"/>
          <p:cNvGraphicFramePr>
            <a:graphicFrameLocks noChangeAspect="1"/>
          </p:cNvGraphicFramePr>
          <p:nvPr/>
        </p:nvGraphicFramePr>
        <p:xfrm>
          <a:off x="1619251" y="4005263"/>
          <a:ext cx="1728614" cy="803461"/>
        </p:xfrm>
        <a:graphic>
          <a:graphicData uri="http://schemas.openxmlformats.org/presentationml/2006/ole">
            <p:oleObj spid="_x0000_s159748" name="Equation" r:id="rId6" imgW="965200" imgH="444500" progId="Equation.DSMT4">
              <p:embed/>
            </p:oleObj>
          </a:graphicData>
        </a:graphic>
      </p:graphicFrame>
      <p:graphicFrame>
        <p:nvGraphicFramePr>
          <p:cNvPr id="1029" name="Object 10"/>
          <p:cNvGraphicFramePr>
            <a:graphicFrameLocks noChangeAspect="1"/>
          </p:cNvGraphicFramePr>
          <p:nvPr/>
        </p:nvGraphicFramePr>
        <p:xfrm>
          <a:off x="1547813" y="5157788"/>
          <a:ext cx="2808163" cy="702761"/>
        </p:xfrm>
        <a:graphic>
          <a:graphicData uri="http://schemas.openxmlformats.org/presentationml/2006/ole">
            <p:oleObj spid="_x0000_s159749" name="Equation" r:id="rId7" imgW="1562100" imgH="3937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Mixing statistics</a:t>
            </a:r>
            <a:endParaRPr lang="en-US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70050" y="1746250"/>
            <a:ext cx="3903663" cy="1006475"/>
            <a:chOff x="3058" y="8257"/>
            <a:chExt cx="6147" cy="1584"/>
          </a:xfrm>
        </p:grpSpPr>
        <p:sp>
          <p:nvSpPr>
            <p:cNvPr id="28680" name="Line 5"/>
            <p:cNvSpPr>
              <a:spLocks noChangeShapeType="1"/>
            </p:cNvSpPr>
            <p:nvPr/>
          </p:nvSpPr>
          <p:spPr bwMode="auto">
            <a:xfrm>
              <a:off x="3163" y="8274"/>
              <a:ext cx="59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1" name="Line 6"/>
            <p:cNvSpPr>
              <a:spLocks noChangeShapeType="1"/>
            </p:cNvSpPr>
            <p:nvPr/>
          </p:nvSpPr>
          <p:spPr bwMode="auto">
            <a:xfrm>
              <a:off x="3198" y="9824"/>
              <a:ext cx="589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2" name="Line 7"/>
            <p:cNvSpPr>
              <a:spLocks noChangeShapeType="1"/>
            </p:cNvSpPr>
            <p:nvPr/>
          </p:nvSpPr>
          <p:spPr bwMode="auto">
            <a:xfrm>
              <a:off x="3193" y="8852"/>
              <a:ext cx="250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3" name="Line 8"/>
            <p:cNvSpPr>
              <a:spLocks noChangeShapeType="1"/>
            </p:cNvSpPr>
            <p:nvPr/>
          </p:nvSpPr>
          <p:spPr bwMode="auto">
            <a:xfrm>
              <a:off x="3201" y="9183"/>
              <a:ext cx="2509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4" name="Text Box 9"/>
            <p:cNvSpPr txBox="1">
              <a:spLocks noChangeArrowheads="1"/>
            </p:cNvSpPr>
            <p:nvPr/>
          </p:nvSpPr>
          <p:spPr bwMode="auto">
            <a:xfrm>
              <a:off x="3420" y="8280"/>
              <a:ext cx="9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15348" tIns="57673" rIns="115348" bIns="57673" anchor="ctr"/>
            <a:lstStyle/>
            <a:p>
              <a:pPr algn="ctr"/>
              <a:r>
                <a:rPr lang="en-US" sz="1400" i="1">
                  <a:solidFill>
                    <a:srgbClr val="000000"/>
                  </a:solidFill>
                  <a:sym typeface="Symbol" pitchFamily="18" charset="2"/>
                </a:rPr>
                <a:t></a:t>
              </a:r>
              <a:r>
                <a:rPr lang="en-US" sz="1400">
                  <a:solidFill>
                    <a:srgbClr val="000000"/>
                  </a:solidFill>
                </a:rPr>
                <a:t> = 0</a:t>
              </a:r>
              <a:endParaRPr lang="en-US"/>
            </a:p>
          </p:txBody>
        </p:sp>
        <p:sp>
          <p:nvSpPr>
            <p:cNvPr id="28685" name="Line 10"/>
            <p:cNvSpPr>
              <a:spLocks noChangeShapeType="1"/>
            </p:cNvSpPr>
            <p:nvPr/>
          </p:nvSpPr>
          <p:spPr bwMode="auto">
            <a:xfrm>
              <a:off x="4967" y="8561"/>
              <a:ext cx="73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6" name="Line 11"/>
            <p:cNvSpPr>
              <a:spLocks noChangeShapeType="1"/>
            </p:cNvSpPr>
            <p:nvPr/>
          </p:nvSpPr>
          <p:spPr bwMode="auto">
            <a:xfrm>
              <a:off x="4975" y="9018"/>
              <a:ext cx="740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7" name="Freeform 12"/>
            <p:cNvSpPr>
              <a:spLocks/>
            </p:cNvSpPr>
            <p:nvPr/>
          </p:nvSpPr>
          <p:spPr bwMode="auto">
            <a:xfrm>
              <a:off x="5728" y="8488"/>
              <a:ext cx="1549" cy="364"/>
            </a:xfrm>
            <a:custGeom>
              <a:avLst/>
              <a:gdLst>
                <a:gd name="T0" fmla="*/ 0 w 1032"/>
                <a:gd name="T1" fmla="*/ 896 h 232"/>
                <a:gd name="T2" fmla="*/ 1384 w 1032"/>
                <a:gd name="T3" fmla="*/ 325 h 232"/>
                <a:gd name="T4" fmla="*/ 3490 w 1032"/>
                <a:gd name="T5" fmla="*/ 0 h 232"/>
                <a:gd name="T6" fmla="*/ 0 60000 65536"/>
                <a:gd name="T7" fmla="*/ 0 60000 65536"/>
                <a:gd name="T8" fmla="*/ 0 60000 65536"/>
                <a:gd name="T9" fmla="*/ 0 w 1032"/>
                <a:gd name="T10" fmla="*/ 0 h 232"/>
                <a:gd name="T11" fmla="*/ 1032 w 1032"/>
                <a:gd name="T12" fmla="*/ 232 h 2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2" h="232">
                  <a:moveTo>
                    <a:pt x="0" y="232"/>
                  </a:moveTo>
                  <a:cubicBezTo>
                    <a:pt x="118" y="177"/>
                    <a:pt x="237" y="123"/>
                    <a:pt x="409" y="84"/>
                  </a:cubicBezTo>
                  <a:cubicBezTo>
                    <a:pt x="581" y="45"/>
                    <a:pt x="806" y="22"/>
                    <a:pt x="1032" y="0"/>
                  </a:cubicBezTo>
                </a:path>
              </a:pathLst>
            </a:custGeom>
            <a:solidFill>
              <a:srgbClr val="C0C0C0">
                <a:alpha val="50195"/>
              </a:srgbClr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8" name="Freeform 13"/>
            <p:cNvSpPr>
              <a:spLocks/>
            </p:cNvSpPr>
            <p:nvPr/>
          </p:nvSpPr>
          <p:spPr bwMode="auto">
            <a:xfrm flipV="1">
              <a:off x="5764" y="9215"/>
              <a:ext cx="1552" cy="359"/>
            </a:xfrm>
            <a:custGeom>
              <a:avLst/>
              <a:gdLst>
                <a:gd name="T0" fmla="*/ 0 w 1032"/>
                <a:gd name="T1" fmla="*/ 860 h 232"/>
                <a:gd name="T2" fmla="*/ 1391 w 1032"/>
                <a:gd name="T3" fmla="*/ 311 h 232"/>
                <a:gd name="T4" fmla="*/ 3510 w 1032"/>
                <a:gd name="T5" fmla="*/ 0 h 232"/>
                <a:gd name="T6" fmla="*/ 0 60000 65536"/>
                <a:gd name="T7" fmla="*/ 0 60000 65536"/>
                <a:gd name="T8" fmla="*/ 0 60000 65536"/>
                <a:gd name="T9" fmla="*/ 0 w 1032"/>
                <a:gd name="T10" fmla="*/ 0 h 232"/>
                <a:gd name="T11" fmla="*/ 1032 w 1032"/>
                <a:gd name="T12" fmla="*/ 232 h 2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2" h="232">
                  <a:moveTo>
                    <a:pt x="0" y="232"/>
                  </a:moveTo>
                  <a:cubicBezTo>
                    <a:pt x="118" y="177"/>
                    <a:pt x="237" y="123"/>
                    <a:pt x="409" y="84"/>
                  </a:cubicBezTo>
                  <a:cubicBezTo>
                    <a:pt x="581" y="45"/>
                    <a:pt x="806" y="22"/>
                    <a:pt x="1032" y="0"/>
                  </a:cubicBezTo>
                </a:path>
              </a:pathLst>
            </a:custGeom>
            <a:solidFill>
              <a:srgbClr val="C0C0C0">
                <a:alpha val="50195"/>
              </a:srgbClr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89" name="Oval 14"/>
            <p:cNvSpPr>
              <a:spLocks noChangeArrowheads="1"/>
            </p:cNvSpPr>
            <p:nvPr/>
          </p:nvSpPr>
          <p:spPr bwMode="auto">
            <a:xfrm>
              <a:off x="8996" y="8257"/>
              <a:ext cx="209" cy="1567"/>
            </a:xfrm>
            <a:prstGeom prst="ellipse">
              <a:avLst/>
            </a:prstGeom>
            <a:solidFill>
              <a:srgbClr val="C0C0C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90" name="Oval 15"/>
            <p:cNvSpPr>
              <a:spLocks noChangeArrowheads="1"/>
            </p:cNvSpPr>
            <p:nvPr/>
          </p:nvSpPr>
          <p:spPr bwMode="auto">
            <a:xfrm>
              <a:off x="3058" y="8277"/>
              <a:ext cx="212" cy="1564"/>
            </a:xfrm>
            <a:prstGeom prst="ellipse">
              <a:avLst/>
            </a:prstGeom>
            <a:solidFill>
              <a:srgbClr val="969696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91" name="Oval 16"/>
            <p:cNvSpPr>
              <a:spLocks noChangeArrowheads="1"/>
            </p:cNvSpPr>
            <p:nvPr/>
          </p:nvSpPr>
          <p:spPr bwMode="auto">
            <a:xfrm>
              <a:off x="5715" y="8852"/>
              <a:ext cx="84" cy="331"/>
            </a:xfrm>
            <a:prstGeom prst="ellipse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92" name="Oval 17"/>
            <p:cNvSpPr>
              <a:spLocks noChangeArrowheads="1"/>
            </p:cNvSpPr>
            <p:nvPr/>
          </p:nvSpPr>
          <p:spPr bwMode="auto">
            <a:xfrm>
              <a:off x="3134" y="8842"/>
              <a:ext cx="84" cy="332"/>
            </a:xfrm>
            <a:prstGeom prst="ellipse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211945" tIns="105973" rIns="211945" bIns="105973" anchor="ctr"/>
            <a:lstStyle/>
            <a:p>
              <a:endParaRPr lang="sv-SE"/>
            </a:p>
          </p:txBody>
        </p:sp>
        <p:sp>
          <p:nvSpPr>
            <p:cNvPr id="28693" name="Text Box 18"/>
            <p:cNvSpPr txBox="1">
              <a:spLocks noChangeArrowheads="1"/>
            </p:cNvSpPr>
            <p:nvPr/>
          </p:nvSpPr>
          <p:spPr bwMode="auto">
            <a:xfrm>
              <a:off x="6277" y="8761"/>
              <a:ext cx="1584" cy="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15348" tIns="57673" rIns="115348" bIns="57673" anchor="ctr"/>
            <a:lstStyle/>
            <a:p>
              <a:pPr algn="ctr"/>
              <a:r>
                <a:rPr lang="en-US" sz="1200">
                  <a:solidFill>
                    <a:srgbClr val="000000"/>
                  </a:solidFill>
                </a:rPr>
                <a:t>Mixing zone</a:t>
              </a:r>
              <a:endParaRPr lang="en-US"/>
            </a:p>
          </p:txBody>
        </p:sp>
        <p:sp>
          <p:nvSpPr>
            <p:cNvPr id="28694" name="Text Box 19"/>
            <p:cNvSpPr txBox="1">
              <a:spLocks noChangeArrowheads="1"/>
            </p:cNvSpPr>
            <p:nvPr/>
          </p:nvSpPr>
          <p:spPr bwMode="auto">
            <a:xfrm>
              <a:off x="3444" y="8712"/>
              <a:ext cx="940" cy="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15348" tIns="57673" rIns="115348" bIns="57673" anchor="ctr"/>
            <a:lstStyle/>
            <a:p>
              <a:pPr algn="ctr"/>
              <a:r>
                <a:rPr lang="en-US" sz="1400" i="1">
                  <a:solidFill>
                    <a:srgbClr val="000000"/>
                  </a:solidFill>
                  <a:sym typeface="Symbol" pitchFamily="18" charset="2"/>
                </a:rPr>
                <a:t></a:t>
              </a:r>
              <a:r>
                <a:rPr lang="en-US" sz="1400">
                  <a:solidFill>
                    <a:srgbClr val="000000"/>
                  </a:solidFill>
                </a:rPr>
                <a:t> = 1</a:t>
              </a:r>
              <a:endParaRPr lang="en-US"/>
            </a:p>
          </p:txBody>
        </p:sp>
      </p:grpSp>
      <p:pic>
        <p:nvPicPr>
          <p:cNvPr id="28676" name="Picture 20" descr="StatisticsPL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49" y="2997200"/>
            <a:ext cx="4319669" cy="3240112"/>
          </a:xfrm>
          <a:noFill/>
        </p:spPr>
      </p:pic>
      <p:sp>
        <p:nvSpPr>
          <p:cNvPr id="28677" name="Oval 23"/>
          <p:cNvSpPr>
            <a:spLocks noChangeArrowheads="1"/>
          </p:cNvSpPr>
          <p:nvPr/>
        </p:nvSpPr>
        <p:spPr bwMode="auto">
          <a:xfrm>
            <a:off x="4284663" y="20605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8678" name="Line 24"/>
          <p:cNvSpPr>
            <a:spLocks noChangeShapeType="1"/>
          </p:cNvSpPr>
          <p:nvPr/>
        </p:nvSpPr>
        <p:spPr bwMode="auto">
          <a:xfrm flipH="1">
            <a:off x="4356100" y="1484313"/>
            <a:ext cx="7921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8679" name="Text Box 25"/>
          <p:cNvSpPr txBox="1">
            <a:spLocks noChangeArrowheads="1"/>
          </p:cNvSpPr>
          <p:nvPr/>
        </p:nvSpPr>
        <p:spPr bwMode="auto">
          <a:xfrm>
            <a:off x="5200650" y="1217613"/>
            <a:ext cx="87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PDF of the mixture fraction</a:t>
            </a:r>
            <a:endParaRPr lang="en-US" smtClean="0"/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848600" cy="4608512"/>
          </a:xfrm>
        </p:spPr>
        <p:txBody>
          <a:bodyPr/>
          <a:lstStyle/>
          <a:p>
            <a:pPr eaLnBrk="1" hangingPunct="1"/>
            <a:r>
              <a:rPr lang="sv-SE" sz="2800" smtClean="0"/>
              <a:t>Mixture fraction is normalized transported scalar </a:t>
            </a:r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PDF of mixture fraction</a:t>
            </a:r>
          </a:p>
          <a:p>
            <a:pPr eaLnBrk="1" hangingPunct="1"/>
            <a:endParaRPr lang="sv-SE" sz="2800" smtClean="0"/>
          </a:p>
          <a:p>
            <a:pPr eaLnBrk="1" hangingPunct="1"/>
            <a:endParaRPr lang="sv-SE" sz="2800" smtClean="0"/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The average and variance of the PDF</a:t>
            </a:r>
          </a:p>
          <a:p>
            <a:pPr lvl="1" eaLnBrk="1" hangingPunct="1"/>
            <a:endParaRPr lang="en-US" sz="2400" smtClean="0"/>
          </a:p>
        </p:txBody>
      </p:sp>
      <p:graphicFrame>
        <p:nvGraphicFramePr>
          <p:cNvPr id="2050" name="Object 12"/>
          <p:cNvGraphicFramePr>
            <a:graphicFrameLocks noChangeAspect="1"/>
          </p:cNvGraphicFramePr>
          <p:nvPr>
            <p:ph sz="quarter" idx="2"/>
          </p:nvPr>
        </p:nvGraphicFramePr>
        <p:xfrm>
          <a:off x="1763713" y="2133600"/>
          <a:ext cx="3600450" cy="447675"/>
        </p:xfrm>
        <a:graphic>
          <a:graphicData uri="http://schemas.openxmlformats.org/presentationml/2006/ole">
            <p:oleObj spid="_x0000_s160770" name="Equation" r:id="rId4" imgW="1841400" imgH="228600" progId="Equation.DSMT4">
              <p:embed/>
            </p:oleObj>
          </a:graphicData>
        </a:graphic>
      </p:graphicFrame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1835150" y="3260725"/>
          <a:ext cx="3529013" cy="488950"/>
        </p:xfrm>
        <a:graphic>
          <a:graphicData uri="http://schemas.openxmlformats.org/presentationml/2006/ole">
            <p:oleObj spid="_x0000_s160771" name="Equation" r:id="rId5" imgW="1854200" imgH="254000" progId="Equation.DSMT4">
              <p:embed/>
            </p:oleObj>
          </a:graphicData>
        </a:graphic>
      </p:graphicFrame>
      <p:sp>
        <p:nvSpPr>
          <p:cNvPr id="205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2" name="Object 6"/>
          <p:cNvGraphicFramePr>
            <a:graphicFrameLocks noChangeAspect="1"/>
          </p:cNvGraphicFramePr>
          <p:nvPr/>
        </p:nvGraphicFramePr>
        <p:xfrm>
          <a:off x="1908175" y="3860800"/>
          <a:ext cx="1655763" cy="908050"/>
        </p:xfrm>
        <a:graphic>
          <a:graphicData uri="http://schemas.openxmlformats.org/presentationml/2006/ole">
            <p:oleObj spid="_x0000_s160772" name="Equation" r:id="rId6" imgW="888614" imgH="482391" progId="Equation.DSMT4">
              <p:embed/>
            </p:oleObj>
          </a:graphicData>
        </a:graphic>
      </p:graphicFrame>
      <p:sp>
        <p:nvSpPr>
          <p:cNvPr id="2059" name="Rectangle 9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3" name="Object 10"/>
          <p:cNvGraphicFramePr>
            <a:graphicFrameLocks noChangeAspect="1"/>
          </p:cNvGraphicFramePr>
          <p:nvPr/>
        </p:nvGraphicFramePr>
        <p:xfrm>
          <a:off x="1476375" y="5157788"/>
          <a:ext cx="5256213" cy="809625"/>
        </p:xfrm>
        <a:graphic>
          <a:graphicData uri="http://schemas.openxmlformats.org/presentationml/2006/ole">
            <p:oleObj spid="_x0000_s160773" name="Equation" r:id="rId7" imgW="3149600" imgH="482600" progId="Equation.DSMT4">
              <p:embed/>
            </p:oleObj>
          </a:graphicData>
        </a:graphic>
      </p:graphicFrame>
      <p:graphicFrame>
        <p:nvGraphicFramePr>
          <p:cNvPr id="2054" name="Object 14"/>
          <p:cNvGraphicFramePr>
            <a:graphicFrameLocks noChangeAspect="1"/>
          </p:cNvGraphicFramePr>
          <p:nvPr>
            <p:ph sz="quarter" idx="3"/>
          </p:nvPr>
        </p:nvGraphicFramePr>
        <p:xfrm>
          <a:off x="6443663" y="2708275"/>
          <a:ext cx="1981200" cy="2017713"/>
        </p:xfrm>
        <a:graphic>
          <a:graphicData uri="http://schemas.openxmlformats.org/presentationml/2006/ole">
            <p:oleObj spid="_x0000_s160774" name="Bitmap Image" r:id="rId8" imgW="1523810" imgH="155279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8789</TotalTime>
  <Words>723</Words>
  <Application>Microsoft Office PowerPoint</Application>
  <PresentationFormat>On-screen Show (4:3)</PresentationFormat>
  <Paragraphs>233</Paragraphs>
  <Slides>27</Slides>
  <Notes>27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CFD KRTfk 2002</vt:lpstr>
      <vt:lpstr>Equation</vt:lpstr>
      <vt:lpstr>Bitmap Image</vt:lpstr>
      <vt:lpstr>Slide 1</vt:lpstr>
      <vt:lpstr>Mixing</vt:lpstr>
      <vt:lpstr>Mixing modeling</vt:lpstr>
      <vt:lpstr>Turbulent mixing in a jet</vt:lpstr>
      <vt:lpstr>Mixing steps</vt:lpstr>
      <vt:lpstr>The mixing process</vt:lpstr>
      <vt:lpstr>Mixing scales</vt:lpstr>
      <vt:lpstr>Mixing statistics</vt:lpstr>
      <vt:lpstr>PDF of the mixture fraction</vt:lpstr>
      <vt:lpstr>The β -PDF</vt:lpstr>
      <vt:lpstr>Subgrid mixing</vt:lpstr>
      <vt:lpstr>Other possible PDF-functions</vt:lpstr>
      <vt:lpstr>Mixing modelling</vt:lpstr>
      <vt:lpstr>Mixture fraction variance </vt:lpstr>
      <vt:lpstr>Closing the models</vt:lpstr>
      <vt:lpstr>Closure of scalar dissipation</vt:lpstr>
      <vt:lpstr>The Turbulent mixer model (TMM)</vt:lpstr>
      <vt:lpstr>TMM model cont.</vt:lpstr>
      <vt:lpstr>Chemical reactions</vt:lpstr>
      <vt:lpstr>The Effect of Dahmköhler number</vt:lpstr>
      <vt:lpstr>Example:Instantaneous reaction</vt:lpstr>
      <vt:lpstr>Instantaneous reaction</vt:lpstr>
      <vt:lpstr>Reaction rate (mixed has reacted)</vt:lpstr>
      <vt:lpstr>Intermediate reaction rate Da≈1</vt:lpstr>
      <vt:lpstr>Da≈1</vt:lpstr>
      <vt:lpstr>The Eddy Dissipation model (ED)</vt:lpstr>
      <vt:lpstr>Phenomenological Models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526</cp:revision>
  <dcterms:created xsi:type="dcterms:W3CDTF">2002-10-27T09:25:10Z</dcterms:created>
  <dcterms:modified xsi:type="dcterms:W3CDTF">2011-12-16T08:04:27Z</dcterms:modified>
</cp:coreProperties>
</file>