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648450" cy="97821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4026" y="-96"/>
      </p:cViewPr>
      <p:guideLst>
        <p:guide orient="horz" pos="3081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5" Type="http://schemas.openxmlformats.org/officeDocument/2006/relationships/image" Target="../media/image83.wmf"/><Relationship Id="rId4" Type="http://schemas.openxmlformats.org/officeDocument/2006/relationships/image" Target="../media/image82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4" Type="http://schemas.openxmlformats.org/officeDocument/2006/relationships/image" Target="../media/image8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66A7C99-718D-47CB-A161-C35240D4B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91088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6613"/>
            <a:ext cx="4876800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3C75EF-BBC9-4935-B14E-53ABC014A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89609A-6DD6-4D53-8A80-9872571B3CE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60E872-42EB-459A-8EA2-2D5EEAFB51BB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8921F6-BB44-4A18-B43B-53D25C2381A6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05D7CD-0F0E-42EC-8E10-BEE478382601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19DC01-8F3F-4524-9253-1C50CE1416FB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860112-7EB8-41CD-944F-0054D13CA25E}" type="slidenum">
              <a:rPr lang="en-GB" smtClean="0"/>
              <a:pPr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A8AA3D-C517-4CD7-9FB8-B075DE04E415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44D584-4778-4DC2-9F8E-AAFAD5F5BAED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82D97E-75CA-43BD-9C10-539505479750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2413B3-84C0-41A2-8A2D-4014A6F10417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9F87C7-D55F-4FF7-93BC-DC543F9F9541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376128-B9DA-4E69-9060-C6A48C56D209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411914-A369-44F6-AA57-41BF44F315D8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F1B37A-62E6-4140-9F33-D21B17976CAD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F4DB6E-7A73-437D-A6CA-8E0D8A32F202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B9562F-6E51-43C9-9097-74D897AA5B65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1C727A-1354-460C-B70E-2EC764354BF3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6041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852488"/>
            <a:ext cx="4560888" cy="3421062"/>
          </a:xfrm>
          <a:ln w="12700" cap="flat">
            <a:solidFill>
              <a:schemeClr val="tx1"/>
            </a:solidFill>
          </a:ln>
        </p:spPr>
      </p:sp>
      <p:sp>
        <p:nvSpPr>
          <p:cNvPr id="604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885825" y="4660900"/>
            <a:ext cx="4876800" cy="4421188"/>
          </a:xfrm>
          <a:noFill/>
          <a:ln/>
        </p:spPr>
        <p:txBody>
          <a:bodyPr lIns="92075" tIns="46038" rIns="92075" bIns="46038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A1DDE7-394A-44BB-9E26-85550B70FAF2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852488"/>
            <a:ext cx="4560888" cy="3421062"/>
          </a:xfrm>
          <a:ln w="12700" cap="flat">
            <a:solidFill>
              <a:schemeClr val="tx1"/>
            </a:solidFill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4660900"/>
            <a:ext cx="4876800" cy="4421188"/>
          </a:xfrm>
          <a:noFill/>
          <a:ln/>
        </p:spPr>
        <p:txBody>
          <a:bodyPr lIns="92075" tIns="46038" rIns="92075" bIns="46038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C2FBA2-3671-4F32-9296-41EEE1E18E0B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852488"/>
            <a:ext cx="4560888" cy="3421062"/>
          </a:xfrm>
          <a:ln w="12700" cap="flat">
            <a:solidFill>
              <a:schemeClr val="tx1"/>
            </a:solidFill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4660900"/>
            <a:ext cx="4876800" cy="4421188"/>
          </a:xfrm>
          <a:noFill/>
          <a:ln/>
        </p:spPr>
        <p:txBody>
          <a:bodyPr lIns="92075" tIns="46038" rIns="92075" bIns="46038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510A6E-D389-4139-9303-5693A8189A13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F09DB7-356B-4E83-9E93-F4D784354248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71EC03-4A10-4B9B-9B24-BA0BC3D7A45C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13D6B2-1870-4379-9E57-E4638A0E1308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3FA7EF-5842-4217-8EE7-FFCEA006CB10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3479A2-2F8C-4BB4-87EE-1557815AF974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54BF29-1CB3-4249-AE2D-0E21043CB034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347FB7-6564-4DEB-BE50-7676C54FEF36}" type="slidenum">
              <a:rPr lang="en-GB" smtClean="0"/>
              <a:pPr/>
              <a:t>33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872EDE-7CE6-4FC4-B889-20AE518799EF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58DB1F-18A0-404B-A63D-0330A4089E93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337E2A-D092-4F21-AF78-31CA641DC4BA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711452-FFF2-448D-9472-850FC16A6FF9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211ED4-A897-4B95-BC5C-7B12D3F3EF4F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C4B55D-0815-4A36-A455-6B40626F8572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5E338-1C6E-482C-8AB6-E14E803E6E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4694B-89CD-41E8-A953-C27945521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260350"/>
            <a:ext cx="1960562" cy="590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260350"/>
            <a:ext cx="5730875" cy="590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37AFB-A79E-4F48-85A3-21D78A053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D93D3-7638-4463-9A1D-9CBA162A9B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66891-A0C4-4F4B-9CA5-1023D90DD1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4213" y="1557338"/>
            <a:ext cx="7772400" cy="4608512"/>
          </a:xfrm>
        </p:spPr>
        <p:txBody>
          <a:bodyPr/>
          <a:lstStyle/>
          <a:p>
            <a:pPr lvl="0"/>
            <a:endParaRPr lang="sv-S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75018-E115-4CDD-9F62-886D925A9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002FD-3A6B-4D7B-B1EA-DC694B7CCE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FA605-F696-4FA4-9C52-364A7A8CA9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131DE-AAF0-4FAF-92A5-81BA6ED60E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F9469-1EA2-41C6-AAA1-7DC0C1DEE0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B3ABF-4F46-4287-BAB7-59ED3149F3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A2918-37CB-4FD0-9705-54ECF4F229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95CC-8F71-458A-A1CB-BA33071A2C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2E279-5AE9-48BF-BEEB-C551EB4E35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50997-F7DD-4FCB-B094-879C8521D6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DC241-DFC9-41E4-9B7C-8EE1603EF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57338"/>
            <a:ext cx="77724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40E154-7550-4C9C-8D04-4D2CDEEDF2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345" name="Rectangle 9"/>
          <p:cNvSpPr>
            <a:spLocks noChangeArrowheads="1"/>
          </p:cNvSpPr>
          <p:nvPr userDrawn="1"/>
        </p:nvSpPr>
        <p:spPr bwMode="auto">
          <a:xfrm>
            <a:off x="1219200" y="6324600"/>
            <a:ext cx="6858000" cy="457200"/>
          </a:xfrm>
          <a:prstGeom prst="rect">
            <a:avLst/>
          </a:prstGeom>
          <a:gradFill rotWithShape="0">
            <a:gsLst>
              <a:gs pos="0">
                <a:srgbClr val="037C03"/>
              </a:gs>
              <a:gs pos="50000">
                <a:srgbClr val="037C03">
                  <a:gamma/>
                  <a:tint val="50196"/>
                  <a:invGamma/>
                </a:srgbClr>
              </a:gs>
              <a:gs pos="100000">
                <a:srgbClr val="037C0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6" name="AutoShape 10"/>
          <p:cNvSpPr>
            <a:spLocks noChangeArrowheads="1"/>
          </p:cNvSpPr>
          <p:nvPr userDrawn="1"/>
        </p:nvSpPr>
        <p:spPr bwMode="auto">
          <a:xfrm>
            <a:off x="6858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7" name="AutoShape 11"/>
          <p:cNvSpPr>
            <a:spLocks noChangeArrowheads="1"/>
          </p:cNvSpPr>
          <p:nvPr userDrawn="1"/>
        </p:nvSpPr>
        <p:spPr bwMode="auto">
          <a:xfrm>
            <a:off x="3810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8" name="AutoShape 12"/>
          <p:cNvSpPr>
            <a:spLocks noChangeArrowheads="1"/>
          </p:cNvSpPr>
          <p:nvPr userDrawn="1"/>
        </p:nvSpPr>
        <p:spPr bwMode="auto">
          <a:xfrm>
            <a:off x="76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9" name="AutoShape 13"/>
          <p:cNvSpPr>
            <a:spLocks noChangeArrowheads="1"/>
          </p:cNvSpPr>
          <p:nvPr userDrawn="1"/>
        </p:nvSpPr>
        <p:spPr bwMode="auto">
          <a:xfrm>
            <a:off x="85344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0" name="AutoShape 14"/>
          <p:cNvSpPr>
            <a:spLocks noChangeArrowheads="1"/>
          </p:cNvSpPr>
          <p:nvPr userDrawn="1"/>
        </p:nvSpPr>
        <p:spPr bwMode="auto">
          <a:xfrm>
            <a:off x="8839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1" name="AutoShape 15"/>
          <p:cNvSpPr>
            <a:spLocks noChangeArrowheads="1"/>
          </p:cNvSpPr>
          <p:nvPr userDrawn="1"/>
        </p:nvSpPr>
        <p:spPr bwMode="auto">
          <a:xfrm>
            <a:off x="82296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2" name="Rectangle 16"/>
          <p:cNvSpPr>
            <a:spLocks noChangeArrowheads="1"/>
          </p:cNvSpPr>
          <p:nvPr userDrawn="1"/>
        </p:nvSpPr>
        <p:spPr bwMode="auto">
          <a:xfrm>
            <a:off x="6308725" y="6292850"/>
            <a:ext cx="2911475" cy="29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>
                <a:solidFill>
                  <a:schemeClr val="bg1"/>
                </a:solidFill>
                <a:latin typeface="Arial" charset="0"/>
              </a:rPr>
              <a:t>Chalmers University </a:t>
            </a:r>
          </a:p>
        </p:txBody>
      </p:sp>
      <p:sp>
        <p:nvSpPr>
          <p:cNvPr id="14353" name="Rectangle 17"/>
          <p:cNvSpPr>
            <a:spLocks noChangeArrowheads="1"/>
          </p:cNvSpPr>
          <p:nvPr userDrawn="1"/>
        </p:nvSpPr>
        <p:spPr bwMode="auto">
          <a:xfrm>
            <a:off x="1127125" y="6278563"/>
            <a:ext cx="4597003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 smtClean="0">
                <a:solidFill>
                  <a:schemeClr val="bg1"/>
                </a:solidFill>
                <a:latin typeface="Arial" charset="0"/>
              </a:rPr>
              <a:t>Computational Fluid Dynamics for Engineers, Cambridge University Press, 2011</a:t>
            </a:r>
            <a:endParaRPr lang="en-GB" sz="1300" b="1" i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0.bin"/><Relationship Id="rId9" Type="http://schemas.openxmlformats.org/officeDocument/2006/relationships/oleObject" Target="../embeddings/oleObject2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7.bin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notesSlide" Target="../notesSlides/notesSlide27.xml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2.bin"/><Relationship Id="rId5" Type="http://schemas.openxmlformats.org/officeDocument/2006/relationships/oleObject" Target="../embeddings/oleObject61.bin"/><Relationship Id="rId4" Type="http://schemas.openxmlformats.org/officeDocument/2006/relationships/oleObject" Target="../embeddings/oleObject6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65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notesSlide" Target="../notesSlides/notesSlide29.xml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8.bin"/><Relationship Id="rId5" Type="http://schemas.openxmlformats.org/officeDocument/2006/relationships/oleObject" Target="../embeddings/oleObject67.bin"/><Relationship Id="rId4" Type="http://schemas.openxmlformats.org/officeDocument/2006/relationships/oleObject" Target="../embeddings/oleObject6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7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notesSlide" Target="../notesSlides/notesSlide32.xml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76.bin"/><Relationship Id="rId5" Type="http://schemas.openxmlformats.org/officeDocument/2006/relationships/oleObject" Target="../embeddings/oleObject75.bin"/><Relationship Id="rId4" Type="http://schemas.openxmlformats.org/officeDocument/2006/relationships/oleObject" Target="../embeddings/oleObject74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7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81.bin"/><Relationship Id="rId5" Type="http://schemas.openxmlformats.org/officeDocument/2006/relationships/oleObject" Target="../embeddings/oleObject80.bin"/><Relationship Id="rId4" Type="http://schemas.openxmlformats.org/officeDocument/2006/relationships/oleObject" Target="../embeddings/oleObject7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\\K2236-NAS1\ronniea\CFD%20bok%20och%20kurs%202010-utveckling\levererat%202011\Rawdata\Lic_1_3.mpg" TargetMode="External"/><Relationship Id="rId1" Type="http://schemas.openxmlformats.org/officeDocument/2006/relationships/video" Target="file:///\\K2236-NAS1\ronniea\CFD%20bok%20och%20kurs%202010-utveckling\levererat%202011\Rawdata\Lic_1_1.mpg" TargetMode="Externa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980728"/>
            <a:ext cx="8280920" cy="4896544"/>
          </a:xfrm>
        </p:spPr>
        <p:txBody>
          <a:bodyPr/>
          <a:lstStyle/>
          <a:p>
            <a:pPr algn="l"/>
            <a:r>
              <a:rPr lang="en-US" b="1" dirty="0" smtClean="0"/>
              <a:t>Computational Fluid Dynamics for Engineers</a:t>
            </a:r>
            <a:r>
              <a:rPr lang="en-US" dirty="0" smtClean="0"/>
              <a:t> </a:t>
            </a:r>
            <a:r>
              <a:rPr lang="en-US" sz="2800" dirty="0" smtClean="0"/>
              <a:t>Cambridge University Press, 2011.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Tutorials and Projects are also available at www.cambridge.org\9781107018952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000" dirty="0" smtClean="0"/>
              <a:t>Copyright @2011 Prof. Bengt Andersson</a:t>
            </a:r>
          </a:p>
          <a:p>
            <a:pPr algn="l"/>
            <a:r>
              <a:rPr lang="en-US" sz="2000" dirty="0" smtClean="0"/>
              <a:t>These lecture notes can be used freely with reference to the textbook.</a:t>
            </a:r>
          </a:p>
          <a:p>
            <a:pPr algn="l"/>
            <a:r>
              <a:rPr lang="en-US" sz="2000" dirty="0" smtClean="0"/>
              <a:t>Chemical Engineering</a:t>
            </a:r>
          </a:p>
          <a:p>
            <a:pPr algn="l"/>
            <a:r>
              <a:rPr lang="en-US" sz="2000" dirty="0" smtClean="0"/>
              <a:t>Chalmers University</a:t>
            </a:r>
          </a:p>
          <a:p>
            <a:pPr algn="l"/>
            <a:r>
              <a:rPr lang="en-US" sz="2000" dirty="0" smtClean="0"/>
              <a:t>Gothenburg, Sweden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cascade of turbulent energy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323850" y="1989138"/>
          <a:ext cx="8496300" cy="3176587"/>
        </p:xfrm>
        <a:graphic>
          <a:graphicData uri="http://schemas.openxmlformats.org/presentationml/2006/ole">
            <p:oleObj spid="_x0000_s68610" name="Picture" r:id="rId4" imgW="5834863" imgH="2187696" progId="Word.Picture.8">
              <p:embed/>
            </p:oleObj>
          </a:graphicData>
        </a:graphic>
      </p:graphicFrame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443663" y="4868863"/>
            <a:ext cx="1747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Large eddies</a:t>
            </a:r>
            <a:endParaRPr 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95288" y="4724400"/>
            <a:ext cx="1747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Small eddies</a:t>
            </a:r>
            <a:endParaRPr lang="en-US"/>
          </a:p>
        </p:txBody>
      </p:sp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4099" name="Object 8"/>
          <p:cNvGraphicFramePr>
            <a:graphicFrameLocks noChangeAspect="1"/>
          </p:cNvGraphicFramePr>
          <p:nvPr/>
        </p:nvGraphicFramePr>
        <p:xfrm>
          <a:off x="1547813" y="5516563"/>
          <a:ext cx="5832475" cy="642937"/>
        </p:xfrm>
        <a:graphic>
          <a:graphicData uri="http://schemas.openxmlformats.org/presentationml/2006/ole">
            <p:oleObj spid="_x0000_s68611" name="Equation" r:id="rId5" imgW="2336800" imgH="2540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The energy spectra</a:t>
            </a:r>
          </a:p>
        </p:txBody>
      </p:sp>
      <p:sp>
        <p:nvSpPr>
          <p:cNvPr id="31747" name="Text Box 8"/>
          <p:cNvSpPr txBox="1">
            <a:spLocks noChangeArrowheads="1"/>
          </p:cNvSpPr>
          <p:nvPr/>
        </p:nvSpPr>
        <p:spPr bwMode="auto">
          <a:xfrm>
            <a:off x="2700338" y="5229225"/>
            <a:ext cx="1325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i="1"/>
              <a:t>k</a:t>
            </a:r>
            <a:r>
              <a:rPr lang="en-GB"/>
              <a:t>=L/x 2</a:t>
            </a:r>
            <a:r>
              <a:rPr lang="en-GB">
                <a:latin typeface="Symbol" pitchFamily="18" charset="2"/>
              </a:rPr>
              <a:t>p</a:t>
            </a:r>
          </a:p>
        </p:txBody>
      </p:sp>
      <p:sp>
        <p:nvSpPr>
          <p:cNvPr id="31748" name="Rectangle 1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pSp>
        <p:nvGrpSpPr>
          <p:cNvPr id="2" name="Group 143"/>
          <p:cNvGrpSpPr>
            <a:grpSpLocks/>
          </p:cNvGrpSpPr>
          <p:nvPr/>
        </p:nvGrpSpPr>
        <p:grpSpPr bwMode="auto">
          <a:xfrm>
            <a:off x="395288" y="1201738"/>
            <a:ext cx="13458825" cy="5251450"/>
            <a:chOff x="395536" y="1201197"/>
            <a:chExt cx="11010763" cy="4674137"/>
          </a:xfrm>
        </p:grpSpPr>
        <p:grpSp>
          <p:nvGrpSpPr>
            <p:cNvPr id="3" name="Group 140"/>
            <p:cNvGrpSpPr>
              <a:grpSpLocks/>
            </p:cNvGrpSpPr>
            <p:nvPr/>
          </p:nvGrpSpPr>
          <p:grpSpPr bwMode="auto">
            <a:xfrm>
              <a:off x="395536" y="1201197"/>
              <a:ext cx="11010763" cy="4674137"/>
              <a:chOff x="395536" y="1201197"/>
              <a:chExt cx="11010763" cy="4674137"/>
            </a:xfrm>
          </p:grpSpPr>
          <p:sp>
            <p:nvSpPr>
              <p:cNvPr id="31752" name="AutoShape 136"/>
              <p:cNvSpPr>
                <a:spLocks noChangeAspect="1" noChangeArrowheads="1" noTextEdit="1"/>
              </p:cNvSpPr>
              <p:nvPr/>
            </p:nvSpPr>
            <p:spPr bwMode="auto">
              <a:xfrm>
                <a:off x="5697648" y="2093909"/>
                <a:ext cx="5708651" cy="3781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753" name="Rectangle 135"/>
              <p:cNvSpPr>
                <a:spLocks noChangeArrowheads="1"/>
              </p:cNvSpPr>
              <p:nvPr/>
            </p:nvSpPr>
            <p:spPr bwMode="auto">
              <a:xfrm>
                <a:off x="395536" y="1201197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754" name="Rectangle 134"/>
              <p:cNvSpPr>
                <a:spLocks noChangeArrowheads="1"/>
              </p:cNvSpPr>
              <p:nvPr/>
            </p:nvSpPr>
            <p:spPr bwMode="auto">
              <a:xfrm>
                <a:off x="951734" y="1516157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831" name="Rectangle 132"/>
              <p:cNvSpPr>
                <a:spLocks noChangeArrowheads="1"/>
              </p:cNvSpPr>
              <p:nvPr/>
            </p:nvSpPr>
            <p:spPr bwMode="auto">
              <a:xfrm>
                <a:off x="2587311" y="3760434"/>
                <a:ext cx="282659" cy="219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eaLnBrk="0" hangingPunct="0"/>
                <a:r>
                  <a:rPr lang="en-US" sz="1600" i="1" dirty="0" err="1" smtClean="0">
                    <a:solidFill>
                      <a:srgbClr val="000000"/>
                    </a:solidFill>
                    <a:ea typeface="Times New Roman" pitchFamily="18" charset="0"/>
                    <a:cs typeface="Symbol" pitchFamily="18" charset="2"/>
                  </a:rPr>
                  <a:t>k</a:t>
                </a:r>
                <a:r>
                  <a:rPr lang="en-US" sz="1600" i="1" baseline="-25000" dirty="0" err="1" smtClean="0">
                    <a:solidFill>
                      <a:srgbClr val="000000"/>
                    </a:solidFill>
                    <a:ea typeface="Times New Roman" pitchFamily="18" charset="0"/>
                    <a:cs typeface="Symbol" pitchFamily="18" charset="2"/>
                  </a:rPr>
                  <a:t>e</a:t>
                </a:r>
                <a:endParaRPr lang="en-US" sz="3200" baseline="-25000" dirty="0">
                  <a:ea typeface="Times New Roman" pitchFamily="18" charset="0"/>
                  <a:cs typeface="Symbol" pitchFamily="18" charset="2"/>
                </a:endParaRPr>
              </a:p>
            </p:txBody>
          </p:sp>
          <p:sp>
            <p:nvSpPr>
              <p:cNvPr id="31756" name="Rectangle 130"/>
              <p:cNvSpPr>
                <a:spLocks noChangeArrowheads="1"/>
              </p:cNvSpPr>
              <p:nvPr/>
            </p:nvSpPr>
            <p:spPr bwMode="auto">
              <a:xfrm>
                <a:off x="2763188" y="3826922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829" name="Rectangle 128"/>
              <p:cNvSpPr>
                <a:spLocks noChangeArrowheads="1"/>
              </p:cNvSpPr>
              <p:nvPr/>
            </p:nvSpPr>
            <p:spPr bwMode="auto">
              <a:xfrm>
                <a:off x="4918138" y="3760434"/>
                <a:ext cx="308243" cy="219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eaLnBrk="0" hangingPunct="0"/>
                <a:r>
                  <a:rPr lang="en-US" sz="1600" i="1" dirty="0" err="1" smtClean="0">
                    <a:solidFill>
                      <a:srgbClr val="000000"/>
                    </a:solidFill>
                    <a:ea typeface="Times New Roman" pitchFamily="18" charset="0"/>
                    <a:cs typeface="Symbol" pitchFamily="18" charset="2"/>
                  </a:rPr>
                  <a:t>k</a:t>
                </a:r>
                <a:r>
                  <a:rPr lang="en-US" sz="1600" i="1" baseline="-25000" dirty="0" err="1" smtClean="0">
                    <a:solidFill>
                      <a:srgbClr val="000000"/>
                    </a:solidFill>
                    <a:ea typeface="Times New Roman" pitchFamily="18" charset="0"/>
                    <a:cs typeface="Symbol" pitchFamily="18" charset="2"/>
                  </a:rPr>
                  <a:t>d</a:t>
                </a:r>
                <a:endParaRPr lang="en-US" baseline="-25000" dirty="0">
                  <a:ea typeface="Times New Roman" pitchFamily="18" charset="0"/>
                  <a:cs typeface="Symbol" pitchFamily="18" charset="2"/>
                </a:endParaRPr>
              </a:p>
            </p:txBody>
          </p:sp>
          <p:sp>
            <p:nvSpPr>
              <p:cNvPr id="31758" name="Rectangle 126"/>
              <p:cNvSpPr>
                <a:spLocks noChangeArrowheads="1"/>
              </p:cNvSpPr>
              <p:nvPr/>
            </p:nvSpPr>
            <p:spPr bwMode="auto">
              <a:xfrm>
                <a:off x="5107347" y="3834542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759" name="Line 125"/>
              <p:cNvSpPr>
                <a:spLocks noChangeShapeType="1"/>
              </p:cNvSpPr>
              <p:nvPr/>
            </p:nvSpPr>
            <p:spPr bwMode="auto">
              <a:xfrm>
                <a:off x="2541597" y="3927252"/>
                <a:ext cx="635" cy="108585"/>
              </a:xfrm>
              <a:prstGeom prst="line">
                <a:avLst/>
              </a:prstGeom>
              <a:noFill/>
              <a:ln w="16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760" name="Line 124"/>
              <p:cNvSpPr>
                <a:spLocks noChangeShapeType="1"/>
              </p:cNvSpPr>
              <p:nvPr/>
            </p:nvSpPr>
            <p:spPr bwMode="auto">
              <a:xfrm>
                <a:off x="4886391" y="3934237"/>
                <a:ext cx="635" cy="108585"/>
              </a:xfrm>
              <a:prstGeom prst="line">
                <a:avLst/>
              </a:prstGeom>
              <a:noFill/>
              <a:ln w="16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761" name="Rectangle 123"/>
              <p:cNvSpPr>
                <a:spLocks noChangeArrowheads="1"/>
              </p:cNvSpPr>
              <p:nvPr/>
            </p:nvSpPr>
            <p:spPr bwMode="auto">
              <a:xfrm>
                <a:off x="805700" y="4153947"/>
                <a:ext cx="990490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Largest eddies of </a:t>
                </a:r>
                <a:endParaRPr lang="en-US"/>
              </a:p>
            </p:txBody>
          </p:sp>
          <p:sp>
            <p:nvSpPr>
              <p:cNvPr id="31762" name="Rectangle 122"/>
              <p:cNvSpPr>
                <a:spLocks noChangeArrowheads="1"/>
              </p:cNvSpPr>
              <p:nvPr/>
            </p:nvSpPr>
            <p:spPr bwMode="auto">
              <a:xfrm>
                <a:off x="805700" y="4313332"/>
                <a:ext cx="990490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permanent nature</a:t>
                </a:r>
                <a:endParaRPr lang="en-US"/>
              </a:p>
            </p:txBody>
          </p:sp>
          <p:sp>
            <p:nvSpPr>
              <p:cNvPr id="31763" name="Rectangle 121"/>
              <p:cNvSpPr>
                <a:spLocks noChangeArrowheads="1"/>
              </p:cNvSpPr>
              <p:nvPr/>
            </p:nvSpPr>
            <p:spPr bwMode="auto">
              <a:xfrm>
                <a:off x="1754285" y="4313332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764" name="Rectangle 120"/>
              <p:cNvSpPr>
                <a:spLocks noChangeArrowheads="1"/>
              </p:cNvSpPr>
              <p:nvPr/>
            </p:nvSpPr>
            <p:spPr bwMode="auto">
              <a:xfrm>
                <a:off x="1980955" y="4153312"/>
                <a:ext cx="1009538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Energy containing </a:t>
                </a:r>
                <a:endParaRPr lang="en-US"/>
              </a:p>
            </p:txBody>
          </p:sp>
          <p:sp>
            <p:nvSpPr>
              <p:cNvPr id="31765" name="Rectangle 119"/>
              <p:cNvSpPr>
                <a:spLocks noChangeArrowheads="1"/>
              </p:cNvSpPr>
              <p:nvPr/>
            </p:nvSpPr>
            <p:spPr bwMode="auto">
              <a:xfrm>
                <a:off x="1980955" y="4311427"/>
                <a:ext cx="371434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eddies </a:t>
                </a:r>
                <a:endParaRPr lang="en-US"/>
              </a:p>
            </p:txBody>
          </p:sp>
          <p:sp>
            <p:nvSpPr>
              <p:cNvPr id="31766" name="Rectangle 118"/>
              <p:cNvSpPr>
                <a:spLocks noChangeArrowheads="1"/>
              </p:cNvSpPr>
              <p:nvPr/>
            </p:nvSpPr>
            <p:spPr bwMode="auto">
              <a:xfrm>
                <a:off x="2362547" y="4311427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767" name="Rectangle 117"/>
              <p:cNvSpPr>
                <a:spLocks noChangeArrowheads="1"/>
              </p:cNvSpPr>
              <p:nvPr/>
            </p:nvSpPr>
            <p:spPr bwMode="auto">
              <a:xfrm>
                <a:off x="3297798" y="4153312"/>
                <a:ext cx="390482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Inertial </a:t>
                </a:r>
                <a:endParaRPr lang="en-US"/>
              </a:p>
            </p:txBody>
          </p:sp>
          <p:sp>
            <p:nvSpPr>
              <p:cNvPr id="31768" name="Rectangle 116"/>
              <p:cNvSpPr>
                <a:spLocks noChangeArrowheads="1"/>
              </p:cNvSpPr>
              <p:nvPr/>
            </p:nvSpPr>
            <p:spPr bwMode="auto">
              <a:xfrm>
                <a:off x="3724471" y="4153312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769" name="Rectangle 115"/>
              <p:cNvSpPr>
                <a:spLocks noChangeArrowheads="1"/>
              </p:cNvSpPr>
              <p:nvPr/>
            </p:nvSpPr>
            <p:spPr bwMode="auto">
              <a:xfrm>
                <a:off x="3297798" y="4311427"/>
                <a:ext cx="514293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subrange</a:t>
                </a:r>
                <a:endParaRPr lang="en-US"/>
              </a:p>
            </p:txBody>
          </p:sp>
          <p:sp>
            <p:nvSpPr>
              <p:cNvPr id="31770" name="Rectangle 114"/>
              <p:cNvSpPr>
                <a:spLocks noChangeArrowheads="1"/>
              </p:cNvSpPr>
              <p:nvPr/>
            </p:nvSpPr>
            <p:spPr bwMode="auto">
              <a:xfrm>
                <a:off x="3789868" y="4311427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771" name="Freeform 113"/>
              <p:cNvSpPr>
                <a:spLocks noEditPoints="1"/>
              </p:cNvSpPr>
              <p:nvPr/>
            </p:nvSpPr>
            <p:spPr bwMode="auto">
              <a:xfrm>
                <a:off x="2008892" y="1554257"/>
                <a:ext cx="3519414" cy="79375"/>
              </a:xfrm>
              <a:custGeom>
                <a:avLst/>
                <a:gdLst>
                  <a:gd name="T0" fmla="*/ 2147483647 w 17262"/>
                  <a:gd name="T1" fmla="*/ 2147483647 h 391"/>
                  <a:gd name="T2" fmla="*/ 2147483647 w 17262"/>
                  <a:gd name="T3" fmla="*/ 2147483647 h 391"/>
                  <a:gd name="T4" fmla="*/ 2147483647 w 17262"/>
                  <a:gd name="T5" fmla="*/ 2147483647 h 391"/>
                  <a:gd name="T6" fmla="*/ 2147483647 w 17262"/>
                  <a:gd name="T7" fmla="*/ 2147483647 h 391"/>
                  <a:gd name="T8" fmla="*/ 2147483647 w 17262"/>
                  <a:gd name="T9" fmla="*/ 2147483647 h 391"/>
                  <a:gd name="T10" fmla="*/ 0 w 17262"/>
                  <a:gd name="T11" fmla="*/ 2147483647 h 391"/>
                  <a:gd name="T12" fmla="*/ 2147483647 w 17262"/>
                  <a:gd name="T13" fmla="*/ 2147483647 h 391"/>
                  <a:gd name="T14" fmla="*/ 2147483647 w 17262"/>
                  <a:gd name="T15" fmla="*/ 2147483647 h 391"/>
                  <a:gd name="T16" fmla="*/ 2147483647 w 17262"/>
                  <a:gd name="T17" fmla="*/ 2147483647 h 391"/>
                  <a:gd name="T18" fmla="*/ 2147483647 w 17262"/>
                  <a:gd name="T19" fmla="*/ 2147483647 h 391"/>
                  <a:gd name="T20" fmla="*/ 2147483647 w 17262"/>
                  <a:gd name="T21" fmla="*/ 2147483647 h 391"/>
                  <a:gd name="T22" fmla="*/ 2147483647 w 17262"/>
                  <a:gd name="T23" fmla="*/ 2147483647 h 391"/>
                  <a:gd name="T24" fmla="*/ 2147483647 w 17262"/>
                  <a:gd name="T25" fmla="*/ 2147483647 h 391"/>
                  <a:gd name="T26" fmla="*/ 2147483647 w 17262"/>
                  <a:gd name="T27" fmla="*/ 2147483647 h 391"/>
                  <a:gd name="T28" fmla="*/ 2147483647 w 17262"/>
                  <a:gd name="T29" fmla="*/ 2147483647 h 391"/>
                  <a:gd name="T30" fmla="*/ 2147483647 w 17262"/>
                  <a:gd name="T31" fmla="*/ 2147483647 h 391"/>
                  <a:gd name="T32" fmla="*/ 2147483647 w 17262"/>
                  <a:gd name="T33" fmla="*/ 2147483647 h 39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7262"/>
                  <a:gd name="T52" fmla="*/ 0 h 391"/>
                  <a:gd name="T53" fmla="*/ 17262 w 17262"/>
                  <a:gd name="T54" fmla="*/ 391 h 39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7262" h="391">
                    <a:moveTo>
                      <a:pt x="25" y="170"/>
                    </a:moveTo>
                    <a:lnTo>
                      <a:pt x="17215" y="170"/>
                    </a:lnTo>
                    <a:cubicBezTo>
                      <a:pt x="17229" y="170"/>
                      <a:pt x="17240" y="182"/>
                      <a:pt x="17240" y="195"/>
                    </a:cubicBezTo>
                    <a:cubicBezTo>
                      <a:pt x="17240" y="209"/>
                      <a:pt x="17229" y="220"/>
                      <a:pt x="17215" y="220"/>
                    </a:cubicBezTo>
                    <a:lnTo>
                      <a:pt x="25" y="220"/>
                    </a:lnTo>
                    <a:cubicBezTo>
                      <a:pt x="11" y="220"/>
                      <a:pt x="0" y="209"/>
                      <a:pt x="0" y="195"/>
                    </a:cubicBezTo>
                    <a:cubicBezTo>
                      <a:pt x="0" y="182"/>
                      <a:pt x="11" y="170"/>
                      <a:pt x="25" y="170"/>
                    </a:cubicBezTo>
                    <a:close/>
                    <a:moveTo>
                      <a:pt x="16961" y="8"/>
                    </a:moveTo>
                    <a:lnTo>
                      <a:pt x="17262" y="195"/>
                    </a:lnTo>
                    <a:lnTo>
                      <a:pt x="16961" y="383"/>
                    </a:lnTo>
                    <a:cubicBezTo>
                      <a:pt x="16950" y="391"/>
                      <a:pt x="16934" y="387"/>
                      <a:pt x="16927" y="375"/>
                    </a:cubicBezTo>
                    <a:cubicBezTo>
                      <a:pt x="16920" y="364"/>
                      <a:pt x="16923" y="348"/>
                      <a:pt x="16935" y="341"/>
                    </a:cubicBezTo>
                    <a:lnTo>
                      <a:pt x="17202" y="174"/>
                    </a:lnTo>
                    <a:lnTo>
                      <a:pt x="17202" y="217"/>
                    </a:lnTo>
                    <a:lnTo>
                      <a:pt x="16935" y="50"/>
                    </a:lnTo>
                    <a:cubicBezTo>
                      <a:pt x="16923" y="43"/>
                      <a:pt x="16920" y="27"/>
                      <a:pt x="16927" y="16"/>
                    </a:cubicBezTo>
                    <a:cubicBezTo>
                      <a:pt x="16934" y="4"/>
                      <a:pt x="16950" y="0"/>
                      <a:pt x="16961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772" name="Rectangle 112"/>
              <p:cNvSpPr>
                <a:spLocks noChangeArrowheads="1"/>
              </p:cNvSpPr>
              <p:nvPr/>
            </p:nvSpPr>
            <p:spPr bwMode="auto">
              <a:xfrm>
                <a:off x="5760054" y="3932967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773" name="Rectangle 111"/>
              <p:cNvSpPr>
                <a:spLocks noChangeArrowheads="1"/>
              </p:cNvSpPr>
              <p:nvPr/>
            </p:nvSpPr>
            <p:spPr bwMode="auto">
              <a:xfrm>
                <a:off x="3460340" y="4552727"/>
                <a:ext cx="1542878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Universal equilibrium range</a:t>
                </a:r>
                <a:endParaRPr lang="en-US"/>
              </a:p>
            </p:txBody>
          </p:sp>
          <p:sp>
            <p:nvSpPr>
              <p:cNvPr id="31774" name="Rectangle 110"/>
              <p:cNvSpPr>
                <a:spLocks noChangeArrowheads="1"/>
              </p:cNvSpPr>
              <p:nvPr/>
            </p:nvSpPr>
            <p:spPr bwMode="auto">
              <a:xfrm>
                <a:off x="4993060" y="4552727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775" name="Rectangle 109"/>
              <p:cNvSpPr>
                <a:spLocks noChangeArrowheads="1"/>
              </p:cNvSpPr>
              <p:nvPr/>
            </p:nvSpPr>
            <p:spPr bwMode="auto">
              <a:xfrm>
                <a:off x="3563888" y="1340768"/>
                <a:ext cx="147386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 i="1">
                    <a:solidFill>
                      <a:srgbClr val="000000"/>
                    </a:solidFill>
                    <a:cs typeface="Times New Roman" pitchFamily="18" charset="0"/>
                  </a:rPr>
                  <a:t>Decreasing  size            </a:t>
                </a:r>
                <a:endParaRPr lang="en-US"/>
              </a:p>
            </p:txBody>
          </p:sp>
          <p:sp>
            <p:nvSpPr>
              <p:cNvPr id="31776" name="Rectangle 107"/>
              <p:cNvSpPr>
                <a:spLocks noChangeArrowheads="1"/>
              </p:cNvSpPr>
              <p:nvPr/>
            </p:nvSpPr>
            <p:spPr bwMode="auto">
              <a:xfrm>
                <a:off x="4443846" y="1403762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 i="1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grpSp>
            <p:nvGrpSpPr>
              <p:cNvPr id="6" name="Group 103"/>
              <p:cNvGrpSpPr>
                <a:grpSpLocks/>
              </p:cNvGrpSpPr>
              <p:nvPr/>
            </p:nvGrpSpPr>
            <p:grpSpPr bwMode="auto">
              <a:xfrm>
                <a:off x="1574599" y="3033172"/>
                <a:ext cx="220955" cy="219075"/>
                <a:chOff x="1662" y="2892"/>
                <a:chExt cx="348" cy="345"/>
              </a:xfrm>
            </p:grpSpPr>
            <p:sp>
              <p:nvSpPr>
                <p:cNvPr id="31825" name="Rectangle 106"/>
                <p:cNvSpPr>
                  <a:spLocks noChangeArrowheads="1"/>
                </p:cNvSpPr>
                <p:nvPr/>
              </p:nvSpPr>
              <p:spPr bwMode="auto">
                <a:xfrm>
                  <a:off x="1892" y="2892"/>
                  <a:ext cx="118" cy="3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1600" i="1">
                      <a:solidFill>
                        <a:srgbClr val="000000"/>
                      </a:solidFill>
                      <a:ea typeface="Times New Roman" pitchFamily="18" charset="0"/>
                      <a:cs typeface="Symbol" pitchFamily="18" charset="2"/>
                    </a:rPr>
                    <a:t>k</a:t>
                  </a:r>
                  <a:endParaRPr lang="en-US" sz="1600">
                    <a:ea typeface="Times New Roman" pitchFamily="18" charset="0"/>
                    <a:cs typeface="Symbol" pitchFamily="18" charset="2"/>
                  </a:endParaRPr>
                </a:p>
              </p:txBody>
            </p:sp>
            <p:sp>
              <p:nvSpPr>
                <p:cNvPr id="31826" name="Rectangle 105"/>
                <p:cNvSpPr>
                  <a:spLocks noChangeArrowheads="1"/>
                </p:cNvSpPr>
                <p:nvPr/>
              </p:nvSpPr>
              <p:spPr bwMode="auto">
                <a:xfrm>
                  <a:off x="1662" y="2892"/>
                  <a:ext cx="116" cy="3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1600" i="1">
                      <a:solidFill>
                        <a:srgbClr val="000000"/>
                      </a:solidFill>
                      <a:ea typeface="Times New Roman" pitchFamily="18" charset="0"/>
                      <a:cs typeface="Symbol" pitchFamily="18" charset="2"/>
                      <a:sym typeface="Symbol" pitchFamily="18" charset="2"/>
                    </a:rPr>
                    <a:t></a:t>
                  </a:r>
                  <a:endParaRPr lang="en-US" sz="1600">
                    <a:ea typeface="Times New Roman" pitchFamily="18" charset="0"/>
                    <a:cs typeface="Symbol" pitchFamily="18" charset="2"/>
                  </a:endParaRPr>
                </a:p>
              </p:txBody>
            </p:sp>
            <p:sp>
              <p:nvSpPr>
                <p:cNvPr id="31827" name="Rectangle 104"/>
                <p:cNvSpPr>
                  <a:spLocks noChangeArrowheads="1"/>
                </p:cNvSpPr>
                <p:nvPr/>
              </p:nvSpPr>
              <p:spPr bwMode="auto">
                <a:xfrm>
                  <a:off x="1820" y="2900"/>
                  <a:ext cx="91" cy="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1100">
                      <a:solidFill>
                        <a:srgbClr val="000000"/>
                      </a:solidFill>
                      <a:cs typeface="Times New Roman" pitchFamily="18" charset="0"/>
                    </a:rPr>
                    <a:t>2</a:t>
                  </a:r>
                  <a:endParaRPr lang="en-US" sz="1100"/>
                </a:p>
              </p:txBody>
            </p:sp>
          </p:grpSp>
          <p:sp>
            <p:nvSpPr>
              <p:cNvPr id="31778" name="Rectangle 102"/>
              <p:cNvSpPr>
                <a:spLocks noChangeArrowheads="1"/>
              </p:cNvSpPr>
              <p:nvPr/>
            </p:nvSpPr>
            <p:spPr bwMode="auto">
              <a:xfrm>
                <a:off x="1856508" y="3050952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779" name="Rectangle 101"/>
              <p:cNvSpPr>
                <a:spLocks noChangeArrowheads="1"/>
              </p:cNvSpPr>
              <p:nvPr/>
            </p:nvSpPr>
            <p:spPr bwMode="auto">
              <a:xfrm>
                <a:off x="4168286" y="2774727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grpSp>
            <p:nvGrpSpPr>
              <p:cNvPr id="7" name="Group 58"/>
              <p:cNvGrpSpPr>
                <a:grpSpLocks/>
              </p:cNvGrpSpPr>
              <p:nvPr/>
            </p:nvGrpSpPr>
            <p:grpSpPr bwMode="auto">
              <a:xfrm>
                <a:off x="984116" y="1444402"/>
                <a:ext cx="4949274" cy="3103880"/>
                <a:chOff x="927" y="390"/>
                <a:chExt cx="7795" cy="4888"/>
              </a:xfrm>
            </p:grpSpPr>
            <p:grpSp>
              <p:nvGrpSpPr>
                <p:cNvPr id="8" name="Group 98"/>
                <p:cNvGrpSpPr>
                  <a:grpSpLocks/>
                </p:cNvGrpSpPr>
                <p:nvPr/>
              </p:nvGrpSpPr>
              <p:grpSpPr bwMode="auto">
                <a:xfrm>
                  <a:off x="2363" y="4506"/>
                  <a:ext cx="41" cy="321"/>
                  <a:chOff x="2168" y="4506"/>
                  <a:chExt cx="41" cy="321"/>
                </a:xfrm>
              </p:grpSpPr>
              <p:sp>
                <p:nvSpPr>
                  <p:cNvPr id="31823" name="Freeform 100"/>
                  <p:cNvSpPr>
                    <a:spLocks noEditPoints="1"/>
                  </p:cNvSpPr>
                  <p:nvPr/>
                </p:nvSpPr>
                <p:spPr bwMode="auto">
                  <a:xfrm>
                    <a:off x="2187" y="4506"/>
                    <a:ext cx="22" cy="321"/>
                  </a:xfrm>
                  <a:custGeom>
                    <a:avLst/>
                    <a:gdLst>
                      <a:gd name="T0" fmla="*/ 22 w 22"/>
                      <a:gd name="T1" fmla="*/ 0 h 321"/>
                      <a:gd name="T2" fmla="*/ 22 w 22"/>
                      <a:gd name="T3" fmla="*/ 21 h 321"/>
                      <a:gd name="T4" fmla="*/ 0 w 22"/>
                      <a:gd name="T5" fmla="*/ 21 h 321"/>
                      <a:gd name="T6" fmla="*/ 0 w 22"/>
                      <a:gd name="T7" fmla="*/ 0 h 321"/>
                      <a:gd name="T8" fmla="*/ 22 w 22"/>
                      <a:gd name="T9" fmla="*/ 0 h 321"/>
                      <a:gd name="T10" fmla="*/ 22 w 22"/>
                      <a:gd name="T11" fmla="*/ 42 h 321"/>
                      <a:gd name="T12" fmla="*/ 22 w 22"/>
                      <a:gd name="T13" fmla="*/ 64 h 321"/>
                      <a:gd name="T14" fmla="*/ 0 w 22"/>
                      <a:gd name="T15" fmla="*/ 64 h 321"/>
                      <a:gd name="T16" fmla="*/ 0 w 22"/>
                      <a:gd name="T17" fmla="*/ 42 h 321"/>
                      <a:gd name="T18" fmla="*/ 22 w 22"/>
                      <a:gd name="T19" fmla="*/ 42 h 321"/>
                      <a:gd name="T20" fmla="*/ 22 w 22"/>
                      <a:gd name="T21" fmla="*/ 85 h 321"/>
                      <a:gd name="T22" fmla="*/ 22 w 22"/>
                      <a:gd name="T23" fmla="*/ 107 h 321"/>
                      <a:gd name="T24" fmla="*/ 0 w 22"/>
                      <a:gd name="T25" fmla="*/ 107 h 321"/>
                      <a:gd name="T26" fmla="*/ 0 w 22"/>
                      <a:gd name="T27" fmla="*/ 85 h 321"/>
                      <a:gd name="T28" fmla="*/ 22 w 22"/>
                      <a:gd name="T29" fmla="*/ 85 h 321"/>
                      <a:gd name="T30" fmla="*/ 22 w 22"/>
                      <a:gd name="T31" fmla="*/ 128 h 321"/>
                      <a:gd name="T32" fmla="*/ 22 w 22"/>
                      <a:gd name="T33" fmla="*/ 150 h 321"/>
                      <a:gd name="T34" fmla="*/ 0 w 22"/>
                      <a:gd name="T35" fmla="*/ 150 h 321"/>
                      <a:gd name="T36" fmla="*/ 0 w 22"/>
                      <a:gd name="T37" fmla="*/ 128 h 321"/>
                      <a:gd name="T38" fmla="*/ 22 w 22"/>
                      <a:gd name="T39" fmla="*/ 128 h 321"/>
                      <a:gd name="T40" fmla="*/ 22 w 22"/>
                      <a:gd name="T41" fmla="*/ 171 h 321"/>
                      <a:gd name="T42" fmla="*/ 22 w 22"/>
                      <a:gd name="T43" fmla="*/ 192 h 321"/>
                      <a:gd name="T44" fmla="*/ 0 w 22"/>
                      <a:gd name="T45" fmla="*/ 192 h 321"/>
                      <a:gd name="T46" fmla="*/ 0 w 22"/>
                      <a:gd name="T47" fmla="*/ 171 h 321"/>
                      <a:gd name="T48" fmla="*/ 22 w 22"/>
                      <a:gd name="T49" fmla="*/ 171 h 321"/>
                      <a:gd name="T50" fmla="*/ 22 w 22"/>
                      <a:gd name="T51" fmla="*/ 214 h 321"/>
                      <a:gd name="T52" fmla="*/ 22 w 22"/>
                      <a:gd name="T53" fmla="*/ 235 h 321"/>
                      <a:gd name="T54" fmla="*/ 0 w 22"/>
                      <a:gd name="T55" fmla="*/ 235 h 321"/>
                      <a:gd name="T56" fmla="*/ 0 w 22"/>
                      <a:gd name="T57" fmla="*/ 214 h 321"/>
                      <a:gd name="T58" fmla="*/ 22 w 22"/>
                      <a:gd name="T59" fmla="*/ 214 h 321"/>
                      <a:gd name="T60" fmla="*/ 22 w 22"/>
                      <a:gd name="T61" fmla="*/ 256 h 321"/>
                      <a:gd name="T62" fmla="*/ 22 w 22"/>
                      <a:gd name="T63" fmla="*/ 278 h 321"/>
                      <a:gd name="T64" fmla="*/ 0 w 22"/>
                      <a:gd name="T65" fmla="*/ 278 h 321"/>
                      <a:gd name="T66" fmla="*/ 0 w 22"/>
                      <a:gd name="T67" fmla="*/ 256 h 321"/>
                      <a:gd name="T68" fmla="*/ 22 w 22"/>
                      <a:gd name="T69" fmla="*/ 256 h 321"/>
                      <a:gd name="T70" fmla="*/ 22 w 22"/>
                      <a:gd name="T71" fmla="*/ 299 h 321"/>
                      <a:gd name="T72" fmla="*/ 22 w 22"/>
                      <a:gd name="T73" fmla="*/ 321 h 321"/>
                      <a:gd name="T74" fmla="*/ 0 w 22"/>
                      <a:gd name="T75" fmla="*/ 321 h 321"/>
                      <a:gd name="T76" fmla="*/ 0 w 22"/>
                      <a:gd name="T77" fmla="*/ 299 h 321"/>
                      <a:gd name="T78" fmla="*/ 22 w 22"/>
                      <a:gd name="T79" fmla="*/ 299 h 32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2"/>
                      <a:gd name="T121" fmla="*/ 0 h 321"/>
                      <a:gd name="T122" fmla="*/ 22 w 22"/>
                      <a:gd name="T123" fmla="*/ 321 h 32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2" h="321">
                        <a:moveTo>
                          <a:pt x="22" y="0"/>
                        </a:moveTo>
                        <a:lnTo>
                          <a:pt x="22" y="21"/>
                        </a:lnTo>
                        <a:lnTo>
                          <a:pt x="0" y="21"/>
                        </a:lnTo>
                        <a:lnTo>
                          <a:pt x="0" y="0"/>
                        </a:lnTo>
                        <a:lnTo>
                          <a:pt x="22" y="0"/>
                        </a:lnTo>
                        <a:close/>
                        <a:moveTo>
                          <a:pt x="22" y="42"/>
                        </a:moveTo>
                        <a:lnTo>
                          <a:pt x="22" y="64"/>
                        </a:lnTo>
                        <a:lnTo>
                          <a:pt x="0" y="64"/>
                        </a:lnTo>
                        <a:lnTo>
                          <a:pt x="0" y="42"/>
                        </a:lnTo>
                        <a:lnTo>
                          <a:pt x="22" y="42"/>
                        </a:lnTo>
                        <a:close/>
                        <a:moveTo>
                          <a:pt x="22" y="85"/>
                        </a:moveTo>
                        <a:lnTo>
                          <a:pt x="22" y="107"/>
                        </a:lnTo>
                        <a:lnTo>
                          <a:pt x="0" y="107"/>
                        </a:lnTo>
                        <a:lnTo>
                          <a:pt x="0" y="85"/>
                        </a:lnTo>
                        <a:lnTo>
                          <a:pt x="22" y="85"/>
                        </a:lnTo>
                        <a:close/>
                        <a:moveTo>
                          <a:pt x="22" y="128"/>
                        </a:moveTo>
                        <a:lnTo>
                          <a:pt x="22" y="150"/>
                        </a:lnTo>
                        <a:lnTo>
                          <a:pt x="0" y="150"/>
                        </a:lnTo>
                        <a:lnTo>
                          <a:pt x="0" y="128"/>
                        </a:lnTo>
                        <a:lnTo>
                          <a:pt x="22" y="128"/>
                        </a:lnTo>
                        <a:close/>
                        <a:moveTo>
                          <a:pt x="22" y="171"/>
                        </a:moveTo>
                        <a:lnTo>
                          <a:pt x="22" y="192"/>
                        </a:lnTo>
                        <a:lnTo>
                          <a:pt x="0" y="192"/>
                        </a:lnTo>
                        <a:lnTo>
                          <a:pt x="0" y="171"/>
                        </a:lnTo>
                        <a:lnTo>
                          <a:pt x="22" y="171"/>
                        </a:lnTo>
                        <a:close/>
                        <a:moveTo>
                          <a:pt x="22" y="214"/>
                        </a:moveTo>
                        <a:lnTo>
                          <a:pt x="22" y="235"/>
                        </a:lnTo>
                        <a:lnTo>
                          <a:pt x="0" y="235"/>
                        </a:lnTo>
                        <a:lnTo>
                          <a:pt x="0" y="214"/>
                        </a:lnTo>
                        <a:lnTo>
                          <a:pt x="22" y="214"/>
                        </a:lnTo>
                        <a:close/>
                        <a:moveTo>
                          <a:pt x="22" y="256"/>
                        </a:moveTo>
                        <a:lnTo>
                          <a:pt x="22" y="278"/>
                        </a:lnTo>
                        <a:lnTo>
                          <a:pt x="0" y="278"/>
                        </a:lnTo>
                        <a:lnTo>
                          <a:pt x="0" y="256"/>
                        </a:lnTo>
                        <a:lnTo>
                          <a:pt x="22" y="256"/>
                        </a:lnTo>
                        <a:close/>
                        <a:moveTo>
                          <a:pt x="22" y="299"/>
                        </a:moveTo>
                        <a:lnTo>
                          <a:pt x="22" y="321"/>
                        </a:lnTo>
                        <a:lnTo>
                          <a:pt x="0" y="321"/>
                        </a:lnTo>
                        <a:lnTo>
                          <a:pt x="0" y="299"/>
                        </a:lnTo>
                        <a:lnTo>
                          <a:pt x="22" y="2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">
                    <a:solidFill>
                      <a:srgbClr val="000000"/>
                    </a:solidFill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/>
                  </a:p>
                </p:txBody>
              </p:sp>
              <p:sp>
                <p:nvSpPr>
                  <p:cNvPr id="31824" name="Freeform 99"/>
                  <p:cNvSpPr>
                    <a:spLocks noEditPoints="1"/>
                  </p:cNvSpPr>
                  <p:nvPr/>
                </p:nvSpPr>
                <p:spPr bwMode="auto">
                  <a:xfrm>
                    <a:off x="2168" y="4506"/>
                    <a:ext cx="21" cy="321"/>
                  </a:xfrm>
                  <a:custGeom>
                    <a:avLst/>
                    <a:gdLst>
                      <a:gd name="T0" fmla="*/ 21 w 21"/>
                      <a:gd name="T1" fmla="*/ 0 h 321"/>
                      <a:gd name="T2" fmla="*/ 21 w 21"/>
                      <a:gd name="T3" fmla="*/ 21 h 321"/>
                      <a:gd name="T4" fmla="*/ 0 w 21"/>
                      <a:gd name="T5" fmla="*/ 21 h 321"/>
                      <a:gd name="T6" fmla="*/ 0 w 21"/>
                      <a:gd name="T7" fmla="*/ 0 h 321"/>
                      <a:gd name="T8" fmla="*/ 21 w 21"/>
                      <a:gd name="T9" fmla="*/ 0 h 321"/>
                      <a:gd name="T10" fmla="*/ 21 w 21"/>
                      <a:gd name="T11" fmla="*/ 42 h 321"/>
                      <a:gd name="T12" fmla="*/ 21 w 21"/>
                      <a:gd name="T13" fmla="*/ 64 h 321"/>
                      <a:gd name="T14" fmla="*/ 0 w 21"/>
                      <a:gd name="T15" fmla="*/ 64 h 321"/>
                      <a:gd name="T16" fmla="*/ 0 w 21"/>
                      <a:gd name="T17" fmla="*/ 42 h 321"/>
                      <a:gd name="T18" fmla="*/ 21 w 21"/>
                      <a:gd name="T19" fmla="*/ 42 h 321"/>
                      <a:gd name="T20" fmla="*/ 21 w 21"/>
                      <a:gd name="T21" fmla="*/ 85 h 321"/>
                      <a:gd name="T22" fmla="*/ 21 w 21"/>
                      <a:gd name="T23" fmla="*/ 107 h 321"/>
                      <a:gd name="T24" fmla="*/ 0 w 21"/>
                      <a:gd name="T25" fmla="*/ 107 h 321"/>
                      <a:gd name="T26" fmla="*/ 0 w 21"/>
                      <a:gd name="T27" fmla="*/ 85 h 321"/>
                      <a:gd name="T28" fmla="*/ 21 w 21"/>
                      <a:gd name="T29" fmla="*/ 85 h 321"/>
                      <a:gd name="T30" fmla="*/ 21 w 21"/>
                      <a:gd name="T31" fmla="*/ 128 h 321"/>
                      <a:gd name="T32" fmla="*/ 21 w 21"/>
                      <a:gd name="T33" fmla="*/ 150 h 321"/>
                      <a:gd name="T34" fmla="*/ 0 w 21"/>
                      <a:gd name="T35" fmla="*/ 150 h 321"/>
                      <a:gd name="T36" fmla="*/ 0 w 21"/>
                      <a:gd name="T37" fmla="*/ 128 h 321"/>
                      <a:gd name="T38" fmla="*/ 21 w 21"/>
                      <a:gd name="T39" fmla="*/ 128 h 321"/>
                      <a:gd name="T40" fmla="*/ 21 w 21"/>
                      <a:gd name="T41" fmla="*/ 171 h 321"/>
                      <a:gd name="T42" fmla="*/ 21 w 21"/>
                      <a:gd name="T43" fmla="*/ 192 h 321"/>
                      <a:gd name="T44" fmla="*/ 0 w 21"/>
                      <a:gd name="T45" fmla="*/ 192 h 321"/>
                      <a:gd name="T46" fmla="*/ 0 w 21"/>
                      <a:gd name="T47" fmla="*/ 171 h 321"/>
                      <a:gd name="T48" fmla="*/ 21 w 21"/>
                      <a:gd name="T49" fmla="*/ 171 h 321"/>
                      <a:gd name="T50" fmla="*/ 21 w 21"/>
                      <a:gd name="T51" fmla="*/ 214 h 321"/>
                      <a:gd name="T52" fmla="*/ 21 w 21"/>
                      <a:gd name="T53" fmla="*/ 235 h 321"/>
                      <a:gd name="T54" fmla="*/ 0 w 21"/>
                      <a:gd name="T55" fmla="*/ 235 h 321"/>
                      <a:gd name="T56" fmla="*/ 0 w 21"/>
                      <a:gd name="T57" fmla="*/ 214 h 321"/>
                      <a:gd name="T58" fmla="*/ 21 w 21"/>
                      <a:gd name="T59" fmla="*/ 214 h 321"/>
                      <a:gd name="T60" fmla="*/ 21 w 21"/>
                      <a:gd name="T61" fmla="*/ 256 h 321"/>
                      <a:gd name="T62" fmla="*/ 21 w 21"/>
                      <a:gd name="T63" fmla="*/ 278 h 321"/>
                      <a:gd name="T64" fmla="*/ 0 w 21"/>
                      <a:gd name="T65" fmla="*/ 278 h 321"/>
                      <a:gd name="T66" fmla="*/ 0 w 21"/>
                      <a:gd name="T67" fmla="*/ 256 h 321"/>
                      <a:gd name="T68" fmla="*/ 21 w 21"/>
                      <a:gd name="T69" fmla="*/ 256 h 321"/>
                      <a:gd name="T70" fmla="*/ 21 w 21"/>
                      <a:gd name="T71" fmla="*/ 299 h 321"/>
                      <a:gd name="T72" fmla="*/ 21 w 21"/>
                      <a:gd name="T73" fmla="*/ 321 h 321"/>
                      <a:gd name="T74" fmla="*/ 0 w 21"/>
                      <a:gd name="T75" fmla="*/ 321 h 321"/>
                      <a:gd name="T76" fmla="*/ 0 w 21"/>
                      <a:gd name="T77" fmla="*/ 299 h 321"/>
                      <a:gd name="T78" fmla="*/ 21 w 21"/>
                      <a:gd name="T79" fmla="*/ 299 h 32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1"/>
                      <a:gd name="T121" fmla="*/ 0 h 321"/>
                      <a:gd name="T122" fmla="*/ 21 w 21"/>
                      <a:gd name="T123" fmla="*/ 321 h 32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1" h="321">
                        <a:moveTo>
                          <a:pt x="21" y="0"/>
                        </a:moveTo>
                        <a:lnTo>
                          <a:pt x="21" y="21"/>
                        </a:lnTo>
                        <a:lnTo>
                          <a:pt x="0" y="21"/>
                        </a:lnTo>
                        <a:lnTo>
                          <a:pt x="0" y="0"/>
                        </a:lnTo>
                        <a:lnTo>
                          <a:pt x="21" y="0"/>
                        </a:lnTo>
                        <a:close/>
                        <a:moveTo>
                          <a:pt x="21" y="42"/>
                        </a:moveTo>
                        <a:lnTo>
                          <a:pt x="21" y="64"/>
                        </a:lnTo>
                        <a:lnTo>
                          <a:pt x="0" y="64"/>
                        </a:lnTo>
                        <a:lnTo>
                          <a:pt x="0" y="42"/>
                        </a:lnTo>
                        <a:lnTo>
                          <a:pt x="21" y="42"/>
                        </a:lnTo>
                        <a:close/>
                        <a:moveTo>
                          <a:pt x="21" y="85"/>
                        </a:moveTo>
                        <a:lnTo>
                          <a:pt x="21" y="107"/>
                        </a:lnTo>
                        <a:lnTo>
                          <a:pt x="0" y="107"/>
                        </a:lnTo>
                        <a:lnTo>
                          <a:pt x="0" y="85"/>
                        </a:lnTo>
                        <a:lnTo>
                          <a:pt x="21" y="85"/>
                        </a:lnTo>
                        <a:close/>
                        <a:moveTo>
                          <a:pt x="21" y="128"/>
                        </a:moveTo>
                        <a:lnTo>
                          <a:pt x="21" y="150"/>
                        </a:lnTo>
                        <a:lnTo>
                          <a:pt x="0" y="150"/>
                        </a:lnTo>
                        <a:lnTo>
                          <a:pt x="0" y="128"/>
                        </a:lnTo>
                        <a:lnTo>
                          <a:pt x="21" y="128"/>
                        </a:lnTo>
                        <a:close/>
                        <a:moveTo>
                          <a:pt x="21" y="171"/>
                        </a:moveTo>
                        <a:lnTo>
                          <a:pt x="21" y="192"/>
                        </a:lnTo>
                        <a:lnTo>
                          <a:pt x="0" y="192"/>
                        </a:lnTo>
                        <a:lnTo>
                          <a:pt x="0" y="171"/>
                        </a:lnTo>
                        <a:lnTo>
                          <a:pt x="21" y="171"/>
                        </a:lnTo>
                        <a:close/>
                        <a:moveTo>
                          <a:pt x="21" y="214"/>
                        </a:moveTo>
                        <a:lnTo>
                          <a:pt x="21" y="235"/>
                        </a:lnTo>
                        <a:lnTo>
                          <a:pt x="0" y="235"/>
                        </a:lnTo>
                        <a:lnTo>
                          <a:pt x="0" y="214"/>
                        </a:lnTo>
                        <a:lnTo>
                          <a:pt x="21" y="214"/>
                        </a:lnTo>
                        <a:close/>
                        <a:moveTo>
                          <a:pt x="21" y="256"/>
                        </a:moveTo>
                        <a:lnTo>
                          <a:pt x="21" y="278"/>
                        </a:lnTo>
                        <a:lnTo>
                          <a:pt x="0" y="278"/>
                        </a:lnTo>
                        <a:lnTo>
                          <a:pt x="0" y="256"/>
                        </a:lnTo>
                        <a:lnTo>
                          <a:pt x="21" y="256"/>
                        </a:lnTo>
                        <a:close/>
                        <a:moveTo>
                          <a:pt x="21" y="299"/>
                        </a:moveTo>
                        <a:lnTo>
                          <a:pt x="21" y="321"/>
                        </a:lnTo>
                        <a:lnTo>
                          <a:pt x="0" y="321"/>
                        </a:lnTo>
                        <a:lnTo>
                          <a:pt x="0" y="299"/>
                        </a:lnTo>
                        <a:lnTo>
                          <a:pt x="21" y="2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">
                    <a:solidFill>
                      <a:srgbClr val="000000"/>
                    </a:solidFill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/>
                  </a:p>
                </p:txBody>
              </p:sp>
            </p:grpSp>
            <p:grpSp>
              <p:nvGrpSpPr>
                <p:cNvPr id="9" name="Group 95"/>
                <p:cNvGrpSpPr>
                  <a:grpSpLocks/>
                </p:cNvGrpSpPr>
                <p:nvPr/>
              </p:nvGrpSpPr>
              <p:grpSpPr bwMode="auto">
                <a:xfrm>
                  <a:off x="4457" y="4509"/>
                  <a:ext cx="40" cy="321"/>
                  <a:chOff x="4262" y="4509"/>
                  <a:chExt cx="40" cy="321"/>
                </a:xfrm>
              </p:grpSpPr>
              <p:sp>
                <p:nvSpPr>
                  <p:cNvPr id="31821" name="Freeform 97"/>
                  <p:cNvSpPr>
                    <a:spLocks noEditPoints="1"/>
                  </p:cNvSpPr>
                  <p:nvPr/>
                </p:nvSpPr>
                <p:spPr bwMode="auto">
                  <a:xfrm>
                    <a:off x="4281" y="4509"/>
                    <a:ext cx="21" cy="321"/>
                  </a:xfrm>
                  <a:custGeom>
                    <a:avLst/>
                    <a:gdLst>
                      <a:gd name="T0" fmla="*/ 21 w 21"/>
                      <a:gd name="T1" fmla="*/ 0 h 321"/>
                      <a:gd name="T2" fmla="*/ 21 w 21"/>
                      <a:gd name="T3" fmla="*/ 21 h 321"/>
                      <a:gd name="T4" fmla="*/ 0 w 21"/>
                      <a:gd name="T5" fmla="*/ 21 h 321"/>
                      <a:gd name="T6" fmla="*/ 0 w 21"/>
                      <a:gd name="T7" fmla="*/ 0 h 321"/>
                      <a:gd name="T8" fmla="*/ 21 w 21"/>
                      <a:gd name="T9" fmla="*/ 0 h 321"/>
                      <a:gd name="T10" fmla="*/ 21 w 21"/>
                      <a:gd name="T11" fmla="*/ 43 h 321"/>
                      <a:gd name="T12" fmla="*/ 21 w 21"/>
                      <a:gd name="T13" fmla="*/ 64 h 321"/>
                      <a:gd name="T14" fmla="*/ 0 w 21"/>
                      <a:gd name="T15" fmla="*/ 64 h 321"/>
                      <a:gd name="T16" fmla="*/ 0 w 21"/>
                      <a:gd name="T17" fmla="*/ 43 h 321"/>
                      <a:gd name="T18" fmla="*/ 21 w 21"/>
                      <a:gd name="T19" fmla="*/ 43 h 321"/>
                      <a:gd name="T20" fmla="*/ 21 w 21"/>
                      <a:gd name="T21" fmla="*/ 86 h 321"/>
                      <a:gd name="T22" fmla="*/ 21 w 21"/>
                      <a:gd name="T23" fmla="*/ 107 h 321"/>
                      <a:gd name="T24" fmla="*/ 0 w 21"/>
                      <a:gd name="T25" fmla="*/ 107 h 321"/>
                      <a:gd name="T26" fmla="*/ 0 w 21"/>
                      <a:gd name="T27" fmla="*/ 86 h 321"/>
                      <a:gd name="T28" fmla="*/ 21 w 21"/>
                      <a:gd name="T29" fmla="*/ 86 h 321"/>
                      <a:gd name="T30" fmla="*/ 21 w 21"/>
                      <a:gd name="T31" fmla="*/ 128 h 321"/>
                      <a:gd name="T32" fmla="*/ 21 w 21"/>
                      <a:gd name="T33" fmla="*/ 150 h 321"/>
                      <a:gd name="T34" fmla="*/ 0 w 21"/>
                      <a:gd name="T35" fmla="*/ 150 h 321"/>
                      <a:gd name="T36" fmla="*/ 0 w 21"/>
                      <a:gd name="T37" fmla="*/ 128 h 321"/>
                      <a:gd name="T38" fmla="*/ 21 w 21"/>
                      <a:gd name="T39" fmla="*/ 128 h 321"/>
                      <a:gd name="T40" fmla="*/ 21 w 21"/>
                      <a:gd name="T41" fmla="*/ 171 h 321"/>
                      <a:gd name="T42" fmla="*/ 21 w 21"/>
                      <a:gd name="T43" fmla="*/ 192 h 321"/>
                      <a:gd name="T44" fmla="*/ 0 w 21"/>
                      <a:gd name="T45" fmla="*/ 192 h 321"/>
                      <a:gd name="T46" fmla="*/ 0 w 21"/>
                      <a:gd name="T47" fmla="*/ 171 h 321"/>
                      <a:gd name="T48" fmla="*/ 21 w 21"/>
                      <a:gd name="T49" fmla="*/ 171 h 321"/>
                      <a:gd name="T50" fmla="*/ 21 w 21"/>
                      <a:gd name="T51" fmla="*/ 214 h 321"/>
                      <a:gd name="T52" fmla="*/ 21 w 21"/>
                      <a:gd name="T53" fmla="*/ 235 h 321"/>
                      <a:gd name="T54" fmla="*/ 0 w 21"/>
                      <a:gd name="T55" fmla="*/ 235 h 321"/>
                      <a:gd name="T56" fmla="*/ 0 w 21"/>
                      <a:gd name="T57" fmla="*/ 214 h 321"/>
                      <a:gd name="T58" fmla="*/ 21 w 21"/>
                      <a:gd name="T59" fmla="*/ 214 h 321"/>
                      <a:gd name="T60" fmla="*/ 21 w 21"/>
                      <a:gd name="T61" fmla="*/ 257 h 321"/>
                      <a:gd name="T62" fmla="*/ 21 w 21"/>
                      <a:gd name="T63" fmla="*/ 278 h 321"/>
                      <a:gd name="T64" fmla="*/ 0 w 21"/>
                      <a:gd name="T65" fmla="*/ 278 h 321"/>
                      <a:gd name="T66" fmla="*/ 0 w 21"/>
                      <a:gd name="T67" fmla="*/ 257 h 321"/>
                      <a:gd name="T68" fmla="*/ 21 w 21"/>
                      <a:gd name="T69" fmla="*/ 257 h 321"/>
                      <a:gd name="T70" fmla="*/ 21 w 21"/>
                      <a:gd name="T71" fmla="*/ 299 h 321"/>
                      <a:gd name="T72" fmla="*/ 21 w 21"/>
                      <a:gd name="T73" fmla="*/ 321 h 321"/>
                      <a:gd name="T74" fmla="*/ 0 w 21"/>
                      <a:gd name="T75" fmla="*/ 321 h 321"/>
                      <a:gd name="T76" fmla="*/ 0 w 21"/>
                      <a:gd name="T77" fmla="*/ 299 h 321"/>
                      <a:gd name="T78" fmla="*/ 21 w 21"/>
                      <a:gd name="T79" fmla="*/ 299 h 32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1"/>
                      <a:gd name="T121" fmla="*/ 0 h 321"/>
                      <a:gd name="T122" fmla="*/ 21 w 21"/>
                      <a:gd name="T123" fmla="*/ 321 h 32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1" h="321">
                        <a:moveTo>
                          <a:pt x="21" y="0"/>
                        </a:moveTo>
                        <a:lnTo>
                          <a:pt x="21" y="21"/>
                        </a:lnTo>
                        <a:lnTo>
                          <a:pt x="0" y="21"/>
                        </a:lnTo>
                        <a:lnTo>
                          <a:pt x="0" y="0"/>
                        </a:lnTo>
                        <a:lnTo>
                          <a:pt x="21" y="0"/>
                        </a:lnTo>
                        <a:close/>
                        <a:moveTo>
                          <a:pt x="21" y="43"/>
                        </a:moveTo>
                        <a:lnTo>
                          <a:pt x="21" y="64"/>
                        </a:lnTo>
                        <a:lnTo>
                          <a:pt x="0" y="64"/>
                        </a:lnTo>
                        <a:lnTo>
                          <a:pt x="0" y="43"/>
                        </a:lnTo>
                        <a:lnTo>
                          <a:pt x="21" y="43"/>
                        </a:lnTo>
                        <a:close/>
                        <a:moveTo>
                          <a:pt x="21" y="86"/>
                        </a:moveTo>
                        <a:lnTo>
                          <a:pt x="21" y="107"/>
                        </a:lnTo>
                        <a:lnTo>
                          <a:pt x="0" y="107"/>
                        </a:lnTo>
                        <a:lnTo>
                          <a:pt x="0" y="86"/>
                        </a:lnTo>
                        <a:lnTo>
                          <a:pt x="21" y="86"/>
                        </a:lnTo>
                        <a:close/>
                        <a:moveTo>
                          <a:pt x="21" y="128"/>
                        </a:moveTo>
                        <a:lnTo>
                          <a:pt x="21" y="150"/>
                        </a:lnTo>
                        <a:lnTo>
                          <a:pt x="0" y="150"/>
                        </a:lnTo>
                        <a:lnTo>
                          <a:pt x="0" y="128"/>
                        </a:lnTo>
                        <a:lnTo>
                          <a:pt x="21" y="128"/>
                        </a:lnTo>
                        <a:close/>
                        <a:moveTo>
                          <a:pt x="21" y="171"/>
                        </a:moveTo>
                        <a:lnTo>
                          <a:pt x="21" y="192"/>
                        </a:lnTo>
                        <a:lnTo>
                          <a:pt x="0" y="192"/>
                        </a:lnTo>
                        <a:lnTo>
                          <a:pt x="0" y="171"/>
                        </a:lnTo>
                        <a:lnTo>
                          <a:pt x="21" y="171"/>
                        </a:lnTo>
                        <a:close/>
                        <a:moveTo>
                          <a:pt x="21" y="214"/>
                        </a:moveTo>
                        <a:lnTo>
                          <a:pt x="21" y="235"/>
                        </a:lnTo>
                        <a:lnTo>
                          <a:pt x="0" y="235"/>
                        </a:lnTo>
                        <a:lnTo>
                          <a:pt x="0" y="214"/>
                        </a:lnTo>
                        <a:lnTo>
                          <a:pt x="21" y="214"/>
                        </a:lnTo>
                        <a:close/>
                        <a:moveTo>
                          <a:pt x="21" y="257"/>
                        </a:moveTo>
                        <a:lnTo>
                          <a:pt x="21" y="278"/>
                        </a:lnTo>
                        <a:lnTo>
                          <a:pt x="0" y="278"/>
                        </a:lnTo>
                        <a:lnTo>
                          <a:pt x="0" y="257"/>
                        </a:lnTo>
                        <a:lnTo>
                          <a:pt x="21" y="257"/>
                        </a:lnTo>
                        <a:close/>
                        <a:moveTo>
                          <a:pt x="21" y="299"/>
                        </a:moveTo>
                        <a:lnTo>
                          <a:pt x="21" y="321"/>
                        </a:lnTo>
                        <a:lnTo>
                          <a:pt x="0" y="321"/>
                        </a:lnTo>
                        <a:lnTo>
                          <a:pt x="0" y="299"/>
                        </a:lnTo>
                        <a:lnTo>
                          <a:pt x="21" y="2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">
                    <a:solidFill>
                      <a:srgbClr val="000000"/>
                    </a:solidFill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/>
                  </a:p>
                </p:txBody>
              </p:sp>
              <p:sp>
                <p:nvSpPr>
                  <p:cNvPr id="31822" name="Freeform 96"/>
                  <p:cNvSpPr>
                    <a:spLocks noEditPoints="1"/>
                  </p:cNvSpPr>
                  <p:nvPr/>
                </p:nvSpPr>
                <p:spPr bwMode="auto">
                  <a:xfrm>
                    <a:off x="4262" y="4509"/>
                    <a:ext cx="21" cy="321"/>
                  </a:xfrm>
                  <a:custGeom>
                    <a:avLst/>
                    <a:gdLst>
                      <a:gd name="T0" fmla="*/ 21 w 21"/>
                      <a:gd name="T1" fmla="*/ 0 h 321"/>
                      <a:gd name="T2" fmla="*/ 21 w 21"/>
                      <a:gd name="T3" fmla="*/ 21 h 321"/>
                      <a:gd name="T4" fmla="*/ 0 w 21"/>
                      <a:gd name="T5" fmla="*/ 21 h 321"/>
                      <a:gd name="T6" fmla="*/ 0 w 21"/>
                      <a:gd name="T7" fmla="*/ 0 h 321"/>
                      <a:gd name="T8" fmla="*/ 21 w 21"/>
                      <a:gd name="T9" fmla="*/ 0 h 321"/>
                      <a:gd name="T10" fmla="*/ 21 w 21"/>
                      <a:gd name="T11" fmla="*/ 43 h 321"/>
                      <a:gd name="T12" fmla="*/ 21 w 21"/>
                      <a:gd name="T13" fmla="*/ 64 h 321"/>
                      <a:gd name="T14" fmla="*/ 0 w 21"/>
                      <a:gd name="T15" fmla="*/ 64 h 321"/>
                      <a:gd name="T16" fmla="*/ 0 w 21"/>
                      <a:gd name="T17" fmla="*/ 43 h 321"/>
                      <a:gd name="T18" fmla="*/ 21 w 21"/>
                      <a:gd name="T19" fmla="*/ 43 h 321"/>
                      <a:gd name="T20" fmla="*/ 21 w 21"/>
                      <a:gd name="T21" fmla="*/ 86 h 321"/>
                      <a:gd name="T22" fmla="*/ 21 w 21"/>
                      <a:gd name="T23" fmla="*/ 107 h 321"/>
                      <a:gd name="T24" fmla="*/ 0 w 21"/>
                      <a:gd name="T25" fmla="*/ 107 h 321"/>
                      <a:gd name="T26" fmla="*/ 0 w 21"/>
                      <a:gd name="T27" fmla="*/ 86 h 321"/>
                      <a:gd name="T28" fmla="*/ 21 w 21"/>
                      <a:gd name="T29" fmla="*/ 86 h 321"/>
                      <a:gd name="T30" fmla="*/ 21 w 21"/>
                      <a:gd name="T31" fmla="*/ 128 h 321"/>
                      <a:gd name="T32" fmla="*/ 21 w 21"/>
                      <a:gd name="T33" fmla="*/ 150 h 321"/>
                      <a:gd name="T34" fmla="*/ 0 w 21"/>
                      <a:gd name="T35" fmla="*/ 150 h 321"/>
                      <a:gd name="T36" fmla="*/ 0 w 21"/>
                      <a:gd name="T37" fmla="*/ 128 h 321"/>
                      <a:gd name="T38" fmla="*/ 21 w 21"/>
                      <a:gd name="T39" fmla="*/ 128 h 321"/>
                      <a:gd name="T40" fmla="*/ 21 w 21"/>
                      <a:gd name="T41" fmla="*/ 171 h 321"/>
                      <a:gd name="T42" fmla="*/ 21 w 21"/>
                      <a:gd name="T43" fmla="*/ 192 h 321"/>
                      <a:gd name="T44" fmla="*/ 0 w 21"/>
                      <a:gd name="T45" fmla="*/ 192 h 321"/>
                      <a:gd name="T46" fmla="*/ 0 w 21"/>
                      <a:gd name="T47" fmla="*/ 171 h 321"/>
                      <a:gd name="T48" fmla="*/ 21 w 21"/>
                      <a:gd name="T49" fmla="*/ 171 h 321"/>
                      <a:gd name="T50" fmla="*/ 21 w 21"/>
                      <a:gd name="T51" fmla="*/ 214 h 321"/>
                      <a:gd name="T52" fmla="*/ 21 w 21"/>
                      <a:gd name="T53" fmla="*/ 235 h 321"/>
                      <a:gd name="T54" fmla="*/ 0 w 21"/>
                      <a:gd name="T55" fmla="*/ 235 h 321"/>
                      <a:gd name="T56" fmla="*/ 0 w 21"/>
                      <a:gd name="T57" fmla="*/ 214 h 321"/>
                      <a:gd name="T58" fmla="*/ 21 w 21"/>
                      <a:gd name="T59" fmla="*/ 214 h 321"/>
                      <a:gd name="T60" fmla="*/ 21 w 21"/>
                      <a:gd name="T61" fmla="*/ 257 h 321"/>
                      <a:gd name="T62" fmla="*/ 21 w 21"/>
                      <a:gd name="T63" fmla="*/ 278 h 321"/>
                      <a:gd name="T64" fmla="*/ 0 w 21"/>
                      <a:gd name="T65" fmla="*/ 278 h 321"/>
                      <a:gd name="T66" fmla="*/ 0 w 21"/>
                      <a:gd name="T67" fmla="*/ 257 h 321"/>
                      <a:gd name="T68" fmla="*/ 21 w 21"/>
                      <a:gd name="T69" fmla="*/ 257 h 321"/>
                      <a:gd name="T70" fmla="*/ 21 w 21"/>
                      <a:gd name="T71" fmla="*/ 299 h 321"/>
                      <a:gd name="T72" fmla="*/ 21 w 21"/>
                      <a:gd name="T73" fmla="*/ 321 h 321"/>
                      <a:gd name="T74" fmla="*/ 0 w 21"/>
                      <a:gd name="T75" fmla="*/ 321 h 321"/>
                      <a:gd name="T76" fmla="*/ 0 w 21"/>
                      <a:gd name="T77" fmla="*/ 299 h 321"/>
                      <a:gd name="T78" fmla="*/ 21 w 21"/>
                      <a:gd name="T79" fmla="*/ 299 h 32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1"/>
                      <a:gd name="T121" fmla="*/ 0 h 321"/>
                      <a:gd name="T122" fmla="*/ 21 w 21"/>
                      <a:gd name="T123" fmla="*/ 321 h 32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1" h="321">
                        <a:moveTo>
                          <a:pt x="21" y="0"/>
                        </a:moveTo>
                        <a:lnTo>
                          <a:pt x="21" y="21"/>
                        </a:lnTo>
                        <a:lnTo>
                          <a:pt x="0" y="21"/>
                        </a:lnTo>
                        <a:lnTo>
                          <a:pt x="0" y="0"/>
                        </a:lnTo>
                        <a:lnTo>
                          <a:pt x="21" y="0"/>
                        </a:lnTo>
                        <a:close/>
                        <a:moveTo>
                          <a:pt x="21" y="43"/>
                        </a:moveTo>
                        <a:lnTo>
                          <a:pt x="21" y="64"/>
                        </a:lnTo>
                        <a:lnTo>
                          <a:pt x="0" y="64"/>
                        </a:lnTo>
                        <a:lnTo>
                          <a:pt x="0" y="43"/>
                        </a:lnTo>
                        <a:lnTo>
                          <a:pt x="21" y="43"/>
                        </a:lnTo>
                        <a:close/>
                        <a:moveTo>
                          <a:pt x="21" y="86"/>
                        </a:moveTo>
                        <a:lnTo>
                          <a:pt x="21" y="107"/>
                        </a:lnTo>
                        <a:lnTo>
                          <a:pt x="0" y="107"/>
                        </a:lnTo>
                        <a:lnTo>
                          <a:pt x="0" y="86"/>
                        </a:lnTo>
                        <a:lnTo>
                          <a:pt x="21" y="86"/>
                        </a:lnTo>
                        <a:close/>
                        <a:moveTo>
                          <a:pt x="21" y="128"/>
                        </a:moveTo>
                        <a:lnTo>
                          <a:pt x="21" y="150"/>
                        </a:lnTo>
                        <a:lnTo>
                          <a:pt x="0" y="150"/>
                        </a:lnTo>
                        <a:lnTo>
                          <a:pt x="0" y="128"/>
                        </a:lnTo>
                        <a:lnTo>
                          <a:pt x="21" y="128"/>
                        </a:lnTo>
                        <a:close/>
                        <a:moveTo>
                          <a:pt x="21" y="171"/>
                        </a:moveTo>
                        <a:lnTo>
                          <a:pt x="21" y="192"/>
                        </a:lnTo>
                        <a:lnTo>
                          <a:pt x="0" y="192"/>
                        </a:lnTo>
                        <a:lnTo>
                          <a:pt x="0" y="171"/>
                        </a:lnTo>
                        <a:lnTo>
                          <a:pt x="21" y="171"/>
                        </a:lnTo>
                        <a:close/>
                        <a:moveTo>
                          <a:pt x="21" y="214"/>
                        </a:moveTo>
                        <a:lnTo>
                          <a:pt x="21" y="235"/>
                        </a:lnTo>
                        <a:lnTo>
                          <a:pt x="0" y="235"/>
                        </a:lnTo>
                        <a:lnTo>
                          <a:pt x="0" y="214"/>
                        </a:lnTo>
                        <a:lnTo>
                          <a:pt x="21" y="214"/>
                        </a:lnTo>
                        <a:close/>
                        <a:moveTo>
                          <a:pt x="21" y="257"/>
                        </a:moveTo>
                        <a:lnTo>
                          <a:pt x="21" y="278"/>
                        </a:lnTo>
                        <a:lnTo>
                          <a:pt x="0" y="278"/>
                        </a:lnTo>
                        <a:lnTo>
                          <a:pt x="0" y="257"/>
                        </a:lnTo>
                        <a:lnTo>
                          <a:pt x="21" y="257"/>
                        </a:lnTo>
                        <a:close/>
                        <a:moveTo>
                          <a:pt x="21" y="299"/>
                        </a:moveTo>
                        <a:lnTo>
                          <a:pt x="21" y="321"/>
                        </a:lnTo>
                        <a:lnTo>
                          <a:pt x="0" y="321"/>
                        </a:lnTo>
                        <a:lnTo>
                          <a:pt x="0" y="299"/>
                        </a:lnTo>
                        <a:lnTo>
                          <a:pt x="21" y="2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">
                    <a:solidFill>
                      <a:srgbClr val="000000"/>
                    </a:solidFill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/>
                  </a:p>
                </p:txBody>
              </p:sp>
            </p:grpSp>
            <p:grpSp>
              <p:nvGrpSpPr>
                <p:cNvPr id="10" name="Group 92"/>
                <p:cNvGrpSpPr>
                  <a:grpSpLocks/>
                </p:cNvGrpSpPr>
                <p:nvPr/>
              </p:nvGrpSpPr>
              <p:grpSpPr bwMode="auto">
                <a:xfrm>
                  <a:off x="4460" y="4849"/>
                  <a:ext cx="40" cy="321"/>
                  <a:chOff x="4265" y="4849"/>
                  <a:chExt cx="40" cy="321"/>
                </a:xfrm>
              </p:grpSpPr>
              <p:sp>
                <p:nvSpPr>
                  <p:cNvPr id="31819" name="Freeform 94"/>
                  <p:cNvSpPr>
                    <a:spLocks noEditPoints="1"/>
                  </p:cNvSpPr>
                  <p:nvPr/>
                </p:nvSpPr>
                <p:spPr bwMode="auto">
                  <a:xfrm>
                    <a:off x="4284" y="4849"/>
                    <a:ext cx="21" cy="321"/>
                  </a:xfrm>
                  <a:custGeom>
                    <a:avLst/>
                    <a:gdLst>
                      <a:gd name="T0" fmla="*/ 21 w 21"/>
                      <a:gd name="T1" fmla="*/ 0 h 321"/>
                      <a:gd name="T2" fmla="*/ 21 w 21"/>
                      <a:gd name="T3" fmla="*/ 22 h 321"/>
                      <a:gd name="T4" fmla="*/ 0 w 21"/>
                      <a:gd name="T5" fmla="*/ 22 h 321"/>
                      <a:gd name="T6" fmla="*/ 0 w 21"/>
                      <a:gd name="T7" fmla="*/ 0 h 321"/>
                      <a:gd name="T8" fmla="*/ 21 w 21"/>
                      <a:gd name="T9" fmla="*/ 0 h 321"/>
                      <a:gd name="T10" fmla="*/ 21 w 21"/>
                      <a:gd name="T11" fmla="*/ 43 h 321"/>
                      <a:gd name="T12" fmla="*/ 21 w 21"/>
                      <a:gd name="T13" fmla="*/ 64 h 321"/>
                      <a:gd name="T14" fmla="*/ 0 w 21"/>
                      <a:gd name="T15" fmla="*/ 64 h 321"/>
                      <a:gd name="T16" fmla="*/ 0 w 21"/>
                      <a:gd name="T17" fmla="*/ 43 h 321"/>
                      <a:gd name="T18" fmla="*/ 21 w 21"/>
                      <a:gd name="T19" fmla="*/ 43 h 321"/>
                      <a:gd name="T20" fmla="*/ 21 w 21"/>
                      <a:gd name="T21" fmla="*/ 86 h 321"/>
                      <a:gd name="T22" fmla="*/ 21 w 21"/>
                      <a:gd name="T23" fmla="*/ 107 h 321"/>
                      <a:gd name="T24" fmla="*/ 0 w 21"/>
                      <a:gd name="T25" fmla="*/ 107 h 321"/>
                      <a:gd name="T26" fmla="*/ 0 w 21"/>
                      <a:gd name="T27" fmla="*/ 86 h 321"/>
                      <a:gd name="T28" fmla="*/ 21 w 21"/>
                      <a:gd name="T29" fmla="*/ 86 h 321"/>
                      <a:gd name="T30" fmla="*/ 21 w 21"/>
                      <a:gd name="T31" fmla="*/ 128 h 321"/>
                      <a:gd name="T32" fmla="*/ 21 w 21"/>
                      <a:gd name="T33" fmla="*/ 150 h 321"/>
                      <a:gd name="T34" fmla="*/ 0 w 21"/>
                      <a:gd name="T35" fmla="*/ 150 h 321"/>
                      <a:gd name="T36" fmla="*/ 0 w 21"/>
                      <a:gd name="T37" fmla="*/ 128 h 321"/>
                      <a:gd name="T38" fmla="*/ 21 w 21"/>
                      <a:gd name="T39" fmla="*/ 128 h 321"/>
                      <a:gd name="T40" fmla="*/ 21 w 21"/>
                      <a:gd name="T41" fmla="*/ 171 h 321"/>
                      <a:gd name="T42" fmla="*/ 21 w 21"/>
                      <a:gd name="T43" fmla="*/ 193 h 321"/>
                      <a:gd name="T44" fmla="*/ 0 w 21"/>
                      <a:gd name="T45" fmla="*/ 193 h 321"/>
                      <a:gd name="T46" fmla="*/ 0 w 21"/>
                      <a:gd name="T47" fmla="*/ 171 h 321"/>
                      <a:gd name="T48" fmla="*/ 21 w 21"/>
                      <a:gd name="T49" fmla="*/ 171 h 321"/>
                      <a:gd name="T50" fmla="*/ 21 w 21"/>
                      <a:gd name="T51" fmla="*/ 214 h 321"/>
                      <a:gd name="T52" fmla="*/ 21 w 21"/>
                      <a:gd name="T53" fmla="*/ 235 h 321"/>
                      <a:gd name="T54" fmla="*/ 0 w 21"/>
                      <a:gd name="T55" fmla="*/ 235 h 321"/>
                      <a:gd name="T56" fmla="*/ 0 w 21"/>
                      <a:gd name="T57" fmla="*/ 214 h 321"/>
                      <a:gd name="T58" fmla="*/ 21 w 21"/>
                      <a:gd name="T59" fmla="*/ 214 h 321"/>
                      <a:gd name="T60" fmla="*/ 21 w 21"/>
                      <a:gd name="T61" fmla="*/ 257 h 321"/>
                      <a:gd name="T62" fmla="*/ 21 w 21"/>
                      <a:gd name="T63" fmla="*/ 278 h 321"/>
                      <a:gd name="T64" fmla="*/ 0 w 21"/>
                      <a:gd name="T65" fmla="*/ 278 h 321"/>
                      <a:gd name="T66" fmla="*/ 0 w 21"/>
                      <a:gd name="T67" fmla="*/ 257 h 321"/>
                      <a:gd name="T68" fmla="*/ 21 w 21"/>
                      <a:gd name="T69" fmla="*/ 257 h 321"/>
                      <a:gd name="T70" fmla="*/ 21 w 21"/>
                      <a:gd name="T71" fmla="*/ 300 h 321"/>
                      <a:gd name="T72" fmla="*/ 21 w 21"/>
                      <a:gd name="T73" fmla="*/ 321 h 321"/>
                      <a:gd name="T74" fmla="*/ 0 w 21"/>
                      <a:gd name="T75" fmla="*/ 321 h 321"/>
                      <a:gd name="T76" fmla="*/ 0 w 21"/>
                      <a:gd name="T77" fmla="*/ 300 h 321"/>
                      <a:gd name="T78" fmla="*/ 21 w 21"/>
                      <a:gd name="T79" fmla="*/ 300 h 32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1"/>
                      <a:gd name="T121" fmla="*/ 0 h 321"/>
                      <a:gd name="T122" fmla="*/ 21 w 21"/>
                      <a:gd name="T123" fmla="*/ 321 h 32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1" h="321">
                        <a:moveTo>
                          <a:pt x="21" y="0"/>
                        </a:moveTo>
                        <a:lnTo>
                          <a:pt x="21" y="22"/>
                        </a:lnTo>
                        <a:lnTo>
                          <a:pt x="0" y="22"/>
                        </a:lnTo>
                        <a:lnTo>
                          <a:pt x="0" y="0"/>
                        </a:lnTo>
                        <a:lnTo>
                          <a:pt x="21" y="0"/>
                        </a:lnTo>
                        <a:close/>
                        <a:moveTo>
                          <a:pt x="21" y="43"/>
                        </a:moveTo>
                        <a:lnTo>
                          <a:pt x="21" y="64"/>
                        </a:lnTo>
                        <a:lnTo>
                          <a:pt x="0" y="64"/>
                        </a:lnTo>
                        <a:lnTo>
                          <a:pt x="0" y="43"/>
                        </a:lnTo>
                        <a:lnTo>
                          <a:pt x="21" y="43"/>
                        </a:lnTo>
                        <a:close/>
                        <a:moveTo>
                          <a:pt x="21" y="86"/>
                        </a:moveTo>
                        <a:lnTo>
                          <a:pt x="21" y="107"/>
                        </a:lnTo>
                        <a:lnTo>
                          <a:pt x="0" y="107"/>
                        </a:lnTo>
                        <a:lnTo>
                          <a:pt x="0" y="86"/>
                        </a:lnTo>
                        <a:lnTo>
                          <a:pt x="21" y="86"/>
                        </a:lnTo>
                        <a:close/>
                        <a:moveTo>
                          <a:pt x="21" y="128"/>
                        </a:moveTo>
                        <a:lnTo>
                          <a:pt x="21" y="150"/>
                        </a:lnTo>
                        <a:lnTo>
                          <a:pt x="0" y="150"/>
                        </a:lnTo>
                        <a:lnTo>
                          <a:pt x="0" y="128"/>
                        </a:lnTo>
                        <a:lnTo>
                          <a:pt x="21" y="128"/>
                        </a:lnTo>
                        <a:close/>
                        <a:moveTo>
                          <a:pt x="21" y="171"/>
                        </a:moveTo>
                        <a:lnTo>
                          <a:pt x="21" y="193"/>
                        </a:lnTo>
                        <a:lnTo>
                          <a:pt x="0" y="193"/>
                        </a:lnTo>
                        <a:lnTo>
                          <a:pt x="0" y="171"/>
                        </a:lnTo>
                        <a:lnTo>
                          <a:pt x="21" y="171"/>
                        </a:lnTo>
                        <a:close/>
                        <a:moveTo>
                          <a:pt x="21" y="214"/>
                        </a:moveTo>
                        <a:lnTo>
                          <a:pt x="21" y="235"/>
                        </a:lnTo>
                        <a:lnTo>
                          <a:pt x="0" y="235"/>
                        </a:lnTo>
                        <a:lnTo>
                          <a:pt x="0" y="214"/>
                        </a:lnTo>
                        <a:lnTo>
                          <a:pt x="21" y="214"/>
                        </a:lnTo>
                        <a:close/>
                        <a:moveTo>
                          <a:pt x="21" y="257"/>
                        </a:moveTo>
                        <a:lnTo>
                          <a:pt x="21" y="278"/>
                        </a:lnTo>
                        <a:lnTo>
                          <a:pt x="0" y="278"/>
                        </a:lnTo>
                        <a:lnTo>
                          <a:pt x="0" y="257"/>
                        </a:lnTo>
                        <a:lnTo>
                          <a:pt x="21" y="257"/>
                        </a:lnTo>
                        <a:close/>
                        <a:moveTo>
                          <a:pt x="21" y="300"/>
                        </a:moveTo>
                        <a:lnTo>
                          <a:pt x="21" y="321"/>
                        </a:lnTo>
                        <a:lnTo>
                          <a:pt x="0" y="321"/>
                        </a:lnTo>
                        <a:lnTo>
                          <a:pt x="0" y="300"/>
                        </a:lnTo>
                        <a:lnTo>
                          <a:pt x="21" y="3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">
                    <a:solidFill>
                      <a:srgbClr val="000000"/>
                    </a:solidFill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/>
                  </a:p>
                </p:txBody>
              </p:sp>
              <p:sp>
                <p:nvSpPr>
                  <p:cNvPr id="31820" name="Freeform 93"/>
                  <p:cNvSpPr>
                    <a:spLocks noEditPoints="1"/>
                  </p:cNvSpPr>
                  <p:nvPr/>
                </p:nvSpPr>
                <p:spPr bwMode="auto">
                  <a:xfrm>
                    <a:off x="4265" y="4849"/>
                    <a:ext cx="21" cy="321"/>
                  </a:xfrm>
                  <a:custGeom>
                    <a:avLst/>
                    <a:gdLst>
                      <a:gd name="T0" fmla="*/ 21 w 21"/>
                      <a:gd name="T1" fmla="*/ 0 h 321"/>
                      <a:gd name="T2" fmla="*/ 21 w 21"/>
                      <a:gd name="T3" fmla="*/ 22 h 321"/>
                      <a:gd name="T4" fmla="*/ 0 w 21"/>
                      <a:gd name="T5" fmla="*/ 22 h 321"/>
                      <a:gd name="T6" fmla="*/ 0 w 21"/>
                      <a:gd name="T7" fmla="*/ 0 h 321"/>
                      <a:gd name="T8" fmla="*/ 21 w 21"/>
                      <a:gd name="T9" fmla="*/ 0 h 321"/>
                      <a:gd name="T10" fmla="*/ 21 w 21"/>
                      <a:gd name="T11" fmla="*/ 43 h 321"/>
                      <a:gd name="T12" fmla="*/ 21 w 21"/>
                      <a:gd name="T13" fmla="*/ 64 h 321"/>
                      <a:gd name="T14" fmla="*/ 0 w 21"/>
                      <a:gd name="T15" fmla="*/ 64 h 321"/>
                      <a:gd name="T16" fmla="*/ 0 w 21"/>
                      <a:gd name="T17" fmla="*/ 43 h 321"/>
                      <a:gd name="T18" fmla="*/ 21 w 21"/>
                      <a:gd name="T19" fmla="*/ 43 h 321"/>
                      <a:gd name="T20" fmla="*/ 21 w 21"/>
                      <a:gd name="T21" fmla="*/ 86 h 321"/>
                      <a:gd name="T22" fmla="*/ 21 w 21"/>
                      <a:gd name="T23" fmla="*/ 107 h 321"/>
                      <a:gd name="T24" fmla="*/ 0 w 21"/>
                      <a:gd name="T25" fmla="*/ 107 h 321"/>
                      <a:gd name="T26" fmla="*/ 0 w 21"/>
                      <a:gd name="T27" fmla="*/ 86 h 321"/>
                      <a:gd name="T28" fmla="*/ 21 w 21"/>
                      <a:gd name="T29" fmla="*/ 86 h 321"/>
                      <a:gd name="T30" fmla="*/ 21 w 21"/>
                      <a:gd name="T31" fmla="*/ 128 h 321"/>
                      <a:gd name="T32" fmla="*/ 21 w 21"/>
                      <a:gd name="T33" fmla="*/ 150 h 321"/>
                      <a:gd name="T34" fmla="*/ 0 w 21"/>
                      <a:gd name="T35" fmla="*/ 150 h 321"/>
                      <a:gd name="T36" fmla="*/ 0 w 21"/>
                      <a:gd name="T37" fmla="*/ 128 h 321"/>
                      <a:gd name="T38" fmla="*/ 21 w 21"/>
                      <a:gd name="T39" fmla="*/ 128 h 321"/>
                      <a:gd name="T40" fmla="*/ 21 w 21"/>
                      <a:gd name="T41" fmla="*/ 171 h 321"/>
                      <a:gd name="T42" fmla="*/ 21 w 21"/>
                      <a:gd name="T43" fmla="*/ 193 h 321"/>
                      <a:gd name="T44" fmla="*/ 0 w 21"/>
                      <a:gd name="T45" fmla="*/ 193 h 321"/>
                      <a:gd name="T46" fmla="*/ 0 w 21"/>
                      <a:gd name="T47" fmla="*/ 171 h 321"/>
                      <a:gd name="T48" fmla="*/ 21 w 21"/>
                      <a:gd name="T49" fmla="*/ 171 h 321"/>
                      <a:gd name="T50" fmla="*/ 21 w 21"/>
                      <a:gd name="T51" fmla="*/ 214 h 321"/>
                      <a:gd name="T52" fmla="*/ 21 w 21"/>
                      <a:gd name="T53" fmla="*/ 235 h 321"/>
                      <a:gd name="T54" fmla="*/ 0 w 21"/>
                      <a:gd name="T55" fmla="*/ 235 h 321"/>
                      <a:gd name="T56" fmla="*/ 0 w 21"/>
                      <a:gd name="T57" fmla="*/ 214 h 321"/>
                      <a:gd name="T58" fmla="*/ 21 w 21"/>
                      <a:gd name="T59" fmla="*/ 214 h 321"/>
                      <a:gd name="T60" fmla="*/ 21 w 21"/>
                      <a:gd name="T61" fmla="*/ 257 h 321"/>
                      <a:gd name="T62" fmla="*/ 21 w 21"/>
                      <a:gd name="T63" fmla="*/ 278 h 321"/>
                      <a:gd name="T64" fmla="*/ 0 w 21"/>
                      <a:gd name="T65" fmla="*/ 278 h 321"/>
                      <a:gd name="T66" fmla="*/ 0 w 21"/>
                      <a:gd name="T67" fmla="*/ 257 h 321"/>
                      <a:gd name="T68" fmla="*/ 21 w 21"/>
                      <a:gd name="T69" fmla="*/ 257 h 321"/>
                      <a:gd name="T70" fmla="*/ 21 w 21"/>
                      <a:gd name="T71" fmla="*/ 300 h 321"/>
                      <a:gd name="T72" fmla="*/ 21 w 21"/>
                      <a:gd name="T73" fmla="*/ 321 h 321"/>
                      <a:gd name="T74" fmla="*/ 0 w 21"/>
                      <a:gd name="T75" fmla="*/ 321 h 321"/>
                      <a:gd name="T76" fmla="*/ 0 w 21"/>
                      <a:gd name="T77" fmla="*/ 300 h 321"/>
                      <a:gd name="T78" fmla="*/ 21 w 21"/>
                      <a:gd name="T79" fmla="*/ 300 h 32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1"/>
                      <a:gd name="T121" fmla="*/ 0 h 321"/>
                      <a:gd name="T122" fmla="*/ 21 w 21"/>
                      <a:gd name="T123" fmla="*/ 321 h 32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1" h="321">
                        <a:moveTo>
                          <a:pt x="21" y="0"/>
                        </a:moveTo>
                        <a:lnTo>
                          <a:pt x="21" y="22"/>
                        </a:lnTo>
                        <a:lnTo>
                          <a:pt x="0" y="22"/>
                        </a:lnTo>
                        <a:lnTo>
                          <a:pt x="0" y="0"/>
                        </a:lnTo>
                        <a:lnTo>
                          <a:pt x="21" y="0"/>
                        </a:lnTo>
                        <a:close/>
                        <a:moveTo>
                          <a:pt x="21" y="43"/>
                        </a:moveTo>
                        <a:lnTo>
                          <a:pt x="21" y="64"/>
                        </a:lnTo>
                        <a:lnTo>
                          <a:pt x="0" y="64"/>
                        </a:lnTo>
                        <a:lnTo>
                          <a:pt x="0" y="43"/>
                        </a:lnTo>
                        <a:lnTo>
                          <a:pt x="21" y="43"/>
                        </a:lnTo>
                        <a:close/>
                        <a:moveTo>
                          <a:pt x="21" y="86"/>
                        </a:moveTo>
                        <a:lnTo>
                          <a:pt x="21" y="107"/>
                        </a:lnTo>
                        <a:lnTo>
                          <a:pt x="0" y="107"/>
                        </a:lnTo>
                        <a:lnTo>
                          <a:pt x="0" y="86"/>
                        </a:lnTo>
                        <a:lnTo>
                          <a:pt x="21" y="86"/>
                        </a:lnTo>
                        <a:close/>
                        <a:moveTo>
                          <a:pt x="21" y="128"/>
                        </a:moveTo>
                        <a:lnTo>
                          <a:pt x="21" y="150"/>
                        </a:lnTo>
                        <a:lnTo>
                          <a:pt x="0" y="150"/>
                        </a:lnTo>
                        <a:lnTo>
                          <a:pt x="0" y="128"/>
                        </a:lnTo>
                        <a:lnTo>
                          <a:pt x="21" y="128"/>
                        </a:lnTo>
                        <a:close/>
                        <a:moveTo>
                          <a:pt x="21" y="171"/>
                        </a:moveTo>
                        <a:lnTo>
                          <a:pt x="21" y="193"/>
                        </a:lnTo>
                        <a:lnTo>
                          <a:pt x="0" y="193"/>
                        </a:lnTo>
                        <a:lnTo>
                          <a:pt x="0" y="171"/>
                        </a:lnTo>
                        <a:lnTo>
                          <a:pt x="21" y="171"/>
                        </a:lnTo>
                        <a:close/>
                        <a:moveTo>
                          <a:pt x="21" y="214"/>
                        </a:moveTo>
                        <a:lnTo>
                          <a:pt x="21" y="235"/>
                        </a:lnTo>
                        <a:lnTo>
                          <a:pt x="0" y="235"/>
                        </a:lnTo>
                        <a:lnTo>
                          <a:pt x="0" y="214"/>
                        </a:lnTo>
                        <a:lnTo>
                          <a:pt x="21" y="214"/>
                        </a:lnTo>
                        <a:close/>
                        <a:moveTo>
                          <a:pt x="21" y="257"/>
                        </a:moveTo>
                        <a:lnTo>
                          <a:pt x="21" y="278"/>
                        </a:lnTo>
                        <a:lnTo>
                          <a:pt x="0" y="278"/>
                        </a:lnTo>
                        <a:lnTo>
                          <a:pt x="0" y="257"/>
                        </a:lnTo>
                        <a:lnTo>
                          <a:pt x="21" y="257"/>
                        </a:lnTo>
                        <a:close/>
                        <a:moveTo>
                          <a:pt x="21" y="300"/>
                        </a:moveTo>
                        <a:lnTo>
                          <a:pt x="21" y="321"/>
                        </a:lnTo>
                        <a:lnTo>
                          <a:pt x="0" y="321"/>
                        </a:lnTo>
                        <a:lnTo>
                          <a:pt x="0" y="300"/>
                        </a:lnTo>
                        <a:lnTo>
                          <a:pt x="21" y="3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">
                    <a:solidFill>
                      <a:srgbClr val="000000"/>
                    </a:solidFill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/>
                  </a:p>
                </p:txBody>
              </p:sp>
            </p:grpSp>
            <p:grpSp>
              <p:nvGrpSpPr>
                <p:cNvPr id="11" name="Group 89"/>
                <p:cNvGrpSpPr>
                  <a:grpSpLocks/>
                </p:cNvGrpSpPr>
                <p:nvPr/>
              </p:nvGrpSpPr>
              <p:grpSpPr bwMode="auto">
                <a:xfrm>
                  <a:off x="5566" y="4508"/>
                  <a:ext cx="40" cy="321"/>
                  <a:chOff x="5371" y="4508"/>
                  <a:chExt cx="40" cy="321"/>
                </a:xfrm>
              </p:grpSpPr>
              <p:sp>
                <p:nvSpPr>
                  <p:cNvPr id="31817" name="Freeform 91"/>
                  <p:cNvSpPr>
                    <a:spLocks noEditPoints="1"/>
                  </p:cNvSpPr>
                  <p:nvPr/>
                </p:nvSpPr>
                <p:spPr bwMode="auto">
                  <a:xfrm>
                    <a:off x="5390" y="4508"/>
                    <a:ext cx="21" cy="321"/>
                  </a:xfrm>
                  <a:custGeom>
                    <a:avLst/>
                    <a:gdLst>
                      <a:gd name="T0" fmla="*/ 21 w 21"/>
                      <a:gd name="T1" fmla="*/ 0 h 321"/>
                      <a:gd name="T2" fmla="*/ 21 w 21"/>
                      <a:gd name="T3" fmla="*/ 21 h 321"/>
                      <a:gd name="T4" fmla="*/ 0 w 21"/>
                      <a:gd name="T5" fmla="*/ 21 h 321"/>
                      <a:gd name="T6" fmla="*/ 0 w 21"/>
                      <a:gd name="T7" fmla="*/ 0 h 321"/>
                      <a:gd name="T8" fmla="*/ 21 w 21"/>
                      <a:gd name="T9" fmla="*/ 0 h 321"/>
                      <a:gd name="T10" fmla="*/ 21 w 21"/>
                      <a:gd name="T11" fmla="*/ 43 h 321"/>
                      <a:gd name="T12" fmla="*/ 21 w 21"/>
                      <a:gd name="T13" fmla="*/ 64 h 321"/>
                      <a:gd name="T14" fmla="*/ 0 w 21"/>
                      <a:gd name="T15" fmla="*/ 64 h 321"/>
                      <a:gd name="T16" fmla="*/ 0 w 21"/>
                      <a:gd name="T17" fmla="*/ 43 h 321"/>
                      <a:gd name="T18" fmla="*/ 21 w 21"/>
                      <a:gd name="T19" fmla="*/ 43 h 321"/>
                      <a:gd name="T20" fmla="*/ 21 w 21"/>
                      <a:gd name="T21" fmla="*/ 86 h 321"/>
                      <a:gd name="T22" fmla="*/ 21 w 21"/>
                      <a:gd name="T23" fmla="*/ 107 h 321"/>
                      <a:gd name="T24" fmla="*/ 0 w 21"/>
                      <a:gd name="T25" fmla="*/ 107 h 321"/>
                      <a:gd name="T26" fmla="*/ 0 w 21"/>
                      <a:gd name="T27" fmla="*/ 86 h 321"/>
                      <a:gd name="T28" fmla="*/ 21 w 21"/>
                      <a:gd name="T29" fmla="*/ 86 h 321"/>
                      <a:gd name="T30" fmla="*/ 21 w 21"/>
                      <a:gd name="T31" fmla="*/ 128 h 321"/>
                      <a:gd name="T32" fmla="*/ 21 w 21"/>
                      <a:gd name="T33" fmla="*/ 150 h 321"/>
                      <a:gd name="T34" fmla="*/ 0 w 21"/>
                      <a:gd name="T35" fmla="*/ 150 h 321"/>
                      <a:gd name="T36" fmla="*/ 0 w 21"/>
                      <a:gd name="T37" fmla="*/ 128 h 321"/>
                      <a:gd name="T38" fmla="*/ 21 w 21"/>
                      <a:gd name="T39" fmla="*/ 128 h 321"/>
                      <a:gd name="T40" fmla="*/ 21 w 21"/>
                      <a:gd name="T41" fmla="*/ 171 h 321"/>
                      <a:gd name="T42" fmla="*/ 21 w 21"/>
                      <a:gd name="T43" fmla="*/ 192 h 321"/>
                      <a:gd name="T44" fmla="*/ 0 w 21"/>
                      <a:gd name="T45" fmla="*/ 192 h 321"/>
                      <a:gd name="T46" fmla="*/ 0 w 21"/>
                      <a:gd name="T47" fmla="*/ 171 h 321"/>
                      <a:gd name="T48" fmla="*/ 21 w 21"/>
                      <a:gd name="T49" fmla="*/ 171 h 321"/>
                      <a:gd name="T50" fmla="*/ 21 w 21"/>
                      <a:gd name="T51" fmla="*/ 214 h 321"/>
                      <a:gd name="T52" fmla="*/ 21 w 21"/>
                      <a:gd name="T53" fmla="*/ 235 h 321"/>
                      <a:gd name="T54" fmla="*/ 0 w 21"/>
                      <a:gd name="T55" fmla="*/ 235 h 321"/>
                      <a:gd name="T56" fmla="*/ 0 w 21"/>
                      <a:gd name="T57" fmla="*/ 214 h 321"/>
                      <a:gd name="T58" fmla="*/ 21 w 21"/>
                      <a:gd name="T59" fmla="*/ 214 h 321"/>
                      <a:gd name="T60" fmla="*/ 21 w 21"/>
                      <a:gd name="T61" fmla="*/ 257 h 321"/>
                      <a:gd name="T62" fmla="*/ 21 w 21"/>
                      <a:gd name="T63" fmla="*/ 278 h 321"/>
                      <a:gd name="T64" fmla="*/ 0 w 21"/>
                      <a:gd name="T65" fmla="*/ 278 h 321"/>
                      <a:gd name="T66" fmla="*/ 0 w 21"/>
                      <a:gd name="T67" fmla="*/ 257 h 321"/>
                      <a:gd name="T68" fmla="*/ 21 w 21"/>
                      <a:gd name="T69" fmla="*/ 257 h 321"/>
                      <a:gd name="T70" fmla="*/ 21 w 21"/>
                      <a:gd name="T71" fmla="*/ 299 h 321"/>
                      <a:gd name="T72" fmla="*/ 21 w 21"/>
                      <a:gd name="T73" fmla="*/ 321 h 321"/>
                      <a:gd name="T74" fmla="*/ 0 w 21"/>
                      <a:gd name="T75" fmla="*/ 321 h 321"/>
                      <a:gd name="T76" fmla="*/ 0 w 21"/>
                      <a:gd name="T77" fmla="*/ 299 h 321"/>
                      <a:gd name="T78" fmla="*/ 21 w 21"/>
                      <a:gd name="T79" fmla="*/ 299 h 32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1"/>
                      <a:gd name="T121" fmla="*/ 0 h 321"/>
                      <a:gd name="T122" fmla="*/ 21 w 21"/>
                      <a:gd name="T123" fmla="*/ 321 h 32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1" h="321">
                        <a:moveTo>
                          <a:pt x="21" y="0"/>
                        </a:moveTo>
                        <a:lnTo>
                          <a:pt x="21" y="21"/>
                        </a:lnTo>
                        <a:lnTo>
                          <a:pt x="0" y="21"/>
                        </a:lnTo>
                        <a:lnTo>
                          <a:pt x="0" y="0"/>
                        </a:lnTo>
                        <a:lnTo>
                          <a:pt x="21" y="0"/>
                        </a:lnTo>
                        <a:close/>
                        <a:moveTo>
                          <a:pt x="21" y="43"/>
                        </a:moveTo>
                        <a:lnTo>
                          <a:pt x="21" y="64"/>
                        </a:lnTo>
                        <a:lnTo>
                          <a:pt x="0" y="64"/>
                        </a:lnTo>
                        <a:lnTo>
                          <a:pt x="0" y="43"/>
                        </a:lnTo>
                        <a:lnTo>
                          <a:pt x="21" y="43"/>
                        </a:lnTo>
                        <a:close/>
                        <a:moveTo>
                          <a:pt x="21" y="86"/>
                        </a:moveTo>
                        <a:lnTo>
                          <a:pt x="21" y="107"/>
                        </a:lnTo>
                        <a:lnTo>
                          <a:pt x="0" y="107"/>
                        </a:lnTo>
                        <a:lnTo>
                          <a:pt x="0" y="86"/>
                        </a:lnTo>
                        <a:lnTo>
                          <a:pt x="21" y="86"/>
                        </a:lnTo>
                        <a:close/>
                        <a:moveTo>
                          <a:pt x="21" y="128"/>
                        </a:moveTo>
                        <a:lnTo>
                          <a:pt x="21" y="150"/>
                        </a:lnTo>
                        <a:lnTo>
                          <a:pt x="0" y="150"/>
                        </a:lnTo>
                        <a:lnTo>
                          <a:pt x="0" y="128"/>
                        </a:lnTo>
                        <a:lnTo>
                          <a:pt x="21" y="128"/>
                        </a:lnTo>
                        <a:close/>
                        <a:moveTo>
                          <a:pt x="21" y="171"/>
                        </a:moveTo>
                        <a:lnTo>
                          <a:pt x="21" y="192"/>
                        </a:lnTo>
                        <a:lnTo>
                          <a:pt x="0" y="192"/>
                        </a:lnTo>
                        <a:lnTo>
                          <a:pt x="0" y="171"/>
                        </a:lnTo>
                        <a:lnTo>
                          <a:pt x="21" y="171"/>
                        </a:lnTo>
                        <a:close/>
                        <a:moveTo>
                          <a:pt x="21" y="214"/>
                        </a:moveTo>
                        <a:lnTo>
                          <a:pt x="21" y="235"/>
                        </a:lnTo>
                        <a:lnTo>
                          <a:pt x="0" y="235"/>
                        </a:lnTo>
                        <a:lnTo>
                          <a:pt x="0" y="214"/>
                        </a:lnTo>
                        <a:lnTo>
                          <a:pt x="21" y="214"/>
                        </a:lnTo>
                        <a:close/>
                        <a:moveTo>
                          <a:pt x="21" y="257"/>
                        </a:moveTo>
                        <a:lnTo>
                          <a:pt x="21" y="278"/>
                        </a:lnTo>
                        <a:lnTo>
                          <a:pt x="0" y="278"/>
                        </a:lnTo>
                        <a:lnTo>
                          <a:pt x="0" y="257"/>
                        </a:lnTo>
                        <a:lnTo>
                          <a:pt x="21" y="257"/>
                        </a:lnTo>
                        <a:close/>
                        <a:moveTo>
                          <a:pt x="21" y="299"/>
                        </a:moveTo>
                        <a:lnTo>
                          <a:pt x="21" y="321"/>
                        </a:lnTo>
                        <a:lnTo>
                          <a:pt x="0" y="321"/>
                        </a:lnTo>
                        <a:lnTo>
                          <a:pt x="0" y="299"/>
                        </a:lnTo>
                        <a:lnTo>
                          <a:pt x="21" y="2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">
                    <a:solidFill>
                      <a:srgbClr val="000000"/>
                    </a:solidFill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/>
                  </a:p>
                </p:txBody>
              </p:sp>
              <p:sp>
                <p:nvSpPr>
                  <p:cNvPr id="31818" name="Freeform 90"/>
                  <p:cNvSpPr>
                    <a:spLocks noEditPoints="1"/>
                  </p:cNvSpPr>
                  <p:nvPr/>
                </p:nvSpPr>
                <p:spPr bwMode="auto">
                  <a:xfrm>
                    <a:off x="5371" y="4508"/>
                    <a:ext cx="21" cy="321"/>
                  </a:xfrm>
                  <a:custGeom>
                    <a:avLst/>
                    <a:gdLst>
                      <a:gd name="T0" fmla="*/ 21 w 21"/>
                      <a:gd name="T1" fmla="*/ 0 h 321"/>
                      <a:gd name="T2" fmla="*/ 21 w 21"/>
                      <a:gd name="T3" fmla="*/ 21 h 321"/>
                      <a:gd name="T4" fmla="*/ 0 w 21"/>
                      <a:gd name="T5" fmla="*/ 21 h 321"/>
                      <a:gd name="T6" fmla="*/ 0 w 21"/>
                      <a:gd name="T7" fmla="*/ 0 h 321"/>
                      <a:gd name="T8" fmla="*/ 21 w 21"/>
                      <a:gd name="T9" fmla="*/ 0 h 321"/>
                      <a:gd name="T10" fmla="*/ 21 w 21"/>
                      <a:gd name="T11" fmla="*/ 43 h 321"/>
                      <a:gd name="T12" fmla="*/ 21 w 21"/>
                      <a:gd name="T13" fmla="*/ 64 h 321"/>
                      <a:gd name="T14" fmla="*/ 0 w 21"/>
                      <a:gd name="T15" fmla="*/ 64 h 321"/>
                      <a:gd name="T16" fmla="*/ 0 w 21"/>
                      <a:gd name="T17" fmla="*/ 43 h 321"/>
                      <a:gd name="T18" fmla="*/ 21 w 21"/>
                      <a:gd name="T19" fmla="*/ 43 h 321"/>
                      <a:gd name="T20" fmla="*/ 21 w 21"/>
                      <a:gd name="T21" fmla="*/ 86 h 321"/>
                      <a:gd name="T22" fmla="*/ 21 w 21"/>
                      <a:gd name="T23" fmla="*/ 107 h 321"/>
                      <a:gd name="T24" fmla="*/ 0 w 21"/>
                      <a:gd name="T25" fmla="*/ 107 h 321"/>
                      <a:gd name="T26" fmla="*/ 0 w 21"/>
                      <a:gd name="T27" fmla="*/ 86 h 321"/>
                      <a:gd name="T28" fmla="*/ 21 w 21"/>
                      <a:gd name="T29" fmla="*/ 86 h 321"/>
                      <a:gd name="T30" fmla="*/ 21 w 21"/>
                      <a:gd name="T31" fmla="*/ 128 h 321"/>
                      <a:gd name="T32" fmla="*/ 21 w 21"/>
                      <a:gd name="T33" fmla="*/ 150 h 321"/>
                      <a:gd name="T34" fmla="*/ 0 w 21"/>
                      <a:gd name="T35" fmla="*/ 150 h 321"/>
                      <a:gd name="T36" fmla="*/ 0 w 21"/>
                      <a:gd name="T37" fmla="*/ 128 h 321"/>
                      <a:gd name="T38" fmla="*/ 21 w 21"/>
                      <a:gd name="T39" fmla="*/ 128 h 321"/>
                      <a:gd name="T40" fmla="*/ 21 w 21"/>
                      <a:gd name="T41" fmla="*/ 171 h 321"/>
                      <a:gd name="T42" fmla="*/ 21 w 21"/>
                      <a:gd name="T43" fmla="*/ 192 h 321"/>
                      <a:gd name="T44" fmla="*/ 0 w 21"/>
                      <a:gd name="T45" fmla="*/ 192 h 321"/>
                      <a:gd name="T46" fmla="*/ 0 w 21"/>
                      <a:gd name="T47" fmla="*/ 171 h 321"/>
                      <a:gd name="T48" fmla="*/ 21 w 21"/>
                      <a:gd name="T49" fmla="*/ 171 h 321"/>
                      <a:gd name="T50" fmla="*/ 21 w 21"/>
                      <a:gd name="T51" fmla="*/ 214 h 321"/>
                      <a:gd name="T52" fmla="*/ 21 w 21"/>
                      <a:gd name="T53" fmla="*/ 235 h 321"/>
                      <a:gd name="T54" fmla="*/ 0 w 21"/>
                      <a:gd name="T55" fmla="*/ 235 h 321"/>
                      <a:gd name="T56" fmla="*/ 0 w 21"/>
                      <a:gd name="T57" fmla="*/ 214 h 321"/>
                      <a:gd name="T58" fmla="*/ 21 w 21"/>
                      <a:gd name="T59" fmla="*/ 214 h 321"/>
                      <a:gd name="T60" fmla="*/ 21 w 21"/>
                      <a:gd name="T61" fmla="*/ 257 h 321"/>
                      <a:gd name="T62" fmla="*/ 21 w 21"/>
                      <a:gd name="T63" fmla="*/ 278 h 321"/>
                      <a:gd name="T64" fmla="*/ 0 w 21"/>
                      <a:gd name="T65" fmla="*/ 278 h 321"/>
                      <a:gd name="T66" fmla="*/ 0 w 21"/>
                      <a:gd name="T67" fmla="*/ 257 h 321"/>
                      <a:gd name="T68" fmla="*/ 21 w 21"/>
                      <a:gd name="T69" fmla="*/ 257 h 321"/>
                      <a:gd name="T70" fmla="*/ 21 w 21"/>
                      <a:gd name="T71" fmla="*/ 299 h 321"/>
                      <a:gd name="T72" fmla="*/ 21 w 21"/>
                      <a:gd name="T73" fmla="*/ 321 h 321"/>
                      <a:gd name="T74" fmla="*/ 0 w 21"/>
                      <a:gd name="T75" fmla="*/ 321 h 321"/>
                      <a:gd name="T76" fmla="*/ 0 w 21"/>
                      <a:gd name="T77" fmla="*/ 299 h 321"/>
                      <a:gd name="T78" fmla="*/ 21 w 21"/>
                      <a:gd name="T79" fmla="*/ 299 h 32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1"/>
                      <a:gd name="T121" fmla="*/ 0 h 321"/>
                      <a:gd name="T122" fmla="*/ 21 w 21"/>
                      <a:gd name="T123" fmla="*/ 321 h 32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1" h="321">
                        <a:moveTo>
                          <a:pt x="21" y="0"/>
                        </a:moveTo>
                        <a:lnTo>
                          <a:pt x="21" y="21"/>
                        </a:lnTo>
                        <a:lnTo>
                          <a:pt x="0" y="21"/>
                        </a:lnTo>
                        <a:lnTo>
                          <a:pt x="0" y="0"/>
                        </a:lnTo>
                        <a:lnTo>
                          <a:pt x="21" y="0"/>
                        </a:lnTo>
                        <a:close/>
                        <a:moveTo>
                          <a:pt x="21" y="43"/>
                        </a:moveTo>
                        <a:lnTo>
                          <a:pt x="21" y="64"/>
                        </a:lnTo>
                        <a:lnTo>
                          <a:pt x="0" y="64"/>
                        </a:lnTo>
                        <a:lnTo>
                          <a:pt x="0" y="43"/>
                        </a:lnTo>
                        <a:lnTo>
                          <a:pt x="21" y="43"/>
                        </a:lnTo>
                        <a:close/>
                        <a:moveTo>
                          <a:pt x="21" y="86"/>
                        </a:moveTo>
                        <a:lnTo>
                          <a:pt x="21" y="107"/>
                        </a:lnTo>
                        <a:lnTo>
                          <a:pt x="0" y="107"/>
                        </a:lnTo>
                        <a:lnTo>
                          <a:pt x="0" y="86"/>
                        </a:lnTo>
                        <a:lnTo>
                          <a:pt x="21" y="86"/>
                        </a:lnTo>
                        <a:close/>
                        <a:moveTo>
                          <a:pt x="21" y="128"/>
                        </a:moveTo>
                        <a:lnTo>
                          <a:pt x="21" y="150"/>
                        </a:lnTo>
                        <a:lnTo>
                          <a:pt x="0" y="150"/>
                        </a:lnTo>
                        <a:lnTo>
                          <a:pt x="0" y="128"/>
                        </a:lnTo>
                        <a:lnTo>
                          <a:pt x="21" y="128"/>
                        </a:lnTo>
                        <a:close/>
                        <a:moveTo>
                          <a:pt x="21" y="171"/>
                        </a:moveTo>
                        <a:lnTo>
                          <a:pt x="21" y="192"/>
                        </a:lnTo>
                        <a:lnTo>
                          <a:pt x="0" y="192"/>
                        </a:lnTo>
                        <a:lnTo>
                          <a:pt x="0" y="171"/>
                        </a:lnTo>
                        <a:lnTo>
                          <a:pt x="21" y="171"/>
                        </a:lnTo>
                        <a:close/>
                        <a:moveTo>
                          <a:pt x="21" y="214"/>
                        </a:moveTo>
                        <a:lnTo>
                          <a:pt x="21" y="235"/>
                        </a:lnTo>
                        <a:lnTo>
                          <a:pt x="0" y="235"/>
                        </a:lnTo>
                        <a:lnTo>
                          <a:pt x="0" y="214"/>
                        </a:lnTo>
                        <a:lnTo>
                          <a:pt x="21" y="214"/>
                        </a:lnTo>
                        <a:close/>
                        <a:moveTo>
                          <a:pt x="21" y="257"/>
                        </a:moveTo>
                        <a:lnTo>
                          <a:pt x="21" y="278"/>
                        </a:lnTo>
                        <a:lnTo>
                          <a:pt x="0" y="278"/>
                        </a:lnTo>
                        <a:lnTo>
                          <a:pt x="0" y="257"/>
                        </a:lnTo>
                        <a:lnTo>
                          <a:pt x="21" y="257"/>
                        </a:lnTo>
                        <a:close/>
                        <a:moveTo>
                          <a:pt x="21" y="299"/>
                        </a:moveTo>
                        <a:lnTo>
                          <a:pt x="21" y="321"/>
                        </a:lnTo>
                        <a:lnTo>
                          <a:pt x="0" y="321"/>
                        </a:lnTo>
                        <a:lnTo>
                          <a:pt x="0" y="299"/>
                        </a:lnTo>
                        <a:lnTo>
                          <a:pt x="21" y="2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">
                    <a:solidFill>
                      <a:srgbClr val="000000"/>
                    </a:solidFill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/>
                  </a:p>
                </p:txBody>
              </p:sp>
            </p:grpSp>
            <p:grpSp>
              <p:nvGrpSpPr>
                <p:cNvPr id="12" name="Group 86"/>
                <p:cNvGrpSpPr>
                  <a:grpSpLocks/>
                </p:cNvGrpSpPr>
                <p:nvPr/>
              </p:nvGrpSpPr>
              <p:grpSpPr bwMode="auto">
                <a:xfrm>
                  <a:off x="5569" y="4848"/>
                  <a:ext cx="41" cy="321"/>
                  <a:chOff x="5374" y="4848"/>
                  <a:chExt cx="41" cy="321"/>
                </a:xfrm>
              </p:grpSpPr>
              <p:sp>
                <p:nvSpPr>
                  <p:cNvPr id="31815" name="Freeform 88"/>
                  <p:cNvSpPr>
                    <a:spLocks noEditPoints="1"/>
                  </p:cNvSpPr>
                  <p:nvPr/>
                </p:nvSpPr>
                <p:spPr bwMode="auto">
                  <a:xfrm>
                    <a:off x="5393" y="4848"/>
                    <a:ext cx="22" cy="321"/>
                  </a:xfrm>
                  <a:custGeom>
                    <a:avLst/>
                    <a:gdLst>
                      <a:gd name="T0" fmla="*/ 22 w 22"/>
                      <a:gd name="T1" fmla="*/ 0 h 321"/>
                      <a:gd name="T2" fmla="*/ 22 w 22"/>
                      <a:gd name="T3" fmla="*/ 22 h 321"/>
                      <a:gd name="T4" fmla="*/ 0 w 22"/>
                      <a:gd name="T5" fmla="*/ 22 h 321"/>
                      <a:gd name="T6" fmla="*/ 0 w 22"/>
                      <a:gd name="T7" fmla="*/ 0 h 321"/>
                      <a:gd name="T8" fmla="*/ 22 w 22"/>
                      <a:gd name="T9" fmla="*/ 0 h 321"/>
                      <a:gd name="T10" fmla="*/ 22 w 22"/>
                      <a:gd name="T11" fmla="*/ 43 h 321"/>
                      <a:gd name="T12" fmla="*/ 22 w 22"/>
                      <a:gd name="T13" fmla="*/ 64 h 321"/>
                      <a:gd name="T14" fmla="*/ 0 w 22"/>
                      <a:gd name="T15" fmla="*/ 64 h 321"/>
                      <a:gd name="T16" fmla="*/ 0 w 22"/>
                      <a:gd name="T17" fmla="*/ 43 h 321"/>
                      <a:gd name="T18" fmla="*/ 22 w 22"/>
                      <a:gd name="T19" fmla="*/ 43 h 321"/>
                      <a:gd name="T20" fmla="*/ 22 w 22"/>
                      <a:gd name="T21" fmla="*/ 86 h 321"/>
                      <a:gd name="T22" fmla="*/ 22 w 22"/>
                      <a:gd name="T23" fmla="*/ 107 h 321"/>
                      <a:gd name="T24" fmla="*/ 0 w 22"/>
                      <a:gd name="T25" fmla="*/ 107 h 321"/>
                      <a:gd name="T26" fmla="*/ 0 w 22"/>
                      <a:gd name="T27" fmla="*/ 86 h 321"/>
                      <a:gd name="T28" fmla="*/ 22 w 22"/>
                      <a:gd name="T29" fmla="*/ 86 h 321"/>
                      <a:gd name="T30" fmla="*/ 22 w 22"/>
                      <a:gd name="T31" fmla="*/ 128 h 321"/>
                      <a:gd name="T32" fmla="*/ 22 w 22"/>
                      <a:gd name="T33" fmla="*/ 150 h 321"/>
                      <a:gd name="T34" fmla="*/ 0 w 22"/>
                      <a:gd name="T35" fmla="*/ 150 h 321"/>
                      <a:gd name="T36" fmla="*/ 0 w 22"/>
                      <a:gd name="T37" fmla="*/ 128 h 321"/>
                      <a:gd name="T38" fmla="*/ 22 w 22"/>
                      <a:gd name="T39" fmla="*/ 128 h 321"/>
                      <a:gd name="T40" fmla="*/ 22 w 22"/>
                      <a:gd name="T41" fmla="*/ 171 h 321"/>
                      <a:gd name="T42" fmla="*/ 22 w 22"/>
                      <a:gd name="T43" fmla="*/ 193 h 321"/>
                      <a:gd name="T44" fmla="*/ 0 w 22"/>
                      <a:gd name="T45" fmla="*/ 193 h 321"/>
                      <a:gd name="T46" fmla="*/ 0 w 22"/>
                      <a:gd name="T47" fmla="*/ 171 h 321"/>
                      <a:gd name="T48" fmla="*/ 22 w 22"/>
                      <a:gd name="T49" fmla="*/ 171 h 321"/>
                      <a:gd name="T50" fmla="*/ 22 w 22"/>
                      <a:gd name="T51" fmla="*/ 214 h 321"/>
                      <a:gd name="T52" fmla="*/ 22 w 22"/>
                      <a:gd name="T53" fmla="*/ 235 h 321"/>
                      <a:gd name="T54" fmla="*/ 0 w 22"/>
                      <a:gd name="T55" fmla="*/ 235 h 321"/>
                      <a:gd name="T56" fmla="*/ 0 w 22"/>
                      <a:gd name="T57" fmla="*/ 214 h 321"/>
                      <a:gd name="T58" fmla="*/ 22 w 22"/>
                      <a:gd name="T59" fmla="*/ 214 h 321"/>
                      <a:gd name="T60" fmla="*/ 22 w 22"/>
                      <a:gd name="T61" fmla="*/ 257 h 321"/>
                      <a:gd name="T62" fmla="*/ 22 w 22"/>
                      <a:gd name="T63" fmla="*/ 278 h 321"/>
                      <a:gd name="T64" fmla="*/ 0 w 22"/>
                      <a:gd name="T65" fmla="*/ 278 h 321"/>
                      <a:gd name="T66" fmla="*/ 0 w 22"/>
                      <a:gd name="T67" fmla="*/ 257 h 321"/>
                      <a:gd name="T68" fmla="*/ 22 w 22"/>
                      <a:gd name="T69" fmla="*/ 257 h 321"/>
                      <a:gd name="T70" fmla="*/ 22 w 22"/>
                      <a:gd name="T71" fmla="*/ 300 h 321"/>
                      <a:gd name="T72" fmla="*/ 22 w 22"/>
                      <a:gd name="T73" fmla="*/ 321 h 321"/>
                      <a:gd name="T74" fmla="*/ 0 w 22"/>
                      <a:gd name="T75" fmla="*/ 321 h 321"/>
                      <a:gd name="T76" fmla="*/ 0 w 22"/>
                      <a:gd name="T77" fmla="*/ 300 h 321"/>
                      <a:gd name="T78" fmla="*/ 22 w 22"/>
                      <a:gd name="T79" fmla="*/ 300 h 32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2"/>
                      <a:gd name="T121" fmla="*/ 0 h 321"/>
                      <a:gd name="T122" fmla="*/ 22 w 22"/>
                      <a:gd name="T123" fmla="*/ 321 h 32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2" h="321">
                        <a:moveTo>
                          <a:pt x="22" y="0"/>
                        </a:moveTo>
                        <a:lnTo>
                          <a:pt x="22" y="22"/>
                        </a:lnTo>
                        <a:lnTo>
                          <a:pt x="0" y="22"/>
                        </a:lnTo>
                        <a:lnTo>
                          <a:pt x="0" y="0"/>
                        </a:lnTo>
                        <a:lnTo>
                          <a:pt x="22" y="0"/>
                        </a:lnTo>
                        <a:close/>
                        <a:moveTo>
                          <a:pt x="22" y="43"/>
                        </a:moveTo>
                        <a:lnTo>
                          <a:pt x="22" y="64"/>
                        </a:lnTo>
                        <a:lnTo>
                          <a:pt x="0" y="64"/>
                        </a:lnTo>
                        <a:lnTo>
                          <a:pt x="0" y="43"/>
                        </a:lnTo>
                        <a:lnTo>
                          <a:pt x="22" y="43"/>
                        </a:lnTo>
                        <a:close/>
                        <a:moveTo>
                          <a:pt x="22" y="86"/>
                        </a:moveTo>
                        <a:lnTo>
                          <a:pt x="22" y="107"/>
                        </a:lnTo>
                        <a:lnTo>
                          <a:pt x="0" y="107"/>
                        </a:lnTo>
                        <a:lnTo>
                          <a:pt x="0" y="86"/>
                        </a:lnTo>
                        <a:lnTo>
                          <a:pt x="22" y="86"/>
                        </a:lnTo>
                        <a:close/>
                        <a:moveTo>
                          <a:pt x="22" y="128"/>
                        </a:moveTo>
                        <a:lnTo>
                          <a:pt x="22" y="150"/>
                        </a:lnTo>
                        <a:lnTo>
                          <a:pt x="0" y="150"/>
                        </a:lnTo>
                        <a:lnTo>
                          <a:pt x="0" y="128"/>
                        </a:lnTo>
                        <a:lnTo>
                          <a:pt x="22" y="128"/>
                        </a:lnTo>
                        <a:close/>
                        <a:moveTo>
                          <a:pt x="22" y="171"/>
                        </a:moveTo>
                        <a:lnTo>
                          <a:pt x="22" y="193"/>
                        </a:lnTo>
                        <a:lnTo>
                          <a:pt x="0" y="193"/>
                        </a:lnTo>
                        <a:lnTo>
                          <a:pt x="0" y="171"/>
                        </a:lnTo>
                        <a:lnTo>
                          <a:pt x="22" y="171"/>
                        </a:lnTo>
                        <a:close/>
                        <a:moveTo>
                          <a:pt x="22" y="214"/>
                        </a:moveTo>
                        <a:lnTo>
                          <a:pt x="22" y="235"/>
                        </a:lnTo>
                        <a:lnTo>
                          <a:pt x="0" y="235"/>
                        </a:lnTo>
                        <a:lnTo>
                          <a:pt x="0" y="214"/>
                        </a:lnTo>
                        <a:lnTo>
                          <a:pt x="22" y="214"/>
                        </a:lnTo>
                        <a:close/>
                        <a:moveTo>
                          <a:pt x="22" y="257"/>
                        </a:moveTo>
                        <a:lnTo>
                          <a:pt x="22" y="278"/>
                        </a:lnTo>
                        <a:lnTo>
                          <a:pt x="0" y="278"/>
                        </a:lnTo>
                        <a:lnTo>
                          <a:pt x="0" y="257"/>
                        </a:lnTo>
                        <a:lnTo>
                          <a:pt x="22" y="257"/>
                        </a:lnTo>
                        <a:close/>
                        <a:moveTo>
                          <a:pt x="22" y="300"/>
                        </a:moveTo>
                        <a:lnTo>
                          <a:pt x="22" y="321"/>
                        </a:lnTo>
                        <a:lnTo>
                          <a:pt x="0" y="321"/>
                        </a:lnTo>
                        <a:lnTo>
                          <a:pt x="0" y="300"/>
                        </a:lnTo>
                        <a:lnTo>
                          <a:pt x="22" y="3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">
                    <a:solidFill>
                      <a:srgbClr val="000000"/>
                    </a:solidFill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/>
                  </a:p>
                </p:txBody>
              </p:sp>
              <p:sp>
                <p:nvSpPr>
                  <p:cNvPr id="31816" name="Freeform 87"/>
                  <p:cNvSpPr>
                    <a:spLocks noEditPoints="1"/>
                  </p:cNvSpPr>
                  <p:nvPr/>
                </p:nvSpPr>
                <p:spPr bwMode="auto">
                  <a:xfrm>
                    <a:off x="5374" y="4848"/>
                    <a:ext cx="21" cy="321"/>
                  </a:xfrm>
                  <a:custGeom>
                    <a:avLst/>
                    <a:gdLst>
                      <a:gd name="T0" fmla="*/ 21 w 21"/>
                      <a:gd name="T1" fmla="*/ 0 h 321"/>
                      <a:gd name="T2" fmla="*/ 21 w 21"/>
                      <a:gd name="T3" fmla="*/ 22 h 321"/>
                      <a:gd name="T4" fmla="*/ 0 w 21"/>
                      <a:gd name="T5" fmla="*/ 22 h 321"/>
                      <a:gd name="T6" fmla="*/ 0 w 21"/>
                      <a:gd name="T7" fmla="*/ 0 h 321"/>
                      <a:gd name="T8" fmla="*/ 21 w 21"/>
                      <a:gd name="T9" fmla="*/ 0 h 321"/>
                      <a:gd name="T10" fmla="*/ 21 w 21"/>
                      <a:gd name="T11" fmla="*/ 43 h 321"/>
                      <a:gd name="T12" fmla="*/ 21 w 21"/>
                      <a:gd name="T13" fmla="*/ 64 h 321"/>
                      <a:gd name="T14" fmla="*/ 0 w 21"/>
                      <a:gd name="T15" fmla="*/ 64 h 321"/>
                      <a:gd name="T16" fmla="*/ 0 w 21"/>
                      <a:gd name="T17" fmla="*/ 43 h 321"/>
                      <a:gd name="T18" fmla="*/ 21 w 21"/>
                      <a:gd name="T19" fmla="*/ 43 h 321"/>
                      <a:gd name="T20" fmla="*/ 21 w 21"/>
                      <a:gd name="T21" fmla="*/ 86 h 321"/>
                      <a:gd name="T22" fmla="*/ 21 w 21"/>
                      <a:gd name="T23" fmla="*/ 107 h 321"/>
                      <a:gd name="T24" fmla="*/ 0 w 21"/>
                      <a:gd name="T25" fmla="*/ 107 h 321"/>
                      <a:gd name="T26" fmla="*/ 0 w 21"/>
                      <a:gd name="T27" fmla="*/ 86 h 321"/>
                      <a:gd name="T28" fmla="*/ 21 w 21"/>
                      <a:gd name="T29" fmla="*/ 86 h 321"/>
                      <a:gd name="T30" fmla="*/ 21 w 21"/>
                      <a:gd name="T31" fmla="*/ 128 h 321"/>
                      <a:gd name="T32" fmla="*/ 21 w 21"/>
                      <a:gd name="T33" fmla="*/ 150 h 321"/>
                      <a:gd name="T34" fmla="*/ 0 w 21"/>
                      <a:gd name="T35" fmla="*/ 150 h 321"/>
                      <a:gd name="T36" fmla="*/ 0 w 21"/>
                      <a:gd name="T37" fmla="*/ 128 h 321"/>
                      <a:gd name="T38" fmla="*/ 21 w 21"/>
                      <a:gd name="T39" fmla="*/ 128 h 321"/>
                      <a:gd name="T40" fmla="*/ 21 w 21"/>
                      <a:gd name="T41" fmla="*/ 171 h 321"/>
                      <a:gd name="T42" fmla="*/ 21 w 21"/>
                      <a:gd name="T43" fmla="*/ 193 h 321"/>
                      <a:gd name="T44" fmla="*/ 0 w 21"/>
                      <a:gd name="T45" fmla="*/ 193 h 321"/>
                      <a:gd name="T46" fmla="*/ 0 w 21"/>
                      <a:gd name="T47" fmla="*/ 171 h 321"/>
                      <a:gd name="T48" fmla="*/ 21 w 21"/>
                      <a:gd name="T49" fmla="*/ 171 h 321"/>
                      <a:gd name="T50" fmla="*/ 21 w 21"/>
                      <a:gd name="T51" fmla="*/ 214 h 321"/>
                      <a:gd name="T52" fmla="*/ 21 w 21"/>
                      <a:gd name="T53" fmla="*/ 235 h 321"/>
                      <a:gd name="T54" fmla="*/ 0 w 21"/>
                      <a:gd name="T55" fmla="*/ 235 h 321"/>
                      <a:gd name="T56" fmla="*/ 0 w 21"/>
                      <a:gd name="T57" fmla="*/ 214 h 321"/>
                      <a:gd name="T58" fmla="*/ 21 w 21"/>
                      <a:gd name="T59" fmla="*/ 214 h 321"/>
                      <a:gd name="T60" fmla="*/ 21 w 21"/>
                      <a:gd name="T61" fmla="*/ 257 h 321"/>
                      <a:gd name="T62" fmla="*/ 21 w 21"/>
                      <a:gd name="T63" fmla="*/ 278 h 321"/>
                      <a:gd name="T64" fmla="*/ 0 w 21"/>
                      <a:gd name="T65" fmla="*/ 278 h 321"/>
                      <a:gd name="T66" fmla="*/ 0 w 21"/>
                      <a:gd name="T67" fmla="*/ 257 h 321"/>
                      <a:gd name="T68" fmla="*/ 21 w 21"/>
                      <a:gd name="T69" fmla="*/ 257 h 321"/>
                      <a:gd name="T70" fmla="*/ 21 w 21"/>
                      <a:gd name="T71" fmla="*/ 300 h 321"/>
                      <a:gd name="T72" fmla="*/ 21 w 21"/>
                      <a:gd name="T73" fmla="*/ 321 h 321"/>
                      <a:gd name="T74" fmla="*/ 0 w 21"/>
                      <a:gd name="T75" fmla="*/ 321 h 321"/>
                      <a:gd name="T76" fmla="*/ 0 w 21"/>
                      <a:gd name="T77" fmla="*/ 300 h 321"/>
                      <a:gd name="T78" fmla="*/ 21 w 21"/>
                      <a:gd name="T79" fmla="*/ 300 h 32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1"/>
                      <a:gd name="T121" fmla="*/ 0 h 321"/>
                      <a:gd name="T122" fmla="*/ 21 w 21"/>
                      <a:gd name="T123" fmla="*/ 321 h 32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1" h="321">
                        <a:moveTo>
                          <a:pt x="21" y="0"/>
                        </a:moveTo>
                        <a:lnTo>
                          <a:pt x="21" y="22"/>
                        </a:lnTo>
                        <a:lnTo>
                          <a:pt x="0" y="22"/>
                        </a:lnTo>
                        <a:lnTo>
                          <a:pt x="0" y="0"/>
                        </a:lnTo>
                        <a:lnTo>
                          <a:pt x="21" y="0"/>
                        </a:lnTo>
                        <a:close/>
                        <a:moveTo>
                          <a:pt x="21" y="43"/>
                        </a:moveTo>
                        <a:lnTo>
                          <a:pt x="21" y="64"/>
                        </a:lnTo>
                        <a:lnTo>
                          <a:pt x="0" y="64"/>
                        </a:lnTo>
                        <a:lnTo>
                          <a:pt x="0" y="43"/>
                        </a:lnTo>
                        <a:lnTo>
                          <a:pt x="21" y="43"/>
                        </a:lnTo>
                        <a:close/>
                        <a:moveTo>
                          <a:pt x="21" y="86"/>
                        </a:moveTo>
                        <a:lnTo>
                          <a:pt x="21" y="107"/>
                        </a:lnTo>
                        <a:lnTo>
                          <a:pt x="0" y="107"/>
                        </a:lnTo>
                        <a:lnTo>
                          <a:pt x="0" y="86"/>
                        </a:lnTo>
                        <a:lnTo>
                          <a:pt x="21" y="86"/>
                        </a:lnTo>
                        <a:close/>
                        <a:moveTo>
                          <a:pt x="21" y="128"/>
                        </a:moveTo>
                        <a:lnTo>
                          <a:pt x="21" y="150"/>
                        </a:lnTo>
                        <a:lnTo>
                          <a:pt x="0" y="150"/>
                        </a:lnTo>
                        <a:lnTo>
                          <a:pt x="0" y="128"/>
                        </a:lnTo>
                        <a:lnTo>
                          <a:pt x="21" y="128"/>
                        </a:lnTo>
                        <a:close/>
                        <a:moveTo>
                          <a:pt x="21" y="171"/>
                        </a:moveTo>
                        <a:lnTo>
                          <a:pt x="21" y="193"/>
                        </a:lnTo>
                        <a:lnTo>
                          <a:pt x="0" y="193"/>
                        </a:lnTo>
                        <a:lnTo>
                          <a:pt x="0" y="171"/>
                        </a:lnTo>
                        <a:lnTo>
                          <a:pt x="21" y="171"/>
                        </a:lnTo>
                        <a:close/>
                        <a:moveTo>
                          <a:pt x="21" y="214"/>
                        </a:moveTo>
                        <a:lnTo>
                          <a:pt x="21" y="235"/>
                        </a:lnTo>
                        <a:lnTo>
                          <a:pt x="0" y="235"/>
                        </a:lnTo>
                        <a:lnTo>
                          <a:pt x="0" y="214"/>
                        </a:lnTo>
                        <a:lnTo>
                          <a:pt x="21" y="214"/>
                        </a:lnTo>
                        <a:close/>
                        <a:moveTo>
                          <a:pt x="21" y="257"/>
                        </a:moveTo>
                        <a:lnTo>
                          <a:pt x="21" y="278"/>
                        </a:lnTo>
                        <a:lnTo>
                          <a:pt x="0" y="278"/>
                        </a:lnTo>
                        <a:lnTo>
                          <a:pt x="0" y="257"/>
                        </a:lnTo>
                        <a:lnTo>
                          <a:pt x="21" y="257"/>
                        </a:lnTo>
                        <a:close/>
                        <a:moveTo>
                          <a:pt x="21" y="300"/>
                        </a:moveTo>
                        <a:lnTo>
                          <a:pt x="21" y="321"/>
                        </a:lnTo>
                        <a:lnTo>
                          <a:pt x="0" y="321"/>
                        </a:lnTo>
                        <a:lnTo>
                          <a:pt x="0" y="300"/>
                        </a:lnTo>
                        <a:lnTo>
                          <a:pt x="21" y="3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">
                    <a:solidFill>
                      <a:srgbClr val="000000"/>
                    </a:solidFill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/>
                  </a:p>
                </p:txBody>
              </p:sp>
            </p:grpSp>
            <p:grpSp>
              <p:nvGrpSpPr>
                <p:cNvPr id="13" name="Group 59"/>
                <p:cNvGrpSpPr>
                  <a:grpSpLocks/>
                </p:cNvGrpSpPr>
                <p:nvPr/>
              </p:nvGrpSpPr>
              <p:grpSpPr bwMode="auto">
                <a:xfrm>
                  <a:off x="927" y="390"/>
                  <a:ext cx="7795" cy="4888"/>
                  <a:chOff x="927" y="390"/>
                  <a:chExt cx="7795" cy="4888"/>
                </a:xfrm>
              </p:grpSpPr>
              <p:grpSp>
                <p:nvGrpSpPr>
                  <p:cNvPr id="14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366" y="4846"/>
                    <a:ext cx="41" cy="321"/>
                    <a:chOff x="2171" y="4846"/>
                    <a:chExt cx="41" cy="321"/>
                  </a:xfrm>
                </p:grpSpPr>
                <p:sp>
                  <p:nvSpPr>
                    <p:cNvPr id="31813" name="Freeform 85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190" y="4846"/>
                      <a:ext cx="22" cy="321"/>
                    </a:xfrm>
                    <a:custGeom>
                      <a:avLst/>
                      <a:gdLst>
                        <a:gd name="T0" fmla="*/ 22 w 22"/>
                        <a:gd name="T1" fmla="*/ 0 h 321"/>
                        <a:gd name="T2" fmla="*/ 22 w 22"/>
                        <a:gd name="T3" fmla="*/ 21 h 321"/>
                        <a:gd name="T4" fmla="*/ 0 w 22"/>
                        <a:gd name="T5" fmla="*/ 21 h 321"/>
                        <a:gd name="T6" fmla="*/ 0 w 22"/>
                        <a:gd name="T7" fmla="*/ 0 h 321"/>
                        <a:gd name="T8" fmla="*/ 22 w 22"/>
                        <a:gd name="T9" fmla="*/ 0 h 321"/>
                        <a:gd name="T10" fmla="*/ 22 w 22"/>
                        <a:gd name="T11" fmla="*/ 43 h 321"/>
                        <a:gd name="T12" fmla="*/ 22 w 22"/>
                        <a:gd name="T13" fmla="*/ 64 h 321"/>
                        <a:gd name="T14" fmla="*/ 0 w 22"/>
                        <a:gd name="T15" fmla="*/ 64 h 321"/>
                        <a:gd name="T16" fmla="*/ 0 w 22"/>
                        <a:gd name="T17" fmla="*/ 43 h 321"/>
                        <a:gd name="T18" fmla="*/ 22 w 22"/>
                        <a:gd name="T19" fmla="*/ 43 h 321"/>
                        <a:gd name="T20" fmla="*/ 22 w 22"/>
                        <a:gd name="T21" fmla="*/ 86 h 321"/>
                        <a:gd name="T22" fmla="*/ 22 w 22"/>
                        <a:gd name="T23" fmla="*/ 107 h 321"/>
                        <a:gd name="T24" fmla="*/ 0 w 22"/>
                        <a:gd name="T25" fmla="*/ 107 h 321"/>
                        <a:gd name="T26" fmla="*/ 0 w 22"/>
                        <a:gd name="T27" fmla="*/ 86 h 321"/>
                        <a:gd name="T28" fmla="*/ 22 w 22"/>
                        <a:gd name="T29" fmla="*/ 86 h 321"/>
                        <a:gd name="T30" fmla="*/ 22 w 22"/>
                        <a:gd name="T31" fmla="*/ 128 h 321"/>
                        <a:gd name="T32" fmla="*/ 22 w 22"/>
                        <a:gd name="T33" fmla="*/ 150 h 321"/>
                        <a:gd name="T34" fmla="*/ 0 w 22"/>
                        <a:gd name="T35" fmla="*/ 150 h 321"/>
                        <a:gd name="T36" fmla="*/ 0 w 22"/>
                        <a:gd name="T37" fmla="*/ 128 h 321"/>
                        <a:gd name="T38" fmla="*/ 22 w 22"/>
                        <a:gd name="T39" fmla="*/ 128 h 321"/>
                        <a:gd name="T40" fmla="*/ 22 w 22"/>
                        <a:gd name="T41" fmla="*/ 171 h 321"/>
                        <a:gd name="T42" fmla="*/ 22 w 22"/>
                        <a:gd name="T43" fmla="*/ 192 h 321"/>
                        <a:gd name="T44" fmla="*/ 0 w 22"/>
                        <a:gd name="T45" fmla="*/ 192 h 321"/>
                        <a:gd name="T46" fmla="*/ 0 w 22"/>
                        <a:gd name="T47" fmla="*/ 171 h 321"/>
                        <a:gd name="T48" fmla="*/ 22 w 22"/>
                        <a:gd name="T49" fmla="*/ 171 h 321"/>
                        <a:gd name="T50" fmla="*/ 22 w 22"/>
                        <a:gd name="T51" fmla="*/ 214 h 321"/>
                        <a:gd name="T52" fmla="*/ 22 w 22"/>
                        <a:gd name="T53" fmla="*/ 235 h 321"/>
                        <a:gd name="T54" fmla="*/ 0 w 22"/>
                        <a:gd name="T55" fmla="*/ 235 h 321"/>
                        <a:gd name="T56" fmla="*/ 0 w 22"/>
                        <a:gd name="T57" fmla="*/ 214 h 321"/>
                        <a:gd name="T58" fmla="*/ 22 w 22"/>
                        <a:gd name="T59" fmla="*/ 214 h 321"/>
                        <a:gd name="T60" fmla="*/ 22 w 22"/>
                        <a:gd name="T61" fmla="*/ 257 h 321"/>
                        <a:gd name="T62" fmla="*/ 22 w 22"/>
                        <a:gd name="T63" fmla="*/ 278 h 321"/>
                        <a:gd name="T64" fmla="*/ 0 w 22"/>
                        <a:gd name="T65" fmla="*/ 278 h 321"/>
                        <a:gd name="T66" fmla="*/ 0 w 22"/>
                        <a:gd name="T67" fmla="*/ 257 h 321"/>
                        <a:gd name="T68" fmla="*/ 22 w 22"/>
                        <a:gd name="T69" fmla="*/ 257 h 321"/>
                        <a:gd name="T70" fmla="*/ 22 w 22"/>
                        <a:gd name="T71" fmla="*/ 299 h 321"/>
                        <a:gd name="T72" fmla="*/ 22 w 22"/>
                        <a:gd name="T73" fmla="*/ 321 h 321"/>
                        <a:gd name="T74" fmla="*/ 0 w 22"/>
                        <a:gd name="T75" fmla="*/ 321 h 321"/>
                        <a:gd name="T76" fmla="*/ 0 w 22"/>
                        <a:gd name="T77" fmla="*/ 299 h 321"/>
                        <a:gd name="T78" fmla="*/ 22 w 22"/>
                        <a:gd name="T79" fmla="*/ 299 h 321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w 22"/>
                        <a:gd name="T121" fmla="*/ 0 h 321"/>
                        <a:gd name="T122" fmla="*/ 22 w 22"/>
                        <a:gd name="T123" fmla="*/ 321 h 321"/>
                      </a:gdLst>
                      <a:ahLst/>
                      <a:cxnLst>
                        <a:cxn ang="T80">
                          <a:pos x="T0" y="T1"/>
                        </a:cxn>
                        <a:cxn ang="T81">
                          <a:pos x="T2" y="T3"/>
                        </a:cxn>
                        <a:cxn ang="T82">
                          <a:pos x="T4" y="T5"/>
                        </a:cxn>
                        <a:cxn ang="T83">
                          <a:pos x="T6" y="T7"/>
                        </a:cxn>
                        <a:cxn ang="T84">
                          <a:pos x="T8" y="T9"/>
                        </a:cxn>
                        <a:cxn ang="T85">
                          <a:pos x="T10" y="T11"/>
                        </a:cxn>
                        <a:cxn ang="T86">
                          <a:pos x="T12" y="T13"/>
                        </a:cxn>
                        <a:cxn ang="T87">
                          <a:pos x="T14" y="T15"/>
                        </a:cxn>
                        <a:cxn ang="T88">
                          <a:pos x="T16" y="T17"/>
                        </a:cxn>
                        <a:cxn ang="T89">
                          <a:pos x="T18" y="T19"/>
                        </a:cxn>
                        <a:cxn ang="T90">
                          <a:pos x="T20" y="T21"/>
                        </a:cxn>
                        <a:cxn ang="T91">
                          <a:pos x="T22" y="T23"/>
                        </a:cxn>
                        <a:cxn ang="T92">
                          <a:pos x="T24" y="T25"/>
                        </a:cxn>
                        <a:cxn ang="T93">
                          <a:pos x="T26" y="T27"/>
                        </a:cxn>
                        <a:cxn ang="T94">
                          <a:pos x="T28" y="T29"/>
                        </a:cxn>
                        <a:cxn ang="T95">
                          <a:pos x="T30" y="T31"/>
                        </a:cxn>
                        <a:cxn ang="T96">
                          <a:pos x="T32" y="T33"/>
                        </a:cxn>
                        <a:cxn ang="T97">
                          <a:pos x="T34" y="T35"/>
                        </a:cxn>
                        <a:cxn ang="T98">
                          <a:pos x="T36" y="T37"/>
                        </a:cxn>
                        <a:cxn ang="T99">
                          <a:pos x="T38" y="T39"/>
                        </a:cxn>
                        <a:cxn ang="T100">
                          <a:pos x="T40" y="T41"/>
                        </a:cxn>
                        <a:cxn ang="T101">
                          <a:pos x="T42" y="T43"/>
                        </a:cxn>
                        <a:cxn ang="T102">
                          <a:pos x="T44" y="T45"/>
                        </a:cxn>
                        <a:cxn ang="T103">
                          <a:pos x="T46" y="T47"/>
                        </a:cxn>
                        <a:cxn ang="T104">
                          <a:pos x="T48" y="T49"/>
                        </a:cxn>
                        <a:cxn ang="T105">
                          <a:pos x="T50" y="T51"/>
                        </a:cxn>
                        <a:cxn ang="T106">
                          <a:pos x="T52" y="T53"/>
                        </a:cxn>
                        <a:cxn ang="T107">
                          <a:pos x="T54" y="T55"/>
                        </a:cxn>
                        <a:cxn ang="T108">
                          <a:pos x="T56" y="T57"/>
                        </a:cxn>
                        <a:cxn ang="T109">
                          <a:pos x="T58" y="T59"/>
                        </a:cxn>
                        <a:cxn ang="T110">
                          <a:pos x="T60" y="T61"/>
                        </a:cxn>
                        <a:cxn ang="T111">
                          <a:pos x="T62" y="T63"/>
                        </a:cxn>
                        <a:cxn ang="T112">
                          <a:pos x="T64" y="T65"/>
                        </a:cxn>
                        <a:cxn ang="T113">
                          <a:pos x="T66" y="T67"/>
                        </a:cxn>
                        <a:cxn ang="T114">
                          <a:pos x="T68" y="T69"/>
                        </a:cxn>
                        <a:cxn ang="T115">
                          <a:pos x="T70" y="T71"/>
                        </a:cxn>
                        <a:cxn ang="T116">
                          <a:pos x="T72" y="T73"/>
                        </a:cxn>
                        <a:cxn ang="T117">
                          <a:pos x="T74" y="T75"/>
                        </a:cxn>
                        <a:cxn ang="T118">
                          <a:pos x="T76" y="T77"/>
                        </a:cxn>
                        <a:cxn ang="T119">
                          <a:pos x="T78" y="T79"/>
                        </a:cxn>
                      </a:cxnLst>
                      <a:rect l="T120" t="T121" r="T122" b="T123"/>
                      <a:pathLst>
                        <a:path w="22" h="321">
                          <a:moveTo>
                            <a:pt x="22" y="0"/>
                          </a:moveTo>
                          <a:lnTo>
                            <a:pt x="22" y="21"/>
                          </a:lnTo>
                          <a:lnTo>
                            <a:pt x="0" y="21"/>
                          </a:lnTo>
                          <a:lnTo>
                            <a:pt x="0" y="0"/>
                          </a:lnTo>
                          <a:lnTo>
                            <a:pt x="22" y="0"/>
                          </a:lnTo>
                          <a:close/>
                          <a:moveTo>
                            <a:pt x="22" y="43"/>
                          </a:moveTo>
                          <a:lnTo>
                            <a:pt x="22" y="64"/>
                          </a:lnTo>
                          <a:lnTo>
                            <a:pt x="0" y="64"/>
                          </a:lnTo>
                          <a:lnTo>
                            <a:pt x="0" y="43"/>
                          </a:lnTo>
                          <a:lnTo>
                            <a:pt x="22" y="43"/>
                          </a:lnTo>
                          <a:close/>
                          <a:moveTo>
                            <a:pt x="22" y="86"/>
                          </a:moveTo>
                          <a:lnTo>
                            <a:pt x="22" y="107"/>
                          </a:lnTo>
                          <a:lnTo>
                            <a:pt x="0" y="107"/>
                          </a:lnTo>
                          <a:lnTo>
                            <a:pt x="0" y="86"/>
                          </a:lnTo>
                          <a:lnTo>
                            <a:pt x="22" y="86"/>
                          </a:lnTo>
                          <a:close/>
                          <a:moveTo>
                            <a:pt x="22" y="128"/>
                          </a:moveTo>
                          <a:lnTo>
                            <a:pt x="22" y="150"/>
                          </a:lnTo>
                          <a:lnTo>
                            <a:pt x="0" y="150"/>
                          </a:lnTo>
                          <a:lnTo>
                            <a:pt x="0" y="128"/>
                          </a:lnTo>
                          <a:lnTo>
                            <a:pt x="22" y="128"/>
                          </a:lnTo>
                          <a:close/>
                          <a:moveTo>
                            <a:pt x="22" y="171"/>
                          </a:moveTo>
                          <a:lnTo>
                            <a:pt x="22" y="192"/>
                          </a:lnTo>
                          <a:lnTo>
                            <a:pt x="0" y="192"/>
                          </a:lnTo>
                          <a:lnTo>
                            <a:pt x="0" y="171"/>
                          </a:lnTo>
                          <a:lnTo>
                            <a:pt x="22" y="171"/>
                          </a:lnTo>
                          <a:close/>
                          <a:moveTo>
                            <a:pt x="22" y="214"/>
                          </a:moveTo>
                          <a:lnTo>
                            <a:pt x="22" y="235"/>
                          </a:lnTo>
                          <a:lnTo>
                            <a:pt x="0" y="235"/>
                          </a:lnTo>
                          <a:lnTo>
                            <a:pt x="0" y="214"/>
                          </a:lnTo>
                          <a:lnTo>
                            <a:pt x="22" y="214"/>
                          </a:lnTo>
                          <a:close/>
                          <a:moveTo>
                            <a:pt x="22" y="257"/>
                          </a:moveTo>
                          <a:lnTo>
                            <a:pt x="22" y="278"/>
                          </a:lnTo>
                          <a:lnTo>
                            <a:pt x="0" y="278"/>
                          </a:lnTo>
                          <a:lnTo>
                            <a:pt x="0" y="257"/>
                          </a:lnTo>
                          <a:lnTo>
                            <a:pt x="22" y="257"/>
                          </a:lnTo>
                          <a:close/>
                          <a:moveTo>
                            <a:pt x="22" y="299"/>
                          </a:moveTo>
                          <a:lnTo>
                            <a:pt x="22" y="321"/>
                          </a:lnTo>
                          <a:lnTo>
                            <a:pt x="0" y="321"/>
                          </a:lnTo>
                          <a:lnTo>
                            <a:pt x="0" y="299"/>
                          </a:lnTo>
                          <a:lnTo>
                            <a:pt x="22" y="299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">
                      <a:solidFill>
                        <a:srgbClr val="000000"/>
                      </a:solidFill>
                      <a:bevel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sv-SE"/>
                    </a:p>
                  </p:txBody>
                </p:sp>
                <p:sp>
                  <p:nvSpPr>
                    <p:cNvPr id="31814" name="Freeform 84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171" y="4846"/>
                      <a:ext cx="22" cy="321"/>
                    </a:xfrm>
                    <a:custGeom>
                      <a:avLst/>
                      <a:gdLst>
                        <a:gd name="T0" fmla="*/ 22 w 22"/>
                        <a:gd name="T1" fmla="*/ 0 h 321"/>
                        <a:gd name="T2" fmla="*/ 22 w 22"/>
                        <a:gd name="T3" fmla="*/ 21 h 321"/>
                        <a:gd name="T4" fmla="*/ 0 w 22"/>
                        <a:gd name="T5" fmla="*/ 21 h 321"/>
                        <a:gd name="T6" fmla="*/ 0 w 22"/>
                        <a:gd name="T7" fmla="*/ 0 h 321"/>
                        <a:gd name="T8" fmla="*/ 22 w 22"/>
                        <a:gd name="T9" fmla="*/ 0 h 321"/>
                        <a:gd name="T10" fmla="*/ 22 w 22"/>
                        <a:gd name="T11" fmla="*/ 43 h 321"/>
                        <a:gd name="T12" fmla="*/ 22 w 22"/>
                        <a:gd name="T13" fmla="*/ 64 h 321"/>
                        <a:gd name="T14" fmla="*/ 0 w 22"/>
                        <a:gd name="T15" fmla="*/ 64 h 321"/>
                        <a:gd name="T16" fmla="*/ 0 w 22"/>
                        <a:gd name="T17" fmla="*/ 43 h 321"/>
                        <a:gd name="T18" fmla="*/ 22 w 22"/>
                        <a:gd name="T19" fmla="*/ 43 h 321"/>
                        <a:gd name="T20" fmla="*/ 22 w 22"/>
                        <a:gd name="T21" fmla="*/ 86 h 321"/>
                        <a:gd name="T22" fmla="*/ 22 w 22"/>
                        <a:gd name="T23" fmla="*/ 107 h 321"/>
                        <a:gd name="T24" fmla="*/ 0 w 22"/>
                        <a:gd name="T25" fmla="*/ 107 h 321"/>
                        <a:gd name="T26" fmla="*/ 0 w 22"/>
                        <a:gd name="T27" fmla="*/ 86 h 321"/>
                        <a:gd name="T28" fmla="*/ 22 w 22"/>
                        <a:gd name="T29" fmla="*/ 86 h 321"/>
                        <a:gd name="T30" fmla="*/ 22 w 22"/>
                        <a:gd name="T31" fmla="*/ 128 h 321"/>
                        <a:gd name="T32" fmla="*/ 22 w 22"/>
                        <a:gd name="T33" fmla="*/ 150 h 321"/>
                        <a:gd name="T34" fmla="*/ 0 w 22"/>
                        <a:gd name="T35" fmla="*/ 150 h 321"/>
                        <a:gd name="T36" fmla="*/ 0 w 22"/>
                        <a:gd name="T37" fmla="*/ 128 h 321"/>
                        <a:gd name="T38" fmla="*/ 22 w 22"/>
                        <a:gd name="T39" fmla="*/ 128 h 321"/>
                        <a:gd name="T40" fmla="*/ 22 w 22"/>
                        <a:gd name="T41" fmla="*/ 171 h 321"/>
                        <a:gd name="T42" fmla="*/ 22 w 22"/>
                        <a:gd name="T43" fmla="*/ 192 h 321"/>
                        <a:gd name="T44" fmla="*/ 0 w 22"/>
                        <a:gd name="T45" fmla="*/ 192 h 321"/>
                        <a:gd name="T46" fmla="*/ 0 w 22"/>
                        <a:gd name="T47" fmla="*/ 171 h 321"/>
                        <a:gd name="T48" fmla="*/ 22 w 22"/>
                        <a:gd name="T49" fmla="*/ 171 h 321"/>
                        <a:gd name="T50" fmla="*/ 22 w 22"/>
                        <a:gd name="T51" fmla="*/ 214 h 321"/>
                        <a:gd name="T52" fmla="*/ 22 w 22"/>
                        <a:gd name="T53" fmla="*/ 235 h 321"/>
                        <a:gd name="T54" fmla="*/ 0 w 22"/>
                        <a:gd name="T55" fmla="*/ 235 h 321"/>
                        <a:gd name="T56" fmla="*/ 0 w 22"/>
                        <a:gd name="T57" fmla="*/ 214 h 321"/>
                        <a:gd name="T58" fmla="*/ 22 w 22"/>
                        <a:gd name="T59" fmla="*/ 214 h 321"/>
                        <a:gd name="T60" fmla="*/ 22 w 22"/>
                        <a:gd name="T61" fmla="*/ 257 h 321"/>
                        <a:gd name="T62" fmla="*/ 22 w 22"/>
                        <a:gd name="T63" fmla="*/ 278 h 321"/>
                        <a:gd name="T64" fmla="*/ 0 w 22"/>
                        <a:gd name="T65" fmla="*/ 278 h 321"/>
                        <a:gd name="T66" fmla="*/ 0 w 22"/>
                        <a:gd name="T67" fmla="*/ 257 h 321"/>
                        <a:gd name="T68" fmla="*/ 22 w 22"/>
                        <a:gd name="T69" fmla="*/ 257 h 321"/>
                        <a:gd name="T70" fmla="*/ 22 w 22"/>
                        <a:gd name="T71" fmla="*/ 299 h 321"/>
                        <a:gd name="T72" fmla="*/ 22 w 22"/>
                        <a:gd name="T73" fmla="*/ 321 h 321"/>
                        <a:gd name="T74" fmla="*/ 0 w 22"/>
                        <a:gd name="T75" fmla="*/ 321 h 321"/>
                        <a:gd name="T76" fmla="*/ 0 w 22"/>
                        <a:gd name="T77" fmla="*/ 299 h 321"/>
                        <a:gd name="T78" fmla="*/ 22 w 22"/>
                        <a:gd name="T79" fmla="*/ 299 h 321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w 22"/>
                        <a:gd name="T121" fmla="*/ 0 h 321"/>
                        <a:gd name="T122" fmla="*/ 22 w 22"/>
                        <a:gd name="T123" fmla="*/ 321 h 321"/>
                      </a:gdLst>
                      <a:ahLst/>
                      <a:cxnLst>
                        <a:cxn ang="T80">
                          <a:pos x="T0" y="T1"/>
                        </a:cxn>
                        <a:cxn ang="T81">
                          <a:pos x="T2" y="T3"/>
                        </a:cxn>
                        <a:cxn ang="T82">
                          <a:pos x="T4" y="T5"/>
                        </a:cxn>
                        <a:cxn ang="T83">
                          <a:pos x="T6" y="T7"/>
                        </a:cxn>
                        <a:cxn ang="T84">
                          <a:pos x="T8" y="T9"/>
                        </a:cxn>
                        <a:cxn ang="T85">
                          <a:pos x="T10" y="T11"/>
                        </a:cxn>
                        <a:cxn ang="T86">
                          <a:pos x="T12" y="T13"/>
                        </a:cxn>
                        <a:cxn ang="T87">
                          <a:pos x="T14" y="T15"/>
                        </a:cxn>
                        <a:cxn ang="T88">
                          <a:pos x="T16" y="T17"/>
                        </a:cxn>
                        <a:cxn ang="T89">
                          <a:pos x="T18" y="T19"/>
                        </a:cxn>
                        <a:cxn ang="T90">
                          <a:pos x="T20" y="T21"/>
                        </a:cxn>
                        <a:cxn ang="T91">
                          <a:pos x="T22" y="T23"/>
                        </a:cxn>
                        <a:cxn ang="T92">
                          <a:pos x="T24" y="T25"/>
                        </a:cxn>
                        <a:cxn ang="T93">
                          <a:pos x="T26" y="T27"/>
                        </a:cxn>
                        <a:cxn ang="T94">
                          <a:pos x="T28" y="T29"/>
                        </a:cxn>
                        <a:cxn ang="T95">
                          <a:pos x="T30" y="T31"/>
                        </a:cxn>
                        <a:cxn ang="T96">
                          <a:pos x="T32" y="T33"/>
                        </a:cxn>
                        <a:cxn ang="T97">
                          <a:pos x="T34" y="T35"/>
                        </a:cxn>
                        <a:cxn ang="T98">
                          <a:pos x="T36" y="T37"/>
                        </a:cxn>
                        <a:cxn ang="T99">
                          <a:pos x="T38" y="T39"/>
                        </a:cxn>
                        <a:cxn ang="T100">
                          <a:pos x="T40" y="T41"/>
                        </a:cxn>
                        <a:cxn ang="T101">
                          <a:pos x="T42" y="T43"/>
                        </a:cxn>
                        <a:cxn ang="T102">
                          <a:pos x="T44" y="T45"/>
                        </a:cxn>
                        <a:cxn ang="T103">
                          <a:pos x="T46" y="T47"/>
                        </a:cxn>
                        <a:cxn ang="T104">
                          <a:pos x="T48" y="T49"/>
                        </a:cxn>
                        <a:cxn ang="T105">
                          <a:pos x="T50" y="T51"/>
                        </a:cxn>
                        <a:cxn ang="T106">
                          <a:pos x="T52" y="T53"/>
                        </a:cxn>
                        <a:cxn ang="T107">
                          <a:pos x="T54" y="T55"/>
                        </a:cxn>
                        <a:cxn ang="T108">
                          <a:pos x="T56" y="T57"/>
                        </a:cxn>
                        <a:cxn ang="T109">
                          <a:pos x="T58" y="T59"/>
                        </a:cxn>
                        <a:cxn ang="T110">
                          <a:pos x="T60" y="T61"/>
                        </a:cxn>
                        <a:cxn ang="T111">
                          <a:pos x="T62" y="T63"/>
                        </a:cxn>
                        <a:cxn ang="T112">
                          <a:pos x="T64" y="T65"/>
                        </a:cxn>
                        <a:cxn ang="T113">
                          <a:pos x="T66" y="T67"/>
                        </a:cxn>
                        <a:cxn ang="T114">
                          <a:pos x="T68" y="T69"/>
                        </a:cxn>
                        <a:cxn ang="T115">
                          <a:pos x="T70" y="T71"/>
                        </a:cxn>
                        <a:cxn ang="T116">
                          <a:pos x="T72" y="T73"/>
                        </a:cxn>
                        <a:cxn ang="T117">
                          <a:pos x="T74" y="T75"/>
                        </a:cxn>
                        <a:cxn ang="T118">
                          <a:pos x="T76" y="T77"/>
                        </a:cxn>
                        <a:cxn ang="T119">
                          <a:pos x="T78" y="T79"/>
                        </a:cxn>
                      </a:cxnLst>
                      <a:rect l="T120" t="T121" r="T122" b="T123"/>
                      <a:pathLst>
                        <a:path w="22" h="321">
                          <a:moveTo>
                            <a:pt x="22" y="0"/>
                          </a:moveTo>
                          <a:lnTo>
                            <a:pt x="22" y="21"/>
                          </a:lnTo>
                          <a:lnTo>
                            <a:pt x="0" y="21"/>
                          </a:lnTo>
                          <a:lnTo>
                            <a:pt x="0" y="0"/>
                          </a:lnTo>
                          <a:lnTo>
                            <a:pt x="22" y="0"/>
                          </a:lnTo>
                          <a:close/>
                          <a:moveTo>
                            <a:pt x="22" y="43"/>
                          </a:moveTo>
                          <a:lnTo>
                            <a:pt x="22" y="64"/>
                          </a:lnTo>
                          <a:lnTo>
                            <a:pt x="0" y="64"/>
                          </a:lnTo>
                          <a:lnTo>
                            <a:pt x="0" y="43"/>
                          </a:lnTo>
                          <a:lnTo>
                            <a:pt x="22" y="43"/>
                          </a:lnTo>
                          <a:close/>
                          <a:moveTo>
                            <a:pt x="22" y="86"/>
                          </a:moveTo>
                          <a:lnTo>
                            <a:pt x="22" y="107"/>
                          </a:lnTo>
                          <a:lnTo>
                            <a:pt x="0" y="107"/>
                          </a:lnTo>
                          <a:lnTo>
                            <a:pt x="0" y="86"/>
                          </a:lnTo>
                          <a:lnTo>
                            <a:pt x="22" y="86"/>
                          </a:lnTo>
                          <a:close/>
                          <a:moveTo>
                            <a:pt x="22" y="128"/>
                          </a:moveTo>
                          <a:lnTo>
                            <a:pt x="22" y="150"/>
                          </a:lnTo>
                          <a:lnTo>
                            <a:pt x="0" y="150"/>
                          </a:lnTo>
                          <a:lnTo>
                            <a:pt x="0" y="128"/>
                          </a:lnTo>
                          <a:lnTo>
                            <a:pt x="22" y="128"/>
                          </a:lnTo>
                          <a:close/>
                          <a:moveTo>
                            <a:pt x="22" y="171"/>
                          </a:moveTo>
                          <a:lnTo>
                            <a:pt x="22" y="192"/>
                          </a:lnTo>
                          <a:lnTo>
                            <a:pt x="0" y="192"/>
                          </a:lnTo>
                          <a:lnTo>
                            <a:pt x="0" y="171"/>
                          </a:lnTo>
                          <a:lnTo>
                            <a:pt x="22" y="171"/>
                          </a:lnTo>
                          <a:close/>
                          <a:moveTo>
                            <a:pt x="22" y="214"/>
                          </a:moveTo>
                          <a:lnTo>
                            <a:pt x="22" y="235"/>
                          </a:lnTo>
                          <a:lnTo>
                            <a:pt x="0" y="235"/>
                          </a:lnTo>
                          <a:lnTo>
                            <a:pt x="0" y="214"/>
                          </a:lnTo>
                          <a:lnTo>
                            <a:pt x="22" y="214"/>
                          </a:lnTo>
                          <a:close/>
                          <a:moveTo>
                            <a:pt x="22" y="257"/>
                          </a:moveTo>
                          <a:lnTo>
                            <a:pt x="22" y="278"/>
                          </a:lnTo>
                          <a:lnTo>
                            <a:pt x="0" y="278"/>
                          </a:lnTo>
                          <a:lnTo>
                            <a:pt x="0" y="257"/>
                          </a:lnTo>
                          <a:lnTo>
                            <a:pt x="22" y="257"/>
                          </a:lnTo>
                          <a:close/>
                          <a:moveTo>
                            <a:pt x="22" y="299"/>
                          </a:moveTo>
                          <a:lnTo>
                            <a:pt x="22" y="321"/>
                          </a:lnTo>
                          <a:lnTo>
                            <a:pt x="0" y="321"/>
                          </a:lnTo>
                          <a:lnTo>
                            <a:pt x="0" y="299"/>
                          </a:lnTo>
                          <a:lnTo>
                            <a:pt x="22" y="299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">
                      <a:solidFill>
                        <a:srgbClr val="000000"/>
                      </a:solidFill>
                      <a:bevel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sv-SE"/>
                    </a:p>
                  </p:txBody>
                </p:sp>
              </p:grpSp>
              <p:grpSp>
                <p:nvGrpSpPr>
                  <p:cNvPr id="15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927" y="390"/>
                    <a:ext cx="7795" cy="4888"/>
                    <a:chOff x="927" y="390"/>
                    <a:chExt cx="7795" cy="4888"/>
                  </a:xfrm>
                </p:grpSpPr>
                <p:grpSp>
                  <p:nvGrpSpPr>
                    <p:cNvPr id="16" name="Group 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27" y="390"/>
                      <a:ext cx="7795" cy="4286"/>
                      <a:chOff x="927" y="390"/>
                      <a:chExt cx="7795" cy="4286"/>
                    </a:xfrm>
                  </p:grpSpPr>
                  <p:sp>
                    <p:nvSpPr>
                      <p:cNvPr id="31793" name="Rectangle 8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237" y="4278"/>
                        <a:ext cx="485" cy="38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 lIns="0" tIns="0" rIns="0" bIns="0">
                        <a:spAutoFit/>
                      </a:bodyPr>
                      <a:lstStyle/>
                      <a:p>
                        <a:pPr eaLnBrk="0" hangingPunct="0"/>
                        <a:r>
                          <a:rPr lang="en-US" sz="1800" i="1" dirty="0">
                            <a:solidFill>
                              <a:srgbClr val="000000"/>
                            </a:solidFill>
                            <a:ea typeface="Times New Roman" pitchFamily="18" charset="0"/>
                            <a:cs typeface="Symbol" pitchFamily="18" charset="2"/>
                          </a:rPr>
                          <a:t>k</a:t>
                        </a:r>
                        <a:endParaRPr lang="en-US" sz="3600" dirty="0">
                          <a:ea typeface="Times New Roman" pitchFamily="18" charset="0"/>
                          <a:cs typeface="Symbol" pitchFamily="18" charset="2"/>
                        </a:endParaRPr>
                      </a:p>
                    </p:txBody>
                  </p:sp>
                  <p:grpSp>
                    <p:nvGrpSpPr>
                      <p:cNvPr id="17" name="Group 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27" y="390"/>
                        <a:ext cx="7125" cy="4286"/>
                        <a:chOff x="927" y="390"/>
                        <a:chExt cx="7125" cy="4286"/>
                      </a:xfrm>
                    </p:grpSpPr>
                    <p:sp>
                      <p:nvSpPr>
                        <p:cNvPr id="31795" name="Freeform 81"/>
                        <p:cNvSpPr>
                          <a:spLocks noEditPoints="1"/>
                        </p:cNvSpPr>
                        <p:nvPr/>
                      </p:nvSpPr>
                      <p:spPr bwMode="auto">
                        <a:xfrm>
                          <a:off x="927" y="4551"/>
                          <a:ext cx="1418" cy="125"/>
                        </a:xfrm>
                        <a:custGeom>
                          <a:avLst/>
                          <a:gdLst>
                            <a:gd name="T0" fmla="*/ 0 w 8831"/>
                            <a:gd name="T1" fmla="*/ 0 h 781"/>
                            <a:gd name="T2" fmla="*/ 6 w 8831"/>
                            <a:gd name="T3" fmla="*/ 0 h 781"/>
                            <a:gd name="T4" fmla="*/ 6 w 8831"/>
                            <a:gd name="T5" fmla="*/ 0 h 781"/>
                            <a:gd name="T6" fmla="*/ 6 w 8831"/>
                            <a:gd name="T7" fmla="*/ 0 h 781"/>
                            <a:gd name="T8" fmla="*/ 0 w 8831"/>
                            <a:gd name="T9" fmla="*/ 0 h 781"/>
                            <a:gd name="T10" fmla="*/ 0 w 8831"/>
                            <a:gd name="T11" fmla="*/ 0 h 781"/>
                            <a:gd name="T12" fmla="*/ 0 w 8831"/>
                            <a:gd name="T13" fmla="*/ 0 h 781"/>
                            <a:gd name="T14" fmla="*/ 5 w 8831"/>
                            <a:gd name="T15" fmla="*/ 0 h 781"/>
                            <a:gd name="T16" fmla="*/ 6 w 8831"/>
                            <a:gd name="T17" fmla="*/ 0 h 781"/>
                            <a:gd name="T18" fmla="*/ 5 w 8831"/>
                            <a:gd name="T19" fmla="*/ 0 h 781"/>
                            <a:gd name="T20" fmla="*/ 5 w 8831"/>
                            <a:gd name="T21" fmla="*/ 0 h 781"/>
                            <a:gd name="T22" fmla="*/ 5 w 8831"/>
                            <a:gd name="T23" fmla="*/ 0 h 781"/>
                            <a:gd name="T24" fmla="*/ 6 w 8831"/>
                            <a:gd name="T25" fmla="*/ 0 h 781"/>
                            <a:gd name="T26" fmla="*/ 6 w 8831"/>
                            <a:gd name="T27" fmla="*/ 0 h 781"/>
                            <a:gd name="T28" fmla="*/ 5 w 8831"/>
                            <a:gd name="T29" fmla="*/ 0 h 781"/>
                            <a:gd name="T30" fmla="*/ 5 w 8831"/>
                            <a:gd name="T31" fmla="*/ 0 h 781"/>
                            <a:gd name="T32" fmla="*/ 5 w 8831"/>
                            <a:gd name="T33" fmla="*/ 0 h 781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w 8831"/>
                            <a:gd name="T52" fmla="*/ 0 h 781"/>
                            <a:gd name="T53" fmla="*/ 8831 w 8831"/>
                            <a:gd name="T54" fmla="*/ 781 h 781"/>
                          </a:gdLst>
                          <a:ahLst/>
                          <a:cxnLst>
                            <a:cxn ang="T34">
                              <a:pos x="T0" y="T1"/>
                            </a:cxn>
                            <a:cxn ang="T35">
                              <a:pos x="T2" y="T3"/>
                            </a:cxn>
                            <a:cxn ang="T36">
                              <a:pos x="T4" y="T5"/>
                            </a:cxn>
                            <a:cxn ang="T37">
                              <a:pos x="T6" y="T7"/>
                            </a:cxn>
                            <a:cxn ang="T38">
                              <a:pos x="T8" y="T9"/>
                            </a:cxn>
                            <a:cxn ang="T39">
                              <a:pos x="T10" y="T11"/>
                            </a:cxn>
                            <a:cxn ang="T40">
                              <a:pos x="T12" y="T13"/>
                            </a:cxn>
                            <a:cxn ang="T41">
                              <a:pos x="T14" y="T15"/>
                            </a:cxn>
                            <a:cxn ang="T42">
                              <a:pos x="T16" y="T17"/>
                            </a:cxn>
                            <a:cxn ang="T43">
                              <a:pos x="T18" y="T19"/>
                            </a:cxn>
                            <a:cxn ang="T44">
                              <a:pos x="T20" y="T21"/>
                            </a:cxn>
                            <a:cxn ang="T45">
                              <a:pos x="T22" y="T23"/>
                            </a:cxn>
                            <a:cxn ang="T46">
                              <a:pos x="T24" y="T25"/>
                            </a:cxn>
                            <a:cxn ang="T47">
                              <a:pos x="T26" y="T27"/>
                            </a:cxn>
                            <a:cxn ang="T48">
                              <a:pos x="T28" y="T29"/>
                            </a:cxn>
                            <a:cxn ang="T49">
                              <a:pos x="T30" y="T31"/>
                            </a:cxn>
                            <a:cxn ang="T50">
                              <a:pos x="T32" y="T33"/>
                            </a:cxn>
                          </a:cxnLst>
                          <a:rect l="T51" t="T52" r="T53" b="T54"/>
                          <a:pathLst>
                            <a:path w="8831" h="781">
                              <a:moveTo>
                                <a:pt x="50" y="341"/>
                              </a:moveTo>
                              <a:lnTo>
                                <a:pt x="8737" y="341"/>
                              </a:lnTo>
                              <a:cubicBezTo>
                                <a:pt x="8764" y="341"/>
                                <a:pt x="8787" y="363"/>
                                <a:pt x="8787" y="391"/>
                              </a:cubicBezTo>
                              <a:cubicBezTo>
                                <a:pt x="8787" y="418"/>
                                <a:pt x="8764" y="441"/>
                                <a:pt x="8737" y="441"/>
                              </a:cubicBezTo>
                              <a:lnTo>
                                <a:pt x="50" y="441"/>
                              </a:lnTo>
                              <a:cubicBezTo>
                                <a:pt x="22" y="441"/>
                                <a:pt x="0" y="418"/>
                                <a:pt x="0" y="391"/>
                              </a:cubicBezTo>
                              <a:cubicBezTo>
                                <a:pt x="0" y="363"/>
                                <a:pt x="22" y="341"/>
                                <a:pt x="50" y="341"/>
                              </a:cubicBezTo>
                              <a:close/>
                              <a:moveTo>
                                <a:pt x="8230" y="15"/>
                              </a:moveTo>
                              <a:lnTo>
                                <a:pt x="8831" y="391"/>
                              </a:lnTo>
                              <a:lnTo>
                                <a:pt x="8230" y="767"/>
                              </a:lnTo>
                              <a:cubicBezTo>
                                <a:pt x="8206" y="781"/>
                                <a:pt x="8175" y="774"/>
                                <a:pt x="8161" y="751"/>
                              </a:cubicBezTo>
                              <a:cubicBezTo>
                                <a:pt x="8146" y="727"/>
                                <a:pt x="8153" y="696"/>
                                <a:pt x="8177" y="682"/>
                              </a:cubicBezTo>
                              <a:lnTo>
                                <a:pt x="8710" y="348"/>
                              </a:lnTo>
                              <a:lnTo>
                                <a:pt x="8710" y="433"/>
                              </a:lnTo>
                              <a:lnTo>
                                <a:pt x="8177" y="100"/>
                              </a:lnTo>
                              <a:cubicBezTo>
                                <a:pt x="8153" y="85"/>
                                <a:pt x="8146" y="54"/>
                                <a:pt x="8161" y="31"/>
                              </a:cubicBezTo>
                              <a:cubicBezTo>
                                <a:pt x="8175" y="8"/>
                                <a:pt x="8206" y="0"/>
                                <a:pt x="8230" y="1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000000"/>
                        </a:solidFill>
                        <a:ln w="1">
                          <a:solidFill>
                            <a:srgbClr val="000000"/>
                          </a:solidFill>
                          <a:bevel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sv-SE"/>
                        </a:p>
                      </p:txBody>
                    </p:sp>
                    <p:sp>
                      <p:nvSpPr>
                        <p:cNvPr id="31796" name="Freeform 80"/>
                        <p:cNvSpPr>
                          <a:spLocks noEditPoints="1"/>
                        </p:cNvSpPr>
                        <p:nvPr/>
                      </p:nvSpPr>
                      <p:spPr bwMode="auto">
                        <a:xfrm>
                          <a:off x="2472" y="4541"/>
                          <a:ext cx="1919" cy="126"/>
                        </a:xfrm>
                        <a:custGeom>
                          <a:avLst/>
                          <a:gdLst>
                            <a:gd name="T0" fmla="*/ 0 w 11955"/>
                            <a:gd name="T1" fmla="*/ 0 h 781"/>
                            <a:gd name="T2" fmla="*/ 8 w 11955"/>
                            <a:gd name="T3" fmla="*/ 0 h 781"/>
                            <a:gd name="T4" fmla="*/ 8 w 11955"/>
                            <a:gd name="T5" fmla="*/ 0 h 781"/>
                            <a:gd name="T6" fmla="*/ 8 w 11955"/>
                            <a:gd name="T7" fmla="*/ 0 h 781"/>
                            <a:gd name="T8" fmla="*/ 0 w 11955"/>
                            <a:gd name="T9" fmla="*/ 0 h 781"/>
                            <a:gd name="T10" fmla="*/ 0 w 11955"/>
                            <a:gd name="T11" fmla="*/ 0 h 781"/>
                            <a:gd name="T12" fmla="*/ 0 w 11955"/>
                            <a:gd name="T13" fmla="*/ 0 h 781"/>
                            <a:gd name="T14" fmla="*/ 0 w 11955"/>
                            <a:gd name="T15" fmla="*/ 0 h 781"/>
                            <a:gd name="T16" fmla="*/ 0 w 11955"/>
                            <a:gd name="T17" fmla="*/ 0 h 781"/>
                            <a:gd name="T18" fmla="*/ 0 w 11955"/>
                            <a:gd name="T19" fmla="*/ 0 h 781"/>
                            <a:gd name="T20" fmla="*/ 0 w 11955"/>
                            <a:gd name="T21" fmla="*/ 0 h 781"/>
                            <a:gd name="T22" fmla="*/ 0 w 11955"/>
                            <a:gd name="T23" fmla="*/ 0 h 781"/>
                            <a:gd name="T24" fmla="*/ 0 w 11955"/>
                            <a:gd name="T25" fmla="*/ 0 h 781"/>
                            <a:gd name="T26" fmla="*/ 0 w 11955"/>
                            <a:gd name="T27" fmla="*/ 0 h 781"/>
                            <a:gd name="T28" fmla="*/ 0 w 11955"/>
                            <a:gd name="T29" fmla="*/ 0 h 781"/>
                            <a:gd name="T30" fmla="*/ 0 w 11955"/>
                            <a:gd name="T31" fmla="*/ 0 h 781"/>
                            <a:gd name="T32" fmla="*/ 0 w 11955"/>
                            <a:gd name="T33" fmla="*/ 0 h 781"/>
                            <a:gd name="T34" fmla="*/ 8 w 11955"/>
                            <a:gd name="T35" fmla="*/ 0 h 781"/>
                            <a:gd name="T36" fmla="*/ 8 w 11955"/>
                            <a:gd name="T37" fmla="*/ 0 h 781"/>
                            <a:gd name="T38" fmla="*/ 8 w 11955"/>
                            <a:gd name="T39" fmla="*/ 0 h 781"/>
                            <a:gd name="T40" fmla="*/ 8 w 11955"/>
                            <a:gd name="T41" fmla="*/ 0 h 781"/>
                            <a:gd name="T42" fmla="*/ 8 w 11955"/>
                            <a:gd name="T43" fmla="*/ 0 h 781"/>
                            <a:gd name="T44" fmla="*/ 8 w 11955"/>
                            <a:gd name="T45" fmla="*/ 0 h 781"/>
                            <a:gd name="T46" fmla="*/ 8 w 11955"/>
                            <a:gd name="T47" fmla="*/ 0 h 781"/>
                            <a:gd name="T48" fmla="*/ 8 w 11955"/>
                            <a:gd name="T49" fmla="*/ 0 h 781"/>
                            <a:gd name="T50" fmla="*/ 8 w 11955"/>
                            <a:gd name="T51" fmla="*/ 0 h 781"/>
                            <a:gd name="T52" fmla="*/ 8 w 11955"/>
                            <a:gd name="T53" fmla="*/ 0 h 781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w 11955"/>
                            <a:gd name="T82" fmla="*/ 0 h 781"/>
                            <a:gd name="T83" fmla="*/ 11955 w 11955"/>
                            <a:gd name="T84" fmla="*/ 781 h 781"/>
                          </a:gdLst>
                          <a:ahLst/>
                          <a:cxnLst>
                            <a:cxn ang="T54">
                              <a:pos x="T0" y="T1"/>
                            </a:cxn>
                            <a:cxn ang="T55">
                              <a:pos x="T2" y="T3"/>
                            </a:cxn>
                            <a:cxn ang="T56">
                              <a:pos x="T4" y="T5"/>
                            </a:cxn>
                            <a:cxn ang="T57">
                              <a:pos x="T6" y="T7"/>
                            </a:cxn>
                            <a:cxn ang="T58">
                              <a:pos x="T8" y="T9"/>
                            </a:cxn>
                            <a:cxn ang="T59">
                              <a:pos x="T10" y="T11"/>
                            </a:cxn>
                            <a:cxn ang="T60">
                              <a:pos x="T12" y="T13"/>
                            </a:cxn>
                            <a:cxn ang="T61">
                              <a:pos x="T14" y="T15"/>
                            </a:cxn>
                            <a:cxn ang="T62">
                              <a:pos x="T16" y="T17"/>
                            </a:cxn>
                            <a:cxn ang="T63">
                              <a:pos x="T18" y="T19"/>
                            </a:cxn>
                            <a:cxn ang="T64">
                              <a:pos x="T20" y="T21"/>
                            </a:cxn>
                            <a:cxn ang="T65">
                              <a:pos x="T22" y="T23"/>
                            </a:cxn>
                            <a:cxn ang="T66">
                              <a:pos x="T24" y="T25"/>
                            </a:cxn>
                            <a:cxn ang="T67">
                              <a:pos x="T26" y="T27"/>
                            </a:cxn>
                            <a:cxn ang="T68">
                              <a:pos x="T28" y="T29"/>
                            </a:cxn>
                            <a:cxn ang="T69">
                              <a:pos x="T30" y="T31"/>
                            </a:cxn>
                            <a:cxn ang="T70">
                              <a:pos x="T32" y="T33"/>
                            </a:cxn>
                            <a:cxn ang="T71">
                              <a:pos x="T34" y="T35"/>
                            </a:cxn>
                            <a:cxn ang="T72">
                              <a:pos x="T36" y="T37"/>
                            </a:cxn>
                            <a:cxn ang="T73">
                              <a:pos x="T38" y="T39"/>
                            </a:cxn>
                            <a:cxn ang="T74">
                              <a:pos x="T40" y="T41"/>
                            </a:cxn>
                            <a:cxn ang="T75">
                              <a:pos x="T42" y="T43"/>
                            </a:cxn>
                            <a:cxn ang="T76">
                              <a:pos x="T44" y="T45"/>
                            </a:cxn>
                            <a:cxn ang="T77">
                              <a:pos x="T46" y="T47"/>
                            </a:cxn>
                            <a:cxn ang="T78">
                              <a:pos x="T48" y="T49"/>
                            </a:cxn>
                            <a:cxn ang="T79">
                              <a:pos x="T50" y="T51"/>
                            </a:cxn>
                            <a:cxn ang="T80">
                              <a:pos x="T52" y="T53"/>
                            </a:cxn>
                          </a:cxnLst>
                          <a:rect l="T81" t="T82" r="T83" b="T84"/>
                          <a:pathLst>
                            <a:path w="11955" h="781">
                              <a:moveTo>
                                <a:pt x="94" y="341"/>
                              </a:moveTo>
                              <a:lnTo>
                                <a:pt x="11861" y="341"/>
                              </a:lnTo>
                              <a:cubicBezTo>
                                <a:pt x="11889" y="341"/>
                                <a:pt x="11911" y="363"/>
                                <a:pt x="11911" y="391"/>
                              </a:cubicBezTo>
                              <a:cubicBezTo>
                                <a:pt x="11911" y="418"/>
                                <a:pt x="11889" y="441"/>
                                <a:pt x="11861" y="441"/>
                              </a:cubicBezTo>
                              <a:lnTo>
                                <a:pt x="94" y="441"/>
                              </a:lnTo>
                              <a:cubicBezTo>
                                <a:pt x="67" y="441"/>
                                <a:pt x="44" y="418"/>
                                <a:pt x="44" y="391"/>
                              </a:cubicBezTo>
                              <a:cubicBezTo>
                                <a:pt x="44" y="363"/>
                                <a:pt x="67" y="341"/>
                                <a:pt x="94" y="341"/>
                              </a:cubicBezTo>
                              <a:close/>
                              <a:moveTo>
                                <a:pt x="601" y="767"/>
                              </a:moveTo>
                              <a:lnTo>
                                <a:pt x="0" y="391"/>
                              </a:lnTo>
                              <a:lnTo>
                                <a:pt x="601" y="15"/>
                              </a:lnTo>
                              <a:cubicBezTo>
                                <a:pt x="625" y="0"/>
                                <a:pt x="656" y="8"/>
                                <a:pt x="670" y="31"/>
                              </a:cubicBezTo>
                              <a:cubicBezTo>
                                <a:pt x="685" y="54"/>
                                <a:pt x="678" y="85"/>
                                <a:pt x="654" y="100"/>
                              </a:cubicBezTo>
                              <a:lnTo>
                                <a:pt x="121" y="433"/>
                              </a:lnTo>
                              <a:lnTo>
                                <a:pt x="121" y="348"/>
                              </a:lnTo>
                              <a:lnTo>
                                <a:pt x="654" y="682"/>
                              </a:lnTo>
                              <a:cubicBezTo>
                                <a:pt x="678" y="696"/>
                                <a:pt x="685" y="727"/>
                                <a:pt x="670" y="751"/>
                              </a:cubicBezTo>
                              <a:cubicBezTo>
                                <a:pt x="656" y="774"/>
                                <a:pt x="625" y="781"/>
                                <a:pt x="601" y="767"/>
                              </a:cubicBezTo>
                              <a:close/>
                              <a:moveTo>
                                <a:pt x="11354" y="15"/>
                              </a:moveTo>
                              <a:lnTo>
                                <a:pt x="11955" y="391"/>
                              </a:lnTo>
                              <a:lnTo>
                                <a:pt x="11354" y="767"/>
                              </a:lnTo>
                              <a:cubicBezTo>
                                <a:pt x="11331" y="781"/>
                                <a:pt x="11300" y="774"/>
                                <a:pt x="11285" y="751"/>
                              </a:cubicBezTo>
                              <a:cubicBezTo>
                                <a:pt x="11271" y="727"/>
                                <a:pt x="11278" y="696"/>
                                <a:pt x="11301" y="682"/>
                              </a:cubicBezTo>
                              <a:lnTo>
                                <a:pt x="11835" y="348"/>
                              </a:lnTo>
                              <a:lnTo>
                                <a:pt x="11835" y="433"/>
                              </a:lnTo>
                              <a:lnTo>
                                <a:pt x="11301" y="100"/>
                              </a:lnTo>
                              <a:cubicBezTo>
                                <a:pt x="11278" y="85"/>
                                <a:pt x="11271" y="54"/>
                                <a:pt x="11285" y="31"/>
                              </a:cubicBezTo>
                              <a:cubicBezTo>
                                <a:pt x="11300" y="8"/>
                                <a:pt x="11331" y="0"/>
                                <a:pt x="11354" y="1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000000"/>
                        </a:solidFill>
                        <a:ln w="1">
                          <a:solidFill>
                            <a:srgbClr val="000000"/>
                          </a:solidFill>
                          <a:bevel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sv-SE"/>
                        </a:p>
                      </p:txBody>
                    </p:sp>
                    <p:sp>
                      <p:nvSpPr>
                        <p:cNvPr id="31797" name="Freeform 79"/>
                        <p:cNvSpPr>
                          <a:spLocks noEditPoints="1"/>
                        </p:cNvSpPr>
                        <p:nvPr/>
                      </p:nvSpPr>
                      <p:spPr bwMode="auto">
                        <a:xfrm>
                          <a:off x="4575" y="4542"/>
                          <a:ext cx="937" cy="125"/>
                        </a:xfrm>
                        <a:custGeom>
                          <a:avLst/>
                          <a:gdLst>
                            <a:gd name="T0" fmla="*/ 1 w 2918"/>
                            <a:gd name="T1" fmla="*/ 2 h 390"/>
                            <a:gd name="T2" fmla="*/ 31 w 2918"/>
                            <a:gd name="T3" fmla="*/ 2 h 390"/>
                            <a:gd name="T4" fmla="*/ 31 w 2918"/>
                            <a:gd name="T5" fmla="*/ 2 h 390"/>
                            <a:gd name="T6" fmla="*/ 31 w 2918"/>
                            <a:gd name="T7" fmla="*/ 2 h 390"/>
                            <a:gd name="T8" fmla="*/ 1 w 2918"/>
                            <a:gd name="T9" fmla="*/ 2 h 390"/>
                            <a:gd name="T10" fmla="*/ 0 w 2918"/>
                            <a:gd name="T11" fmla="*/ 2 h 390"/>
                            <a:gd name="T12" fmla="*/ 1 w 2918"/>
                            <a:gd name="T13" fmla="*/ 2 h 390"/>
                            <a:gd name="T14" fmla="*/ 3 w 2918"/>
                            <a:gd name="T15" fmla="*/ 4 h 390"/>
                            <a:gd name="T16" fmla="*/ 0 w 2918"/>
                            <a:gd name="T17" fmla="*/ 2 h 390"/>
                            <a:gd name="T18" fmla="*/ 3 w 2918"/>
                            <a:gd name="T19" fmla="*/ 0 h 390"/>
                            <a:gd name="T20" fmla="*/ 4 w 2918"/>
                            <a:gd name="T21" fmla="*/ 0 h 390"/>
                            <a:gd name="T22" fmla="*/ 4 w 2918"/>
                            <a:gd name="T23" fmla="*/ 1 h 390"/>
                            <a:gd name="T24" fmla="*/ 1 w 2918"/>
                            <a:gd name="T25" fmla="*/ 2 h 390"/>
                            <a:gd name="T26" fmla="*/ 1 w 2918"/>
                            <a:gd name="T27" fmla="*/ 2 h 390"/>
                            <a:gd name="T28" fmla="*/ 4 w 2918"/>
                            <a:gd name="T29" fmla="*/ 4 h 390"/>
                            <a:gd name="T30" fmla="*/ 4 w 2918"/>
                            <a:gd name="T31" fmla="*/ 4 h 390"/>
                            <a:gd name="T32" fmla="*/ 3 w 2918"/>
                            <a:gd name="T33" fmla="*/ 4 h 390"/>
                            <a:gd name="T34" fmla="*/ 28 w 2918"/>
                            <a:gd name="T35" fmla="*/ 0 h 390"/>
                            <a:gd name="T36" fmla="*/ 31 w 2918"/>
                            <a:gd name="T37" fmla="*/ 2 h 390"/>
                            <a:gd name="T38" fmla="*/ 28 w 2918"/>
                            <a:gd name="T39" fmla="*/ 4 h 390"/>
                            <a:gd name="T40" fmla="*/ 27 w 2918"/>
                            <a:gd name="T41" fmla="*/ 4 h 390"/>
                            <a:gd name="T42" fmla="*/ 28 w 2918"/>
                            <a:gd name="T43" fmla="*/ 4 h 390"/>
                            <a:gd name="T44" fmla="*/ 31 w 2918"/>
                            <a:gd name="T45" fmla="*/ 2 h 390"/>
                            <a:gd name="T46" fmla="*/ 31 w 2918"/>
                            <a:gd name="T47" fmla="*/ 2 h 390"/>
                            <a:gd name="T48" fmla="*/ 28 w 2918"/>
                            <a:gd name="T49" fmla="*/ 1 h 390"/>
                            <a:gd name="T50" fmla="*/ 27 w 2918"/>
                            <a:gd name="T51" fmla="*/ 0 h 390"/>
                            <a:gd name="T52" fmla="*/ 28 w 2918"/>
                            <a:gd name="T53" fmla="*/ 0 h 390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w 2918"/>
                            <a:gd name="T82" fmla="*/ 0 h 390"/>
                            <a:gd name="T83" fmla="*/ 2918 w 2918"/>
                            <a:gd name="T84" fmla="*/ 390 h 390"/>
                          </a:gdLst>
                          <a:ahLst/>
                          <a:cxnLst>
                            <a:cxn ang="T54">
                              <a:pos x="T0" y="T1"/>
                            </a:cxn>
                            <a:cxn ang="T55">
                              <a:pos x="T2" y="T3"/>
                            </a:cxn>
                            <a:cxn ang="T56">
                              <a:pos x="T4" y="T5"/>
                            </a:cxn>
                            <a:cxn ang="T57">
                              <a:pos x="T6" y="T7"/>
                            </a:cxn>
                            <a:cxn ang="T58">
                              <a:pos x="T8" y="T9"/>
                            </a:cxn>
                            <a:cxn ang="T59">
                              <a:pos x="T10" y="T11"/>
                            </a:cxn>
                            <a:cxn ang="T60">
                              <a:pos x="T12" y="T13"/>
                            </a:cxn>
                            <a:cxn ang="T61">
                              <a:pos x="T14" y="T15"/>
                            </a:cxn>
                            <a:cxn ang="T62">
                              <a:pos x="T16" y="T17"/>
                            </a:cxn>
                            <a:cxn ang="T63">
                              <a:pos x="T18" y="T19"/>
                            </a:cxn>
                            <a:cxn ang="T64">
                              <a:pos x="T20" y="T21"/>
                            </a:cxn>
                            <a:cxn ang="T65">
                              <a:pos x="T22" y="T23"/>
                            </a:cxn>
                            <a:cxn ang="T66">
                              <a:pos x="T24" y="T25"/>
                            </a:cxn>
                            <a:cxn ang="T67">
                              <a:pos x="T26" y="T27"/>
                            </a:cxn>
                            <a:cxn ang="T68">
                              <a:pos x="T28" y="T29"/>
                            </a:cxn>
                            <a:cxn ang="T69">
                              <a:pos x="T30" y="T31"/>
                            </a:cxn>
                            <a:cxn ang="T70">
                              <a:pos x="T32" y="T33"/>
                            </a:cxn>
                            <a:cxn ang="T71">
                              <a:pos x="T34" y="T35"/>
                            </a:cxn>
                            <a:cxn ang="T72">
                              <a:pos x="T36" y="T37"/>
                            </a:cxn>
                            <a:cxn ang="T73">
                              <a:pos x="T38" y="T39"/>
                            </a:cxn>
                            <a:cxn ang="T74">
                              <a:pos x="T40" y="T41"/>
                            </a:cxn>
                            <a:cxn ang="T75">
                              <a:pos x="T42" y="T43"/>
                            </a:cxn>
                            <a:cxn ang="T76">
                              <a:pos x="T44" y="T45"/>
                            </a:cxn>
                            <a:cxn ang="T77">
                              <a:pos x="T46" y="T47"/>
                            </a:cxn>
                            <a:cxn ang="T78">
                              <a:pos x="T48" y="T49"/>
                            </a:cxn>
                            <a:cxn ang="T79">
                              <a:pos x="T50" y="T51"/>
                            </a:cxn>
                            <a:cxn ang="T80">
                              <a:pos x="T52" y="T53"/>
                            </a:cxn>
                          </a:cxnLst>
                          <a:rect l="T81" t="T82" r="T83" b="T84"/>
                          <a:pathLst>
                            <a:path w="2918" h="390">
                              <a:moveTo>
                                <a:pt x="47" y="170"/>
                              </a:moveTo>
                              <a:lnTo>
                                <a:pt x="2871" y="170"/>
                              </a:lnTo>
                              <a:cubicBezTo>
                                <a:pt x="2885" y="170"/>
                                <a:pt x="2896" y="181"/>
                                <a:pt x="2896" y="195"/>
                              </a:cubicBezTo>
                              <a:cubicBezTo>
                                <a:pt x="2896" y="209"/>
                                <a:pt x="2885" y="220"/>
                                <a:pt x="2871" y="220"/>
                              </a:cubicBezTo>
                              <a:lnTo>
                                <a:pt x="47" y="220"/>
                              </a:lnTo>
                              <a:cubicBezTo>
                                <a:pt x="34" y="220"/>
                                <a:pt x="22" y="209"/>
                                <a:pt x="22" y="195"/>
                              </a:cubicBezTo>
                              <a:cubicBezTo>
                                <a:pt x="22" y="181"/>
                                <a:pt x="34" y="170"/>
                                <a:pt x="47" y="170"/>
                              </a:cubicBezTo>
                              <a:close/>
                              <a:moveTo>
                                <a:pt x="301" y="383"/>
                              </a:moveTo>
                              <a:lnTo>
                                <a:pt x="0" y="195"/>
                              </a:lnTo>
                              <a:lnTo>
                                <a:pt x="301" y="7"/>
                              </a:lnTo>
                              <a:cubicBezTo>
                                <a:pt x="313" y="0"/>
                                <a:pt x="328" y="4"/>
                                <a:pt x="335" y="15"/>
                              </a:cubicBezTo>
                              <a:cubicBezTo>
                                <a:pt x="343" y="27"/>
                                <a:pt x="339" y="42"/>
                                <a:pt x="327" y="50"/>
                              </a:cubicBezTo>
                              <a:lnTo>
                                <a:pt x="61" y="216"/>
                              </a:lnTo>
                              <a:lnTo>
                                <a:pt x="61" y="174"/>
                              </a:lnTo>
                              <a:lnTo>
                                <a:pt x="327" y="341"/>
                              </a:lnTo>
                              <a:cubicBezTo>
                                <a:pt x="339" y="348"/>
                                <a:pt x="343" y="363"/>
                                <a:pt x="335" y="375"/>
                              </a:cubicBezTo>
                              <a:cubicBezTo>
                                <a:pt x="328" y="387"/>
                                <a:pt x="313" y="390"/>
                                <a:pt x="301" y="383"/>
                              </a:cubicBezTo>
                              <a:close/>
                              <a:moveTo>
                                <a:pt x="2617" y="7"/>
                              </a:moveTo>
                              <a:lnTo>
                                <a:pt x="2918" y="195"/>
                              </a:lnTo>
                              <a:lnTo>
                                <a:pt x="2617" y="383"/>
                              </a:lnTo>
                              <a:cubicBezTo>
                                <a:pt x="2606" y="390"/>
                                <a:pt x="2590" y="387"/>
                                <a:pt x="2583" y="375"/>
                              </a:cubicBezTo>
                              <a:cubicBezTo>
                                <a:pt x="2576" y="363"/>
                                <a:pt x="2579" y="348"/>
                                <a:pt x="2591" y="341"/>
                              </a:cubicBezTo>
                              <a:lnTo>
                                <a:pt x="2858" y="174"/>
                              </a:lnTo>
                              <a:lnTo>
                                <a:pt x="2858" y="216"/>
                              </a:lnTo>
                              <a:lnTo>
                                <a:pt x="2591" y="50"/>
                              </a:lnTo>
                              <a:cubicBezTo>
                                <a:pt x="2579" y="42"/>
                                <a:pt x="2576" y="27"/>
                                <a:pt x="2583" y="15"/>
                              </a:cubicBezTo>
                              <a:cubicBezTo>
                                <a:pt x="2590" y="4"/>
                                <a:pt x="2606" y="0"/>
                                <a:pt x="2617" y="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000000"/>
                        </a:solidFill>
                        <a:ln w="1">
                          <a:solidFill>
                            <a:srgbClr val="000000"/>
                          </a:solidFill>
                          <a:bevel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sv-SE"/>
                        </a:p>
                      </p:txBody>
                    </p:sp>
                    <p:grpSp>
                      <p:nvGrpSpPr>
                        <p:cNvPr id="18" name="Group 6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29" y="390"/>
                          <a:ext cx="7123" cy="4135"/>
                          <a:chOff x="929" y="390"/>
                          <a:chExt cx="7123" cy="4135"/>
                        </a:xfrm>
                      </p:grpSpPr>
                      <p:sp>
                        <p:nvSpPr>
                          <p:cNvPr id="31799" name="Freeform 78"/>
                          <p:cNvSpPr>
                            <a:spLocks noEditPoints="1"/>
                          </p:cNvSpPr>
                          <p:nvPr/>
                        </p:nvSpPr>
                        <p:spPr bwMode="auto">
                          <a:xfrm>
                            <a:off x="929" y="390"/>
                            <a:ext cx="85" cy="4084"/>
                          </a:xfrm>
                          <a:custGeom>
                            <a:avLst/>
                            <a:gdLst>
                              <a:gd name="T0" fmla="*/ 0 w 533"/>
                              <a:gd name="T1" fmla="*/ 17 h 25450"/>
                              <a:gd name="T2" fmla="*/ 0 w 533"/>
                              <a:gd name="T3" fmla="*/ 0 h 25450"/>
                              <a:gd name="T4" fmla="*/ 0 w 533"/>
                              <a:gd name="T5" fmla="*/ 0 h 25450"/>
                              <a:gd name="T6" fmla="*/ 0 w 533"/>
                              <a:gd name="T7" fmla="*/ 0 h 25450"/>
                              <a:gd name="T8" fmla="*/ 0 w 533"/>
                              <a:gd name="T9" fmla="*/ 17 h 25450"/>
                              <a:gd name="T10" fmla="*/ 0 w 533"/>
                              <a:gd name="T11" fmla="*/ 17 h 25450"/>
                              <a:gd name="T12" fmla="*/ 0 w 533"/>
                              <a:gd name="T13" fmla="*/ 17 h 25450"/>
                              <a:gd name="T14" fmla="*/ 0 w 533"/>
                              <a:gd name="T15" fmla="*/ 0 h 25450"/>
                              <a:gd name="T16" fmla="*/ 0 w 533"/>
                              <a:gd name="T17" fmla="*/ 0 h 25450"/>
                              <a:gd name="T18" fmla="*/ 0 w 533"/>
                              <a:gd name="T19" fmla="*/ 0 h 25450"/>
                              <a:gd name="T20" fmla="*/ 0 w 533"/>
                              <a:gd name="T21" fmla="*/ 0 h 25450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w 533"/>
                              <a:gd name="T34" fmla="*/ 0 h 25450"/>
                              <a:gd name="T35" fmla="*/ 533 w 533"/>
                              <a:gd name="T36" fmla="*/ 25450 h 25450"/>
                            </a:gdLst>
                            <a:ahLst/>
                            <a:cxnLst>
                              <a:cxn ang="T22">
                                <a:pos x="T0" y="T1"/>
                              </a:cxn>
                              <a:cxn ang="T23">
                                <a:pos x="T2" y="T3"/>
                              </a:cxn>
                              <a:cxn ang="T24">
                                <a:pos x="T4" y="T5"/>
                              </a:cxn>
                              <a:cxn ang="T25">
                                <a:pos x="T6" y="T7"/>
                              </a:cxn>
                              <a:cxn ang="T26">
                                <a:pos x="T8" y="T9"/>
                              </a:cxn>
                              <a:cxn ang="T27">
                                <a:pos x="T10" y="T11"/>
                              </a:cxn>
                              <a:cxn ang="T28">
                                <a:pos x="T12" y="T13"/>
                              </a:cxn>
                              <a:cxn ang="T29">
                                <a:pos x="T14" y="T15"/>
                              </a:cxn>
                              <a:cxn ang="T30">
                                <a:pos x="T16" y="T17"/>
                              </a:cxn>
                              <a:cxn ang="T31">
                                <a:pos x="T18" y="T19"/>
                              </a:cxn>
                              <a:cxn ang="T32">
                                <a:pos x="T20" y="T21"/>
                              </a:cxn>
                            </a:cxnLst>
                            <a:rect l="T33" t="T34" r="T35" b="T36"/>
                            <a:pathLst>
                              <a:path w="533" h="25450">
                                <a:moveTo>
                                  <a:pt x="216" y="25400"/>
                                </a:moveTo>
                                <a:lnTo>
                                  <a:pt x="216" y="400"/>
                                </a:lnTo>
                                <a:cubicBezTo>
                                  <a:pt x="216" y="372"/>
                                  <a:pt x="239" y="350"/>
                                  <a:pt x="266" y="350"/>
                                </a:cubicBezTo>
                                <a:cubicBezTo>
                                  <a:pt x="294" y="350"/>
                                  <a:pt x="316" y="372"/>
                                  <a:pt x="316" y="400"/>
                                </a:cubicBezTo>
                                <a:lnTo>
                                  <a:pt x="316" y="25400"/>
                                </a:lnTo>
                                <a:cubicBezTo>
                                  <a:pt x="316" y="25427"/>
                                  <a:pt x="294" y="25450"/>
                                  <a:pt x="266" y="25450"/>
                                </a:cubicBezTo>
                                <a:cubicBezTo>
                                  <a:pt x="239" y="25450"/>
                                  <a:pt x="216" y="25427"/>
                                  <a:pt x="216" y="25400"/>
                                </a:cubicBezTo>
                                <a:close/>
                                <a:moveTo>
                                  <a:pt x="0" y="533"/>
                                </a:moveTo>
                                <a:lnTo>
                                  <a:pt x="266" y="0"/>
                                </a:lnTo>
                                <a:lnTo>
                                  <a:pt x="533" y="533"/>
                                </a:lnTo>
                                <a:lnTo>
                                  <a:pt x="0" y="533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 w="1">
                            <a:solidFill>
                              <a:srgbClr val="000000"/>
                            </a:solidFill>
                            <a:bevel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sv-SE"/>
                          </a:p>
                        </p:txBody>
                      </p:sp>
                      <p:sp>
                        <p:nvSpPr>
                          <p:cNvPr id="31800" name="Freeform 77"/>
                          <p:cNvSpPr>
                            <a:spLocks noEditPoints="1"/>
                          </p:cNvSpPr>
                          <p:nvPr/>
                        </p:nvSpPr>
                        <p:spPr bwMode="auto">
                          <a:xfrm>
                            <a:off x="947" y="4439"/>
                            <a:ext cx="7105" cy="86"/>
                          </a:xfrm>
                          <a:custGeom>
                            <a:avLst/>
                            <a:gdLst>
                              <a:gd name="T0" fmla="*/ 0 w 22125"/>
                              <a:gd name="T1" fmla="*/ 1 h 266"/>
                              <a:gd name="T2" fmla="*/ 233 w 22125"/>
                              <a:gd name="T3" fmla="*/ 1 h 266"/>
                              <a:gd name="T4" fmla="*/ 233 w 22125"/>
                              <a:gd name="T5" fmla="*/ 2 h 266"/>
                              <a:gd name="T6" fmla="*/ 233 w 22125"/>
                              <a:gd name="T7" fmla="*/ 2 h 266"/>
                              <a:gd name="T8" fmla="*/ 0 w 22125"/>
                              <a:gd name="T9" fmla="*/ 2 h 266"/>
                              <a:gd name="T10" fmla="*/ 0 w 22125"/>
                              <a:gd name="T11" fmla="*/ 2 h 266"/>
                              <a:gd name="T12" fmla="*/ 0 w 22125"/>
                              <a:gd name="T13" fmla="*/ 1 h 266"/>
                              <a:gd name="T14" fmla="*/ 232 w 22125"/>
                              <a:gd name="T15" fmla="*/ 0 h 266"/>
                              <a:gd name="T16" fmla="*/ 235 w 22125"/>
                              <a:gd name="T17" fmla="*/ 2 h 266"/>
                              <a:gd name="T18" fmla="*/ 232 w 22125"/>
                              <a:gd name="T19" fmla="*/ 3 h 266"/>
                              <a:gd name="T20" fmla="*/ 232 w 22125"/>
                              <a:gd name="T21" fmla="*/ 0 h 266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w 22125"/>
                              <a:gd name="T34" fmla="*/ 0 h 266"/>
                              <a:gd name="T35" fmla="*/ 22125 w 22125"/>
                              <a:gd name="T36" fmla="*/ 266 h 266"/>
                            </a:gdLst>
                            <a:ahLst/>
                            <a:cxnLst>
                              <a:cxn ang="T22">
                                <a:pos x="T0" y="T1"/>
                              </a:cxn>
                              <a:cxn ang="T23">
                                <a:pos x="T2" y="T3"/>
                              </a:cxn>
                              <a:cxn ang="T24">
                                <a:pos x="T4" y="T5"/>
                              </a:cxn>
                              <a:cxn ang="T25">
                                <a:pos x="T6" y="T7"/>
                              </a:cxn>
                              <a:cxn ang="T26">
                                <a:pos x="T8" y="T9"/>
                              </a:cxn>
                              <a:cxn ang="T27">
                                <a:pos x="T10" y="T11"/>
                              </a:cxn>
                              <a:cxn ang="T28">
                                <a:pos x="T12" y="T13"/>
                              </a:cxn>
                              <a:cxn ang="T29">
                                <a:pos x="T14" y="T15"/>
                              </a:cxn>
                              <a:cxn ang="T30">
                                <a:pos x="T16" y="T17"/>
                              </a:cxn>
                              <a:cxn ang="T31">
                                <a:pos x="T18" y="T19"/>
                              </a:cxn>
                              <a:cxn ang="T32">
                                <a:pos x="T20" y="T21"/>
                              </a:cxn>
                            </a:cxnLst>
                            <a:rect l="T33" t="T34" r="T35" b="T36"/>
                            <a:pathLst>
                              <a:path w="22125" h="266">
                                <a:moveTo>
                                  <a:pt x="25" y="108"/>
                                </a:moveTo>
                                <a:lnTo>
                                  <a:pt x="21926" y="108"/>
                                </a:lnTo>
                                <a:cubicBezTo>
                                  <a:pt x="21939" y="108"/>
                                  <a:pt x="21951" y="119"/>
                                  <a:pt x="21951" y="133"/>
                                </a:cubicBezTo>
                                <a:cubicBezTo>
                                  <a:pt x="21951" y="147"/>
                                  <a:pt x="21939" y="158"/>
                                  <a:pt x="21926" y="158"/>
                                </a:cubicBezTo>
                                <a:lnTo>
                                  <a:pt x="25" y="158"/>
                                </a:lnTo>
                                <a:cubicBezTo>
                                  <a:pt x="12" y="158"/>
                                  <a:pt x="0" y="147"/>
                                  <a:pt x="0" y="133"/>
                                </a:cubicBezTo>
                                <a:cubicBezTo>
                                  <a:pt x="0" y="119"/>
                                  <a:pt x="12" y="108"/>
                                  <a:pt x="25" y="108"/>
                                </a:cubicBezTo>
                                <a:close/>
                                <a:moveTo>
                                  <a:pt x="21859" y="0"/>
                                </a:moveTo>
                                <a:lnTo>
                                  <a:pt x="22125" y="133"/>
                                </a:lnTo>
                                <a:lnTo>
                                  <a:pt x="21859" y="266"/>
                                </a:lnTo>
                                <a:lnTo>
                                  <a:pt x="21859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 w="1">
                            <a:solidFill>
                              <a:srgbClr val="000000"/>
                            </a:solidFill>
                            <a:bevel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sv-SE"/>
                          </a:p>
                        </p:txBody>
                      </p:sp>
                      <p:grpSp>
                        <p:nvGrpSpPr>
                          <p:cNvPr id="19" name="Group 65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51" y="1004"/>
                            <a:ext cx="6872" cy="3472"/>
                            <a:chOff x="951" y="1004"/>
                            <a:chExt cx="6872" cy="3472"/>
                          </a:xfrm>
                        </p:grpSpPr>
                        <p:sp>
                          <p:nvSpPr>
                            <p:cNvPr id="31802" name="Freeform 76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951" y="1004"/>
                              <a:ext cx="6872" cy="3472"/>
                            </a:xfrm>
                            <a:custGeom>
                              <a:avLst/>
                              <a:gdLst>
                                <a:gd name="T0" fmla="*/ 0 w 6872"/>
                                <a:gd name="T1" fmla="*/ 3472 h 3472"/>
                                <a:gd name="T2" fmla="*/ 375 w 6872"/>
                                <a:gd name="T3" fmla="*/ 3418 h 3472"/>
                                <a:gd name="T4" fmla="*/ 792 w 6872"/>
                                <a:gd name="T5" fmla="*/ 3151 h 3472"/>
                                <a:gd name="T6" fmla="*/ 1210 w 6872"/>
                                <a:gd name="T7" fmla="*/ 2466 h 3472"/>
                                <a:gd name="T8" fmla="*/ 1681 w 6872"/>
                                <a:gd name="T9" fmla="*/ 1075 h 3472"/>
                                <a:gd name="T10" fmla="*/ 1948 w 6872"/>
                                <a:gd name="T11" fmla="*/ 326 h 3472"/>
                                <a:gd name="T12" fmla="*/ 2334 w 6872"/>
                                <a:gd name="T13" fmla="*/ 38 h 3472"/>
                                <a:gd name="T14" fmla="*/ 2751 w 6872"/>
                                <a:gd name="T15" fmla="*/ 102 h 3472"/>
                                <a:gd name="T16" fmla="*/ 3051 w 6872"/>
                                <a:gd name="T17" fmla="*/ 487 h 3472"/>
                                <a:gd name="T18" fmla="*/ 3682 w 6872"/>
                                <a:gd name="T19" fmla="*/ 1343 h 3472"/>
                                <a:gd name="T20" fmla="*/ 4731 w 6872"/>
                                <a:gd name="T21" fmla="*/ 2263 h 3472"/>
                                <a:gd name="T22" fmla="*/ 5941 w 6872"/>
                                <a:gd name="T23" fmla="*/ 2980 h 3472"/>
                                <a:gd name="T24" fmla="*/ 6872 w 6872"/>
                                <a:gd name="T25" fmla="*/ 3386 h 3472"/>
                                <a:gd name="T26" fmla="*/ 0 60000 65536"/>
                                <a:gd name="T27" fmla="*/ 0 60000 65536"/>
                                <a:gd name="T28" fmla="*/ 0 60000 65536"/>
                                <a:gd name="T29" fmla="*/ 0 60000 65536"/>
                                <a:gd name="T30" fmla="*/ 0 60000 65536"/>
                                <a:gd name="T31" fmla="*/ 0 60000 65536"/>
                                <a:gd name="T32" fmla="*/ 0 60000 65536"/>
                                <a:gd name="T33" fmla="*/ 0 60000 65536"/>
                                <a:gd name="T34" fmla="*/ 0 60000 65536"/>
                                <a:gd name="T35" fmla="*/ 0 60000 65536"/>
                                <a:gd name="T36" fmla="*/ 0 60000 65536"/>
                                <a:gd name="T37" fmla="*/ 0 60000 65536"/>
                                <a:gd name="T38" fmla="*/ 0 60000 65536"/>
                                <a:gd name="T39" fmla="*/ 0 w 6872"/>
                                <a:gd name="T40" fmla="*/ 0 h 3472"/>
                                <a:gd name="T41" fmla="*/ 6872 w 6872"/>
                                <a:gd name="T42" fmla="*/ 3472 h 3472"/>
                              </a:gdLst>
                              <a:ahLst/>
                              <a:cxnLst>
                                <a:cxn ang="T26">
                                  <a:pos x="T0" y="T1"/>
                                </a:cxn>
                                <a:cxn ang="T27">
                                  <a:pos x="T2" y="T3"/>
                                </a:cxn>
                                <a:cxn ang="T28">
                                  <a:pos x="T4" y="T5"/>
                                </a:cxn>
                                <a:cxn ang="T29">
                                  <a:pos x="T6" y="T7"/>
                                </a:cxn>
                                <a:cxn ang="T30">
                                  <a:pos x="T8" y="T9"/>
                                </a:cxn>
                                <a:cxn ang="T31">
                                  <a:pos x="T10" y="T11"/>
                                </a:cxn>
                                <a:cxn ang="T32">
                                  <a:pos x="T12" y="T13"/>
                                </a:cxn>
                                <a:cxn ang="T33">
                                  <a:pos x="T14" y="T15"/>
                                </a:cxn>
                                <a:cxn ang="T34">
                                  <a:pos x="T16" y="T17"/>
                                </a:cxn>
                                <a:cxn ang="T35">
                                  <a:pos x="T18" y="T19"/>
                                </a:cxn>
                                <a:cxn ang="T36">
                                  <a:pos x="T20" y="T21"/>
                                </a:cxn>
                                <a:cxn ang="T37">
                                  <a:pos x="T22" y="T23"/>
                                </a:cxn>
                                <a:cxn ang="T38">
                                  <a:pos x="T24" y="T25"/>
                                </a:cxn>
                              </a:cxnLst>
                              <a:rect l="T39" t="T40" r="T41" b="T42"/>
                              <a:pathLst>
                                <a:path w="6872" h="3472">
                                  <a:moveTo>
                                    <a:pt x="0" y="3472"/>
                                  </a:moveTo>
                                  <a:cubicBezTo>
                                    <a:pt x="121" y="3472"/>
                                    <a:pt x="243" y="3472"/>
                                    <a:pt x="375" y="3418"/>
                                  </a:cubicBezTo>
                                  <a:cubicBezTo>
                                    <a:pt x="507" y="3365"/>
                                    <a:pt x="653" y="3309"/>
                                    <a:pt x="792" y="3151"/>
                                  </a:cubicBezTo>
                                  <a:cubicBezTo>
                                    <a:pt x="931" y="2993"/>
                                    <a:pt x="1062" y="2812"/>
                                    <a:pt x="1210" y="2466"/>
                                  </a:cubicBezTo>
                                  <a:cubicBezTo>
                                    <a:pt x="1358" y="2121"/>
                                    <a:pt x="1558" y="1431"/>
                                    <a:pt x="1681" y="1075"/>
                                  </a:cubicBezTo>
                                  <a:cubicBezTo>
                                    <a:pt x="1804" y="719"/>
                                    <a:pt x="1839" y="500"/>
                                    <a:pt x="1948" y="326"/>
                                  </a:cubicBezTo>
                                  <a:cubicBezTo>
                                    <a:pt x="2058" y="153"/>
                                    <a:pt x="2200" y="75"/>
                                    <a:pt x="2334" y="38"/>
                                  </a:cubicBezTo>
                                  <a:cubicBezTo>
                                    <a:pt x="2467" y="0"/>
                                    <a:pt x="2631" y="27"/>
                                    <a:pt x="2751" y="102"/>
                                  </a:cubicBezTo>
                                  <a:cubicBezTo>
                                    <a:pt x="2871" y="176"/>
                                    <a:pt x="2896" y="280"/>
                                    <a:pt x="3051" y="487"/>
                                  </a:cubicBezTo>
                                  <a:cubicBezTo>
                                    <a:pt x="3206" y="693"/>
                                    <a:pt x="3402" y="1046"/>
                                    <a:pt x="3682" y="1343"/>
                                  </a:cubicBezTo>
                                  <a:cubicBezTo>
                                    <a:pt x="3963" y="1639"/>
                                    <a:pt x="4355" y="1990"/>
                                    <a:pt x="4731" y="2263"/>
                                  </a:cubicBezTo>
                                  <a:cubicBezTo>
                                    <a:pt x="5108" y="2536"/>
                                    <a:pt x="5584" y="2792"/>
                                    <a:pt x="5941" y="2980"/>
                                  </a:cubicBezTo>
                                  <a:cubicBezTo>
                                    <a:pt x="6297" y="3167"/>
                                    <a:pt x="6584" y="3276"/>
                                    <a:pt x="6872" y="3386"/>
                                  </a:cubicBezTo>
                                </a:path>
                              </a:pathLst>
                            </a:custGeom>
                            <a:noFill/>
                            <a:ln w="16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sv-SE"/>
                            </a:p>
                          </p:txBody>
                        </p:sp>
                        <p:grpSp>
                          <p:nvGrpSpPr>
                            <p:cNvPr id="20" name="Group 6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091" y="2447"/>
                              <a:ext cx="829" cy="397"/>
                              <a:chOff x="4896" y="2447"/>
                              <a:chExt cx="829" cy="397"/>
                            </a:xfrm>
                          </p:grpSpPr>
                          <p:sp>
                            <p:nvSpPr>
                              <p:cNvPr id="31804" name="Line 75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H="1">
                                <a:off x="5125" y="2484"/>
                                <a:ext cx="47" cy="150"/>
                              </a:xfrm>
                              <a:prstGeom prst="line">
                                <a:avLst/>
                              </a:prstGeom>
                              <a:noFill/>
                              <a:ln w="6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sv-SE"/>
                              </a:p>
                            </p:txBody>
                          </p:sp>
                          <p:sp>
                            <p:nvSpPr>
                              <p:cNvPr id="31805" name="Line 74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H="1">
                                <a:off x="5579" y="2484"/>
                                <a:ext cx="48" cy="150"/>
                              </a:xfrm>
                              <a:prstGeom prst="line">
                                <a:avLst/>
                              </a:prstGeom>
                              <a:noFill/>
                              <a:ln w="6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sv-SE"/>
                              </a:p>
                            </p:txBody>
                          </p:sp>
                          <p:sp>
                            <p:nvSpPr>
                              <p:cNvPr id="31806" name="Rectangle 73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634" y="2465"/>
                                <a:ext cx="91" cy="237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eaLnBrk="0" hangingPunct="0"/>
                                <a:r>
                                  <a:rPr lang="en-US" sz="1100">
                                    <a:solidFill>
                                      <a:srgbClr val="000000"/>
                                    </a:solidFill>
                                    <a:cs typeface="Times New Roman" pitchFamily="18" charset="0"/>
                                  </a:rPr>
                                  <a:t>3</a:t>
                                </a:r>
                                <a:endParaRPr lang="en-US" sz="1100"/>
                              </a:p>
                            </p:txBody>
                          </p:sp>
                          <p:sp>
                            <p:nvSpPr>
                              <p:cNvPr id="31807" name="Rectangle 7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510" y="2465"/>
                                <a:ext cx="91" cy="237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eaLnBrk="0" hangingPunct="0"/>
                                <a:r>
                                  <a:rPr lang="en-US" sz="1100">
                                    <a:solidFill>
                                      <a:srgbClr val="000000"/>
                                    </a:solidFill>
                                    <a:cs typeface="Times New Roman" pitchFamily="18" charset="0"/>
                                  </a:rPr>
                                  <a:t>5</a:t>
                                </a:r>
                                <a:endParaRPr lang="en-US" sz="1100"/>
                              </a:p>
                            </p:txBody>
                          </p:sp>
                          <p:sp>
                            <p:nvSpPr>
                              <p:cNvPr id="31808" name="Rectangle 71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180" y="2465"/>
                                <a:ext cx="91" cy="237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eaLnBrk="0" hangingPunct="0"/>
                                <a:r>
                                  <a:rPr lang="en-US" sz="1100">
                                    <a:solidFill>
                                      <a:srgbClr val="000000"/>
                                    </a:solidFill>
                                    <a:cs typeface="Times New Roman" pitchFamily="18" charset="0"/>
                                  </a:rPr>
                                  <a:t>3</a:t>
                                </a:r>
                                <a:endParaRPr lang="en-US" sz="1100"/>
                              </a:p>
                            </p:txBody>
                          </p:sp>
                          <p:sp>
                            <p:nvSpPr>
                              <p:cNvPr id="31809" name="Rectangle 7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054" y="2465"/>
                                <a:ext cx="91" cy="237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eaLnBrk="0" hangingPunct="0"/>
                                <a:r>
                                  <a:rPr lang="en-US" sz="1100">
                                    <a:solidFill>
                                      <a:srgbClr val="000000"/>
                                    </a:solidFill>
                                    <a:cs typeface="Times New Roman" pitchFamily="18" charset="0"/>
                                  </a:rPr>
                                  <a:t>2</a:t>
                                </a:r>
                                <a:endParaRPr lang="en-US" sz="1100"/>
                              </a:p>
                            </p:txBody>
                          </p:sp>
                          <p:sp>
                            <p:nvSpPr>
                              <p:cNvPr id="31810" name="Rectangle 6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428" y="2447"/>
                                <a:ext cx="60" cy="237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eaLnBrk="0" hangingPunct="0"/>
                                <a:r>
                                  <a:rPr lang="en-US" sz="1100">
                                    <a:solidFill>
                                      <a:srgbClr val="000000"/>
                                    </a:solidFill>
                                    <a:ea typeface="Times New Roman" pitchFamily="18" charset="0"/>
                                    <a:cs typeface="Symbol" pitchFamily="18" charset="2"/>
                                  </a:rPr>
                                  <a:t>-</a:t>
                                </a:r>
                                <a:endParaRPr lang="en-US" sz="1100">
                                  <a:ea typeface="Times New Roman" pitchFamily="18" charset="0"/>
                                  <a:cs typeface="Symbol" pitchFamily="18" charset="2"/>
                                </a:endParaRPr>
                              </a:p>
                            </p:txBody>
                          </p:sp>
                          <p:sp>
                            <p:nvSpPr>
                              <p:cNvPr id="31811" name="Rectangle 6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246" y="2456"/>
                                <a:ext cx="132" cy="388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eaLnBrk="0" hangingPunct="0"/>
                                <a:r>
                                  <a:rPr lang="en-US" sz="1800" i="1">
                                    <a:solidFill>
                                      <a:srgbClr val="000000"/>
                                    </a:solidFill>
                                    <a:ea typeface="Times New Roman" pitchFamily="18" charset="0"/>
                                    <a:cs typeface="Symbol" pitchFamily="18" charset="2"/>
                                  </a:rPr>
                                  <a:t>k</a:t>
                                </a:r>
                                <a:endParaRPr lang="en-US" sz="1800">
                                  <a:ea typeface="Times New Roman" pitchFamily="18" charset="0"/>
                                  <a:cs typeface="Symbol" pitchFamily="18" charset="2"/>
                                </a:endParaRPr>
                              </a:p>
                            </p:txBody>
                          </p:sp>
                          <p:sp>
                            <p:nvSpPr>
                              <p:cNvPr id="31812" name="Rectangle 67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4896" y="2456"/>
                                <a:ext cx="130" cy="388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eaLnBrk="0" hangingPunct="0"/>
                                <a:r>
                                  <a:rPr lang="en-US" sz="1800" i="1">
                                    <a:solidFill>
                                      <a:srgbClr val="000000"/>
                                    </a:solidFill>
                                    <a:ea typeface="Times New Roman" pitchFamily="18" charset="0"/>
                                    <a:cs typeface="Symbol" pitchFamily="18" charset="2"/>
                                    <a:sym typeface="Symbol" pitchFamily="18" charset="2"/>
                                  </a:rPr>
                                  <a:t></a:t>
                                </a:r>
                                <a:endParaRPr lang="en-US" sz="1800">
                                  <a:ea typeface="Times New Roman" pitchFamily="18" charset="0"/>
                                  <a:cs typeface="Symbol" pitchFamily="18" charset="2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</p:grpSp>
                </p:grpSp>
                <p:sp>
                  <p:nvSpPr>
                    <p:cNvPr id="31792" name="Freeform 61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4628" y="5152"/>
                      <a:ext cx="2982" cy="126"/>
                    </a:xfrm>
                    <a:custGeom>
                      <a:avLst/>
                      <a:gdLst>
                        <a:gd name="T0" fmla="*/ 99 w 9288"/>
                        <a:gd name="T1" fmla="*/ 2 h 391"/>
                        <a:gd name="T2" fmla="*/ 1 w 9288"/>
                        <a:gd name="T3" fmla="*/ 2 h 391"/>
                        <a:gd name="T4" fmla="*/ 0 w 9288"/>
                        <a:gd name="T5" fmla="*/ 2 h 391"/>
                        <a:gd name="T6" fmla="*/ 1 w 9288"/>
                        <a:gd name="T7" fmla="*/ 2 h 391"/>
                        <a:gd name="T8" fmla="*/ 99 w 9288"/>
                        <a:gd name="T9" fmla="*/ 2 h 391"/>
                        <a:gd name="T10" fmla="*/ 99 w 9288"/>
                        <a:gd name="T11" fmla="*/ 2 h 391"/>
                        <a:gd name="T12" fmla="*/ 99 w 9288"/>
                        <a:gd name="T13" fmla="*/ 2 h 391"/>
                        <a:gd name="T14" fmla="*/ 3 w 9288"/>
                        <a:gd name="T15" fmla="*/ 4 h 391"/>
                        <a:gd name="T16" fmla="*/ 0 w 9288"/>
                        <a:gd name="T17" fmla="*/ 2 h 391"/>
                        <a:gd name="T18" fmla="*/ 3 w 9288"/>
                        <a:gd name="T19" fmla="*/ 0 h 391"/>
                        <a:gd name="T20" fmla="*/ 4 w 9288"/>
                        <a:gd name="T21" fmla="*/ 0 h 391"/>
                        <a:gd name="T22" fmla="*/ 4 w 9288"/>
                        <a:gd name="T23" fmla="*/ 1 h 391"/>
                        <a:gd name="T24" fmla="*/ 1 w 9288"/>
                        <a:gd name="T25" fmla="*/ 2 h 391"/>
                        <a:gd name="T26" fmla="*/ 1 w 9288"/>
                        <a:gd name="T27" fmla="*/ 2 h 391"/>
                        <a:gd name="T28" fmla="*/ 4 w 9288"/>
                        <a:gd name="T29" fmla="*/ 4 h 391"/>
                        <a:gd name="T30" fmla="*/ 4 w 9288"/>
                        <a:gd name="T31" fmla="*/ 4 h 391"/>
                        <a:gd name="T32" fmla="*/ 3 w 9288"/>
                        <a:gd name="T33" fmla="*/ 4 h 391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9288"/>
                        <a:gd name="T52" fmla="*/ 0 h 391"/>
                        <a:gd name="T53" fmla="*/ 9288 w 9288"/>
                        <a:gd name="T54" fmla="*/ 391 h 391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9288" h="391">
                          <a:moveTo>
                            <a:pt x="9263" y="220"/>
                          </a:moveTo>
                          <a:lnTo>
                            <a:pt x="47" y="220"/>
                          </a:lnTo>
                          <a:cubicBezTo>
                            <a:pt x="33" y="220"/>
                            <a:pt x="22" y="209"/>
                            <a:pt x="22" y="195"/>
                          </a:cubicBezTo>
                          <a:cubicBezTo>
                            <a:pt x="22" y="182"/>
                            <a:pt x="33" y="170"/>
                            <a:pt x="47" y="170"/>
                          </a:cubicBezTo>
                          <a:lnTo>
                            <a:pt x="9263" y="170"/>
                          </a:lnTo>
                          <a:cubicBezTo>
                            <a:pt x="9277" y="170"/>
                            <a:pt x="9288" y="182"/>
                            <a:pt x="9288" y="195"/>
                          </a:cubicBezTo>
                          <a:cubicBezTo>
                            <a:pt x="9288" y="209"/>
                            <a:pt x="9277" y="220"/>
                            <a:pt x="9263" y="220"/>
                          </a:cubicBezTo>
                          <a:close/>
                          <a:moveTo>
                            <a:pt x="300" y="383"/>
                          </a:moveTo>
                          <a:lnTo>
                            <a:pt x="0" y="195"/>
                          </a:lnTo>
                          <a:lnTo>
                            <a:pt x="300" y="8"/>
                          </a:lnTo>
                          <a:cubicBezTo>
                            <a:pt x="312" y="0"/>
                            <a:pt x="327" y="4"/>
                            <a:pt x="335" y="16"/>
                          </a:cubicBezTo>
                          <a:cubicBezTo>
                            <a:pt x="342" y="27"/>
                            <a:pt x="338" y="43"/>
                            <a:pt x="327" y="50"/>
                          </a:cubicBezTo>
                          <a:lnTo>
                            <a:pt x="60" y="217"/>
                          </a:lnTo>
                          <a:lnTo>
                            <a:pt x="60" y="174"/>
                          </a:lnTo>
                          <a:lnTo>
                            <a:pt x="327" y="341"/>
                          </a:lnTo>
                          <a:cubicBezTo>
                            <a:pt x="338" y="348"/>
                            <a:pt x="342" y="364"/>
                            <a:pt x="335" y="375"/>
                          </a:cubicBezTo>
                          <a:cubicBezTo>
                            <a:pt x="327" y="387"/>
                            <a:pt x="312" y="391"/>
                            <a:pt x="300" y="383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">
                      <a:solidFill>
                        <a:srgbClr val="000000"/>
                      </a:solidFill>
                      <a:bevel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sv-SE"/>
                    </a:p>
                  </p:txBody>
                </p:sp>
              </p:grpSp>
            </p:grpSp>
          </p:grpSp>
          <p:sp>
            <p:nvSpPr>
              <p:cNvPr id="31781" name="Rectangle 56"/>
              <p:cNvSpPr>
                <a:spLocks noChangeArrowheads="1"/>
              </p:cNvSpPr>
              <p:nvPr/>
            </p:nvSpPr>
            <p:spPr bwMode="auto">
              <a:xfrm>
                <a:off x="2650170" y="3374802"/>
                <a:ext cx="38096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31782" name="Rectangle 48"/>
              <p:cNvSpPr>
                <a:spLocks noChangeArrowheads="1"/>
              </p:cNvSpPr>
              <p:nvPr/>
            </p:nvSpPr>
            <p:spPr bwMode="auto">
              <a:xfrm>
                <a:off x="502204" y="1234217"/>
                <a:ext cx="1054703" cy="438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sv-SE" sz="1600" i="1" dirty="0">
                    <a:solidFill>
                      <a:srgbClr val="000000"/>
                    </a:solidFill>
                    <a:cs typeface="Times New Roman" pitchFamily="18" charset="0"/>
                  </a:rPr>
                  <a:t>Kintetic Energy</a:t>
                </a:r>
                <a:endParaRPr lang="en-GB" sz="800" dirty="0"/>
              </a:p>
              <a:p>
                <a:pPr eaLnBrk="0" hangingPunct="0"/>
                <a:r>
                  <a:rPr lang="sv-SE" sz="1600" i="1" dirty="0">
                    <a:solidFill>
                      <a:srgbClr val="000000"/>
                    </a:solidFill>
                    <a:cs typeface="Times New Roman" pitchFamily="18" charset="0"/>
                  </a:rPr>
                  <a:t>E(</a:t>
                </a:r>
                <a:r>
                  <a:rPr lang="en-US" sz="1600" i="1" dirty="0">
                    <a:solidFill>
                      <a:srgbClr val="000000"/>
                    </a:solidFill>
                    <a:ea typeface="Times New Roman" pitchFamily="18" charset="0"/>
                    <a:cs typeface="Symbol" pitchFamily="18" charset="2"/>
                  </a:rPr>
                  <a:t>k</a:t>
                </a:r>
                <a:r>
                  <a:rPr lang="sv-SE" sz="1600" i="1" dirty="0">
                    <a:solidFill>
                      <a:srgbClr val="000000"/>
                    </a:solidFill>
                    <a:cs typeface="Times New Roman" pitchFamily="18" charset="0"/>
                  </a:rPr>
                  <a:t>)</a:t>
                </a:r>
                <a:endParaRPr lang="sv-SE" sz="3200" dirty="0"/>
              </a:p>
            </p:txBody>
          </p:sp>
        </p:grpSp>
        <p:sp>
          <p:nvSpPr>
            <p:cNvPr id="31751" name="TextBox 141"/>
            <p:cNvSpPr txBox="1">
              <a:spLocks noChangeArrowheads="1"/>
            </p:cNvSpPr>
            <p:nvPr/>
          </p:nvSpPr>
          <p:spPr bwMode="auto">
            <a:xfrm>
              <a:off x="4211960" y="4149080"/>
              <a:ext cx="126829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200"/>
                <a:t>Dissipation range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6"/>
          <p:cNvSpPr>
            <a:spLocks noGrp="1" noChangeArrowheads="1"/>
          </p:cNvSpPr>
          <p:nvPr>
            <p:ph type="title"/>
          </p:nvPr>
        </p:nvSpPr>
        <p:spPr>
          <a:xfrm>
            <a:off x="755650" y="-242888"/>
            <a:ext cx="7772400" cy="1143001"/>
          </a:xfrm>
        </p:spPr>
        <p:txBody>
          <a:bodyPr/>
          <a:lstStyle/>
          <a:p>
            <a:pPr eaLnBrk="1" hangingPunct="1"/>
            <a:r>
              <a:rPr lang="en-GB" smtClean="0"/>
              <a:t>Energy spectra</a:t>
            </a:r>
          </a:p>
        </p:txBody>
      </p:sp>
      <p:pic>
        <p:nvPicPr>
          <p:cNvPr id="5124" name="Picture 5" descr="fig6_1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300288" y="692696"/>
            <a:ext cx="4783137" cy="5616575"/>
          </a:xfrm>
          <a:noFill/>
        </p:spPr>
      </p:pic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179388" y="2564359"/>
            <a:ext cx="23764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/>
              <a:t>Taylor scale Re number</a:t>
            </a:r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r>
              <a:rPr lang="en-GB" sz="1600"/>
              <a:t>Where </a:t>
            </a:r>
            <a:r>
              <a:rPr lang="en-GB" sz="1600">
                <a:sym typeface="Symbol" pitchFamily="18" charset="2"/>
              </a:rPr>
              <a:t> is the size of </a:t>
            </a:r>
          </a:p>
          <a:p>
            <a:r>
              <a:rPr lang="en-GB" sz="1600">
                <a:sym typeface="Symbol" pitchFamily="18" charset="2"/>
              </a:rPr>
              <a:t>eddies in inertial subrange</a:t>
            </a:r>
            <a:endParaRPr lang="en-GB" sz="1600"/>
          </a:p>
          <a:p>
            <a:endParaRPr lang="en-GB" sz="1600"/>
          </a:p>
          <a:p>
            <a:endParaRPr lang="en-GB" sz="1600"/>
          </a:p>
        </p:txBody>
      </p:sp>
      <p:sp>
        <p:nvSpPr>
          <p:cNvPr id="5126" name="Line 9"/>
          <p:cNvSpPr>
            <a:spLocks noChangeShapeType="1"/>
          </p:cNvSpPr>
          <p:nvPr/>
        </p:nvSpPr>
        <p:spPr bwMode="auto">
          <a:xfrm>
            <a:off x="2339975" y="2780259"/>
            <a:ext cx="19446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5127" name="TextBox 5"/>
          <p:cNvSpPr txBox="1">
            <a:spLocks noChangeArrowheads="1"/>
          </p:cNvSpPr>
          <p:nvPr/>
        </p:nvSpPr>
        <p:spPr bwMode="auto">
          <a:xfrm>
            <a:off x="5867400" y="1411834"/>
            <a:ext cx="25074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dirty="0"/>
              <a:t>Inertial subrange</a:t>
            </a:r>
          </a:p>
          <a:p>
            <a:r>
              <a:rPr lang="sv-SE" dirty="0" smtClean="0"/>
              <a:t>constant </a:t>
            </a:r>
            <a:r>
              <a:rPr lang="sv-SE" dirty="0"/>
              <a:t>slope -5/3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284663" y="1484859"/>
            <a:ext cx="1511300" cy="503237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V="1">
            <a:off x="5255419" y="2528640"/>
            <a:ext cx="1152525" cy="71437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544513" y="2995613"/>
          <a:ext cx="1214437" cy="684212"/>
        </p:xfrm>
        <a:graphic>
          <a:graphicData uri="http://schemas.openxmlformats.org/presentationml/2006/ole">
            <p:oleObj spid="_x0000_s69634" name="Equation" r:id="rId5" imgW="698400" imgH="393480" progId="Equation.DSMT4">
              <p:embed/>
            </p:oleObj>
          </a:graphicData>
        </a:graphic>
      </p:graphicFrame>
      <p:sp>
        <p:nvSpPr>
          <p:cNvPr id="5130" name="TextBox 10"/>
          <p:cNvSpPr txBox="1">
            <a:spLocks noChangeArrowheads="1"/>
          </p:cNvSpPr>
          <p:nvPr/>
        </p:nvSpPr>
        <p:spPr bwMode="auto">
          <a:xfrm>
            <a:off x="7236296" y="5516761"/>
            <a:ext cx="1668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1200" dirty="0" smtClean="0"/>
              <a:t>Used with permission:</a:t>
            </a:r>
          </a:p>
          <a:p>
            <a:r>
              <a:rPr lang="sv-SE" sz="1200" dirty="0" smtClean="0"/>
              <a:t>S Pope </a:t>
            </a:r>
            <a:r>
              <a:rPr lang="sv-SE" sz="1200" dirty="0"/>
              <a:t>Turbulent </a:t>
            </a:r>
            <a:r>
              <a:rPr lang="sv-SE" sz="1200" dirty="0" smtClean="0"/>
              <a:t>Flows</a:t>
            </a:r>
          </a:p>
          <a:p>
            <a:r>
              <a:rPr lang="sv-SE" sz="1200" dirty="0" smtClean="0"/>
              <a:t>Cambridge Press 2000</a:t>
            </a:r>
            <a:endParaRPr lang="sv-S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Large turbulent scales</a:t>
            </a:r>
            <a:endParaRPr lang="en-US" smtClean="0"/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848600" cy="38877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v-SE" sz="2400" dirty="0" smtClean="0"/>
              <a:t>Velocity</a:t>
            </a:r>
          </a:p>
          <a:p>
            <a:pPr lvl="1" eaLnBrk="1" hangingPunct="1">
              <a:lnSpc>
                <a:spcPct val="80000"/>
              </a:lnSpc>
            </a:pPr>
            <a:r>
              <a:rPr lang="sv-SE" sz="2000" dirty="0" smtClean="0"/>
              <a:t>The turbulent kinetic energy is defined </a:t>
            </a:r>
          </a:p>
          <a:p>
            <a:pPr lvl="1" eaLnBrk="1" hangingPunct="1">
              <a:lnSpc>
                <a:spcPct val="80000"/>
              </a:lnSpc>
            </a:pPr>
            <a:endParaRPr lang="sv-SE" sz="2000" dirty="0" smtClean="0"/>
          </a:p>
          <a:p>
            <a:pPr lvl="1" eaLnBrk="1" hangingPunct="1">
              <a:lnSpc>
                <a:spcPct val="80000"/>
              </a:lnSpc>
            </a:pPr>
            <a:endParaRPr lang="sv-SE" sz="2000" dirty="0" smtClean="0"/>
          </a:p>
          <a:p>
            <a:pPr eaLnBrk="1" hangingPunct="1">
              <a:lnSpc>
                <a:spcPct val="80000"/>
              </a:lnSpc>
            </a:pPr>
            <a:r>
              <a:rPr lang="sv-SE" sz="2400" dirty="0" smtClean="0"/>
              <a:t>Time</a:t>
            </a:r>
          </a:p>
          <a:p>
            <a:pPr lvl="1" eaLnBrk="1" hangingPunct="1">
              <a:lnSpc>
                <a:spcPct val="80000"/>
              </a:lnSpc>
            </a:pPr>
            <a:r>
              <a:rPr lang="sv-SE" sz="2000" dirty="0" smtClean="0"/>
              <a:t>The turbulence with energy k will dissipate with rate </a:t>
            </a:r>
            <a:r>
              <a:rPr lang="el-GR" sz="2000" dirty="0" smtClean="0">
                <a:cs typeface="Times New Roman" pitchFamily="18" charset="0"/>
              </a:rPr>
              <a:t>ε</a:t>
            </a:r>
            <a:r>
              <a:rPr lang="sv-SE" sz="2000" dirty="0" smtClean="0">
                <a:cs typeface="Times New Roman" pitchFamily="18" charset="0"/>
              </a:rPr>
              <a:t> and survive     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v-SE" sz="2000" dirty="0" smtClean="0">
                <a:cs typeface="Times New Roman" pitchFamily="18" charset="0"/>
              </a:rPr>
              <a:t>	k/</a:t>
            </a:r>
            <a:r>
              <a:rPr lang="el-GR" sz="2000" dirty="0" smtClean="0">
                <a:cs typeface="Times New Roman" pitchFamily="18" charset="0"/>
              </a:rPr>
              <a:t>ε</a:t>
            </a:r>
            <a:r>
              <a:rPr lang="sv-SE" sz="2000" dirty="0" smtClean="0">
                <a:cs typeface="Times New Roman" pitchFamily="18" charset="0"/>
              </a:rPr>
              <a:t> seconds</a:t>
            </a:r>
          </a:p>
          <a:p>
            <a:pPr lvl="1" eaLnBrk="1" hangingPunct="1">
              <a:lnSpc>
                <a:spcPct val="80000"/>
              </a:lnSpc>
            </a:pPr>
            <a:endParaRPr lang="sv-SE" sz="20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v-SE" sz="24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v-SE" sz="2400" dirty="0" smtClean="0">
                <a:cs typeface="Times New Roman" pitchFamily="18" charset="0"/>
              </a:rPr>
              <a:t>Length</a:t>
            </a:r>
          </a:p>
          <a:p>
            <a:pPr lvl="1" eaLnBrk="1" hangingPunct="1">
              <a:lnSpc>
                <a:spcPct val="80000"/>
              </a:lnSpc>
            </a:pPr>
            <a:r>
              <a:rPr lang="sv-SE" sz="2000" dirty="0" smtClean="0">
                <a:cs typeface="Times New Roman" pitchFamily="18" charset="0"/>
              </a:rPr>
              <a:t>A fluid element will travel with velocity                during </a:t>
            </a:r>
            <a:r>
              <a:rPr lang="el-GR" sz="2000" i="1" dirty="0" smtClean="0">
                <a:cs typeface="Times New Roman" pitchFamily="18" charset="0"/>
              </a:rPr>
              <a:t>τ</a:t>
            </a:r>
            <a:r>
              <a:rPr lang="sv-SE" sz="2000" i="1" baseline="-25000" dirty="0" smtClean="0">
                <a:cs typeface="Times New Roman" pitchFamily="18" charset="0"/>
              </a:rPr>
              <a:t>l</a:t>
            </a:r>
            <a:r>
              <a:rPr lang="sv-SE" sz="2000" dirty="0" smtClean="0">
                <a:cs typeface="Times New Roman" pitchFamily="18" charset="0"/>
              </a:rPr>
              <a:t> seconds</a:t>
            </a:r>
          </a:p>
          <a:p>
            <a:pPr lvl="1" eaLnBrk="1" hangingPunct="1">
              <a:lnSpc>
                <a:spcPct val="80000"/>
              </a:lnSpc>
            </a:pPr>
            <a:endParaRPr lang="sv-SE" sz="2000" dirty="0" smtClean="0"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</a:pPr>
            <a:endParaRPr lang="sv-SE" sz="2000" dirty="0" smtClean="0"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sv-SE" sz="2000" dirty="0" smtClean="0"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</a:pPr>
            <a:endParaRPr lang="el-GR" sz="2000" baseline="-25000" dirty="0" smtClean="0"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</a:pPr>
            <a:endParaRPr lang="el-GR" sz="2000" i="1" dirty="0" smtClean="0">
              <a:cs typeface="Times New Roman" pitchFamily="18" charset="0"/>
            </a:endParaRP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116013" y="2276475"/>
          <a:ext cx="5878512" cy="446088"/>
        </p:xfrm>
        <a:graphic>
          <a:graphicData uri="http://schemas.openxmlformats.org/presentationml/2006/ole">
            <p:oleObj spid="_x0000_s70658" name="Equation" r:id="rId4" imgW="3848040" imgH="291960" progId="Equation.DSMT4">
              <p:embed/>
            </p:oleObj>
          </a:graphicData>
        </a:graphic>
      </p:graphicFrame>
      <p:graphicFrame>
        <p:nvGraphicFramePr>
          <p:cNvPr id="6147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5724525" y="4724400"/>
          <a:ext cx="854075" cy="488950"/>
        </p:xfrm>
        <a:graphic>
          <a:graphicData uri="http://schemas.openxmlformats.org/presentationml/2006/ole">
            <p:oleObj spid="_x0000_s70659" name="Equation" r:id="rId5" imgW="469800" imgH="228600" progId="Equation.DSMT4">
              <p:embed/>
            </p:oleObj>
          </a:graphicData>
        </a:graphic>
      </p:graphicFrame>
      <p:graphicFrame>
        <p:nvGraphicFramePr>
          <p:cNvPr id="6148" name="Object 8"/>
          <p:cNvGraphicFramePr>
            <a:graphicFrameLocks noChangeAspect="1"/>
          </p:cNvGraphicFramePr>
          <p:nvPr/>
        </p:nvGraphicFramePr>
        <p:xfrm>
          <a:off x="2483769" y="5157193"/>
          <a:ext cx="1872208" cy="762998"/>
        </p:xfrm>
        <a:graphic>
          <a:graphicData uri="http://schemas.openxmlformats.org/presentationml/2006/ole">
            <p:oleObj spid="_x0000_s70660" name="Equation" r:id="rId6" imgW="1028520" imgH="419040" progId="Equation.DSMT4">
              <p:embed/>
            </p:oleObj>
          </a:graphicData>
        </a:graphic>
      </p:graphicFrame>
      <p:graphicFrame>
        <p:nvGraphicFramePr>
          <p:cNvPr id="6149" name="Object 9"/>
          <p:cNvGraphicFramePr>
            <a:graphicFrameLocks noChangeAspect="1"/>
          </p:cNvGraphicFramePr>
          <p:nvPr/>
        </p:nvGraphicFramePr>
        <p:xfrm>
          <a:off x="2843808" y="3717032"/>
          <a:ext cx="792682" cy="744233"/>
        </p:xfrm>
        <a:graphic>
          <a:graphicData uri="http://schemas.openxmlformats.org/presentationml/2006/ole">
            <p:oleObj spid="_x0000_s70661" name="Equation" r:id="rId7" imgW="41904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itle 6"/>
          <p:cNvSpPr>
            <a:spLocks noGrp="1"/>
          </p:cNvSpPr>
          <p:nvPr>
            <p:ph type="title"/>
          </p:nvPr>
        </p:nvSpPr>
        <p:spPr>
          <a:xfrm>
            <a:off x="755650" y="115888"/>
            <a:ext cx="7772400" cy="1143000"/>
          </a:xfrm>
        </p:spPr>
        <p:txBody>
          <a:bodyPr/>
          <a:lstStyle/>
          <a:p>
            <a:r>
              <a:rPr lang="sv-SE" sz="3600" smtClean="0"/>
              <a:t>Small turbulent scale (Kolmogorov)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1188" y="1268413"/>
            <a:ext cx="7772400" cy="460851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sv-SE" sz="2200" dirty="0" smtClean="0"/>
              <a:t>The flow is laminar on this scale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sv-SE" sz="2200" dirty="0" smtClean="0"/>
              <a:t> The N-S equations are then simplified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sv-SE" sz="22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sv-SE" sz="22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sv-SE" sz="2200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sv-SE" sz="2200" dirty="0" smtClean="0"/>
              <a:t>The time may also be calculated from the time it takes to dissipate the energy </a:t>
            </a:r>
          </a:p>
          <a:p>
            <a:pPr marL="514350" indent="-514350">
              <a:buFontTx/>
              <a:buNone/>
              <a:defRPr/>
            </a:pPr>
            <a:r>
              <a:rPr lang="sv-SE" sz="2200" dirty="0" smtClean="0"/>
              <a:t>Combining (2)and (3)  </a:t>
            </a:r>
          </a:p>
          <a:p>
            <a:pPr marL="514350" indent="-514350">
              <a:buFontTx/>
              <a:buNone/>
              <a:defRPr/>
            </a:pPr>
            <a:endParaRPr lang="sv-SE" sz="2200" dirty="0" smtClean="0"/>
          </a:p>
          <a:p>
            <a:pPr marL="514350" indent="-514350">
              <a:buFontTx/>
              <a:buNone/>
              <a:defRPr/>
            </a:pPr>
            <a:endParaRPr lang="sv-SE" sz="2200" dirty="0" smtClean="0"/>
          </a:p>
          <a:p>
            <a:pPr marL="514350" indent="-514350">
              <a:buFontTx/>
              <a:buNone/>
              <a:defRPr/>
            </a:pPr>
            <a:r>
              <a:rPr lang="sv-SE" sz="2200" dirty="0" smtClean="0"/>
              <a:t>The Kolmogorov scales </a:t>
            </a:r>
          </a:p>
          <a:p>
            <a:pPr>
              <a:defRPr/>
            </a:pPr>
            <a:endParaRPr lang="sv-SE" sz="2800" dirty="0" smtClean="0"/>
          </a:p>
          <a:p>
            <a:pPr>
              <a:defRPr/>
            </a:pPr>
            <a:endParaRPr lang="sv-SE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6156325" y="1196975"/>
          <a:ext cx="1382713" cy="661988"/>
        </p:xfrm>
        <a:graphic>
          <a:graphicData uri="http://schemas.openxmlformats.org/presentationml/2006/ole">
            <p:oleObj spid="_x0000_s71682" name="Equation" r:id="rId4" imgW="876240" imgH="419040" progId="Equation.DSMT4">
              <p:embed/>
            </p:oleObj>
          </a:graphicData>
        </a:graphic>
      </p:graphicFrame>
      <p:graphicFrame>
        <p:nvGraphicFramePr>
          <p:cNvPr id="7171" name="Object 11"/>
          <p:cNvGraphicFramePr>
            <a:graphicFrameLocks noChangeAspect="1"/>
          </p:cNvGraphicFramePr>
          <p:nvPr/>
        </p:nvGraphicFramePr>
        <p:xfrm>
          <a:off x="1258888" y="2152650"/>
          <a:ext cx="5761037" cy="971550"/>
        </p:xfrm>
        <a:graphic>
          <a:graphicData uri="http://schemas.openxmlformats.org/presentationml/2006/ole">
            <p:oleObj spid="_x0000_s71683" name="Equation" r:id="rId5" imgW="3759120" imgH="634680" progId="Equation.DSMT4">
              <p:embed/>
            </p:oleObj>
          </a:graphicData>
        </a:graphic>
      </p:graphicFrame>
      <p:graphicFrame>
        <p:nvGraphicFramePr>
          <p:cNvPr id="7172" name="Object 5"/>
          <p:cNvGraphicFramePr>
            <a:graphicFrameLocks noChangeAspect="1"/>
          </p:cNvGraphicFramePr>
          <p:nvPr/>
        </p:nvGraphicFramePr>
        <p:xfrm>
          <a:off x="3708400" y="3644900"/>
          <a:ext cx="1150938" cy="442913"/>
        </p:xfrm>
        <a:graphic>
          <a:graphicData uri="http://schemas.openxmlformats.org/presentationml/2006/ole">
            <p:oleObj spid="_x0000_s71684" name="Equation" r:id="rId6" imgW="660240" imgH="253800" progId="Equation.DSMT4">
              <p:embed/>
            </p:oleObj>
          </a:graphicData>
        </a:graphic>
      </p:graphicFrame>
      <p:graphicFrame>
        <p:nvGraphicFramePr>
          <p:cNvPr id="7173" name="Object 6"/>
          <p:cNvGraphicFramePr>
            <a:graphicFrameLocks noChangeAspect="1"/>
          </p:cNvGraphicFramePr>
          <p:nvPr/>
        </p:nvGraphicFramePr>
        <p:xfrm>
          <a:off x="1116013" y="4437063"/>
          <a:ext cx="3236912" cy="723900"/>
        </p:xfrm>
        <a:graphic>
          <a:graphicData uri="http://schemas.openxmlformats.org/presentationml/2006/ole">
            <p:oleObj spid="_x0000_s71685" name="Equation" r:id="rId7" imgW="2273040" imgH="507960" progId="Equation.DSMT4">
              <p:embed/>
            </p:oleObj>
          </a:graphicData>
        </a:graphic>
      </p:graphicFrame>
      <p:graphicFrame>
        <p:nvGraphicFramePr>
          <p:cNvPr id="7174" name="Object 34"/>
          <p:cNvGraphicFramePr>
            <a:graphicFrameLocks noChangeAspect="1"/>
          </p:cNvGraphicFramePr>
          <p:nvPr/>
        </p:nvGraphicFramePr>
        <p:xfrm>
          <a:off x="3779838" y="5084763"/>
          <a:ext cx="4518025" cy="796925"/>
        </p:xfrm>
        <a:graphic>
          <a:graphicData uri="http://schemas.openxmlformats.org/presentationml/2006/ole">
            <p:oleObj spid="_x0000_s71686" name="Equation" r:id="rId8" imgW="2882880" imgH="5079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Turbulent scales</a:t>
            </a:r>
          </a:p>
        </p:txBody>
      </p:sp>
      <p:sp>
        <p:nvSpPr>
          <p:cNvPr id="8202" name="Rectangle 15"/>
          <p:cNvSpPr>
            <a:spLocks noChangeArrowheads="1"/>
          </p:cNvSpPr>
          <p:nvPr/>
        </p:nvSpPr>
        <p:spPr bwMode="auto">
          <a:xfrm>
            <a:off x="1784350" y="2271713"/>
            <a:ext cx="1393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8194" name="Object 9"/>
          <p:cNvGraphicFramePr>
            <a:graphicFrameLocks noChangeAspect="1"/>
          </p:cNvGraphicFramePr>
          <p:nvPr/>
        </p:nvGraphicFramePr>
        <p:xfrm>
          <a:off x="2987675" y="1989138"/>
          <a:ext cx="1081088" cy="404812"/>
        </p:xfrm>
        <a:graphic>
          <a:graphicData uri="http://schemas.openxmlformats.org/presentationml/2006/ole">
            <p:oleObj spid="_x0000_s72706" name="Equation" r:id="rId4" imgW="609600" imgH="228600" progId="Equation.DSMT4">
              <p:embed/>
            </p:oleObj>
          </a:graphicData>
        </a:graphic>
      </p:graphicFrame>
      <p:sp>
        <p:nvSpPr>
          <p:cNvPr id="8203" name="Rectangle 17"/>
          <p:cNvSpPr>
            <a:spLocks noChangeArrowheads="1"/>
          </p:cNvSpPr>
          <p:nvPr/>
        </p:nvSpPr>
        <p:spPr bwMode="auto">
          <a:xfrm>
            <a:off x="1784350" y="2271713"/>
            <a:ext cx="1393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8195" name="Object 8"/>
          <p:cNvGraphicFramePr>
            <a:graphicFrameLocks noChangeAspect="1"/>
          </p:cNvGraphicFramePr>
          <p:nvPr/>
        </p:nvGraphicFramePr>
        <p:xfrm>
          <a:off x="4787900" y="1989138"/>
          <a:ext cx="865188" cy="371475"/>
        </p:xfrm>
        <a:graphic>
          <a:graphicData uri="http://schemas.openxmlformats.org/presentationml/2006/ole">
            <p:oleObj spid="_x0000_s72707" name="Equation" r:id="rId5" imgW="533169" imgH="228501" progId="Equation.DSMT4">
              <p:embed/>
            </p:oleObj>
          </a:graphicData>
        </a:graphic>
      </p:graphicFrame>
      <p:sp>
        <p:nvSpPr>
          <p:cNvPr id="8204" name="Rectangle 19"/>
          <p:cNvSpPr>
            <a:spLocks noChangeArrowheads="1"/>
          </p:cNvSpPr>
          <p:nvPr/>
        </p:nvSpPr>
        <p:spPr bwMode="auto">
          <a:xfrm>
            <a:off x="1784350" y="2271713"/>
            <a:ext cx="1393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8196" name="Object 7"/>
          <p:cNvGraphicFramePr>
            <a:graphicFrameLocks noChangeAspect="1"/>
          </p:cNvGraphicFramePr>
          <p:nvPr/>
        </p:nvGraphicFramePr>
        <p:xfrm>
          <a:off x="6445250" y="1989138"/>
          <a:ext cx="1366838" cy="446087"/>
        </p:xfrm>
        <a:graphic>
          <a:graphicData uri="http://schemas.openxmlformats.org/presentationml/2006/ole">
            <p:oleObj spid="_x0000_s72708" name="Equation" r:id="rId6" imgW="850531" imgH="279279" progId="Equation.DSMT4">
              <p:embed/>
            </p:oleObj>
          </a:graphicData>
        </a:graphic>
      </p:graphicFrame>
      <p:sp>
        <p:nvSpPr>
          <p:cNvPr id="8205" name="Rectangle 22"/>
          <p:cNvSpPr>
            <a:spLocks noChangeArrowheads="1"/>
          </p:cNvSpPr>
          <p:nvPr/>
        </p:nvSpPr>
        <p:spPr bwMode="auto">
          <a:xfrm>
            <a:off x="1784350" y="2271713"/>
            <a:ext cx="1393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8197" name="Object 6"/>
          <p:cNvGraphicFramePr>
            <a:graphicFrameLocks noChangeAspect="1"/>
          </p:cNvGraphicFramePr>
          <p:nvPr/>
        </p:nvGraphicFramePr>
        <p:xfrm>
          <a:off x="2987675" y="2854325"/>
          <a:ext cx="1152525" cy="458788"/>
        </p:xfrm>
        <a:graphic>
          <a:graphicData uri="http://schemas.openxmlformats.org/presentationml/2006/ole">
            <p:oleObj spid="_x0000_s72709" name="Equation" r:id="rId7" imgW="787058" imgH="317362" progId="Equation.DSMT4">
              <p:embed/>
            </p:oleObj>
          </a:graphicData>
        </a:graphic>
      </p:graphicFrame>
      <p:sp>
        <p:nvSpPr>
          <p:cNvPr id="8206" name="Rectangle 24"/>
          <p:cNvSpPr>
            <a:spLocks noChangeArrowheads="1"/>
          </p:cNvSpPr>
          <p:nvPr/>
        </p:nvSpPr>
        <p:spPr bwMode="auto">
          <a:xfrm>
            <a:off x="1784350" y="2271713"/>
            <a:ext cx="1393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8198" name="Object 5"/>
          <p:cNvGraphicFramePr>
            <a:graphicFrameLocks noChangeAspect="1"/>
          </p:cNvGraphicFramePr>
          <p:nvPr/>
        </p:nvGraphicFramePr>
        <p:xfrm>
          <a:off x="4716463" y="2854325"/>
          <a:ext cx="1223962" cy="438150"/>
        </p:xfrm>
        <a:graphic>
          <a:graphicData uri="http://schemas.openxmlformats.org/presentationml/2006/ole">
            <p:oleObj spid="_x0000_s72710" name="Equation" r:id="rId8" imgW="774364" imgH="279279" progId="Equation.DSMT4">
              <p:embed/>
            </p:oleObj>
          </a:graphicData>
        </a:graphic>
      </p:graphicFrame>
      <p:sp>
        <p:nvSpPr>
          <p:cNvPr id="8207" name="Rectangle 26"/>
          <p:cNvSpPr>
            <a:spLocks noChangeArrowheads="1"/>
          </p:cNvSpPr>
          <p:nvPr/>
        </p:nvSpPr>
        <p:spPr bwMode="auto">
          <a:xfrm>
            <a:off x="1784350" y="2271713"/>
            <a:ext cx="1393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8199" name="Object 4"/>
          <p:cNvGraphicFramePr>
            <a:graphicFrameLocks noChangeAspect="1"/>
          </p:cNvGraphicFramePr>
          <p:nvPr/>
        </p:nvGraphicFramePr>
        <p:xfrm>
          <a:off x="6516688" y="2854325"/>
          <a:ext cx="1152525" cy="419100"/>
        </p:xfrm>
        <a:graphic>
          <a:graphicData uri="http://schemas.openxmlformats.org/presentationml/2006/ole">
            <p:oleObj spid="_x0000_s72711" name="Equation" r:id="rId9" imgW="736280" imgH="266584" progId="Equation.DSMT4">
              <p:embed/>
            </p:oleObj>
          </a:graphicData>
        </a:graphic>
      </p:graphicFrame>
      <p:graphicFrame>
        <p:nvGraphicFramePr>
          <p:cNvPr id="174173" name="Group 93"/>
          <p:cNvGraphicFramePr>
            <a:graphicFrameLocks noGrp="1"/>
          </p:cNvGraphicFramePr>
          <p:nvPr/>
        </p:nvGraphicFramePr>
        <p:xfrm>
          <a:off x="755650" y="1412875"/>
          <a:ext cx="7199313" cy="2100263"/>
        </p:xfrm>
        <a:graphic>
          <a:graphicData uri="http://schemas.openxmlformats.org/drawingml/2006/table">
            <a:tbl>
              <a:tblPr/>
              <a:tblGrid>
                <a:gridCol w="2124075"/>
                <a:gridCol w="1692275"/>
                <a:gridCol w="1690688"/>
                <a:gridCol w="1692275"/>
              </a:tblGrid>
              <a:tr h="438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Scale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Length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Velocity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1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Large scale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Smallest scale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30" name="Text Box 94"/>
          <p:cNvSpPr txBox="1">
            <a:spLocks noChangeArrowheads="1"/>
          </p:cNvSpPr>
          <p:nvPr/>
        </p:nvSpPr>
        <p:spPr bwMode="auto">
          <a:xfrm>
            <a:off x="900113" y="3573463"/>
            <a:ext cx="7067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In a stirred tank reactor with water  (N=impeller speed) </a:t>
            </a:r>
          </a:p>
        </p:txBody>
      </p:sp>
      <p:graphicFrame>
        <p:nvGraphicFramePr>
          <p:cNvPr id="8200" name="Object 95"/>
          <p:cNvGraphicFramePr>
            <a:graphicFrameLocks noChangeAspect="1"/>
          </p:cNvGraphicFramePr>
          <p:nvPr>
            <p:ph idx="1"/>
          </p:nvPr>
        </p:nvGraphicFramePr>
        <p:xfrm>
          <a:off x="827088" y="4221163"/>
          <a:ext cx="6904037" cy="1944687"/>
        </p:xfrm>
        <a:graphic>
          <a:graphicData uri="http://schemas.openxmlformats.org/presentationml/2006/ole">
            <p:oleObj spid="_x0000_s72712" name="Equation" r:id="rId10" imgW="3517560" imgH="990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827088"/>
          </a:xfrm>
        </p:spPr>
        <p:txBody>
          <a:bodyPr/>
          <a:lstStyle/>
          <a:p>
            <a:pPr eaLnBrk="1" hangingPunct="1"/>
            <a:r>
              <a:rPr lang="en-GB" smtClean="0"/>
              <a:t>Turbulence models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468313" y="1052513"/>
          <a:ext cx="8316912" cy="5262562"/>
        </p:xfrm>
        <a:graphic>
          <a:graphicData uri="http://schemas.openxmlformats.org/presentationml/2006/ole">
            <p:oleObj spid="_x0000_s73730" name="Picture" r:id="rId4" imgW="7027637" imgH="4449087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Scales of modeling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42988" y="2060575"/>
            <a:ext cx="7178675" cy="2667000"/>
            <a:chOff x="657" y="1298"/>
            <a:chExt cx="4522" cy="1680"/>
          </a:xfrm>
        </p:grpSpPr>
        <p:pic>
          <p:nvPicPr>
            <p:cNvPr id="32772" name="Picture 5" descr="fig3_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7" y="1298"/>
              <a:ext cx="4522" cy="1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3" name="Freeform 8"/>
            <p:cNvSpPr>
              <a:spLocks/>
            </p:cNvSpPr>
            <p:nvPr/>
          </p:nvSpPr>
          <p:spPr bwMode="auto">
            <a:xfrm>
              <a:off x="2971" y="1580"/>
              <a:ext cx="1784" cy="419"/>
            </a:xfrm>
            <a:custGeom>
              <a:avLst/>
              <a:gdLst>
                <a:gd name="T0" fmla="*/ 0 w 1784"/>
                <a:gd name="T1" fmla="*/ 262 h 419"/>
                <a:gd name="T2" fmla="*/ 136 w 1784"/>
                <a:gd name="T3" fmla="*/ 353 h 419"/>
                <a:gd name="T4" fmla="*/ 272 w 1784"/>
                <a:gd name="T5" fmla="*/ 353 h 419"/>
                <a:gd name="T6" fmla="*/ 365 w 1784"/>
                <a:gd name="T7" fmla="*/ 265 h 419"/>
                <a:gd name="T8" fmla="*/ 413 w 1784"/>
                <a:gd name="T9" fmla="*/ 178 h 419"/>
                <a:gd name="T10" fmla="*/ 544 w 1784"/>
                <a:gd name="T11" fmla="*/ 36 h 419"/>
                <a:gd name="T12" fmla="*/ 614 w 1784"/>
                <a:gd name="T13" fmla="*/ 7 h 419"/>
                <a:gd name="T14" fmla="*/ 680 w 1784"/>
                <a:gd name="T15" fmla="*/ 81 h 419"/>
                <a:gd name="T16" fmla="*/ 744 w 1784"/>
                <a:gd name="T17" fmla="*/ 113 h 419"/>
                <a:gd name="T18" fmla="*/ 814 w 1784"/>
                <a:gd name="T19" fmla="*/ 136 h 419"/>
                <a:gd name="T20" fmla="*/ 890 w 1784"/>
                <a:gd name="T21" fmla="*/ 124 h 419"/>
                <a:gd name="T22" fmla="*/ 956 w 1784"/>
                <a:gd name="T23" fmla="*/ 94 h 419"/>
                <a:gd name="T24" fmla="*/ 1046 w 1784"/>
                <a:gd name="T25" fmla="*/ 118 h 419"/>
                <a:gd name="T26" fmla="*/ 1132 w 1784"/>
                <a:gd name="T27" fmla="*/ 172 h 419"/>
                <a:gd name="T28" fmla="*/ 1223 w 1784"/>
                <a:gd name="T29" fmla="*/ 232 h 419"/>
                <a:gd name="T30" fmla="*/ 1454 w 1784"/>
                <a:gd name="T31" fmla="*/ 391 h 419"/>
                <a:gd name="T32" fmla="*/ 1535 w 1784"/>
                <a:gd name="T33" fmla="*/ 403 h 419"/>
                <a:gd name="T34" fmla="*/ 1602 w 1784"/>
                <a:gd name="T35" fmla="*/ 348 h 419"/>
                <a:gd name="T36" fmla="*/ 1706 w 1784"/>
                <a:gd name="T37" fmla="*/ 160 h 419"/>
                <a:gd name="T38" fmla="*/ 1784 w 1784"/>
                <a:gd name="T39" fmla="*/ 46 h 4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784"/>
                <a:gd name="T61" fmla="*/ 0 h 419"/>
                <a:gd name="T62" fmla="*/ 1784 w 1784"/>
                <a:gd name="T63" fmla="*/ 419 h 41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784" h="419">
                  <a:moveTo>
                    <a:pt x="0" y="262"/>
                  </a:moveTo>
                  <a:cubicBezTo>
                    <a:pt x="45" y="300"/>
                    <a:pt x="91" y="338"/>
                    <a:pt x="136" y="353"/>
                  </a:cubicBezTo>
                  <a:cubicBezTo>
                    <a:pt x="181" y="368"/>
                    <a:pt x="234" y="368"/>
                    <a:pt x="272" y="353"/>
                  </a:cubicBezTo>
                  <a:cubicBezTo>
                    <a:pt x="310" y="338"/>
                    <a:pt x="342" y="294"/>
                    <a:pt x="365" y="265"/>
                  </a:cubicBezTo>
                  <a:cubicBezTo>
                    <a:pt x="388" y="236"/>
                    <a:pt x="383" y="216"/>
                    <a:pt x="413" y="178"/>
                  </a:cubicBezTo>
                  <a:cubicBezTo>
                    <a:pt x="443" y="140"/>
                    <a:pt x="510" y="65"/>
                    <a:pt x="544" y="36"/>
                  </a:cubicBezTo>
                  <a:cubicBezTo>
                    <a:pt x="578" y="7"/>
                    <a:pt x="591" y="0"/>
                    <a:pt x="614" y="7"/>
                  </a:cubicBezTo>
                  <a:cubicBezTo>
                    <a:pt x="637" y="14"/>
                    <a:pt x="658" y="63"/>
                    <a:pt x="680" y="81"/>
                  </a:cubicBezTo>
                  <a:cubicBezTo>
                    <a:pt x="702" y="99"/>
                    <a:pt x="722" y="104"/>
                    <a:pt x="744" y="113"/>
                  </a:cubicBezTo>
                  <a:cubicBezTo>
                    <a:pt x="766" y="122"/>
                    <a:pt x="790" y="134"/>
                    <a:pt x="814" y="136"/>
                  </a:cubicBezTo>
                  <a:cubicBezTo>
                    <a:pt x="838" y="138"/>
                    <a:pt x="866" y="131"/>
                    <a:pt x="890" y="124"/>
                  </a:cubicBezTo>
                  <a:cubicBezTo>
                    <a:pt x="914" y="117"/>
                    <a:pt x="930" y="95"/>
                    <a:pt x="956" y="94"/>
                  </a:cubicBezTo>
                  <a:cubicBezTo>
                    <a:pt x="982" y="93"/>
                    <a:pt x="1017" y="105"/>
                    <a:pt x="1046" y="118"/>
                  </a:cubicBezTo>
                  <a:cubicBezTo>
                    <a:pt x="1075" y="131"/>
                    <a:pt x="1103" y="153"/>
                    <a:pt x="1132" y="172"/>
                  </a:cubicBezTo>
                  <a:cubicBezTo>
                    <a:pt x="1161" y="191"/>
                    <a:pt x="1169" y="196"/>
                    <a:pt x="1223" y="232"/>
                  </a:cubicBezTo>
                  <a:cubicBezTo>
                    <a:pt x="1277" y="268"/>
                    <a:pt x="1402" y="363"/>
                    <a:pt x="1454" y="391"/>
                  </a:cubicBezTo>
                  <a:cubicBezTo>
                    <a:pt x="1506" y="419"/>
                    <a:pt x="1510" y="410"/>
                    <a:pt x="1535" y="403"/>
                  </a:cubicBezTo>
                  <a:cubicBezTo>
                    <a:pt x="1560" y="396"/>
                    <a:pt x="1573" y="388"/>
                    <a:pt x="1602" y="348"/>
                  </a:cubicBezTo>
                  <a:cubicBezTo>
                    <a:pt x="1631" y="308"/>
                    <a:pt x="1676" y="210"/>
                    <a:pt x="1706" y="160"/>
                  </a:cubicBezTo>
                  <a:cubicBezTo>
                    <a:pt x="1736" y="110"/>
                    <a:pt x="1768" y="70"/>
                    <a:pt x="1784" y="46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32774" name="Line 9"/>
            <p:cNvSpPr>
              <a:spLocks noChangeShapeType="1"/>
            </p:cNvSpPr>
            <p:nvPr/>
          </p:nvSpPr>
          <p:spPr bwMode="auto">
            <a:xfrm>
              <a:off x="2972" y="1729"/>
              <a:ext cx="2041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32775" name="Line 10"/>
            <p:cNvSpPr>
              <a:spLocks noChangeShapeType="1"/>
            </p:cNvSpPr>
            <p:nvPr/>
          </p:nvSpPr>
          <p:spPr bwMode="auto">
            <a:xfrm>
              <a:off x="3107" y="2636"/>
              <a:ext cx="363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32776" name="Line 11"/>
            <p:cNvSpPr>
              <a:spLocks noChangeShapeType="1"/>
            </p:cNvSpPr>
            <p:nvPr/>
          </p:nvSpPr>
          <p:spPr bwMode="auto">
            <a:xfrm>
              <a:off x="3969" y="2478"/>
              <a:ext cx="408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DNS</a:t>
            </a:r>
          </a:p>
        </p:txBody>
      </p:sp>
      <p:sp>
        <p:nvSpPr>
          <p:cNvPr id="33795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632700" cy="4608512"/>
          </a:xfrm>
        </p:spPr>
        <p:txBody>
          <a:bodyPr/>
          <a:lstStyle/>
          <a:p>
            <a:pPr eaLnBrk="1" hangingPunct="1"/>
            <a:r>
              <a:rPr lang="en-GB" sz="2800" dirty="0" smtClean="0"/>
              <a:t>Only possible for low Re flow and small volumes</a:t>
            </a:r>
          </a:p>
          <a:p>
            <a:pPr eaLnBrk="1" hangingPunct="1"/>
            <a:r>
              <a:rPr lang="en-GB" sz="2800" dirty="0" smtClean="0"/>
              <a:t>Difficult with correct boundary conditions (BC)</a:t>
            </a:r>
          </a:p>
          <a:p>
            <a:pPr lvl="1" eaLnBrk="1" hangingPunct="1"/>
            <a:r>
              <a:rPr lang="en-GB" sz="2400" dirty="0" smtClean="0"/>
              <a:t>Time resolved BC:s are required</a:t>
            </a:r>
          </a:p>
          <a:p>
            <a:pPr eaLnBrk="1" hangingPunct="1"/>
            <a:r>
              <a:rPr lang="en-GB" sz="2800" dirty="0" smtClean="0"/>
              <a:t>Mass transfer in liquids makes it still more difficult </a:t>
            </a:r>
          </a:p>
          <a:p>
            <a:pPr eaLnBrk="1" hangingPunct="1"/>
            <a:r>
              <a:rPr lang="en-GB" sz="2800" dirty="0" smtClean="0"/>
              <a:t>Important for developing an understanding of turbulence and developing closures for turbulence models.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RANS modelling</a:t>
            </a:r>
          </a:p>
        </p:txBody>
      </p:sp>
      <p:sp>
        <p:nvSpPr>
          <p:cNvPr id="10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125538"/>
            <a:ext cx="7772400" cy="36718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dirty="0" smtClean="0"/>
              <a:t>The continuity and N-S equations</a:t>
            </a:r>
          </a:p>
          <a:p>
            <a:pPr eaLnBrk="1" hangingPunct="1">
              <a:lnSpc>
                <a:spcPct val="90000"/>
              </a:lnSpc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</a:pPr>
            <a:r>
              <a:rPr lang="en-GB" sz="2800" dirty="0" smtClean="0"/>
              <a:t>Reynolds decomposition</a:t>
            </a:r>
          </a:p>
          <a:p>
            <a:pPr eaLnBrk="1" hangingPunct="1">
              <a:lnSpc>
                <a:spcPct val="90000"/>
              </a:lnSpc>
            </a:pPr>
            <a:endParaRPr lang="en-GB" sz="2800" dirty="0" smtClean="0"/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Where the time average is defined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Results in</a:t>
            </a:r>
          </a:p>
          <a:p>
            <a:pPr lvl="1" eaLnBrk="1" hangingPunct="1">
              <a:lnSpc>
                <a:spcPct val="90000"/>
              </a:lnSpc>
            </a:pPr>
            <a:endParaRPr lang="en-GB" sz="2400" dirty="0" smtClean="0"/>
          </a:p>
        </p:txBody>
      </p:sp>
      <p:sp>
        <p:nvSpPr>
          <p:cNvPr id="1025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1331913" y="3500438"/>
          <a:ext cx="1296987" cy="393700"/>
        </p:xfrm>
        <a:graphic>
          <a:graphicData uri="http://schemas.openxmlformats.org/presentationml/2006/ole">
            <p:oleObj spid="_x0000_s74754" name="Equation" r:id="rId4" imgW="850531" imgH="253890" progId="Equation.DSMT4">
              <p:embed/>
            </p:oleObj>
          </a:graphicData>
        </a:graphic>
      </p:graphicFrame>
      <p:sp>
        <p:nvSpPr>
          <p:cNvPr id="10252" name="Rectangle 7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3" name="Object 6"/>
          <p:cNvGraphicFramePr>
            <a:graphicFrameLocks noChangeAspect="1"/>
          </p:cNvGraphicFramePr>
          <p:nvPr/>
        </p:nvGraphicFramePr>
        <p:xfrm>
          <a:off x="3419475" y="3500438"/>
          <a:ext cx="1152525" cy="384175"/>
        </p:xfrm>
        <a:graphic>
          <a:graphicData uri="http://schemas.openxmlformats.org/presentationml/2006/ole">
            <p:oleObj spid="_x0000_s74755" name="Equation" r:id="rId5" imgW="774364" imgH="253890" progId="Equation.DSMT4">
              <p:embed/>
            </p:oleObj>
          </a:graphicData>
        </a:graphic>
      </p:graphicFrame>
      <p:sp>
        <p:nvSpPr>
          <p:cNvPr id="10253" name="Rectangle 9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4" name="Object 8"/>
          <p:cNvGraphicFramePr>
            <a:graphicFrameLocks noChangeAspect="1"/>
          </p:cNvGraphicFramePr>
          <p:nvPr/>
        </p:nvGraphicFramePr>
        <p:xfrm>
          <a:off x="1258888" y="1628775"/>
          <a:ext cx="936625" cy="777875"/>
        </p:xfrm>
        <a:graphic>
          <a:graphicData uri="http://schemas.openxmlformats.org/presentationml/2006/ole">
            <p:oleObj spid="_x0000_s74756" name="Equation" r:id="rId6" imgW="558800" imgH="469900" progId="Equation.DSMT4">
              <p:embed/>
            </p:oleObj>
          </a:graphicData>
        </a:graphic>
      </p:graphicFrame>
      <p:sp>
        <p:nvSpPr>
          <p:cNvPr id="10254" name="Rectangle 11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5" name="Object 10"/>
          <p:cNvGraphicFramePr>
            <a:graphicFrameLocks noChangeAspect="1"/>
          </p:cNvGraphicFramePr>
          <p:nvPr/>
        </p:nvGraphicFramePr>
        <p:xfrm>
          <a:off x="1239838" y="2316163"/>
          <a:ext cx="4359275" cy="779462"/>
        </p:xfrm>
        <a:graphic>
          <a:graphicData uri="http://schemas.openxmlformats.org/presentationml/2006/ole">
            <p:oleObj spid="_x0000_s74757" name="Equation" r:id="rId7" imgW="2806560" imgH="507960" progId="Equation.DSMT4">
              <p:embed/>
            </p:oleObj>
          </a:graphicData>
        </a:graphic>
      </p:graphicFrame>
      <p:sp>
        <p:nvSpPr>
          <p:cNvPr id="1025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6" name="Object 12"/>
          <p:cNvGraphicFramePr>
            <a:graphicFrameLocks noChangeAspect="1"/>
          </p:cNvGraphicFramePr>
          <p:nvPr/>
        </p:nvGraphicFramePr>
        <p:xfrm>
          <a:off x="6227763" y="3644900"/>
          <a:ext cx="1944687" cy="768350"/>
        </p:xfrm>
        <a:graphic>
          <a:graphicData uri="http://schemas.openxmlformats.org/presentationml/2006/ole">
            <p:oleObj spid="_x0000_s74758" name="Equation" r:id="rId8" imgW="1231366" imgH="482391" progId="Equation.DSMT4">
              <p:embed/>
            </p:oleObj>
          </a:graphicData>
        </a:graphic>
      </p:graphicFrame>
      <p:sp>
        <p:nvSpPr>
          <p:cNvPr id="10256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7" name="Object 14"/>
          <p:cNvGraphicFramePr>
            <a:graphicFrameLocks noChangeAspect="1"/>
          </p:cNvGraphicFramePr>
          <p:nvPr/>
        </p:nvGraphicFramePr>
        <p:xfrm>
          <a:off x="1258888" y="4724400"/>
          <a:ext cx="1657350" cy="782638"/>
        </p:xfrm>
        <a:graphic>
          <a:graphicData uri="http://schemas.openxmlformats.org/presentationml/2006/ole">
            <p:oleObj spid="_x0000_s74759" name="Equation" r:id="rId9" imgW="1028254" imgH="482391" progId="Equation.DSMT4">
              <p:embed/>
            </p:oleObj>
          </a:graphicData>
        </a:graphic>
      </p:graphicFrame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8" name="Object 16"/>
          <p:cNvGraphicFramePr>
            <a:graphicFrameLocks noChangeAspect="1"/>
          </p:cNvGraphicFramePr>
          <p:nvPr/>
        </p:nvGraphicFramePr>
        <p:xfrm>
          <a:off x="415925" y="5373688"/>
          <a:ext cx="8728075" cy="914400"/>
        </p:xfrm>
        <a:graphic>
          <a:graphicData uri="http://schemas.openxmlformats.org/presentationml/2006/ole">
            <p:oleObj spid="_x0000_s74760" name="Equation" r:id="rId10" imgW="5816520" imgH="609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5400" smtClean="0"/>
              <a:t>Turbulence</a:t>
            </a:r>
            <a:br>
              <a:rPr lang="en-GB" sz="5400" smtClean="0"/>
            </a:br>
            <a:endParaRPr lang="en-GB" sz="5400" smtClean="0"/>
          </a:p>
        </p:txBody>
      </p:sp>
      <p:sp>
        <p:nvSpPr>
          <p:cNvPr id="2560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mtClean="0"/>
              <a:t>Content</a:t>
            </a:r>
          </a:p>
          <a:p>
            <a:pPr lvl="1"/>
            <a:r>
              <a:rPr lang="sv-SE" smtClean="0"/>
              <a:t>The properties of turbulence</a:t>
            </a:r>
          </a:p>
          <a:p>
            <a:pPr lvl="2"/>
            <a:r>
              <a:rPr lang="sv-SE" smtClean="0"/>
              <a:t>The turbulence cascade</a:t>
            </a:r>
          </a:p>
          <a:p>
            <a:pPr lvl="2"/>
            <a:r>
              <a:rPr lang="sv-SE" smtClean="0"/>
              <a:t>The energy spectra</a:t>
            </a:r>
          </a:p>
          <a:p>
            <a:pPr lvl="2"/>
            <a:r>
              <a:rPr lang="sv-SE" smtClean="0"/>
              <a:t>The turbulent time and length scales</a:t>
            </a:r>
          </a:p>
          <a:p>
            <a:pPr lvl="1"/>
            <a:r>
              <a:rPr lang="sv-SE" smtClean="0"/>
              <a:t>Turbulence modeling</a:t>
            </a:r>
          </a:p>
          <a:p>
            <a:pPr lvl="2"/>
            <a:r>
              <a:rPr lang="sv-SE" smtClean="0"/>
              <a:t>Reynolds averaging</a:t>
            </a:r>
          </a:p>
          <a:p>
            <a:pPr lvl="2"/>
            <a:r>
              <a:rPr lang="sv-SE" smtClean="0"/>
              <a:t>Reynolds stresses</a:t>
            </a:r>
          </a:p>
          <a:p>
            <a:pPr lvl="2"/>
            <a:r>
              <a:rPr lang="sv-SE" smtClean="0"/>
              <a:t>Boussinesq approximation</a:t>
            </a:r>
          </a:p>
          <a:p>
            <a:pPr lvl="2"/>
            <a:r>
              <a:rPr lang="sv-SE" smtClean="0"/>
              <a:t>k-</a:t>
            </a:r>
            <a:r>
              <a:rPr lang="sv-SE" smtClean="0">
                <a:sym typeface="Symbol" pitchFamily="18" charset="2"/>
              </a:rPr>
              <a:t></a:t>
            </a:r>
            <a:r>
              <a:rPr lang="sv-SE" smtClean="0"/>
              <a:t> model </a:t>
            </a:r>
          </a:p>
          <a:p>
            <a:pPr lvl="2"/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continuity equation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time averaged continuity equation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  <a:p>
            <a:pPr lvl="1" eaLnBrk="1" hangingPunct="1"/>
            <a:r>
              <a:rPr lang="en-GB" smtClean="0"/>
              <a:t>The time averaged velocity fluctuations cancels</a:t>
            </a:r>
          </a:p>
          <a:p>
            <a:pPr lvl="1" eaLnBrk="1" hangingPunct="1"/>
            <a:endParaRPr lang="en-GB" smtClean="0"/>
          </a:p>
          <a:p>
            <a:pPr lvl="1" eaLnBrk="1" hangingPunct="1"/>
            <a:r>
              <a:rPr lang="en-GB" smtClean="0"/>
              <a:t>And the continuity equation becomes</a:t>
            </a:r>
          </a:p>
        </p:txBody>
      </p:sp>
      <p:sp>
        <p:nvSpPr>
          <p:cNvPr id="1127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1476375" y="2205038"/>
          <a:ext cx="1655763" cy="741362"/>
        </p:xfrm>
        <a:graphic>
          <a:graphicData uri="http://schemas.openxmlformats.org/presentationml/2006/ole">
            <p:oleObj spid="_x0000_s75778" name="Equation" r:id="rId4" imgW="1193800" imgH="533400" progId="Equation.DSMT4">
              <p:embed/>
            </p:oleObj>
          </a:graphicData>
        </a:graphic>
      </p:graphicFrame>
      <p:sp>
        <p:nvSpPr>
          <p:cNvPr id="11272" name="Rectangle 7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7" name="Object 6"/>
          <p:cNvGraphicFramePr>
            <a:graphicFrameLocks noChangeAspect="1"/>
          </p:cNvGraphicFramePr>
          <p:nvPr/>
        </p:nvGraphicFramePr>
        <p:xfrm>
          <a:off x="1692275" y="3789363"/>
          <a:ext cx="1655763" cy="485775"/>
        </p:xfrm>
        <a:graphic>
          <a:graphicData uri="http://schemas.openxmlformats.org/presentationml/2006/ole">
            <p:oleObj spid="_x0000_s75779" name="Equation" r:id="rId5" imgW="939800" imgH="279400" progId="Equation.DSMT4">
              <p:embed/>
            </p:oleObj>
          </a:graphicData>
        </a:graphic>
      </p:graphicFrame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8" name="Object 8"/>
          <p:cNvGraphicFramePr>
            <a:graphicFrameLocks noChangeAspect="1"/>
          </p:cNvGraphicFramePr>
          <p:nvPr/>
        </p:nvGraphicFramePr>
        <p:xfrm>
          <a:off x="1692275" y="5013325"/>
          <a:ext cx="1368425" cy="952500"/>
        </p:xfrm>
        <a:graphic>
          <a:graphicData uri="http://schemas.openxmlformats.org/presentationml/2006/ole">
            <p:oleObj spid="_x0000_s75780" name="Equation" r:id="rId6" imgW="66040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981075"/>
          </a:xfrm>
        </p:spPr>
        <p:txBody>
          <a:bodyPr/>
          <a:lstStyle/>
          <a:p>
            <a:pPr eaLnBrk="1" hangingPunct="1"/>
            <a:r>
              <a:rPr lang="en-GB" smtClean="0"/>
              <a:t>The N-S equations</a:t>
            </a:r>
          </a:p>
        </p:txBody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196975"/>
            <a:ext cx="7772400" cy="40322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800" smtClean="0"/>
              <a:t>The time averaged N-S equations</a:t>
            </a:r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The nonlinear terms are not cancelled</a:t>
            </a:r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The N-S becomes</a:t>
            </a:r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or rewritten</a:t>
            </a:r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</p:txBody>
      </p:sp>
      <p:sp>
        <p:nvSpPr>
          <p:cNvPr id="1229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588714" y="1493838"/>
          <a:ext cx="8159750" cy="800100"/>
        </p:xfrm>
        <a:graphic>
          <a:graphicData uri="http://schemas.openxmlformats.org/presentationml/2006/ole">
            <p:oleObj spid="_x0000_s76802" name="Equation" r:id="rId4" imgW="6514920" imgH="634680" progId="Equation.DSMT4">
              <p:embed/>
            </p:oleObj>
          </a:graphicData>
        </a:graphic>
      </p:graphicFrame>
      <p:sp>
        <p:nvSpPr>
          <p:cNvPr id="1229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1" name="Object 6"/>
          <p:cNvGraphicFramePr>
            <a:graphicFrameLocks noChangeAspect="1"/>
          </p:cNvGraphicFramePr>
          <p:nvPr/>
        </p:nvGraphicFramePr>
        <p:xfrm>
          <a:off x="755650" y="2708275"/>
          <a:ext cx="5976938" cy="842963"/>
        </p:xfrm>
        <a:graphic>
          <a:graphicData uri="http://schemas.openxmlformats.org/presentationml/2006/ole">
            <p:oleObj spid="_x0000_s76803" name="Equation" r:id="rId5" imgW="4521200" imgH="635000" progId="Equation.DSMT4">
              <p:embed/>
            </p:oleObj>
          </a:graphicData>
        </a:graphic>
      </p:graphicFrame>
      <p:graphicFrame>
        <p:nvGraphicFramePr>
          <p:cNvPr id="12292" name="Object 8"/>
          <p:cNvGraphicFramePr>
            <a:graphicFrameLocks noChangeAspect="1"/>
          </p:cNvGraphicFramePr>
          <p:nvPr/>
        </p:nvGraphicFramePr>
        <p:xfrm>
          <a:off x="1043608" y="3933056"/>
          <a:ext cx="6048672" cy="793620"/>
        </p:xfrm>
        <a:graphic>
          <a:graphicData uri="http://schemas.openxmlformats.org/presentationml/2006/ole">
            <p:oleObj spid="_x0000_s76804" name="Equation" r:id="rId6" imgW="4228920" imgH="558720" progId="Equation.DSMT4">
              <p:embed/>
            </p:oleObj>
          </a:graphicData>
        </a:graphic>
      </p:graphicFrame>
      <p:sp>
        <p:nvSpPr>
          <p:cNvPr id="1229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3" name="Object 10"/>
          <p:cNvGraphicFramePr>
            <a:graphicFrameLocks noChangeAspect="1"/>
          </p:cNvGraphicFramePr>
          <p:nvPr/>
        </p:nvGraphicFramePr>
        <p:xfrm>
          <a:off x="971550" y="5157788"/>
          <a:ext cx="5976938" cy="785812"/>
        </p:xfrm>
        <a:graphic>
          <a:graphicData uri="http://schemas.openxmlformats.org/presentationml/2006/ole">
            <p:oleObj spid="_x0000_s76805" name="Equation" r:id="rId7" imgW="4419600" imgH="584200" progId="Equation.DSMT4">
              <p:embed/>
            </p:oleObj>
          </a:graphicData>
        </a:graphic>
      </p:graphicFrame>
      <p:sp>
        <p:nvSpPr>
          <p:cNvPr id="12299" name="Oval 12"/>
          <p:cNvSpPr>
            <a:spLocks noChangeArrowheads="1"/>
          </p:cNvSpPr>
          <p:nvPr/>
        </p:nvSpPr>
        <p:spPr bwMode="auto">
          <a:xfrm>
            <a:off x="6084888" y="5300663"/>
            <a:ext cx="719137" cy="576262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2300" name="Line 13"/>
          <p:cNvSpPr>
            <a:spLocks noChangeShapeType="1"/>
          </p:cNvSpPr>
          <p:nvPr/>
        </p:nvSpPr>
        <p:spPr bwMode="auto">
          <a:xfrm flipH="1">
            <a:off x="6443663" y="4941888"/>
            <a:ext cx="28892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2301" name="Text Box 14"/>
          <p:cNvSpPr txBox="1">
            <a:spLocks noChangeArrowheads="1"/>
          </p:cNvSpPr>
          <p:nvPr/>
        </p:nvSpPr>
        <p:spPr bwMode="auto">
          <a:xfrm>
            <a:off x="6800850" y="4652963"/>
            <a:ext cx="2343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Reynolds stresses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Reynolds stresses</a:t>
            </a:r>
          </a:p>
        </p:txBody>
      </p:sp>
      <p:sp>
        <p:nvSpPr>
          <p:cNvPr id="133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488237" cy="39592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smtClean="0"/>
              <a:t>The Reynolds stresses are defined </a:t>
            </a:r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r>
              <a:rPr lang="en-GB" sz="2000" smtClean="0"/>
              <a:t>or</a:t>
            </a:r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r>
              <a:rPr lang="en-GB" sz="2000" smtClean="0"/>
              <a:t>The Reynolds stress tensor is symmetric</a:t>
            </a:r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r>
              <a:rPr lang="en-GB" sz="2000" smtClean="0"/>
              <a:t>Giving 3 normal and 3 </a:t>
            </a:r>
            <a:r>
              <a:rPr lang="en-US" sz="2000" smtClean="0"/>
              <a:t>shear stresses in total </a:t>
            </a:r>
            <a:r>
              <a:rPr lang="en-GB" sz="2000" smtClean="0"/>
              <a:t>6 unknowns to be modelled</a:t>
            </a:r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</p:txBody>
      </p:sp>
      <p:sp>
        <p:nvSpPr>
          <p:cNvPr id="133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1835150" y="1916113"/>
          <a:ext cx="1728788" cy="517525"/>
        </p:xfrm>
        <a:graphic>
          <a:graphicData uri="http://schemas.openxmlformats.org/presentationml/2006/ole">
            <p:oleObj spid="_x0000_s77826" name="Equation" r:id="rId4" imgW="927100" imgH="279400" progId="Equation.DSMT4">
              <p:embed/>
            </p:oleObj>
          </a:graphicData>
        </a:graphic>
      </p:graphicFrame>
      <p:sp>
        <p:nvSpPr>
          <p:cNvPr id="13321" name="Rectangle 7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3315" name="Object 6"/>
          <p:cNvGraphicFramePr>
            <a:graphicFrameLocks noChangeAspect="1"/>
          </p:cNvGraphicFramePr>
          <p:nvPr/>
        </p:nvGraphicFramePr>
        <p:xfrm>
          <a:off x="1763713" y="2565400"/>
          <a:ext cx="3887787" cy="1135063"/>
        </p:xfrm>
        <a:graphic>
          <a:graphicData uri="http://schemas.openxmlformats.org/presentationml/2006/ole">
            <p:oleObj spid="_x0000_s77827" name="Equation" r:id="rId5" imgW="2514600" imgH="736600" progId="Equation.DSMT4">
              <p:embed/>
            </p:oleObj>
          </a:graphicData>
        </a:graphic>
      </p:graphicFrame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3316" name="Object 8"/>
          <p:cNvGraphicFramePr>
            <a:graphicFrameLocks noChangeAspect="1"/>
          </p:cNvGraphicFramePr>
          <p:nvPr/>
        </p:nvGraphicFramePr>
        <p:xfrm>
          <a:off x="2051050" y="4221163"/>
          <a:ext cx="1657350" cy="511175"/>
        </p:xfrm>
        <a:graphic>
          <a:graphicData uri="http://schemas.openxmlformats.org/presentationml/2006/ole">
            <p:oleObj spid="_x0000_s77828" name="Equation" r:id="rId6" imgW="914400" imgH="279360" progId="Equation.DSMT4">
              <p:embed/>
            </p:oleObj>
          </a:graphicData>
        </a:graphic>
      </p:graphicFrame>
      <p:graphicFrame>
        <p:nvGraphicFramePr>
          <p:cNvPr id="13317" name="Object 12"/>
          <p:cNvGraphicFramePr>
            <a:graphicFrameLocks noChangeAspect="1"/>
          </p:cNvGraphicFramePr>
          <p:nvPr>
            <p:ph sz="half" idx="2"/>
          </p:nvPr>
        </p:nvGraphicFramePr>
        <p:xfrm>
          <a:off x="1619250" y="5516563"/>
          <a:ext cx="5473700" cy="485775"/>
        </p:xfrm>
        <a:graphic>
          <a:graphicData uri="http://schemas.openxmlformats.org/presentationml/2006/ole">
            <p:oleObj spid="_x0000_s77829" name="Equation" r:id="rId7" imgW="285732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Boussinesq approximation </a:t>
            </a:r>
            <a:endParaRPr lang="en-GB" smtClean="0"/>
          </a:p>
        </p:txBody>
      </p:sp>
      <p:sp>
        <p:nvSpPr>
          <p:cNvPr id="143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848600" cy="41036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smtClean="0"/>
              <a:t>Assuming similarities between turbulent and molecular momentum transport i.e. the shear stress is proportional to the shear rate (the </a:t>
            </a:r>
            <a:r>
              <a:rPr lang="en-US" sz="2000" smtClean="0"/>
              <a:t>turbulent eddy viscosity concept</a:t>
            </a:r>
            <a:r>
              <a:rPr lang="en-GB" sz="2000" smtClean="0"/>
              <a:t> )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And the N-S become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Sometimes the effective diffusivity is introduced 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The </a:t>
            </a:r>
            <a:r>
              <a:rPr lang="en-US" sz="2000" smtClean="0"/>
              <a:t>Boussinesq approximation is limited to isotropic turbulence i.e. no directional differences </a:t>
            </a:r>
            <a:r>
              <a:rPr lang="en-GB" sz="20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</p:txBody>
      </p:sp>
      <p:graphicFrame>
        <p:nvGraphicFramePr>
          <p:cNvPr id="14338" name="Object 12"/>
          <p:cNvGraphicFramePr>
            <a:graphicFrameLocks noChangeAspect="1"/>
          </p:cNvGraphicFramePr>
          <p:nvPr>
            <p:ph sz="quarter" idx="2"/>
          </p:nvPr>
        </p:nvGraphicFramePr>
        <p:xfrm>
          <a:off x="1403350" y="4437063"/>
          <a:ext cx="1344613" cy="433387"/>
        </p:xfrm>
        <a:graphic>
          <a:graphicData uri="http://schemas.openxmlformats.org/presentationml/2006/ole">
            <p:oleObj spid="_x0000_s78850" name="Equation" r:id="rId4" imgW="749160" imgH="241200" progId="Equation.DSMT4">
              <p:embed/>
            </p:oleObj>
          </a:graphicData>
        </a:graphic>
      </p:graphicFrame>
      <p:sp>
        <p:nvSpPr>
          <p:cNvPr id="143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39" name="Object 4"/>
          <p:cNvGraphicFramePr>
            <a:graphicFrameLocks noChangeAspect="1"/>
          </p:cNvGraphicFramePr>
          <p:nvPr/>
        </p:nvGraphicFramePr>
        <p:xfrm>
          <a:off x="1403350" y="2349500"/>
          <a:ext cx="4176713" cy="858838"/>
        </p:xfrm>
        <a:graphic>
          <a:graphicData uri="http://schemas.openxmlformats.org/presentationml/2006/ole">
            <p:oleObj spid="_x0000_s78851" name="Equation" r:id="rId5" imgW="2730500" imgH="558800" progId="Equation.DSMT4">
              <p:embed/>
            </p:oleObj>
          </a:graphicData>
        </a:graphic>
      </p:graphicFrame>
      <p:sp>
        <p:nvSpPr>
          <p:cNvPr id="1434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4346" name="Rectangle 9"/>
          <p:cNvSpPr>
            <a:spLocks noChangeArrowheads="1"/>
          </p:cNvSpPr>
          <p:nvPr/>
        </p:nvSpPr>
        <p:spPr bwMode="auto">
          <a:xfrm>
            <a:off x="0" y="3148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3138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40" name="Object 10"/>
          <p:cNvGraphicFramePr>
            <a:graphicFrameLocks noChangeAspect="1"/>
          </p:cNvGraphicFramePr>
          <p:nvPr/>
        </p:nvGraphicFramePr>
        <p:xfrm>
          <a:off x="1331913" y="3500438"/>
          <a:ext cx="5761037" cy="730250"/>
        </p:xfrm>
        <a:graphic>
          <a:graphicData uri="http://schemas.openxmlformats.org/presentationml/2006/ole">
            <p:oleObj spid="_x0000_s78852" name="Equation" r:id="rId6" imgW="4584700" imgH="584200" progId="Equation.DSMT4">
              <p:embed/>
            </p:oleObj>
          </a:graphicData>
        </a:graphic>
      </p:graphicFrame>
      <p:graphicFrame>
        <p:nvGraphicFramePr>
          <p:cNvPr id="14341" name="Object 14"/>
          <p:cNvGraphicFramePr>
            <a:graphicFrameLocks noChangeAspect="1"/>
          </p:cNvGraphicFramePr>
          <p:nvPr>
            <p:ph sz="quarter" idx="3"/>
          </p:nvPr>
        </p:nvGraphicFramePr>
        <p:xfrm>
          <a:off x="1692275" y="5661025"/>
          <a:ext cx="1852613" cy="452438"/>
        </p:xfrm>
        <a:graphic>
          <a:graphicData uri="http://schemas.openxmlformats.org/presentationml/2006/ole">
            <p:oleObj spid="_x0000_s78853" name="Equation" r:id="rId7" imgW="114300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n-GB" sz="4000" smtClean="0"/>
              <a:t>Momentum, mass and heat transport</a:t>
            </a:r>
          </a:p>
        </p:txBody>
      </p:sp>
      <p:sp>
        <p:nvSpPr>
          <p:cNvPr id="153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7772400" cy="1752600"/>
          </a:xfrm>
          <a:noFill/>
        </p:spPr>
        <p:txBody>
          <a:bodyPr lIns="92075" tIns="46038" rIns="92075" bIns="46038"/>
          <a:lstStyle/>
          <a:p>
            <a:pPr eaLnBrk="1" hangingPunct="1">
              <a:buFontTx/>
              <a:buNone/>
            </a:pPr>
            <a:r>
              <a:rPr lang="en-GB" smtClean="0"/>
              <a:t> </a:t>
            </a:r>
          </a:p>
        </p:txBody>
      </p:sp>
      <p:sp>
        <p:nvSpPr>
          <p:cNvPr id="15369" name="Oval 5"/>
          <p:cNvSpPr>
            <a:spLocks noChangeArrowheads="1"/>
          </p:cNvSpPr>
          <p:nvPr/>
        </p:nvSpPr>
        <p:spPr bwMode="auto">
          <a:xfrm>
            <a:off x="2036763" y="2481263"/>
            <a:ext cx="139700" cy="1397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70" name="Oval 6"/>
          <p:cNvSpPr>
            <a:spLocks noChangeArrowheads="1"/>
          </p:cNvSpPr>
          <p:nvPr/>
        </p:nvSpPr>
        <p:spPr bwMode="auto">
          <a:xfrm>
            <a:off x="1350963" y="3243263"/>
            <a:ext cx="139700" cy="1397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71" name="Line 7"/>
          <p:cNvSpPr>
            <a:spLocks noChangeShapeType="1"/>
          </p:cNvSpPr>
          <p:nvPr/>
        </p:nvSpPr>
        <p:spPr bwMode="auto">
          <a:xfrm>
            <a:off x="2182813" y="2551113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72" name="Line 8"/>
          <p:cNvSpPr>
            <a:spLocks noChangeShapeType="1"/>
          </p:cNvSpPr>
          <p:nvPr/>
        </p:nvSpPr>
        <p:spPr bwMode="auto">
          <a:xfrm>
            <a:off x="1497013" y="3313113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73" name="Line 9"/>
          <p:cNvSpPr>
            <a:spLocks noChangeShapeType="1"/>
          </p:cNvSpPr>
          <p:nvPr/>
        </p:nvSpPr>
        <p:spPr bwMode="auto">
          <a:xfrm>
            <a:off x="2106613" y="26273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74" name="Line 10"/>
          <p:cNvSpPr>
            <a:spLocks noChangeShapeType="1"/>
          </p:cNvSpPr>
          <p:nvPr/>
        </p:nvSpPr>
        <p:spPr bwMode="auto">
          <a:xfrm flipV="1">
            <a:off x="1420813" y="29321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75" name="Oval 11"/>
          <p:cNvSpPr>
            <a:spLocks noChangeArrowheads="1"/>
          </p:cNvSpPr>
          <p:nvPr/>
        </p:nvSpPr>
        <p:spPr bwMode="auto">
          <a:xfrm>
            <a:off x="4627563" y="2481263"/>
            <a:ext cx="139700" cy="1397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76" name="Line 12"/>
          <p:cNvSpPr>
            <a:spLocks noChangeShapeType="1"/>
          </p:cNvSpPr>
          <p:nvPr/>
        </p:nvSpPr>
        <p:spPr bwMode="auto">
          <a:xfrm>
            <a:off x="4697413" y="26273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77" name="Line 13"/>
          <p:cNvSpPr>
            <a:spLocks noChangeShapeType="1"/>
          </p:cNvSpPr>
          <p:nvPr/>
        </p:nvSpPr>
        <p:spPr bwMode="auto">
          <a:xfrm flipV="1">
            <a:off x="3706813" y="2551113"/>
            <a:ext cx="1676400" cy="9906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78" name="Oval 14"/>
          <p:cNvSpPr>
            <a:spLocks noChangeArrowheads="1"/>
          </p:cNvSpPr>
          <p:nvPr/>
        </p:nvSpPr>
        <p:spPr bwMode="auto">
          <a:xfrm>
            <a:off x="4246563" y="2481263"/>
            <a:ext cx="139700" cy="1397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79" name="Oval 15"/>
          <p:cNvSpPr>
            <a:spLocks noChangeArrowheads="1"/>
          </p:cNvSpPr>
          <p:nvPr/>
        </p:nvSpPr>
        <p:spPr bwMode="auto">
          <a:xfrm>
            <a:off x="3560763" y="3243263"/>
            <a:ext cx="139700" cy="1397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80" name="Line 16"/>
          <p:cNvSpPr>
            <a:spLocks noChangeShapeType="1"/>
          </p:cNvSpPr>
          <p:nvPr/>
        </p:nvSpPr>
        <p:spPr bwMode="auto">
          <a:xfrm>
            <a:off x="4316413" y="26273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81" name="Line 17"/>
          <p:cNvSpPr>
            <a:spLocks noChangeShapeType="1"/>
          </p:cNvSpPr>
          <p:nvPr/>
        </p:nvSpPr>
        <p:spPr bwMode="auto">
          <a:xfrm flipV="1">
            <a:off x="3630613" y="29321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82" name="Oval 18"/>
          <p:cNvSpPr>
            <a:spLocks noChangeArrowheads="1"/>
          </p:cNvSpPr>
          <p:nvPr/>
        </p:nvSpPr>
        <p:spPr bwMode="auto">
          <a:xfrm>
            <a:off x="6837363" y="2481263"/>
            <a:ext cx="139700" cy="1397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83" name="Oval 19"/>
          <p:cNvSpPr>
            <a:spLocks noChangeArrowheads="1"/>
          </p:cNvSpPr>
          <p:nvPr/>
        </p:nvSpPr>
        <p:spPr bwMode="auto">
          <a:xfrm>
            <a:off x="6151563" y="3243263"/>
            <a:ext cx="139700" cy="1397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84" name="Line 20"/>
          <p:cNvSpPr>
            <a:spLocks noChangeShapeType="1"/>
          </p:cNvSpPr>
          <p:nvPr/>
        </p:nvSpPr>
        <p:spPr bwMode="auto">
          <a:xfrm>
            <a:off x="6907213" y="26273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85" name="Line 21"/>
          <p:cNvSpPr>
            <a:spLocks noChangeShapeType="1"/>
          </p:cNvSpPr>
          <p:nvPr/>
        </p:nvSpPr>
        <p:spPr bwMode="auto">
          <a:xfrm flipV="1">
            <a:off x="6221413" y="29321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86" name="Rectangle 22"/>
          <p:cNvSpPr>
            <a:spLocks noChangeArrowheads="1"/>
          </p:cNvSpPr>
          <p:nvPr/>
        </p:nvSpPr>
        <p:spPr bwMode="auto">
          <a:xfrm>
            <a:off x="7043738" y="223043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T</a:t>
            </a:r>
          </a:p>
        </p:txBody>
      </p:sp>
      <p:sp>
        <p:nvSpPr>
          <p:cNvPr id="15387" name="Rectangle 23"/>
          <p:cNvSpPr>
            <a:spLocks noChangeArrowheads="1"/>
          </p:cNvSpPr>
          <p:nvPr/>
        </p:nvSpPr>
        <p:spPr bwMode="auto">
          <a:xfrm>
            <a:off x="6357938" y="306863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T</a:t>
            </a:r>
          </a:p>
        </p:txBody>
      </p:sp>
      <p:sp>
        <p:nvSpPr>
          <p:cNvPr id="15388" name="Rectangle 24"/>
          <p:cNvSpPr>
            <a:spLocks noChangeArrowheads="1"/>
          </p:cNvSpPr>
          <p:nvPr/>
        </p:nvSpPr>
        <p:spPr bwMode="auto">
          <a:xfrm>
            <a:off x="6586538" y="3190875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2</a:t>
            </a:r>
          </a:p>
        </p:txBody>
      </p:sp>
      <p:sp>
        <p:nvSpPr>
          <p:cNvPr id="15389" name="Rectangle 25"/>
          <p:cNvSpPr>
            <a:spLocks noChangeArrowheads="1"/>
          </p:cNvSpPr>
          <p:nvPr/>
        </p:nvSpPr>
        <p:spPr bwMode="auto">
          <a:xfrm>
            <a:off x="7272338" y="2428875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1</a:t>
            </a:r>
          </a:p>
        </p:txBody>
      </p:sp>
      <p:sp>
        <p:nvSpPr>
          <p:cNvPr id="15390" name="Line 26"/>
          <p:cNvSpPr>
            <a:spLocks noChangeShapeType="1"/>
          </p:cNvSpPr>
          <p:nvPr/>
        </p:nvSpPr>
        <p:spPr bwMode="auto">
          <a:xfrm flipV="1">
            <a:off x="1649413" y="2474913"/>
            <a:ext cx="1600200" cy="10668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91" name="Line 27"/>
          <p:cNvSpPr>
            <a:spLocks noChangeShapeType="1"/>
          </p:cNvSpPr>
          <p:nvPr/>
        </p:nvSpPr>
        <p:spPr bwMode="auto">
          <a:xfrm flipV="1">
            <a:off x="6754813" y="2551113"/>
            <a:ext cx="1447800" cy="9906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92" name="Rectangle 28"/>
          <p:cNvSpPr>
            <a:spLocks noChangeArrowheads="1"/>
          </p:cNvSpPr>
          <p:nvPr/>
        </p:nvSpPr>
        <p:spPr bwMode="auto">
          <a:xfrm>
            <a:off x="1328738" y="1773238"/>
            <a:ext cx="160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Momentum</a:t>
            </a:r>
          </a:p>
        </p:txBody>
      </p:sp>
      <p:sp>
        <p:nvSpPr>
          <p:cNvPr id="15393" name="Rectangle 29"/>
          <p:cNvSpPr>
            <a:spLocks noChangeArrowheads="1"/>
          </p:cNvSpPr>
          <p:nvPr/>
        </p:nvSpPr>
        <p:spPr bwMode="auto">
          <a:xfrm>
            <a:off x="3995738" y="1773238"/>
            <a:ext cx="827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Mass</a:t>
            </a:r>
          </a:p>
        </p:txBody>
      </p:sp>
      <p:sp>
        <p:nvSpPr>
          <p:cNvPr id="15394" name="Rectangle 30"/>
          <p:cNvSpPr>
            <a:spLocks noChangeArrowheads="1"/>
          </p:cNvSpPr>
          <p:nvPr/>
        </p:nvSpPr>
        <p:spPr bwMode="auto">
          <a:xfrm>
            <a:off x="6357938" y="1849438"/>
            <a:ext cx="75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Heat</a:t>
            </a:r>
          </a:p>
        </p:txBody>
      </p:sp>
      <p:graphicFrame>
        <p:nvGraphicFramePr>
          <p:cNvPr id="15362" name="Object 31"/>
          <p:cNvGraphicFramePr>
            <a:graphicFrameLocks/>
          </p:cNvGraphicFramePr>
          <p:nvPr/>
        </p:nvGraphicFramePr>
        <p:xfrm>
          <a:off x="1095375" y="4670425"/>
          <a:ext cx="814388" cy="344488"/>
        </p:xfrm>
        <a:graphic>
          <a:graphicData uri="http://schemas.openxmlformats.org/presentationml/2006/ole">
            <p:oleObj spid="_x0000_s79874" name="Equation" r:id="rId4" imgW="823680" imgH="353880" progId="Equation.2">
              <p:embed/>
            </p:oleObj>
          </a:graphicData>
        </a:graphic>
      </p:graphicFrame>
      <p:graphicFrame>
        <p:nvGraphicFramePr>
          <p:cNvPr id="15363" name="Object 32"/>
          <p:cNvGraphicFramePr>
            <a:graphicFrameLocks/>
          </p:cNvGraphicFramePr>
          <p:nvPr/>
        </p:nvGraphicFramePr>
        <p:xfrm>
          <a:off x="1093788" y="5119688"/>
          <a:ext cx="1500187" cy="638175"/>
        </p:xfrm>
        <a:graphic>
          <a:graphicData uri="http://schemas.openxmlformats.org/presentationml/2006/ole">
            <p:oleObj spid="_x0000_s79875" name="Equation" r:id="rId5" imgW="1509480" imgH="647640" progId="Equation.2">
              <p:embed/>
            </p:oleObj>
          </a:graphicData>
        </a:graphic>
      </p:graphicFrame>
      <p:graphicFrame>
        <p:nvGraphicFramePr>
          <p:cNvPr id="15364" name="Object 33"/>
          <p:cNvGraphicFramePr>
            <a:graphicFrameLocks/>
          </p:cNvGraphicFramePr>
          <p:nvPr/>
        </p:nvGraphicFramePr>
        <p:xfrm>
          <a:off x="1093788" y="5588000"/>
          <a:ext cx="1873250" cy="638175"/>
        </p:xfrm>
        <a:graphic>
          <a:graphicData uri="http://schemas.openxmlformats.org/presentationml/2006/ole">
            <p:oleObj spid="_x0000_s79876" name="Equation" r:id="rId6" imgW="1882440" imgH="647640" progId="Equation.2">
              <p:embed/>
            </p:oleObj>
          </a:graphicData>
        </a:graphic>
      </p:graphicFrame>
      <p:graphicFrame>
        <p:nvGraphicFramePr>
          <p:cNvPr id="15365" name="Object 34"/>
          <p:cNvGraphicFramePr>
            <a:graphicFrameLocks/>
          </p:cNvGraphicFramePr>
          <p:nvPr/>
        </p:nvGraphicFramePr>
        <p:xfrm>
          <a:off x="4667250" y="4613275"/>
          <a:ext cx="979488" cy="623888"/>
        </p:xfrm>
        <a:graphic>
          <a:graphicData uri="http://schemas.openxmlformats.org/presentationml/2006/ole">
            <p:oleObj spid="_x0000_s79877" name="Equation" r:id="rId7" imgW="988920" imgH="633240" progId="Equation.2">
              <p:embed/>
            </p:oleObj>
          </a:graphicData>
        </a:graphic>
      </p:graphicFrame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5984875" y="4805363"/>
            <a:ext cx="1641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Mean velocity</a:t>
            </a:r>
          </a:p>
        </p:txBody>
      </p:sp>
      <p:graphicFrame>
        <p:nvGraphicFramePr>
          <p:cNvPr id="15366" name="Object 36"/>
          <p:cNvGraphicFramePr>
            <a:graphicFrameLocks/>
          </p:cNvGraphicFramePr>
          <p:nvPr/>
        </p:nvGraphicFramePr>
        <p:xfrm>
          <a:off x="4600575" y="5394325"/>
          <a:ext cx="1258888" cy="585788"/>
        </p:xfrm>
        <a:graphic>
          <a:graphicData uri="http://schemas.openxmlformats.org/presentationml/2006/ole">
            <p:oleObj spid="_x0000_s79878" name="Equation" r:id="rId8" imgW="1268280" imgH="595080" progId="Equation.2">
              <p:embed/>
            </p:oleObj>
          </a:graphicData>
        </a:graphic>
      </p:graphicFrame>
      <p:sp>
        <p:nvSpPr>
          <p:cNvPr id="15396" name="Rectangle 37"/>
          <p:cNvSpPr>
            <a:spLocks noChangeArrowheads="1"/>
          </p:cNvSpPr>
          <p:nvPr/>
        </p:nvSpPr>
        <p:spPr bwMode="auto">
          <a:xfrm>
            <a:off x="5984875" y="5491163"/>
            <a:ext cx="172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Mean free path</a:t>
            </a:r>
          </a:p>
        </p:txBody>
      </p:sp>
      <p:sp>
        <p:nvSpPr>
          <p:cNvPr id="15397" name="Rectangle 38"/>
          <p:cNvSpPr>
            <a:spLocks noChangeArrowheads="1"/>
          </p:cNvSpPr>
          <p:nvPr/>
        </p:nvSpPr>
        <p:spPr bwMode="auto">
          <a:xfrm>
            <a:off x="2555875" y="4652963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Diffusivity</a:t>
            </a:r>
          </a:p>
        </p:txBody>
      </p:sp>
      <p:sp>
        <p:nvSpPr>
          <p:cNvPr id="15398" name="Rectangle 39"/>
          <p:cNvSpPr>
            <a:spLocks noChangeArrowheads="1"/>
          </p:cNvSpPr>
          <p:nvPr/>
        </p:nvSpPr>
        <p:spPr bwMode="auto">
          <a:xfrm>
            <a:off x="2555875" y="5186363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Viscosity</a:t>
            </a:r>
          </a:p>
        </p:txBody>
      </p:sp>
      <p:sp>
        <p:nvSpPr>
          <p:cNvPr id="15399" name="Rectangle 40"/>
          <p:cNvSpPr>
            <a:spLocks noChangeArrowheads="1"/>
          </p:cNvSpPr>
          <p:nvPr/>
        </p:nvSpPr>
        <p:spPr bwMode="auto">
          <a:xfrm>
            <a:off x="2555875" y="5643563"/>
            <a:ext cx="185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Heat conduction</a:t>
            </a:r>
          </a:p>
        </p:txBody>
      </p:sp>
      <p:sp>
        <p:nvSpPr>
          <p:cNvPr id="15400" name="Rectangle 41"/>
          <p:cNvSpPr>
            <a:spLocks noChangeArrowheads="1"/>
          </p:cNvSpPr>
          <p:nvPr/>
        </p:nvSpPr>
        <p:spPr bwMode="auto">
          <a:xfrm>
            <a:off x="2166938" y="2222500"/>
            <a:ext cx="55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800"/>
              <a:t>mv</a:t>
            </a:r>
            <a:r>
              <a:rPr lang="en-GB" sz="1800" baseline="-25000"/>
              <a:t>1</a:t>
            </a:r>
          </a:p>
        </p:txBody>
      </p:sp>
      <p:sp>
        <p:nvSpPr>
          <p:cNvPr id="15401" name="Rectangle 42"/>
          <p:cNvSpPr>
            <a:spLocks noChangeArrowheads="1"/>
          </p:cNvSpPr>
          <p:nvPr/>
        </p:nvSpPr>
        <p:spPr bwMode="auto">
          <a:xfrm>
            <a:off x="1481138" y="2908300"/>
            <a:ext cx="55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800"/>
              <a:t>mv</a:t>
            </a:r>
            <a:r>
              <a:rPr lang="en-GB" sz="1800" baseline="-25000"/>
              <a:t>2</a:t>
            </a:r>
          </a:p>
        </p:txBody>
      </p:sp>
      <p:sp>
        <p:nvSpPr>
          <p:cNvPr id="15402" name="Rectangle 43"/>
          <p:cNvSpPr>
            <a:spLocks noChangeArrowheads="1"/>
          </p:cNvSpPr>
          <p:nvPr/>
        </p:nvSpPr>
        <p:spPr bwMode="auto">
          <a:xfrm>
            <a:off x="4833938" y="2154238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C</a:t>
            </a:r>
            <a:r>
              <a:rPr lang="en-GB" baseline="-25000"/>
              <a:t>1</a:t>
            </a:r>
          </a:p>
        </p:txBody>
      </p:sp>
      <p:sp>
        <p:nvSpPr>
          <p:cNvPr id="15403" name="Rectangle 44"/>
          <p:cNvSpPr>
            <a:spLocks noChangeArrowheads="1"/>
          </p:cNvSpPr>
          <p:nvPr/>
        </p:nvSpPr>
        <p:spPr bwMode="auto">
          <a:xfrm>
            <a:off x="3690938" y="2763838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C</a:t>
            </a:r>
            <a:r>
              <a:rPr lang="en-GB" baseline="-25000"/>
              <a:t>2</a:t>
            </a:r>
          </a:p>
        </p:txBody>
      </p:sp>
      <p:sp>
        <p:nvSpPr>
          <p:cNvPr id="15404" name="Text Box 1028"/>
          <p:cNvSpPr txBox="1">
            <a:spLocks noChangeArrowheads="1"/>
          </p:cNvSpPr>
          <p:nvPr/>
        </p:nvSpPr>
        <p:spPr bwMode="auto">
          <a:xfrm>
            <a:off x="2247900" y="3759200"/>
            <a:ext cx="4406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/>
              <a:t>Kinetic gas theory (ideal gas)</a:t>
            </a:r>
          </a:p>
        </p:txBody>
      </p:sp>
      <p:sp>
        <p:nvSpPr>
          <p:cNvPr id="15405" name="Line 1029"/>
          <p:cNvSpPr>
            <a:spLocks noChangeShapeType="1"/>
          </p:cNvSpPr>
          <p:nvPr/>
        </p:nvSpPr>
        <p:spPr bwMode="auto">
          <a:xfrm flipV="1">
            <a:off x="1116013" y="2060575"/>
            <a:ext cx="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5406" name="Text Box 1030"/>
          <p:cNvSpPr txBox="1">
            <a:spLocks noChangeArrowheads="1"/>
          </p:cNvSpPr>
          <p:nvPr/>
        </p:nvSpPr>
        <p:spPr bwMode="auto">
          <a:xfrm>
            <a:off x="663575" y="229711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x</a:t>
            </a:r>
          </a:p>
        </p:txBody>
      </p:sp>
      <p:sp>
        <p:nvSpPr>
          <p:cNvPr id="15407" name="Line 1032"/>
          <p:cNvSpPr>
            <a:spLocks noChangeShapeType="1"/>
          </p:cNvSpPr>
          <p:nvPr/>
        </p:nvSpPr>
        <p:spPr bwMode="auto">
          <a:xfrm>
            <a:off x="1116013" y="3573463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5408" name="Line 1033"/>
          <p:cNvSpPr>
            <a:spLocks noChangeShapeType="1"/>
          </p:cNvSpPr>
          <p:nvPr/>
        </p:nvSpPr>
        <p:spPr bwMode="auto">
          <a:xfrm>
            <a:off x="3348038" y="3573463"/>
            <a:ext cx="2160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5409" name="Line 1034"/>
          <p:cNvSpPr>
            <a:spLocks noChangeShapeType="1"/>
          </p:cNvSpPr>
          <p:nvPr/>
        </p:nvSpPr>
        <p:spPr bwMode="auto">
          <a:xfrm>
            <a:off x="6084888" y="3573463"/>
            <a:ext cx="2089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5410" name="Text Box 1035"/>
          <p:cNvSpPr txBox="1">
            <a:spLocks noChangeArrowheads="1"/>
          </p:cNvSpPr>
          <p:nvPr/>
        </p:nvSpPr>
        <p:spPr bwMode="auto">
          <a:xfrm>
            <a:off x="2535238" y="3089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v</a:t>
            </a:r>
          </a:p>
        </p:txBody>
      </p:sp>
      <p:sp>
        <p:nvSpPr>
          <p:cNvPr id="15411" name="Line 1037"/>
          <p:cNvSpPr>
            <a:spLocks noChangeShapeType="1"/>
          </p:cNvSpPr>
          <p:nvPr/>
        </p:nvSpPr>
        <p:spPr bwMode="auto">
          <a:xfrm flipV="1">
            <a:off x="3348038" y="2133600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5412" name="Line 1038"/>
          <p:cNvSpPr>
            <a:spLocks noChangeShapeType="1"/>
          </p:cNvSpPr>
          <p:nvPr/>
        </p:nvSpPr>
        <p:spPr bwMode="auto">
          <a:xfrm flipV="1">
            <a:off x="6084888" y="2133600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5413" name="Text Box 1039"/>
          <p:cNvSpPr txBox="1">
            <a:spLocks noChangeArrowheads="1"/>
          </p:cNvSpPr>
          <p:nvPr/>
        </p:nvSpPr>
        <p:spPr bwMode="auto">
          <a:xfrm>
            <a:off x="4984750" y="308927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C</a:t>
            </a:r>
          </a:p>
        </p:txBody>
      </p:sp>
      <p:sp>
        <p:nvSpPr>
          <p:cNvPr id="15414" name="Text Box 1040"/>
          <p:cNvSpPr txBox="1">
            <a:spLocks noChangeArrowheads="1"/>
          </p:cNvSpPr>
          <p:nvPr/>
        </p:nvSpPr>
        <p:spPr bwMode="auto">
          <a:xfrm>
            <a:off x="7864475" y="301783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66"/>
                </a:solidFill>
              </a:rPr>
              <a:t>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n-GB" sz="4000" smtClean="0"/>
              <a:t>Molecule mobility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07375" cy="4114800"/>
          </a:xfrm>
          <a:noFill/>
        </p:spPr>
        <p:txBody>
          <a:bodyPr lIns="92075" tIns="46038" rIns="92075" bIns="46038"/>
          <a:lstStyle/>
          <a:p>
            <a:pPr defTabSz="762000" eaLnBrk="1" hangingPunct="1">
              <a:buFontTx/>
              <a:buNone/>
            </a:pPr>
            <a:r>
              <a:rPr lang="en-GB" dirty="0" smtClean="0"/>
              <a:t>	</a:t>
            </a:r>
            <a:r>
              <a:rPr lang="en-GB" sz="2800" b="1" dirty="0" smtClean="0"/>
              <a:t>Gas	d(Å)		</a:t>
            </a:r>
            <a:r>
              <a:rPr lang="en-GB" sz="2800" b="1" dirty="0" smtClean="0">
                <a:latin typeface="Symbol" pitchFamily="18" charset="2"/>
              </a:rPr>
              <a:t>l</a:t>
            </a:r>
            <a:r>
              <a:rPr lang="en-GB" sz="2800" b="1" dirty="0" smtClean="0"/>
              <a:t>(Å)		v(m/s)	1/3v</a:t>
            </a:r>
            <a:r>
              <a:rPr lang="en-GB" sz="2800" b="1" dirty="0" smtClean="0">
                <a:latin typeface="Symbol" pitchFamily="18" charset="2"/>
              </a:rPr>
              <a:t>l</a:t>
            </a:r>
            <a:r>
              <a:rPr lang="en-GB" sz="2800" b="1" dirty="0" smtClean="0"/>
              <a:t>(m</a:t>
            </a:r>
            <a:r>
              <a:rPr lang="en-GB" sz="2800" b="1" baseline="30000" dirty="0" smtClean="0"/>
              <a:t>2</a:t>
            </a:r>
            <a:r>
              <a:rPr lang="en-GB" sz="2800" b="1" dirty="0" smtClean="0"/>
              <a:t>/s)</a:t>
            </a:r>
          </a:p>
          <a:p>
            <a:pPr defTabSz="762000" eaLnBrk="1" hangingPunct="1">
              <a:buFontTx/>
              <a:buNone/>
            </a:pPr>
            <a:r>
              <a:rPr lang="en-GB" sz="2800" dirty="0" smtClean="0"/>
              <a:t>	N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 	3.74		  650		  475		3.1</a:t>
            </a:r>
            <a:r>
              <a:rPr lang="en-GB" sz="2800" dirty="0" smtClean="0">
                <a:latin typeface="Symbol" pitchFamily="18" charset="2"/>
              </a:rPr>
              <a:t>×</a:t>
            </a:r>
            <a:r>
              <a:rPr lang="en-GB" sz="2800" dirty="0" smtClean="0"/>
              <a:t>10</a:t>
            </a:r>
            <a:r>
              <a:rPr lang="en-GB" sz="2800" baseline="30000" dirty="0" smtClean="0"/>
              <a:t>-5</a:t>
            </a:r>
          </a:p>
          <a:p>
            <a:pPr defTabSz="762000" eaLnBrk="1" hangingPunct="1">
              <a:buFontTx/>
              <a:buNone/>
            </a:pPr>
            <a:r>
              <a:rPr lang="en-GB" sz="2800" dirty="0" smtClean="0"/>
              <a:t>	O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	 	3.57		  714		  444		3.2</a:t>
            </a:r>
            <a:r>
              <a:rPr lang="en-GB" sz="2800" dirty="0" smtClean="0">
                <a:latin typeface="Symbol" pitchFamily="18" charset="2"/>
              </a:rPr>
              <a:t>×</a:t>
            </a:r>
            <a:r>
              <a:rPr lang="en-GB" sz="2800" dirty="0" smtClean="0"/>
              <a:t>10</a:t>
            </a:r>
            <a:r>
              <a:rPr lang="en-GB" sz="2800" baseline="30000" dirty="0" smtClean="0"/>
              <a:t>-5</a:t>
            </a:r>
            <a:endParaRPr lang="en-GB" sz="2800" dirty="0" smtClean="0"/>
          </a:p>
          <a:p>
            <a:pPr defTabSz="762000" eaLnBrk="1" hangingPunct="1">
              <a:buFontTx/>
              <a:buNone/>
            </a:pPr>
            <a:r>
              <a:rPr lang="en-GB" sz="2800" dirty="0" smtClean="0"/>
              <a:t>	H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		2.73		1230		1780	       21.9</a:t>
            </a:r>
            <a:r>
              <a:rPr lang="en-GB" sz="2800" dirty="0" smtClean="0">
                <a:latin typeface="Symbol" pitchFamily="18" charset="2"/>
              </a:rPr>
              <a:t>×</a:t>
            </a:r>
            <a:r>
              <a:rPr lang="en-GB" sz="2800" dirty="0" smtClean="0"/>
              <a:t>10</a:t>
            </a:r>
            <a:r>
              <a:rPr lang="en-GB" sz="2800" baseline="30000" dirty="0" smtClean="0"/>
              <a:t>-5</a:t>
            </a:r>
            <a:endParaRPr lang="en-GB" sz="2800" dirty="0" smtClean="0"/>
          </a:p>
          <a:p>
            <a:pPr defTabSz="762000" eaLnBrk="1" hangingPunct="1">
              <a:buFontTx/>
              <a:buNone/>
            </a:pPr>
            <a:r>
              <a:rPr lang="en-GB" sz="2800" dirty="0" smtClean="0"/>
              <a:t>	He		2.18		1900		1256	       23.9</a:t>
            </a:r>
            <a:r>
              <a:rPr lang="en-GB" sz="2800" dirty="0" smtClean="0">
                <a:latin typeface="Symbol" pitchFamily="18" charset="2"/>
              </a:rPr>
              <a:t>×</a:t>
            </a:r>
            <a:r>
              <a:rPr lang="en-GB" sz="2800" dirty="0" smtClean="0"/>
              <a:t>10</a:t>
            </a:r>
            <a:r>
              <a:rPr lang="en-GB" sz="2800" baseline="30000" dirty="0" smtClean="0"/>
              <a:t>-5</a:t>
            </a:r>
            <a:endParaRPr lang="en-GB" sz="2800" dirty="0" smtClean="0"/>
          </a:p>
          <a:p>
            <a:pPr defTabSz="762000" eaLnBrk="1" hangingPunct="1">
              <a:buFontTx/>
              <a:buNone/>
            </a:pPr>
            <a:endParaRPr lang="en-GB" sz="2800" dirty="0" smtClean="0"/>
          </a:p>
          <a:p>
            <a:pPr defTabSz="762000" eaLnBrk="1" hangingPunct="1">
              <a:buFontTx/>
              <a:buNone/>
            </a:pPr>
            <a:r>
              <a:rPr lang="en-GB" sz="2800" dirty="0" smtClean="0"/>
              <a:t>			 at 298 K  1 </a:t>
            </a:r>
            <a:r>
              <a:rPr lang="en-GB" sz="2800" dirty="0" err="1" smtClean="0"/>
              <a:t>atm</a:t>
            </a:r>
            <a:r>
              <a:rPr lang="en-GB" sz="2800" dirty="0" smtClean="0"/>
              <a:t> </a:t>
            </a:r>
          </a:p>
          <a:p>
            <a:pPr defTabSz="762000" eaLnBrk="1" hangingPunct="1">
              <a:buFontTx/>
              <a:buNone/>
            </a:pPr>
            <a:r>
              <a:rPr lang="en-GB" sz="2800" dirty="0" smtClean="0"/>
              <a:t>			 (1 Å = 0.1 nm)</a:t>
            </a:r>
          </a:p>
          <a:p>
            <a:pPr defTabSz="762000" eaLnBrk="1" hangingPunct="1">
              <a:buFontTx/>
              <a:buNone/>
            </a:pPr>
            <a:endParaRPr lang="en-GB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640762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n-GB" sz="4000" smtClean="0"/>
              <a:t>Turbulent transport by fluid elements</a:t>
            </a:r>
          </a:p>
        </p:txBody>
      </p:sp>
      <p:sp>
        <p:nvSpPr>
          <p:cNvPr id="16392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>
              <a:buFontTx/>
              <a:buNone/>
            </a:pPr>
            <a:r>
              <a:rPr lang="en-GB" sz="2800" smtClean="0"/>
              <a:t> </a:t>
            </a:r>
          </a:p>
        </p:txBody>
      </p:sp>
      <p:sp>
        <p:nvSpPr>
          <p:cNvPr id="16393" name="Line 6"/>
          <p:cNvSpPr>
            <a:spLocks noChangeShapeType="1"/>
          </p:cNvSpPr>
          <p:nvPr/>
        </p:nvSpPr>
        <p:spPr bwMode="auto">
          <a:xfrm>
            <a:off x="2111375" y="1830388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394" name="Line 7"/>
          <p:cNvSpPr>
            <a:spLocks noChangeShapeType="1"/>
          </p:cNvSpPr>
          <p:nvPr/>
        </p:nvSpPr>
        <p:spPr bwMode="auto">
          <a:xfrm>
            <a:off x="1425575" y="2592388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395" name="Line 8"/>
          <p:cNvSpPr>
            <a:spLocks noChangeShapeType="1"/>
          </p:cNvSpPr>
          <p:nvPr/>
        </p:nvSpPr>
        <p:spPr bwMode="auto">
          <a:xfrm>
            <a:off x="1979613" y="19161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396" name="Line 9"/>
          <p:cNvSpPr>
            <a:spLocks noChangeShapeType="1"/>
          </p:cNvSpPr>
          <p:nvPr/>
        </p:nvSpPr>
        <p:spPr bwMode="auto">
          <a:xfrm flipV="1">
            <a:off x="1349375" y="2211388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397" name="Line 11"/>
          <p:cNvSpPr>
            <a:spLocks noChangeShapeType="1"/>
          </p:cNvSpPr>
          <p:nvPr/>
        </p:nvSpPr>
        <p:spPr bwMode="auto">
          <a:xfrm>
            <a:off x="4500563" y="1844675"/>
            <a:ext cx="0" cy="376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398" name="Line 12"/>
          <p:cNvSpPr>
            <a:spLocks noChangeShapeType="1"/>
          </p:cNvSpPr>
          <p:nvPr/>
        </p:nvSpPr>
        <p:spPr bwMode="auto">
          <a:xfrm flipV="1">
            <a:off x="3635375" y="1830388"/>
            <a:ext cx="1676400" cy="9906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399" name="Line 16"/>
          <p:cNvSpPr>
            <a:spLocks noChangeShapeType="1"/>
          </p:cNvSpPr>
          <p:nvPr/>
        </p:nvSpPr>
        <p:spPr bwMode="auto">
          <a:xfrm flipV="1">
            <a:off x="3563938" y="21320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00" name="Line 19"/>
          <p:cNvSpPr>
            <a:spLocks noChangeShapeType="1"/>
          </p:cNvSpPr>
          <p:nvPr/>
        </p:nvSpPr>
        <p:spPr bwMode="auto">
          <a:xfrm>
            <a:off x="6877050" y="19161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01" name="Line 20"/>
          <p:cNvSpPr>
            <a:spLocks noChangeShapeType="1"/>
          </p:cNvSpPr>
          <p:nvPr/>
        </p:nvSpPr>
        <p:spPr bwMode="auto">
          <a:xfrm flipV="1">
            <a:off x="6229350" y="21320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02" name="Rectangle 21"/>
          <p:cNvSpPr>
            <a:spLocks noChangeArrowheads="1"/>
          </p:cNvSpPr>
          <p:nvPr/>
        </p:nvSpPr>
        <p:spPr bwMode="auto">
          <a:xfrm>
            <a:off x="6972300" y="150971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T</a:t>
            </a:r>
          </a:p>
        </p:txBody>
      </p:sp>
      <p:sp>
        <p:nvSpPr>
          <p:cNvPr id="16403" name="Rectangle 22"/>
          <p:cNvSpPr>
            <a:spLocks noChangeArrowheads="1"/>
          </p:cNvSpPr>
          <p:nvPr/>
        </p:nvSpPr>
        <p:spPr bwMode="auto">
          <a:xfrm>
            <a:off x="6286500" y="234791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T</a:t>
            </a:r>
          </a:p>
        </p:txBody>
      </p:sp>
      <p:sp>
        <p:nvSpPr>
          <p:cNvPr id="16404" name="Rectangle 23"/>
          <p:cNvSpPr>
            <a:spLocks noChangeArrowheads="1"/>
          </p:cNvSpPr>
          <p:nvPr/>
        </p:nvSpPr>
        <p:spPr bwMode="auto">
          <a:xfrm>
            <a:off x="6515100" y="2470150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2</a:t>
            </a:r>
          </a:p>
        </p:txBody>
      </p:sp>
      <p:sp>
        <p:nvSpPr>
          <p:cNvPr id="16405" name="Rectangle 24"/>
          <p:cNvSpPr>
            <a:spLocks noChangeArrowheads="1"/>
          </p:cNvSpPr>
          <p:nvPr/>
        </p:nvSpPr>
        <p:spPr bwMode="auto">
          <a:xfrm>
            <a:off x="7200900" y="1708150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1</a:t>
            </a:r>
          </a:p>
        </p:txBody>
      </p:sp>
      <p:sp>
        <p:nvSpPr>
          <p:cNvPr id="16406" name="Line 25"/>
          <p:cNvSpPr>
            <a:spLocks noChangeShapeType="1"/>
          </p:cNvSpPr>
          <p:nvPr/>
        </p:nvSpPr>
        <p:spPr bwMode="auto">
          <a:xfrm flipV="1">
            <a:off x="1577975" y="1754188"/>
            <a:ext cx="1600200" cy="10668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07" name="Line 26"/>
          <p:cNvSpPr>
            <a:spLocks noChangeShapeType="1"/>
          </p:cNvSpPr>
          <p:nvPr/>
        </p:nvSpPr>
        <p:spPr bwMode="auto">
          <a:xfrm flipV="1">
            <a:off x="6683375" y="1830388"/>
            <a:ext cx="1447800" cy="9906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08" name="Rectangle 27"/>
          <p:cNvSpPr>
            <a:spLocks noChangeArrowheads="1"/>
          </p:cNvSpPr>
          <p:nvPr/>
        </p:nvSpPr>
        <p:spPr bwMode="auto">
          <a:xfrm>
            <a:off x="1257300" y="1052513"/>
            <a:ext cx="160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Momentum</a:t>
            </a:r>
          </a:p>
        </p:txBody>
      </p:sp>
      <p:sp>
        <p:nvSpPr>
          <p:cNvPr id="16409" name="Rectangle 28"/>
          <p:cNvSpPr>
            <a:spLocks noChangeArrowheads="1"/>
          </p:cNvSpPr>
          <p:nvPr/>
        </p:nvSpPr>
        <p:spPr bwMode="auto">
          <a:xfrm>
            <a:off x="3924300" y="1052513"/>
            <a:ext cx="827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Mass</a:t>
            </a:r>
          </a:p>
        </p:txBody>
      </p:sp>
      <p:sp>
        <p:nvSpPr>
          <p:cNvPr id="16410" name="Rectangle 29"/>
          <p:cNvSpPr>
            <a:spLocks noChangeArrowheads="1"/>
          </p:cNvSpPr>
          <p:nvPr/>
        </p:nvSpPr>
        <p:spPr bwMode="auto">
          <a:xfrm>
            <a:off x="6286500" y="1128713"/>
            <a:ext cx="75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Heat</a:t>
            </a:r>
          </a:p>
        </p:txBody>
      </p:sp>
      <p:graphicFrame>
        <p:nvGraphicFramePr>
          <p:cNvPr id="16386" name="Object 30"/>
          <p:cNvGraphicFramePr>
            <a:graphicFrameLocks/>
          </p:cNvGraphicFramePr>
          <p:nvPr/>
        </p:nvGraphicFramePr>
        <p:xfrm>
          <a:off x="949325" y="3328988"/>
          <a:ext cx="950913" cy="411162"/>
        </p:xfrm>
        <a:graphic>
          <a:graphicData uri="http://schemas.openxmlformats.org/presentationml/2006/ole">
            <p:oleObj spid="_x0000_s80898" name="Equation" r:id="rId4" imgW="609480" imgH="228600" progId="Equation.DSMT4">
              <p:embed/>
            </p:oleObj>
          </a:graphicData>
        </a:graphic>
      </p:graphicFrame>
      <p:graphicFrame>
        <p:nvGraphicFramePr>
          <p:cNvPr id="16387" name="Object 31"/>
          <p:cNvGraphicFramePr>
            <a:graphicFrameLocks/>
          </p:cNvGraphicFramePr>
          <p:nvPr/>
        </p:nvGraphicFramePr>
        <p:xfrm>
          <a:off x="877888" y="3884613"/>
          <a:ext cx="1260475" cy="430212"/>
        </p:xfrm>
        <a:graphic>
          <a:graphicData uri="http://schemas.openxmlformats.org/presentationml/2006/ole">
            <p:oleObj spid="_x0000_s80899" name="Equation" r:id="rId5" imgW="583920" imgH="228600" progId="Equation.DSMT4">
              <p:embed/>
            </p:oleObj>
          </a:graphicData>
        </a:graphic>
      </p:graphicFrame>
      <p:graphicFrame>
        <p:nvGraphicFramePr>
          <p:cNvPr id="16388" name="Object 32"/>
          <p:cNvGraphicFramePr>
            <a:graphicFrameLocks/>
          </p:cNvGraphicFramePr>
          <p:nvPr/>
        </p:nvGraphicFramePr>
        <p:xfrm>
          <a:off x="833438" y="4386263"/>
          <a:ext cx="1271587" cy="406400"/>
        </p:xfrm>
        <a:graphic>
          <a:graphicData uri="http://schemas.openxmlformats.org/presentationml/2006/ole">
            <p:oleObj spid="_x0000_s80900" name="Equation" r:id="rId6" imgW="914400" imgH="241200" progId="Equation.DSMT4">
              <p:embed/>
            </p:oleObj>
          </a:graphicData>
        </a:graphic>
      </p:graphicFrame>
      <p:graphicFrame>
        <p:nvGraphicFramePr>
          <p:cNvPr id="16389" name="Object 33"/>
          <p:cNvGraphicFramePr>
            <a:graphicFrameLocks/>
          </p:cNvGraphicFramePr>
          <p:nvPr/>
        </p:nvGraphicFramePr>
        <p:xfrm>
          <a:off x="4692650" y="3306763"/>
          <a:ext cx="909638" cy="576262"/>
        </p:xfrm>
        <a:graphic>
          <a:graphicData uri="http://schemas.openxmlformats.org/presentationml/2006/ole">
            <p:oleObj spid="_x0000_s80901" name="Equation" r:id="rId7" imgW="495000" imgH="228600" progId="Equation.DSMT4">
              <p:embed/>
            </p:oleObj>
          </a:graphicData>
        </a:graphic>
      </p:graphicFrame>
      <p:sp>
        <p:nvSpPr>
          <p:cNvPr id="16411" name="Rectangle 34"/>
          <p:cNvSpPr>
            <a:spLocks noChangeArrowheads="1"/>
          </p:cNvSpPr>
          <p:nvPr/>
        </p:nvSpPr>
        <p:spPr bwMode="auto">
          <a:xfrm>
            <a:off x="5911850" y="3530600"/>
            <a:ext cx="2619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Mean turbulent velocity</a:t>
            </a:r>
          </a:p>
        </p:txBody>
      </p:sp>
      <p:graphicFrame>
        <p:nvGraphicFramePr>
          <p:cNvPr id="16390" name="Object 35"/>
          <p:cNvGraphicFramePr>
            <a:graphicFrameLocks/>
          </p:cNvGraphicFramePr>
          <p:nvPr/>
        </p:nvGraphicFramePr>
        <p:xfrm>
          <a:off x="4595813" y="3883025"/>
          <a:ext cx="1028700" cy="936625"/>
        </p:xfrm>
        <a:graphic>
          <a:graphicData uri="http://schemas.openxmlformats.org/presentationml/2006/ole">
            <p:oleObj spid="_x0000_s80902" name="Equation" r:id="rId8" imgW="520560" imgH="419040" progId="Equation.DSMT4">
              <p:embed/>
            </p:oleObj>
          </a:graphicData>
        </a:graphic>
      </p:graphicFrame>
      <p:sp>
        <p:nvSpPr>
          <p:cNvPr id="16412" name="Rectangle 36"/>
          <p:cNvSpPr>
            <a:spLocks noChangeArrowheads="1"/>
          </p:cNvSpPr>
          <p:nvPr/>
        </p:nvSpPr>
        <p:spPr bwMode="auto">
          <a:xfrm>
            <a:off x="5911850" y="4216400"/>
            <a:ext cx="1776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Mean eddy size</a:t>
            </a:r>
          </a:p>
        </p:txBody>
      </p:sp>
      <p:sp>
        <p:nvSpPr>
          <p:cNvPr id="16413" name="Rectangle 37"/>
          <p:cNvSpPr>
            <a:spLocks noChangeArrowheads="1"/>
          </p:cNvSpPr>
          <p:nvPr/>
        </p:nvSpPr>
        <p:spPr bwMode="auto">
          <a:xfrm>
            <a:off x="2482850" y="3378200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Diffusivity</a:t>
            </a:r>
          </a:p>
        </p:txBody>
      </p:sp>
      <p:sp>
        <p:nvSpPr>
          <p:cNvPr id="16414" name="Rectangle 38"/>
          <p:cNvSpPr>
            <a:spLocks noChangeArrowheads="1"/>
          </p:cNvSpPr>
          <p:nvPr/>
        </p:nvSpPr>
        <p:spPr bwMode="auto">
          <a:xfrm>
            <a:off x="2482850" y="39116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Viscosity</a:t>
            </a:r>
          </a:p>
        </p:txBody>
      </p:sp>
      <p:sp>
        <p:nvSpPr>
          <p:cNvPr id="16415" name="Rectangle 39"/>
          <p:cNvSpPr>
            <a:spLocks noChangeArrowheads="1"/>
          </p:cNvSpPr>
          <p:nvPr/>
        </p:nvSpPr>
        <p:spPr bwMode="auto">
          <a:xfrm>
            <a:off x="2482850" y="4368800"/>
            <a:ext cx="185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Heat conduction</a:t>
            </a:r>
          </a:p>
        </p:txBody>
      </p:sp>
      <p:sp>
        <p:nvSpPr>
          <p:cNvPr id="16416" name="Rectangle 40"/>
          <p:cNvSpPr>
            <a:spLocks noChangeArrowheads="1"/>
          </p:cNvSpPr>
          <p:nvPr/>
        </p:nvSpPr>
        <p:spPr bwMode="auto">
          <a:xfrm>
            <a:off x="2095500" y="1501775"/>
            <a:ext cx="55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800"/>
              <a:t>mv</a:t>
            </a:r>
            <a:r>
              <a:rPr lang="en-GB" sz="1800" baseline="-25000"/>
              <a:t>1</a:t>
            </a:r>
          </a:p>
        </p:txBody>
      </p:sp>
      <p:sp>
        <p:nvSpPr>
          <p:cNvPr id="16417" name="Rectangle 41"/>
          <p:cNvSpPr>
            <a:spLocks noChangeArrowheads="1"/>
          </p:cNvSpPr>
          <p:nvPr/>
        </p:nvSpPr>
        <p:spPr bwMode="auto">
          <a:xfrm>
            <a:off x="1409700" y="2187575"/>
            <a:ext cx="55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800"/>
              <a:t>mv</a:t>
            </a:r>
            <a:r>
              <a:rPr lang="en-GB" sz="1800" baseline="-25000"/>
              <a:t>2</a:t>
            </a:r>
          </a:p>
        </p:txBody>
      </p:sp>
      <p:sp>
        <p:nvSpPr>
          <p:cNvPr id="16418" name="Rectangle 42"/>
          <p:cNvSpPr>
            <a:spLocks noChangeArrowheads="1"/>
          </p:cNvSpPr>
          <p:nvPr/>
        </p:nvSpPr>
        <p:spPr bwMode="auto">
          <a:xfrm>
            <a:off x="4762500" y="1433513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C</a:t>
            </a:r>
            <a:r>
              <a:rPr lang="en-GB" baseline="-25000"/>
              <a:t>1</a:t>
            </a:r>
          </a:p>
        </p:txBody>
      </p:sp>
      <p:sp>
        <p:nvSpPr>
          <p:cNvPr id="16419" name="Rectangle 43"/>
          <p:cNvSpPr>
            <a:spLocks noChangeArrowheads="1"/>
          </p:cNvSpPr>
          <p:nvPr/>
        </p:nvSpPr>
        <p:spPr bwMode="auto">
          <a:xfrm>
            <a:off x="3619500" y="2043113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C</a:t>
            </a:r>
            <a:r>
              <a:rPr lang="en-GB" baseline="-25000"/>
              <a:t>2</a:t>
            </a:r>
          </a:p>
        </p:txBody>
      </p:sp>
      <p:sp>
        <p:nvSpPr>
          <p:cNvPr id="16420" name="Line 45"/>
          <p:cNvSpPr>
            <a:spLocks noChangeShapeType="1"/>
          </p:cNvSpPr>
          <p:nvPr/>
        </p:nvSpPr>
        <p:spPr bwMode="auto">
          <a:xfrm flipV="1">
            <a:off x="1044575" y="1339850"/>
            <a:ext cx="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6421" name="Text Box 46"/>
          <p:cNvSpPr txBox="1">
            <a:spLocks noChangeArrowheads="1"/>
          </p:cNvSpPr>
          <p:nvPr/>
        </p:nvSpPr>
        <p:spPr bwMode="auto">
          <a:xfrm>
            <a:off x="592138" y="157638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x</a:t>
            </a:r>
          </a:p>
        </p:txBody>
      </p:sp>
      <p:sp>
        <p:nvSpPr>
          <p:cNvPr id="16422" name="Line 47"/>
          <p:cNvSpPr>
            <a:spLocks noChangeShapeType="1"/>
          </p:cNvSpPr>
          <p:nvPr/>
        </p:nvSpPr>
        <p:spPr bwMode="auto">
          <a:xfrm>
            <a:off x="1044575" y="2852738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6423" name="Line 48"/>
          <p:cNvSpPr>
            <a:spLocks noChangeShapeType="1"/>
          </p:cNvSpPr>
          <p:nvPr/>
        </p:nvSpPr>
        <p:spPr bwMode="auto">
          <a:xfrm>
            <a:off x="3276600" y="2852738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6424" name="Line 49"/>
          <p:cNvSpPr>
            <a:spLocks noChangeShapeType="1"/>
          </p:cNvSpPr>
          <p:nvPr/>
        </p:nvSpPr>
        <p:spPr bwMode="auto">
          <a:xfrm>
            <a:off x="6013450" y="2852738"/>
            <a:ext cx="2089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6425" name="Text Box 50"/>
          <p:cNvSpPr txBox="1">
            <a:spLocks noChangeArrowheads="1"/>
          </p:cNvSpPr>
          <p:nvPr/>
        </p:nvSpPr>
        <p:spPr bwMode="auto">
          <a:xfrm>
            <a:off x="2463800" y="236855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v</a:t>
            </a:r>
          </a:p>
        </p:txBody>
      </p:sp>
      <p:sp>
        <p:nvSpPr>
          <p:cNvPr id="16426" name="Line 51"/>
          <p:cNvSpPr>
            <a:spLocks noChangeShapeType="1"/>
          </p:cNvSpPr>
          <p:nvPr/>
        </p:nvSpPr>
        <p:spPr bwMode="auto">
          <a:xfrm flipV="1">
            <a:off x="3276600" y="1412875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6427" name="Line 52"/>
          <p:cNvSpPr>
            <a:spLocks noChangeShapeType="1"/>
          </p:cNvSpPr>
          <p:nvPr/>
        </p:nvSpPr>
        <p:spPr bwMode="auto">
          <a:xfrm flipV="1">
            <a:off x="6013450" y="1412875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6428" name="Text Box 53"/>
          <p:cNvSpPr txBox="1">
            <a:spLocks noChangeArrowheads="1"/>
          </p:cNvSpPr>
          <p:nvPr/>
        </p:nvSpPr>
        <p:spPr bwMode="auto">
          <a:xfrm>
            <a:off x="4913313" y="23685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C</a:t>
            </a:r>
          </a:p>
        </p:txBody>
      </p:sp>
      <p:sp>
        <p:nvSpPr>
          <p:cNvPr id="16429" name="Text Box 54"/>
          <p:cNvSpPr txBox="1">
            <a:spLocks noChangeArrowheads="1"/>
          </p:cNvSpPr>
          <p:nvPr/>
        </p:nvSpPr>
        <p:spPr bwMode="auto">
          <a:xfrm>
            <a:off x="7793038" y="2297113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66"/>
                </a:solidFill>
              </a:rPr>
              <a:t>T</a:t>
            </a:r>
          </a:p>
        </p:txBody>
      </p:sp>
      <p:sp>
        <p:nvSpPr>
          <p:cNvPr id="16430" name="Rectangle 55"/>
          <p:cNvSpPr>
            <a:spLocks noChangeArrowheads="1"/>
          </p:cNvSpPr>
          <p:nvPr/>
        </p:nvSpPr>
        <p:spPr bwMode="auto">
          <a:xfrm>
            <a:off x="1836738" y="1628775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31" name="Rectangle 56"/>
          <p:cNvSpPr>
            <a:spLocks noChangeArrowheads="1"/>
          </p:cNvSpPr>
          <p:nvPr/>
        </p:nvSpPr>
        <p:spPr bwMode="auto">
          <a:xfrm>
            <a:off x="1187450" y="2492375"/>
            <a:ext cx="28733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32" name="Rectangle 57"/>
          <p:cNvSpPr>
            <a:spLocks noChangeArrowheads="1"/>
          </p:cNvSpPr>
          <p:nvPr/>
        </p:nvSpPr>
        <p:spPr bwMode="auto">
          <a:xfrm>
            <a:off x="3421063" y="2420938"/>
            <a:ext cx="287337" cy="287337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33" name="Rectangle 58"/>
          <p:cNvSpPr>
            <a:spLocks noChangeArrowheads="1"/>
          </p:cNvSpPr>
          <p:nvPr/>
        </p:nvSpPr>
        <p:spPr bwMode="auto">
          <a:xfrm>
            <a:off x="4356100" y="1555750"/>
            <a:ext cx="28733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34" name="Rectangle 59"/>
          <p:cNvSpPr>
            <a:spLocks noChangeArrowheads="1"/>
          </p:cNvSpPr>
          <p:nvPr/>
        </p:nvSpPr>
        <p:spPr bwMode="auto">
          <a:xfrm>
            <a:off x="6084888" y="2420938"/>
            <a:ext cx="2873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35" name="Rectangle 60"/>
          <p:cNvSpPr>
            <a:spLocks noChangeArrowheads="1"/>
          </p:cNvSpPr>
          <p:nvPr/>
        </p:nvSpPr>
        <p:spPr bwMode="auto">
          <a:xfrm>
            <a:off x="6732588" y="1628775"/>
            <a:ext cx="287337" cy="2873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6436" name="Text Box 62"/>
          <p:cNvSpPr txBox="1">
            <a:spLocks noChangeArrowheads="1"/>
          </p:cNvSpPr>
          <p:nvPr/>
        </p:nvSpPr>
        <p:spPr bwMode="auto">
          <a:xfrm>
            <a:off x="735013" y="5603875"/>
            <a:ext cx="7426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k is the turbulent kinetic energy and </a:t>
            </a:r>
            <a:r>
              <a:rPr lang="en-GB">
                <a:latin typeface="Symbol" pitchFamily="18" charset="2"/>
              </a:rPr>
              <a:t>e</a:t>
            </a:r>
            <a:r>
              <a:rPr lang="en-GB"/>
              <a:t> is the dissipation 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The k-</a:t>
            </a:r>
            <a:r>
              <a:rPr lang="el-GR" smtClean="0">
                <a:cs typeface="Times New Roman" pitchFamily="18" charset="0"/>
              </a:rPr>
              <a:t>ε</a:t>
            </a:r>
            <a:r>
              <a:rPr lang="sv-SE" smtClean="0">
                <a:cs typeface="Times New Roman" pitchFamily="18" charset="0"/>
              </a:rPr>
              <a:t> model</a:t>
            </a:r>
            <a:endParaRPr lang="el-GR" smtClean="0">
              <a:cs typeface="Times New Roman" pitchFamily="18" charset="0"/>
            </a:endParaRPr>
          </a:p>
        </p:txBody>
      </p:sp>
      <p:sp>
        <p:nvSpPr>
          <p:cNvPr id="174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052513"/>
            <a:ext cx="7632700" cy="4608512"/>
          </a:xfrm>
        </p:spPr>
        <p:txBody>
          <a:bodyPr/>
          <a:lstStyle/>
          <a:p>
            <a:pPr eaLnBrk="1" hangingPunct="1"/>
            <a:r>
              <a:rPr lang="en-GB" sz="2400" dirty="0" smtClean="0"/>
              <a:t>In analogy with molecular viscosity </a:t>
            </a:r>
          </a:p>
          <a:p>
            <a:pPr lvl="1" eaLnBrk="1" hangingPunct="1"/>
            <a:r>
              <a:rPr lang="en-GB" sz="2000" dirty="0" smtClean="0"/>
              <a:t>Molecular viscosity</a:t>
            </a:r>
          </a:p>
          <a:p>
            <a:pPr lvl="1" eaLnBrk="1" hangingPunct="1"/>
            <a:endParaRPr lang="en-GB" sz="2000" dirty="0" smtClean="0"/>
          </a:p>
          <a:p>
            <a:pPr lvl="1" eaLnBrk="1" hangingPunct="1"/>
            <a:r>
              <a:rPr lang="en-GB" sz="2000" dirty="0" smtClean="0"/>
              <a:t>Turbulent viscosity</a:t>
            </a:r>
          </a:p>
          <a:p>
            <a:pPr lvl="1" eaLnBrk="1" hangingPunct="1"/>
            <a:endParaRPr lang="en-GB" sz="2000" dirty="0" smtClean="0"/>
          </a:p>
          <a:p>
            <a:pPr eaLnBrk="1" hangingPunct="1"/>
            <a:r>
              <a:rPr lang="en-GB" sz="2400" dirty="0" smtClean="0"/>
              <a:t>The turbulent transport occurs mainly by the large energy containing eddies (high </a:t>
            </a:r>
            <a:r>
              <a:rPr lang="en-GB" sz="2400" i="1" dirty="0" smtClean="0"/>
              <a:t>u</a:t>
            </a:r>
            <a:r>
              <a:rPr lang="en-GB" sz="2400" dirty="0" smtClean="0"/>
              <a:t>, large </a:t>
            </a:r>
            <a:r>
              <a:rPr lang="en-GB" sz="2400" i="1" dirty="0" smtClean="0"/>
              <a:t>l</a:t>
            </a:r>
            <a:r>
              <a:rPr lang="en-GB" sz="2400" dirty="0" smtClean="0"/>
              <a:t>)</a:t>
            </a:r>
          </a:p>
          <a:p>
            <a:pPr lvl="1" eaLnBrk="1" hangingPunct="1"/>
            <a:r>
              <a:rPr lang="en-GB" sz="2000" dirty="0" smtClean="0"/>
              <a:t>The velocity is given by</a:t>
            </a:r>
          </a:p>
          <a:p>
            <a:pPr lvl="1" eaLnBrk="1" hangingPunct="1"/>
            <a:endParaRPr lang="en-GB" sz="2000" dirty="0" smtClean="0"/>
          </a:p>
          <a:p>
            <a:pPr lvl="1" eaLnBrk="1" hangingPunct="1"/>
            <a:r>
              <a:rPr lang="en-GB" sz="2000" dirty="0" smtClean="0"/>
              <a:t>And the size is </a:t>
            </a:r>
          </a:p>
          <a:p>
            <a:pPr lvl="1" eaLnBrk="1" hangingPunct="1"/>
            <a:endParaRPr lang="en-GB" sz="2000" dirty="0" smtClean="0"/>
          </a:p>
          <a:p>
            <a:pPr lvl="1" eaLnBrk="1" hangingPunct="1"/>
            <a:r>
              <a:rPr lang="en-GB" sz="2000" dirty="0" smtClean="0"/>
              <a:t>Resulting in the turbulent viscosity</a:t>
            </a:r>
          </a:p>
          <a:p>
            <a:pPr lvl="1" eaLnBrk="1" hangingPunct="1"/>
            <a:endParaRPr lang="en-GB" sz="2000" dirty="0" smtClean="0"/>
          </a:p>
          <a:p>
            <a:pPr lvl="1" eaLnBrk="1" hangingPunct="1"/>
            <a:endParaRPr lang="en-GB" sz="2000" dirty="0" smtClean="0"/>
          </a:p>
          <a:p>
            <a:pPr lvl="1" eaLnBrk="1" hangingPunct="1"/>
            <a:endParaRPr lang="en-GB" sz="2000" dirty="0" smtClean="0"/>
          </a:p>
        </p:txBody>
      </p:sp>
      <p:graphicFrame>
        <p:nvGraphicFramePr>
          <p:cNvPr id="17410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1835150" y="1844675"/>
          <a:ext cx="1081088" cy="452438"/>
        </p:xfrm>
        <a:graphic>
          <a:graphicData uri="http://schemas.openxmlformats.org/presentationml/2006/ole">
            <p:oleObj spid="_x0000_s81922" name="Equation" r:id="rId4" imgW="545760" imgH="228600" progId="Equation.DSMT4">
              <p:embed/>
            </p:oleObj>
          </a:graphicData>
        </a:graphic>
      </p:graphicFrame>
      <p:graphicFrame>
        <p:nvGraphicFramePr>
          <p:cNvPr id="17411" name="Object 8"/>
          <p:cNvGraphicFramePr>
            <a:graphicFrameLocks noChangeAspect="1"/>
          </p:cNvGraphicFramePr>
          <p:nvPr/>
        </p:nvGraphicFramePr>
        <p:xfrm>
          <a:off x="1835150" y="2565400"/>
          <a:ext cx="1208088" cy="452438"/>
        </p:xfrm>
        <a:graphic>
          <a:graphicData uri="http://schemas.openxmlformats.org/presentationml/2006/ole">
            <p:oleObj spid="_x0000_s81923" name="Equation" r:id="rId5" imgW="609480" imgH="228600" progId="Equation.DSMT4">
              <p:embed/>
            </p:oleObj>
          </a:graphicData>
        </a:graphic>
      </p:graphicFrame>
      <p:graphicFrame>
        <p:nvGraphicFramePr>
          <p:cNvPr id="17412" name="Object 9"/>
          <p:cNvGraphicFramePr>
            <a:graphicFrameLocks noChangeAspect="1"/>
          </p:cNvGraphicFramePr>
          <p:nvPr/>
        </p:nvGraphicFramePr>
        <p:xfrm>
          <a:off x="1957388" y="4024313"/>
          <a:ext cx="1196975" cy="585787"/>
        </p:xfrm>
        <a:graphic>
          <a:graphicData uri="http://schemas.openxmlformats.org/presentationml/2006/ole">
            <p:oleObj spid="_x0000_s81924" name="Equation" r:id="rId6" imgW="571320" imgH="279360" progId="Equation.DSMT4">
              <p:embed/>
            </p:oleObj>
          </a:graphicData>
        </a:graphic>
      </p:graphicFrame>
      <p:graphicFrame>
        <p:nvGraphicFramePr>
          <p:cNvPr id="17413" name="Object 10"/>
          <p:cNvGraphicFramePr>
            <a:graphicFrameLocks noChangeAspect="1"/>
          </p:cNvGraphicFramePr>
          <p:nvPr/>
        </p:nvGraphicFramePr>
        <p:xfrm>
          <a:off x="1763713" y="4797425"/>
          <a:ext cx="1366837" cy="428625"/>
        </p:xfrm>
        <a:graphic>
          <a:graphicData uri="http://schemas.openxmlformats.org/presentationml/2006/ole">
            <p:oleObj spid="_x0000_s81925" name="Equation" r:id="rId7" imgW="647640" imgH="203040" progId="Equation.DSMT4">
              <p:embed/>
            </p:oleObj>
          </a:graphicData>
        </a:graphic>
      </p:graphicFrame>
      <p:graphicFrame>
        <p:nvGraphicFramePr>
          <p:cNvPr id="17414" name="Object 11"/>
          <p:cNvGraphicFramePr>
            <a:graphicFrameLocks noChangeAspect="1"/>
          </p:cNvGraphicFramePr>
          <p:nvPr/>
        </p:nvGraphicFramePr>
        <p:xfrm>
          <a:off x="1704975" y="5445125"/>
          <a:ext cx="1270000" cy="776288"/>
        </p:xfrm>
        <a:graphic>
          <a:graphicData uri="http://schemas.openxmlformats.org/presentationml/2006/ole">
            <p:oleObj spid="_x0000_s81926" name="Equation" r:id="rId8" imgW="685800" imgH="419040" progId="Equation.DSMT4">
              <p:embed/>
            </p:oleObj>
          </a:graphicData>
        </a:graphic>
      </p:graphicFrame>
      <p:sp>
        <p:nvSpPr>
          <p:cNvPr id="17417" name="Text Box 13"/>
          <p:cNvSpPr txBox="1">
            <a:spLocks noChangeArrowheads="1"/>
          </p:cNvSpPr>
          <p:nvPr/>
        </p:nvSpPr>
        <p:spPr bwMode="auto">
          <a:xfrm>
            <a:off x="4695825" y="5610225"/>
            <a:ext cx="366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i.e. k and </a:t>
            </a:r>
            <a:r>
              <a:rPr lang="en-US">
                <a:cs typeface="Times New Roman" pitchFamily="18" charset="0"/>
              </a:rPr>
              <a:t>ε must be modeled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k equation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3141663"/>
            <a:ext cx="7772400" cy="3024187"/>
          </a:xfrm>
        </p:spPr>
        <p:txBody>
          <a:bodyPr/>
          <a:lstStyle/>
          <a:p>
            <a:pPr marL="812800" indent="-812800" eaLnBrk="1" hangingPunct="1">
              <a:lnSpc>
                <a:spcPct val="80000"/>
              </a:lnSpc>
              <a:buFontTx/>
              <a:buAutoNum type="romanUcPeriod"/>
            </a:pPr>
            <a:r>
              <a:rPr lang="en-US" sz="2000" smtClean="0"/>
              <a:t>Accumulation of </a:t>
            </a:r>
            <a:r>
              <a:rPr lang="en-US" sz="2000" i="1" smtClean="0"/>
              <a:t>k.</a:t>
            </a:r>
            <a:endParaRPr lang="en-US" sz="2000" smtClean="0"/>
          </a:p>
          <a:p>
            <a:pPr marL="812800" indent="-812800" eaLnBrk="1" hangingPunct="1">
              <a:lnSpc>
                <a:spcPct val="80000"/>
              </a:lnSpc>
              <a:buFontTx/>
              <a:buAutoNum type="romanUcPeriod"/>
            </a:pPr>
            <a:r>
              <a:rPr lang="en-US" sz="2000" smtClean="0"/>
              <a:t>Convection of </a:t>
            </a:r>
            <a:r>
              <a:rPr lang="en-US" sz="2000" i="1" smtClean="0"/>
              <a:t>k</a:t>
            </a:r>
            <a:r>
              <a:rPr lang="en-US" sz="2000" smtClean="0"/>
              <a:t> by the mean velocity.</a:t>
            </a:r>
          </a:p>
          <a:p>
            <a:pPr marL="812800" indent="-812800" eaLnBrk="1" hangingPunct="1">
              <a:lnSpc>
                <a:spcPct val="80000"/>
              </a:lnSpc>
              <a:buFontTx/>
              <a:buAutoNum type="romanUcPeriod"/>
            </a:pPr>
            <a:r>
              <a:rPr lang="en-US" sz="2000" smtClean="0"/>
              <a:t>Production of </a:t>
            </a:r>
            <a:r>
              <a:rPr lang="en-US" sz="2000" i="1" smtClean="0"/>
              <a:t>k, </a:t>
            </a:r>
            <a:r>
              <a:rPr lang="en-US" sz="2000" smtClean="0"/>
              <a:t>large eddies extract energy from the mean flow.</a:t>
            </a:r>
          </a:p>
          <a:p>
            <a:pPr marL="812800" indent="-812800" eaLnBrk="1" hangingPunct="1">
              <a:lnSpc>
                <a:spcPct val="80000"/>
              </a:lnSpc>
              <a:buFontTx/>
              <a:buAutoNum type="romanUcPeriod"/>
            </a:pPr>
            <a:r>
              <a:rPr lang="en-US" sz="2000" smtClean="0"/>
              <a:t>Dissipation of </a:t>
            </a:r>
            <a:r>
              <a:rPr lang="en-US" sz="2000" i="1" smtClean="0"/>
              <a:t>k</a:t>
            </a:r>
            <a:r>
              <a:rPr lang="en-US" sz="2000" b="1" i="1" smtClean="0"/>
              <a:t> </a:t>
            </a:r>
            <a:r>
              <a:rPr lang="en-US" sz="2000" smtClean="0"/>
              <a:t>by viscous stress, turbulent kinetic energy is transformed into heat.</a:t>
            </a:r>
          </a:p>
          <a:p>
            <a:pPr marL="812800" indent="-812800" eaLnBrk="1" hangingPunct="1">
              <a:lnSpc>
                <a:spcPct val="80000"/>
              </a:lnSpc>
              <a:buFontTx/>
              <a:buAutoNum type="romanUcPeriod"/>
            </a:pPr>
            <a:r>
              <a:rPr lang="en-US" sz="2000" smtClean="0"/>
              <a:t>Molecular diffusion of </a:t>
            </a:r>
            <a:r>
              <a:rPr lang="en-US" sz="2000" i="1" smtClean="0"/>
              <a:t>k.</a:t>
            </a:r>
            <a:endParaRPr lang="en-US" sz="2000" smtClean="0"/>
          </a:p>
          <a:p>
            <a:pPr marL="812800" indent="-812800" eaLnBrk="1" hangingPunct="1">
              <a:lnSpc>
                <a:spcPct val="80000"/>
              </a:lnSpc>
              <a:buFontTx/>
              <a:buAutoNum type="romanUcPeriod"/>
            </a:pPr>
            <a:r>
              <a:rPr lang="en-US" sz="2000" smtClean="0"/>
              <a:t>Turbulent transport by velocity fluctuations.</a:t>
            </a:r>
          </a:p>
          <a:p>
            <a:pPr marL="812800" indent="-812800" eaLnBrk="1" hangingPunct="1">
              <a:lnSpc>
                <a:spcPct val="80000"/>
              </a:lnSpc>
              <a:buFontTx/>
              <a:buAutoNum type="romanUcPeriod"/>
            </a:pPr>
            <a:r>
              <a:rPr lang="en-US" sz="2000" smtClean="0"/>
              <a:t>Turbulent transport by pressure fluctuations.</a:t>
            </a:r>
            <a:endParaRPr lang="en-GB" sz="2000" smtClean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8434" name="Object 4"/>
          <p:cNvGraphicFramePr>
            <a:graphicFrameLocks noChangeAspect="1"/>
          </p:cNvGraphicFramePr>
          <p:nvPr/>
        </p:nvGraphicFramePr>
        <p:xfrm>
          <a:off x="684213" y="1628775"/>
          <a:ext cx="7632700" cy="1304925"/>
        </p:xfrm>
        <a:graphic>
          <a:graphicData uri="http://schemas.openxmlformats.org/presentationml/2006/ole">
            <p:oleObj spid="_x0000_s82946" name="Equation" r:id="rId4" imgW="4851400" imgH="8255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Closures in the k-</a:t>
            </a:r>
            <a:r>
              <a:rPr lang="el-GR" smtClean="0">
                <a:cs typeface="Times New Roman" pitchFamily="18" charset="0"/>
              </a:rPr>
              <a:t>ε</a:t>
            </a:r>
            <a:r>
              <a:rPr lang="sv-SE" smtClean="0">
                <a:cs typeface="Times New Roman" pitchFamily="18" charset="0"/>
              </a:rPr>
              <a:t> model</a:t>
            </a:r>
            <a:endParaRPr lang="el-GR" smtClean="0">
              <a:cs typeface="Times New Roman" pitchFamily="18" charset="0"/>
            </a:endParaRPr>
          </a:p>
        </p:txBody>
      </p:sp>
      <p:sp>
        <p:nvSpPr>
          <p:cNvPr id="194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7772400" cy="40322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v-SE" sz="2000" dirty="0" smtClean="0"/>
              <a:t>Reynolds stress is modelled with eddy viscosity</a:t>
            </a:r>
          </a:p>
          <a:p>
            <a:pPr eaLnBrk="1" hangingPunct="1">
              <a:lnSpc>
                <a:spcPct val="80000"/>
              </a:lnSpc>
            </a:pPr>
            <a:endParaRPr lang="sv-SE" sz="2000" dirty="0" smtClean="0"/>
          </a:p>
          <a:p>
            <a:pPr eaLnBrk="1" hangingPunct="1">
              <a:lnSpc>
                <a:spcPct val="80000"/>
              </a:lnSpc>
            </a:pPr>
            <a:endParaRPr lang="sv-SE" sz="2000" dirty="0" smtClean="0"/>
          </a:p>
          <a:p>
            <a:pPr eaLnBrk="1" hangingPunct="1">
              <a:lnSpc>
                <a:spcPct val="80000"/>
              </a:lnSpc>
            </a:pPr>
            <a:endParaRPr lang="sv-SE" sz="2000" dirty="0" smtClean="0"/>
          </a:p>
          <a:p>
            <a:pPr eaLnBrk="1" hangingPunct="1">
              <a:lnSpc>
                <a:spcPct val="80000"/>
              </a:lnSpc>
            </a:pPr>
            <a:endParaRPr lang="sv-SE" sz="2000" dirty="0" smtClean="0"/>
          </a:p>
          <a:p>
            <a:pPr eaLnBrk="1" hangingPunct="1">
              <a:lnSpc>
                <a:spcPct val="80000"/>
              </a:lnSpc>
            </a:pPr>
            <a:r>
              <a:rPr lang="sv-SE" sz="2000" dirty="0" smtClean="0"/>
              <a:t>Dissipation is modelled separately in a transport equation</a:t>
            </a:r>
          </a:p>
          <a:p>
            <a:pPr eaLnBrk="1" hangingPunct="1">
              <a:lnSpc>
                <a:spcPct val="80000"/>
              </a:lnSpc>
            </a:pPr>
            <a:endParaRPr lang="sv-SE" sz="2000" dirty="0" smtClean="0"/>
          </a:p>
          <a:p>
            <a:pPr eaLnBrk="1" hangingPunct="1">
              <a:lnSpc>
                <a:spcPct val="80000"/>
              </a:lnSpc>
            </a:pPr>
            <a:endParaRPr lang="sv-SE" sz="2000" dirty="0" smtClean="0"/>
          </a:p>
          <a:p>
            <a:pPr eaLnBrk="1" hangingPunct="1">
              <a:lnSpc>
                <a:spcPct val="80000"/>
              </a:lnSpc>
            </a:pPr>
            <a:r>
              <a:rPr lang="sv-SE" sz="2000" dirty="0" smtClean="0"/>
              <a:t>Higher order terms and pressure velocity coupling are modelled assuming gradient diffusion</a:t>
            </a:r>
          </a:p>
          <a:p>
            <a:pPr eaLnBrk="1" hangingPunct="1">
              <a:lnSpc>
                <a:spcPct val="80000"/>
              </a:lnSpc>
            </a:pPr>
            <a:endParaRPr lang="sv-SE" sz="2000" dirty="0" smtClean="0"/>
          </a:p>
          <a:p>
            <a:pPr eaLnBrk="1" hangingPunct="1">
              <a:lnSpc>
                <a:spcPct val="80000"/>
              </a:lnSpc>
            </a:pPr>
            <a:endParaRPr lang="sv-SE" sz="2000" dirty="0" smtClean="0"/>
          </a:p>
          <a:p>
            <a:pPr eaLnBrk="1" hangingPunct="1">
              <a:lnSpc>
                <a:spcPct val="80000"/>
              </a:lnSpc>
            </a:pPr>
            <a:r>
              <a:rPr lang="sv-SE" sz="2000" dirty="0" smtClean="0"/>
              <a:t>The final model equation for k becomes </a:t>
            </a:r>
            <a:endParaRPr lang="en-US" sz="2000" dirty="0" smtClean="0"/>
          </a:p>
        </p:txBody>
      </p:sp>
      <p:sp>
        <p:nvSpPr>
          <p:cNvPr id="194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9458" name="Object 4"/>
          <p:cNvGraphicFramePr>
            <a:graphicFrameLocks noChangeAspect="1"/>
          </p:cNvGraphicFramePr>
          <p:nvPr/>
        </p:nvGraphicFramePr>
        <p:xfrm>
          <a:off x="1258888" y="1916113"/>
          <a:ext cx="2400300" cy="561975"/>
        </p:xfrm>
        <a:graphic>
          <a:graphicData uri="http://schemas.openxmlformats.org/presentationml/2006/ole">
            <p:oleObj spid="_x0000_s83970" name="Equation" r:id="rId4" imgW="2400300" imgH="558800" progId="Equation.DSMT4">
              <p:embed/>
            </p:oleObj>
          </a:graphicData>
        </a:graphic>
      </p:graphicFrame>
      <p:sp>
        <p:nvSpPr>
          <p:cNvPr id="19466" name="Rectangle 7"/>
          <p:cNvSpPr>
            <a:spLocks noChangeArrowheads="1"/>
          </p:cNvSpPr>
          <p:nvPr/>
        </p:nvSpPr>
        <p:spPr bwMode="auto">
          <a:xfrm>
            <a:off x="0" y="3148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9459" name="Object 6"/>
          <p:cNvGraphicFramePr>
            <a:graphicFrameLocks noChangeAspect="1"/>
          </p:cNvGraphicFramePr>
          <p:nvPr/>
        </p:nvGraphicFramePr>
        <p:xfrm>
          <a:off x="1258888" y="2492375"/>
          <a:ext cx="3476625" cy="561975"/>
        </p:xfrm>
        <a:graphic>
          <a:graphicData uri="http://schemas.openxmlformats.org/presentationml/2006/ole">
            <p:oleObj spid="_x0000_s83971" name="Equation" r:id="rId5" imgW="3479800" imgH="558800" progId="Equation.DSMT4">
              <p:embed/>
            </p:oleObj>
          </a:graphicData>
        </a:graphic>
      </p:graphicFrame>
      <p:sp>
        <p:nvSpPr>
          <p:cNvPr id="19467" name="Rectangle 9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9460" name="Object 8"/>
          <p:cNvGraphicFramePr>
            <a:graphicFrameLocks noChangeAspect="1"/>
          </p:cNvGraphicFramePr>
          <p:nvPr/>
        </p:nvGraphicFramePr>
        <p:xfrm>
          <a:off x="1547813" y="3357563"/>
          <a:ext cx="1366837" cy="652462"/>
        </p:xfrm>
        <a:graphic>
          <a:graphicData uri="http://schemas.openxmlformats.org/presentationml/2006/ole">
            <p:oleObj spid="_x0000_s83972" name="Equation" r:id="rId6" imgW="1054100" imgH="508000" progId="Equation.DSMT4">
              <p:embed/>
            </p:oleObj>
          </a:graphicData>
        </a:graphic>
      </p:graphicFrame>
      <p:sp>
        <p:nvSpPr>
          <p:cNvPr id="19468" name="Rectangle 11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9461" name="Object 10"/>
          <p:cNvGraphicFramePr>
            <a:graphicFrameLocks noChangeAspect="1"/>
          </p:cNvGraphicFramePr>
          <p:nvPr/>
        </p:nvGraphicFramePr>
        <p:xfrm>
          <a:off x="1476375" y="4508500"/>
          <a:ext cx="2159000" cy="619125"/>
        </p:xfrm>
        <a:graphic>
          <a:graphicData uri="http://schemas.openxmlformats.org/presentationml/2006/ole">
            <p:oleObj spid="_x0000_s83973" name="Equation" r:id="rId7" imgW="1765300" imgH="508000" progId="Equation.DSMT4">
              <p:embed/>
            </p:oleObj>
          </a:graphicData>
        </a:graphic>
      </p:graphicFrame>
      <p:graphicFrame>
        <p:nvGraphicFramePr>
          <p:cNvPr id="19462" name="Object 12"/>
          <p:cNvGraphicFramePr>
            <a:graphicFrameLocks noChangeAspect="1"/>
          </p:cNvGraphicFramePr>
          <p:nvPr/>
        </p:nvGraphicFramePr>
        <p:xfrm>
          <a:off x="1258888" y="5445125"/>
          <a:ext cx="5618162" cy="742950"/>
        </p:xfrm>
        <a:graphic>
          <a:graphicData uri="http://schemas.openxmlformats.org/presentationml/2006/ole">
            <p:oleObj spid="_x0000_s83974" name="Equation" r:id="rId8" imgW="4394200" imgH="584200" progId="Equation.DSMT4">
              <p:embed/>
            </p:oleObj>
          </a:graphicData>
        </a:graphic>
      </p:graphicFrame>
      <p:sp>
        <p:nvSpPr>
          <p:cNvPr id="19469" name="Text Box 14"/>
          <p:cNvSpPr txBox="1">
            <a:spLocks noChangeArrowheads="1"/>
          </p:cNvSpPr>
          <p:nvPr/>
        </p:nvSpPr>
        <p:spPr bwMode="auto">
          <a:xfrm>
            <a:off x="6889750" y="1412776"/>
            <a:ext cx="2254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CC0000"/>
                </a:solidFill>
              </a:rPr>
              <a:t>Closure means that</a:t>
            </a:r>
          </a:p>
          <a:p>
            <a:r>
              <a:rPr lang="en-GB" sz="1800" dirty="0">
                <a:solidFill>
                  <a:srgbClr val="CC0000"/>
                </a:solidFill>
              </a:rPr>
              <a:t>everything is written</a:t>
            </a:r>
          </a:p>
          <a:p>
            <a:r>
              <a:rPr lang="en-GB" sz="1800" dirty="0">
                <a:solidFill>
                  <a:srgbClr val="CC0000"/>
                </a:solidFill>
              </a:rPr>
              <a:t>as function of </a:t>
            </a:r>
          </a:p>
          <a:p>
            <a:r>
              <a:rPr lang="en-GB" sz="1800" dirty="0">
                <a:solidFill>
                  <a:srgbClr val="CC0000"/>
                </a:solidFill>
              </a:rPr>
              <a:t>modelled variables</a:t>
            </a:r>
          </a:p>
          <a:p>
            <a:r>
              <a:rPr lang="en-GB" sz="1800" dirty="0">
                <a:solidFill>
                  <a:srgbClr val="CC0000"/>
                </a:solidFill>
              </a:rPr>
              <a:t>i.e. </a:t>
            </a:r>
            <a:r>
              <a:rPr lang="en-GB" sz="1800" i="1" dirty="0">
                <a:solidFill>
                  <a:srgbClr val="CC0000"/>
                </a:solidFill>
              </a:rPr>
              <a:t>U</a:t>
            </a:r>
            <a:r>
              <a:rPr lang="en-GB" sz="1800" i="1" baseline="-25000" dirty="0">
                <a:solidFill>
                  <a:srgbClr val="CC0000"/>
                </a:solidFill>
              </a:rPr>
              <a:t>1</a:t>
            </a:r>
            <a:r>
              <a:rPr lang="en-GB" sz="1800" i="1" dirty="0">
                <a:solidFill>
                  <a:srgbClr val="CC0000"/>
                </a:solidFill>
              </a:rPr>
              <a:t>,U</a:t>
            </a:r>
            <a:r>
              <a:rPr lang="en-GB" sz="1800" i="1" baseline="-25000" dirty="0">
                <a:solidFill>
                  <a:srgbClr val="CC0000"/>
                </a:solidFill>
              </a:rPr>
              <a:t>2</a:t>
            </a:r>
            <a:r>
              <a:rPr lang="en-GB" sz="1800" i="1" dirty="0">
                <a:solidFill>
                  <a:srgbClr val="CC0000"/>
                </a:solidFill>
              </a:rPr>
              <a:t>,U</a:t>
            </a:r>
            <a:r>
              <a:rPr lang="en-GB" sz="1800" i="1" baseline="-25000" dirty="0">
                <a:solidFill>
                  <a:srgbClr val="CC0000"/>
                </a:solidFill>
              </a:rPr>
              <a:t>3</a:t>
            </a:r>
            <a:r>
              <a:rPr lang="en-GB" sz="1800" i="1" dirty="0">
                <a:solidFill>
                  <a:srgbClr val="CC0000"/>
                </a:solidFill>
              </a:rPr>
              <a:t>,P,k</a:t>
            </a:r>
            <a:r>
              <a:rPr lang="en-GB" sz="1800" dirty="0">
                <a:solidFill>
                  <a:srgbClr val="CC0000"/>
                </a:solidFill>
              </a:rPr>
              <a:t> and </a:t>
            </a:r>
            <a:r>
              <a:rPr lang="el-GR" sz="1800" i="1" dirty="0">
                <a:solidFill>
                  <a:srgbClr val="CC0000"/>
                </a:solidFill>
                <a:cs typeface="Times New Roman" pitchFamily="18" charset="0"/>
              </a:rPr>
              <a:t>ε</a:t>
            </a:r>
            <a:endParaRPr lang="sv-SE" sz="1800" i="1" dirty="0">
              <a:solidFill>
                <a:srgbClr val="CC0000"/>
              </a:solidFill>
              <a:cs typeface="Times New Roman" pitchFamily="18" charset="0"/>
            </a:endParaRPr>
          </a:p>
          <a:p>
            <a:r>
              <a:rPr lang="en-US" sz="1800" dirty="0">
                <a:solidFill>
                  <a:srgbClr val="CC0000"/>
                </a:solidFill>
                <a:cs typeface="Times New Roman" pitchFamily="18" charset="0"/>
              </a:rPr>
              <a:t>and their derivatives</a:t>
            </a:r>
          </a:p>
          <a:p>
            <a:endParaRPr lang="el-GR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Flow in a tube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484313"/>
            <a:ext cx="7775575" cy="4608512"/>
          </a:xfrm>
        </p:spPr>
        <p:txBody>
          <a:bodyPr/>
          <a:lstStyle/>
          <a:p>
            <a:pPr eaLnBrk="1" hangingPunct="1"/>
            <a:r>
              <a:rPr lang="en-GB" sz="2800" smtClean="0"/>
              <a:t>Laminar flow </a:t>
            </a:r>
          </a:p>
          <a:p>
            <a:pPr lvl="1" eaLnBrk="1" hangingPunct="1"/>
            <a:r>
              <a:rPr lang="en-GB" sz="2400" smtClean="0"/>
              <a:t>Molecular viscosity is a property of the fluid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Turbulent flow </a:t>
            </a:r>
          </a:p>
          <a:p>
            <a:pPr lvl="1" eaLnBrk="1" hangingPunct="1"/>
            <a:r>
              <a:rPr lang="en-GB" sz="2400" smtClean="0"/>
              <a:t>Turbulent viscosity is a property of the flow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1258888" y="2565400"/>
          <a:ext cx="4886325" cy="855663"/>
        </p:xfrm>
        <a:graphic>
          <a:graphicData uri="http://schemas.openxmlformats.org/presentationml/2006/ole">
            <p:oleObj spid="_x0000_s65538" name="Equation" r:id="rId4" imgW="2247840" imgH="393480" progId="Equation.DSMT4">
              <p:embed/>
            </p:oleObj>
          </a:graphicData>
        </a:graphic>
      </p:graphicFrame>
      <p:graphicFrame>
        <p:nvGraphicFramePr>
          <p:cNvPr id="1027" name="Object 10"/>
          <p:cNvGraphicFramePr>
            <a:graphicFrameLocks noChangeAspect="1"/>
          </p:cNvGraphicFramePr>
          <p:nvPr>
            <p:ph sz="quarter" idx="3"/>
          </p:nvPr>
        </p:nvGraphicFramePr>
        <p:xfrm>
          <a:off x="5867400" y="3933825"/>
          <a:ext cx="1433513" cy="2228850"/>
        </p:xfrm>
        <a:graphic>
          <a:graphicData uri="http://schemas.openxmlformats.org/presentationml/2006/ole">
            <p:oleObj spid="_x0000_s65539" name="Equation" r:id="rId5" imgW="114120" imgH="177480" progId="Equation.DSMT4">
              <p:embed/>
            </p:oleObj>
          </a:graphicData>
        </a:graphic>
      </p:graphicFrame>
      <p:graphicFrame>
        <p:nvGraphicFramePr>
          <p:cNvPr id="1028" name="Object 12"/>
          <p:cNvGraphicFramePr>
            <a:graphicFrameLocks noChangeAspect="1"/>
          </p:cNvGraphicFramePr>
          <p:nvPr/>
        </p:nvGraphicFramePr>
        <p:xfrm>
          <a:off x="1116013" y="5013325"/>
          <a:ext cx="6991350" cy="942975"/>
        </p:xfrm>
        <a:graphic>
          <a:graphicData uri="http://schemas.openxmlformats.org/presentationml/2006/ole">
            <p:oleObj spid="_x0000_s65540" name="Equation" r:id="rId6" imgW="292068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The </a:t>
            </a:r>
            <a:r>
              <a:rPr lang="el-GR" smtClean="0">
                <a:cs typeface="Times New Roman" pitchFamily="18" charset="0"/>
              </a:rPr>
              <a:t>ε</a:t>
            </a:r>
            <a:r>
              <a:rPr lang="sv-SE" smtClean="0">
                <a:cs typeface="Times New Roman" pitchFamily="18" charset="0"/>
              </a:rPr>
              <a:t> equation</a:t>
            </a:r>
            <a:endParaRPr lang="el-GR" smtClean="0">
              <a:cs typeface="Times New Roman" pitchFamily="18" charset="0"/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3068638"/>
            <a:ext cx="7772400" cy="3097212"/>
          </a:xfrm>
        </p:spPr>
        <p:txBody>
          <a:bodyPr/>
          <a:lstStyle/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I.  	Accumulation of </a:t>
            </a:r>
            <a:r>
              <a:rPr lang="en-US" sz="1800" i="1" smtClean="0"/>
              <a:t>ε.</a:t>
            </a:r>
            <a:endParaRPr lang="en-US" sz="1800" smtClean="0"/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II. 	Convection of </a:t>
            </a:r>
            <a:r>
              <a:rPr lang="en-US" sz="1800" i="1" smtClean="0"/>
              <a:t>ε</a:t>
            </a:r>
            <a:r>
              <a:rPr lang="en-US" sz="1800" smtClean="0"/>
              <a:t> by the mean velocity.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III, IV    Production of dissipation, due to interactions between the mean flow and the products of the turbulent fluctuations.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V, VI	Destruction rate of the dissipation, due to turbulent velocity fluctuations.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VII.	Viscous diffusion of </a:t>
            </a:r>
            <a:r>
              <a:rPr lang="en-US" sz="1800" i="1" smtClean="0"/>
              <a:t>ε.</a:t>
            </a:r>
            <a:endParaRPr lang="en-US" sz="1800" smtClean="0"/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VIII.	Turbulent transport of </a:t>
            </a:r>
            <a:r>
              <a:rPr lang="en-US" sz="1800" i="1" smtClean="0"/>
              <a:t>ε</a:t>
            </a:r>
            <a:r>
              <a:rPr lang="en-US" sz="1800" smtClean="0"/>
              <a:t> due to velocity fluctuations.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IX.	Turbulent transport of </a:t>
            </a:r>
            <a:r>
              <a:rPr lang="en-US" sz="1800" i="1" smtClean="0"/>
              <a:t>ε</a:t>
            </a:r>
            <a:r>
              <a:rPr lang="en-US" sz="1800" smtClean="0"/>
              <a:t> due to pressure-velocity fluctuations.</a:t>
            </a:r>
            <a:endParaRPr lang="en-GB" sz="1800" smtClean="0"/>
          </a:p>
          <a:p>
            <a:pPr marL="812800" indent="-812800" eaLnBrk="1" hangingPunct="1">
              <a:lnSpc>
                <a:spcPct val="80000"/>
              </a:lnSpc>
              <a:buFontTx/>
              <a:buAutoNum type="romanUcPeriod"/>
            </a:pPr>
            <a:endParaRPr lang="en-GB" sz="1800" smtClean="0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0482" name="Object 4"/>
          <p:cNvGraphicFramePr>
            <a:graphicFrameLocks noChangeAspect="1"/>
          </p:cNvGraphicFramePr>
          <p:nvPr/>
        </p:nvGraphicFramePr>
        <p:xfrm>
          <a:off x="827088" y="981075"/>
          <a:ext cx="6913562" cy="1952625"/>
        </p:xfrm>
        <a:graphic>
          <a:graphicData uri="http://schemas.openxmlformats.org/presentationml/2006/ole">
            <p:oleObj spid="_x0000_s84994" name="Equation" r:id="rId4" imgW="5587920" imgH="1574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Closure in the </a:t>
            </a:r>
            <a:r>
              <a:rPr lang="el-GR" smtClean="0">
                <a:cs typeface="Times New Roman" pitchFamily="18" charset="0"/>
              </a:rPr>
              <a:t>ε</a:t>
            </a:r>
            <a:r>
              <a:rPr lang="sv-SE" smtClean="0">
                <a:cs typeface="Times New Roman" pitchFamily="18" charset="0"/>
              </a:rPr>
              <a:t> equation</a:t>
            </a:r>
            <a:endParaRPr lang="el-GR" smtClean="0">
              <a:cs typeface="Times New Roman" pitchFamily="18" charset="0"/>
            </a:endParaRP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2565400"/>
            <a:ext cx="7416800" cy="3600450"/>
          </a:xfrm>
        </p:spPr>
        <p:txBody>
          <a:bodyPr/>
          <a:lstStyle/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dirty="0" smtClean="0"/>
              <a:t>Accumulation of </a:t>
            </a:r>
            <a:r>
              <a:rPr lang="en-US" sz="2000" i="1" dirty="0" smtClean="0"/>
              <a:t>ε.</a:t>
            </a:r>
            <a:endParaRPr lang="en-US" sz="2000" dirty="0" smtClean="0"/>
          </a:p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dirty="0" smtClean="0"/>
              <a:t>Convection of </a:t>
            </a:r>
            <a:r>
              <a:rPr lang="en-US" sz="2000" i="1" dirty="0" smtClean="0"/>
              <a:t>ε</a:t>
            </a:r>
            <a:r>
              <a:rPr lang="en-US" sz="2000" dirty="0" smtClean="0"/>
              <a:t> by the mean velocity.</a:t>
            </a:r>
          </a:p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dirty="0" smtClean="0"/>
              <a:t>Production of </a:t>
            </a:r>
            <a:r>
              <a:rPr lang="en-US" sz="2000" i="1" dirty="0" smtClean="0"/>
              <a:t>ε</a:t>
            </a:r>
            <a:r>
              <a:rPr lang="en-US" sz="2000" dirty="0" smtClean="0"/>
              <a:t>.</a:t>
            </a:r>
          </a:p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dirty="0" smtClean="0"/>
              <a:t>Dissipation of </a:t>
            </a:r>
            <a:r>
              <a:rPr lang="en-US" sz="2000" i="1" dirty="0" smtClean="0"/>
              <a:t>ε</a:t>
            </a:r>
            <a:r>
              <a:rPr lang="en-US" sz="2000" dirty="0" smtClean="0"/>
              <a:t>.			</a:t>
            </a:r>
            <a:endParaRPr lang="en-GB" sz="2000" dirty="0" smtClean="0"/>
          </a:p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en-US" sz="2000" dirty="0" smtClean="0"/>
              <a:t>Diffusion of </a:t>
            </a:r>
            <a:r>
              <a:rPr lang="en-US" sz="2000" i="1" dirty="0" smtClean="0"/>
              <a:t>ε.</a:t>
            </a:r>
            <a:endParaRPr lang="en-US" sz="2000" dirty="0" smtClean="0"/>
          </a:p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endParaRPr lang="en-GB" sz="2000" dirty="0" smtClean="0"/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en-GB" sz="2000" dirty="0" smtClean="0"/>
              <a:t>The time constant for turbulence decay (III and IV)  </a:t>
            </a:r>
            <a:r>
              <a:rPr lang="el-GR" sz="2400" dirty="0" smtClean="0">
                <a:cs typeface="Times New Roman" pitchFamily="18" charset="0"/>
              </a:rPr>
              <a:t>τ</a:t>
            </a:r>
            <a:r>
              <a:rPr lang="sv-SE" sz="2400" dirty="0" smtClean="0">
                <a:cs typeface="Times New Roman" pitchFamily="18" charset="0"/>
              </a:rPr>
              <a:t>=k/</a:t>
            </a:r>
            <a:r>
              <a:rPr lang="el-GR" sz="2400" dirty="0" smtClean="0">
                <a:cs typeface="Times New Roman" pitchFamily="18" charset="0"/>
              </a:rPr>
              <a:t>ε</a:t>
            </a: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en-GB" sz="2000" dirty="0" smtClean="0"/>
              <a:t>The source term for production of </a:t>
            </a:r>
            <a:r>
              <a:rPr lang="el-GR" sz="2000" dirty="0" smtClean="0">
                <a:cs typeface="Times New Roman" pitchFamily="18" charset="0"/>
              </a:rPr>
              <a:t>ε</a:t>
            </a:r>
            <a:r>
              <a:rPr lang="en-GB" sz="2000" dirty="0" smtClean="0"/>
              <a:t> is the </a:t>
            </a: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en-GB" sz="2000" dirty="0" smtClean="0"/>
              <a:t>(source term for production of k)/</a:t>
            </a:r>
            <a:r>
              <a:rPr lang="el-GR" sz="2000" dirty="0" smtClean="0">
                <a:cs typeface="Times New Roman" pitchFamily="18" charset="0"/>
              </a:rPr>
              <a:t>τ</a:t>
            </a:r>
            <a:endParaRPr lang="sv-SE" sz="2000" dirty="0" smtClean="0">
              <a:cs typeface="Times New Roman" pitchFamily="18" charset="0"/>
            </a:endParaRP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en-GB" sz="2000" dirty="0" smtClean="0"/>
              <a:t>Model the dissipation of </a:t>
            </a:r>
            <a:r>
              <a:rPr lang="el-GR" sz="2000" dirty="0" smtClean="0">
                <a:cs typeface="Times New Roman" pitchFamily="18" charset="0"/>
              </a:rPr>
              <a:t>ε</a:t>
            </a:r>
            <a:r>
              <a:rPr lang="sv-SE" sz="2000" dirty="0" smtClean="0">
                <a:cs typeface="Times New Roman" pitchFamily="18" charset="0"/>
              </a:rPr>
              <a:t> as simple as posible (IV)  </a:t>
            </a:r>
            <a:r>
              <a:rPr lang="el-GR" sz="2400" dirty="0" smtClean="0">
                <a:cs typeface="Times New Roman" pitchFamily="18" charset="0"/>
              </a:rPr>
              <a:t>ε</a:t>
            </a:r>
            <a:r>
              <a:rPr lang="sv-SE" sz="2400" dirty="0" smtClean="0">
                <a:cs typeface="Times New Roman" pitchFamily="18" charset="0"/>
              </a:rPr>
              <a:t>/</a:t>
            </a:r>
            <a:r>
              <a:rPr lang="el-GR" sz="2400" dirty="0" smtClean="0">
                <a:cs typeface="Times New Roman" pitchFamily="18" charset="0"/>
              </a:rPr>
              <a:t>τ</a:t>
            </a:r>
            <a:r>
              <a:rPr lang="sv-SE" sz="2400" dirty="0" smtClean="0">
                <a:cs typeface="Times New Roman" pitchFamily="18" charset="0"/>
              </a:rPr>
              <a:t>=</a:t>
            </a:r>
            <a:r>
              <a:rPr lang="el-GR" sz="2400" dirty="0" smtClean="0">
                <a:cs typeface="Times New Roman" pitchFamily="18" charset="0"/>
              </a:rPr>
              <a:t>ε</a:t>
            </a:r>
            <a:r>
              <a:rPr lang="sv-SE" sz="2400" baseline="30000" dirty="0" smtClean="0">
                <a:cs typeface="Times New Roman" pitchFamily="18" charset="0"/>
              </a:rPr>
              <a:t>2</a:t>
            </a:r>
            <a:r>
              <a:rPr lang="sv-SE" sz="2400" dirty="0" smtClean="0">
                <a:cs typeface="Times New Roman" pitchFamily="18" charset="0"/>
              </a:rPr>
              <a:t>/k</a:t>
            </a: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endParaRPr lang="sv-SE" sz="2000" dirty="0" smtClean="0">
              <a:cs typeface="Times New Roman" pitchFamily="18" charset="0"/>
            </a:endParaRP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endParaRPr lang="sv-SE" sz="2400" dirty="0" smtClean="0">
              <a:cs typeface="Times New Roman" pitchFamily="18" charset="0"/>
            </a:endParaRP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endParaRPr lang="sv-SE" sz="2400" dirty="0" smtClean="0">
              <a:cs typeface="Times New Roman" pitchFamily="18" charset="0"/>
            </a:endParaRP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endParaRPr lang="el-GR" sz="2400" dirty="0" smtClean="0">
              <a:cs typeface="Times New Roman" pitchFamily="18" charset="0"/>
            </a:endParaRP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endParaRPr lang="sv-SE" sz="2000" dirty="0" smtClean="0">
              <a:cs typeface="Times New Roman" pitchFamily="18" charset="0"/>
            </a:endParaRP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endParaRPr lang="el-GR" sz="2400" dirty="0" smtClean="0">
              <a:cs typeface="Times New Roman" pitchFamily="18" charset="0"/>
            </a:endParaRPr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0" y="3052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/>
        </p:nvGraphicFramePr>
        <p:xfrm>
          <a:off x="971550" y="1341438"/>
          <a:ext cx="7345363" cy="1098550"/>
        </p:xfrm>
        <a:graphic>
          <a:graphicData uri="http://schemas.openxmlformats.org/presentationml/2006/ole">
            <p:oleObj spid="_x0000_s86018" name="Equation" r:id="rId4" imgW="5029200" imgH="749300" progId="Equation.DSMT4">
              <p:embed/>
            </p:oleObj>
          </a:graphicData>
        </a:graphic>
      </p:graphicFrame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21512" name="Rectangle 9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1507" name="Object 13"/>
          <p:cNvGraphicFramePr>
            <a:graphicFrameLocks noChangeAspect="1"/>
          </p:cNvGraphicFramePr>
          <p:nvPr>
            <p:ph sz="half" idx="2"/>
          </p:nvPr>
        </p:nvGraphicFramePr>
        <p:xfrm>
          <a:off x="4646613" y="3525838"/>
          <a:ext cx="3810000" cy="669925"/>
        </p:xfrm>
        <a:graphic>
          <a:graphicData uri="http://schemas.openxmlformats.org/presentationml/2006/ole">
            <p:oleObj spid="_x0000_s86019" name="Equation" r:id="rId5" imgW="2743200" imgH="482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dirty="0" smtClean="0"/>
              <a:t>Closure coefficients in the k-</a:t>
            </a:r>
            <a:r>
              <a:rPr lang="el-GR" sz="4000" dirty="0" smtClean="0">
                <a:cs typeface="Times New Roman" pitchFamily="18" charset="0"/>
              </a:rPr>
              <a:t>ε</a:t>
            </a:r>
            <a:r>
              <a:rPr lang="sv-SE" sz="4000" dirty="0" smtClean="0">
                <a:cs typeface="Times New Roman" pitchFamily="18" charset="0"/>
              </a:rPr>
              <a:t> model</a:t>
            </a:r>
            <a:endParaRPr lang="el-GR" sz="4000" dirty="0" smtClean="0">
              <a:cs typeface="Times New Roman" pitchFamily="18" charset="0"/>
            </a:endParaRPr>
          </a:p>
        </p:txBody>
      </p:sp>
      <p:sp>
        <p:nvSpPr>
          <p:cNvPr id="22536" name="Rectangle 11"/>
          <p:cNvSpPr>
            <a:spLocks noChangeArrowheads="1"/>
          </p:cNvSpPr>
          <p:nvPr/>
        </p:nvSpPr>
        <p:spPr bwMode="auto">
          <a:xfrm>
            <a:off x="3636963" y="2119313"/>
            <a:ext cx="879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22530" name="Object 8"/>
          <p:cNvGraphicFramePr>
            <a:graphicFrameLocks noChangeAspect="1"/>
          </p:cNvGraphicFramePr>
          <p:nvPr/>
        </p:nvGraphicFramePr>
        <p:xfrm>
          <a:off x="1331913" y="2205038"/>
          <a:ext cx="619125" cy="671512"/>
        </p:xfrm>
        <a:graphic>
          <a:graphicData uri="http://schemas.openxmlformats.org/presentationml/2006/ole">
            <p:oleObj spid="_x0000_s87042" name="Equation" r:id="rId4" imgW="215713" imgH="241091" progId="Equation.DSMT4">
              <p:embed/>
            </p:oleObj>
          </a:graphicData>
        </a:graphic>
      </p:graphicFrame>
      <p:sp>
        <p:nvSpPr>
          <p:cNvPr id="22537" name="Rectangle 14"/>
          <p:cNvSpPr>
            <a:spLocks noChangeArrowheads="1"/>
          </p:cNvSpPr>
          <p:nvPr/>
        </p:nvSpPr>
        <p:spPr bwMode="auto">
          <a:xfrm>
            <a:off x="3636963" y="2119313"/>
            <a:ext cx="879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22531" name="Object 7"/>
          <p:cNvGraphicFramePr>
            <a:graphicFrameLocks noChangeAspect="1"/>
          </p:cNvGraphicFramePr>
          <p:nvPr/>
        </p:nvGraphicFramePr>
        <p:xfrm>
          <a:off x="1258888" y="2852738"/>
          <a:ext cx="722312" cy="692150"/>
        </p:xfrm>
        <a:graphic>
          <a:graphicData uri="http://schemas.openxmlformats.org/presentationml/2006/ole">
            <p:oleObj spid="_x0000_s87043" name="Equation" r:id="rId5" imgW="241300" imgH="228600" progId="Equation.DSMT4">
              <p:embed/>
            </p:oleObj>
          </a:graphicData>
        </a:graphic>
      </p:graphicFrame>
      <p:sp>
        <p:nvSpPr>
          <p:cNvPr id="22538" name="Rectangle 17"/>
          <p:cNvSpPr>
            <a:spLocks noChangeArrowheads="1"/>
          </p:cNvSpPr>
          <p:nvPr/>
        </p:nvSpPr>
        <p:spPr bwMode="auto">
          <a:xfrm>
            <a:off x="3636963" y="2119313"/>
            <a:ext cx="879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22532" name="Object 6"/>
          <p:cNvGraphicFramePr>
            <a:graphicFrameLocks noChangeAspect="1"/>
          </p:cNvGraphicFramePr>
          <p:nvPr/>
        </p:nvGraphicFramePr>
        <p:xfrm>
          <a:off x="1258888" y="3429000"/>
          <a:ext cx="735012" cy="654050"/>
        </p:xfrm>
        <a:graphic>
          <a:graphicData uri="http://schemas.openxmlformats.org/presentationml/2006/ole">
            <p:oleObj spid="_x0000_s87044" name="Equation" r:id="rId6" imgW="253890" imgH="228501" progId="Equation.DSMT4">
              <p:embed/>
            </p:oleObj>
          </a:graphicData>
        </a:graphic>
      </p:graphicFrame>
      <p:sp>
        <p:nvSpPr>
          <p:cNvPr id="22539" name="Rectangle 20"/>
          <p:cNvSpPr>
            <a:spLocks noChangeArrowheads="1"/>
          </p:cNvSpPr>
          <p:nvPr/>
        </p:nvSpPr>
        <p:spPr bwMode="auto">
          <a:xfrm>
            <a:off x="3636963" y="2119313"/>
            <a:ext cx="879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1403350" y="4005263"/>
          <a:ext cx="704850" cy="804862"/>
        </p:xfrm>
        <a:graphic>
          <a:graphicData uri="http://schemas.openxmlformats.org/presentationml/2006/ole">
            <p:oleObj spid="_x0000_s87045" name="Equation" r:id="rId7" imgW="203112" imgH="228501" progId="Equation.DSMT4">
              <p:embed/>
            </p:oleObj>
          </a:graphicData>
        </a:graphic>
      </p:graphicFrame>
      <p:sp>
        <p:nvSpPr>
          <p:cNvPr id="22540" name="Rectangle 23"/>
          <p:cNvSpPr>
            <a:spLocks noChangeArrowheads="1"/>
          </p:cNvSpPr>
          <p:nvPr/>
        </p:nvSpPr>
        <p:spPr bwMode="auto">
          <a:xfrm>
            <a:off x="3636963" y="2119313"/>
            <a:ext cx="879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graphicFrame>
        <p:nvGraphicFramePr>
          <p:cNvPr id="22534" name="Object 4"/>
          <p:cNvGraphicFramePr>
            <a:graphicFrameLocks noChangeAspect="1"/>
          </p:cNvGraphicFramePr>
          <p:nvPr/>
        </p:nvGraphicFramePr>
        <p:xfrm>
          <a:off x="1331913" y="4581525"/>
          <a:ext cx="641350" cy="731838"/>
        </p:xfrm>
        <a:graphic>
          <a:graphicData uri="http://schemas.openxmlformats.org/presentationml/2006/ole">
            <p:oleObj spid="_x0000_s87046" name="Equation" r:id="rId8" imgW="203112" imgH="228501" progId="Equation.DSMT4">
              <p:embed/>
            </p:oleObj>
          </a:graphicData>
        </a:graphic>
      </p:graphicFrame>
      <p:graphicFrame>
        <p:nvGraphicFramePr>
          <p:cNvPr id="198750" name="Group 94"/>
          <p:cNvGraphicFramePr>
            <a:graphicFrameLocks noGrp="1"/>
          </p:cNvGraphicFramePr>
          <p:nvPr/>
        </p:nvGraphicFramePr>
        <p:xfrm>
          <a:off x="971550" y="1773238"/>
          <a:ext cx="3022600" cy="3565844"/>
        </p:xfrm>
        <a:graphic>
          <a:graphicData uri="http://schemas.openxmlformats.org/drawingml/2006/table">
            <a:tbl>
              <a:tblPr/>
              <a:tblGrid>
                <a:gridCol w="1420813"/>
                <a:gridCol w="160178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Constant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1.92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64" name="Text Box 95"/>
          <p:cNvSpPr txBox="1">
            <a:spLocks noChangeArrowheads="1"/>
          </p:cNvSpPr>
          <p:nvPr/>
        </p:nvSpPr>
        <p:spPr bwMode="auto">
          <a:xfrm>
            <a:off x="5272088" y="2225675"/>
            <a:ext cx="329288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The coefficients are </a:t>
            </a:r>
          </a:p>
          <a:p>
            <a:r>
              <a:rPr lang="en-GB" dirty="0"/>
              <a:t>determined empirically </a:t>
            </a:r>
          </a:p>
          <a:p>
            <a:r>
              <a:rPr lang="en-GB" dirty="0"/>
              <a:t>and chosen to get the </a:t>
            </a:r>
          </a:p>
          <a:p>
            <a:r>
              <a:rPr lang="en-GB" dirty="0"/>
              <a:t>best results as an average</a:t>
            </a:r>
          </a:p>
          <a:p>
            <a:r>
              <a:rPr lang="en-GB" dirty="0"/>
              <a:t>for many very different </a:t>
            </a:r>
          </a:p>
          <a:p>
            <a:r>
              <a:rPr lang="en-GB" smtClean="0"/>
              <a:t>cases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Title 1"/>
          <p:cNvSpPr>
            <a:spLocks noGrp="1"/>
          </p:cNvSpPr>
          <p:nvPr>
            <p:ph type="title"/>
          </p:nvPr>
        </p:nvSpPr>
        <p:spPr>
          <a:xfrm>
            <a:off x="323528" y="260350"/>
            <a:ext cx="8496944" cy="1143000"/>
          </a:xfrm>
        </p:spPr>
        <p:txBody>
          <a:bodyPr/>
          <a:lstStyle/>
          <a:p>
            <a:r>
              <a:rPr lang="sv-SE" sz="4000" dirty="0" smtClean="0"/>
              <a:t>Momentum, heat and mass diffusion</a:t>
            </a:r>
          </a:p>
        </p:txBody>
      </p:sp>
      <p:sp>
        <p:nvSpPr>
          <p:cNvPr id="235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800" dirty="0" smtClean="0"/>
              <a:t>Effective viscosity</a:t>
            </a:r>
          </a:p>
          <a:p>
            <a:endParaRPr lang="sv-SE" dirty="0" smtClean="0"/>
          </a:p>
          <a:p>
            <a:r>
              <a:rPr lang="sv-SE" sz="2800" dirty="0" smtClean="0"/>
              <a:t>Effective diffusion</a:t>
            </a:r>
          </a:p>
          <a:p>
            <a:endParaRPr lang="sv-SE" dirty="0" smtClean="0"/>
          </a:p>
          <a:p>
            <a:r>
              <a:rPr lang="sv-SE" sz="2800" dirty="0" smtClean="0"/>
              <a:t>Effective heat conduction</a:t>
            </a:r>
          </a:p>
          <a:p>
            <a:endParaRPr lang="sv-SE" dirty="0" smtClean="0"/>
          </a:p>
          <a:p>
            <a:r>
              <a:rPr lang="sv-SE" sz="2800" dirty="0" smtClean="0"/>
              <a:t>Where turbulent Schmidt and Prantl numbers are </a:t>
            </a:r>
            <a:r>
              <a:rPr lang="sv-SE" sz="2800" i="1" dirty="0" smtClean="0"/>
              <a:t>Sc</a:t>
            </a:r>
            <a:r>
              <a:rPr lang="sv-SE" sz="2800" i="1" baseline="-25000" dirty="0" smtClean="0"/>
              <a:t>T</a:t>
            </a:r>
            <a:r>
              <a:rPr lang="sv-SE" sz="2800" baseline="-25000" dirty="0" smtClean="0"/>
              <a:t> </a:t>
            </a:r>
            <a:r>
              <a:rPr lang="sv-SE" sz="2800" dirty="0" smtClean="0">
                <a:sym typeface="Symbol" pitchFamily="18" charset="2"/>
              </a:rPr>
              <a:t></a:t>
            </a:r>
            <a:r>
              <a:rPr lang="sv-SE" sz="2800" dirty="0" smtClean="0"/>
              <a:t> Pr</a:t>
            </a:r>
            <a:r>
              <a:rPr lang="sv-SE" sz="2800" baseline="-25000" dirty="0" smtClean="0"/>
              <a:t>T </a:t>
            </a:r>
            <a:r>
              <a:rPr lang="sv-SE" sz="2800" dirty="0" smtClean="0">
                <a:sym typeface="Symbol" pitchFamily="18" charset="2"/>
              </a:rPr>
              <a:t> 1</a:t>
            </a:r>
            <a:endParaRPr lang="sv-SE" sz="2800" dirty="0" smtClean="0"/>
          </a:p>
          <a:p>
            <a:endParaRPr lang="sv-SE" dirty="0" smtClean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619250" y="2060576"/>
          <a:ext cx="2016646" cy="598312"/>
        </p:xfrm>
        <a:graphic>
          <a:graphicData uri="http://schemas.openxmlformats.org/presentationml/2006/ole">
            <p:oleObj spid="_x0000_s88066" name="Equation" r:id="rId4" imgW="812520" imgH="241200" progId="Equation.DSMT4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1547813" y="3023485"/>
          <a:ext cx="1944067" cy="837563"/>
        </p:xfrm>
        <a:graphic>
          <a:graphicData uri="http://schemas.openxmlformats.org/presentationml/2006/ole">
            <p:oleObj spid="_x0000_s88067" name="Equation" r:id="rId5" imgW="1002960" imgH="431640" progId="Equation.DSMT4">
              <p:embed/>
            </p:oleObj>
          </a:graphicData>
        </a:graphic>
      </p:graphicFrame>
      <p:graphicFrame>
        <p:nvGraphicFramePr>
          <p:cNvPr id="23556" name="Object 6"/>
          <p:cNvGraphicFramePr>
            <a:graphicFrameLocks noChangeAspect="1"/>
          </p:cNvGraphicFramePr>
          <p:nvPr/>
        </p:nvGraphicFramePr>
        <p:xfrm>
          <a:off x="1475656" y="4073482"/>
          <a:ext cx="2088530" cy="939694"/>
        </p:xfrm>
        <a:graphic>
          <a:graphicData uri="http://schemas.openxmlformats.org/presentationml/2006/ole">
            <p:oleObj spid="_x0000_s88068" name="Equation" r:id="rId6" imgW="1091880" imgH="457200" progId="Equation.DSMT4">
              <p:embed/>
            </p:oleObj>
          </a:graphicData>
        </a:graphic>
      </p:graphicFrame>
      <p:graphicFrame>
        <p:nvGraphicFramePr>
          <p:cNvPr id="23557" name="Object 7"/>
          <p:cNvGraphicFramePr>
            <a:graphicFrameLocks noChangeAspect="1"/>
          </p:cNvGraphicFramePr>
          <p:nvPr/>
        </p:nvGraphicFramePr>
        <p:xfrm>
          <a:off x="4997450" y="2473325"/>
          <a:ext cx="114300" cy="177800"/>
        </p:xfrm>
        <a:graphic>
          <a:graphicData uri="http://schemas.openxmlformats.org/presentationml/2006/ole">
            <p:oleObj spid="_x0000_s88069" name="Equation" r:id="rId7" imgW="114120" imgH="1774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Transport in a jet</a:t>
            </a:r>
          </a:p>
        </p:txBody>
      </p:sp>
      <p:pic>
        <p:nvPicPr>
          <p:cNvPr id="9" name="Lic_1_1.mpg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55576" y="2132856"/>
            <a:ext cx="3683596" cy="2455730"/>
          </a:xfrm>
          <a:prstGeom prst="rect">
            <a:avLst/>
          </a:prstGeom>
        </p:spPr>
      </p:pic>
      <p:pic>
        <p:nvPicPr>
          <p:cNvPr id="10" name="Lic_1_3.mpg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99992" y="2132856"/>
            <a:ext cx="3672408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6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16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023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Turbulent flow</a:t>
            </a:r>
            <a:endParaRPr lang="en-GB" smtClean="0"/>
          </a:p>
        </p:txBody>
      </p:sp>
      <p:sp>
        <p:nvSpPr>
          <p:cNvPr id="2053" name="Rectangle 3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8280400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When the inertial transport is much large than the stabilizing viscous transport the flow becomes turbulent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High strain rate (Velocity gradients) are a source for turbulence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2800" dirty="0" smtClean="0"/>
          </a:p>
        </p:txBody>
      </p:sp>
      <p:graphicFrame>
        <p:nvGraphicFramePr>
          <p:cNvPr id="2050" name="Object 35"/>
          <p:cNvGraphicFramePr>
            <a:graphicFrameLocks noChangeAspect="1"/>
          </p:cNvGraphicFramePr>
          <p:nvPr>
            <p:ph sz="quarter" idx="2"/>
          </p:nvPr>
        </p:nvGraphicFramePr>
        <p:xfrm>
          <a:off x="6094413" y="2571750"/>
          <a:ext cx="914400" cy="198438"/>
        </p:xfrm>
        <a:graphic>
          <a:graphicData uri="http://schemas.openxmlformats.org/presentationml/2006/ole">
            <p:oleObj spid="_x0000_s66562" name="Equation" r:id="rId4" imgW="914400" imgH="198720" progId="Equation.DSMT4">
              <p:embed/>
            </p:oleObj>
          </a:graphicData>
        </a:graphic>
      </p:graphicFrame>
      <p:graphicFrame>
        <p:nvGraphicFramePr>
          <p:cNvPr id="2051" name="Object 29"/>
          <p:cNvGraphicFramePr>
            <a:graphicFrameLocks noChangeAspect="1"/>
          </p:cNvGraphicFramePr>
          <p:nvPr/>
        </p:nvGraphicFramePr>
        <p:xfrm>
          <a:off x="904875" y="3068638"/>
          <a:ext cx="6186488" cy="1035050"/>
        </p:xfrm>
        <a:graphic>
          <a:graphicData uri="http://schemas.openxmlformats.org/presentationml/2006/ole">
            <p:oleObj spid="_x0000_s66563" name="Equation" r:id="rId5" imgW="250164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Transition to turbulence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341438"/>
            <a:ext cx="8352928" cy="460851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Internal flows </a:t>
            </a:r>
            <a:endParaRPr lang="sv-SE" dirty="0" smtClean="0"/>
          </a:p>
          <a:p>
            <a:pPr lvl="1">
              <a:defRPr/>
            </a:pPr>
            <a:r>
              <a:rPr lang="en-US" dirty="0" smtClean="0"/>
              <a:t>Pipe flow, Re &gt; 2 100</a:t>
            </a:r>
            <a:endParaRPr lang="sv-SE" dirty="0" smtClean="0"/>
          </a:p>
          <a:p>
            <a:pPr lvl="1">
              <a:defRPr/>
            </a:pPr>
            <a:r>
              <a:rPr lang="en-US" dirty="0" smtClean="0"/>
              <a:t>Flow between parallel plates, Re &gt; 800</a:t>
            </a:r>
            <a:endParaRPr lang="sv-SE" dirty="0" smtClean="0"/>
          </a:p>
          <a:p>
            <a:pPr>
              <a:defRPr/>
            </a:pPr>
            <a:r>
              <a:rPr lang="en-US" dirty="0" smtClean="0"/>
              <a:t>External flows </a:t>
            </a:r>
            <a:endParaRPr lang="sv-SE" dirty="0" smtClean="0"/>
          </a:p>
          <a:p>
            <a:pPr lvl="1">
              <a:defRPr/>
            </a:pPr>
            <a:r>
              <a:rPr lang="en-US" dirty="0" smtClean="0"/>
              <a:t>Flow around a sphere, Re &gt; 350 </a:t>
            </a:r>
            <a:endParaRPr lang="sv-SE" dirty="0" smtClean="0"/>
          </a:p>
          <a:p>
            <a:pPr>
              <a:defRPr/>
            </a:pPr>
            <a:r>
              <a:rPr lang="en-US" dirty="0" smtClean="0"/>
              <a:t>Boundary layers</a:t>
            </a:r>
          </a:p>
          <a:p>
            <a:pPr lvl="1">
              <a:defRPr/>
            </a:pPr>
            <a:r>
              <a:rPr lang="en-US" dirty="0" smtClean="0"/>
              <a:t>Flow along surfaces, Re &gt; 500 000 </a:t>
            </a:r>
            <a:endParaRPr lang="en-US" dirty="0" smtClean="0">
              <a:solidFill>
                <a:schemeClr val="accent2"/>
              </a:solidFill>
              <a:ea typeface="+mn-ea"/>
              <a:cs typeface="+mn-cs"/>
            </a:endParaRPr>
          </a:p>
          <a:p>
            <a:pPr>
              <a:defRPr/>
            </a:pPr>
            <a:r>
              <a:rPr lang="en-US" dirty="0" smtClean="0"/>
              <a:t>Distance to nearest stabilizing surface is critical</a:t>
            </a:r>
            <a:endParaRPr lang="sv-SE" dirty="0" smtClean="0"/>
          </a:p>
          <a:p>
            <a:pPr>
              <a:buFontTx/>
              <a:buNone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sv-SE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Reynolds decomposition</a:t>
            </a:r>
          </a:p>
        </p:txBody>
      </p:sp>
      <p:pic>
        <p:nvPicPr>
          <p:cNvPr id="3077" name="Picture 4" descr="fig3_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93850" y="1557338"/>
            <a:ext cx="5953125" cy="4608512"/>
          </a:xfrm>
          <a:noFill/>
        </p:spPr>
      </p:pic>
      <p:graphicFrame>
        <p:nvGraphicFramePr>
          <p:cNvPr id="3074" name="Object 6"/>
          <p:cNvGraphicFramePr>
            <a:graphicFrameLocks noChangeAspect="1"/>
          </p:cNvGraphicFramePr>
          <p:nvPr>
            <p:ph sz="half" idx="4294967295"/>
          </p:nvPr>
        </p:nvGraphicFramePr>
        <p:xfrm>
          <a:off x="5652790" y="3933056"/>
          <a:ext cx="2087562" cy="623888"/>
        </p:xfrm>
        <a:graphic>
          <a:graphicData uri="http://schemas.openxmlformats.org/presentationml/2006/ole">
            <p:oleObj spid="_x0000_s67586" name="Equation" r:id="rId5" imgW="850680" imgH="253800" progId="Equation.DSMT4">
              <p:embed/>
            </p:oleObj>
          </a:graphicData>
        </a:graphic>
      </p:graphicFrame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5" name="Object 8"/>
          <p:cNvGraphicFramePr>
            <a:graphicFrameLocks noChangeAspect="1"/>
          </p:cNvGraphicFramePr>
          <p:nvPr/>
        </p:nvGraphicFramePr>
        <p:xfrm>
          <a:off x="5508625" y="4482182"/>
          <a:ext cx="2449513" cy="1035050"/>
        </p:xfrm>
        <a:graphic>
          <a:graphicData uri="http://schemas.openxmlformats.org/presentationml/2006/ole">
            <p:oleObj spid="_x0000_s67587" name="Equation" r:id="rId6" imgW="1104900" imgH="4699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z="3600" smtClean="0"/>
              <a:t>Kolmogorovs universal equilibrium theory</a:t>
            </a:r>
            <a:endParaRPr lang="en-GB" sz="36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1800" y="1557338"/>
            <a:ext cx="8316913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The turbulent eddies continuously lose their turbulent energy (</a:t>
            </a:r>
            <a:r>
              <a:rPr lang="en-US" sz="2800" i="1" dirty="0" smtClean="0">
                <a:solidFill>
                  <a:schemeClr val="tx1"/>
                </a:solidFill>
              </a:rPr>
              <a:t>½ u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	</a:t>
            </a:r>
            <a:r>
              <a:rPr lang="en-US" sz="2800" dirty="0" smtClean="0">
                <a:solidFill>
                  <a:schemeClr val="tx1"/>
                </a:solidFill>
                <a:latin typeface="Symbol" pitchFamily="18" charset="2"/>
              </a:rPr>
              <a:t>Þ</a:t>
            </a:r>
            <a:r>
              <a:rPr lang="en-US" sz="2800" dirty="0" smtClean="0">
                <a:solidFill>
                  <a:schemeClr val="tx1"/>
                </a:solidFill>
              </a:rPr>
              <a:t> Turbulence is a damped process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The large eddies lose only a small part of their energy in viscous dissipation. Most of their energy is transferred to smaller eddies.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The smallest eddies (</a:t>
            </a:r>
            <a:r>
              <a:rPr lang="en-US" sz="2800" dirty="0" err="1" smtClean="0">
                <a:solidFill>
                  <a:schemeClr val="tx1"/>
                </a:solidFill>
              </a:rPr>
              <a:t>Kolmogorov</a:t>
            </a:r>
            <a:r>
              <a:rPr lang="en-US" sz="2800" dirty="0" smtClean="0">
                <a:solidFill>
                  <a:schemeClr val="tx1"/>
                </a:solidFill>
              </a:rPr>
              <a:t> scale) lose their energy into heat i.e. viscous dissipation</a:t>
            </a:r>
            <a:endParaRPr lang="en-US" sz="2800" dirty="0" smtClean="0">
              <a:solidFill>
                <a:schemeClr val="tx1"/>
              </a:solidFill>
              <a:latin typeface="Symbol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solidFill>
                <a:schemeClr val="tx1"/>
              </a:solidFill>
              <a:latin typeface="Symbol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800" dirty="0" smtClean="0">
              <a:latin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endParaRPr lang="sv-SE" sz="2800" dirty="0" smtClean="0">
              <a:latin typeface="Symbol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MAIL00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44208" y="3068960"/>
            <a:ext cx="2241550" cy="2924175"/>
          </a:xfrm>
          <a:noFill/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Turbulent energy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5976019" cy="4535958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</a:rPr>
              <a:t>The energy in the eddies must be maintained by shear flow since they continuously loose energy to the smaller eddies. </a:t>
            </a:r>
          </a:p>
          <a:p>
            <a:pPr eaLnBrk="1" hangingPunct="1"/>
            <a:r>
              <a:rPr lang="en-US" sz="2800" dirty="0" smtClean="0">
                <a:solidFill>
                  <a:schemeClr val="tx1"/>
                </a:solidFill>
              </a:rPr>
              <a:t>This energy transfer between eddies is assumed to be related to vortex stretching and the uphold of angular momentum when the eddies are stretched</a:t>
            </a:r>
          </a:p>
          <a:p>
            <a:pPr eaLnBrk="1" hangingPunct="1">
              <a:buFontTx/>
              <a:buNone/>
            </a:pP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FD KRTfk 2002">
  <a:themeElements>
    <a:clrScheme name="CFD KRTfk 200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KRTfk 200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FD KRTfk 20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KRTfk 20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CFD KRTfk 2002</Template>
  <TotalTime>8767</TotalTime>
  <Words>994</Words>
  <Application>Microsoft Office PowerPoint</Application>
  <PresentationFormat>On-screen Show (4:3)</PresentationFormat>
  <Paragraphs>387</Paragraphs>
  <Slides>33</Slides>
  <Notes>33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CFD KRTfk 2002</vt:lpstr>
      <vt:lpstr>Equation</vt:lpstr>
      <vt:lpstr>Picture</vt:lpstr>
      <vt:lpstr>Slide 1</vt:lpstr>
      <vt:lpstr>Turbulence </vt:lpstr>
      <vt:lpstr>Flow in a tube</vt:lpstr>
      <vt:lpstr>Transport in a jet</vt:lpstr>
      <vt:lpstr>Turbulent flow</vt:lpstr>
      <vt:lpstr>Transition to turbulence</vt:lpstr>
      <vt:lpstr>Reynolds decomposition</vt:lpstr>
      <vt:lpstr>Kolmogorovs universal equilibrium theory</vt:lpstr>
      <vt:lpstr>Turbulent energy</vt:lpstr>
      <vt:lpstr>The cascade of turbulent energy</vt:lpstr>
      <vt:lpstr>The energy spectra</vt:lpstr>
      <vt:lpstr>Energy spectra</vt:lpstr>
      <vt:lpstr>Large turbulent scales</vt:lpstr>
      <vt:lpstr>Small turbulent scale (Kolmogorov)</vt:lpstr>
      <vt:lpstr>Turbulent scales</vt:lpstr>
      <vt:lpstr>Turbulence models</vt:lpstr>
      <vt:lpstr>Scales of modeling</vt:lpstr>
      <vt:lpstr>DNS</vt:lpstr>
      <vt:lpstr>RANS modelling</vt:lpstr>
      <vt:lpstr>The continuity equation</vt:lpstr>
      <vt:lpstr>The N-S equations</vt:lpstr>
      <vt:lpstr>The Reynolds stresses</vt:lpstr>
      <vt:lpstr>Boussinesq approximation </vt:lpstr>
      <vt:lpstr>Momentum, mass and heat transport</vt:lpstr>
      <vt:lpstr>Molecule mobility</vt:lpstr>
      <vt:lpstr>Turbulent transport by fluid elements</vt:lpstr>
      <vt:lpstr>The k-ε model</vt:lpstr>
      <vt:lpstr>The k equation</vt:lpstr>
      <vt:lpstr>Closures in the k-ε model</vt:lpstr>
      <vt:lpstr>The ε equation</vt:lpstr>
      <vt:lpstr>Closure in the ε equation</vt:lpstr>
      <vt:lpstr>Closure coefficients in the k-ε model</vt:lpstr>
      <vt:lpstr>Momentum, heat and mass diffusion</vt:lpstr>
    </vt:vector>
  </TitlesOfParts>
  <Company>CRE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Fluid Dynamics (CFD) in Chemical Reaction Engineering</dc:title>
  <dc:creator>Bengta</dc:creator>
  <cp:lastModifiedBy>ronniea</cp:lastModifiedBy>
  <cp:revision>519</cp:revision>
  <dcterms:created xsi:type="dcterms:W3CDTF">2002-10-27T09:25:10Z</dcterms:created>
  <dcterms:modified xsi:type="dcterms:W3CDTF">2011-12-16T08:03:08Z</dcterms:modified>
</cp:coreProperties>
</file>