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7" r:id="rId38"/>
    <p:sldId id="293" r:id="rId39"/>
    <p:sldId id="294" r:id="rId40"/>
    <p:sldId id="295" r:id="rId41"/>
  </p:sldIdLst>
  <p:sldSz cx="9144000" cy="6858000" type="screen4x3"/>
  <p:notesSz cx="6648450" cy="978217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4026" y="-96"/>
      </p:cViewPr>
      <p:guideLst>
        <p:guide orient="horz" pos="3081"/>
        <p:guide pos="209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16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4" Type="http://schemas.openxmlformats.org/officeDocument/2006/relationships/image" Target="../media/image38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4" Type="http://schemas.openxmlformats.org/officeDocument/2006/relationships/image" Target="../media/image59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5" Type="http://schemas.openxmlformats.org/officeDocument/2006/relationships/image" Target="../media/image13.wmf"/><Relationship Id="rId4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3225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293225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66A7C99-718D-47CB-A161-C35240D4B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7138" y="0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3425"/>
            <a:ext cx="4891088" cy="3668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646613"/>
            <a:ext cx="4876800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3225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7138" y="9293225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83C75EF-BBC9-4935-B14E-53ABC014A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89609A-6DD6-4D53-8A80-9872571B3CE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0C628A-DAE4-4B60-9103-08E4A2C33D7E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C3F382-2852-4FED-A597-F280123D820F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84594D-3F2D-4E58-BA18-564F20EDAB60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04E739-11AB-4E7C-9472-96331C3A8D10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AB8707-7CE3-457F-B8BF-C31C7A698DC7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615797-B8A4-4D47-8D1E-2ADEB4371580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A0E11D-5334-42A1-95CB-3379FCE6ADA7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3239D-449F-4843-B22F-966FC50E306E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45EE4D-F5D2-4658-9E62-F46E7052AF29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B8C277-4365-4E4E-A64C-CFC788F79DDE}" type="slidenum">
              <a:rPr lang="en-GB" smtClean="0"/>
              <a:pPr/>
              <a:t>19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2494E8-67CD-4492-AF5B-6DF2F0FB220B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16E3D5-BD07-4FEF-99CC-8732D26DB6E3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B95B7F-5F12-4DC1-8BD5-7612FCE751EB}" type="slidenum">
              <a:rPr lang="en-GB" smtClean="0"/>
              <a:pPr/>
              <a:t>21</a:t>
            </a:fld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1F8CC5-95A1-48E9-BB1F-63D9FAF0363B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E31784-FBA5-46DB-87E0-91D45A651459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FB914D-FBAE-4235-825D-8BDBF72BEE20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C96F6D-00C3-4061-ABDC-3E45753B3397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06FCB6-7859-4BF1-9BF9-AA02EC1D3A50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492DF2-DBF4-4EF0-A6FA-1F8432292CE4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129920-7DF7-441F-8FB1-23134C19B372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B1DC9D-62BC-4954-A984-61E9C1315E32}" type="slidenum">
              <a:rPr lang="en-GB" smtClean="0"/>
              <a:pPr/>
              <a:t>29</a:t>
            </a:fld>
            <a:endParaRPr lang="en-GB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81E45B-1531-4458-AFD0-F160C571C17A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FBB9BE-8623-47D6-8D28-995D9F8ACF1E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DF9150-C785-48C8-84C9-6B913EF6CFA3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687C5F-DCE5-4CEA-B2EC-3D4C4AE1EA68}" type="slidenum">
              <a:rPr lang="en-GB" smtClean="0"/>
              <a:pPr/>
              <a:t>32</a:t>
            </a:fld>
            <a:endParaRPr lang="en-GB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4581C8-3334-420F-A27B-9DED167ACF2B}" type="slidenum">
              <a:rPr lang="en-GB" smtClean="0"/>
              <a:pPr/>
              <a:t>33</a:t>
            </a:fld>
            <a:endParaRPr lang="en-GB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9F7CC2-D556-4C09-9E14-B74AD8145DA5}" type="slidenum">
              <a:rPr lang="en-GB" smtClean="0"/>
              <a:pPr/>
              <a:t>34</a:t>
            </a:fld>
            <a:endParaRPr lang="en-GB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DD26A5-5DE5-4EAF-9C84-8EDBB5A7BE62}" type="slidenum">
              <a:rPr lang="en-GB" smtClean="0"/>
              <a:pPr/>
              <a:t>35</a:t>
            </a:fld>
            <a:endParaRPr lang="en-GB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56F3FF-D29C-4563-8375-1F3C1938D74B}" type="slidenum">
              <a:rPr lang="en-GB" smtClean="0"/>
              <a:pPr/>
              <a:t>36</a:t>
            </a:fld>
            <a:endParaRPr lang="en-GB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446763-F73B-49A0-B322-06D0C3163CD5}" type="slidenum">
              <a:rPr lang="en-GB" smtClean="0"/>
              <a:pPr/>
              <a:t>37</a:t>
            </a:fld>
            <a:endParaRPr lang="en-GB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DCD396-4AC2-4978-9804-B8CF48CB973A}" type="slidenum">
              <a:rPr lang="en-GB" smtClean="0"/>
              <a:pPr/>
              <a:t>38</a:t>
            </a:fld>
            <a:endParaRPr lang="en-GB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F70CBF-0C92-4818-A24D-3F9D0A09D086}" type="slidenum">
              <a:rPr lang="en-GB" smtClean="0"/>
              <a:pPr/>
              <a:t>39</a:t>
            </a:fld>
            <a:endParaRPr lang="en-GB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8A55FB-743D-4455-ABFF-F12EF7D0B28E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ECC591-A312-4A1D-B615-89FE91C26D1E}" type="slidenum">
              <a:rPr lang="en-GB" smtClean="0"/>
              <a:pPr/>
              <a:t>40</a:t>
            </a:fld>
            <a:endParaRPr lang="en-GB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234292-59C3-4A8F-A73B-F8658BAE1FF6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2451ED-E796-4405-98A1-EF5FF4213179}" type="slidenum">
              <a:rPr lang="en-GB" smtClean="0"/>
              <a:pPr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C3BD96-E8F6-48D2-9377-172F5F67E409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7D6A4E-A070-4EDE-8C00-5E52CAC90859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E28BCA-2D79-4CB5-A439-A18416EB884A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5E338-1C6E-482C-8AB6-E14E803E6E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4694B-89CD-41E8-A953-C279455217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260350"/>
            <a:ext cx="1960562" cy="5905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260350"/>
            <a:ext cx="5730875" cy="5905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37AFB-A79E-4F48-85A3-21D78A0537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D93D3-7638-4463-9A1D-9CBA162A9B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66891-A0C4-4F4B-9CA5-1023D90DD1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4213" y="1557338"/>
            <a:ext cx="7772400" cy="4608512"/>
          </a:xfrm>
        </p:spPr>
        <p:txBody>
          <a:bodyPr/>
          <a:lstStyle/>
          <a:p>
            <a:pPr lvl="0"/>
            <a:endParaRPr lang="sv-S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75018-E115-4CDD-9F62-886D925A96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0D1B1-B17C-4597-A58D-10CF1DBE56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1BA8F-0153-4522-8A39-CC4D788A4A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131DE-AAF0-4FAF-92A5-81BA6ED60E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F9469-1EA2-41C6-AAA1-7DC0C1DEE0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57338"/>
            <a:ext cx="38100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B3ABF-4F46-4287-BAB7-59ED3149F3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A2918-37CB-4FD0-9705-54ECF4F229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D95CC-8F71-458A-A1CB-BA33071A2C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2E279-5AE9-48BF-BEEB-C551EB4E35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50997-F7DD-4FCB-B094-879C8521D6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DC241-DFC9-41E4-9B7C-8EE1603EF4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2603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57338"/>
            <a:ext cx="77724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40E154-7550-4C9C-8D04-4D2CDEEDF2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4345" name="Rectangle 9"/>
          <p:cNvSpPr>
            <a:spLocks noChangeArrowheads="1"/>
          </p:cNvSpPr>
          <p:nvPr userDrawn="1"/>
        </p:nvSpPr>
        <p:spPr bwMode="auto">
          <a:xfrm>
            <a:off x="1219200" y="6324600"/>
            <a:ext cx="6858000" cy="457200"/>
          </a:xfrm>
          <a:prstGeom prst="rect">
            <a:avLst/>
          </a:prstGeom>
          <a:gradFill rotWithShape="0">
            <a:gsLst>
              <a:gs pos="0">
                <a:srgbClr val="037C03"/>
              </a:gs>
              <a:gs pos="50000">
                <a:srgbClr val="037C03">
                  <a:gamma/>
                  <a:tint val="50196"/>
                  <a:invGamma/>
                </a:srgbClr>
              </a:gs>
              <a:gs pos="100000">
                <a:srgbClr val="037C0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6" name="AutoShape 10"/>
          <p:cNvSpPr>
            <a:spLocks noChangeArrowheads="1"/>
          </p:cNvSpPr>
          <p:nvPr userDrawn="1"/>
        </p:nvSpPr>
        <p:spPr bwMode="auto">
          <a:xfrm>
            <a:off x="6858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7" name="AutoShape 11"/>
          <p:cNvSpPr>
            <a:spLocks noChangeArrowheads="1"/>
          </p:cNvSpPr>
          <p:nvPr userDrawn="1"/>
        </p:nvSpPr>
        <p:spPr bwMode="auto">
          <a:xfrm>
            <a:off x="3810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8" name="AutoShape 12"/>
          <p:cNvSpPr>
            <a:spLocks noChangeArrowheads="1"/>
          </p:cNvSpPr>
          <p:nvPr userDrawn="1"/>
        </p:nvSpPr>
        <p:spPr bwMode="auto">
          <a:xfrm>
            <a:off x="762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9" name="AutoShape 13"/>
          <p:cNvSpPr>
            <a:spLocks noChangeArrowheads="1"/>
          </p:cNvSpPr>
          <p:nvPr userDrawn="1"/>
        </p:nvSpPr>
        <p:spPr bwMode="auto">
          <a:xfrm>
            <a:off x="85344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0" name="AutoShape 14"/>
          <p:cNvSpPr>
            <a:spLocks noChangeArrowheads="1"/>
          </p:cNvSpPr>
          <p:nvPr userDrawn="1"/>
        </p:nvSpPr>
        <p:spPr bwMode="auto">
          <a:xfrm>
            <a:off x="88392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1" name="AutoShape 15"/>
          <p:cNvSpPr>
            <a:spLocks noChangeArrowheads="1"/>
          </p:cNvSpPr>
          <p:nvPr userDrawn="1"/>
        </p:nvSpPr>
        <p:spPr bwMode="auto">
          <a:xfrm>
            <a:off x="82296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2" name="Rectangle 16"/>
          <p:cNvSpPr>
            <a:spLocks noChangeArrowheads="1"/>
          </p:cNvSpPr>
          <p:nvPr userDrawn="1"/>
        </p:nvSpPr>
        <p:spPr bwMode="auto">
          <a:xfrm>
            <a:off x="6308725" y="6292850"/>
            <a:ext cx="2911475" cy="29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r>
              <a:rPr lang="en-GB" sz="1300" b="1" i="1" dirty="0">
                <a:solidFill>
                  <a:schemeClr val="bg1"/>
                </a:solidFill>
                <a:latin typeface="Arial" charset="0"/>
              </a:rPr>
              <a:t>Chalmers University </a:t>
            </a:r>
          </a:p>
        </p:txBody>
      </p:sp>
      <p:sp>
        <p:nvSpPr>
          <p:cNvPr id="14353" name="Rectangle 17"/>
          <p:cNvSpPr>
            <a:spLocks noChangeArrowheads="1"/>
          </p:cNvSpPr>
          <p:nvPr userDrawn="1"/>
        </p:nvSpPr>
        <p:spPr bwMode="auto">
          <a:xfrm>
            <a:off x="1127125" y="6278563"/>
            <a:ext cx="4597003" cy="49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defRPr/>
            </a:pPr>
            <a:r>
              <a:rPr lang="en-GB" sz="1300" b="1" i="1" dirty="0" smtClean="0">
                <a:solidFill>
                  <a:schemeClr val="bg1"/>
                </a:solidFill>
                <a:latin typeface="Arial" charset="0"/>
              </a:rPr>
              <a:t>Computational Fluid Dynamics for Engineers, Cambridge University Press, 2011</a:t>
            </a:r>
            <a:endParaRPr lang="en-GB" sz="1300" b="1" i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9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Relationship Id="rId9" Type="http://schemas.openxmlformats.org/officeDocument/2006/relationships/oleObject" Target="../embeddings/oleObject3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1.bin"/><Relationship Id="rId5" Type="http://schemas.openxmlformats.org/officeDocument/2006/relationships/oleObject" Target="../embeddings/oleObject40.bin"/><Relationship Id="rId4" Type="http://schemas.openxmlformats.org/officeDocument/2006/relationships/image" Target="../media/image47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4.bin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46.bin"/><Relationship Id="rId4" Type="http://schemas.openxmlformats.org/officeDocument/2006/relationships/oleObject" Target="../embeddings/oleObject45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49.bin"/><Relationship Id="rId4" Type="http://schemas.openxmlformats.org/officeDocument/2006/relationships/image" Target="../media/image5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notesSlide" Target="../notesSlides/notesSlide30.xml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52.bin"/><Relationship Id="rId5" Type="http://schemas.openxmlformats.org/officeDocument/2006/relationships/oleObject" Target="../embeddings/oleObject51.bin"/><Relationship Id="rId4" Type="http://schemas.openxmlformats.org/officeDocument/2006/relationships/oleObject" Target="../embeddings/oleObject50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54.bin"/><Relationship Id="rId5" Type="http://schemas.openxmlformats.org/officeDocument/2006/relationships/image" Target="../media/image63.wmf"/><Relationship Id="rId4" Type="http://schemas.openxmlformats.org/officeDocument/2006/relationships/image" Target="../media/image62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55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56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2.vml"/><Relationship Id="rId5" Type="http://schemas.openxmlformats.org/officeDocument/2006/relationships/oleObject" Target="../embeddings/oleObject58.bin"/><Relationship Id="rId4" Type="http://schemas.openxmlformats.org/officeDocument/2006/relationships/oleObject" Target="../embeddings/oleObject57.bin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980728"/>
            <a:ext cx="8280920" cy="4896544"/>
          </a:xfrm>
        </p:spPr>
        <p:txBody>
          <a:bodyPr/>
          <a:lstStyle/>
          <a:p>
            <a:pPr algn="l"/>
            <a:r>
              <a:rPr lang="en-US" b="1" dirty="0" smtClean="0"/>
              <a:t>Computational Fluid Dynamics for Engineers</a:t>
            </a:r>
            <a:r>
              <a:rPr lang="en-US" dirty="0" smtClean="0"/>
              <a:t> </a:t>
            </a:r>
            <a:r>
              <a:rPr lang="en-US" sz="2800" dirty="0" smtClean="0"/>
              <a:t>Cambridge University Press, 2011.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Tutorials and Projects are also available at www.cambridge.org\9781107018952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000" dirty="0" smtClean="0"/>
              <a:t>Copyright @2011 Prof. Bengt Andersson</a:t>
            </a:r>
          </a:p>
          <a:p>
            <a:pPr algn="l"/>
            <a:r>
              <a:rPr lang="en-US" sz="2000" dirty="0" smtClean="0"/>
              <a:t>These lecture notes can be used freely with reference to the textbook.</a:t>
            </a:r>
          </a:p>
          <a:p>
            <a:pPr algn="l"/>
            <a:r>
              <a:rPr lang="en-US" sz="2000" dirty="0" smtClean="0"/>
              <a:t>Chemical Engineering</a:t>
            </a:r>
          </a:p>
          <a:p>
            <a:pPr algn="l"/>
            <a:r>
              <a:rPr lang="en-US" sz="2000" dirty="0" smtClean="0"/>
              <a:t>Chalmers University</a:t>
            </a:r>
          </a:p>
          <a:p>
            <a:pPr algn="l"/>
            <a:r>
              <a:rPr lang="en-US" sz="2000" dirty="0" smtClean="0"/>
              <a:t>Gothenburg, Sweden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diffusion term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775575" cy="4608512"/>
          </a:xfrm>
        </p:spPr>
        <p:txBody>
          <a:bodyPr/>
          <a:lstStyle/>
          <a:p>
            <a:pPr eaLnBrk="1" hangingPunct="1"/>
            <a:r>
              <a:rPr lang="en-GB" sz="2000" smtClean="0"/>
              <a:t>The change in diffusive transport over the volume equals the amount transported across the surfaces (Gauss theorem)</a:t>
            </a:r>
          </a:p>
          <a:p>
            <a:pPr eaLnBrk="1" hangingPunct="1"/>
            <a:endParaRPr lang="en-GB" sz="2000" smtClean="0"/>
          </a:p>
          <a:p>
            <a:pPr eaLnBrk="1" hangingPunct="1"/>
            <a:endParaRPr lang="en-GB" sz="2800" smtClean="0"/>
          </a:p>
          <a:p>
            <a:pPr eaLnBrk="1" hangingPunct="1"/>
            <a:endParaRPr lang="en-GB" sz="2000" smtClean="0"/>
          </a:p>
          <a:p>
            <a:pPr eaLnBrk="1" hangingPunct="1"/>
            <a:r>
              <a:rPr lang="en-GB" sz="2000" smtClean="0"/>
              <a:t>Assuming a structured grid (rectangular box) where the face areas are perpendicular to the dimensions x, y, and z</a:t>
            </a:r>
          </a:p>
          <a:p>
            <a:pPr eaLnBrk="1" hangingPunct="1"/>
            <a:endParaRPr lang="en-GB" sz="2000" smtClean="0"/>
          </a:p>
          <a:p>
            <a:pPr eaLnBrk="1" hangingPunct="1"/>
            <a:endParaRPr lang="en-GB" sz="2800" smtClean="0"/>
          </a:p>
          <a:p>
            <a:pPr eaLnBrk="1" hangingPunct="1">
              <a:buFontTx/>
              <a:buNone/>
            </a:pPr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</p:txBody>
      </p:sp>
      <p:sp>
        <p:nvSpPr>
          <p:cNvPr id="307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1187450" y="2420938"/>
          <a:ext cx="2976563" cy="733425"/>
        </p:xfrm>
        <a:graphic>
          <a:graphicData uri="http://schemas.openxmlformats.org/presentationml/2006/ole">
            <p:oleObj spid="_x0000_s67586" name="Equation" r:id="rId4" imgW="2044440" imgH="507960" progId="Equation.DSMT4">
              <p:embed/>
            </p:oleObj>
          </a:graphicData>
        </a:graphic>
      </p:graphicFrame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3075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684213" y="4221163"/>
          <a:ext cx="8151812" cy="1655762"/>
        </p:xfrm>
        <a:graphic>
          <a:graphicData uri="http://schemas.openxmlformats.org/presentationml/2006/ole">
            <p:oleObj spid="_x0000_s67587" name="Equation" r:id="rId5" imgW="4749480" imgH="9651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Source term linearization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991475" cy="3816350"/>
          </a:xfrm>
        </p:spPr>
        <p:txBody>
          <a:bodyPr/>
          <a:lstStyle/>
          <a:p>
            <a:pPr eaLnBrk="1" hangingPunct="1"/>
            <a:r>
              <a:rPr lang="en-GB" sz="2800" smtClean="0"/>
              <a:t>From previous iteration or guess the source term can be iterated</a:t>
            </a:r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800" smtClean="0"/>
              <a:t>where * indicates the previous iteration</a:t>
            </a:r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187450" y="2420938"/>
          <a:ext cx="3529013" cy="1000125"/>
        </p:xfrm>
        <a:graphic>
          <a:graphicData uri="http://schemas.openxmlformats.org/presentationml/2006/ole">
            <p:oleObj spid="_x0000_s68610" name="Equation" r:id="rId4" imgW="179064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11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sv-SE" smtClean="0"/>
              <a:t>Example</a:t>
            </a:r>
            <a:endParaRPr lang="en-US" smtClean="0"/>
          </a:p>
        </p:txBody>
      </p:sp>
      <p:sp>
        <p:nvSpPr>
          <p:cNvPr id="512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052513"/>
            <a:ext cx="6335713" cy="50403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v-SE" sz="2400" smtClean="0"/>
              <a:t>1D example (diffusion-convection)</a:t>
            </a:r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  <a:p>
            <a:pPr eaLnBrk="1" hangingPunct="1">
              <a:lnSpc>
                <a:spcPct val="90000"/>
              </a:lnSpc>
            </a:pPr>
            <a:r>
              <a:rPr lang="sv-SE" sz="2400" smtClean="0"/>
              <a:t>Finite Volume formulation</a:t>
            </a:r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  <a:p>
            <a:pPr eaLnBrk="1" hangingPunct="1">
              <a:lnSpc>
                <a:spcPct val="90000"/>
              </a:lnSpc>
            </a:pPr>
            <a:r>
              <a:rPr lang="sv-SE" sz="2400" smtClean="0"/>
              <a:t>Discretization</a:t>
            </a:r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  <a:p>
            <a:pPr eaLnBrk="1" hangingPunct="1">
              <a:lnSpc>
                <a:spcPct val="90000"/>
              </a:lnSpc>
            </a:pPr>
            <a:r>
              <a:rPr lang="sv-SE" sz="2400" smtClean="0"/>
              <a:t>Approximation</a:t>
            </a:r>
            <a:endParaRPr lang="en-US" sz="2400" smtClean="0"/>
          </a:p>
        </p:txBody>
      </p:sp>
      <p:graphicFrame>
        <p:nvGraphicFramePr>
          <p:cNvPr id="5122" name="Object 10"/>
          <p:cNvGraphicFramePr>
            <a:graphicFrameLocks noChangeAspect="1"/>
          </p:cNvGraphicFramePr>
          <p:nvPr>
            <p:ph sz="quarter" idx="2"/>
          </p:nvPr>
        </p:nvGraphicFramePr>
        <p:xfrm>
          <a:off x="1331913" y="1557338"/>
          <a:ext cx="2087562" cy="665162"/>
        </p:xfrm>
        <a:graphic>
          <a:graphicData uri="http://schemas.openxmlformats.org/presentationml/2006/ole">
            <p:oleObj spid="_x0000_s69634" name="Equation" r:id="rId4" imgW="1396800" imgH="444240" progId="Equation.DSMT4">
              <p:embed/>
            </p:oleObj>
          </a:graphicData>
        </a:graphic>
      </p:graphicFrame>
      <p:sp>
        <p:nvSpPr>
          <p:cNvPr id="5129" name="Rectangle 5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5123" name="Object 4"/>
          <p:cNvGraphicFramePr>
            <a:graphicFrameLocks noChangeAspect="1"/>
          </p:cNvGraphicFramePr>
          <p:nvPr/>
        </p:nvGraphicFramePr>
        <p:xfrm>
          <a:off x="5219700" y="2565400"/>
          <a:ext cx="2663825" cy="642938"/>
        </p:xfrm>
        <a:graphic>
          <a:graphicData uri="http://schemas.openxmlformats.org/presentationml/2006/ole">
            <p:oleObj spid="_x0000_s69635" name="Equation" r:id="rId5" imgW="1930400" imgH="469900" progId="Equation.DSMT4">
              <p:embed/>
            </p:oleObj>
          </a:graphicData>
        </a:graphic>
      </p:graphicFrame>
      <p:sp>
        <p:nvSpPr>
          <p:cNvPr id="513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5124" name="Object 6"/>
          <p:cNvGraphicFramePr>
            <a:graphicFrameLocks noChangeAspect="1"/>
          </p:cNvGraphicFramePr>
          <p:nvPr/>
        </p:nvGraphicFramePr>
        <p:xfrm>
          <a:off x="3995738" y="3357563"/>
          <a:ext cx="4176712" cy="739775"/>
        </p:xfrm>
        <a:graphic>
          <a:graphicData uri="http://schemas.openxmlformats.org/presentationml/2006/ole">
            <p:oleObj spid="_x0000_s69636" name="Equation" r:id="rId6" imgW="2743200" imgH="482600" progId="Equation.DSMT4">
              <p:embed/>
            </p:oleObj>
          </a:graphicData>
        </a:graphic>
      </p:graphicFrame>
      <p:graphicFrame>
        <p:nvGraphicFramePr>
          <p:cNvPr id="5125" name="Object 8"/>
          <p:cNvGraphicFramePr>
            <a:graphicFrameLocks noChangeAspect="1"/>
          </p:cNvGraphicFramePr>
          <p:nvPr/>
        </p:nvGraphicFramePr>
        <p:xfrm>
          <a:off x="3995738" y="4941888"/>
          <a:ext cx="3335337" cy="661987"/>
        </p:xfrm>
        <a:graphic>
          <a:graphicData uri="http://schemas.openxmlformats.org/presentationml/2006/ole">
            <p:oleObj spid="_x0000_s69637" name="Equation" r:id="rId7" imgW="1981080" imgH="393480" progId="Equation.DSMT4">
              <p:embed/>
            </p:oleObj>
          </a:graphicData>
        </a:graphic>
      </p:graphicFrame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971550" y="4076700"/>
            <a:ext cx="2881313" cy="576263"/>
            <a:chOff x="3061" y="1253"/>
            <a:chExt cx="1815" cy="363"/>
          </a:xfrm>
        </p:grpSpPr>
        <p:sp>
          <p:nvSpPr>
            <p:cNvPr id="5141" name="Rectangle 33"/>
            <p:cNvSpPr>
              <a:spLocks noChangeArrowheads="1"/>
            </p:cNvSpPr>
            <p:nvPr/>
          </p:nvSpPr>
          <p:spPr bwMode="auto">
            <a:xfrm>
              <a:off x="3515" y="1253"/>
              <a:ext cx="454" cy="363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grpSp>
          <p:nvGrpSpPr>
            <p:cNvPr id="3" name="Group 34"/>
            <p:cNvGrpSpPr>
              <a:grpSpLocks/>
            </p:cNvGrpSpPr>
            <p:nvPr/>
          </p:nvGrpSpPr>
          <p:grpSpPr bwMode="auto">
            <a:xfrm>
              <a:off x="3061" y="1253"/>
              <a:ext cx="1815" cy="363"/>
              <a:chOff x="3061" y="1253"/>
              <a:chExt cx="1815" cy="363"/>
            </a:xfrm>
          </p:grpSpPr>
          <p:sp>
            <p:nvSpPr>
              <p:cNvPr id="5143" name="Rectangle 35"/>
              <p:cNvSpPr>
                <a:spLocks noChangeArrowheads="1"/>
              </p:cNvSpPr>
              <p:nvPr/>
            </p:nvSpPr>
            <p:spPr bwMode="auto">
              <a:xfrm>
                <a:off x="4422" y="1253"/>
                <a:ext cx="454" cy="3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5144" name="Rectangle 36"/>
              <p:cNvSpPr>
                <a:spLocks noChangeArrowheads="1"/>
              </p:cNvSpPr>
              <p:nvPr/>
            </p:nvSpPr>
            <p:spPr bwMode="auto">
              <a:xfrm>
                <a:off x="3969" y="1253"/>
                <a:ext cx="454" cy="3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5145" name="Text Box 37"/>
              <p:cNvSpPr txBox="1">
                <a:spLocks noChangeArrowheads="1"/>
              </p:cNvSpPr>
              <p:nvPr/>
            </p:nvSpPr>
            <p:spPr bwMode="auto">
              <a:xfrm>
                <a:off x="3606" y="1344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chemeClr val="accent2"/>
                    </a:solidFill>
                  </a:rPr>
                  <a:t>P</a:t>
                </a:r>
              </a:p>
            </p:txBody>
          </p:sp>
          <p:sp>
            <p:nvSpPr>
              <p:cNvPr id="5146" name="Text Box 38"/>
              <p:cNvSpPr txBox="1">
                <a:spLocks noChangeArrowheads="1"/>
              </p:cNvSpPr>
              <p:nvPr/>
            </p:nvSpPr>
            <p:spPr bwMode="auto">
              <a:xfrm>
                <a:off x="4059" y="1344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chemeClr val="accent2"/>
                    </a:solidFill>
                  </a:rPr>
                  <a:t>E</a:t>
                </a:r>
              </a:p>
            </p:txBody>
          </p:sp>
          <p:sp>
            <p:nvSpPr>
              <p:cNvPr id="5147" name="Text Box 39"/>
              <p:cNvSpPr txBox="1">
                <a:spLocks noChangeArrowheads="1"/>
              </p:cNvSpPr>
              <p:nvPr/>
            </p:nvSpPr>
            <p:spPr bwMode="auto">
              <a:xfrm>
                <a:off x="4513" y="1344"/>
                <a:ext cx="30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chemeClr val="accent2"/>
                    </a:solidFill>
                  </a:rPr>
                  <a:t>EE</a:t>
                </a:r>
              </a:p>
            </p:txBody>
          </p:sp>
          <p:sp>
            <p:nvSpPr>
              <p:cNvPr id="5148" name="Rectangle 40"/>
              <p:cNvSpPr>
                <a:spLocks noChangeArrowheads="1"/>
              </p:cNvSpPr>
              <p:nvPr/>
            </p:nvSpPr>
            <p:spPr bwMode="auto">
              <a:xfrm>
                <a:off x="3515" y="1253"/>
                <a:ext cx="454" cy="3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5149" name="Text Box 41"/>
              <p:cNvSpPr txBox="1">
                <a:spLocks noChangeArrowheads="1"/>
              </p:cNvSpPr>
              <p:nvPr/>
            </p:nvSpPr>
            <p:spPr bwMode="auto">
              <a:xfrm>
                <a:off x="3878" y="1344"/>
                <a:ext cx="196" cy="2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chemeClr val="accent2"/>
                    </a:solidFill>
                  </a:rPr>
                  <a:t>e</a:t>
                </a:r>
              </a:p>
            </p:txBody>
          </p:sp>
          <p:sp>
            <p:nvSpPr>
              <p:cNvPr id="5150" name="Rectangle 42"/>
              <p:cNvSpPr>
                <a:spLocks noChangeArrowheads="1"/>
              </p:cNvSpPr>
              <p:nvPr/>
            </p:nvSpPr>
            <p:spPr bwMode="auto">
              <a:xfrm>
                <a:off x="3061" y="1253"/>
                <a:ext cx="454" cy="3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151" name="Text Box 43"/>
              <p:cNvSpPr txBox="1">
                <a:spLocks noChangeArrowheads="1"/>
              </p:cNvSpPr>
              <p:nvPr/>
            </p:nvSpPr>
            <p:spPr bwMode="auto">
              <a:xfrm>
                <a:off x="3140" y="1356"/>
                <a:ext cx="25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chemeClr val="accent2"/>
                    </a:solidFill>
                  </a:rPr>
                  <a:t>W</a:t>
                </a:r>
              </a:p>
            </p:txBody>
          </p:sp>
          <p:sp>
            <p:nvSpPr>
              <p:cNvPr id="5152" name="Text Box 44"/>
              <p:cNvSpPr txBox="1">
                <a:spLocks noChangeArrowheads="1"/>
              </p:cNvSpPr>
              <p:nvPr/>
            </p:nvSpPr>
            <p:spPr bwMode="auto">
              <a:xfrm>
                <a:off x="3425" y="1344"/>
                <a:ext cx="181" cy="21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600">
                    <a:solidFill>
                      <a:schemeClr val="accent2"/>
                    </a:solidFill>
                  </a:rPr>
                  <a:t>w</a:t>
                </a:r>
              </a:p>
            </p:txBody>
          </p:sp>
        </p:grpSp>
      </p:grp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011863" y="639763"/>
            <a:ext cx="2994025" cy="1951037"/>
            <a:chOff x="6011863" y="639763"/>
            <a:chExt cx="2994025" cy="1951037"/>
          </a:xfrm>
        </p:grpSpPr>
        <p:sp>
          <p:nvSpPr>
            <p:cNvPr id="5133" name="Text Box 16"/>
            <p:cNvSpPr txBox="1">
              <a:spLocks noChangeArrowheads="1"/>
            </p:cNvSpPr>
            <p:nvPr/>
          </p:nvSpPr>
          <p:spPr bwMode="auto">
            <a:xfrm>
              <a:off x="6011863" y="1773238"/>
              <a:ext cx="438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/>
                <a:t>10</a:t>
              </a:r>
              <a:endParaRPr lang="en-US"/>
            </a:p>
          </p:txBody>
        </p:sp>
        <p:sp>
          <p:nvSpPr>
            <p:cNvPr id="5134" name="Text Box 17"/>
            <p:cNvSpPr txBox="1">
              <a:spLocks noChangeArrowheads="1"/>
            </p:cNvSpPr>
            <p:nvPr/>
          </p:nvSpPr>
          <p:spPr bwMode="auto">
            <a:xfrm>
              <a:off x="8440738" y="639763"/>
              <a:ext cx="565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/>
                <a:t>100</a:t>
              </a:r>
              <a:endParaRPr lang="en-US"/>
            </a:p>
          </p:txBody>
        </p:sp>
        <p:graphicFrame>
          <p:nvGraphicFramePr>
            <p:cNvPr id="5126" name="Object 19"/>
            <p:cNvGraphicFramePr>
              <a:graphicFrameLocks noChangeAspect="1"/>
            </p:cNvGraphicFramePr>
            <p:nvPr/>
          </p:nvGraphicFramePr>
          <p:xfrm>
            <a:off x="6156325" y="765175"/>
            <a:ext cx="266700" cy="427038"/>
          </p:xfrm>
          <a:graphic>
            <a:graphicData uri="http://schemas.openxmlformats.org/presentationml/2006/ole">
              <p:oleObj spid="_x0000_s69638" name="Equation" r:id="rId8" imgW="126720" imgH="203040" progId="Equation.DSMT4">
                <p:embed/>
              </p:oleObj>
            </a:graphicData>
          </a:graphic>
        </p:graphicFrame>
        <p:grpSp>
          <p:nvGrpSpPr>
            <p:cNvPr id="5" name="Group 31"/>
            <p:cNvGrpSpPr>
              <a:grpSpLocks/>
            </p:cNvGrpSpPr>
            <p:nvPr/>
          </p:nvGrpSpPr>
          <p:grpSpPr bwMode="auto">
            <a:xfrm>
              <a:off x="6588124" y="692696"/>
              <a:ext cx="2078039" cy="1898104"/>
              <a:chOff x="6588124" y="692696"/>
              <a:chExt cx="2078039" cy="1898104"/>
            </a:xfrm>
          </p:grpSpPr>
          <p:sp>
            <p:nvSpPr>
              <p:cNvPr id="5136" name="Line 13"/>
              <p:cNvSpPr>
                <a:spLocks noChangeShapeType="1"/>
              </p:cNvSpPr>
              <p:nvPr/>
            </p:nvSpPr>
            <p:spPr bwMode="auto">
              <a:xfrm flipH="1" flipV="1">
                <a:off x="6588124" y="836612"/>
                <a:ext cx="99" cy="13682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37" name="Line 14"/>
              <p:cNvSpPr>
                <a:spLocks noChangeShapeType="1"/>
              </p:cNvSpPr>
              <p:nvPr/>
            </p:nvSpPr>
            <p:spPr bwMode="auto">
              <a:xfrm>
                <a:off x="6588125" y="2205038"/>
                <a:ext cx="19446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38" name="Freeform 15"/>
              <p:cNvSpPr>
                <a:spLocks/>
              </p:cNvSpPr>
              <p:nvPr/>
            </p:nvSpPr>
            <p:spPr bwMode="auto">
              <a:xfrm>
                <a:off x="6604000" y="836613"/>
                <a:ext cx="1784350" cy="1181100"/>
              </a:xfrm>
              <a:custGeom>
                <a:avLst/>
                <a:gdLst>
                  <a:gd name="T0" fmla="*/ 0 w 1124"/>
                  <a:gd name="T1" fmla="*/ 2147483647 h 744"/>
                  <a:gd name="T2" fmla="*/ 2147483647 w 1124"/>
                  <a:gd name="T3" fmla="*/ 2147483647 h 744"/>
                  <a:gd name="T4" fmla="*/ 2147483647 w 1124"/>
                  <a:gd name="T5" fmla="*/ 2147483647 h 744"/>
                  <a:gd name="T6" fmla="*/ 2147483647 w 1124"/>
                  <a:gd name="T7" fmla="*/ 0 h 7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24"/>
                  <a:gd name="T13" fmla="*/ 0 h 744"/>
                  <a:gd name="T14" fmla="*/ 1124 w 1124"/>
                  <a:gd name="T15" fmla="*/ 744 h 7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24" h="744">
                    <a:moveTo>
                      <a:pt x="0" y="744"/>
                    </a:moveTo>
                    <a:cubicBezTo>
                      <a:pt x="90" y="721"/>
                      <a:pt x="390" y="671"/>
                      <a:pt x="539" y="607"/>
                    </a:cubicBezTo>
                    <a:cubicBezTo>
                      <a:pt x="688" y="543"/>
                      <a:pt x="800" y="464"/>
                      <a:pt x="897" y="363"/>
                    </a:cubicBezTo>
                    <a:cubicBezTo>
                      <a:pt x="994" y="262"/>
                      <a:pt x="1059" y="132"/>
                      <a:pt x="1124" y="0"/>
                    </a:cubicBezTo>
                  </a:path>
                </a:pathLst>
              </a:cu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39" name="Text Box 18"/>
              <p:cNvSpPr txBox="1">
                <a:spLocks noChangeArrowheads="1"/>
              </p:cNvSpPr>
              <p:nvPr/>
            </p:nvSpPr>
            <p:spPr bwMode="auto">
              <a:xfrm>
                <a:off x="8367713" y="2224088"/>
                <a:ext cx="298450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x</a:t>
                </a:r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 rot="5400000">
                <a:off x="7631906" y="1448594"/>
                <a:ext cx="151288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Example cont.</a:t>
            </a:r>
            <a:endParaRPr lang="en-US" smtClean="0"/>
          </a:p>
        </p:txBody>
      </p:sp>
      <p:sp>
        <p:nvSpPr>
          <p:cNvPr id="6151" name="Rectangle 5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3059509" y="1557338"/>
          <a:ext cx="1871663" cy="1562100"/>
        </p:xfrm>
        <a:graphic>
          <a:graphicData uri="http://schemas.openxmlformats.org/presentationml/2006/ole">
            <p:oleObj spid="_x0000_s70658" name="Equation" r:id="rId4" imgW="1092200" imgH="914400" progId="Equation.DSMT4">
              <p:embed/>
            </p:oleObj>
          </a:graphicData>
        </a:graphic>
      </p:graphicFrame>
      <p:sp>
        <p:nvSpPr>
          <p:cNvPr id="615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6147" name="Object 6"/>
          <p:cNvGraphicFramePr>
            <a:graphicFrameLocks noChangeAspect="1"/>
          </p:cNvGraphicFramePr>
          <p:nvPr/>
        </p:nvGraphicFramePr>
        <p:xfrm>
          <a:off x="1331913" y="3357563"/>
          <a:ext cx="6265862" cy="814387"/>
        </p:xfrm>
        <a:graphic>
          <a:graphicData uri="http://schemas.openxmlformats.org/presentationml/2006/ole">
            <p:oleObj spid="_x0000_s70659" name="Equation" r:id="rId5" imgW="3886200" imgH="508000" progId="Equation.DSMT4">
              <p:embed/>
            </p:oleObj>
          </a:graphicData>
        </a:graphic>
      </p:graphicFrame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6148" name="Object 8"/>
          <p:cNvGraphicFramePr>
            <a:graphicFrameLocks noChangeAspect="1"/>
          </p:cNvGraphicFramePr>
          <p:nvPr/>
        </p:nvGraphicFramePr>
        <p:xfrm>
          <a:off x="1258888" y="4365625"/>
          <a:ext cx="6437312" cy="1150938"/>
        </p:xfrm>
        <a:graphic>
          <a:graphicData uri="http://schemas.openxmlformats.org/presentationml/2006/ole">
            <p:oleObj spid="_x0000_s70660" name="Equation" r:id="rId6" imgW="4356000" imgH="774360" progId="Equation.DSMT4">
              <p:embed/>
            </p:oleObj>
          </a:graphicData>
        </a:graphic>
      </p:graphicFrame>
      <p:graphicFrame>
        <p:nvGraphicFramePr>
          <p:cNvPr id="6149" name="Object 10"/>
          <p:cNvGraphicFramePr>
            <a:graphicFrameLocks noChangeAspect="1"/>
          </p:cNvGraphicFramePr>
          <p:nvPr>
            <p:ph idx="1"/>
          </p:nvPr>
        </p:nvGraphicFramePr>
        <p:xfrm>
          <a:off x="4355231" y="5661248"/>
          <a:ext cx="3313113" cy="522287"/>
        </p:xfrm>
        <a:graphic>
          <a:graphicData uri="http://schemas.openxmlformats.org/presentationml/2006/ole">
            <p:oleObj spid="_x0000_s70661" name="Equation" r:id="rId7" imgW="1447560" imgH="228600" progId="Equation.DSMT4">
              <p:embed/>
            </p:oleObj>
          </a:graphicData>
        </a:graphic>
      </p:graphicFrame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5147072" y="1989138"/>
            <a:ext cx="2881312" cy="576262"/>
            <a:chOff x="3061" y="1253"/>
            <a:chExt cx="1815" cy="363"/>
          </a:xfrm>
        </p:grpSpPr>
        <p:sp>
          <p:nvSpPr>
            <p:cNvPr id="6157" name="Rectangle 24"/>
            <p:cNvSpPr>
              <a:spLocks noChangeArrowheads="1"/>
            </p:cNvSpPr>
            <p:nvPr/>
          </p:nvSpPr>
          <p:spPr bwMode="auto">
            <a:xfrm>
              <a:off x="3515" y="1253"/>
              <a:ext cx="454" cy="363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grpSp>
          <p:nvGrpSpPr>
            <p:cNvPr id="3" name="Group 23"/>
            <p:cNvGrpSpPr>
              <a:grpSpLocks/>
            </p:cNvGrpSpPr>
            <p:nvPr/>
          </p:nvGrpSpPr>
          <p:grpSpPr bwMode="auto">
            <a:xfrm>
              <a:off x="3061" y="1253"/>
              <a:ext cx="1815" cy="363"/>
              <a:chOff x="3061" y="1253"/>
              <a:chExt cx="1815" cy="363"/>
            </a:xfrm>
          </p:grpSpPr>
          <p:sp>
            <p:nvSpPr>
              <p:cNvPr id="6159" name="Rectangle 13"/>
              <p:cNvSpPr>
                <a:spLocks noChangeArrowheads="1"/>
              </p:cNvSpPr>
              <p:nvPr/>
            </p:nvSpPr>
            <p:spPr bwMode="auto">
              <a:xfrm>
                <a:off x="4422" y="1253"/>
                <a:ext cx="454" cy="3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6160" name="Rectangle 14"/>
              <p:cNvSpPr>
                <a:spLocks noChangeArrowheads="1"/>
              </p:cNvSpPr>
              <p:nvPr/>
            </p:nvSpPr>
            <p:spPr bwMode="auto">
              <a:xfrm>
                <a:off x="3969" y="1253"/>
                <a:ext cx="454" cy="3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6161" name="Text Box 15"/>
              <p:cNvSpPr txBox="1">
                <a:spLocks noChangeArrowheads="1"/>
              </p:cNvSpPr>
              <p:nvPr/>
            </p:nvSpPr>
            <p:spPr bwMode="auto">
              <a:xfrm>
                <a:off x="3606" y="1344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chemeClr val="accent2"/>
                    </a:solidFill>
                  </a:rPr>
                  <a:t>P</a:t>
                </a:r>
              </a:p>
            </p:txBody>
          </p:sp>
          <p:sp>
            <p:nvSpPr>
              <p:cNvPr id="6162" name="Text Box 16"/>
              <p:cNvSpPr txBox="1">
                <a:spLocks noChangeArrowheads="1"/>
              </p:cNvSpPr>
              <p:nvPr/>
            </p:nvSpPr>
            <p:spPr bwMode="auto">
              <a:xfrm>
                <a:off x="4059" y="1344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chemeClr val="accent2"/>
                    </a:solidFill>
                  </a:rPr>
                  <a:t>E</a:t>
                </a:r>
              </a:p>
            </p:txBody>
          </p:sp>
          <p:sp>
            <p:nvSpPr>
              <p:cNvPr id="6163" name="Text Box 17"/>
              <p:cNvSpPr txBox="1">
                <a:spLocks noChangeArrowheads="1"/>
              </p:cNvSpPr>
              <p:nvPr/>
            </p:nvSpPr>
            <p:spPr bwMode="auto">
              <a:xfrm>
                <a:off x="4513" y="1344"/>
                <a:ext cx="30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chemeClr val="accent2"/>
                    </a:solidFill>
                  </a:rPr>
                  <a:t>EE</a:t>
                </a:r>
              </a:p>
            </p:txBody>
          </p:sp>
          <p:sp>
            <p:nvSpPr>
              <p:cNvPr id="6164" name="Rectangle 18"/>
              <p:cNvSpPr>
                <a:spLocks noChangeArrowheads="1"/>
              </p:cNvSpPr>
              <p:nvPr/>
            </p:nvSpPr>
            <p:spPr bwMode="auto">
              <a:xfrm>
                <a:off x="3515" y="1253"/>
                <a:ext cx="454" cy="3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6165" name="Text Box 19"/>
              <p:cNvSpPr txBox="1">
                <a:spLocks noChangeArrowheads="1"/>
              </p:cNvSpPr>
              <p:nvPr/>
            </p:nvSpPr>
            <p:spPr bwMode="auto">
              <a:xfrm>
                <a:off x="3878" y="1344"/>
                <a:ext cx="196" cy="2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chemeClr val="accent2"/>
                    </a:solidFill>
                  </a:rPr>
                  <a:t>e</a:t>
                </a:r>
              </a:p>
            </p:txBody>
          </p:sp>
          <p:sp>
            <p:nvSpPr>
              <p:cNvPr id="6166" name="Rectangle 20"/>
              <p:cNvSpPr>
                <a:spLocks noChangeArrowheads="1"/>
              </p:cNvSpPr>
              <p:nvPr/>
            </p:nvSpPr>
            <p:spPr bwMode="auto">
              <a:xfrm>
                <a:off x="3061" y="1253"/>
                <a:ext cx="454" cy="3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6167" name="Text Box 21"/>
              <p:cNvSpPr txBox="1">
                <a:spLocks noChangeArrowheads="1"/>
              </p:cNvSpPr>
              <p:nvPr/>
            </p:nvSpPr>
            <p:spPr bwMode="auto">
              <a:xfrm>
                <a:off x="3140" y="1356"/>
                <a:ext cx="25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chemeClr val="accent2"/>
                    </a:solidFill>
                  </a:rPr>
                  <a:t>W</a:t>
                </a:r>
              </a:p>
            </p:txBody>
          </p:sp>
          <p:sp>
            <p:nvSpPr>
              <p:cNvPr id="6168" name="Text Box 22"/>
              <p:cNvSpPr txBox="1">
                <a:spLocks noChangeArrowheads="1"/>
              </p:cNvSpPr>
              <p:nvPr/>
            </p:nvSpPr>
            <p:spPr bwMode="auto">
              <a:xfrm>
                <a:off x="3425" y="1344"/>
                <a:ext cx="181" cy="21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600">
                    <a:solidFill>
                      <a:schemeClr val="accent2"/>
                    </a:solidFill>
                  </a:rPr>
                  <a:t>w</a:t>
                </a:r>
              </a:p>
            </p:txBody>
          </p:sp>
        </p:grpSp>
      </p:grpSp>
      <p:sp>
        <p:nvSpPr>
          <p:cNvPr id="6155" name="TextBox 22"/>
          <p:cNvSpPr txBox="1">
            <a:spLocks noChangeArrowheads="1"/>
          </p:cNvSpPr>
          <p:nvPr/>
        </p:nvSpPr>
        <p:spPr bwMode="auto">
          <a:xfrm>
            <a:off x="900113" y="1700213"/>
            <a:ext cx="1774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>
                <a:solidFill>
                  <a:schemeClr val="accent2"/>
                </a:solidFill>
              </a:rPr>
              <a:t>Approximations</a:t>
            </a:r>
          </a:p>
        </p:txBody>
      </p:sp>
      <p:sp>
        <p:nvSpPr>
          <p:cNvPr id="6156" name="TextBox 23"/>
          <p:cNvSpPr txBox="1">
            <a:spLocks noChangeArrowheads="1"/>
          </p:cNvSpPr>
          <p:nvPr/>
        </p:nvSpPr>
        <p:spPr bwMode="auto">
          <a:xfrm>
            <a:off x="1116013" y="5732463"/>
            <a:ext cx="26336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>
                <a:solidFill>
                  <a:schemeClr val="accent2"/>
                </a:solidFill>
              </a:rPr>
              <a:t>Final algebraic equation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Boundary condition</a:t>
            </a:r>
          </a:p>
        </p:txBody>
      </p:sp>
      <p:sp>
        <p:nvSpPr>
          <p:cNvPr id="717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4246" y="1196975"/>
            <a:ext cx="7704138" cy="4608513"/>
          </a:xfrm>
        </p:spPr>
        <p:txBody>
          <a:bodyPr/>
          <a:lstStyle/>
          <a:p>
            <a:pPr eaLnBrk="1" hangingPunct="1"/>
            <a:r>
              <a:rPr lang="en-US" sz="2800" smtClean="0"/>
              <a:t>Introduce shadow nodes</a:t>
            </a:r>
          </a:p>
          <a:p>
            <a:pPr lvl="1" eaLnBrk="1" hangingPunct="1"/>
            <a:r>
              <a:rPr lang="en-US" sz="2000" smtClean="0"/>
              <a:t>The interpolation between the shadow </a:t>
            </a:r>
          </a:p>
          <a:p>
            <a:pPr lvl="1" eaLnBrk="1" hangingPunct="1">
              <a:buFontTx/>
              <a:buNone/>
            </a:pPr>
            <a:r>
              <a:rPr lang="en-US" sz="2000" smtClean="0"/>
              <a:t>	node                         and the nearest </a:t>
            </a:r>
          </a:p>
          <a:p>
            <a:pPr lvl="1" eaLnBrk="1" hangingPunct="1">
              <a:buFontTx/>
              <a:buNone/>
            </a:pPr>
            <a:r>
              <a:rPr lang="en-US" sz="2000" smtClean="0"/>
              <a:t>	node should satisfy the boundary </a:t>
            </a:r>
          </a:p>
          <a:p>
            <a:pPr lvl="1" eaLnBrk="1" hangingPunct="1">
              <a:buFontTx/>
              <a:buNone/>
            </a:pPr>
            <a:r>
              <a:rPr lang="en-US" sz="2000" smtClean="0"/>
              <a:t>	condition</a:t>
            </a:r>
          </a:p>
          <a:p>
            <a:pPr lvl="1" eaLnBrk="1" hangingPunct="1"/>
            <a:endParaRPr lang="sv-SE" sz="2400" smtClean="0"/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835150" y="2060575"/>
          <a:ext cx="1487488" cy="431800"/>
        </p:xfrm>
        <a:graphic>
          <a:graphicData uri="http://schemas.openxmlformats.org/presentationml/2006/ole">
            <p:oleObj spid="_x0000_s71682" name="Equation" r:id="rId4" imgW="787320" imgH="228600" progId="Equation.DSMT4">
              <p:embed/>
            </p:oleObj>
          </a:graphicData>
        </a:graphic>
      </p:graphicFrame>
      <p:graphicFrame>
        <p:nvGraphicFramePr>
          <p:cNvPr id="7171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1042988" y="3500438"/>
          <a:ext cx="3883025" cy="1581150"/>
        </p:xfrm>
        <a:graphic>
          <a:graphicData uri="http://schemas.openxmlformats.org/presentationml/2006/ole">
            <p:oleObj spid="_x0000_s71683" name="Equation" r:id="rId5" imgW="2120760" imgH="863280" progId="Equation.DSMT4">
              <p:embed/>
            </p:oleObj>
          </a:graphicData>
        </a:graphic>
      </p:graphicFrame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436096" y="2276475"/>
            <a:ext cx="3014663" cy="2160588"/>
            <a:chOff x="6011863" y="639763"/>
            <a:chExt cx="2654300" cy="1951037"/>
          </a:xfrm>
        </p:grpSpPr>
        <p:sp>
          <p:nvSpPr>
            <p:cNvPr id="7179" name="Text Box 16"/>
            <p:cNvSpPr txBox="1">
              <a:spLocks noChangeArrowheads="1"/>
            </p:cNvSpPr>
            <p:nvPr/>
          </p:nvSpPr>
          <p:spPr bwMode="auto">
            <a:xfrm>
              <a:off x="6011863" y="1773238"/>
              <a:ext cx="1847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7180" name="Text Box 17"/>
            <p:cNvSpPr txBox="1">
              <a:spLocks noChangeArrowheads="1"/>
            </p:cNvSpPr>
            <p:nvPr/>
          </p:nvSpPr>
          <p:spPr bwMode="auto">
            <a:xfrm>
              <a:off x="8440738" y="639763"/>
              <a:ext cx="1847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7174" name="Object 19"/>
            <p:cNvGraphicFramePr>
              <a:graphicFrameLocks noChangeAspect="1"/>
            </p:cNvGraphicFramePr>
            <p:nvPr/>
          </p:nvGraphicFramePr>
          <p:xfrm>
            <a:off x="6156325" y="765175"/>
            <a:ext cx="266700" cy="427038"/>
          </p:xfrm>
          <a:graphic>
            <a:graphicData uri="http://schemas.openxmlformats.org/presentationml/2006/ole">
              <p:oleObj spid="_x0000_s71686" name="Equation" r:id="rId6" imgW="126720" imgH="203040" progId="Equation.DSMT4">
                <p:embed/>
              </p:oleObj>
            </a:graphicData>
          </a:graphic>
        </p:graphicFrame>
        <p:grpSp>
          <p:nvGrpSpPr>
            <p:cNvPr id="3" name="Group 31"/>
            <p:cNvGrpSpPr>
              <a:grpSpLocks/>
            </p:cNvGrpSpPr>
            <p:nvPr/>
          </p:nvGrpSpPr>
          <p:grpSpPr bwMode="auto">
            <a:xfrm>
              <a:off x="6588124" y="692696"/>
              <a:ext cx="2078039" cy="1898104"/>
              <a:chOff x="6588124" y="692696"/>
              <a:chExt cx="2078039" cy="1898104"/>
            </a:xfrm>
          </p:grpSpPr>
          <p:sp>
            <p:nvSpPr>
              <p:cNvPr id="7182" name="Line 13"/>
              <p:cNvSpPr>
                <a:spLocks noChangeShapeType="1"/>
              </p:cNvSpPr>
              <p:nvPr/>
            </p:nvSpPr>
            <p:spPr bwMode="auto">
              <a:xfrm flipH="1" flipV="1">
                <a:off x="6588124" y="836612"/>
                <a:ext cx="99" cy="13682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7183" name="Line 14"/>
              <p:cNvSpPr>
                <a:spLocks noChangeShapeType="1"/>
              </p:cNvSpPr>
              <p:nvPr/>
            </p:nvSpPr>
            <p:spPr bwMode="auto">
              <a:xfrm>
                <a:off x="6588125" y="2205038"/>
                <a:ext cx="19446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7184" name="Freeform 15"/>
              <p:cNvSpPr>
                <a:spLocks/>
              </p:cNvSpPr>
              <p:nvPr/>
            </p:nvSpPr>
            <p:spPr bwMode="auto">
              <a:xfrm>
                <a:off x="6604000" y="836613"/>
                <a:ext cx="1784350" cy="1181100"/>
              </a:xfrm>
              <a:custGeom>
                <a:avLst/>
                <a:gdLst>
                  <a:gd name="T0" fmla="*/ 0 w 1124"/>
                  <a:gd name="T1" fmla="*/ 2147483647 h 744"/>
                  <a:gd name="T2" fmla="*/ 2147483647 w 1124"/>
                  <a:gd name="T3" fmla="*/ 2147483647 h 744"/>
                  <a:gd name="T4" fmla="*/ 2147483647 w 1124"/>
                  <a:gd name="T5" fmla="*/ 2147483647 h 744"/>
                  <a:gd name="T6" fmla="*/ 2147483647 w 1124"/>
                  <a:gd name="T7" fmla="*/ 0 h 7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24"/>
                  <a:gd name="T13" fmla="*/ 0 h 744"/>
                  <a:gd name="T14" fmla="*/ 1124 w 1124"/>
                  <a:gd name="T15" fmla="*/ 744 h 7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24" h="744">
                    <a:moveTo>
                      <a:pt x="0" y="744"/>
                    </a:moveTo>
                    <a:cubicBezTo>
                      <a:pt x="90" y="721"/>
                      <a:pt x="390" y="671"/>
                      <a:pt x="539" y="607"/>
                    </a:cubicBezTo>
                    <a:cubicBezTo>
                      <a:pt x="688" y="543"/>
                      <a:pt x="800" y="464"/>
                      <a:pt x="897" y="363"/>
                    </a:cubicBezTo>
                    <a:cubicBezTo>
                      <a:pt x="994" y="262"/>
                      <a:pt x="1059" y="132"/>
                      <a:pt x="1124" y="0"/>
                    </a:cubicBezTo>
                  </a:path>
                </a:pathLst>
              </a:cu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7185" name="Text Box 18"/>
              <p:cNvSpPr txBox="1">
                <a:spLocks noChangeArrowheads="1"/>
              </p:cNvSpPr>
              <p:nvPr/>
            </p:nvSpPr>
            <p:spPr bwMode="auto">
              <a:xfrm>
                <a:off x="8367713" y="2224088"/>
                <a:ext cx="298450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x</a:t>
                </a:r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 rot="5400000">
                <a:off x="7631826" y="1448992"/>
                <a:ext cx="15123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7172" name="Object 7"/>
          <p:cNvGraphicFramePr>
            <a:graphicFrameLocks noChangeAspect="1"/>
          </p:cNvGraphicFramePr>
          <p:nvPr/>
        </p:nvGraphicFramePr>
        <p:xfrm>
          <a:off x="5436096" y="3644900"/>
          <a:ext cx="608013" cy="288925"/>
        </p:xfrm>
        <a:graphic>
          <a:graphicData uri="http://schemas.openxmlformats.org/presentationml/2006/ole">
            <p:oleObj spid="_x0000_s71684" name="Equation" r:id="rId7" imgW="482400" imgH="228600" progId="Equation.DSMT4">
              <p:embed/>
            </p:oleObj>
          </a:graphicData>
        </a:graphic>
      </p:graphicFrame>
      <p:graphicFrame>
        <p:nvGraphicFramePr>
          <p:cNvPr id="7173" name="Object 8"/>
          <p:cNvGraphicFramePr>
            <a:graphicFrameLocks noChangeAspect="1"/>
          </p:cNvGraphicFramePr>
          <p:nvPr/>
        </p:nvGraphicFramePr>
        <p:xfrm>
          <a:off x="8193584" y="2349500"/>
          <a:ext cx="735012" cy="300038"/>
        </p:xfrm>
        <a:graphic>
          <a:graphicData uri="http://schemas.openxmlformats.org/presentationml/2006/ole">
            <p:oleObj spid="_x0000_s71685" name="Equation" r:id="rId8" imgW="558720" imgH="228600" progId="Equation.DSMT4">
              <p:embed/>
            </p:oleObj>
          </a:graphicData>
        </a:graphic>
      </p:graphicFrame>
      <p:pic>
        <p:nvPicPr>
          <p:cNvPr id="7178" name="Picture 18" descr="loves2c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69484" y="4292600"/>
            <a:ext cx="2590800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Matrix formulation</a:t>
            </a:r>
          </a:p>
        </p:txBody>
      </p:sp>
      <p:graphicFrame>
        <p:nvGraphicFramePr>
          <p:cNvPr id="8194" name="Object 7"/>
          <p:cNvGraphicFramePr>
            <a:graphicFrameLocks noChangeAspect="1"/>
          </p:cNvGraphicFramePr>
          <p:nvPr/>
        </p:nvGraphicFramePr>
        <p:xfrm>
          <a:off x="900113" y="1125538"/>
          <a:ext cx="6705600" cy="3382962"/>
        </p:xfrm>
        <a:graphic>
          <a:graphicData uri="http://schemas.openxmlformats.org/presentationml/2006/ole">
            <p:oleObj spid="_x0000_s72706" name="Equation" r:id="rId4" imgW="5499000" imgH="2768400" progId="Equation.DSMT4">
              <p:embed/>
            </p:oleObj>
          </a:graphicData>
        </a:graphic>
      </p:graphicFrame>
      <p:graphicFrame>
        <p:nvGraphicFramePr>
          <p:cNvPr id="8195" name="Object 9"/>
          <p:cNvGraphicFramePr>
            <a:graphicFrameLocks noChangeAspect="1"/>
          </p:cNvGraphicFramePr>
          <p:nvPr/>
        </p:nvGraphicFramePr>
        <p:xfrm>
          <a:off x="755650" y="5503863"/>
          <a:ext cx="6769100" cy="749300"/>
        </p:xfrm>
        <a:graphic>
          <a:graphicData uri="http://schemas.openxmlformats.org/presentationml/2006/ole">
            <p:oleObj spid="_x0000_s72707" name="Equation" r:id="rId5" imgW="4127500" imgH="457200" progId="Equation.DSMT4">
              <p:embed/>
            </p:oleObj>
          </a:graphicData>
        </a:graphic>
      </p:graphicFrame>
      <p:graphicFrame>
        <p:nvGraphicFramePr>
          <p:cNvPr id="8196" name="Object 12"/>
          <p:cNvGraphicFramePr>
            <a:graphicFrameLocks noChangeAspect="1"/>
          </p:cNvGraphicFramePr>
          <p:nvPr>
            <p:ph idx="1"/>
          </p:nvPr>
        </p:nvGraphicFramePr>
        <p:xfrm>
          <a:off x="900113" y="4652963"/>
          <a:ext cx="4608512" cy="677862"/>
        </p:xfrm>
        <a:graphic>
          <a:graphicData uri="http://schemas.openxmlformats.org/presentationml/2006/ole">
            <p:oleObj spid="_x0000_s72708" name="Equation" r:id="rId6" imgW="3276360" imgH="482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sv-SE" smtClean="0"/>
              <a:t>Gauss-Seidel algorithm</a:t>
            </a:r>
            <a:endParaRPr lang="en-US" smtClean="0"/>
          </a:p>
        </p:txBody>
      </p:sp>
      <p:pic>
        <p:nvPicPr>
          <p:cNvPr id="9222" name="Picture 10" descr="ex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211960" y="2179638"/>
            <a:ext cx="4787900" cy="3779837"/>
          </a:xfrm>
          <a:noFill/>
        </p:spPr>
      </p:pic>
      <p:sp>
        <p:nvSpPr>
          <p:cNvPr id="922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/>
        </p:nvGraphicFramePr>
        <p:xfrm>
          <a:off x="611188" y="3141663"/>
          <a:ext cx="3205162" cy="2787650"/>
        </p:xfrm>
        <a:graphic>
          <a:graphicData uri="http://schemas.openxmlformats.org/presentationml/2006/ole">
            <p:oleObj spid="_x0000_s73730" name="Equation" r:id="rId5" imgW="2628720" imgH="2286000" progId="Equation.DSMT4">
              <p:embed/>
            </p:oleObj>
          </a:graphicData>
        </a:graphic>
      </p:graphicFrame>
      <p:sp>
        <p:nvSpPr>
          <p:cNvPr id="922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9219" name="Object 6"/>
          <p:cNvGraphicFramePr>
            <a:graphicFrameLocks noChangeAspect="1"/>
          </p:cNvGraphicFramePr>
          <p:nvPr/>
        </p:nvGraphicFramePr>
        <p:xfrm>
          <a:off x="2124075" y="1484313"/>
          <a:ext cx="2159000" cy="830262"/>
        </p:xfrm>
        <a:graphic>
          <a:graphicData uri="http://schemas.openxmlformats.org/presentationml/2006/ole">
            <p:oleObj spid="_x0000_s73731" name="Equation" r:id="rId6" imgW="1117600" imgH="431800" progId="Equation.DSMT4">
              <p:embed/>
            </p:oleObj>
          </a:graphicData>
        </a:graphic>
      </p:graphicFrame>
      <p:sp>
        <p:nvSpPr>
          <p:cNvPr id="9225" name="Line 12"/>
          <p:cNvSpPr>
            <a:spLocks noChangeShapeType="1"/>
          </p:cNvSpPr>
          <p:nvPr/>
        </p:nvSpPr>
        <p:spPr bwMode="auto">
          <a:xfrm>
            <a:off x="4572447" y="4173538"/>
            <a:ext cx="44275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9226" name="Text Box 13"/>
          <p:cNvSpPr txBox="1">
            <a:spLocks noChangeArrowheads="1"/>
          </p:cNvSpPr>
          <p:nvPr/>
        </p:nvSpPr>
        <p:spPr bwMode="auto">
          <a:xfrm>
            <a:off x="755650" y="1052513"/>
            <a:ext cx="719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Inversion of the matrix is not possible for strongly nonlinear equations</a:t>
            </a:r>
          </a:p>
        </p:txBody>
      </p:sp>
      <p:sp>
        <p:nvSpPr>
          <p:cNvPr id="9227" name="Text Box 14"/>
          <p:cNvSpPr txBox="1">
            <a:spLocks noChangeArrowheads="1"/>
          </p:cNvSpPr>
          <p:nvPr/>
        </p:nvSpPr>
        <p:spPr bwMode="auto">
          <a:xfrm>
            <a:off x="735013" y="1576388"/>
            <a:ext cx="1123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Iterations</a:t>
            </a:r>
          </a:p>
        </p:txBody>
      </p:sp>
      <p:graphicFrame>
        <p:nvGraphicFramePr>
          <p:cNvPr id="9220" name="Object 15"/>
          <p:cNvGraphicFramePr>
            <a:graphicFrameLocks noChangeAspect="1"/>
          </p:cNvGraphicFramePr>
          <p:nvPr>
            <p:ph sz="half" idx="2"/>
          </p:nvPr>
        </p:nvGraphicFramePr>
        <p:xfrm>
          <a:off x="684213" y="2492375"/>
          <a:ext cx="2808287" cy="295275"/>
        </p:xfrm>
        <a:graphic>
          <a:graphicData uri="http://schemas.openxmlformats.org/presentationml/2006/ole">
            <p:oleObj spid="_x0000_s73732" name="Equation" r:id="rId7" imgW="2171520" imgH="228600" progId="Equation.DSMT4">
              <p:embed/>
            </p:oleObj>
          </a:graphicData>
        </a:graphic>
      </p:graphicFrame>
      <p:sp>
        <p:nvSpPr>
          <p:cNvPr id="9228" name="Line 17"/>
          <p:cNvSpPr>
            <a:spLocks noChangeShapeType="1"/>
          </p:cNvSpPr>
          <p:nvPr/>
        </p:nvSpPr>
        <p:spPr bwMode="auto">
          <a:xfrm>
            <a:off x="5220023" y="2924175"/>
            <a:ext cx="647700" cy="1225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9229" name="Text Box 18"/>
          <p:cNvSpPr txBox="1">
            <a:spLocks noChangeArrowheads="1"/>
          </p:cNvSpPr>
          <p:nvPr/>
        </p:nvSpPr>
        <p:spPr bwMode="auto">
          <a:xfrm>
            <a:off x="4623123" y="2584450"/>
            <a:ext cx="1390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Initial guess</a:t>
            </a:r>
          </a:p>
        </p:txBody>
      </p:sp>
      <p:sp>
        <p:nvSpPr>
          <p:cNvPr id="14" name="Oval 13"/>
          <p:cNvSpPr/>
          <p:nvPr/>
        </p:nvSpPr>
        <p:spPr>
          <a:xfrm>
            <a:off x="3132138" y="2420938"/>
            <a:ext cx="503237" cy="431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 rot="5400000">
            <a:off x="2920206" y="2856707"/>
            <a:ext cx="352425" cy="217488"/>
          </a:xfrm>
          <a:prstGeom prst="straightConnector1">
            <a:avLst/>
          </a:prstGeom>
          <a:ln w="63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3203575" y="3141663"/>
            <a:ext cx="504825" cy="431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cxnSp>
        <p:nvCxnSpPr>
          <p:cNvPr id="18" name="Straight Arrow Connector 17"/>
          <p:cNvCxnSpPr/>
          <p:nvPr/>
        </p:nvCxnSpPr>
        <p:spPr>
          <a:xfrm rot="10800000" flipV="1">
            <a:off x="2771775" y="3429000"/>
            <a:ext cx="431800" cy="287338"/>
          </a:xfrm>
          <a:prstGeom prst="straightConnector1">
            <a:avLst/>
          </a:prstGeom>
          <a:ln w="63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Stability</a:t>
            </a:r>
            <a:endParaRPr lang="en-US" smtClean="0"/>
          </a:p>
        </p:txBody>
      </p:sp>
      <p:sp>
        <p:nvSpPr>
          <p:cNvPr id="10249" name="Rectangle 5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1331913" y="2924175"/>
          <a:ext cx="1081087" cy="846138"/>
        </p:xfrm>
        <a:graphic>
          <a:graphicData uri="http://schemas.openxmlformats.org/presentationml/2006/ole">
            <p:oleObj spid="_x0000_s74754" name="Equation" r:id="rId4" imgW="876300" imgH="685800" progId="Equation.DSMT4">
              <p:embed/>
            </p:oleObj>
          </a:graphicData>
        </a:graphic>
      </p:graphicFrame>
      <p:sp>
        <p:nvSpPr>
          <p:cNvPr id="1025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3" name="Object 6"/>
          <p:cNvGraphicFramePr>
            <a:graphicFrameLocks noChangeAspect="1"/>
          </p:cNvGraphicFramePr>
          <p:nvPr/>
        </p:nvGraphicFramePr>
        <p:xfrm>
          <a:off x="3348038" y="2924175"/>
          <a:ext cx="5327650" cy="855663"/>
        </p:xfrm>
        <a:graphic>
          <a:graphicData uri="http://schemas.openxmlformats.org/presentationml/2006/ole">
            <p:oleObj spid="_x0000_s74755" name="Equation" r:id="rId5" imgW="4267200" imgH="685800" progId="Equation.DSMT4">
              <p:embed/>
            </p:oleObj>
          </a:graphicData>
        </a:graphic>
      </p:graphicFrame>
      <p:graphicFrame>
        <p:nvGraphicFramePr>
          <p:cNvPr id="10244" name="Object 11"/>
          <p:cNvGraphicFramePr>
            <a:graphicFrameLocks noChangeAspect="1"/>
          </p:cNvGraphicFramePr>
          <p:nvPr/>
        </p:nvGraphicFramePr>
        <p:xfrm>
          <a:off x="1331913" y="4437063"/>
          <a:ext cx="1944687" cy="560387"/>
        </p:xfrm>
        <a:graphic>
          <a:graphicData uri="http://schemas.openxmlformats.org/presentationml/2006/ole">
            <p:oleObj spid="_x0000_s74756" name="Equation" r:id="rId6" imgW="1485900" imgH="431800" progId="Equation.DSMT4">
              <p:embed/>
            </p:oleObj>
          </a:graphicData>
        </a:graphic>
      </p:graphicFrame>
      <p:sp>
        <p:nvSpPr>
          <p:cNvPr id="10251" name="Rectangle 14"/>
          <p:cNvSpPr>
            <a:spLocks noChangeArrowheads="1"/>
          </p:cNvSpPr>
          <p:nvPr/>
        </p:nvSpPr>
        <p:spPr bwMode="auto">
          <a:xfrm>
            <a:off x="0" y="3105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5" name="Object 13"/>
          <p:cNvGraphicFramePr>
            <a:graphicFrameLocks noChangeAspect="1"/>
          </p:cNvGraphicFramePr>
          <p:nvPr/>
        </p:nvGraphicFramePr>
        <p:xfrm>
          <a:off x="1403350" y="5084763"/>
          <a:ext cx="2160588" cy="777875"/>
        </p:xfrm>
        <a:graphic>
          <a:graphicData uri="http://schemas.openxmlformats.org/presentationml/2006/ole">
            <p:oleObj spid="_x0000_s74757" name="Equation" r:id="rId7" imgW="1803400" imgH="647700" progId="Equation.DSMT4">
              <p:embed/>
            </p:oleObj>
          </a:graphicData>
        </a:graphic>
      </p:graphicFrame>
      <p:graphicFrame>
        <p:nvGraphicFramePr>
          <p:cNvPr id="10246" name="Object 15"/>
          <p:cNvGraphicFramePr>
            <a:graphicFrameLocks noChangeAspect="1"/>
          </p:cNvGraphicFramePr>
          <p:nvPr/>
        </p:nvGraphicFramePr>
        <p:xfrm>
          <a:off x="5148263" y="5013325"/>
          <a:ext cx="936625" cy="495300"/>
        </p:xfrm>
        <a:graphic>
          <a:graphicData uri="http://schemas.openxmlformats.org/presentationml/2006/ole">
            <p:oleObj spid="_x0000_s74758" name="Equation" r:id="rId8" imgW="482391" imgH="253890" progId="Equation.DSMT4">
              <p:embed/>
            </p:oleObj>
          </a:graphicData>
        </a:graphic>
      </p:graphicFrame>
      <p:graphicFrame>
        <p:nvGraphicFramePr>
          <p:cNvPr id="10247" name="Object 17"/>
          <p:cNvGraphicFramePr>
            <a:graphicFrameLocks noChangeAspect="1"/>
          </p:cNvGraphicFramePr>
          <p:nvPr>
            <p:ph sz="half" idx="2"/>
          </p:nvPr>
        </p:nvGraphicFramePr>
        <p:xfrm>
          <a:off x="1258888" y="1341438"/>
          <a:ext cx="5545137" cy="985837"/>
        </p:xfrm>
        <a:graphic>
          <a:graphicData uri="http://schemas.openxmlformats.org/presentationml/2006/ole">
            <p:oleObj spid="_x0000_s74759" name="Equation" r:id="rId9" imgW="4356000" imgH="774360" progId="Equation.DSMT4">
              <p:embed/>
            </p:oleObj>
          </a:graphicData>
        </a:graphic>
      </p:graphicFrame>
      <p:sp>
        <p:nvSpPr>
          <p:cNvPr id="10252" name="Text Box 20"/>
          <p:cNvSpPr txBox="1">
            <a:spLocks noChangeArrowheads="1"/>
          </p:cNvSpPr>
          <p:nvPr/>
        </p:nvSpPr>
        <p:spPr bwMode="auto">
          <a:xfrm>
            <a:off x="1166813" y="2439988"/>
            <a:ext cx="74674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dirty="0"/>
              <a:t>Increasing velocity gives negative coefficients and a diverging solution</a:t>
            </a:r>
          </a:p>
        </p:txBody>
      </p:sp>
      <p:sp>
        <p:nvSpPr>
          <p:cNvPr id="10253" name="Text Box 21"/>
          <p:cNvSpPr txBox="1">
            <a:spLocks noChangeArrowheads="1"/>
          </p:cNvSpPr>
          <p:nvPr/>
        </p:nvSpPr>
        <p:spPr bwMode="auto">
          <a:xfrm>
            <a:off x="1311275" y="3952875"/>
            <a:ext cx="1695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Unstable when</a:t>
            </a:r>
          </a:p>
        </p:txBody>
      </p:sp>
      <p:sp>
        <p:nvSpPr>
          <p:cNvPr id="10254" name="TextBox 13"/>
          <p:cNvSpPr txBox="1">
            <a:spLocks noChangeArrowheads="1"/>
          </p:cNvSpPr>
          <p:nvPr/>
        </p:nvSpPr>
        <p:spPr bwMode="auto">
          <a:xfrm>
            <a:off x="6443663" y="5013325"/>
            <a:ext cx="109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>
                <a:solidFill>
                  <a:srgbClr val="C00000"/>
                </a:solidFill>
              </a:rPr>
              <a:t>Unstable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Upwind schemes</a:t>
            </a:r>
            <a:endParaRPr lang="en-US" smtClean="0"/>
          </a:p>
        </p:txBody>
      </p:sp>
      <p:sp>
        <p:nvSpPr>
          <p:cNvPr id="112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1484313"/>
            <a:ext cx="7775575" cy="48260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First order upwind (set </a:t>
            </a:r>
            <a:r>
              <a:rPr lang="en-US" sz="2800" i="1" dirty="0" smtClean="0">
                <a:sym typeface="Symbol" pitchFamily="18" charset="2"/>
              </a:rPr>
              <a:t>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w</a:t>
            </a:r>
            <a:r>
              <a:rPr lang="en-US" sz="2800" i="1" baseline="-25000" dirty="0" smtClean="0">
                <a:sym typeface="Symbol" pitchFamily="18" charset="2"/>
              </a:rPr>
              <a:t> </a:t>
            </a:r>
            <a:r>
              <a:rPr lang="en-US" sz="2800" dirty="0" smtClean="0">
                <a:sym typeface="Symbol" pitchFamily="18" charset="2"/>
              </a:rPr>
              <a:t>=</a:t>
            </a:r>
            <a:r>
              <a:rPr lang="en-US" sz="2800" i="1" dirty="0" smtClean="0">
                <a:sym typeface="Symbol" pitchFamily="18" charset="2"/>
              </a:rPr>
              <a:t> </a:t>
            </a:r>
            <a:r>
              <a:rPr lang="en-US" sz="2800" i="1" baseline="-25000" dirty="0" smtClean="0">
                <a:sym typeface="Symbol" pitchFamily="18" charset="2"/>
              </a:rPr>
              <a:t>W </a:t>
            </a:r>
            <a:r>
              <a:rPr lang="en-US" sz="2800" dirty="0" smtClean="0">
                <a:sym typeface="Symbol" pitchFamily="18" charset="2"/>
              </a:rPr>
              <a:t>)</a:t>
            </a:r>
            <a:r>
              <a:rPr lang="en-US" sz="2000" dirty="0" smtClean="0">
                <a:sym typeface="Symbol" pitchFamily="18" charset="2"/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sz="2000" dirty="0" smtClean="0"/>
              <a:t>	(bounded and </a:t>
            </a:r>
            <a:r>
              <a:rPr lang="en-US" sz="2000" dirty="0" err="1" smtClean="0"/>
              <a:t>transportive</a:t>
            </a:r>
            <a:r>
              <a:rPr lang="en-US" sz="2000" dirty="0" smtClean="0"/>
              <a:t>)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lvl="1" eaLnBrk="1" hangingPunct="1">
              <a:buFontTx/>
              <a:buNone/>
            </a:pPr>
            <a:endParaRPr lang="en-US" sz="2400" dirty="0" smtClean="0"/>
          </a:p>
        </p:txBody>
      </p:sp>
      <p:sp>
        <p:nvSpPr>
          <p:cNvPr id="1127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1258888" y="2492375"/>
          <a:ext cx="6264275" cy="479425"/>
        </p:xfrm>
        <a:graphic>
          <a:graphicData uri="http://schemas.openxmlformats.org/presentationml/2006/ole">
            <p:oleObj spid="_x0000_s75778" name="Equation" r:id="rId4" imgW="3314520" imgH="253800" progId="Equation.DSMT4">
              <p:embed/>
            </p:oleObj>
          </a:graphicData>
        </a:graphic>
      </p:graphicFrame>
      <p:sp>
        <p:nvSpPr>
          <p:cNvPr id="1127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1127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1267" name="Object 8"/>
          <p:cNvGraphicFramePr>
            <a:graphicFrameLocks noChangeAspect="1"/>
          </p:cNvGraphicFramePr>
          <p:nvPr/>
        </p:nvGraphicFramePr>
        <p:xfrm>
          <a:off x="1042988" y="3933825"/>
          <a:ext cx="4519612" cy="720725"/>
        </p:xfrm>
        <a:graphic>
          <a:graphicData uri="http://schemas.openxmlformats.org/presentationml/2006/ole">
            <p:oleObj spid="_x0000_s75779" name="Equation" r:id="rId5" imgW="3162300" imgH="508000" progId="Equation.DSMT4">
              <p:embed/>
            </p:oleObj>
          </a:graphicData>
        </a:graphic>
      </p:graphicFrame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1268" name="Object 10"/>
          <p:cNvGraphicFramePr>
            <a:graphicFrameLocks noChangeAspect="1"/>
          </p:cNvGraphicFramePr>
          <p:nvPr/>
        </p:nvGraphicFramePr>
        <p:xfrm>
          <a:off x="1116013" y="4724400"/>
          <a:ext cx="1871662" cy="1390650"/>
        </p:xfrm>
        <a:graphic>
          <a:graphicData uri="http://schemas.openxmlformats.org/presentationml/2006/ole">
            <p:oleObj spid="_x0000_s75780" name="Equation" r:id="rId6" imgW="1778000" imgH="1320800" progId="Equation.DSMT4">
              <p:embed/>
            </p:oleObj>
          </a:graphicData>
        </a:graphic>
      </p:graphicFrame>
      <p:sp>
        <p:nvSpPr>
          <p:cNvPr id="11276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1269" name="Object 12"/>
          <p:cNvGraphicFramePr>
            <a:graphicFrameLocks noChangeAspect="1"/>
          </p:cNvGraphicFramePr>
          <p:nvPr/>
        </p:nvGraphicFramePr>
        <p:xfrm>
          <a:off x="3348038" y="4797425"/>
          <a:ext cx="5040312" cy="504825"/>
        </p:xfrm>
        <a:graphic>
          <a:graphicData uri="http://schemas.openxmlformats.org/presentationml/2006/ole">
            <p:oleObj spid="_x0000_s75781" name="Equation" r:id="rId7" imgW="4572000" imgH="457200" progId="Equation.DSMT4">
              <p:embed/>
            </p:oleObj>
          </a:graphicData>
        </a:graphic>
      </p:graphicFrame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115616" y="3068960"/>
            <a:ext cx="4823222" cy="647378"/>
            <a:chOff x="3133328" y="2565722"/>
            <a:chExt cx="4823222" cy="647378"/>
          </a:xfrm>
        </p:grpSpPr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5075238" y="2636838"/>
              <a:ext cx="2881312" cy="576262"/>
              <a:chOff x="3061" y="1253"/>
              <a:chExt cx="1815" cy="363"/>
            </a:xfrm>
          </p:grpSpPr>
          <p:sp>
            <p:nvSpPr>
              <p:cNvPr id="11281" name="Rectangle 15"/>
              <p:cNvSpPr>
                <a:spLocks noChangeArrowheads="1"/>
              </p:cNvSpPr>
              <p:nvPr/>
            </p:nvSpPr>
            <p:spPr bwMode="auto">
              <a:xfrm>
                <a:off x="3515" y="1253"/>
                <a:ext cx="454" cy="36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grpSp>
            <p:nvGrpSpPr>
              <p:cNvPr id="4" name="Group 16"/>
              <p:cNvGrpSpPr>
                <a:grpSpLocks/>
              </p:cNvGrpSpPr>
              <p:nvPr/>
            </p:nvGrpSpPr>
            <p:grpSpPr bwMode="auto">
              <a:xfrm>
                <a:off x="3061" y="1253"/>
                <a:ext cx="1815" cy="363"/>
                <a:chOff x="3061" y="1253"/>
                <a:chExt cx="1815" cy="363"/>
              </a:xfrm>
            </p:grpSpPr>
            <p:sp>
              <p:nvSpPr>
                <p:cNvPr id="11283" name="Rectangle 17"/>
                <p:cNvSpPr>
                  <a:spLocks noChangeArrowheads="1"/>
                </p:cNvSpPr>
                <p:nvPr/>
              </p:nvSpPr>
              <p:spPr bwMode="auto">
                <a:xfrm>
                  <a:off x="4422" y="1253"/>
                  <a:ext cx="454" cy="36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11284" name="Rectangle 18"/>
                <p:cNvSpPr>
                  <a:spLocks noChangeArrowheads="1"/>
                </p:cNvSpPr>
                <p:nvPr/>
              </p:nvSpPr>
              <p:spPr bwMode="auto">
                <a:xfrm>
                  <a:off x="3969" y="1253"/>
                  <a:ext cx="454" cy="36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11285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606" y="1344"/>
                  <a:ext cx="21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solidFill>
                        <a:schemeClr val="accent2"/>
                      </a:solidFill>
                    </a:rPr>
                    <a:t>P</a:t>
                  </a:r>
                </a:p>
              </p:txBody>
            </p:sp>
            <p:sp>
              <p:nvSpPr>
                <p:cNvPr id="11286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4059" y="1344"/>
                  <a:ext cx="21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solidFill>
                        <a:schemeClr val="accent2"/>
                      </a:solidFill>
                    </a:rPr>
                    <a:t>E</a:t>
                  </a:r>
                </a:p>
              </p:txBody>
            </p:sp>
            <p:sp>
              <p:nvSpPr>
                <p:cNvPr id="1128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4513" y="1344"/>
                  <a:ext cx="30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solidFill>
                        <a:schemeClr val="accent2"/>
                      </a:solidFill>
                    </a:rPr>
                    <a:t>EE</a:t>
                  </a:r>
                </a:p>
              </p:txBody>
            </p:sp>
            <p:sp>
              <p:nvSpPr>
                <p:cNvPr id="11288" name="Rectangle 22"/>
                <p:cNvSpPr>
                  <a:spLocks noChangeArrowheads="1"/>
                </p:cNvSpPr>
                <p:nvPr/>
              </p:nvSpPr>
              <p:spPr bwMode="auto">
                <a:xfrm>
                  <a:off x="3515" y="1253"/>
                  <a:ext cx="454" cy="36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11289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3878" y="1344"/>
                  <a:ext cx="196" cy="23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solidFill>
                        <a:schemeClr val="accent2"/>
                      </a:solidFill>
                    </a:rPr>
                    <a:t>e</a:t>
                  </a:r>
                </a:p>
              </p:txBody>
            </p:sp>
            <p:sp>
              <p:nvSpPr>
                <p:cNvPr id="11290" name="Rectangle 24"/>
                <p:cNvSpPr>
                  <a:spLocks noChangeArrowheads="1"/>
                </p:cNvSpPr>
                <p:nvPr/>
              </p:nvSpPr>
              <p:spPr bwMode="auto">
                <a:xfrm>
                  <a:off x="3061" y="1253"/>
                  <a:ext cx="454" cy="36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91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3140" y="1356"/>
                  <a:ext cx="25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solidFill>
                        <a:schemeClr val="accent2"/>
                      </a:solidFill>
                    </a:rPr>
                    <a:t>W</a:t>
                  </a:r>
                </a:p>
              </p:txBody>
            </p:sp>
            <p:sp>
              <p:nvSpPr>
                <p:cNvPr id="11292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425" y="1344"/>
                  <a:ext cx="181" cy="21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GB" sz="1600">
                      <a:solidFill>
                        <a:schemeClr val="accent2"/>
                      </a:solidFill>
                    </a:rPr>
                    <a:t>w</a:t>
                  </a:r>
                </a:p>
              </p:txBody>
            </p:sp>
          </p:grpSp>
        </p:grpSp>
        <p:sp>
          <p:nvSpPr>
            <p:cNvPr id="11279" name="Line 27"/>
            <p:cNvSpPr>
              <a:spLocks noChangeShapeType="1"/>
            </p:cNvSpPr>
            <p:nvPr/>
          </p:nvSpPr>
          <p:spPr bwMode="auto">
            <a:xfrm>
              <a:off x="3709392" y="2997200"/>
              <a:ext cx="1295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11280" name="Text Box 28"/>
            <p:cNvSpPr txBox="1">
              <a:spLocks noChangeArrowheads="1"/>
            </p:cNvSpPr>
            <p:nvPr/>
          </p:nvSpPr>
          <p:spPr bwMode="auto">
            <a:xfrm>
              <a:off x="3133328" y="2565722"/>
              <a:ext cx="15938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dirty="0"/>
                <a:t>Flow direction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Numerical diffusion</a:t>
            </a:r>
          </a:p>
        </p:txBody>
      </p:sp>
      <p:sp>
        <p:nvSpPr>
          <p:cNvPr id="30723" name="TextBox 16"/>
          <p:cNvSpPr txBox="1">
            <a:spLocks noChangeArrowheads="1"/>
          </p:cNvSpPr>
          <p:nvPr/>
        </p:nvSpPr>
        <p:spPr bwMode="auto">
          <a:xfrm>
            <a:off x="2051050" y="1557338"/>
            <a:ext cx="4981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First order upwind            Second order upwind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468313" y="1916113"/>
            <a:ext cx="6484937" cy="4392612"/>
            <a:chOff x="971600" y="1916832"/>
            <a:chExt cx="6485552" cy="4392489"/>
          </a:xfrm>
        </p:grpSpPr>
        <p:pic>
          <p:nvPicPr>
            <p:cNvPr id="30726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27784" y="1916832"/>
              <a:ext cx="2185832" cy="2166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27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92080" y="1916832"/>
              <a:ext cx="2133600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28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627784" y="4139350"/>
              <a:ext cx="2160240" cy="2169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29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292080" y="4077072"/>
              <a:ext cx="2165072" cy="2160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30" name="TextBox 17"/>
            <p:cNvSpPr txBox="1">
              <a:spLocks noChangeArrowheads="1"/>
            </p:cNvSpPr>
            <p:nvPr/>
          </p:nvSpPr>
          <p:spPr bwMode="auto">
            <a:xfrm>
              <a:off x="1042846" y="2349587"/>
              <a:ext cx="92845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/>
                <a:t>Coarse</a:t>
              </a:r>
            </a:p>
            <a:p>
              <a:r>
                <a:rPr lang="sv-SE"/>
                <a:t>mesh</a:t>
              </a:r>
            </a:p>
          </p:txBody>
        </p:sp>
        <p:sp>
          <p:nvSpPr>
            <p:cNvPr id="30731" name="TextBox 18"/>
            <p:cNvSpPr txBox="1">
              <a:spLocks noChangeArrowheads="1"/>
            </p:cNvSpPr>
            <p:nvPr/>
          </p:nvSpPr>
          <p:spPr bwMode="auto">
            <a:xfrm>
              <a:off x="971600" y="5085184"/>
              <a:ext cx="74892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/>
                <a:t>Fine</a:t>
              </a:r>
            </a:p>
            <a:p>
              <a:r>
                <a:rPr lang="sv-SE"/>
                <a:t>mesh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1908314" y="3572548"/>
              <a:ext cx="647761" cy="50481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1908314" y="5588616"/>
              <a:ext cx="647761" cy="50481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25" name="TextBox 12"/>
          <p:cNvSpPr txBox="1">
            <a:spLocks noChangeArrowheads="1"/>
          </p:cNvSpPr>
          <p:nvPr/>
        </p:nvSpPr>
        <p:spPr bwMode="auto">
          <a:xfrm>
            <a:off x="539750" y="3716338"/>
            <a:ext cx="10572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Flow</a:t>
            </a:r>
          </a:p>
          <a:p>
            <a:r>
              <a:rPr lang="sv-SE"/>
              <a:t>direction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z="4000" smtClean="0"/>
              <a:t>Lecture 2</a:t>
            </a:r>
            <a:r>
              <a:rPr lang="en-GB" sz="4000" smtClean="0"/>
              <a:t> :Numerical Solutions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056" y="1557338"/>
            <a:ext cx="7772400" cy="4608512"/>
          </a:xfrm>
        </p:spPr>
        <p:txBody>
          <a:bodyPr/>
          <a:lstStyle/>
          <a:p>
            <a:pPr eaLnBrk="1" hangingPunct="1"/>
            <a:r>
              <a:rPr lang="sv-SE" dirty="0" smtClean="0"/>
              <a:t>Content</a:t>
            </a:r>
          </a:p>
          <a:p>
            <a:pPr lvl="1" eaLnBrk="1" hangingPunct="1"/>
            <a:r>
              <a:rPr lang="sv-SE" dirty="0" smtClean="0"/>
              <a:t>The finite volume method</a:t>
            </a:r>
          </a:p>
          <a:p>
            <a:pPr lvl="1" eaLnBrk="1" hangingPunct="1"/>
            <a:r>
              <a:rPr lang="sv-SE" dirty="0" smtClean="0"/>
              <a:t>Dicretization schemes</a:t>
            </a:r>
          </a:p>
          <a:p>
            <a:pPr lvl="1" eaLnBrk="1" hangingPunct="1"/>
            <a:r>
              <a:rPr lang="sv-SE" dirty="0" smtClean="0"/>
              <a:t>Pressure-velocity coupling</a:t>
            </a:r>
          </a:p>
          <a:p>
            <a:pPr lvl="1" eaLnBrk="1" hangingPunct="1"/>
            <a:r>
              <a:rPr lang="sv-SE" dirty="0" smtClean="0"/>
              <a:t>Iterations</a:t>
            </a:r>
          </a:p>
          <a:p>
            <a:pPr lvl="1" eaLnBrk="1" hangingPunct="1"/>
            <a:r>
              <a:rPr lang="sv-SE" dirty="0" smtClean="0"/>
              <a:t>Convergence</a:t>
            </a:r>
          </a:p>
          <a:p>
            <a:pPr lvl="1" eaLnBrk="1" hangingPunct="1"/>
            <a:r>
              <a:rPr lang="sv-SE" dirty="0" smtClean="0"/>
              <a:t>Transient simulations</a:t>
            </a:r>
          </a:p>
          <a:p>
            <a:pPr eaLnBrk="1" hangingPunct="1"/>
            <a:endParaRPr lang="sv-S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r>
              <a:rPr lang="sv-SE" smtClean="0"/>
              <a:t>Second order upwind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827088" y="2404269"/>
          <a:ext cx="6491287" cy="2986087"/>
        </p:xfrm>
        <a:graphic>
          <a:graphicData uri="http://schemas.openxmlformats.org/presentationml/2006/ole">
            <p:oleObj spid="_x0000_s76802" name="Equation" r:id="rId4" imgW="3009600" imgH="1384200" progId="Equation.DSMT4">
              <p:embed/>
            </p:oleObj>
          </a:graphicData>
        </a:graphic>
      </p:graphicFrame>
      <p:sp>
        <p:nvSpPr>
          <p:cNvPr id="1229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2291" name="Object 6"/>
          <p:cNvGraphicFramePr>
            <a:graphicFrameLocks noChangeAspect="1"/>
          </p:cNvGraphicFramePr>
          <p:nvPr/>
        </p:nvGraphicFramePr>
        <p:xfrm>
          <a:off x="1851025" y="5442744"/>
          <a:ext cx="185738" cy="290512"/>
        </p:xfrm>
        <a:graphic>
          <a:graphicData uri="http://schemas.openxmlformats.org/presentationml/2006/ole">
            <p:oleObj spid="_x0000_s76803" name="Equation" r:id="rId5" imgW="114120" imgH="177480" progId="Equation.DSMT4">
              <p:embed/>
            </p:oleObj>
          </a:graphicData>
        </a:graphic>
      </p:graphicFrame>
      <p:sp>
        <p:nvSpPr>
          <p:cNvPr id="1229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12296" name="Rectangle 1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12297" name="Line 33"/>
          <p:cNvSpPr>
            <a:spLocks noChangeShapeType="1"/>
          </p:cNvSpPr>
          <p:nvPr/>
        </p:nvSpPr>
        <p:spPr bwMode="auto">
          <a:xfrm>
            <a:off x="2627313" y="1412875"/>
            <a:ext cx="12954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2298" name="Text Box 34"/>
          <p:cNvSpPr txBox="1">
            <a:spLocks noChangeArrowheads="1"/>
          </p:cNvSpPr>
          <p:nvPr/>
        </p:nvSpPr>
        <p:spPr bwMode="auto">
          <a:xfrm>
            <a:off x="2051720" y="980728"/>
            <a:ext cx="159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/>
              <a:t>Flow direction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3995738" y="1052513"/>
            <a:ext cx="2881312" cy="576262"/>
            <a:chOff x="3061" y="1253"/>
            <a:chExt cx="1815" cy="363"/>
          </a:xfrm>
        </p:grpSpPr>
        <p:sp>
          <p:nvSpPr>
            <p:cNvPr id="12302" name="Rectangle 21"/>
            <p:cNvSpPr>
              <a:spLocks noChangeArrowheads="1"/>
            </p:cNvSpPr>
            <p:nvPr/>
          </p:nvSpPr>
          <p:spPr bwMode="auto">
            <a:xfrm>
              <a:off x="3515" y="1253"/>
              <a:ext cx="454" cy="363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3061" y="1253"/>
              <a:ext cx="1815" cy="363"/>
              <a:chOff x="3061" y="1253"/>
              <a:chExt cx="1815" cy="363"/>
            </a:xfrm>
          </p:grpSpPr>
          <p:sp>
            <p:nvSpPr>
              <p:cNvPr id="12304" name="Rectangle 23"/>
              <p:cNvSpPr>
                <a:spLocks noChangeArrowheads="1"/>
              </p:cNvSpPr>
              <p:nvPr/>
            </p:nvSpPr>
            <p:spPr bwMode="auto">
              <a:xfrm>
                <a:off x="4422" y="1253"/>
                <a:ext cx="454" cy="3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12305" name="Rectangle 24"/>
              <p:cNvSpPr>
                <a:spLocks noChangeArrowheads="1"/>
              </p:cNvSpPr>
              <p:nvPr/>
            </p:nvSpPr>
            <p:spPr bwMode="auto">
              <a:xfrm>
                <a:off x="3969" y="1253"/>
                <a:ext cx="454" cy="3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12306" name="Text Box 25"/>
              <p:cNvSpPr txBox="1">
                <a:spLocks noChangeArrowheads="1"/>
              </p:cNvSpPr>
              <p:nvPr/>
            </p:nvSpPr>
            <p:spPr bwMode="auto">
              <a:xfrm>
                <a:off x="3606" y="1344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chemeClr val="accent2"/>
                    </a:solidFill>
                  </a:rPr>
                  <a:t>P</a:t>
                </a:r>
              </a:p>
            </p:txBody>
          </p:sp>
          <p:sp>
            <p:nvSpPr>
              <p:cNvPr id="12307" name="Text Box 26"/>
              <p:cNvSpPr txBox="1">
                <a:spLocks noChangeArrowheads="1"/>
              </p:cNvSpPr>
              <p:nvPr/>
            </p:nvSpPr>
            <p:spPr bwMode="auto">
              <a:xfrm>
                <a:off x="4059" y="1344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chemeClr val="accent2"/>
                    </a:solidFill>
                  </a:rPr>
                  <a:t>E</a:t>
                </a:r>
              </a:p>
            </p:txBody>
          </p:sp>
          <p:sp>
            <p:nvSpPr>
              <p:cNvPr id="12308" name="Text Box 27"/>
              <p:cNvSpPr txBox="1">
                <a:spLocks noChangeArrowheads="1"/>
              </p:cNvSpPr>
              <p:nvPr/>
            </p:nvSpPr>
            <p:spPr bwMode="auto">
              <a:xfrm>
                <a:off x="4513" y="1344"/>
                <a:ext cx="30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chemeClr val="accent2"/>
                    </a:solidFill>
                  </a:rPr>
                  <a:t>EE</a:t>
                </a:r>
              </a:p>
            </p:txBody>
          </p:sp>
          <p:sp>
            <p:nvSpPr>
              <p:cNvPr id="12309" name="Rectangle 28"/>
              <p:cNvSpPr>
                <a:spLocks noChangeArrowheads="1"/>
              </p:cNvSpPr>
              <p:nvPr/>
            </p:nvSpPr>
            <p:spPr bwMode="auto">
              <a:xfrm>
                <a:off x="3515" y="1253"/>
                <a:ext cx="454" cy="3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12310" name="Text Box 29"/>
              <p:cNvSpPr txBox="1">
                <a:spLocks noChangeArrowheads="1"/>
              </p:cNvSpPr>
              <p:nvPr/>
            </p:nvSpPr>
            <p:spPr bwMode="auto">
              <a:xfrm>
                <a:off x="3878" y="1344"/>
                <a:ext cx="196" cy="2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chemeClr val="accent2"/>
                    </a:solidFill>
                  </a:rPr>
                  <a:t>e</a:t>
                </a:r>
              </a:p>
            </p:txBody>
          </p:sp>
          <p:sp>
            <p:nvSpPr>
              <p:cNvPr id="12311" name="Rectangle 30"/>
              <p:cNvSpPr>
                <a:spLocks noChangeArrowheads="1"/>
              </p:cNvSpPr>
              <p:nvPr/>
            </p:nvSpPr>
            <p:spPr bwMode="auto">
              <a:xfrm>
                <a:off x="3061" y="1253"/>
                <a:ext cx="454" cy="3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2312" name="Text Box 31"/>
              <p:cNvSpPr txBox="1">
                <a:spLocks noChangeArrowheads="1"/>
              </p:cNvSpPr>
              <p:nvPr/>
            </p:nvSpPr>
            <p:spPr bwMode="auto">
              <a:xfrm>
                <a:off x="3140" y="1356"/>
                <a:ext cx="25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chemeClr val="accent2"/>
                    </a:solidFill>
                  </a:rPr>
                  <a:t>W</a:t>
                </a:r>
              </a:p>
            </p:txBody>
          </p:sp>
          <p:sp>
            <p:nvSpPr>
              <p:cNvPr id="12313" name="Text Box 32"/>
              <p:cNvSpPr txBox="1">
                <a:spLocks noChangeArrowheads="1"/>
              </p:cNvSpPr>
              <p:nvPr/>
            </p:nvSpPr>
            <p:spPr bwMode="auto">
              <a:xfrm>
                <a:off x="3425" y="1344"/>
                <a:ext cx="181" cy="21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600">
                    <a:solidFill>
                      <a:schemeClr val="accent2"/>
                    </a:solidFill>
                  </a:rPr>
                  <a:t>w</a:t>
                </a:r>
              </a:p>
            </p:txBody>
          </p:sp>
        </p:grpSp>
      </p:grpSp>
      <p:sp>
        <p:nvSpPr>
          <p:cNvPr id="12300" name="Line 37"/>
          <p:cNvSpPr>
            <a:spLocks noChangeShapeType="1"/>
          </p:cNvSpPr>
          <p:nvPr/>
        </p:nvSpPr>
        <p:spPr bwMode="auto">
          <a:xfrm>
            <a:off x="4356100" y="1700213"/>
            <a:ext cx="647700" cy="215900"/>
          </a:xfrm>
          <a:prstGeom prst="line">
            <a:avLst/>
          </a:prstGeom>
          <a:noFill/>
          <a:ln w="15875" cap="rnd">
            <a:solidFill>
              <a:srgbClr val="FF0000"/>
            </a:solidFill>
            <a:bevel/>
            <a:headEnd type="oval" w="med" len="med"/>
            <a:tailEnd type="oval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2301" name="Line 37"/>
          <p:cNvSpPr>
            <a:spLocks noChangeShapeType="1"/>
          </p:cNvSpPr>
          <p:nvPr/>
        </p:nvSpPr>
        <p:spPr bwMode="auto">
          <a:xfrm>
            <a:off x="5004048" y="1916832"/>
            <a:ext cx="431800" cy="144462"/>
          </a:xfrm>
          <a:prstGeom prst="line">
            <a:avLst/>
          </a:prstGeom>
          <a:noFill/>
          <a:ln w="15875" cap="rnd">
            <a:solidFill>
              <a:srgbClr val="FF0000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Power Law</a:t>
            </a:r>
            <a:endParaRPr lang="sv-SE" smtClean="0"/>
          </a:p>
        </p:txBody>
      </p:sp>
      <p:sp>
        <p:nvSpPr>
          <p:cNvPr id="13317" name="Text Placeholder 10"/>
          <p:cNvSpPr>
            <a:spLocks noGrp="1"/>
          </p:cNvSpPr>
          <p:nvPr>
            <p:ph type="body" sz="half" idx="1"/>
          </p:nvPr>
        </p:nvSpPr>
        <p:spPr>
          <a:xfrm>
            <a:off x="611188" y="1484313"/>
            <a:ext cx="7200900" cy="4608512"/>
          </a:xfrm>
        </p:spPr>
        <p:txBody>
          <a:bodyPr/>
          <a:lstStyle/>
          <a:p>
            <a:r>
              <a:rPr lang="en-GB" sz="2800" dirty="0" smtClean="0"/>
              <a:t>Analytical solution (no/small source term)</a:t>
            </a:r>
          </a:p>
          <a:p>
            <a:endParaRPr lang="sv-SE" dirty="0" smtClean="0"/>
          </a:p>
        </p:txBody>
      </p:sp>
      <p:pic>
        <p:nvPicPr>
          <p:cNvPr id="13318" name="Picture 18" descr="jmfschem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72000" y="2349500"/>
            <a:ext cx="3810000" cy="2919413"/>
          </a:xfrm>
          <a:noFill/>
        </p:spPr>
      </p:pic>
      <p:graphicFrame>
        <p:nvGraphicFramePr>
          <p:cNvPr id="13314" name="Object 14"/>
          <p:cNvGraphicFramePr>
            <a:graphicFrameLocks noChangeAspect="1"/>
          </p:cNvGraphicFramePr>
          <p:nvPr/>
        </p:nvGraphicFramePr>
        <p:xfrm>
          <a:off x="1042988" y="2852738"/>
          <a:ext cx="2705100" cy="863600"/>
        </p:xfrm>
        <a:graphic>
          <a:graphicData uri="http://schemas.openxmlformats.org/presentationml/2006/ole">
            <p:oleObj spid="_x0000_s77826" name="Equation" r:id="rId5" imgW="1396394" imgH="444307" progId="Equation.DSMT4">
              <p:embed/>
            </p:oleObj>
          </a:graphicData>
        </a:graphic>
      </p:graphicFrame>
      <p:graphicFrame>
        <p:nvGraphicFramePr>
          <p:cNvPr id="13315" name="Object 16"/>
          <p:cNvGraphicFramePr>
            <a:graphicFrameLocks noChangeAspect="1"/>
          </p:cNvGraphicFramePr>
          <p:nvPr/>
        </p:nvGraphicFramePr>
        <p:xfrm>
          <a:off x="900113" y="4149725"/>
          <a:ext cx="2597150" cy="1295400"/>
        </p:xfrm>
        <a:graphic>
          <a:graphicData uri="http://schemas.openxmlformats.org/presentationml/2006/ole">
            <p:oleObj spid="_x0000_s77827" name="Equation" r:id="rId6" imgW="1676160" imgH="838080" progId="Equation.DSMT4">
              <p:embed/>
            </p:oleObj>
          </a:graphicData>
        </a:graphic>
      </p:graphicFrame>
      <p:grpSp>
        <p:nvGrpSpPr>
          <p:cNvPr id="2" name="Group 482"/>
          <p:cNvGrpSpPr>
            <a:grpSpLocks/>
          </p:cNvGrpSpPr>
          <p:nvPr/>
        </p:nvGrpSpPr>
        <p:grpSpPr bwMode="auto">
          <a:xfrm>
            <a:off x="5076825" y="2708275"/>
            <a:ext cx="1511300" cy="2135188"/>
            <a:chOff x="5076057" y="2708920"/>
            <a:chExt cx="1512167" cy="2133818"/>
          </a:xfrm>
        </p:grpSpPr>
        <p:sp>
          <p:nvSpPr>
            <p:cNvPr id="13323" name="TextBox 6"/>
            <p:cNvSpPr txBox="1">
              <a:spLocks noChangeArrowheads="1"/>
            </p:cNvSpPr>
            <p:nvPr/>
          </p:nvSpPr>
          <p:spPr bwMode="auto">
            <a:xfrm>
              <a:off x="5220072" y="2708920"/>
              <a:ext cx="105990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400"/>
                <a:t>Face value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6156176" y="2997660"/>
              <a:ext cx="432048" cy="14278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25" name="TextBox 9"/>
            <p:cNvSpPr txBox="1">
              <a:spLocks noChangeArrowheads="1"/>
            </p:cNvSpPr>
            <p:nvPr/>
          </p:nvSpPr>
          <p:spPr bwMode="auto">
            <a:xfrm>
              <a:off x="5076057" y="3212976"/>
              <a:ext cx="1512167" cy="2616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sv-SE" sz="1100"/>
                <a:t>Central differencing</a:t>
              </a:r>
            </a:p>
          </p:txBody>
        </p:sp>
        <p:sp>
          <p:nvSpPr>
            <p:cNvPr id="13326" name="TextBox 10"/>
            <p:cNvSpPr txBox="1">
              <a:spLocks noChangeArrowheads="1"/>
            </p:cNvSpPr>
            <p:nvPr/>
          </p:nvSpPr>
          <p:spPr bwMode="auto">
            <a:xfrm>
              <a:off x="5580112" y="4581128"/>
              <a:ext cx="864096" cy="2616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sv-SE" sz="1100"/>
                <a:t>True value</a:t>
              </a:r>
            </a:p>
          </p:txBody>
        </p:sp>
      </p:grpSp>
      <p:sp>
        <p:nvSpPr>
          <p:cNvPr id="13320" name="TextBox 11"/>
          <p:cNvSpPr txBox="1">
            <a:spLocks noChangeArrowheads="1"/>
          </p:cNvSpPr>
          <p:nvPr/>
        </p:nvSpPr>
        <p:spPr bwMode="auto">
          <a:xfrm>
            <a:off x="7308850" y="4508500"/>
            <a:ext cx="935038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sz="1100"/>
              <a:t>First order </a:t>
            </a:r>
          </a:p>
          <a:p>
            <a:r>
              <a:rPr lang="sv-SE" sz="1100"/>
              <a:t>upwind</a:t>
            </a:r>
          </a:p>
        </p:txBody>
      </p:sp>
      <p:sp>
        <p:nvSpPr>
          <p:cNvPr id="13321" name="TextBox 13"/>
          <p:cNvSpPr txBox="1">
            <a:spLocks noChangeArrowheads="1"/>
          </p:cNvSpPr>
          <p:nvPr/>
        </p:nvSpPr>
        <p:spPr bwMode="auto">
          <a:xfrm>
            <a:off x="6084888" y="5157788"/>
            <a:ext cx="790575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sz="1200"/>
              <a:t>Distance</a:t>
            </a:r>
          </a:p>
        </p:txBody>
      </p:sp>
      <p:sp>
        <p:nvSpPr>
          <p:cNvPr id="13322" name="AutoShape 7"/>
          <p:cNvSpPr>
            <a:spLocks noChangeAspect="1" noChangeArrowheads="1"/>
          </p:cNvSpPr>
          <p:nvPr/>
        </p:nvSpPr>
        <p:spPr bwMode="auto">
          <a:xfrm>
            <a:off x="4572000" y="2349500"/>
            <a:ext cx="3810000" cy="291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Choosing the Discretization Scheme</a:t>
            </a:r>
            <a:r>
              <a:rPr lang="en-GB" sz="4000" smtClean="0"/>
              <a:t/>
            </a:r>
            <a:br>
              <a:rPr lang="en-GB" sz="4000" smtClean="0"/>
            </a:br>
            <a:endParaRPr lang="en-GB" sz="400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268760"/>
            <a:ext cx="8208267" cy="4679974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dirty="0" smtClean="0">
                <a:latin typeface="Times New Roman" pitchFamily="18" charset="0"/>
              </a:rPr>
              <a:t>When the flow is aligned with the grid the first-order upwind </a:t>
            </a:r>
            <a:r>
              <a:rPr lang="en-GB" sz="2400" dirty="0" err="1" smtClean="0">
                <a:latin typeface="Times New Roman" pitchFamily="18" charset="0"/>
              </a:rPr>
              <a:t>discretization</a:t>
            </a:r>
            <a:r>
              <a:rPr lang="en-GB" sz="2400" dirty="0" smtClean="0">
                <a:latin typeface="Times New Roman" pitchFamily="18" charset="0"/>
              </a:rPr>
              <a:t> may be acceptable</a:t>
            </a:r>
            <a:r>
              <a:rPr lang="en-GB" sz="2800" dirty="0" smtClean="0">
                <a:latin typeface="Times New Roman" pitchFamily="18" charset="0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endParaRPr lang="en-GB" sz="8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sz="2400" dirty="0" smtClean="0">
                <a:latin typeface="Times New Roman" pitchFamily="18" charset="0"/>
              </a:rPr>
              <a:t>When the flow is not aligned with the grid, first-order convective </a:t>
            </a:r>
            <a:r>
              <a:rPr lang="en-GB" sz="2400" dirty="0" err="1" smtClean="0">
                <a:latin typeface="Times New Roman" pitchFamily="18" charset="0"/>
              </a:rPr>
              <a:t>discretization</a:t>
            </a:r>
            <a:r>
              <a:rPr lang="en-GB" sz="2400" dirty="0" smtClean="0">
                <a:latin typeface="Times New Roman" pitchFamily="18" charset="0"/>
              </a:rPr>
              <a:t> increases the numerical </a:t>
            </a:r>
            <a:r>
              <a:rPr lang="en-GB" sz="2400" dirty="0" err="1" smtClean="0">
                <a:latin typeface="Times New Roman" pitchFamily="18" charset="0"/>
              </a:rPr>
              <a:t>discretization</a:t>
            </a:r>
            <a:r>
              <a:rPr lang="en-GB" sz="2400" dirty="0" smtClean="0">
                <a:latin typeface="Times New Roman" pitchFamily="18" charset="0"/>
              </a:rPr>
              <a:t> error (numerical diffusion). </a:t>
            </a:r>
          </a:p>
          <a:p>
            <a:pPr eaLnBrk="1" hangingPunct="1">
              <a:lnSpc>
                <a:spcPct val="80000"/>
              </a:lnSpc>
            </a:pPr>
            <a:endParaRPr lang="en-GB" sz="8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sz="2400" dirty="0" smtClean="0">
                <a:latin typeface="Times New Roman" pitchFamily="18" charset="0"/>
              </a:rPr>
              <a:t>For triangular and tetrahedral grids, since the flow is never aligned with the grid, use the second-order </a:t>
            </a:r>
            <a:r>
              <a:rPr lang="en-GB" sz="2400" dirty="0" err="1" smtClean="0">
                <a:latin typeface="Times New Roman" pitchFamily="18" charset="0"/>
              </a:rPr>
              <a:t>discretization</a:t>
            </a:r>
            <a:r>
              <a:rPr lang="en-GB" sz="24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en-GB" sz="8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sz="2400" dirty="0" smtClean="0">
                <a:latin typeface="Times New Roman" pitchFamily="18" charset="0"/>
              </a:rPr>
              <a:t>QUICK </a:t>
            </a:r>
            <a:r>
              <a:rPr lang="en-GB" sz="2400" dirty="0" err="1" smtClean="0">
                <a:latin typeface="Times New Roman" pitchFamily="18" charset="0"/>
              </a:rPr>
              <a:t>discretization</a:t>
            </a:r>
            <a:r>
              <a:rPr lang="en-GB" sz="2400" dirty="0" smtClean="0">
                <a:latin typeface="Times New Roman" pitchFamily="18" charset="0"/>
              </a:rPr>
              <a:t> scheme may provide better accuracy than the second-order scheme for rotating or swirling flows</a:t>
            </a:r>
          </a:p>
          <a:p>
            <a:pPr eaLnBrk="1" hangingPunct="1">
              <a:lnSpc>
                <a:spcPct val="80000"/>
              </a:lnSpc>
            </a:pPr>
            <a:endParaRPr lang="en-GB" sz="8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sz="2400" dirty="0" smtClean="0">
                <a:latin typeface="Times New Roman" pitchFamily="18" charset="0"/>
              </a:rPr>
              <a:t>Start with the first-order scheme and then switch to the second-order scheme after a few iterations.</a:t>
            </a:r>
          </a:p>
          <a:p>
            <a:pPr eaLnBrk="1" hangingPunct="1">
              <a:lnSpc>
                <a:spcPct val="80000"/>
              </a:lnSpc>
              <a:buNone/>
            </a:pPr>
            <a:endParaRPr lang="en-GB" sz="2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Pressure-velocity coupling</a:t>
            </a:r>
            <a:endParaRPr lang="en-US" smtClean="0"/>
          </a:p>
        </p:txBody>
      </p:sp>
      <p:sp>
        <p:nvSpPr>
          <p:cNvPr id="14342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539552" y="1557338"/>
            <a:ext cx="8352927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The continuity equation</a:t>
            </a:r>
          </a:p>
          <a:p>
            <a:pPr eaLnBrk="1" hangingPunct="1">
              <a:lnSpc>
                <a:spcPct val="90000"/>
              </a:lnSpc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Together with the momentum equations </a:t>
            </a:r>
          </a:p>
          <a:p>
            <a:pPr eaLnBrk="1" hangingPunct="1">
              <a:lnSpc>
                <a:spcPct val="90000"/>
              </a:lnSpc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Gives the Poisson equation for pressure (with constant </a:t>
            </a:r>
            <a:r>
              <a:rPr lang="el-GR" sz="2400" dirty="0" smtClean="0">
                <a:cs typeface="Arial" pitchFamily="34" charset="0"/>
              </a:rPr>
              <a:t>ρ</a:t>
            </a:r>
            <a:r>
              <a:rPr lang="sv-SE" sz="2400" dirty="0" smtClean="0">
                <a:cs typeface="Arial" pitchFamily="34" charset="0"/>
              </a:rPr>
              <a:t> and </a:t>
            </a:r>
            <a:r>
              <a:rPr lang="el-GR" sz="2400" dirty="0" smtClean="0">
                <a:cs typeface="Arial" pitchFamily="34" charset="0"/>
              </a:rPr>
              <a:t>μ</a:t>
            </a:r>
            <a:r>
              <a:rPr lang="sv-SE" sz="2400" dirty="0" smtClean="0">
                <a:cs typeface="Arial" pitchFamily="34" charset="0"/>
              </a:rPr>
              <a:t>)</a:t>
            </a:r>
            <a:r>
              <a:rPr lang="en-GB" sz="24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Includes pressure and has better numerical properties</a:t>
            </a:r>
          </a:p>
        </p:txBody>
      </p:sp>
      <p:sp>
        <p:nvSpPr>
          <p:cNvPr id="1434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4338" name="Object 4"/>
          <p:cNvGraphicFramePr>
            <a:graphicFrameLocks noChangeAspect="1"/>
          </p:cNvGraphicFramePr>
          <p:nvPr/>
        </p:nvGraphicFramePr>
        <p:xfrm>
          <a:off x="1258888" y="3284538"/>
          <a:ext cx="3671887" cy="811212"/>
        </p:xfrm>
        <a:graphic>
          <a:graphicData uri="http://schemas.openxmlformats.org/presentationml/2006/ole">
            <p:oleObj spid="_x0000_s78850" name="Equation" r:id="rId4" imgW="2286000" imgH="508000" progId="Equation.DSMT4">
              <p:embed/>
            </p:oleObj>
          </a:graphicData>
        </a:graphic>
      </p:graphicFrame>
      <p:sp>
        <p:nvSpPr>
          <p:cNvPr id="14344" name="Rectangle 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4339" name="Object 6"/>
          <p:cNvGraphicFramePr>
            <a:graphicFrameLocks noChangeAspect="1"/>
          </p:cNvGraphicFramePr>
          <p:nvPr/>
        </p:nvGraphicFramePr>
        <p:xfrm>
          <a:off x="1403350" y="1989138"/>
          <a:ext cx="1655763" cy="803275"/>
        </p:xfrm>
        <a:graphic>
          <a:graphicData uri="http://schemas.openxmlformats.org/presentationml/2006/ole">
            <p:oleObj spid="_x0000_s78851" name="Equation" r:id="rId5" imgW="965200" imgH="469900" progId="Equation.DSMT4">
              <p:embed/>
            </p:oleObj>
          </a:graphicData>
        </a:graphic>
      </p:graphicFrame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14346" name="Rectangle 11"/>
          <p:cNvSpPr>
            <a:spLocks noChangeArrowheads="1"/>
          </p:cNvSpPr>
          <p:nvPr/>
        </p:nvSpPr>
        <p:spPr bwMode="auto">
          <a:xfrm>
            <a:off x="0" y="2909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4340" name="Object 16"/>
          <p:cNvGraphicFramePr>
            <a:graphicFrameLocks noChangeAspect="1"/>
          </p:cNvGraphicFramePr>
          <p:nvPr>
            <p:ph idx="4294967295"/>
          </p:nvPr>
        </p:nvGraphicFramePr>
        <p:xfrm>
          <a:off x="1259632" y="4437112"/>
          <a:ext cx="3024187" cy="828675"/>
        </p:xfrm>
        <a:graphic>
          <a:graphicData uri="http://schemas.openxmlformats.org/presentationml/2006/ole">
            <p:oleObj spid="_x0000_s78852" name="Equation" r:id="rId6" imgW="185400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Pressure –Velocity coupling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v-SE" sz="2800" smtClean="0"/>
              <a:t>After solving the momentum balances the continuity equation is usually not fulfilled and pressure and velocities must be corrected.</a:t>
            </a:r>
          </a:p>
          <a:p>
            <a:pPr lvl="1" eaLnBrk="1" hangingPunct="1">
              <a:lnSpc>
                <a:spcPct val="90000"/>
              </a:lnSpc>
            </a:pPr>
            <a:r>
              <a:rPr lang="sv-SE" sz="2400" smtClean="0"/>
              <a:t>Using the continuity equation directly causes instabilities</a:t>
            </a:r>
          </a:p>
          <a:p>
            <a:pPr lvl="1" eaLnBrk="1" hangingPunct="1">
              <a:lnSpc>
                <a:spcPct val="90000"/>
              </a:lnSpc>
            </a:pPr>
            <a:r>
              <a:rPr lang="sv-SE" sz="2400" smtClean="0"/>
              <a:t>The Poisson equation is more stable but restricted to </a:t>
            </a:r>
            <a:r>
              <a:rPr lang="en-GB" sz="2400" smtClean="0"/>
              <a:t>constant </a:t>
            </a:r>
            <a:r>
              <a:rPr lang="el-GR" sz="2400" smtClean="0">
                <a:cs typeface="Arial" pitchFamily="34" charset="0"/>
              </a:rPr>
              <a:t>ρ</a:t>
            </a:r>
            <a:r>
              <a:rPr lang="sv-SE" sz="2400" smtClean="0">
                <a:cs typeface="Arial" pitchFamily="34" charset="0"/>
              </a:rPr>
              <a:t> and </a:t>
            </a:r>
            <a:r>
              <a:rPr lang="el-GR" sz="2400" smtClean="0">
                <a:cs typeface="Arial" pitchFamily="34" charset="0"/>
              </a:rPr>
              <a:t>μ</a:t>
            </a:r>
            <a:endParaRPr lang="en-GB" sz="2400" smtClean="0"/>
          </a:p>
          <a:p>
            <a:pPr lvl="1" eaLnBrk="1" hangingPunct="1">
              <a:lnSpc>
                <a:spcPct val="90000"/>
              </a:lnSpc>
            </a:pPr>
            <a:r>
              <a:rPr lang="sv-SE" sz="2400" smtClean="0"/>
              <a:t>Other algorithms are SIMPLE, SIMPLEC, SIMPLER and PISO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350"/>
            <a:ext cx="8132514" cy="1143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Algorithms for pressure-velocity coupling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557338"/>
            <a:ext cx="8424936" cy="4608512"/>
          </a:xfrm>
        </p:spPr>
        <p:txBody>
          <a:bodyPr/>
          <a:lstStyle/>
          <a:p>
            <a:pPr eaLnBrk="1" hangingPunct="1"/>
            <a:r>
              <a:rPr lang="en-US" sz="2400" dirty="0" smtClean="0"/>
              <a:t>SIMPLE (Semi-Implicit Method for Pressure Linked Equations)</a:t>
            </a:r>
          </a:p>
          <a:p>
            <a:pPr lvl="1" eaLnBrk="1" hangingPunct="1"/>
            <a:r>
              <a:rPr lang="en-US" sz="2000" dirty="0" smtClean="0"/>
              <a:t>SIMPLE neglects velocity corrections in the neighboring nodes and require under-relaxation</a:t>
            </a:r>
          </a:p>
          <a:p>
            <a:pPr lvl="1" eaLnBrk="1" hangingPunct="1"/>
            <a:endParaRPr lang="en-US" sz="2000" dirty="0" smtClean="0"/>
          </a:p>
          <a:p>
            <a:pPr lvl="1" eaLnBrk="1" hangingPunct="1"/>
            <a:endParaRPr lang="en-US" sz="2000" dirty="0" smtClean="0"/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SIMPLEC (SIMPLE Consistent)</a:t>
            </a:r>
          </a:p>
          <a:p>
            <a:pPr lvl="1" eaLnBrk="1" hangingPunct="1"/>
            <a:r>
              <a:rPr lang="en-US" sz="2000" dirty="0" smtClean="0"/>
              <a:t>SIMPLEC assumes similar correction in the neighboring nodes</a:t>
            </a:r>
          </a:p>
          <a:p>
            <a:pPr lvl="1" eaLnBrk="1" hangingPunct="1"/>
            <a:endParaRPr lang="en-US" sz="2000" dirty="0" smtClean="0"/>
          </a:p>
          <a:p>
            <a:pPr lvl="1" eaLnBrk="1" hangingPunct="1">
              <a:buFontTx/>
              <a:buNone/>
            </a:pPr>
            <a:r>
              <a:rPr lang="sv-SE" sz="2000" dirty="0" smtClean="0"/>
              <a:t> </a:t>
            </a:r>
          </a:p>
          <a:p>
            <a:pPr lvl="1" eaLnBrk="1" hangingPunct="1"/>
            <a:endParaRPr lang="sv-SE" sz="2000" dirty="0" smtClean="0"/>
          </a:p>
        </p:txBody>
      </p:sp>
      <p:graphicFrame>
        <p:nvGraphicFramePr>
          <p:cNvPr id="15362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691680" y="2924944"/>
          <a:ext cx="1800225" cy="814388"/>
        </p:xfrm>
        <a:graphic>
          <a:graphicData uri="http://schemas.openxmlformats.org/presentationml/2006/ole">
            <p:oleObj spid="_x0000_s79874" name="Equation" r:id="rId4" imgW="1066680" imgH="482400" progId="Equation.DSMT4">
              <p:embed/>
            </p:oleObj>
          </a:graphicData>
        </a:graphic>
      </p:graphicFrame>
      <p:graphicFrame>
        <p:nvGraphicFramePr>
          <p:cNvPr id="15363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1763688" y="4725144"/>
          <a:ext cx="2952750" cy="855663"/>
        </p:xfrm>
        <a:graphic>
          <a:graphicData uri="http://schemas.openxmlformats.org/presentationml/2006/ole">
            <p:oleObj spid="_x0000_s79875" name="Equation" r:id="rId5" imgW="1663560" imgH="482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Algorithms for Pressure-velocity coupling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189" y="1557338"/>
            <a:ext cx="8136259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SIMPLER (SIMPLE Revised)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SIMPLER uses a separate pressure equation to calculate the pressure field, not the pressure corrections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SIMPLER does not require under-relaxation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PISO (Pressure Implicit with Splitting of Operators)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PISO uses SIMPLE as a first correction step. In a second step the corrected neighboring velocities are used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260350"/>
            <a:ext cx="7772400" cy="792163"/>
          </a:xfrm>
        </p:spPr>
        <p:txBody>
          <a:bodyPr/>
          <a:lstStyle/>
          <a:p>
            <a:pPr eaLnBrk="1" hangingPunct="1"/>
            <a:r>
              <a:rPr lang="en-US" sz="3200" dirty="0" smtClean="0"/>
              <a:t>Performance of algorithms for pressure-velocity coupling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484313"/>
            <a:ext cx="7772400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 performance depends 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Flow conditions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The coupling between various equations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The under-relaxation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How the algebraic equations are solved e.g. direction of sweeps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PISO is usually better when momentum is not coupled with scalar equations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PISO is recommended for transient problems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SIMPLER and SIMPLEC are robust and efficient for strongly coupled flows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SIMPLER best for complex flows e.g. multiphase flow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Under-relaxation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385888"/>
            <a:ext cx="7704137" cy="5472112"/>
          </a:xfrm>
        </p:spPr>
        <p:txBody>
          <a:bodyPr/>
          <a:lstStyle/>
          <a:p>
            <a:pPr eaLnBrk="1" hangingPunct="1"/>
            <a:r>
              <a:rPr lang="en-US" sz="2400" smtClean="0"/>
              <a:t>Use under-relaxation when the residual diverges</a:t>
            </a:r>
          </a:p>
          <a:p>
            <a:pPr eaLnBrk="1" hangingPunct="1"/>
            <a:r>
              <a:rPr lang="en-US" sz="2400" smtClean="0"/>
              <a:t>The algebraic equation for a control volume</a:t>
            </a:r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Under-relaxation</a:t>
            </a:r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Oscillating residual may be due to that the flow oscillates and no steady solution exists</a:t>
            </a:r>
          </a:p>
          <a:p>
            <a:pPr eaLnBrk="1" hangingPunct="1"/>
            <a:endParaRPr lang="sv-SE" sz="2800" smtClean="0"/>
          </a:p>
        </p:txBody>
      </p:sp>
      <p:graphicFrame>
        <p:nvGraphicFramePr>
          <p:cNvPr id="1638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547813" y="2276475"/>
          <a:ext cx="4176712" cy="942975"/>
        </p:xfrm>
        <a:graphic>
          <a:graphicData uri="http://schemas.openxmlformats.org/presentationml/2006/ole">
            <p:oleObj spid="_x0000_s80898" name="Equation" r:id="rId4" imgW="2476440" imgH="558720" progId="Equation.DSMT4">
              <p:embed/>
            </p:oleObj>
          </a:graphicData>
        </a:graphic>
      </p:graphicFrame>
      <p:graphicFrame>
        <p:nvGraphicFramePr>
          <p:cNvPr id="16387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1403350" y="3573463"/>
          <a:ext cx="4967288" cy="1731962"/>
        </p:xfrm>
        <a:graphic>
          <a:graphicData uri="http://schemas.openxmlformats.org/presentationml/2006/ole">
            <p:oleObj spid="_x0000_s80899" name="Equation" r:id="rId5" imgW="2768400" imgH="9651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Unsteady Flow</a:t>
            </a:r>
            <a:endParaRPr lang="en-US" smtClean="0"/>
          </a:p>
        </p:txBody>
      </p:sp>
      <p:sp>
        <p:nvSpPr>
          <p:cNvPr id="1741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v-SE" smtClean="0"/>
              <a:t>The transport equation</a:t>
            </a:r>
          </a:p>
          <a:p>
            <a:pPr eaLnBrk="1" hangingPunct="1"/>
            <a:endParaRPr lang="sv-SE" smtClean="0"/>
          </a:p>
          <a:p>
            <a:pPr eaLnBrk="1" hangingPunct="1"/>
            <a:endParaRPr lang="sv-SE" smtClean="0"/>
          </a:p>
          <a:p>
            <a:pPr eaLnBrk="1" hangingPunct="1"/>
            <a:r>
              <a:rPr lang="sv-SE" smtClean="0"/>
              <a:t>In finite volume form</a:t>
            </a:r>
            <a:endParaRPr lang="en-US" smtClean="0"/>
          </a:p>
        </p:txBody>
      </p:sp>
      <p:pic>
        <p:nvPicPr>
          <p:cNvPr id="17413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187450" y="3933825"/>
            <a:ext cx="5184775" cy="1966913"/>
          </a:xfrm>
          <a:noFill/>
        </p:spPr>
      </p:pic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7410" name="Object 6"/>
          <p:cNvGraphicFramePr>
            <a:graphicFrameLocks noChangeAspect="1"/>
          </p:cNvGraphicFramePr>
          <p:nvPr/>
        </p:nvGraphicFramePr>
        <p:xfrm>
          <a:off x="1547813" y="2205038"/>
          <a:ext cx="4751387" cy="1112837"/>
        </p:xfrm>
        <a:graphic>
          <a:graphicData uri="http://schemas.openxmlformats.org/presentationml/2006/ole">
            <p:oleObj spid="_x0000_s81922" name="Equation" r:id="rId5" imgW="2235200" imgH="5207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Error analysis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Two kind of errors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dirty="0" smtClean="0"/>
              <a:t>Inherent errors in representing reality by the set of model equations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dirty="0" smtClean="0"/>
              <a:t>Errors arising from inexact solution methods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Verification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dirty="0" smtClean="0"/>
              <a:t>Procedure that ensures that the program solves the equations correctly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Validation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dirty="0" smtClean="0"/>
              <a:t>Procedure to test how accurately the model represent reality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A more complex model is not always better than a simple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638175"/>
          </a:xfrm>
        </p:spPr>
        <p:txBody>
          <a:bodyPr/>
          <a:lstStyle/>
          <a:p>
            <a:pPr eaLnBrk="1" hangingPunct="1"/>
            <a:r>
              <a:rPr lang="sv-SE" sz="3600" smtClean="0"/>
              <a:t>Unsteady Flow</a:t>
            </a:r>
          </a:p>
        </p:txBody>
      </p:sp>
      <p:sp>
        <p:nvSpPr>
          <p:cNvPr id="184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836613"/>
            <a:ext cx="7704137" cy="4608512"/>
          </a:xfrm>
        </p:spPr>
        <p:txBody>
          <a:bodyPr/>
          <a:lstStyle/>
          <a:p>
            <a:pPr marL="533400" indent="-533400" eaLnBrk="1" hangingPunct="1">
              <a:buFontTx/>
              <a:buAutoNum type="alphaLcPeriod"/>
            </a:pPr>
            <a:r>
              <a:rPr lang="sv-SE" sz="2400" smtClean="0"/>
              <a:t>Explicit Euler</a:t>
            </a:r>
          </a:p>
          <a:p>
            <a:pPr marL="533400" indent="-533400" eaLnBrk="1" hangingPunct="1">
              <a:buFontTx/>
              <a:buAutoNum type="alphaLcPeriod"/>
            </a:pPr>
            <a:endParaRPr lang="sv-SE" sz="2400" smtClean="0"/>
          </a:p>
          <a:p>
            <a:pPr marL="533400" indent="-533400" eaLnBrk="1" hangingPunct="1">
              <a:buFontTx/>
              <a:buAutoNum type="alphaLcPeriod"/>
            </a:pPr>
            <a:r>
              <a:rPr lang="sv-SE" sz="2400" smtClean="0"/>
              <a:t>Implicit Euler</a:t>
            </a:r>
          </a:p>
          <a:p>
            <a:pPr marL="533400" indent="-533400" eaLnBrk="1" hangingPunct="1">
              <a:buFontTx/>
              <a:buAutoNum type="alphaLcPeriod"/>
            </a:pPr>
            <a:endParaRPr lang="sv-SE" sz="2400" smtClean="0"/>
          </a:p>
          <a:p>
            <a:pPr marL="533400" indent="-533400" eaLnBrk="1" hangingPunct="1">
              <a:buFontTx/>
              <a:buAutoNum type="alphaLcPeriod"/>
            </a:pPr>
            <a:r>
              <a:rPr lang="sv-SE" sz="2400" smtClean="0"/>
              <a:t>Mid-point rule</a:t>
            </a:r>
            <a:r>
              <a:rPr lang="sv-SE" sz="2800" smtClean="0"/>
              <a:t> </a:t>
            </a:r>
          </a:p>
          <a:p>
            <a:pPr marL="533400" indent="-533400" eaLnBrk="1" hangingPunct="1">
              <a:buFontTx/>
              <a:buAutoNum type="alphaLcPeriod"/>
            </a:pPr>
            <a:endParaRPr lang="sv-SE" sz="2800" smtClean="0"/>
          </a:p>
          <a:p>
            <a:pPr marL="533400" indent="-533400" eaLnBrk="1" hangingPunct="1">
              <a:buFontTx/>
              <a:buAutoNum type="alphaLcPeriod"/>
            </a:pPr>
            <a:r>
              <a:rPr lang="sv-SE" sz="2400" smtClean="0"/>
              <a:t>Trapezoid rule</a:t>
            </a:r>
            <a:r>
              <a:rPr lang="sv-SE" sz="2800" smtClean="0"/>
              <a:t>  </a:t>
            </a:r>
          </a:p>
        </p:txBody>
      </p:sp>
      <p:graphicFrame>
        <p:nvGraphicFramePr>
          <p:cNvPr id="18434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3563938" y="3500438"/>
          <a:ext cx="4095750" cy="754062"/>
        </p:xfrm>
        <a:graphic>
          <a:graphicData uri="http://schemas.openxmlformats.org/presentationml/2006/ole">
            <p:oleObj spid="_x0000_s82946" name="Equation" r:id="rId4" imgW="2552400" imgH="469800" progId="Equation.DSMT4">
              <p:embed/>
            </p:oleObj>
          </a:graphicData>
        </a:graphic>
      </p:graphicFrame>
      <p:graphicFrame>
        <p:nvGraphicFramePr>
          <p:cNvPr id="18435" name="Object 9"/>
          <p:cNvGraphicFramePr>
            <a:graphicFrameLocks noChangeAspect="1"/>
          </p:cNvGraphicFramePr>
          <p:nvPr/>
        </p:nvGraphicFramePr>
        <p:xfrm>
          <a:off x="3663950" y="836613"/>
          <a:ext cx="2536825" cy="823912"/>
        </p:xfrm>
        <a:graphic>
          <a:graphicData uri="http://schemas.openxmlformats.org/presentationml/2006/ole">
            <p:oleObj spid="_x0000_s82947" name="Equation" r:id="rId5" imgW="1447560" imgH="469800" progId="Equation.DSMT4">
              <p:embed/>
            </p:oleObj>
          </a:graphicData>
        </a:graphic>
      </p:graphicFrame>
      <p:sp>
        <p:nvSpPr>
          <p:cNvPr id="18440" name="Text Box 12"/>
          <p:cNvSpPr txBox="1">
            <a:spLocks noChangeArrowheads="1"/>
          </p:cNvSpPr>
          <p:nvPr/>
        </p:nvSpPr>
        <p:spPr bwMode="auto">
          <a:xfrm>
            <a:off x="6711950" y="1073150"/>
            <a:ext cx="205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Fast, less memory</a:t>
            </a:r>
          </a:p>
        </p:txBody>
      </p:sp>
      <p:sp>
        <p:nvSpPr>
          <p:cNvPr id="18441" name="Text Box 13"/>
          <p:cNvSpPr txBox="1">
            <a:spLocks noChangeArrowheads="1"/>
          </p:cNvSpPr>
          <p:nvPr/>
        </p:nvSpPr>
        <p:spPr bwMode="auto">
          <a:xfrm>
            <a:off x="6732588" y="1844675"/>
            <a:ext cx="831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Stable</a:t>
            </a:r>
          </a:p>
        </p:txBody>
      </p:sp>
      <p:graphicFrame>
        <p:nvGraphicFramePr>
          <p:cNvPr id="18436" name="Object 14"/>
          <p:cNvGraphicFramePr>
            <a:graphicFrameLocks noChangeAspect="1"/>
          </p:cNvGraphicFramePr>
          <p:nvPr/>
        </p:nvGraphicFramePr>
        <p:xfrm>
          <a:off x="3446463" y="1628775"/>
          <a:ext cx="2936875" cy="823913"/>
        </p:xfrm>
        <a:graphic>
          <a:graphicData uri="http://schemas.openxmlformats.org/presentationml/2006/ole">
            <p:oleObj spid="_x0000_s82948" name="Equation" r:id="rId6" imgW="1676160" imgH="469800" progId="Equation.DSMT4">
              <p:embed/>
            </p:oleObj>
          </a:graphicData>
        </a:graphic>
      </p:graphicFrame>
      <p:graphicFrame>
        <p:nvGraphicFramePr>
          <p:cNvPr id="18437" name="Object 15"/>
          <p:cNvGraphicFramePr>
            <a:graphicFrameLocks noChangeAspect="1"/>
          </p:cNvGraphicFramePr>
          <p:nvPr/>
        </p:nvGraphicFramePr>
        <p:xfrm>
          <a:off x="3619500" y="2565400"/>
          <a:ext cx="3425825" cy="823913"/>
        </p:xfrm>
        <a:graphic>
          <a:graphicData uri="http://schemas.openxmlformats.org/presentationml/2006/ole">
            <p:oleObj spid="_x0000_s82949" name="Equation" r:id="rId7" imgW="1955520" imgH="469800" progId="Equation.DSMT4">
              <p:embed/>
            </p:oleObj>
          </a:graphicData>
        </a:graphic>
      </p:graphicFrame>
      <p:pic>
        <p:nvPicPr>
          <p:cNvPr id="18442" name="Content Placeholder 11" descr="Time integration.tif"/>
          <p:cNvPicPr>
            <a:picLocks noGrp="1" noChangeAspect="1"/>
          </p:cNvPicPr>
          <p:nvPr>
            <p:ph sz="quarter" idx="2"/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1547813" y="4149725"/>
            <a:ext cx="5832475" cy="2141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Discretization equation for time</a:t>
            </a:r>
          </a:p>
        </p:txBody>
      </p:sp>
      <p:sp>
        <p:nvSpPr>
          <p:cNvPr id="19460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704137" cy="4608512"/>
          </a:xfrm>
        </p:spPr>
        <p:txBody>
          <a:bodyPr/>
          <a:lstStyle/>
          <a:p>
            <a:pPr eaLnBrk="1" hangingPunct="1"/>
            <a:r>
              <a:rPr lang="sv-SE" sz="2800" smtClean="0"/>
              <a:t>Variable weight (Crank-Nicolson for </a:t>
            </a:r>
            <a:r>
              <a:rPr lang="el-GR" sz="2800" i="1" smtClean="0">
                <a:cs typeface="Arial" pitchFamily="34" charset="0"/>
              </a:rPr>
              <a:t>θ</a:t>
            </a:r>
            <a:r>
              <a:rPr lang="sv-SE" sz="2800" i="1" smtClean="0">
                <a:cs typeface="Arial" pitchFamily="34" charset="0"/>
              </a:rPr>
              <a:t>=0.5)</a:t>
            </a:r>
          </a:p>
          <a:p>
            <a:pPr eaLnBrk="1" hangingPunct="1"/>
            <a:endParaRPr lang="sv-SE" sz="2800" i="1" smtClean="0">
              <a:cs typeface="Arial" pitchFamily="34" charset="0"/>
            </a:endParaRPr>
          </a:p>
          <a:p>
            <a:pPr eaLnBrk="1" hangingPunct="1"/>
            <a:endParaRPr lang="sv-SE" sz="2800" i="1" smtClean="0">
              <a:cs typeface="Arial" pitchFamily="34" charset="0"/>
            </a:endParaRPr>
          </a:p>
          <a:p>
            <a:pPr eaLnBrk="1" hangingPunct="1"/>
            <a:r>
              <a:rPr lang="sv-SE" sz="2800" smtClean="0">
                <a:cs typeface="Arial" pitchFamily="34" charset="0"/>
              </a:rPr>
              <a:t>Gives for the convection-diffusion case</a:t>
            </a:r>
            <a:endParaRPr lang="el-GR" sz="2800" smtClean="0">
              <a:cs typeface="Arial" pitchFamily="34" charset="0"/>
            </a:endParaRPr>
          </a:p>
        </p:txBody>
      </p:sp>
      <p:pic>
        <p:nvPicPr>
          <p:cNvPr id="19461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8313" y="4149725"/>
            <a:ext cx="7991475" cy="792163"/>
          </a:xfrm>
          <a:noFill/>
        </p:spPr>
      </p:pic>
      <p:pic>
        <p:nvPicPr>
          <p:cNvPr id="19462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1116013" y="2205038"/>
            <a:ext cx="5184775" cy="1030287"/>
          </a:xfrm>
          <a:noFill/>
        </p:spPr>
      </p:pic>
      <p:graphicFrame>
        <p:nvGraphicFramePr>
          <p:cNvPr id="19458" name="Object 6"/>
          <p:cNvGraphicFramePr>
            <a:graphicFrameLocks noChangeAspect="1"/>
          </p:cNvGraphicFramePr>
          <p:nvPr/>
        </p:nvGraphicFramePr>
        <p:xfrm>
          <a:off x="1187450" y="5292725"/>
          <a:ext cx="3313113" cy="368300"/>
        </p:xfrm>
        <a:graphic>
          <a:graphicData uri="http://schemas.openxmlformats.org/presentationml/2006/ole">
            <p:oleObj spid="_x0000_s83970" name="Equation" r:id="rId6" imgW="205740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Time step</a:t>
            </a:r>
            <a:endParaRPr lang="en-US" smtClean="0"/>
          </a:p>
        </p:txBody>
      </p:sp>
      <p:sp>
        <p:nvSpPr>
          <p:cNvPr id="20484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recommended time step is calculated from the diffusive and convective time constants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z="2800" smtClean="0"/>
              <a:t>Where the Courant number CFL</a:t>
            </a:r>
            <a:r>
              <a:rPr lang="en-US" sz="2800" smtClean="0">
                <a:sym typeface="Symbol" pitchFamily="18" charset="2"/>
              </a:rPr>
              <a:t>=</a:t>
            </a:r>
            <a:r>
              <a:rPr lang="en-US" sz="2800" smtClean="0"/>
              <a:t>1 for an explicit solver and CFL</a:t>
            </a:r>
            <a:r>
              <a:rPr lang="en-US" sz="2800" smtClean="0">
                <a:sym typeface="Symbol" pitchFamily="18" charset="2"/>
              </a:rPr>
              <a:t>=</a:t>
            </a:r>
            <a:r>
              <a:rPr lang="en-US" sz="2800" smtClean="0"/>
              <a:t>5 or higher for an implicit solver</a:t>
            </a:r>
            <a:r>
              <a:rPr lang="sv-SE" sz="2800" smtClean="0"/>
              <a:t> </a:t>
            </a:r>
          </a:p>
          <a:p>
            <a:pPr eaLnBrk="1" hangingPunct="1"/>
            <a:endParaRPr lang="en-US" smtClean="0"/>
          </a:p>
        </p:txBody>
      </p:sp>
      <p:sp>
        <p:nvSpPr>
          <p:cNvPr id="204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20482" name="Object 8"/>
          <p:cNvGraphicFramePr>
            <a:graphicFrameLocks noChangeAspect="1"/>
          </p:cNvGraphicFramePr>
          <p:nvPr/>
        </p:nvGraphicFramePr>
        <p:xfrm>
          <a:off x="1763713" y="2924175"/>
          <a:ext cx="2990850" cy="898525"/>
        </p:xfrm>
        <a:graphic>
          <a:graphicData uri="http://schemas.openxmlformats.org/presentationml/2006/ole">
            <p:oleObj spid="_x0000_s84994" name="Equation" r:id="rId4" imgW="1854000" imgH="5587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Time dependent flow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268413"/>
            <a:ext cx="7775575" cy="48974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000" smtClean="0">
                <a:latin typeface="Times New Roman" pitchFamily="18" charset="0"/>
              </a:rPr>
              <a:t>Selected time step &lt;0.1 x relevant time scale for the process</a:t>
            </a:r>
          </a:p>
          <a:p>
            <a:pPr eaLnBrk="1" hangingPunct="1">
              <a:lnSpc>
                <a:spcPct val="90000"/>
              </a:lnSpc>
            </a:pPr>
            <a:endParaRPr lang="en-GB" sz="20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smtClean="0">
                <a:latin typeface="Times New Roman" pitchFamily="18" charset="0"/>
              </a:rPr>
              <a:t>Time step selected so the number of iterations per step (implicit methods) &lt; 20</a:t>
            </a:r>
          </a:p>
          <a:p>
            <a:pPr eaLnBrk="1" hangingPunct="1">
              <a:lnSpc>
                <a:spcPct val="90000"/>
              </a:lnSpc>
            </a:pPr>
            <a:endParaRPr lang="en-GB" sz="20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smtClean="0">
                <a:latin typeface="Times New Roman" pitchFamily="18" charset="0"/>
              </a:rPr>
              <a:t>The Courant Number (CFL) should be &lt;2.5 for the explicit solver and start with CFL=5 initially for the implicit solver. (                   )</a:t>
            </a:r>
          </a:p>
          <a:p>
            <a:pPr eaLnBrk="1" hangingPunct="1">
              <a:lnSpc>
                <a:spcPct val="90000"/>
              </a:lnSpc>
            </a:pPr>
            <a:endParaRPr lang="en-GB" sz="20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smtClean="0">
                <a:latin typeface="Times New Roman" pitchFamily="18" charset="0"/>
              </a:rPr>
              <a:t>Adaptive Time Stepping Algorithm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smtClean="0">
                <a:latin typeface="Times New Roman" pitchFamily="18" charset="0"/>
              </a:rPr>
              <a:t>Time step is increased as long as the error is below a specified value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GB" sz="1800" smtClean="0">
                <a:latin typeface="Times New Roman" pitchFamily="18" charset="0"/>
              </a:rPr>
              <a:t>	and decreased when the criterion is not fulfilled</a:t>
            </a:r>
          </a:p>
          <a:p>
            <a:pPr eaLnBrk="1" hangingPunct="1">
              <a:lnSpc>
                <a:spcPct val="90000"/>
              </a:lnSpc>
            </a:pPr>
            <a:endParaRPr lang="en-GB" sz="20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smtClean="0">
                <a:latin typeface="Times New Roman" pitchFamily="18" charset="0"/>
              </a:rPr>
              <a:t>If only steady state is of interest convergence is not necessary in each time step</a:t>
            </a:r>
          </a:p>
          <a:p>
            <a:pPr eaLnBrk="1" hangingPunct="1">
              <a:lnSpc>
                <a:spcPct val="90000"/>
              </a:lnSpc>
            </a:pPr>
            <a:endParaRPr lang="en-GB" sz="2000" smtClean="0">
              <a:latin typeface="Times New Roman" pitchFamily="18" charset="0"/>
            </a:endParaRPr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6227763" y="3213100"/>
          <a:ext cx="1079500" cy="295275"/>
        </p:xfrm>
        <a:graphic>
          <a:graphicData uri="http://schemas.openxmlformats.org/presentationml/2006/ole">
            <p:oleObj spid="_x0000_s86018" name="Equation" r:id="rId4" imgW="64764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052513"/>
          </a:xfrm>
        </p:spPr>
        <p:txBody>
          <a:bodyPr/>
          <a:lstStyle/>
          <a:p>
            <a:pPr eaLnBrk="1" hangingPunct="1"/>
            <a:r>
              <a:rPr lang="en-GB" smtClean="0"/>
              <a:t>Complex geometry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981075"/>
            <a:ext cx="4968875" cy="49688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800" smtClean="0"/>
              <a:t>The quality of the simulation depends as much on grid quality as model quality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400" smtClean="0"/>
              <a:t>Ratio of adjacent cell sizes: less than 2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400" smtClean="0"/>
              <a:t>Aspect ratio of a computational cell: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GB" sz="2400" smtClean="0"/>
              <a:t>	less then 5 but may be increased when the transport is aligned with the cells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400" smtClean="0"/>
              <a:t>Skewness of computational cell: greater then 45°</a:t>
            </a:r>
          </a:p>
        </p:txBody>
      </p:sp>
      <p:pic>
        <p:nvPicPr>
          <p:cNvPr id="35844" name="Picture 4" descr="fig7_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91175" y="1628775"/>
            <a:ext cx="3228975" cy="26638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Segregated Solution Method</a:t>
            </a:r>
          </a:p>
        </p:txBody>
      </p:sp>
      <p:pic>
        <p:nvPicPr>
          <p:cNvPr id="36867" name="Content Placeholder 4" descr="Seggregated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28838" y="1557338"/>
            <a:ext cx="4883150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Coupled Solution Method</a:t>
            </a:r>
          </a:p>
        </p:txBody>
      </p:sp>
      <p:pic>
        <p:nvPicPr>
          <p:cNvPr id="37891" name="Content Placeholder 4" descr="not seggregated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77988" y="1557338"/>
            <a:ext cx="5784850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Multi-grid approach</a:t>
            </a:r>
          </a:p>
        </p:txBody>
      </p:sp>
      <p:sp>
        <p:nvSpPr>
          <p:cNvPr id="38915" name="Rectangle 896"/>
          <p:cNvSpPr>
            <a:spLocks noGrp="1" noChangeArrowheads="1"/>
          </p:cNvSpPr>
          <p:nvPr>
            <p:ph type="body" idx="1"/>
          </p:nvPr>
        </p:nvSpPr>
        <p:spPr>
          <a:xfrm>
            <a:off x="755650" y="1052513"/>
            <a:ext cx="7772400" cy="4608512"/>
          </a:xfrm>
        </p:spPr>
        <p:txBody>
          <a:bodyPr/>
          <a:lstStyle/>
          <a:p>
            <a:pPr eaLnBrk="1" hangingPunct="1"/>
            <a:r>
              <a:rPr lang="en-GB" smtClean="0"/>
              <a:t>Information is transferred faster by changing from fine to coarse grid</a:t>
            </a:r>
          </a:p>
        </p:txBody>
      </p:sp>
      <p:graphicFrame>
        <p:nvGraphicFramePr>
          <p:cNvPr id="110463" name="Group 895"/>
          <p:cNvGraphicFramePr>
            <a:graphicFrameLocks noGrp="1"/>
          </p:cNvGraphicFramePr>
          <p:nvPr>
            <p:ph sz="half" idx="4294967295"/>
          </p:nvPr>
        </p:nvGraphicFramePr>
        <p:xfrm>
          <a:off x="971550" y="2492375"/>
          <a:ext cx="2586038" cy="2743200"/>
        </p:xfrm>
        <a:graphic>
          <a:graphicData uri="http://schemas.openxmlformats.org/drawingml/2006/table">
            <a:tbl>
              <a:tblPr/>
              <a:tblGrid>
                <a:gridCol w="287338"/>
                <a:gridCol w="287337"/>
                <a:gridCol w="287338"/>
                <a:gridCol w="287337"/>
                <a:gridCol w="287338"/>
                <a:gridCol w="287337"/>
                <a:gridCol w="287338"/>
                <a:gridCol w="287337"/>
                <a:gridCol w="287338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0458" name="Group 890"/>
          <p:cNvGraphicFramePr>
            <a:graphicFrameLocks noGrp="1"/>
          </p:cNvGraphicFramePr>
          <p:nvPr>
            <p:ph sz="half" idx="4294967295"/>
          </p:nvPr>
        </p:nvGraphicFramePr>
        <p:xfrm>
          <a:off x="5004048" y="2565400"/>
          <a:ext cx="2592288" cy="2735808"/>
        </p:xfrm>
        <a:graphic>
          <a:graphicData uri="http://schemas.openxmlformats.org/drawingml/2006/table">
            <a:tbl>
              <a:tblPr/>
              <a:tblGrid>
                <a:gridCol w="864096"/>
                <a:gridCol w="864096"/>
                <a:gridCol w="864096"/>
              </a:tblGrid>
              <a:tr h="911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1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1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087" name="Line 897"/>
          <p:cNvSpPr>
            <a:spLocks noChangeShapeType="1"/>
          </p:cNvSpPr>
          <p:nvPr/>
        </p:nvSpPr>
        <p:spPr bwMode="auto">
          <a:xfrm>
            <a:off x="3995738" y="3933056"/>
            <a:ext cx="6477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Residuals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341438"/>
            <a:ext cx="7704137" cy="4608512"/>
          </a:xfrm>
        </p:spPr>
        <p:txBody>
          <a:bodyPr/>
          <a:lstStyle/>
          <a:p>
            <a:pPr eaLnBrk="1" hangingPunct="1"/>
            <a:r>
              <a:rPr lang="sv-SE" sz="2800" smtClean="0"/>
              <a:t>The solution of the algebraic equations give a resiual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Scaled residuals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The scaled residuals may also be normalized by the largest error during the first M iterations (default M=5 in Fluent).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smtClean="0"/>
              <a:t>    </a:t>
            </a:r>
          </a:p>
        </p:txBody>
      </p:sp>
      <p:graphicFrame>
        <p:nvGraphicFramePr>
          <p:cNvPr id="2253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755650" y="2420938"/>
          <a:ext cx="7524750" cy="688975"/>
        </p:xfrm>
        <a:graphic>
          <a:graphicData uri="http://schemas.openxmlformats.org/presentationml/2006/ole">
            <p:oleObj spid="_x0000_s87042" name="Equation" r:id="rId4" imgW="3746160" imgH="342720" progId="Equation.DSMT4">
              <p:embed/>
            </p:oleObj>
          </a:graphicData>
        </a:graphic>
      </p:graphicFrame>
      <p:graphicFrame>
        <p:nvGraphicFramePr>
          <p:cNvPr id="22531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2339975" y="3789363"/>
          <a:ext cx="2087563" cy="1122362"/>
        </p:xfrm>
        <a:graphic>
          <a:graphicData uri="http://schemas.openxmlformats.org/presentationml/2006/ole">
            <p:oleObj spid="_x0000_s87043" name="Equation" r:id="rId5" imgW="1015920" imgH="5457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Convergence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CMR12" charset="0"/>
              </a:rPr>
              <a:t>Usual default is the scaled residuals should drop to 10</a:t>
            </a:r>
            <a:r>
              <a:rPr lang="en-GB" sz="2800" baseline="30000" smtClean="0">
                <a:latin typeface="CMR12" charset="0"/>
              </a:rPr>
              <a:t>-3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400" smtClean="0">
                <a:latin typeface="CMR12" charset="0"/>
              </a:rPr>
              <a:t>Difficult when initial guess is good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400" smtClean="0">
                <a:latin typeface="CMR12" charset="0"/>
              </a:rPr>
              <a:t>Difficult with nonlinear (turbulent) properties where residuals may increase during the first iterations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Monitor integrated quantities, such as drag or overall heat transfer coefficient, before concluding that the solution has converged. 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CMR12" charset="0"/>
              </a:rPr>
              <a:t>Local mass imbalance is very useful to find local convergence problems </a:t>
            </a:r>
          </a:p>
          <a:p>
            <a:pPr lvl="1" eaLnBrk="1" hangingPunct="1">
              <a:lnSpc>
                <a:spcPct val="90000"/>
              </a:lnSpc>
            </a:pPr>
            <a:endParaRPr lang="en-GB" sz="2400" smtClean="0">
              <a:latin typeface="CMR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Controlling convergence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What is a good solution?</a:t>
            </a:r>
          </a:p>
          <a:p>
            <a:pPr lvl="1" eaLnBrk="1" hangingPunct="1"/>
            <a:r>
              <a:rPr lang="en-GB" sz="2400" smtClean="0"/>
              <a:t>Low residual</a:t>
            </a:r>
          </a:p>
          <a:p>
            <a:pPr lvl="1" eaLnBrk="1" hangingPunct="1"/>
            <a:r>
              <a:rPr lang="en-GB" sz="2400" smtClean="0"/>
              <a:t>Grid independent</a:t>
            </a:r>
          </a:p>
          <a:p>
            <a:pPr lvl="1" eaLnBrk="1" hangingPunct="1"/>
            <a:r>
              <a:rPr lang="en-GB" sz="2400" smtClean="0"/>
              <a:t>Low local mass imbalance</a:t>
            </a:r>
          </a:p>
          <a:p>
            <a:pPr lvl="1" eaLnBrk="1" hangingPunct="1"/>
            <a:r>
              <a:rPr lang="en-GB" sz="2400" smtClean="0"/>
              <a:t>Fulfil global criteria</a:t>
            </a:r>
          </a:p>
          <a:p>
            <a:pPr eaLnBrk="1" hangingPunct="1"/>
            <a:r>
              <a:rPr lang="en-GB" sz="2800" smtClean="0"/>
              <a:t>Higher order numerical methods</a:t>
            </a:r>
          </a:p>
          <a:p>
            <a:pPr lvl="1" eaLnBrk="1" hangingPunct="1"/>
            <a:r>
              <a:rPr lang="en-GB" sz="2400" smtClean="0"/>
              <a:t>More accurate</a:t>
            </a:r>
          </a:p>
          <a:p>
            <a:pPr lvl="1" eaLnBrk="1" hangingPunct="1"/>
            <a:r>
              <a:rPr lang="en-GB" sz="2400" smtClean="0"/>
              <a:t>More unstable</a:t>
            </a:r>
          </a:p>
          <a:p>
            <a:pPr eaLnBrk="1" hangingPunct="1"/>
            <a:r>
              <a:rPr lang="en-GB" sz="2800" smtClean="0"/>
              <a:t>Under-relaxation</a:t>
            </a:r>
          </a:p>
          <a:p>
            <a:pPr lvl="1" eaLnBrk="1" hangingPunct="1"/>
            <a:r>
              <a:rPr lang="en-GB" sz="2400" smtClean="0"/>
              <a:t>Why and how much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792163"/>
          </a:xfrm>
        </p:spPr>
        <p:txBody>
          <a:bodyPr/>
          <a:lstStyle/>
          <a:p>
            <a:pPr eaLnBrk="1" hangingPunct="1"/>
            <a:r>
              <a:rPr lang="en-GB" smtClean="0"/>
              <a:t>Enhancing convergence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81075"/>
            <a:ext cx="8135937" cy="51847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smtClean="0"/>
              <a:t>Problems with convergence my be due to that no steady-state solution exists 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Try new initial guess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Examination of characteristic space and time scales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Time steps and under-relaxation factors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Break down the simulations into sequences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E.g. for non-isothermal, start with an isothermal simulation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Turn off momentum and continuity while solving for enthalpy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Under-relaxation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Not only flow variables, also temperature dependent variables e.g. density. It is often not necessary to use under-relaxation for all variables 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Increase under-relaxation with iteration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For iterative line-by-line solvers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Alternate sweep direction for flows with no dominate direction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Multigrid methods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6024" y="116632"/>
            <a:ext cx="8964488" cy="114300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Required properties of numerical methods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268413"/>
            <a:ext cx="7920037" cy="48974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Consistency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The error between the discetesized equation and the exact equation tends to zero as the grid spacing tend to zero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Stability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The numerical solution becomes the exact solution in the limit of small step size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Convergence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There should exist a grid-size independent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67544" y="260350"/>
            <a:ext cx="8424936" cy="1143000"/>
          </a:xfrm>
        </p:spPr>
        <p:txBody>
          <a:bodyPr/>
          <a:lstStyle/>
          <a:p>
            <a:r>
              <a:rPr lang="en-US" sz="3800" dirty="0" smtClean="0"/>
              <a:t>Desirable properties of numerical schemes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Boundedness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The calculated value is limited by the variables from which it is calculated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Transportiveness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The direction of transport is included in the algorithm</a:t>
            </a:r>
          </a:p>
          <a:p>
            <a:endParaRPr lang="sv-S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Finite Volume Method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7920037" cy="4608512"/>
          </a:xfrm>
        </p:spPr>
        <p:txBody>
          <a:bodyPr/>
          <a:lstStyle/>
          <a:p>
            <a:pPr eaLnBrk="1" hangingPunct="1"/>
            <a:r>
              <a:rPr lang="en-GB" sz="2400" smtClean="0"/>
              <a:t>A generic transport equation</a:t>
            </a:r>
          </a:p>
          <a:p>
            <a:pPr eaLnBrk="1" hangingPunct="1"/>
            <a:endParaRPr lang="en-GB" sz="2400" smtClean="0"/>
          </a:p>
          <a:p>
            <a:pPr eaLnBrk="1" hangingPunct="1"/>
            <a:endParaRPr lang="en-GB" sz="2400" smtClean="0"/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In the finite volume method, discetesized equations are obtained by integrating the governing transport equations over a finite volume (control volume </a:t>
            </a:r>
            <a:r>
              <a:rPr lang="en-GB" sz="2400" i="1" smtClean="0"/>
              <a:t>c.v.</a:t>
            </a:r>
            <a:r>
              <a:rPr lang="en-GB" sz="2400" smtClean="0"/>
              <a:t>)</a:t>
            </a:r>
          </a:p>
          <a:p>
            <a:pPr eaLnBrk="1" hangingPunct="1"/>
            <a:endParaRPr lang="en-GB" sz="2400" smtClean="0"/>
          </a:p>
          <a:p>
            <a:pPr eaLnBrk="1" hangingPunct="1"/>
            <a:endParaRPr lang="en-GB" sz="2800" smtClean="0"/>
          </a:p>
        </p:txBody>
      </p:sp>
      <p:graphicFrame>
        <p:nvGraphicFramePr>
          <p:cNvPr id="1026" name="Object 9"/>
          <p:cNvGraphicFramePr>
            <a:graphicFrameLocks noChangeAspect="1"/>
          </p:cNvGraphicFramePr>
          <p:nvPr>
            <p:ph sz="quarter" idx="3"/>
          </p:nvPr>
        </p:nvGraphicFramePr>
        <p:xfrm>
          <a:off x="1187450" y="4597400"/>
          <a:ext cx="6048375" cy="847725"/>
        </p:xfrm>
        <a:graphic>
          <a:graphicData uri="http://schemas.openxmlformats.org/presentationml/2006/ole">
            <p:oleObj spid="_x0000_s65538" name="Equation" r:id="rId4" imgW="3708360" imgH="520560" progId="Equation.DSMT4">
              <p:embed/>
            </p:oleObj>
          </a:graphicData>
        </a:graphic>
      </p:graphicFrame>
      <p:sp>
        <p:nvSpPr>
          <p:cNvPr id="1030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7" name="Object 29"/>
          <p:cNvGraphicFramePr>
            <a:graphicFrameLocks noChangeAspect="1"/>
          </p:cNvGraphicFramePr>
          <p:nvPr/>
        </p:nvGraphicFramePr>
        <p:xfrm>
          <a:off x="1403350" y="2133600"/>
          <a:ext cx="3673475" cy="860425"/>
        </p:xfrm>
        <a:graphic>
          <a:graphicData uri="http://schemas.openxmlformats.org/presentationml/2006/ole">
            <p:oleObj spid="_x0000_s65539" name="Equation" r:id="rId5" imgW="2235200" imgH="5207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Control volume notations</a:t>
            </a:r>
          </a:p>
        </p:txBody>
      </p:sp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1239838" y="5537200"/>
            <a:ext cx="70757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NOTE The unknown in the iterations are the cell values W,P,E etc. </a:t>
            </a:r>
          </a:p>
          <a:p>
            <a:r>
              <a:rPr lang="en-US" sz="2000" dirty="0">
                <a:solidFill>
                  <a:srgbClr val="FF0000"/>
                </a:solidFill>
              </a:rPr>
              <a:t>All balances must be calculated as functions of the cell values</a:t>
            </a:r>
          </a:p>
        </p:txBody>
      </p:sp>
      <p:pic>
        <p:nvPicPr>
          <p:cNvPr id="29700" name="Content Placeholder 5" descr="Finite volume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42988" y="1341438"/>
            <a:ext cx="5940425" cy="4159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convective term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4824412" cy="4608512"/>
          </a:xfrm>
        </p:spPr>
        <p:txBody>
          <a:bodyPr/>
          <a:lstStyle/>
          <a:p>
            <a:pPr eaLnBrk="1" hangingPunct="1"/>
            <a:r>
              <a:rPr lang="en-GB" sz="2000" smtClean="0"/>
              <a:t>The change in convective transport over the volume equals the amount transported across the surfaces (Gauss theorem)</a:t>
            </a:r>
          </a:p>
          <a:p>
            <a:pPr eaLnBrk="1" hangingPunct="1"/>
            <a:endParaRPr lang="en-GB" sz="2000" smtClean="0"/>
          </a:p>
          <a:p>
            <a:pPr eaLnBrk="1" hangingPunct="1"/>
            <a:endParaRPr lang="en-GB" sz="2800" smtClean="0"/>
          </a:p>
          <a:p>
            <a:pPr eaLnBrk="1" hangingPunct="1"/>
            <a:endParaRPr lang="en-GB" sz="2000" smtClean="0"/>
          </a:p>
          <a:p>
            <a:pPr eaLnBrk="1" hangingPunct="1"/>
            <a:r>
              <a:rPr lang="en-GB" sz="2000" smtClean="0"/>
              <a:t>Assuming a qubic grid box where the face areas are equal, A, and perpendicular to the flow direction of the velocities U, V, and W </a:t>
            </a:r>
          </a:p>
          <a:p>
            <a:pPr eaLnBrk="1" hangingPunct="1"/>
            <a:endParaRPr lang="en-GB" sz="2000" smtClean="0"/>
          </a:p>
          <a:p>
            <a:pPr eaLnBrk="1" hangingPunct="1"/>
            <a:endParaRPr lang="en-GB" sz="2800" smtClean="0"/>
          </a:p>
          <a:p>
            <a:pPr eaLnBrk="1" hangingPunct="1">
              <a:buFontTx/>
              <a:buNone/>
            </a:pPr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1116013" y="2997200"/>
          <a:ext cx="2846387" cy="733425"/>
        </p:xfrm>
        <a:graphic>
          <a:graphicData uri="http://schemas.openxmlformats.org/presentationml/2006/ole">
            <p:oleObj spid="_x0000_s66562" name="Equation" r:id="rId4" imgW="1955520" imgH="507960" progId="Equation.DSMT4">
              <p:embed/>
            </p:oleObj>
          </a:graphicData>
        </a:graphic>
      </p:graphicFrame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2051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468313" y="5445125"/>
          <a:ext cx="8064500" cy="622300"/>
        </p:xfrm>
        <a:graphic>
          <a:graphicData uri="http://schemas.openxmlformats.org/presentationml/2006/ole">
            <p:oleObj spid="_x0000_s66563" name="Equation" r:id="rId5" imgW="4965480" imgH="380880" progId="Equation.DSMT4">
              <p:embed/>
            </p:oleObj>
          </a:graphicData>
        </a:graphic>
      </p:graphicFrame>
      <p:sp>
        <p:nvSpPr>
          <p:cNvPr id="2056" name="AutoShape 10"/>
          <p:cNvSpPr>
            <a:spLocks noChangeArrowheads="1"/>
          </p:cNvSpPr>
          <p:nvPr/>
        </p:nvSpPr>
        <p:spPr bwMode="auto">
          <a:xfrm>
            <a:off x="6156325" y="2924175"/>
            <a:ext cx="1728788" cy="1584325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057" name="Line 11"/>
          <p:cNvSpPr>
            <a:spLocks noChangeShapeType="1"/>
          </p:cNvSpPr>
          <p:nvPr/>
        </p:nvSpPr>
        <p:spPr bwMode="auto">
          <a:xfrm>
            <a:off x="5364163" y="386080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058" name="Line 12"/>
          <p:cNvSpPr>
            <a:spLocks noChangeShapeType="1"/>
          </p:cNvSpPr>
          <p:nvPr/>
        </p:nvSpPr>
        <p:spPr bwMode="auto">
          <a:xfrm flipV="1">
            <a:off x="7019925" y="458152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059" name="Line 13"/>
          <p:cNvSpPr>
            <a:spLocks noChangeShapeType="1"/>
          </p:cNvSpPr>
          <p:nvPr/>
        </p:nvSpPr>
        <p:spPr bwMode="auto">
          <a:xfrm flipV="1">
            <a:off x="6011863" y="3789363"/>
            <a:ext cx="7207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060" name="Text Box 14"/>
          <p:cNvSpPr txBox="1">
            <a:spLocks noChangeArrowheads="1"/>
          </p:cNvSpPr>
          <p:nvPr/>
        </p:nvSpPr>
        <p:spPr bwMode="auto">
          <a:xfrm>
            <a:off x="5416550" y="344805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U</a:t>
            </a:r>
          </a:p>
        </p:txBody>
      </p:sp>
      <p:sp>
        <p:nvSpPr>
          <p:cNvPr id="2061" name="Text Box 15"/>
          <p:cNvSpPr txBox="1">
            <a:spLocks noChangeArrowheads="1"/>
          </p:cNvSpPr>
          <p:nvPr/>
        </p:nvSpPr>
        <p:spPr bwMode="auto">
          <a:xfrm>
            <a:off x="7000875" y="481647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V</a:t>
            </a:r>
          </a:p>
        </p:txBody>
      </p:sp>
      <p:sp>
        <p:nvSpPr>
          <p:cNvPr id="2062" name="Text Box 16"/>
          <p:cNvSpPr txBox="1">
            <a:spLocks noChangeArrowheads="1"/>
          </p:cNvSpPr>
          <p:nvPr/>
        </p:nvSpPr>
        <p:spPr bwMode="auto">
          <a:xfrm>
            <a:off x="5508625" y="4365625"/>
            <a:ext cx="400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W</a:t>
            </a:r>
          </a:p>
        </p:txBody>
      </p:sp>
      <p:sp>
        <p:nvSpPr>
          <p:cNvPr id="2063" name="Line 17"/>
          <p:cNvSpPr>
            <a:spLocks noChangeShapeType="1"/>
          </p:cNvSpPr>
          <p:nvPr/>
        </p:nvSpPr>
        <p:spPr bwMode="auto">
          <a:xfrm>
            <a:off x="6588125" y="2924175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2064" name="Line 18"/>
          <p:cNvSpPr>
            <a:spLocks noChangeShapeType="1"/>
          </p:cNvSpPr>
          <p:nvPr/>
        </p:nvSpPr>
        <p:spPr bwMode="auto">
          <a:xfrm flipH="1">
            <a:off x="6588125" y="4076700"/>
            <a:ext cx="12969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2065" name="Line 19"/>
          <p:cNvSpPr>
            <a:spLocks noChangeShapeType="1"/>
          </p:cNvSpPr>
          <p:nvPr/>
        </p:nvSpPr>
        <p:spPr bwMode="auto">
          <a:xfrm flipV="1">
            <a:off x="6156325" y="4076700"/>
            <a:ext cx="431800" cy="431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2066" name="Text Box 20"/>
          <p:cNvSpPr txBox="1">
            <a:spLocks noChangeArrowheads="1"/>
          </p:cNvSpPr>
          <p:nvPr/>
        </p:nvSpPr>
        <p:spPr bwMode="auto">
          <a:xfrm>
            <a:off x="6856413" y="29448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n</a:t>
            </a:r>
          </a:p>
        </p:txBody>
      </p:sp>
      <p:sp>
        <p:nvSpPr>
          <p:cNvPr id="2067" name="Text Box 21"/>
          <p:cNvSpPr txBox="1">
            <a:spLocks noChangeArrowheads="1"/>
          </p:cNvSpPr>
          <p:nvPr/>
        </p:nvSpPr>
        <p:spPr bwMode="auto">
          <a:xfrm>
            <a:off x="7504113" y="35210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e</a:t>
            </a:r>
          </a:p>
        </p:txBody>
      </p:sp>
      <p:sp>
        <p:nvSpPr>
          <p:cNvPr id="2068" name="Text Box 22"/>
          <p:cNvSpPr txBox="1">
            <a:spLocks noChangeArrowheads="1"/>
          </p:cNvSpPr>
          <p:nvPr/>
        </p:nvSpPr>
        <p:spPr bwMode="auto">
          <a:xfrm>
            <a:off x="6856413" y="40973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s</a:t>
            </a:r>
          </a:p>
        </p:txBody>
      </p:sp>
      <p:sp>
        <p:nvSpPr>
          <p:cNvPr id="2069" name="Text Box 23"/>
          <p:cNvSpPr txBox="1">
            <a:spLocks noChangeArrowheads="1"/>
          </p:cNvSpPr>
          <p:nvPr/>
        </p:nvSpPr>
        <p:spPr bwMode="auto">
          <a:xfrm>
            <a:off x="6156325" y="357346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w</a:t>
            </a:r>
          </a:p>
        </p:txBody>
      </p:sp>
      <p:sp>
        <p:nvSpPr>
          <p:cNvPr id="2070" name="Text Box 24"/>
          <p:cNvSpPr txBox="1">
            <a:spLocks noChangeArrowheads="1"/>
          </p:cNvSpPr>
          <p:nvPr/>
        </p:nvSpPr>
        <p:spPr bwMode="auto">
          <a:xfrm>
            <a:off x="6732588" y="3644900"/>
            <a:ext cx="24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</a:t>
            </a:r>
          </a:p>
        </p:txBody>
      </p:sp>
      <p:sp>
        <p:nvSpPr>
          <p:cNvPr id="2071" name="Text Box 25"/>
          <p:cNvSpPr txBox="1">
            <a:spLocks noChangeArrowheads="1"/>
          </p:cNvSpPr>
          <p:nvPr/>
        </p:nvSpPr>
        <p:spPr bwMode="auto">
          <a:xfrm>
            <a:off x="7019925" y="33575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FD KRTfk 2002">
  <a:themeElements>
    <a:clrScheme name="CFD KRTfk 200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KRTfk 200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FD KRTfk 20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KRTfk 20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CFD KRTfk 2002</Template>
  <TotalTime>8765</TotalTime>
  <Words>1367</Words>
  <Application>Microsoft Office PowerPoint</Application>
  <PresentationFormat>On-screen Show (4:3)</PresentationFormat>
  <Paragraphs>357</Paragraphs>
  <Slides>40</Slides>
  <Notes>40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CFD KRTfk 2002</vt:lpstr>
      <vt:lpstr>Equation</vt:lpstr>
      <vt:lpstr>Slide 1</vt:lpstr>
      <vt:lpstr>Lecture 2 :Numerical Solutions</vt:lpstr>
      <vt:lpstr>Error analysis</vt:lpstr>
      <vt:lpstr>Controlling convergence</vt:lpstr>
      <vt:lpstr>Required properties of numerical methods</vt:lpstr>
      <vt:lpstr>Desirable properties of numerical schemes</vt:lpstr>
      <vt:lpstr>The Finite Volume Method</vt:lpstr>
      <vt:lpstr>Control volume notations</vt:lpstr>
      <vt:lpstr>The convective term</vt:lpstr>
      <vt:lpstr>The diffusion term</vt:lpstr>
      <vt:lpstr>Source term linearization</vt:lpstr>
      <vt:lpstr>Example</vt:lpstr>
      <vt:lpstr>Example cont.</vt:lpstr>
      <vt:lpstr>Boundary condition</vt:lpstr>
      <vt:lpstr>Matrix formulation</vt:lpstr>
      <vt:lpstr>Gauss-Seidel algorithm</vt:lpstr>
      <vt:lpstr>Stability</vt:lpstr>
      <vt:lpstr>Upwind schemes</vt:lpstr>
      <vt:lpstr>Numerical diffusion</vt:lpstr>
      <vt:lpstr>Second order upwind</vt:lpstr>
      <vt:lpstr>Power Law</vt:lpstr>
      <vt:lpstr>Choosing the Discretization Scheme </vt:lpstr>
      <vt:lpstr>Pressure-velocity coupling</vt:lpstr>
      <vt:lpstr>Pressure –Velocity coupling</vt:lpstr>
      <vt:lpstr>Algorithms for pressure-velocity coupling</vt:lpstr>
      <vt:lpstr>Algorithms for Pressure-velocity coupling</vt:lpstr>
      <vt:lpstr>Performance of algorithms for pressure-velocity coupling</vt:lpstr>
      <vt:lpstr>Under-relaxation</vt:lpstr>
      <vt:lpstr>Unsteady Flow</vt:lpstr>
      <vt:lpstr>Unsteady Flow</vt:lpstr>
      <vt:lpstr>Discretization equation for time</vt:lpstr>
      <vt:lpstr>Time step</vt:lpstr>
      <vt:lpstr>Time dependent flow</vt:lpstr>
      <vt:lpstr>Complex geometry</vt:lpstr>
      <vt:lpstr>Segregated Solution Method</vt:lpstr>
      <vt:lpstr>Coupled Solution Method</vt:lpstr>
      <vt:lpstr>Multi-grid approach</vt:lpstr>
      <vt:lpstr>Residuals</vt:lpstr>
      <vt:lpstr>Convergence</vt:lpstr>
      <vt:lpstr>Enhancing convergence</vt:lpstr>
    </vt:vector>
  </TitlesOfParts>
  <Company>CRE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Computational Fluid Dynamics (CFD) in Chemical Reaction Engineering</dc:title>
  <dc:creator>Bengta</dc:creator>
  <cp:lastModifiedBy>ronniea</cp:lastModifiedBy>
  <cp:revision>516</cp:revision>
  <dcterms:created xsi:type="dcterms:W3CDTF">2002-10-27T09:25:10Z</dcterms:created>
  <dcterms:modified xsi:type="dcterms:W3CDTF">2011-12-16T08:02:35Z</dcterms:modified>
</cp:coreProperties>
</file>