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sldIdLst>
    <p:sldId id="256" r:id="rId2"/>
    <p:sldId id="257" r:id="rId3"/>
    <p:sldId id="259" r:id="rId4"/>
    <p:sldId id="258"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00A000"/>
    <a:srgbClr val="FFFF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varScale="1">
        <p:scale>
          <a:sx n="69" d="100"/>
          <a:sy n="69" d="100"/>
        </p:scale>
        <p:origin x="-1416" y="-96"/>
      </p:cViewPr>
      <p:guideLst>
        <p:guide orient="horz" pos="2160"/>
        <p:guide pos="543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1F3DB1-E28F-4303-AB89-A08B8B2F769E}" type="datetimeFigureOut">
              <a:rPr lang="en-CA" smtClean="0"/>
              <a:t>25/06/2015</a:t>
            </a:fld>
            <a:endParaRPr lang="en-CA"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EB175-E2BF-41C0-BE4F-DE29300BE5DA}" type="slidenum">
              <a:rPr lang="en-CA" smtClean="0"/>
              <a:t>‹#›</a:t>
            </a:fld>
            <a:endParaRPr lang="en-CA" dirty="0"/>
          </a:p>
        </p:txBody>
      </p:sp>
    </p:spTree>
    <p:extLst>
      <p:ext uri="{BB962C8B-B14F-4D97-AF65-F5344CB8AC3E}">
        <p14:creationId xmlns:p14="http://schemas.microsoft.com/office/powerpoint/2010/main" val="3432577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dirty="0" smtClean="0"/>
              <a:t>e03.2: Radar animation</a:t>
            </a:r>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28034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 Cambridge University Press 2015 – All Rights Reserved</a:t>
            </a:r>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4045445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274638"/>
            <a:ext cx="2057400" cy="59610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5100" y="274638"/>
            <a:ext cx="6553200" cy="59610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r>
              <a:rPr lang="en-US" dirty="0" smtClean="0"/>
              <a:t>© Cambridge University Press 2015 – All Rights Reserved</a:t>
            </a:r>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56160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dirty="0" smtClean="0"/>
              <a:t>e03.2: Radar animation</a:t>
            </a:r>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6549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en-US" dirty="0" smtClean="0"/>
              <a:t>© Cambridge University Press 2015 – All Rights Reserved</a:t>
            </a:r>
            <a:endParaRPr lang="en-US" dirty="0"/>
          </a:p>
        </p:txBody>
      </p:sp>
      <p:sp>
        <p:nvSpPr>
          <p:cNvPr id="6" name="Slide Number Placeholder 5"/>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286346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1300" y="1600200"/>
            <a:ext cx="4254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343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p>
            <a:r>
              <a:rPr lang="en-US" dirty="0" smtClean="0"/>
              <a:t>© Cambridge University Press 2015 – All Rights Reserved</a:t>
            </a:r>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72433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300" y="1641943"/>
            <a:ext cx="4256088"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300" y="2174875"/>
            <a:ext cx="42560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41943"/>
            <a:ext cx="4346575" cy="5329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3465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dirty="0" smtClean="0"/>
              <a:t>© Cambridge University Press 2015 – All Rights Reserved</a:t>
            </a:r>
            <a:endParaRPr lang="en-US" dirty="0"/>
          </a:p>
        </p:txBody>
      </p:sp>
      <p:sp>
        <p:nvSpPr>
          <p:cNvPr id="9" name="Slide Number Placeholder 8"/>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200391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p>
            <a:r>
              <a:rPr lang="en-US" dirty="0" smtClean="0"/>
              <a:t>© Cambridge University Press 2015 – All Rights Reserved</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591999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 Cambridge University Press 2015 – All Rights Reserved</a:t>
            </a:r>
            <a:endParaRPr lang="en-US" dirty="0"/>
          </a:p>
        </p:txBody>
      </p:sp>
      <p:sp>
        <p:nvSpPr>
          <p:cNvPr id="4" name="Slide Number Placeholder 3"/>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6136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5100" y="273050"/>
            <a:ext cx="33004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416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65100" y="1435100"/>
            <a:ext cx="33004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smtClean="0"/>
              <a:t>© Cambridge University Press 2015 – All Rights Reserved</a:t>
            </a:r>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83443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smtClean="0"/>
              <a:t>© Cambridge University Press 2015 – All Rights Reserved</a:t>
            </a:r>
            <a:endParaRPr lang="en-US" dirty="0"/>
          </a:p>
        </p:txBody>
      </p:sp>
      <p:sp>
        <p:nvSpPr>
          <p:cNvPr id="7" name="Slide Number Placeholder 6"/>
          <p:cNvSpPr>
            <a:spLocks noGrp="1"/>
          </p:cNvSpPr>
          <p:nvPr>
            <p:ph type="sldNum" sz="quarter" idx="12"/>
          </p:nvPr>
        </p:nvSpPr>
        <p:spPr/>
        <p:txBody>
          <a:bodyPr/>
          <a:lstStyle/>
          <a:p>
            <a:fld id="{3FDDB3BC-D9AA-C249-9E0B-FE3AE73EEB10}" type="slidenum">
              <a:rPr lang="en-US" smtClean="0"/>
              <a:t>‹#›</a:t>
            </a:fld>
            <a:endParaRPr lang="en-US" dirty="0"/>
          </a:p>
        </p:txBody>
      </p:sp>
    </p:spTree>
    <p:extLst>
      <p:ext uri="{BB962C8B-B14F-4D97-AF65-F5344CB8AC3E}">
        <p14:creationId xmlns:p14="http://schemas.microsoft.com/office/powerpoint/2010/main" val="3137563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1300" y="161925"/>
            <a:ext cx="7378700" cy="125571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41300" y="1600200"/>
            <a:ext cx="8732520" cy="474604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030514" y="6419850"/>
            <a:ext cx="71845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e03.2: Radar animation</a:t>
            </a:r>
          </a:p>
        </p:txBody>
      </p:sp>
      <p:sp>
        <p:nvSpPr>
          <p:cNvPr id="6" name="Slide Number Placeholder 5"/>
          <p:cNvSpPr>
            <a:spLocks noGrp="1"/>
          </p:cNvSpPr>
          <p:nvPr>
            <p:ph type="sldNum" sz="quarter" idx="4"/>
          </p:nvPr>
        </p:nvSpPr>
        <p:spPr>
          <a:xfrm>
            <a:off x="8379460" y="6419850"/>
            <a:ext cx="61214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DDB3BC-D9AA-C249-9E0B-FE3AE73EEB10}" type="slidenum">
              <a:rPr lang="en-US" smtClean="0"/>
              <a:t>‹#›</a:t>
            </a:fld>
            <a:endParaRPr lang="en-US" dirty="0"/>
          </a:p>
        </p:txBody>
      </p:sp>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85100" y="149225"/>
            <a:ext cx="1188720" cy="1333500"/>
          </a:xfrm>
          <a:prstGeom prst="rect">
            <a:avLst/>
          </a:prstGeom>
        </p:spPr>
      </p:pic>
    </p:spTree>
    <p:extLst>
      <p:ext uri="{BB962C8B-B14F-4D97-AF65-F5344CB8AC3E}">
        <p14:creationId xmlns:p14="http://schemas.microsoft.com/office/powerpoint/2010/main" val="7593805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7026" y="2667443"/>
            <a:ext cx="8037286" cy="1470025"/>
          </a:xfrm>
        </p:spPr>
        <p:txBody>
          <a:bodyPr/>
          <a:lstStyle/>
          <a:p>
            <a:r>
              <a:rPr lang="en-US" dirty="0" smtClean="0"/>
              <a:t>Supplement e03.2:</a:t>
            </a:r>
            <a:br>
              <a:rPr lang="en-US" dirty="0" smtClean="0"/>
            </a:br>
            <a:r>
              <a:rPr lang="en-US" dirty="0" smtClean="0"/>
              <a:t>Animation of reflectivity CAPPIs</a:t>
            </a:r>
            <a:endParaRPr lang="en-US" dirty="0"/>
          </a:p>
        </p:txBody>
      </p:sp>
      <p:sp>
        <p:nvSpPr>
          <p:cNvPr id="4" name="Footer Placeholder 3"/>
          <p:cNvSpPr>
            <a:spLocks noGrp="1"/>
          </p:cNvSpPr>
          <p:nvPr>
            <p:ph type="ftr" sz="quarter" idx="11"/>
          </p:nvPr>
        </p:nvSpPr>
        <p:spPr/>
        <p:txBody>
          <a:bodyPr/>
          <a:lstStyle/>
          <a:p>
            <a:r>
              <a:rPr lang="en-US" dirty="0" smtClean="0"/>
              <a:t>e03.2: Animation of reflectivity CAPPIs</a:t>
            </a:r>
            <a:endParaRPr lang="en-US" dirty="0"/>
          </a:p>
        </p:txBody>
      </p:sp>
      <p:sp>
        <p:nvSpPr>
          <p:cNvPr id="5" name="Slide Number Placeholder 4"/>
          <p:cNvSpPr>
            <a:spLocks noGrp="1"/>
          </p:cNvSpPr>
          <p:nvPr>
            <p:ph type="sldNum" sz="quarter" idx="12"/>
          </p:nvPr>
        </p:nvSpPr>
        <p:spPr/>
        <p:txBody>
          <a:bodyPr/>
          <a:lstStyle/>
          <a:p>
            <a:fld id="{3FDDB3BC-D9AA-C249-9E0B-FE3AE73EEB10}" type="slidenum">
              <a:rPr lang="en-US" smtClean="0"/>
              <a:t>1</a:t>
            </a:fld>
            <a:endParaRPr lang="en-US" dirty="0"/>
          </a:p>
        </p:txBody>
      </p:sp>
    </p:spTree>
    <p:extLst>
      <p:ext uri="{BB962C8B-B14F-4D97-AF65-F5344CB8AC3E}">
        <p14:creationId xmlns:p14="http://schemas.microsoft.com/office/powerpoint/2010/main" val="20053806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448" y="0"/>
            <a:ext cx="8786812" cy="6858000"/>
          </a:xfrm>
          <a:prstGeom prst="rect">
            <a:avLst/>
          </a:prstGeom>
        </p:spPr>
      </p:pic>
      <p:sp>
        <p:nvSpPr>
          <p:cNvPr id="2" name="Title 1"/>
          <p:cNvSpPr>
            <a:spLocks noGrp="1"/>
          </p:cNvSpPr>
          <p:nvPr>
            <p:ph type="title"/>
          </p:nvPr>
        </p:nvSpPr>
        <p:spPr>
          <a:solidFill>
            <a:srgbClr val="FFFFFF">
              <a:alpha val="60000"/>
            </a:srgbClr>
          </a:solidFill>
        </p:spPr>
        <p:txBody>
          <a:bodyPr/>
          <a:lstStyle/>
          <a:p>
            <a:r>
              <a:rPr lang="en-US" dirty="0" smtClean="0"/>
              <a:t>Reflectivity patterns in motion</a:t>
            </a:r>
            <a:endParaRPr lang="en-CA" dirty="0"/>
          </a:p>
        </p:txBody>
      </p:sp>
      <p:sp>
        <p:nvSpPr>
          <p:cNvPr id="3" name="Content Placeholder 2"/>
          <p:cNvSpPr>
            <a:spLocks noGrp="1"/>
          </p:cNvSpPr>
          <p:nvPr>
            <p:ph idx="1"/>
          </p:nvPr>
        </p:nvSpPr>
        <p:spPr>
          <a:xfrm>
            <a:off x="4862286" y="1402935"/>
            <a:ext cx="2141470" cy="4891892"/>
          </a:xfrm>
          <a:solidFill>
            <a:srgbClr val="FFFFFF">
              <a:alpha val="60000"/>
            </a:srgbClr>
          </a:solidFill>
        </p:spPr>
        <p:txBody>
          <a:bodyPr>
            <a:normAutofit lnSpcReduction="10000"/>
          </a:bodyPr>
          <a:lstStyle/>
          <a:p>
            <a:pPr marL="0" indent="0" algn="r">
              <a:buNone/>
            </a:pPr>
            <a:r>
              <a:rPr lang="en-US" sz="2400" dirty="0" smtClean="0"/>
              <a:t>What follows is an animation of CAPPIs from the squall line used for the products on Figs. 3.5–3.7, illustrating the added value of being able to observe the time sequence of radar images. </a:t>
            </a:r>
          </a:p>
          <a:p>
            <a:pPr marL="0" indent="0" algn="r">
              <a:buNone/>
            </a:pPr>
            <a:endParaRPr lang="en-CA" sz="2400" dirty="0"/>
          </a:p>
        </p:txBody>
      </p:sp>
      <p:sp>
        <p:nvSpPr>
          <p:cNvPr id="4" name="Footer Placeholder 3"/>
          <p:cNvSpPr>
            <a:spLocks noGrp="1"/>
          </p:cNvSpPr>
          <p:nvPr>
            <p:ph type="ftr" sz="quarter" idx="11"/>
          </p:nvPr>
        </p:nvSpPr>
        <p:spPr/>
        <p:txBody>
          <a:bodyPr/>
          <a:lstStyle/>
          <a:p>
            <a:r>
              <a:rPr lang="en-US" dirty="0" smtClean="0"/>
              <a:t>e03.2: Animation of reflectivity CAPPIs</a:t>
            </a:r>
            <a:endParaRPr lang="en-US" dirty="0"/>
          </a:p>
        </p:txBody>
      </p:sp>
    </p:spTree>
    <p:extLst>
      <p:ext uri="{BB962C8B-B14F-4D97-AF65-F5344CB8AC3E}">
        <p14:creationId xmlns:p14="http://schemas.microsoft.com/office/powerpoint/2010/main" val="17669220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730837" y="92650"/>
            <a:ext cx="1248423" cy="13897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8" name="Rectangle 7"/>
          <p:cNvSpPr/>
          <p:nvPr/>
        </p:nvSpPr>
        <p:spPr>
          <a:xfrm>
            <a:off x="7148945" y="475504"/>
            <a:ext cx="1717964" cy="120241"/>
          </a:xfrm>
          <a:prstGeom prst="rect">
            <a:avLst/>
          </a:prstGeom>
          <a:solidFill>
            <a:srgbClr val="FFF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pic>
        <p:nvPicPr>
          <p:cNvPr id="11" name="Picture 10"/>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2448" y="0"/>
            <a:ext cx="8786812" cy="6858000"/>
          </a:xfrm>
          <a:prstGeom prst="rect">
            <a:avLst/>
          </a:prstGeom>
        </p:spPr>
      </p:pic>
      <p:sp>
        <p:nvSpPr>
          <p:cNvPr id="2" name="Title 1"/>
          <p:cNvSpPr>
            <a:spLocks noGrp="1"/>
          </p:cNvSpPr>
          <p:nvPr>
            <p:ph type="title"/>
          </p:nvPr>
        </p:nvSpPr>
        <p:spPr>
          <a:xfrm>
            <a:off x="241301" y="78795"/>
            <a:ext cx="4677066" cy="1255713"/>
          </a:xfrm>
          <a:solidFill>
            <a:srgbClr val="FFFFFF">
              <a:alpha val="60000"/>
            </a:srgbClr>
          </a:solidFill>
        </p:spPr>
        <p:txBody>
          <a:bodyPr>
            <a:normAutofit/>
          </a:bodyPr>
          <a:lstStyle/>
          <a:p>
            <a:r>
              <a:rPr lang="en-US" dirty="0" smtClean="0"/>
              <a:t>Image decoding</a:t>
            </a:r>
            <a:endParaRPr lang="en-CA" dirty="0"/>
          </a:p>
        </p:txBody>
      </p:sp>
      <p:sp>
        <p:nvSpPr>
          <p:cNvPr id="4" name="Footer Placeholder 3"/>
          <p:cNvSpPr>
            <a:spLocks noGrp="1"/>
          </p:cNvSpPr>
          <p:nvPr>
            <p:ph type="ftr" sz="quarter" idx="11"/>
          </p:nvPr>
        </p:nvSpPr>
        <p:spPr/>
        <p:txBody>
          <a:bodyPr/>
          <a:lstStyle/>
          <a:p>
            <a:r>
              <a:rPr lang="en-US" dirty="0" smtClean="0"/>
              <a:t>e03.2: Animation of reflectivity CAPPIs</a:t>
            </a:r>
            <a:endParaRPr lang="en-US" dirty="0"/>
          </a:p>
        </p:txBody>
      </p:sp>
      <p:sp>
        <p:nvSpPr>
          <p:cNvPr id="6" name="TextBox 5"/>
          <p:cNvSpPr txBox="1"/>
          <p:nvPr/>
        </p:nvSpPr>
        <p:spPr>
          <a:xfrm>
            <a:off x="4918367" y="13839"/>
            <a:ext cx="2050468" cy="923330"/>
          </a:xfrm>
          <a:prstGeom prst="rect">
            <a:avLst/>
          </a:prstGeom>
          <a:solidFill>
            <a:srgbClr val="FFFF00">
              <a:alpha val="60000"/>
            </a:srgbClr>
          </a:solidFill>
        </p:spPr>
        <p:txBody>
          <a:bodyPr wrap="square" rtlCol="0">
            <a:spAutoFit/>
          </a:bodyPr>
          <a:lstStyle/>
          <a:p>
            <a:pPr algn="r"/>
            <a:r>
              <a:rPr lang="en-US" dirty="0" smtClean="0"/>
              <a:t>1.5-km reflectivity CAPPI from WMN (McGill radar)</a:t>
            </a:r>
          </a:p>
        </p:txBody>
      </p:sp>
      <p:sp>
        <p:nvSpPr>
          <p:cNvPr id="10" name="TextBox 9"/>
          <p:cNvSpPr txBox="1"/>
          <p:nvPr/>
        </p:nvSpPr>
        <p:spPr>
          <a:xfrm>
            <a:off x="5043057" y="997539"/>
            <a:ext cx="1939627" cy="646331"/>
          </a:xfrm>
          <a:prstGeom prst="rect">
            <a:avLst/>
          </a:prstGeom>
          <a:solidFill>
            <a:srgbClr val="000000">
              <a:alpha val="80000"/>
            </a:srgbClr>
          </a:solidFill>
        </p:spPr>
        <p:txBody>
          <a:bodyPr wrap="square" rtlCol="0">
            <a:spAutoFit/>
          </a:bodyPr>
          <a:lstStyle/>
          <a:p>
            <a:pPr algn="r"/>
            <a:r>
              <a:rPr lang="en-US" dirty="0" smtClean="0">
                <a:solidFill>
                  <a:srgbClr val="FFFFFF"/>
                </a:solidFill>
              </a:rPr>
              <a:t>Speed/direction of storm movement</a:t>
            </a:r>
          </a:p>
        </p:txBody>
      </p:sp>
      <p:sp>
        <p:nvSpPr>
          <p:cNvPr id="9" name="Rectangle 8"/>
          <p:cNvSpPr/>
          <p:nvPr/>
        </p:nvSpPr>
        <p:spPr>
          <a:xfrm>
            <a:off x="7038109" y="914400"/>
            <a:ext cx="1496291" cy="320040"/>
          </a:xfrm>
          <a:prstGeom prst="rect">
            <a:avLst/>
          </a:prstGeom>
          <a:noFill/>
          <a:ln w="12700">
            <a:solidFill>
              <a:srgbClr val="00A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2" name="TextBox 11"/>
          <p:cNvSpPr txBox="1"/>
          <p:nvPr/>
        </p:nvSpPr>
        <p:spPr>
          <a:xfrm>
            <a:off x="4918366" y="1676429"/>
            <a:ext cx="2064313" cy="646331"/>
          </a:xfrm>
          <a:prstGeom prst="rect">
            <a:avLst/>
          </a:prstGeom>
          <a:solidFill>
            <a:srgbClr val="FFFFFF">
              <a:alpha val="60000"/>
            </a:srgbClr>
          </a:solidFill>
          <a:ln w="12700">
            <a:solidFill>
              <a:srgbClr val="00A000"/>
            </a:solidFill>
          </a:ln>
          <a:effectLst/>
        </p:spPr>
        <p:txBody>
          <a:bodyPr wrap="square" rtlCol="0">
            <a:spAutoFit/>
          </a:bodyPr>
          <a:lstStyle/>
          <a:p>
            <a:pPr algn="r"/>
            <a:r>
              <a:rPr lang="en-US" dirty="0" smtClean="0"/>
              <a:t>Some product parameters (ignore)</a:t>
            </a:r>
          </a:p>
        </p:txBody>
      </p:sp>
      <p:sp>
        <p:nvSpPr>
          <p:cNvPr id="13" name="Rectangle 12"/>
          <p:cNvSpPr/>
          <p:nvPr/>
        </p:nvSpPr>
        <p:spPr>
          <a:xfrm>
            <a:off x="7135089" y="1330045"/>
            <a:ext cx="1634838" cy="2881736"/>
          </a:xfrm>
          <a:prstGeom prst="rect">
            <a:avLst/>
          </a:prstGeom>
          <a:noFill/>
          <a:ln w="12700">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4" name="TextBox 13"/>
          <p:cNvSpPr txBox="1"/>
          <p:nvPr/>
        </p:nvSpPr>
        <p:spPr>
          <a:xfrm>
            <a:off x="4585855" y="2383029"/>
            <a:ext cx="2396820" cy="1477328"/>
          </a:xfrm>
          <a:prstGeom prst="rect">
            <a:avLst/>
          </a:prstGeom>
          <a:solidFill>
            <a:srgbClr val="FFFFFF">
              <a:alpha val="60000"/>
            </a:srgbClr>
          </a:solidFill>
          <a:ln w="12700">
            <a:solidFill>
              <a:srgbClr val="C00000"/>
            </a:solidFill>
          </a:ln>
          <a:effectLst/>
        </p:spPr>
        <p:txBody>
          <a:bodyPr wrap="square" rtlCol="0">
            <a:spAutoFit/>
          </a:bodyPr>
          <a:lstStyle/>
          <a:p>
            <a:pPr algn="r"/>
            <a:r>
              <a:rPr lang="en-US" dirty="0" smtClean="0"/>
              <a:t>Reflectivity (</a:t>
            </a:r>
            <a:r>
              <a:rPr lang="en-US" dirty="0" err="1" smtClean="0"/>
              <a:t>dBZ</a:t>
            </a:r>
            <a:r>
              <a:rPr lang="en-US" dirty="0" smtClean="0"/>
              <a:t>) color scale with equivalent rain rate (mm/h) and area of each intensity interval (km</a:t>
            </a:r>
            <a:r>
              <a:rPr lang="en-US" baseline="30000" dirty="0" smtClean="0"/>
              <a:t>2</a:t>
            </a:r>
            <a:r>
              <a:rPr lang="en-US" dirty="0" smtClean="0"/>
              <a:t>)</a:t>
            </a:r>
          </a:p>
        </p:txBody>
      </p:sp>
      <p:sp>
        <p:nvSpPr>
          <p:cNvPr id="15" name="TextBox 14"/>
          <p:cNvSpPr txBox="1"/>
          <p:nvPr/>
        </p:nvSpPr>
        <p:spPr>
          <a:xfrm>
            <a:off x="794979" y="1233059"/>
            <a:ext cx="1601686" cy="1200329"/>
          </a:xfrm>
          <a:prstGeom prst="rect">
            <a:avLst/>
          </a:prstGeom>
          <a:solidFill>
            <a:srgbClr val="FFFFFF">
              <a:alpha val="60000"/>
            </a:srgbClr>
          </a:solidFill>
          <a:ln w="25400">
            <a:solidFill>
              <a:srgbClr val="000000"/>
            </a:solidFill>
          </a:ln>
          <a:effectLst/>
        </p:spPr>
        <p:txBody>
          <a:bodyPr wrap="square" rtlCol="0">
            <a:spAutoFit/>
          </a:bodyPr>
          <a:lstStyle/>
          <a:p>
            <a:pPr algn="ctr"/>
            <a:r>
              <a:rPr lang="en-US" dirty="0" smtClean="0"/>
              <a:t>Square outline: rotating winds (</a:t>
            </a:r>
            <a:r>
              <a:rPr lang="en-US" dirty="0" err="1" smtClean="0"/>
              <a:t>mesocyclone</a:t>
            </a:r>
            <a:r>
              <a:rPr lang="en-US" dirty="0" smtClean="0"/>
              <a:t>) detected</a:t>
            </a:r>
          </a:p>
        </p:txBody>
      </p:sp>
      <p:cxnSp>
        <p:nvCxnSpPr>
          <p:cNvPr id="17" name="Straight Arrow Connector 16"/>
          <p:cNvCxnSpPr/>
          <p:nvPr/>
        </p:nvCxnSpPr>
        <p:spPr>
          <a:xfrm>
            <a:off x="2396665" y="2433388"/>
            <a:ext cx="1801262" cy="655093"/>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Oval 18"/>
          <p:cNvSpPr/>
          <p:nvPr/>
        </p:nvSpPr>
        <p:spPr>
          <a:xfrm>
            <a:off x="914400" y="2646218"/>
            <a:ext cx="1731818" cy="1385455"/>
          </a:xfrm>
          <a:prstGeom prst="ellipse">
            <a:avLst/>
          </a:prstGeom>
          <a:solidFill>
            <a:srgbClr val="FFFFFF">
              <a:alpha val="60000"/>
            </a:srgbClr>
          </a:solidFill>
          <a:ln w="25400">
            <a:solidFill>
              <a:srgbClr val="000000"/>
            </a:solidFill>
          </a:ln>
          <a:effectLst/>
        </p:spPr>
        <p:style>
          <a:lnRef idx="1">
            <a:schemeClr val="accent1"/>
          </a:lnRef>
          <a:fillRef idx="3">
            <a:schemeClr val="accent1"/>
          </a:fillRef>
          <a:effectRef idx="2">
            <a:schemeClr val="accent1"/>
          </a:effectRef>
          <a:fontRef idx="minor">
            <a:schemeClr val="lt1"/>
          </a:fontRef>
        </p:style>
        <p:txBody>
          <a:bodyPr lIns="18288" rIns="18288" rtlCol="0" anchor="ctr"/>
          <a:lstStyle/>
          <a:p>
            <a:pPr algn="ctr"/>
            <a:r>
              <a:rPr lang="en-US" dirty="0" smtClean="0">
                <a:solidFill>
                  <a:schemeClr val="tx1"/>
                </a:solidFill>
              </a:rPr>
              <a:t>Oval shape: severe storm structure detected</a:t>
            </a:r>
            <a:endParaRPr lang="en-CA" dirty="0">
              <a:solidFill>
                <a:schemeClr val="tx1"/>
              </a:solidFill>
            </a:endParaRPr>
          </a:p>
        </p:txBody>
      </p:sp>
      <p:cxnSp>
        <p:nvCxnSpPr>
          <p:cNvPr id="20" name="Straight Arrow Connector 19"/>
          <p:cNvCxnSpPr/>
          <p:nvPr/>
        </p:nvCxnSpPr>
        <p:spPr>
          <a:xfrm>
            <a:off x="2630245" y="3491556"/>
            <a:ext cx="1389304" cy="368801"/>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Rectangle 22"/>
          <p:cNvSpPr/>
          <p:nvPr/>
        </p:nvSpPr>
        <p:spPr>
          <a:xfrm>
            <a:off x="7065809" y="4371227"/>
            <a:ext cx="1440881" cy="339319"/>
          </a:xfrm>
          <a:prstGeom prst="rect">
            <a:avLst/>
          </a:prstGeom>
          <a:noFill/>
          <a:ln w="12700">
            <a:solidFill>
              <a:srgbClr val="0070C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4" name="TextBox 23"/>
          <p:cNvSpPr txBox="1"/>
          <p:nvPr/>
        </p:nvSpPr>
        <p:spPr>
          <a:xfrm>
            <a:off x="4608576" y="3934784"/>
            <a:ext cx="2377440" cy="646331"/>
          </a:xfrm>
          <a:prstGeom prst="rect">
            <a:avLst/>
          </a:prstGeom>
          <a:solidFill>
            <a:srgbClr val="FFFFFF">
              <a:alpha val="60000"/>
            </a:srgbClr>
          </a:solidFill>
          <a:ln w="12700">
            <a:solidFill>
              <a:srgbClr val="0070C0"/>
            </a:solidFill>
          </a:ln>
          <a:effectLst/>
        </p:spPr>
        <p:txBody>
          <a:bodyPr wrap="square" rtlCol="0">
            <a:spAutoFit/>
          </a:bodyPr>
          <a:lstStyle/>
          <a:p>
            <a:pPr algn="r"/>
            <a:r>
              <a:rPr lang="en-US" dirty="0" smtClean="0"/>
              <a:t>Additional information on </a:t>
            </a:r>
            <a:r>
              <a:rPr lang="en-US" dirty="0" err="1" smtClean="0"/>
              <a:t>mesocyclones</a:t>
            </a:r>
            <a:endParaRPr lang="en-US" dirty="0" smtClean="0"/>
          </a:p>
        </p:txBody>
      </p:sp>
      <p:sp>
        <p:nvSpPr>
          <p:cNvPr id="25" name="TextBox 24"/>
          <p:cNvSpPr txBox="1"/>
          <p:nvPr/>
        </p:nvSpPr>
        <p:spPr>
          <a:xfrm>
            <a:off x="4608571" y="4655239"/>
            <a:ext cx="2377440" cy="1477328"/>
          </a:xfrm>
          <a:prstGeom prst="rect">
            <a:avLst/>
          </a:prstGeom>
          <a:gradFill>
            <a:gsLst>
              <a:gs pos="0">
                <a:srgbClr val="FF3399">
                  <a:alpha val="60000"/>
                </a:srgbClr>
              </a:gs>
              <a:gs pos="25000">
                <a:srgbClr val="FF6633"/>
              </a:gs>
              <a:gs pos="50000">
                <a:srgbClr val="FFFF00"/>
              </a:gs>
              <a:gs pos="75000">
                <a:srgbClr val="01A78F"/>
              </a:gs>
              <a:gs pos="100000">
                <a:srgbClr val="3366FF"/>
              </a:gs>
            </a:gsLst>
            <a:lin ang="16200000" scaled="0"/>
          </a:gradFill>
          <a:ln w="12700">
            <a:solidFill>
              <a:srgbClr val="0070C0"/>
            </a:solidFill>
          </a:ln>
          <a:effectLst/>
        </p:spPr>
        <p:txBody>
          <a:bodyPr wrap="square" rtlCol="0">
            <a:spAutoFit/>
          </a:bodyPr>
          <a:lstStyle/>
          <a:p>
            <a:pPr algn="r"/>
            <a:r>
              <a:rPr lang="en-US" dirty="0" smtClean="0"/>
              <a:t>Vertical reflectivity profiles from 0–7 km (colored) averaged over different range intervals (10–30, 30–50 km, etc.) </a:t>
            </a:r>
          </a:p>
        </p:txBody>
      </p:sp>
      <p:sp>
        <p:nvSpPr>
          <p:cNvPr id="26" name="Oval 25"/>
          <p:cNvSpPr/>
          <p:nvPr/>
        </p:nvSpPr>
        <p:spPr>
          <a:xfrm>
            <a:off x="8492835" y="4031673"/>
            <a:ext cx="472570" cy="2604654"/>
          </a:xfrm>
          <a:prstGeom prst="ellipse">
            <a:avLst/>
          </a:prstGeom>
          <a:solidFill>
            <a:srgbClr val="7030A0">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27" name="TextBox 26"/>
          <p:cNvSpPr txBox="1"/>
          <p:nvPr/>
        </p:nvSpPr>
        <p:spPr>
          <a:xfrm>
            <a:off x="4197927" y="6220854"/>
            <a:ext cx="2801939" cy="369332"/>
          </a:xfrm>
          <a:prstGeom prst="rect">
            <a:avLst/>
          </a:prstGeom>
          <a:solidFill>
            <a:srgbClr val="FFFFFF">
              <a:alpha val="50000"/>
            </a:srgbClr>
          </a:solidFill>
          <a:ln w="12700">
            <a:noFill/>
          </a:ln>
          <a:effectLst/>
        </p:spPr>
        <p:txBody>
          <a:bodyPr wrap="square" rtlCol="0">
            <a:spAutoFit/>
          </a:bodyPr>
          <a:lstStyle/>
          <a:p>
            <a:pPr algn="r"/>
            <a:endParaRPr lang="en-US" dirty="0" smtClean="0"/>
          </a:p>
        </p:txBody>
      </p:sp>
      <p:sp>
        <p:nvSpPr>
          <p:cNvPr id="28" name="TextBox 27"/>
          <p:cNvSpPr txBox="1"/>
          <p:nvPr/>
        </p:nvSpPr>
        <p:spPr>
          <a:xfrm>
            <a:off x="4184067" y="6206994"/>
            <a:ext cx="2801939" cy="369332"/>
          </a:xfrm>
          <a:prstGeom prst="rect">
            <a:avLst/>
          </a:prstGeom>
          <a:solidFill>
            <a:srgbClr val="7030A0">
              <a:alpha val="20000"/>
            </a:srgbClr>
          </a:solidFill>
          <a:ln w="12700">
            <a:noFill/>
          </a:ln>
          <a:effectLst/>
        </p:spPr>
        <p:txBody>
          <a:bodyPr wrap="square" rtlCol="0">
            <a:spAutoFit/>
          </a:bodyPr>
          <a:lstStyle/>
          <a:p>
            <a:pPr algn="r"/>
            <a:r>
              <a:rPr lang="en-US" dirty="0" smtClean="0"/>
              <a:t>Wind profiles from 0– 7 km</a:t>
            </a:r>
          </a:p>
        </p:txBody>
      </p:sp>
    </p:spTree>
    <p:extLst>
      <p:ext uri="{BB962C8B-B14F-4D97-AF65-F5344CB8AC3E}">
        <p14:creationId xmlns:p14="http://schemas.microsoft.com/office/powerpoint/2010/main" val="26923900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Cambridge University Press 2015 – All Rights Reserved</a:t>
            </a:r>
            <a:endParaRPr lang="en-US" dirty="0"/>
          </a:p>
        </p:txBody>
      </p:sp>
      <p:sp>
        <p:nvSpPr>
          <p:cNvPr id="3" name="Slide Number Placeholder 2"/>
          <p:cNvSpPr>
            <a:spLocks noGrp="1"/>
          </p:cNvSpPr>
          <p:nvPr>
            <p:ph type="sldNum" sz="quarter" idx="12"/>
          </p:nvPr>
        </p:nvSpPr>
        <p:spPr/>
        <p:txBody>
          <a:bodyPr/>
          <a:lstStyle/>
          <a:p>
            <a:fld id="{3FDDB3BC-D9AA-C249-9E0B-FE3AE73EEB10}" type="slidenum">
              <a:rPr lang="en-US" smtClean="0"/>
              <a:t>4</a:t>
            </a:fld>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448" y="0"/>
            <a:ext cx="8786813" cy="6858000"/>
          </a:xfrm>
          <a:prstGeom prst="rect">
            <a:avLst/>
          </a:prstGeom>
        </p:spPr>
      </p:pic>
      <p:sp>
        <p:nvSpPr>
          <p:cNvPr id="5" name="Content Placeholder 2"/>
          <p:cNvSpPr txBox="1">
            <a:spLocks/>
          </p:cNvSpPr>
          <p:nvPr/>
        </p:nvSpPr>
        <p:spPr>
          <a:xfrm>
            <a:off x="1233713" y="6170952"/>
            <a:ext cx="5784557" cy="682166"/>
          </a:xfrm>
          <a:prstGeom prst="rect">
            <a:avLst/>
          </a:prstGeom>
          <a:solidFill>
            <a:srgbClr val="FFFFFF">
              <a:alpha val="60000"/>
            </a:srgbClr>
          </a:solidFill>
        </p:spPr>
        <p:txBody>
          <a:bodyPr>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Font typeface="Arial"/>
              <a:buNone/>
            </a:pPr>
            <a:r>
              <a:rPr lang="en-US" sz="3400" dirty="0" smtClean="0"/>
              <a:t>Note how the many different storms evolve</a:t>
            </a:r>
          </a:p>
          <a:p>
            <a:pPr marL="0" indent="0" algn="r">
              <a:buFont typeface="Arial"/>
              <a:buNone/>
            </a:pPr>
            <a:r>
              <a:rPr lang="en-US" sz="2400" dirty="0" smtClean="0"/>
              <a:t>Squares and circles highlight where severe storms were detected</a:t>
            </a:r>
            <a:endParaRPr lang="en-CA" sz="2400" dirty="0"/>
          </a:p>
        </p:txBody>
      </p:sp>
    </p:spTree>
    <p:extLst>
      <p:ext uri="{BB962C8B-B14F-4D97-AF65-F5344CB8AC3E}">
        <p14:creationId xmlns:p14="http://schemas.microsoft.com/office/powerpoint/2010/main" val="3642257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mpatibleSerif">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Template>
  <TotalTime>2020</TotalTime>
  <Words>180</Words>
  <Application>Microsoft Office PowerPoint</Application>
  <PresentationFormat>On-screen Show (4:3)</PresentationFormat>
  <Paragraphs>21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Template</vt:lpstr>
      <vt:lpstr>Supplement e03.2: Animation of reflectivity CAPPIs</vt:lpstr>
      <vt:lpstr>Reflectivity patterns in motion</vt:lpstr>
      <vt:lpstr>Image decoding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e03.2: Animation of reflectivity CAPPIs</dc:title>
  <dc:creator>Frederic Fabry</dc:creator>
  <cp:lastModifiedBy>Frederic Fabry</cp:lastModifiedBy>
  <cp:revision>74</cp:revision>
  <dcterms:created xsi:type="dcterms:W3CDTF">2014-10-20T18:29:00Z</dcterms:created>
  <dcterms:modified xsi:type="dcterms:W3CDTF">2015-06-25T19:58:05Z</dcterms:modified>
</cp:coreProperties>
</file>