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08" r:id="rId2"/>
    <p:sldId id="348" r:id="rId3"/>
    <p:sldId id="346" r:id="rId4"/>
    <p:sldId id="347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44" r:id="rId30"/>
    <p:sldId id="338" r:id="rId31"/>
    <p:sldId id="339" r:id="rId32"/>
    <p:sldId id="340" r:id="rId33"/>
    <p:sldId id="341" r:id="rId34"/>
    <p:sldId id="342" r:id="rId35"/>
    <p:sldId id="345" r:id="rId36"/>
    <p:sldId id="343" r:id="rId37"/>
  </p:sldIdLst>
  <p:sldSz cx="9144000" cy="6858000" type="screen4x3"/>
  <p:notesSz cx="7010400" cy="9236075"/>
  <p:defaultTextStyle>
    <a:defPPr>
      <a:defRPr lang="en-US"/>
    </a:defPPr>
    <a:lvl1pPr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1pPr>
    <a:lvl2pPr marL="4572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2pPr>
    <a:lvl3pPr marL="9144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3pPr>
    <a:lvl4pPr marL="13716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4pPr>
    <a:lvl5pPr marL="18288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66FF"/>
    <a:srgbClr val="FFFF99"/>
    <a:srgbClr val="000099"/>
    <a:srgbClr val="0000FF"/>
    <a:srgbClr val="FFCC99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2" y="360"/>
      </p:cViewPr>
      <p:guideLst>
        <p:guide orient="horz" pos="2160"/>
        <p:guide pos="36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2076" y="-90"/>
      </p:cViewPr>
      <p:guideLst>
        <p:guide orient="horz" pos="290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40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5" tIns="0" rIns="19305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EE 313: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-1588"/>
            <a:ext cx="3040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5" tIns="0" rIns="19305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2/3/2005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772525"/>
            <a:ext cx="30400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5" tIns="0" rIns="19305" bIns="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772525"/>
            <a:ext cx="30400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5" tIns="0" rIns="19305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b="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BDC01C6-69D9-430E-AC47-D395E2831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834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40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5" tIns="0" rIns="19305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EE 313: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-1588"/>
            <a:ext cx="3040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5" tIns="0" rIns="19305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2/3/2005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772525"/>
            <a:ext cx="30400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5" tIns="0" rIns="19305" bIns="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772525"/>
            <a:ext cx="30400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5" tIns="0" rIns="19305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b="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DB80C9F-4FB5-4211-A04E-640F0F463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6263"/>
            <a:ext cx="5140325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0" tIns="46655" rIns="91700" bIns="46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07" name="Rectangle 7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03325" y="696913"/>
            <a:ext cx="4602163" cy="3451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77267237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charset="0"/>
        <a:cs typeface="ＭＳ Ｐゴシック" charset="0"/>
      </a:defRPr>
    </a:lvl1pPr>
    <a:lvl2pPr marL="454025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08050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62075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16100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2/3/2005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23C5DA55-DE19-4F70-AEFE-6B2AEFBBF5DA}" type="slidenum">
              <a:rPr lang="en-US" sz="1000" b="0">
                <a:latin typeface="Times New Roman" pitchFamily="18" charset="0"/>
              </a:rPr>
              <a:pPr/>
              <a:t>1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222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2/3/2005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B89C038F-38CE-4197-BB5C-73138B27CEF7}" type="slidenum">
              <a:rPr lang="en-US" sz="1000" b="0">
                <a:latin typeface="Times New Roman" pitchFamily="18" charset="0"/>
              </a:rPr>
              <a:pPr/>
              <a:t>13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144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1738" y="696913"/>
            <a:ext cx="4603750" cy="3452812"/>
          </a:xfrm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2/3/2005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9B218E10-A60B-459C-9B72-95ABA4C179F1}" type="slidenum">
              <a:rPr lang="en-US" sz="1000" b="0">
                <a:latin typeface="Times New Roman" pitchFamily="18" charset="0"/>
              </a:rPr>
              <a:pPr/>
              <a:t>14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246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1738" y="696913"/>
            <a:ext cx="4603750" cy="3452812"/>
          </a:xfrm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2/3/2005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9DC65535-BBD0-4C35-B579-86A9FDC5E363}" type="slidenum">
              <a:rPr lang="en-US" sz="1000" b="0">
                <a:latin typeface="Times New Roman" pitchFamily="18" charset="0"/>
              </a:rPr>
              <a:pPr/>
              <a:t>15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349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1738" y="696913"/>
            <a:ext cx="4603750" cy="3452812"/>
          </a:xfrm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2/3/2005</a:t>
            </a:r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2BE14D15-B4AA-4033-A3C0-EE9B359E68ED}" type="slidenum">
              <a:rPr lang="en-US" sz="1000" b="0">
                <a:latin typeface="Times New Roman" pitchFamily="18" charset="0"/>
              </a:rPr>
              <a:pPr/>
              <a:t>16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451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1738" y="696913"/>
            <a:ext cx="4603750" cy="3452812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2/3/2005</a:t>
            </a:r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F31D281E-E402-4219-B16F-B0A39F3B6F14}" type="slidenum">
              <a:rPr lang="en-US" sz="1000" b="0">
                <a:latin typeface="Times New Roman" pitchFamily="18" charset="0"/>
              </a:rPr>
              <a:pPr/>
              <a:t>17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554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1738" y="696913"/>
            <a:ext cx="4603750" cy="3452812"/>
          </a:xfrm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2/3/2005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3EA4ECD8-488C-4294-AF1A-59F51450D0C8}" type="slidenum">
              <a:rPr lang="en-US" sz="1000" b="0">
                <a:latin typeface="Times New Roman" pitchFamily="18" charset="0"/>
              </a:rPr>
              <a:pPr/>
              <a:t>18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656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1738" y="696913"/>
            <a:ext cx="4603750" cy="3452812"/>
          </a:xfrm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2/3/2005</a:t>
            </a:r>
          </a:p>
        </p:txBody>
      </p:sp>
      <p:sp>
        <p:nvSpPr>
          <p:cNvPr id="6758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1DFE6116-06C0-42F1-91F5-EDE33D472847}" type="slidenum">
              <a:rPr lang="en-US" sz="1000" b="0">
                <a:latin typeface="Times New Roman" pitchFamily="18" charset="0"/>
              </a:rPr>
              <a:pPr/>
              <a:t>19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758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1738" y="696913"/>
            <a:ext cx="4603750" cy="3452812"/>
          </a:xfrm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2/3/2005</a:t>
            </a:r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C6369D1C-4BF1-4B15-BC1D-33C0C4998700}" type="slidenum">
              <a:rPr lang="en-US" sz="1000" b="0">
                <a:latin typeface="Times New Roman" pitchFamily="18" charset="0"/>
              </a:rPr>
              <a:pPr/>
              <a:t>20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861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1738" y="696913"/>
            <a:ext cx="4603750" cy="3452812"/>
          </a:xfrm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2/3/2005</a:t>
            </a:r>
          </a:p>
        </p:txBody>
      </p:sp>
      <p:sp>
        <p:nvSpPr>
          <p:cNvPr id="6963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A628C1FE-D99B-4370-9856-3710011AE9D8}" type="slidenum">
              <a:rPr lang="en-US" sz="1000" b="0">
                <a:latin typeface="Times New Roman" pitchFamily="18" charset="0"/>
              </a:rPr>
              <a:pPr/>
              <a:t>21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963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1738" y="696913"/>
            <a:ext cx="4603750" cy="3452812"/>
          </a:xfrm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2/3/2005</a:t>
            </a:r>
          </a:p>
        </p:txBody>
      </p:sp>
      <p:sp>
        <p:nvSpPr>
          <p:cNvPr id="7065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7E332C49-F456-445C-9B38-1C0A3BA7B013}" type="slidenum">
              <a:rPr lang="en-US" sz="1000" b="0">
                <a:latin typeface="Times New Roman" pitchFamily="18" charset="0"/>
              </a:rPr>
              <a:pPr/>
              <a:t>22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066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1738" y="696913"/>
            <a:ext cx="4603750" cy="3452812"/>
          </a:xfrm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2/3/2005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0A211DAC-F053-4FE2-A6B6-87F39A9F8B7E}" type="slidenum">
              <a:rPr lang="en-US" sz="1000" b="0">
                <a:latin typeface="Times New Roman" pitchFamily="18" charset="0"/>
              </a:rPr>
              <a:pPr/>
              <a:t>5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325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1738" y="696913"/>
            <a:ext cx="4603750" cy="3452812"/>
          </a:xfrm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2/3/2005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56E17ABB-466A-4C78-A7F2-8D1172E6CECE}" type="slidenum">
              <a:rPr lang="en-US" sz="1000" b="0">
                <a:latin typeface="Times New Roman" pitchFamily="18" charset="0"/>
              </a:rPr>
              <a:pPr/>
              <a:t>23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168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1738" y="696913"/>
            <a:ext cx="4603750" cy="3452812"/>
          </a:xfrm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2/3/2005</a:t>
            </a:r>
          </a:p>
        </p:txBody>
      </p:sp>
      <p:sp>
        <p:nvSpPr>
          <p:cNvPr id="7270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05FB1A7C-BD7F-4A0B-BE94-526D3A8A8DBE}" type="slidenum">
              <a:rPr lang="en-US" sz="1000" b="0">
                <a:latin typeface="Times New Roman" pitchFamily="18" charset="0"/>
              </a:rPr>
              <a:pPr/>
              <a:t>24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270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1738" y="696913"/>
            <a:ext cx="4603750" cy="3452812"/>
          </a:xfrm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2/3/2005</a:t>
            </a:r>
          </a:p>
        </p:txBody>
      </p:sp>
      <p:sp>
        <p:nvSpPr>
          <p:cNvPr id="7373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C6355CD8-63D6-404C-87E0-631497E21398}" type="slidenum">
              <a:rPr lang="en-US" sz="1000" b="0">
                <a:latin typeface="Times New Roman" pitchFamily="18" charset="0"/>
              </a:rPr>
              <a:pPr/>
              <a:t>25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373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1738" y="696913"/>
            <a:ext cx="4603750" cy="3452812"/>
          </a:xfrm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2/3/2005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F62960A9-C85D-4E3B-8AA3-C0E889327D49}" type="slidenum">
              <a:rPr lang="en-US" sz="1000" b="0">
                <a:latin typeface="Times New Roman" pitchFamily="18" charset="0"/>
              </a:rPr>
              <a:pPr/>
              <a:t>26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475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1738" y="696913"/>
            <a:ext cx="4603750" cy="3452812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2/3/2005</a:t>
            </a:r>
          </a:p>
        </p:txBody>
      </p:sp>
      <p:sp>
        <p:nvSpPr>
          <p:cNvPr id="7577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04106451-A4FC-4B8F-BC1E-A1A7F7D6C2A5}" type="slidenum">
              <a:rPr lang="en-US" sz="1000" b="0">
                <a:latin typeface="Times New Roman" pitchFamily="18" charset="0"/>
              </a:rPr>
              <a:pPr/>
              <a:t>27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578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1738" y="696913"/>
            <a:ext cx="4603750" cy="3452812"/>
          </a:xfrm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2/3/2005</a:t>
            </a:r>
          </a:p>
        </p:txBody>
      </p:sp>
      <p:sp>
        <p:nvSpPr>
          <p:cNvPr id="7680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375B3FFD-46DD-44AD-8C49-AA6965CAE272}" type="slidenum">
              <a:rPr lang="en-US" sz="1000" b="0">
                <a:latin typeface="Times New Roman" pitchFamily="18" charset="0"/>
              </a:rPr>
              <a:pPr/>
              <a:t>28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680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1738" y="696913"/>
            <a:ext cx="4603750" cy="3452812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2/3/2005</a:t>
            </a:r>
          </a:p>
        </p:txBody>
      </p:sp>
      <p:sp>
        <p:nvSpPr>
          <p:cNvPr id="7782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6FB3E5AC-E079-465E-B215-B821BABADB3F}" type="slidenum">
              <a:rPr lang="en-US" sz="1000" b="0">
                <a:latin typeface="Times New Roman" pitchFamily="18" charset="0"/>
              </a:rPr>
              <a:pPr/>
              <a:t>30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782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1738" y="696913"/>
            <a:ext cx="4603750" cy="3452812"/>
          </a:xfrm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2/3/2005</a:t>
            </a:r>
          </a:p>
        </p:txBody>
      </p:sp>
      <p:sp>
        <p:nvSpPr>
          <p:cNvPr id="7885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41C796F6-559E-4ACA-9EC2-685FB7D32829}" type="slidenum">
              <a:rPr lang="en-US" sz="1000" b="0">
                <a:latin typeface="Times New Roman" pitchFamily="18" charset="0"/>
              </a:rPr>
              <a:pPr/>
              <a:t>31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885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1738" y="696913"/>
            <a:ext cx="4603750" cy="3452812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2/3/2005</a:t>
            </a:r>
          </a:p>
        </p:txBody>
      </p:sp>
      <p:sp>
        <p:nvSpPr>
          <p:cNvPr id="7987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CA74C2FB-084D-4452-BE10-786AB61AAF9E}" type="slidenum">
              <a:rPr lang="en-US" sz="1000" b="0">
                <a:latin typeface="Times New Roman" pitchFamily="18" charset="0"/>
              </a:rPr>
              <a:pPr/>
              <a:t>32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987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1738" y="696913"/>
            <a:ext cx="4603750" cy="3452812"/>
          </a:xfrm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2/3/2005</a:t>
            </a:r>
          </a:p>
        </p:txBody>
      </p:sp>
      <p:sp>
        <p:nvSpPr>
          <p:cNvPr id="8089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F55FBDF4-B353-4C79-9C16-BC611D18FF6B}" type="slidenum">
              <a:rPr lang="en-US" sz="1000" b="0">
                <a:latin typeface="Times New Roman" pitchFamily="18" charset="0"/>
              </a:rPr>
              <a:pPr/>
              <a:t>33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8090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1738" y="696913"/>
            <a:ext cx="4603750" cy="3452812"/>
          </a:xfrm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2/3/2005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205A234B-62D5-40C8-9A3F-3492B152726A}" type="slidenum">
              <a:rPr lang="en-US" sz="1000" b="0">
                <a:latin typeface="Times New Roman" pitchFamily="18" charset="0"/>
              </a:rPr>
              <a:pPr/>
              <a:t>6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427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1738" y="696913"/>
            <a:ext cx="4603750" cy="3452812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2/3/2005</a:t>
            </a:r>
          </a:p>
        </p:txBody>
      </p:sp>
      <p:sp>
        <p:nvSpPr>
          <p:cNvPr id="8192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E83B4420-C75F-4764-91AE-5DB0EC5878AE}" type="slidenum">
              <a:rPr lang="en-US" sz="1000" b="0">
                <a:latin typeface="Times New Roman" pitchFamily="18" charset="0"/>
              </a:rPr>
              <a:pPr/>
              <a:t>34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8192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1738" y="696913"/>
            <a:ext cx="4603750" cy="3452812"/>
          </a:xfrm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2/3/2005</a:t>
            </a:r>
          </a:p>
        </p:txBody>
      </p:sp>
      <p:sp>
        <p:nvSpPr>
          <p:cNvPr id="8294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5E1EB0FE-83E7-4AAD-9836-0E72DD179880}" type="slidenum">
              <a:rPr lang="en-US" sz="1000" b="0">
                <a:latin typeface="Times New Roman" pitchFamily="18" charset="0"/>
              </a:rPr>
              <a:pPr/>
              <a:t>36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8294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2/3/2005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4E07F3DB-114B-4BA9-8544-31D109F9149A}" type="slidenum">
              <a:rPr lang="en-US" sz="1000" b="0">
                <a:latin typeface="Times New Roman" pitchFamily="18" charset="0"/>
              </a:rPr>
              <a:pPr/>
              <a:t>7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530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1738" y="696913"/>
            <a:ext cx="4603750" cy="3452812"/>
          </a:xfrm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2/3/2005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AE231C54-B485-45D9-B4BB-F5C6606CA315}" type="slidenum">
              <a:rPr lang="en-US" sz="1000" b="0">
                <a:latin typeface="Times New Roman" pitchFamily="18" charset="0"/>
              </a:rPr>
              <a:pPr/>
              <a:t>8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1738" y="696913"/>
            <a:ext cx="4603750" cy="3452812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2/3/2005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5679414E-6987-4308-865B-6A4615E9DBA7}" type="slidenum">
              <a:rPr lang="en-US" sz="1000" b="0">
                <a:latin typeface="Times New Roman" pitchFamily="18" charset="0"/>
              </a:rPr>
              <a:pPr/>
              <a:t>9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734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1738" y="696913"/>
            <a:ext cx="4603750" cy="3452812"/>
          </a:xfrm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2/3/2005</a:t>
            </a:r>
          </a:p>
        </p:txBody>
      </p:sp>
      <p:sp>
        <p:nvSpPr>
          <p:cNvPr id="5837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D49F5701-BB3F-43BF-9978-A45554F4B929}" type="slidenum">
              <a:rPr lang="en-US" sz="1000" b="0">
                <a:latin typeface="Times New Roman" pitchFamily="18" charset="0"/>
              </a:rPr>
              <a:pPr/>
              <a:t>10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837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1738" y="696913"/>
            <a:ext cx="4603750" cy="3452812"/>
          </a:xfrm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2/3/2005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95BD87D7-3D03-40C7-A283-9DDF837BB7D4}" type="slidenum">
              <a:rPr lang="en-US" sz="1000" b="0">
                <a:latin typeface="Times New Roman" pitchFamily="18" charset="0"/>
              </a:rPr>
              <a:pPr/>
              <a:t>11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939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1738" y="696913"/>
            <a:ext cx="4603750" cy="3452812"/>
          </a:xfrm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2/3/2005</a:t>
            </a:r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411DE8E3-83D1-43D5-886A-1EEEF03CDFC8}" type="slidenum">
              <a:rPr lang="en-US" sz="1000" b="0">
                <a:latin typeface="Times New Roman" pitchFamily="18" charset="0"/>
              </a:rPr>
              <a:pPr/>
              <a:t>12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042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1738" y="696913"/>
            <a:ext cx="4603750" cy="3452812"/>
          </a:xfrm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(c) 2005-2012 W. J. Dally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10/26/11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(c) 2005-2012 W. J. Dally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10/26/11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0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(c) 2005-2012 W. J. Dally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10/26/11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07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893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896938"/>
            <a:ext cx="8763000" cy="53514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(c) 2005-2012 W. J. Dally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10/26/11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9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(c) 2005-2012 W. J. Dally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10/26/11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5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(c) 2005-2012 W. J. Dally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10/26/11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9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96938"/>
            <a:ext cx="4305300" cy="535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96938"/>
            <a:ext cx="4305300" cy="535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(c) 2005-2012 W. J. Dally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10/26/11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(c) 2005-2012 W. J. Dally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10/26/11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7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(c) 2005-2012 W. J. Dally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10/26/11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1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(c) 2005-2012 W. J. Dally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10/26/11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1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(c) 2005-2012 W. J. Dally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10/26/11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5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(c) 2005-2012 W. J. Dally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10/26/11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0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(c) 2005-2012 W. J. Dally</a:t>
            </a:r>
            <a:endParaRPr lang="en-US" sz="1400">
              <a:latin typeface="Times New Roman" charset="0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9916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96938"/>
            <a:ext cx="87630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152400" y="896938"/>
            <a:ext cx="8763000" cy="0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228600" y="6248400"/>
            <a:ext cx="8763000" cy="0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6858000" y="6248400"/>
            <a:ext cx="16002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BEC434C-92E5-4D4B-861A-AC7FC05CDE3C}" type="slidenum">
              <a:rPr lang="en-US" sz="1000" b="0" smtClean="0">
                <a:latin typeface="Arial" pitchFamily="34" charset="0"/>
              </a:rPr>
              <a:pPr>
                <a:defRPr/>
              </a:pPr>
              <a:t>‹#›</a:t>
            </a:fld>
            <a:endParaRPr lang="en-US" sz="1000" b="0" smtClean="0"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54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 b="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10/26/11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pitchFamily="-110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pitchFamily="-110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pitchFamily="-110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9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362200"/>
            <a:ext cx="8458200" cy="1143000"/>
          </a:xfrm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Digital Design: A Systems Approach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Lecture 9:  Microcode</a:t>
            </a:r>
            <a:endParaRPr lang="en-US" sz="14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28600" y="1676400"/>
            <a:ext cx="8763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600"/>
              <a:t>module ucodeTLC(clk,rst,in,out)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600"/>
              <a:t>  parameter n = 1 ; // input width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600"/>
              <a:t>  parameter m = 6 ; // output width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600"/>
              <a:t>  parameter k = 2 ; // bits of state</a:t>
            </a:r>
          </a:p>
          <a:p>
            <a:pPr algn="l" eaLnBrk="1" hangingPunct="1">
              <a:spcBef>
                <a:spcPct val="0"/>
              </a:spcBef>
            </a:pPr>
            <a:endParaRPr lang="en-US" sz="1600"/>
          </a:p>
          <a:p>
            <a:pPr algn="l" eaLnBrk="1" hangingPunct="1">
              <a:spcBef>
                <a:spcPct val="0"/>
              </a:spcBef>
            </a:pPr>
            <a:r>
              <a:rPr lang="en-US" sz="1600"/>
              <a:t>  input  clk, rst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600"/>
              <a:t>  input  [n-1:0] in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600"/>
              <a:t>  output [m-1:0] out ;</a:t>
            </a:r>
          </a:p>
          <a:p>
            <a:pPr algn="l" eaLnBrk="1" hangingPunct="1">
              <a:spcBef>
                <a:spcPct val="0"/>
              </a:spcBef>
            </a:pPr>
            <a:endParaRPr lang="en-US" sz="1600"/>
          </a:p>
          <a:p>
            <a:pPr algn="l" eaLnBrk="1" hangingPunct="1">
              <a:spcBef>
                <a:spcPct val="0"/>
              </a:spcBef>
            </a:pPr>
            <a:r>
              <a:rPr lang="en-US" sz="1600"/>
              <a:t>  wire   [k-1:0] next, state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600"/>
              <a:t>  wire [k+m-1:0] uinst ;</a:t>
            </a:r>
          </a:p>
          <a:p>
            <a:pPr algn="l" eaLnBrk="1" hangingPunct="1">
              <a:spcBef>
                <a:spcPct val="0"/>
              </a:spcBef>
            </a:pPr>
            <a:endParaRPr lang="en-US" sz="1600"/>
          </a:p>
          <a:p>
            <a:pPr algn="l" eaLnBrk="1" hangingPunct="1">
              <a:spcBef>
                <a:spcPct val="0"/>
              </a:spcBef>
            </a:pPr>
            <a:r>
              <a:rPr lang="en-US" sz="1600"/>
              <a:t>  DFF #(k) state_reg(clk, next, state) ;  // state register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600"/>
              <a:t>  DFF #(m) out_reg(clk, uinst[m-1:0], out) ; // output register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600"/>
              <a:t>  ROM #(n+k,m+k) uc({state, in}, uinst) ; // microcode store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600"/>
              <a:t>  assign next = rst ? {k{1'b0}} : uinst[m+k-1:m] ; // reset state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600"/>
              <a:t>endmodule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Microcoded Traffic Light Controller – in Verilog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Waveforms Of Light-Traffic Controller Microcode</a:t>
            </a:r>
          </a:p>
        </p:txBody>
      </p:sp>
      <p:graphicFrame>
        <p:nvGraphicFramePr>
          <p:cNvPr id="24580" name="Object 2"/>
          <p:cNvGraphicFramePr>
            <a:graphicFrameLocks noChangeAspect="1"/>
          </p:cNvGraphicFramePr>
          <p:nvPr/>
        </p:nvGraphicFramePr>
        <p:xfrm>
          <a:off x="304800" y="1676400"/>
          <a:ext cx="8458200" cy="181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Visio" r:id="rId4" imgW="7339683" imgH="1574603" progId="Visio.Drawing.6">
                  <p:embed/>
                </p:oleObj>
              </mc:Choice>
              <mc:Fallback>
                <p:oleObj name="Visio" r:id="rId4" imgW="7339683" imgH="1574603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8458200" cy="181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3505200" y="3657600"/>
            <a:ext cx="4572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800"/>
              <a:t>00100001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01100001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10010001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10010001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11001100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11001100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00001010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00001010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 New-and-Improved Light-Traffic Controller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smtClean="0">
                <a:ea typeface="ＭＳ Ｐゴシック" pitchFamily="34" charset="-128"/>
              </a:rPr>
              <a:t>Additional functions to original Light-Traffic Controller:</a:t>
            </a:r>
          </a:p>
          <a:p>
            <a:pPr>
              <a:spcBef>
                <a:spcPct val="50000"/>
              </a:spcBef>
            </a:pPr>
            <a:r>
              <a:rPr lang="en-US" smtClean="0">
                <a:ea typeface="ＭＳ Ｐゴシック" pitchFamily="34" charset="-128"/>
              </a:rPr>
              <a:t>Light stays green in eat-west direction as long as car_ew is true.</a:t>
            </a:r>
          </a:p>
          <a:p>
            <a:pPr>
              <a:spcBef>
                <a:spcPct val="50000"/>
              </a:spcBef>
            </a:pPr>
            <a:r>
              <a:rPr lang="en-US" smtClean="0">
                <a:ea typeface="ＭＳ Ｐゴシック" pitchFamily="34" charset="-128"/>
              </a:rPr>
              <a:t>Light stays green in north-south direction for a minimum of 3 states (GNS1, GNS2, and GNS3).</a:t>
            </a:r>
          </a:p>
          <a:p>
            <a:pPr>
              <a:spcBef>
                <a:spcPct val="50000"/>
              </a:spcBef>
            </a:pPr>
            <a:r>
              <a:rPr lang="en-US" smtClean="0">
                <a:ea typeface="ＭＳ Ｐゴシック" pitchFamily="34" charset="-128"/>
              </a:rPr>
              <a:t>After a yellow light, lights should go red in both directions for 1 cycle before turning new light green.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Light-Traffic Control State Diagram</a:t>
            </a:r>
          </a:p>
        </p:txBody>
      </p:sp>
      <p:sp>
        <p:nvSpPr>
          <p:cNvPr id="26628" name="Freeform 4"/>
          <p:cNvSpPr>
            <a:spLocks/>
          </p:cNvSpPr>
          <p:nvPr/>
        </p:nvSpPr>
        <p:spPr bwMode="auto">
          <a:xfrm>
            <a:off x="1095375" y="2555875"/>
            <a:ext cx="776288" cy="776288"/>
          </a:xfrm>
          <a:custGeom>
            <a:avLst/>
            <a:gdLst>
              <a:gd name="T0" fmla="*/ 2147483647 w 977"/>
              <a:gd name="T1" fmla="*/ 2147483647 h 977"/>
              <a:gd name="T2" fmla="*/ 2147483647 w 977"/>
              <a:gd name="T3" fmla="*/ 2147483647 h 977"/>
              <a:gd name="T4" fmla="*/ 2147483647 w 977"/>
              <a:gd name="T5" fmla="*/ 2147483647 h 977"/>
              <a:gd name="T6" fmla="*/ 2147483647 w 977"/>
              <a:gd name="T7" fmla="*/ 2147483647 h 977"/>
              <a:gd name="T8" fmla="*/ 2147483647 w 977"/>
              <a:gd name="T9" fmla="*/ 2147483647 h 977"/>
              <a:gd name="T10" fmla="*/ 2147483647 w 977"/>
              <a:gd name="T11" fmla="*/ 2147483647 h 977"/>
              <a:gd name="T12" fmla="*/ 2147483647 w 977"/>
              <a:gd name="T13" fmla="*/ 2147483647 h 977"/>
              <a:gd name="T14" fmla="*/ 2147483647 w 977"/>
              <a:gd name="T15" fmla="*/ 2147483647 h 977"/>
              <a:gd name="T16" fmla="*/ 2147483647 w 977"/>
              <a:gd name="T17" fmla="*/ 2147483647 h 977"/>
              <a:gd name="T18" fmla="*/ 2147483647 w 977"/>
              <a:gd name="T19" fmla="*/ 2006367585 h 977"/>
              <a:gd name="T20" fmla="*/ 2147483647 w 977"/>
              <a:gd name="T21" fmla="*/ 0 h 977"/>
              <a:gd name="T22" fmla="*/ 2147483647 w 977"/>
              <a:gd name="T23" fmla="*/ 2006367585 h 977"/>
              <a:gd name="T24" fmla="*/ 2147483647 w 977"/>
              <a:gd name="T25" fmla="*/ 2147483647 h 977"/>
              <a:gd name="T26" fmla="*/ 2147483647 w 977"/>
              <a:gd name="T27" fmla="*/ 2147483647 h 977"/>
              <a:gd name="T28" fmla="*/ 2147483647 w 977"/>
              <a:gd name="T29" fmla="*/ 2147483647 h 977"/>
              <a:gd name="T30" fmla="*/ 2147483647 w 977"/>
              <a:gd name="T31" fmla="*/ 2147483647 h 977"/>
              <a:gd name="T32" fmla="*/ 2147483647 w 977"/>
              <a:gd name="T33" fmla="*/ 2147483647 h 977"/>
              <a:gd name="T34" fmla="*/ 2147483647 w 977"/>
              <a:gd name="T35" fmla="*/ 2147483647 h 977"/>
              <a:gd name="T36" fmla="*/ 2147483647 w 977"/>
              <a:gd name="T37" fmla="*/ 2147483647 h 977"/>
              <a:gd name="T38" fmla="*/ 2147483647 w 977"/>
              <a:gd name="T39" fmla="*/ 2147483647 h 977"/>
              <a:gd name="T40" fmla="*/ 1505091329 w 977"/>
              <a:gd name="T41" fmla="*/ 2147483647 h 977"/>
              <a:gd name="T42" fmla="*/ 0 w 977"/>
              <a:gd name="T43" fmla="*/ 2147483647 h 977"/>
              <a:gd name="T44" fmla="*/ 2147483647 w 977"/>
              <a:gd name="T45" fmla="*/ 2147483647 h 977"/>
              <a:gd name="T46" fmla="*/ 2147483647 w 977"/>
              <a:gd name="T47" fmla="*/ 2147483647 h 977"/>
              <a:gd name="T48" fmla="*/ 2147483647 w 977"/>
              <a:gd name="T49" fmla="*/ 2147483647 h 977"/>
              <a:gd name="T50" fmla="*/ 2147483647 w 977"/>
              <a:gd name="T51" fmla="*/ 2147483647 h 977"/>
              <a:gd name="T52" fmla="*/ 2147483647 w 977"/>
              <a:gd name="T53" fmla="*/ 2147483647 h 977"/>
              <a:gd name="T54" fmla="*/ 2147483647 w 977"/>
              <a:gd name="T55" fmla="*/ 2147483647 h 977"/>
              <a:gd name="T56" fmla="*/ 2147483647 w 977"/>
              <a:gd name="T57" fmla="*/ 2147483647 h 977"/>
              <a:gd name="T58" fmla="*/ 2147483647 w 977"/>
              <a:gd name="T59" fmla="*/ 2147483647 h 977"/>
              <a:gd name="T60" fmla="*/ 2147483647 w 977"/>
              <a:gd name="T61" fmla="*/ 2147483647 h 977"/>
              <a:gd name="T62" fmla="*/ 2147483647 w 977"/>
              <a:gd name="T63" fmla="*/ 2147483647 h 977"/>
              <a:gd name="T64" fmla="*/ 2147483647 w 977"/>
              <a:gd name="T65" fmla="*/ 2147483647 h 977"/>
              <a:gd name="T66" fmla="*/ 2147483647 w 977"/>
              <a:gd name="T67" fmla="*/ 2147483647 h 977"/>
              <a:gd name="T68" fmla="*/ 2147483647 w 977"/>
              <a:gd name="T69" fmla="*/ 2147483647 h 977"/>
              <a:gd name="T70" fmla="*/ 2147483647 w 977"/>
              <a:gd name="T71" fmla="*/ 2147483647 h 977"/>
              <a:gd name="T72" fmla="*/ 2147483647 w 977"/>
              <a:gd name="T73" fmla="*/ 2147483647 h 977"/>
              <a:gd name="T74" fmla="*/ 2147483647 w 977"/>
              <a:gd name="T75" fmla="*/ 2147483647 h 977"/>
              <a:gd name="T76" fmla="*/ 2147483647 w 977"/>
              <a:gd name="T77" fmla="*/ 2147483647 h 977"/>
              <a:gd name="T78" fmla="*/ 2147483647 w 977"/>
              <a:gd name="T79" fmla="*/ 2147483647 h 977"/>
              <a:gd name="T80" fmla="*/ 2147483647 w 977"/>
              <a:gd name="T81" fmla="*/ 2147483647 h 977"/>
              <a:gd name="T82" fmla="*/ 2147483647 w 977"/>
              <a:gd name="T83" fmla="*/ 2147483647 h 977"/>
              <a:gd name="T84" fmla="*/ 2147483647 w 977"/>
              <a:gd name="T85" fmla="*/ 2147483647 h 97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77"/>
              <a:gd name="T130" fmla="*/ 0 h 977"/>
              <a:gd name="T131" fmla="*/ 977 w 977"/>
              <a:gd name="T132" fmla="*/ 977 h 97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77" h="977">
                <a:moveTo>
                  <a:pt x="977" y="487"/>
                </a:moveTo>
                <a:lnTo>
                  <a:pt x="977" y="463"/>
                </a:lnTo>
                <a:lnTo>
                  <a:pt x="974" y="438"/>
                </a:lnTo>
                <a:lnTo>
                  <a:pt x="971" y="414"/>
                </a:lnTo>
                <a:lnTo>
                  <a:pt x="968" y="389"/>
                </a:lnTo>
                <a:lnTo>
                  <a:pt x="962" y="366"/>
                </a:lnTo>
                <a:lnTo>
                  <a:pt x="956" y="343"/>
                </a:lnTo>
                <a:lnTo>
                  <a:pt x="948" y="320"/>
                </a:lnTo>
                <a:lnTo>
                  <a:pt x="939" y="297"/>
                </a:lnTo>
                <a:lnTo>
                  <a:pt x="929" y="275"/>
                </a:lnTo>
                <a:lnTo>
                  <a:pt x="919" y="255"/>
                </a:lnTo>
                <a:lnTo>
                  <a:pt x="906" y="233"/>
                </a:lnTo>
                <a:lnTo>
                  <a:pt x="894" y="213"/>
                </a:lnTo>
                <a:lnTo>
                  <a:pt x="880" y="195"/>
                </a:lnTo>
                <a:lnTo>
                  <a:pt x="866" y="177"/>
                </a:lnTo>
                <a:lnTo>
                  <a:pt x="851" y="160"/>
                </a:lnTo>
                <a:lnTo>
                  <a:pt x="834" y="143"/>
                </a:lnTo>
                <a:lnTo>
                  <a:pt x="817" y="126"/>
                </a:lnTo>
                <a:lnTo>
                  <a:pt x="799" y="110"/>
                </a:lnTo>
                <a:lnTo>
                  <a:pt x="780" y="96"/>
                </a:lnTo>
                <a:lnTo>
                  <a:pt x="762" y="83"/>
                </a:lnTo>
                <a:lnTo>
                  <a:pt x="742" y="69"/>
                </a:lnTo>
                <a:lnTo>
                  <a:pt x="722" y="58"/>
                </a:lnTo>
                <a:lnTo>
                  <a:pt x="700" y="47"/>
                </a:lnTo>
                <a:lnTo>
                  <a:pt x="678" y="36"/>
                </a:lnTo>
                <a:lnTo>
                  <a:pt x="657" y="29"/>
                </a:lnTo>
                <a:lnTo>
                  <a:pt x="634" y="21"/>
                </a:lnTo>
                <a:lnTo>
                  <a:pt x="611" y="15"/>
                </a:lnTo>
                <a:lnTo>
                  <a:pt x="588" y="9"/>
                </a:lnTo>
                <a:lnTo>
                  <a:pt x="563" y="4"/>
                </a:lnTo>
                <a:lnTo>
                  <a:pt x="538" y="1"/>
                </a:lnTo>
                <a:lnTo>
                  <a:pt x="514" y="0"/>
                </a:lnTo>
                <a:lnTo>
                  <a:pt x="489" y="0"/>
                </a:lnTo>
                <a:lnTo>
                  <a:pt x="463" y="0"/>
                </a:lnTo>
                <a:lnTo>
                  <a:pt x="438" y="1"/>
                </a:lnTo>
                <a:lnTo>
                  <a:pt x="414" y="4"/>
                </a:lnTo>
                <a:lnTo>
                  <a:pt x="391" y="9"/>
                </a:lnTo>
                <a:lnTo>
                  <a:pt x="366" y="15"/>
                </a:lnTo>
                <a:lnTo>
                  <a:pt x="343" y="21"/>
                </a:lnTo>
                <a:lnTo>
                  <a:pt x="320" y="29"/>
                </a:lnTo>
                <a:lnTo>
                  <a:pt x="298" y="36"/>
                </a:lnTo>
                <a:lnTo>
                  <a:pt x="277" y="47"/>
                </a:lnTo>
                <a:lnTo>
                  <a:pt x="255" y="58"/>
                </a:lnTo>
                <a:lnTo>
                  <a:pt x="235" y="69"/>
                </a:lnTo>
                <a:lnTo>
                  <a:pt x="215" y="83"/>
                </a:lnTo>
                <a:lnTo>
                  <a:pt x="197" y="96"/>
                </a:lnTo>
                <a:lnTo>
                  <a:pt x="178" y="110"/>
                </a:lnTo>
                <a:lnTo>
                  <a:pt x="160" y="126"/>
                </a:lnTo>
                <a:lnTo>
                  <a:pt x="143" y="143"/>
                </a:lnTo>
                <a:lnTo>
                  <a:pt x="126" y="160"/>
                </a:lnTo>
                <a:lnTo>
                  <a:pt x="112" y="177"/>
                </a:lnTo>
                <a:lnTo>
                  <a:pt x="97" y="195"/>
                </a:lnTo>
                <a:lnTo>
                  <a:pt x="83" y="213"/>
                </a:lnTo>
                <a:lnTo>
                  <a:pt x="70" y="233"/>
                </a:lnTo>
                <a:lnTo>
                  <a:pt x="58" y="255"/>
                </a:lnTo>
                <a:lnTo>
                  <a:pt x="47" y="275"/>
                </a:lnTo>
                <a:lnTo>
                  <a:pt x="38" y="297"/>
                </a:lnTo>
                <a:lnTo>
                  <a:pt x="29" y="320"/>
                </a:lnTo>
                <a:lnTo>
                  <a:pt x="21" y="343"/>
                </a:lnTo>
                <a:lnTo>
                  <a:pt x="15" y="366"/>
                </a:lnTo>
                <a:lnTo>
                  <a:pt x="9" y="389"/>
                </a:lnTo>
                <a:lnTo>
                  <a:pt x="6" y="414"/>
                </a:lnTo>
                <a:lnTo>
                  <a:pt x="3" y="438"/>
                </a:lnTo>
                <a:lnTo>
                  <a:pt x="0" y="463"/>
                </a:lnTo>
                <a:lnTo>
                  <a:pt x="0" y="487"/>
                </a:lnTo>
                <a:lnTo>
                  <a:pt x="0" y="512"/>
                </a:lnTo>
                <a:lnTo>
                  <a:pt x="3" y="537"/>
                </a:lnTo>
                <a:lnTo>
                  <a:pt x="6" y="561"/>
                </a:lnTo>
                <a:lnTo>
                  <a:pt x="9" y="586"/>
                </a:lnTo>
                <a:lnTo>
                  <a:pt x="15" y="609"/>
                </a:lnTo>
                <a:lnTo>
                  <a:pt x="21" y="632"/>
                </a:lnTo>
                <a:lnTo>
                  <a:pt x="29" y="655"/>
                </a:lnTo>
                <a:lnTo>
                  <a:pt x="38" y="678"/>
                </a:lnTo>
                <a:lnTo>
                  <a:pt x="47" y="700"/>
                </a:lnTo>
                <a:lnTo>
                  <a:pt x="58" y="720"/>
                </a:lnTo>
                <a:lnTo>
                  <a:pt x="70" y="741"/>
                </a:lnTo>
                <a:lnTo>
                  <a:pt x="83" y="761"/>
                </a:lnTo>
                <a:lnTo>
                  <a:pt x="97" y="780"/>
                </a:lnTo>
                <a:lnTo>
                  <a:pt x="112" y="798"/>
                </a:lnTo>
                <a:lnTo>
                  <a:pt x="126" y="817"/>
                </a:lnTo>
                <a:lnTo>
                  <a:pt x="143" y="834"/>
                </a:lnTo>
                <a:lnTo>
                  <a:pt x="160" y="849"/>
                </a:lnTo>
                <a:lnTo>
                  <a:pt x="178" y="864"/>
                </a:lnTo>
                <a:lnTo>
                  <a:pt x="197" y="878"/>
                </a:lnTo>
                <a:lnTo>
                  <a:pt x="215" y="892"/>
                </a:lnTo>
                <a:lnTo>
                  <a:pt x="235" y="906"/>
                </a:lnTo>
                <a:lnTo>
                  <a:pt x="255" y="917"/>
                </a:lnTo>
                <a:lnTo>
                  <a:pt x="277" y="928"/>
                </a:lnTo>
                <a:lnTo>
                  <a:pt x="298" y="938"/>
                </a:lnTo>
                <a:lnTo>
                  <a:pt x="320" y="946"/>
                </a:lnTo>
                <a:lnTo>
                  <a:pt x="343" y="954"/>
                </a:lnTo>
                <a:lnTo>
                  <a:pt x="366" y="961"/>
                </a:lnTo>
                <a:lnTo>
                  <a:pt x="391" y="966"/>
                </a:lnTo>
                <a:lnTo>
                  <a:pt x="414" y="971"/>
                </a:lnTo>
                <a:lnTo>
                  <a:pt x="438" y="974"/>
                </a:lnTo>
                <a:lnTo>
                  <a:pt x="463" y="975"/>
                </a:lnTo>
                <a:lnTo>
                  <a:pt x="489" y="977"/>
                </a:lnTo>
                <a:lnTo>
                  <a:pt x="514" y="975"/>
                </a:lnTo>
                <a:lnTo>
                  <a:pt x="538" y="974"/>
                </a:lnTo>
                <a:lnTo>
                  <a:pt x="563" y="971"/>
                </a:lnTo>
                <a:lnTo>
                  <a:pt x="588" y="966"/>
                </a:lnTo>
                <a:lnTo>
                  <a:pt x="611" y="961"/>
                </a:lnTo>
                <a:lnTo>
                  <a:pt x="634" y="954"/>
                </a:lnTo>
                <a:lnTo>
                  <a:pt x="657" y="946"/>
                </a:lnTo>
                <a:lnTo>
                  <a:pt x="678" y="938"/>
                </a:lnTo>
                <a:lnTo>
                  <a:pt x="700" y="928"/>
                </a:lnTo>
                <a:lnTo>
                  <a:pt x="722" y="917"/>
                </a:lnTo>
                <a:lnTo>
                  <a:pt x="742" y="906"/>
                </a:lnTo>
                <a:lnTo>
                  <a:pt x="762" y="892"/>
                </a:lnTo>
                <a:lnTo>
                  <a:pt x="780" y="878"/>
                </a:lnTo>
                <a:lnTo>
                  <a:pt x="799" y="864"/>
                </a:lnTo>
                <a:lnTo>
                  <a:pt x="817" y="849"/>
                </a:lnTo>
                <a:lnTo>
                  <a:pt x="834" y="834"/>
                </a:lnTo>
                <a:lnTo>
                  <a:pt x="851" y="817"/>
                </a:lnTo>
                <a:lnTo>
                  <a:pt x="866" y="798"/>
                </a:lnTo>
                <a:lnTo>
                  <a:pt x="880" y="780"/>
                </a:lnTo>
                <a:lnTo>
                  <a:pt x="894" y="761"/>
                </a:lnTo>
                <a:lnTo>
                  <a:pt x="906" y="741"/>
                </a:lnTo>
                <a:lnTo>
                  <a:pt x="919" y="720"/>
                </a:lnTo>
                <a:lnTo>
                  <a:pt x="929" y="700"/>
                </a:lnTo>
                <a:lnTo>
                  <a:pt x="939" y="678"/>
                </a:lnTo>
                <a:lnTo>
                  <a:pt x="948" y="655"/>
                </a:lnTo>
                <a:lnTo>
                  <a:pt x="956" y="632"/>
                </a:lnTo>
                <a:lnTo>
                  <a:pt x="962" y="609"/>
                </a:lnTo>
                <a:lnTo>
                  <a:pt x="968" y="586"/>
                </a:lnTo>
                <a:lnTo>
                  <a:pt x="971" y="561"/>
                </a:lnTo>
                <a:lnTo>
                  <a:pt x="974" y="537"/>
                </a:lnTo>
                <a:lnTo>
                  <a:pt x="977" y="512"/>
                </a:lnTo>
                <a:lnTo>
                  <a:pt x="977" y="4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Freeform 5"/>
          <p:cNvSpPr>
            <a:spLocks/>
          </p:cNvSpPr>
          <p:nvPr/>
        </p:nvSpPr>
        <p:spPr bwMode="auto">
          <a:xfrm>
            <a:off x="1095375" y="2555875"/>
            <a:ext cx="776288" cy="776288"/>
          </a:xfrm>
          <a:custGeom>
            <a:avLst/>
            <a:gdLst>
              <a:gd name="T0" fmla="*/ 2147483647 w 977"/>
              <a:gd name="T1" fmla="*/ 2147483647 h 977"/>
              <a:gd name="T2" fmla="*/ 2147483647 w 977"/>
              <a:gd name="T3" fmla="*/ 2147483647 h 977"/>
              <a:gd name="T4" fmla="*/ 2147483647 w 977"/>
              <a:gd name="T5" fmla="*/ 2147483647 h 977"/>
              <a:gd name="T6" fmla="*/ 2147483647 w 977"/>
              <a:gd name="T7" fmla="*/ 2147483647 h 977"/>
              <a:gd name="T8" fmla="*/ 2147483647 w 977"/>
              <a:gd name="T9" fmla="*/ 2147483647 h 977"/>
              <a:gd name="T10" fmla="*/ 2147483647 w 977"/>
              <a:gd name="T11" fmla="*/ 2147483647 h 977"/>
              <a:gd name="T12" fmla="*/ 2147483647 w 977"/>
              <a:gd name="T13" fmla="*/ 2147483647 h 977"/>
              <a:gd name="T14" fmla="*/ 2147483647 w 977"/>
              <a:gd name="T15" fmla="*/ 2147483647 h 977"/>
              <a:gd name="T16" fmla="*/ 2147483647 w 977"/>
              <a:gd name="T17" fmla="*/ 2147483647 h 977"/>
              <a:gd name="T18" fmla="*/ 2147483647 w 977"/>
              <a:gd name="T19" fmla="*/ 2006367585 h 977"/>
              <a:gd name="T20" fmla="*/ 2147483647 w 977"/>
              <a:gd name="T21" fmla="*/ 0 h 977"/>
              <a:gd name="T22" fmla="*/ 2147483647 w 977"/>
              <a:gd name="T23" fmla="*/ 2006367585 h 977"/>
              <a:gd name="T24" fmla="*/ 2147483647 w 977"/>
              <a:gd name="T25" fmla="*/ 2147483647 h 977"/>
              <a:gd name="T26" fmla="*/ 2147483647 w 977"/>
              <a:gd name="T27" fmla="*/ 2147483647 h 977"/>
              <a:gd name="T28" fmla="*/ 2147483647 w 977"/>
              <a:gd name="T29" fmla="*/ 2147483647 h 977"/>
              <a:gd name="T30" fmla="*/ 2147483647 w 977"/>
              <a:gd name="T31" fmla="*/ 2147483647 h 977"/>
              <a:gd name="T32" fmla="*/ 2147483647 w 977"/>
              <a:gd name="T33" fmla="*/ 2147483647 h 977"/>
              <a:gd name="T34" fmla="*/ 2147483647 w 977"/>
              <a:gd name="T35" fmla="*/ 2147483647 h 977"/>
              <a:gd name="T36" fmla="*/ 2147483647 w 977"/>
              <a:gd name="T37" fmla="*/ 2147483647 h 977"/>
              <a:gd name="T38" fmla="*/ 2147483647 w 977"/>
              <a:gd name="T39" fmla="*/ 2147483647 h 977"/>
              <a:gd name="T40" fmla="*/ 1505091329 w 977"/>
              <a:gd name="T41" fmla="*/ 2147483647 h 977"/>
              <a:gd name="T42" fmla="*/ 0 w 977"/>
              <a:gd name="T43" fmla="*/ 2147483647 h 977"/>
              <a:gd name="T44" fmla="*/ 2147483647 w 977"/>
              <a:gd name="T45" fmla="*/ 2147483647 h 977"/>
              <a:gd name="T46" fmla="*/ 2147483647 w 977"/>
              <a:gd name="T47" fmla="*/ 2147483647 h 977"/>
              <a:gd name="T48" fmla="*/ 2147483647 w 977"/>
              <a:gd name="T49" fmla="*/ 2147483647 h 977"/>
              <a:gd name="T50" fmla="*/ 2147483647 w 977"/>
              <a:gd name="T51" fmla="*/ 2147483647 h 977"/>
              <a:gd name="T52" fmla="*/ 2147483647 w 977"/>
              <a:gd name="T53" fmla="*/ 2147483647 h 977"/>
              <a:gd name="T54" fmla="*/ 2147483647 w 977"/>
              <a:gd name="T55" fmla="*/ 2147483647 h 977"/>
              <a:gd name="T56" fmla="*/ 2147483647 w 977"/>
              <a:gd name="T57" fmla="*/ 2147483647 h 977"/>
              <a:gd name="T58" fmla="*/ 2147483647 w 977"/>
              <a:gd name="T59" fmla="*/ 2147483647 h 977"/>
              <a:gd name="T60" fmla="*/ 2147483647 w 977"/>
              <a:gd name="T61" fmla="*/ 2147483647 h 977"/>
              <a:gd name="T62" fmla="*/ 2147483647 w 977"/>
              <a:gd name="T63" fmla="*/ 2147483647 h 977"/>
              <a:gd name="T64" fmla="*/ 2147483647 w 977"/>
              <a:gd name="T65" fmla="*/ 2147483647 h 977"/>
              <a:gd name="T66" fmla="*/ 2147483647 w 977"/>
              <a:gd name="T67" fmla="*/ 2147483647 h 977"/>
              <a:gd name="T68" fmla="*/ 2147483647 w 977"/>
              <a:gd name="T69" fmla="*/ 2147483647 h 977"/>
              <a:gd name="T70" fmla="*/ 2147483647 w 977"/>
              <a:gd name="T71" fmla="*/ 2147483647 h 977"/>
              <a:gd name="T72" fmla="*/ 2147483647 w 977"/>
              <a:gd name="T73" fmla="*/ 2147483647 h 977"/>
              <a:gd name="T74" fmla="*/ 2147483647 w 977"/>
              <a:gd name="T75" fmla="*/ 2147483647 h 977"/>
              <a:gd name="T76" fmla="*/ 2147483647 w 977"/>
              <a:gd name="T77" fmla="*/ 2147483647 h 977"/>
              <a:gd name="T78" fmla="*/ 2147483647 w 977"/>
              <a:gd name="T79" fmla="*/ 2147483647 h 977"/>
              <a:gd name="T80" fmla="*/ 2147483647 w 977"/>
              <a:gd name="T81" fmla="*/ 2147483647 h 977"/>
              <a:gd name="T82" fmla="*/ 2147483647 w 977"/>
              <a:gd name="T83" fmla="*/ 2147483647 h 977"/>
              <a:gd name="T84" fmla="*/ 2147483647 w 977"/>
              <a:gd name="T85" fmla="*/ 2147483647 h 97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77"/>
              <a:gd name="T130" fmla="*/ 0 h 977"/>
              <a:gd name="T131" fmla="*/ 977 w 977"/>
              <a:gd name="T132" fmla="*/ 977 h 97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77" h="977">
                <a:moveTo>
                  <a:pt x="977" y="487"/>
                </a:moveTo>
                <a:lnTo>
                  <a:pt x="977" y="463"/>
                </a:lnTo>
                <a:lnTo>
                  <a:pt x="974" y="438"/>
                </a:lnTo>
                <a:lnTo>
                  <a:pt x="971" y="414"/>
                </a:lnTo>
                <a:lnTo>
                  <a:pt x="968" y="389"/>
                </a:lnTo>
                <a:lnTo>
                  <a:pt x="962" y="366"/>
                </a:lnTo>
                <a:lnTo>
                  <a:pt x="956" y="343"/>
                </a:lnTo>
                <a:lnTo>
                  <a:pt x="948" y="320"/>
                </a:lnTo>
                <a:lnTo>
                  <a:pt x="939" y="297"/>
                </a:lnTo>
                <a:lnTo>
                  <a:pt x="929" y="275"/>
                </a:lnTo>
                <a:lnTo>
                  <a:pt x="919" y="255"/>
                </a:lnTo>
                <a:lnTo>
                  <a:pt x="906" y="233"/>
                </a:lnTo>
                <a:lnTo>
                  <a:pt x="894" y="213"/>
                </a:lnTo>
                <a:lnTo>
                  <a:pt x="880" y="195"/>
                </a:lnTo>
                <a:lnTo>
                  <a:pt x="866" y="177"/>
                </a:lnTo>
                <a:lnTo>
                  <a:pt x="851" y="160"/>
                </a:lnTo>
                <a:lnTo>
                  <a:pt x="834" y="143"/>
                </a:lnTo>
                <a:lnTo>
                  <a:pt x="817" y="126"/>
                </a:lnTo>
                <a:lnTo>
                  <a:pt x="799" y="110"/>
                </a:lnTo>
                <a:lnTo>
                  <a:pt x="780" y="96"/>
                </a:lnTo>
                <a:lnTo>
                  <a:pt x="762" y="83"/>
                </a:lnTo>
                <a:lnTo>
                  <a:pt x="742" y="69"/>
                </a:lnTo>
                <a:lnTo>
                  <a:pt x="722" y="58"/>
                </a:lnTo>
                <a:lnTo>
                  <a:pt x="700" y="47"/>
                </a:lnTo>
                <a:lnTo>
                  <a:pt x="678" y="36"/>
                </a:lnTo>
                <a:lnTo>
                  <a:pt x="657" y="29"/>
                </a:lnTo>
                <a:lnTo>
                  <a:pt x="634" y="21"/>
                </a:lnTo>
                <a:lnTo>
                  <a:pt x="611" y="15"/>
                </a:lnTo>
                <a:lnTo>
                  <a:pt x="588" y="9"/>
                </a:lnTo>
                <a:lnTo>
                  <a:pt x="563" y="4"/>
                </a:lnTo>
                <a:lnTo>
                  <a:pt x="538" y="1"/>
                </a:lnTo>
                <a:lnTo>
                  <a:pt x="514" y="0"/>
                </a:lnTo>
                <a:lnTo>
                  <a:pt x="489" y="0"/>
                </a:lnTo>
                <a:lnTo>
                  <a:pt x="463" y="0"/>
                </a:lnTo>
                <a:lnTo>
                  <a:pt x="438" y="1"/>
                </a:lnTo>
                <a:lnTo>
                  <a:pt x="414" y="4"/>
                </a:lnTo>
                <a:lnTo>
                  <a:pt x="391" y="9"/>
                </a:lnTo>
                <a:lnTo>
                  <a:pt x="366" y="15"/>
                </a:lnTo>
                <a:lnTo>
                  <a:pt x="343" y="21"/>
                </a:lnTo>
                <a:lnTo>
                  <a:pt x="320" y="29"/>
                </a:lnTo>
                <a:lnTo>
                  <a:pt x="298" y="36"/>
                </a:lnTo>
                <a:lnTo>
                  <a:pt x="277" y="47"/>
                </a:lnTo>
                <a:lnTo>
                  <a:pt x="255" y="58"/>
                </a:lnTo>
                <a:lnTo>
                  <a:pt x="235" y="69"/>
                </a:lnTo>
                <a:lnTo>
                  <a:pt x="215" y="83"/>
                </a:lnTo>
                <a:lnTo>
                  <a:pt x="197" y="96"/>
                </a:lnTo>
                <a:lnTo>
                  <a:pt x="178" y="110"/>
                </a:lnTo>
                <a:lnTo>
                  <a:pt x="160" y="126"/>
                </a:lnTo>
                <a:lnTo>
                  <a:pt x="143" y="143"/>
                </a:lnTo>
                <a:lnTo>
                  <a:pt x="126" y="160"/>
                </a:lnTo>
                <a:lnTo>
                  <a:pt x="112" y="177"/>
                </a:lnTo>
                <a:lnTo>
                  <a:pt x="97" y="195"/>
                </a:lnTo>
                <a:lnTo>
                  <a:pt x="83" y="213"/>
                </a:lnTo>
                <a:lnTo>
                  <a:pt x="70" y="233"/>
                </a:lnTo>
                <a:lnTo>
                  <a:pt x="58" y="255"/>
                </a:lnTo>
                <a:lnTo>
                  <a:pt x="47" y="275"/>
                </a:lnTo>
                <a:lnTo>
                  <a:pt x="38" y="297"/>
                </a:lnTo>
                <a:lnTo>
                  <a:pt x="29" y="320"/>
                </a:lnTo>
                <a:lnTo>
                  <a:pt x="21" y="343"/>
                </a:lnTo>
                <a:lnTo>
                  <a:pt x="15" y="366"/>
                </a:lnTo>
                <a:lnTo>
                  <a:pt x="9" y="389"/>
                </a:lnTo>
                <a:lnTo>
                  <a:pt x="6" y="414"/>
                </a:lnTo>
                <a:lnTo>
                  <a:pt x="3" y="438"/>
                </a:lnTo>
                <a:lnTo>
                  <a:pt x="0" y="463"/>
                </a:lnTo>
                <a:lnTo>
                  <a:pt x="0" y="487"/>
                </a:lnTo>
                <a:lnTo>
                  <a:pt x="0" y="512"/>
                </a:lnTo>
                <a:lnTo>
                  <a:pt x="3" y="537"/>
                </a:lnTo>
                <a:lnTo>
                  <a:pt x="6" y="561"/>
                </a:lnTo>
                <a:lnTo>
                  <a:pt x="9" y="586"/>
                </a:lnTo>
                <a:lnTo>
                  <a:pt x="15" y="609"/>
                </a:lnTo>
                <a:lnTo>
                  <a:pt x="21" y="632"/>
                </a:lnTo>
                <a:lnTo>
                  <a:pt x="29" y="655"/>
                </a:lnTo>
                <a:lnTo>
                  <a:pt x="38" y="678"/>
                </a:lnTo>
                <a:lnTo>
                  <a:pt x="47" y="700"/>
                </a:lnTo>
                <a:lnTo>
                  <a:pt x="58" y="720"/>
                </a:lnTo>
                <a:lnTo>
                  <a:pt x="70" y="741"/>
                </a:lnTo>
                <a:lnTo>
                  <a:pt x="83" y="761"/>
                </a:lnTo>
                <a:lnTo>
                  <a:pt x="97" y="780"/>
                </a:lnTo>
                <a:lnTo>
                  <a:pt x="112" y="798"/>
                </a:lnTo>
                <a:lnTo>
                  <a:pt x="126" y="817"/>
                </a:lnTo>
                <a:lnTo>
                  <a:pt x="143" y="834"/>
                </a:lnTo>
                <a:lnTo>
                  <a:pt x="160" y="849"/>
                </a:lnTo>
                <a:lnTo>
                  <a:pt x="178" y="864"/>
                </a:lnTo>
                <a:lnTo>
                  <a:pt x="197" y="878"/>
                </a:lnTo>
                <a:lnTo>
                  <a:pt x="215" y="892"/>
                </a:lnTo>
                <a:lnTo>
                  <a:pt x="235" y="906"/>
                </a:lnTo>
                <a:lnTo>
                  <a:pt x="255" y="917"/>
                </a:lnTo>
                <a:lnTo>
                  <a:pt x="277" y="928"/>
                </a:lnTo>
                <a:lnTo>
                  <a:pt x="298" y="938"/>
                </a:lnTo>
                <a:lnTo>
                  <a:pt x="320" y="946"/>
                </a:lnTo>
                <a:lnTo>
                  <a:pt x="343" y="954"/>
                </a:lnTo>
                <a:lnTo>
                  <a:pt x="366" y="961"/>
                </a:lnTo>
                <a:lnTo>
                  <a:pt x="391" y="966"/>
                </a:lnTo>
                <a:lnTo>
                  <a:pt x="414" y="971"/>
                </a:lnTo>
                <a:lnTo>
                  <a:pt x="438" y="974"/>
                </a:lnTo>
                <a:lnTo>
                  <a:pt x="463" y="975"/>
                </a:lnTo>
                <a:lnTo>
                  <a:pt x="489" y="977"/>
                </a:lnTo>
                <a:lnTo>
                  <a:pt x="514" y="975"/>
                </a:lnTo>
                <a:lnTo>
                  <a:pt x="538" y="974"/>
                </a:lnTo>
                <a:lnTo>
                  <a:pt x="563" y="971"/>
                </a:lnTo>
                <a:lnTo>
                  <a:pt x="588" y="966"/>
                </a:lnTo>
                <a:lnTo>
                  <a:pt x="611" y="961"/>
                </a:lnTo>
                <a:lnTo>
                  <a:pt x="634" y="954"/>
                </a:lnTo>
                <a:lnTo>
                  <a:pt x="657" y="946"/>
                </a:lnTo>
                <a:lnTo>
                  <a:pt x="678" y="938"/>
                </a:lnTo>
                <a:lnTo>
                  <a:pt x="700" y="928"/>
                </a:lnTo>
                <a:lnTo>
                  <a:pt x="722" y="917"/>
                </a:lnTo>
                <a:lnTo>
                  <a:pt x="742" y="906"/>
                </a:lnTo>
                <a:lnTo>
                  <a:pt x="762" y="892"/>
                </a:lnTo>
                <a:lnTo>
                  <a:pt x="780" y="878"/>
                </a:lnTo>
                <a:lnTo>
                  <a:pt x="799" y="864"/>
                </a:lnTo>
                <a:lnTo>
                  <a:pt x="817" y="849"/>
                </a:lnTo>
                <a:lnTo>
                  <a:pt x="834" y="834"/>
                </a:lnTo>
                <a:lnTo>
                  <a:pt x="851" y="817"/>
                </a:lnTo>
                <a:lnTo>
                  <a:pt x="866" y="798"/>
                </a:lnTo>
                <a:lnTo>
                  <a:pt x="880" y="780"/>
                </a:lnTo>
                <a:lnTo>
                  <a:pt x="894" y="761"/>
                </a:lnTo>
                <a:lnTo>
                  <a:pt x="906" y="741"/>
                </a:lnTo>
                <a:lnTo>
                  <a:pt x="919" y="720"/>
                </a:lnTo>
                <a:lnTo>
                  <a:pt x="929" y="700"/>
                </a:lnTo>
                <a:lnTo>
                  <a:pt x="939" y="678"/>
                </a:lnTo>
                <a:lnTo>
                  <a:pt x="948" y="655"/>
                </a:lnTo>
                <a:lnTo>
                  <a:pt x="956" y="632"/>
                </a:lnTo>
                <a:lnTo>
                  <a:pt x="962" y="609"/>
                </a:lnTo>
                <a:lnTo>
                  <a:pt x="968" y="586"/>
                </a:lnTo>
                <a:lnTo>
                  <a:pt x="971" y="561"/>
                </a:lnTo>
                <a:lnTo>
                  <a:pt x="974" y="537"/>
                </a:lnTo>
                <a:lnTo>
                  <a:pt x="977" y="512"/>
                </a:lnTo>
                <a:lnTo>
                  <a:pt x="977" y="4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206500" y="2820988"/>
            <a:ext cx="554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0">
                <a:solidFill>
                  <a:srgbClr val="000000"/>
                </a:solidFill>
                <a:latin typeface="Arial" pitchFamily="34" charset="0"/>
              </a:rPr>
              <a:t>GNS1</a:t>
            </a:r>
            <a:endParaRPr lang="en-US" sz="1600" b="0">
              <a:latin typeface="Arial" pitchFamily="34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093788" y="3363913"/>
            <a:ext cx="7810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100 001</a:t>
            </a:r>
            <a:endParaRPr lang="en-US" b="0">
              <a:latin typeface="Arial" pitchFamily="34" charset="0"/>
            </a:endParaRP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1871663" y="2928938"/>
            <a:ext cx="103663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Freeform 9"/>
          <p:cNvSpPr>
            <a:spLocks/>
          </p:cNvSpPr>
          <p:nvPr/>
        </p:nvSpPr>
        <p:spPr bwMode="auto">
          <a:xfrm>
            <a:off x="2895600" y="2882900"/>
            <a:ext cx="141288" cy="92075"/>
          </a:xfrm>
          <a:custGeom>
            <a:avLst/>
            <a:gdLst>
              <a:gd name="T0" fmla="*/ 0 w 177"/>
              <a:gd name="T1" fmla="*/ 0 h 117"/>
              <a:gd name="T2" fmla="*/ 2147483647 w 177"/>
              <a:gd name="T3" fmla="*/ 2147483647 h 117"/>
              <a:gd name="T4" fmla="*/ 0 w 177"/>
              <a:gd name="T5" fmla="*/ 2147483647 h 117"/>
              <a:gd name="T6" fmla="*/ 0 w 177"/>
              <a:gd name="T7" fmla="*/ 0 h 117"/>
              <a:gd name="T8" fmla="*/ 0 60000 65536"/>
              <a:gd name="T9" fmla="*/ 0 60000 65536"/>
              <a:gd name="T10" fmla="*/ 0 60000 65536"/>
              <a:gd name="T11" fmla="*/ 0 60000 65536"/>
              <a:gd name="T12" fmla="*/ 0 w 177"/>
              <a:gd name="T13" fmla="*/ 0 h 117"/>
              <a:gd name="T14" fmla="*/ 177 w 177"/>
              <a:gd name="T15" fmla="*/ 117 h 1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" h="117">
                <a:moveTo>
                  <a:pt x="0" y="0"/>
                </a:moveTo>
                <a:lnTo>
                  <a:pt x="177" y="59"/>
                </a:lnTo>
                <a:lnTo>
                  <a:pt x="0" y="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5916613" y="2624138"/>
            <a:ext cx="736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0">
                <a:solidFill>
                  <a:srgbClr val="000000"/>
                </a:solidFill>
                <a:latin typeface="Arial" pitchFamily="34" charset="0"/>
              </a:rPr>
              <a:t>car_ew</a:t>
            </a:r>
            <a:endParaRPr lang="en-US" sz="1800" b="0">
              <a:latin typeface="Arial" pitchFamily="34" charset="0"/>
            </a:endParaRPr>
          </a:p>
        </p:txBody>
      </p:sp>
      <p:sp>
        <p:nvSpPr>
          <p:cNvPr id="26635" name="Freeform 11"/>
          <p:cNvSpPr>
            <a:spLocks/>
          </p:cNvSpPr>
          <p:nvPr/>
        </p:nvSpPr>
        <p:spPr bwMode="auto">
          <a:xfrm>
            <a:off x="3036888" y="2555875"/>
            <a:ext cx="776287" cy="776288"/>
          </a:xfrm>
          <a:custGeom>
            <a:avLst/>
            <a:gdLst>
              <a:gd name="T0" fmla="*/ 2147483647 w 978"/>
              <a:gd name="T1" fmla="*/ 2147483647 h 977"/>
              <a:gd name="T2" fmla="*/ 2147483647 w 978"/>
              <a:gd name="T3" fmla="*/ 2147483647 h 977"/>
              <a:gd name="T4" fmla="*/ 2147483647 w 978"/>
              <a:gd name="T5" fmla="*/ 2147483647 h 977"/>
              <a:gd name="T6" fmla="*/ 2147483647 w 978"/>
              <a:gd name="T7" fmla="*/ 2147483647 h 977"/>
              <a:gd name="T8" fmla="*/ 2147483647 w 978"/>
              <a:gd name="T9" fmla="*/ 2147483647 h 977"/>
              <a:gd name="T10" fmla="*/ 2147483647 w 978"/>
              <a:gd name="T11" fmla="*/ 2147483647 h 977"/>
              <a:gd name="T12" fmla="*/ 2147483647 w 978"/>
              <a:gd name="T13" fmla="*/ 2147483647 h 977"/>
              <a:gd name="T14" fmla="*/ 2147483647 w 978"/>
              <a:gd name="T15" fmla="*/ 2147483647 h 977"/>
              <a:gd name="T16" fmla="*/ 2147483647 w 978"/>
              <a:gd name="T17" fmla="*/ 2147483647 h 977"/>
              <a:gd name="T18" fmla="*/ 2147483647 w 978"/>
              <a:gd name="T19" fmla="*/ 2006367585 h 977"/>
              <a:gd name="T20" fmla="*/ 2147483647 w 978"/>
              <a:gd name="T21" fmla="*/ 0 h 977"/>
              <a:gd name="T22" fmla="*/ 2147483647 w 978"/>
              <a:gd name="T23" fmla="*/ 2006367585 h 977"/>
              <a:gd name="T24" fmla="*/ 2147483647 w 978"/>
              <a:gd name="T25" fmla="*/ 2147483647 h 977"/>
              <a:gd name="T26" fmla="*/ 2147483647 w 978"/>
              <a:gd name="T27" fmla="*/ 2147483647 h 977"/>
              <a:gd name="T28" fmla="*/ 2147483647 w 978"/>
              <a:gd name="T29" fmla="*/ 2147483647 h 977"/>
              <a:gd name="T30" fmla="*/ 2147483647 w 978"/>
              <a:gd name="T31" fmla="*/ 2147483647 h 977"/>
              <a:gd name="T32" fmla="*/ 2147483647 w 978"/>
              <a:gd name="T33" fmla="*/ 2147483647 h 977"/>
              <a:gd name="T34" fmla="*/ 2147483647 w 978"/>
              <a:gd name="T35" fmla="*/ 2147483647 h 977"/>
              <a:gd name="T36" fmla="*/ 2147483647 w 978"/>
              <a:gd name="T37" fmla="*/ 2147483647 h 977"/>
              <a:gd name="T38" fmla="*/ 2147483647 w 978"/>
              <a:gd name="T39" fmla="*/ 2147483647 h 977"/>
              <a:gd name="T40" fmla="*/ 999870356 w 978"/>
              <a:gd name="T41" fmla="*/ 2147483647 h 977"/>
              <a:gd name="T42" fmla="*/ 0 w 978"/>
              <a:gd name="T43" fmla="*/ 2147483647 h 977"/>
              <a:gd name="T44" fmla="*/ 2147483647 w 978"/>
              <a:gd name="T45" fmla="*/ 2147483647 h 977"/>
              <a:gd name="T46" fmla="*/ 2147483647 w 978"/>
              <a:gd name="T47" fmla="*/ 2147483647 h 977"/>
              <a:gd name="T48" fmla="*/ 2147483647 w 978"/>
              <a:gd name="T49" fmla="*/ 2147483647 h 977"/>
              <a:gd name="T50" fmla="*/ 2147483647 w 978"/>
              <a:gd name="T51" fmla="*/ 2147483647 h 977"/>
              <a:gd name="T52" fmla="*/ 2147483647 w 978"/>
              <a:gd name="T53" fmla="*/ 2147483647 h 977"/>
              <a:gd name="T54" fmla="*/ 2147483647 w 978"/>
              <a:gd name="T55" fmla="*/ 2147483647 h 977"/>
              <a:gd name="T56" fmla="*/ 2147483647 w 978"/>
              <a:gd name="T57" fmla="*/ 2147483647 h 977"/>
              <a:gd name="T58" fmla="*/ 2147483647 w 978"/>
              <a:gd name="T59" fmla="*/ 2147483647 h 977"/>
              <a:gd name="T60" fmla="*/ 2147483647 w 978"/>
              <a:gd name="T61" fmla="*/ 2147483647 h 977"/>
              <a:gd name="T62" fmla="*/ 2147483647 w 978"/>
              <a:gd name="T63" fmla="*/ 2147483647 h 977"/>
              <a:gd name="T64" fmla="*/ 2147483647 w 978"/>
              <a:gd name="T65" fmla="*/ 2147483647 h 977"/>
              <a:gd name="T66" fmla="*/ 2147483647 w 978"/>
              <a:gd name="T67" fmla="*/ 2147483647 h 977"/>
              <a:gd name="T68" fmla="*/ 2147483647 w 978"/>
              <a:gd name="T69" fmla="*/ 2147483647 h 977"/>
              <a:gd name="T70" fmla="*/ 2147483647 w 978"/>
              <a:gd name="T71" fmla="*/ 2147483647 h 977"/>
              <a:gd name="T72" fmla="*/ 2147483647 w 978"/>
              <a:gd name="T73" fmla="*/ 2147483647 h 977"/>
              <a:gd name="T74" fmla="*/ 2147483647 w 978"/>
              <a:gd name="T75" fmla="*/ 2147483647 h 977"/>
              <a:gd name="T76" fmla="*/ 2147483647 w 978"/>
              <a:gd name="T77" fmla="*/ 2147483647 h 977"/>
              <a:gd name="T78" fmla="*/ 2147483647 w 978"/>
              <a:gd name="T79" fmla="*/ 2147483647 h 977"/>
              <a:gd name="T80" fmla="*/ 2147483647 w 978"/>
              <a:gd name="T81" fmla="*/ 2147483647 h 977"/>
              <a:gd name="T82" fmla="*/ 2147483647 w 978"/>
              <a:gd name="T83" fmla="*/ 2147483647 h 977"/>
              <a:gd name="T84" fmla="*/ 2147483647 w 978"/>
              <a:gd name="T85" fmla="*/ 2147483647 h 97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78"/>
              <a:gd name="T130" fmla="*/ 0 h 977"/>
              <a:gd name="T131" fmla="*/ 978 w 978"/>
              <a:gd name="T132" fmla="*/ 977 h 97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78" h="977">
                <a:moveTo>
                  <a:pt x="978" y="487"/>
                </a:moveTo>
                <a:lnTo>
                  <a:pt x="977" y="463"/>
                </a:lnTo>
                <a:lnTo>
                  <a:pt x="975" y="438"/>
                </a:lnTo>
                <a:lnTo>
                  <a:pt x="972" y="414"/>
                </a:lnTo>
                <a:lnTo>
                  <a:pt x="967" y="389"/>
                </a:lnTo>
                <a:lnTo>
                  <a:pt x="963" y="366"/>
                </a:lnTo>
                <a:lnTo>
                  <a:pt x="955" y="343"/>
                </a:lnTo>
                <a:lnTo>
                  <a:pt x="947" y="320"/>
                </a:lnTo>
                <a:lnTo>
                  <a:pt x="940" y="297"/>
                </a:lnTo>
                <a:lnTo>
                  <a:pt x="929" y="275"/>
                </a:lnTo>
                <a:lnTo>
                  <a:pt x="918" y="255"/>
                </a:lnTo>
                <a:lnTo>
                  <a:pt x="907" y="233"/>
                </a:lnTo>
                <a:lnTo>
                  <a:pt x="893" y="213"/>
                </a:lnTo>
                <a:lnTo>
                  <a:pt x="880" y="195"/>
                </a:lnTo>
                <a:lnTo>
                  <a:pt x="866" y="177"/>
                </a:lnTo>
                <a:lnTo>
                  <a:pt x="850" y="160"/>
                </a:lnTo>
                <a:lnTo>
                  <a:pt x="835" y="143"/>
                </a:lnTo>
                <a:lnTo>
                  <a:pt x="818" y="126"/>
                </a:lnTo>
                <a:lnTo>
                  <a:pt x="800" y="110"/>
                </a:lnTo>
                <a:lnTo>
                  <a:pt x="781" y="96"/>
                </a:lnTo>
                <a:lnTo>
                  <a:pt x="763" y="83"/>
                </a:lnTo>
                <a:lnTo>
                  <a:pt x="743" y="69"/>
                </a:lnTo>
                <a:lnTo>
                  <a:pt x="721" y="58"/>
                </a:lnTo>
                <a:lnTo>
                  <a:pt x="701" y="47"/>
                </a:lnTo>
                <a:lnTo>
                  <a:pt x="679" y="36"/>
                </a:lnTo>
                <a:lnTo>
                  <a:pt x="656" y="29"/>
                </a:lnTo>
                <a:lnTo>
                  <a:pt x="633" y="21"/>
                </a:lnTo>
                <a:lnTo>
                  <a:pt x="610" y="15"/>
                </a:lnTo>
                <a:lnTo>
                  <a:pt x="587" y="9"/>
                </a:lnTo>
                <a:lnTo>
                  <a:pt x="562" y="4"/>
                </a:lnTo>
                <a:lnTo>
                  <a:pt x="538" y="1"/>
                </a:lnTo>
                <a:lnTo>
                  <a:pt x="513" y="0"/>
                </a:lnTo>
                <a:lnTo>
                  <a:pt x="489" y="0"/>
                </a:lnTo>
                <a:lnTo>
                  <a:pt x="464" y="0"/>
                </a:lnTo>
                <a:lnTo>
                  <a:pt x="439" y="1"/>
                </a:lnTo>
                <a:lnTo>
                  <a:pt x="415" y="4"/>
                </a:lnTo>
                <a:lnTo>
                  <a:pt x="390" y="9"/>
                </a:lnTo>
                <a:lnTo>
                  <a:pt x="367" y="15"/>
                </a:lnTo>
                <a:lnTo>
                  <a:pt x="344" y="21"/>
                </a:lnTo>
                <a:lnTo>
                  <a:pt x="321" y="29"/>
                </a:lnTo>
                <a:lnTo>
                  <a:pt x="298" y="36"/>
                </a:lnTo>
                <a:lnTo>
                  <a:pt x="276" y="47"/>
                </a:lnTo>
                <a:lnTo>
                  <a:pt x="256" y="58"/>
                </a:lnTo>
                <a:lnTo>
                  <a:pt x="234" y="69"/>
                </a:lnTo>
                <a:lnTo>
                  <a:pt x="214" y="83"/>
                </a:lnTo>
                <a:lnTo>
                  <a:pt x="196" y="96"/>
                </a:lnTo>
                <a:lnTo>
                  <a:pt x="178" y="110"/>
                </a:lnTo>
                <a:lnTo>
                  <a:pt x="161" y="126"/>
                </a:lnTo>
                <a:lnTo>
                  <a:pt x="144" y="143"/>
                </a:lnTo>
                <a:lnTo>
                  <a:pt x="127" y="160"/>
                </a:lnTo>
                <a:lnTo>
                  <a:pt x="111" y="177"/>
                </a:lnTo>
                <a:lnTo>
                  <a:pt x="97" y="195"/>
                </a:lnTo>
                <a:lnTo>
                  <a:pt x="84" y="213"/>
                </a:lnTo>
                <a:lnTo>
                  <a:pt x="70" y="233"/>
                </a:lnTo>
                <a:lnTo>
                  <a:pt x="59" y="255"/>
                </a:lnTo>
                <a:lnTo>
                  <a:pt x="48" y="275"/>
                </a:lnTo>
                <a:lnTo>
                  <a:pt x="37" y="297"/>
                </a:lnTo>
                <a:lnTo>
                  <a:pt x="30" y="320"/>
                </a:lnTo>
                <a:lnTo>
                  <a:pt x="22" y="343"/>
                </a:lnTo>
                <a:lnTo>
                  <a:pt x="16" y="366"/>
                </a:lnTo>
                <a:lnTo>
                  <a:pt x="10" y="389"/>
                </a:lnTo>
                <a:lnTo>
                  <a:pt x="5" y="414"/>
                </a:lnTo>
                <a:lnTo>
                  <a:pt x="2" y="438"/>
                </a:lnTo>
                <a:lnTo>
                  <a:pt x="0" y="463"/>
                </a:lnTo>
                <a:lnTo>
                  <a:pt x="0" y="487"/>
                </a:lnTo>
                <a:lnTo>
                  <a:pt x="0" y="512"/>
                </a:lnTo>
                <a:lnTo>
                  <a:pt x="2" y="537"/>
                </a:lnTo>
                <a:lnTo>
                  <a:pt x="5" y="561"/>
                </a:lnTo>
                <a:lnTo>
                  <a:pt x="10" y="586"/>
                </a:lnTo>
                <a:lnTo>
                  <a:pt x="16" y="609"/>
                </a:lnTo>
                <a:lnTo>
                  <a:pt x="22" y="632"/>
                </a:lnTo>
                <a:lnTo>
                  <a:pt x="30" y="655"/>
                </a:lnTo>
                <a:lnTo>
                  <a:pt x="37" y="678"/>
                </a:lnTo>
                <a:lnTo>
                  <a:pt x="48" y="700"/>
                </a:lnTo>
                <a:lnTo>
                  <a:pt x="59" y="720"/>
                </a:lnTo>
                <a:lnTo>
                  <a:pt x="70" y="741"/>
                </a:lnTo>
                <a:lnTo>
                  <a:pt x="84" y="761"/>
                </a:lnTo>
                <a:lnTo>
                  <a:pt x="97" y="780"/>
                </a:lnTo>
                <a:lnTo>
                  <a:pt x="111" y="798"/>
                </a:lnTo>
                <a:lnTo>
                  <a:pt x="127" y="817"/>
                </a:lnTo>
                <a:lnTo>
                  <a:pt x="144" y="834"/>
                </a:lnTo>
                <a:lnTo>
                  <a:pt x="161" y="849"/>
                </a:lnTo>
                <a:lnTo>
                  <a:pt x="178" y="864"/>
                </a:lnTo>
                <a:lnTo>
                  <a:pt x="196" y="878"/>
                </a:lnTo>
                <a:lnTo>
                  <a:pt x="214" y="892"/>
                </a:lnTo>
                <a:lnTo>
                  <a:pt x="234" y="906"/>
                </a:lnTo>
                <a:lnTo>
                  <a:pt x="256" y="917"/>
                </a:lnTo>
                <a:lnTo>
                  <a:pt x="276" y="928"/>
                </a:lnTo>
                <a:lnTo>
                  <a:pt x="298" y="938"/>
                </a:lnTo>
                <a:lnTo>
                  <a:pt x="321" y="946"/>
                </a:lnTo>
                <a:lnTo>
                  <a:pt x="344" y="954"/>
                </a:lnTo>
                <a:lnTo>
                  <a:pt x="367" y="961"/>
                </a:lnTo>
                <a:lnTo>
                  <a:pt x="390" y="966"/>
                </a:lnTo>
                <a:lnTo>
                  <a:pt x="415" y="971"/>
                </a:lnTo>
                <a:lnTo>
                  <a:pt x="439" y="974"/>
                </a:lnTo>
                <a:lnTo>
                  <a:pt x="464" y="975"/>
                </a:lnTo>
                <a:lnTo>
                  <a:pt x="489" y="977"/>
                </a:lnTo>
                <a:lnTo>
                  <a:pt x="513" y="975"/>
                </a:lnTo>
                <a:lnTo>
                  <a:pt x="538" y="974"/>
                </a:lnTo>
                <a:lnTo>
                  <a:pt x="562" y="971"/>
                </a:lnTo>
                <a:lnTo>
                  <a:pt x="587" y="966"/>
                </a:lnTo>
                <a:lnTo>
                  <a:pt x="610" y="961"/>
                </a:lnTo>
                <a:lnTo>
                  <a:pt x="633" y="954"/>
                </a:lnTo>
                <a:lnTo>
                  <a:pt x="656" y="946"/>
                </a:lnTo>
                <a:lnTo>
                  <a:pt x="679" y="938"/>
                </a:lnTo>
                <a:lnTo>
                  <a:pt x="701" y="928"/>
                </a:lnTo>
                <a:lnTo>
                  <a:pt x="721" y="917"/>
                </a:lnTo>
                <a:lnTo>
                  <a:pt x="743" y="906"/>
                </a:lnTo>
                <a:lnTo>
                  <a:pt x="763" y="892"/>
                </a:lnTo>
                <a:lnTo>
                  <a:pt x="781" y="878"/>
                </a:lnTo>
                <a:lnTo>
                  <a:pt x="800" y="864"/>
                </a:lnTo>
                <a:lnTo>
                  <a:pt x="818" y="849"/>
                </a:lnTo>
                <a:lnTo>
                  <a:pt x="835" y="834"/>
                </a:lnTo>
                <a:lnTo>
                  <a:pt x="850" y="817"/>
                </a:lnTo>
                <a:lnTo>
                  <a:pt x="866" y="798"/>
                </a:lnTo>
                <a:lnTo>
                  <a:pt x="880" y="780"/>
                </a:lnTo>
                <a:lnTo>
                  <a:pt x="893" y="761"/>
                </a:lnTo>
                <a:lnTo>
                  <a:pt x="907" y="741"/>
                </a:lnTo>
                <a:lnTo>
                  <a:pt x="918" y="720"/>
                </a:lnTo>
                <a:lnTo>
                  <a:pt x="929" y="700"/>
                </a:lnTo>
                <a:lnTo>
                  <a:pt x="940" y="678"/>
                </a:lnTo>
                <a:lnTo>
                  <a:pt x="947" y="655"/>
                </a:lnTo>
                <a:lnTo>
                  <a:pt x="955" y="632"/>
                </a:lnTo>
                <a:lnTo>
                  <a:pt x="963" y="609"/>
                </a:lnTo>
                <a:lnTo>
                  <a:pt x="967" y="586"/>
                </a:lnTo>
                <a:lnTo>
                  <a:pt x="972" y="561"/>
                </a:lnTo>
                <a:lnTo>
                  <a:pt x="975" y="537"/>
                </a:lnTo>
                <a:lnTo>
                  <a:pt x="977" y="512"/>
                </a:lnTo>
                <a:lnTo>
                  <a:pt x="978" y="4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Freeform 12"/>
          <p:cNvSpPr>
            <a:spLocks/>
          </p:cNvSpPr>
          <p:nvPr/>
        </p:nvSpPr>
        <p:spPr bwMode="auto">
          <a:xfrm>
            <a:off x="3036888" y="2555875"/>
            <a:ext cx="776287" cy="776288"/>
          </a:xfrm>
          <a:custGeom>
            <a:avLst/>
            <a:gdLst>
              <a:gd name="T0" fmla="*/ 2147483647 w 978"/>
              <a:gd name="T1" fmla="*/ 2147483647 h 977"/>
              <a:gd name="T2" fmla="*/ 2147483647 w 978"/>
              <a:gd name="T3" fmla="*/ 2147483647 h 977"/>
              <a:gd name="T4" fmla="*/ 2147483647 w 978"/>
              <a:gd name="T5" fmla="*/ 2147483647 h 977"/>
              <a:gd name="T6" fmla="*/ 2147483647 w 978"/>
              <a:gd name="T7" fmla="*/ 2147483647 h 977"/>
              <a:gd name="T8" fmla="*/ 2147483647 w 978"/>
              <a:gd name="T9" fmla="*/ 2147483647 h 977"/>
              <a:gd name="T10" fmla="*/ 2147483647 w 978"/>
              <a:gd name="T11" fmla="*/ 2147483647 h 977"/>
              <a:gd name="T12" fmla="*/ 2147483647 w 978"/>
              <a:gd name="T13" fmla="*/ 2147483647 h 977"/>
              <a:gd name="T14" fmla="*/ 2147483647 w 978"/>
              <a:gd name="T15" fmla="*/ 2147483647 h 977"/>
              <a:gd name="T16" fmla="*/ 2147483647 w 978"/>
              <a:gd name="T17" fmla="*/ 2147483647 h 977"/>
              <a:gd name="T18" fmla="*/ 2147483647 w 978"/>
              <a:gd name="T19" fmla="*/ 2006367585 h 977"/>
              <a:gd name="T20" fmla="*/ 2147483647 w 978"/>
              <a:gd name="T21" fmla="*/ 0 h 977"/>
              <a:gd name="T22" fmla="*/ 2147483647 w 978"/>
              <a:gd name="T23" fmla="*/ 2006367585 h 977"/>
              <a:gd name="T24" fmla="*/ 2147483647 w 978"/>
              <a:gd name="T25" fmla="*/ 2147483647 h 977"/>
              <a:gd name="T26" fmla="*/ 2147483647 w 978"/>
              <a:gd name="T27" fmla="*/ 2147483647 h 977"/>
              <a:gd name="T28" fmla="*/ 2147483647 w 978"/>
              <a:gd name="T29" fmla="*/ 2147483647 h 977"/>
              <a:gd name="T30" fmla="*/ 2147483647 w 978"/>
              <a:gd name="T31" fmla="*/ 2147483647 h 977"/>
              <a:gd name="T32" fmla="*/ 2147483647 w 978"/>
              <a:gd name="T33" fmla="*/ 2147483647 h 977"/>
              <a:gd name="T34" fmla="*/ 2147483647 w 978"/>
              <a:gd name="T35" fmla="*/ 2147483647 h 977"/>
              <a:gd name="T36" fmla="*/ 2147483647 w 978"/>
              <a:gd name="T37" fmla="*/ 2147483647 h 977"/>
              <a:gd name="T38" fmla="*/ 2147483647 w 978"/>
              <a:gd name="T39" fmla="*/ 2147483647 h 977"/>
              <a:gd name="T40" fmla="*/ 999870356 w 978"/>
              <a:gd name="T41" fmla="*/ 2147483647 h 977"/>
              <a:gd name="T42" fmla="*/ 0 w 978"/>
              <a:gd name="T43" fmla="*/ 2147483647 h 977"/>
              <a:gd name="T44" fmla="*/ 2147483647 w 978"/>
              <a:gd name="T45" fmla="*/ 2147483647 h 977"/>
              <a:gd name="T46" fmla="*/ 2147483647 w 978"/>
              <a:gd name="T47" fmla="*/ 2147483647 h 977"/>
              <a:gd name="T48" fmla="*/ 2147483647 w 978"/>
              <a:gd name="T49" fmla="*/ 2147483647 h 977"/>
              <a:gd name="T50" fmla="*/ 2147483647 w 978"/>
              <a:gd name="T51" fmla="*/ 2147483647 h 977"/>
              <a:gd name="T52" fmla="*/ 2147483647 w 978"/>
              <a:gd name="T53" fmla="*/ 2147483647 h 977"/>
              <a:gd name="T54" fmla="*/ 2147483647 w 978"/>
              <a:gd name="T55" fmla="*/ 2147483647 h 977"/>
              <a:gd name="T56" fmla="*/ 2147483647 w 978"/>
              <a:gd name="T57" fmla="*/ 2147483647 h 977"/>
              <a:gd name="T58" fmla="*/ 2147483647 w 978"/>
              <a:gd name="T59" fmla="*/ 2147483647 h 977"/>
              <a:gd name="T60" fmla="*/ 2147483647 w 978"/>
              <a:gd name="T61" fmla="*/ 2147483647 h 977"/>
              <a:gd name="T62" fmla="*/ 2147483647 w 978"/>
              <a:gd name="T63" fmla="*/ 2147483647 h 977"/>
              <a:gd name="T64" fmla="*/ 2147483647 w 978"/>
              <a:gd name="T65" fmla="*/ 2147483647 h 977"/>
              <a:gd name="T66" fmla="*/ 2147483647 w 978"/>
              <a:gd name="T67" fmla="*/ 2147483647 h 977"/>
              <a:gd name="T68" fmla="*/ 2147483647 w 978"/>
              <a:gd name="T69" fmla="*/ 2147483647 h 977"/>
              <a:gd name="T70" fmla="*/ 2147483647 w 978"/>
              <a:gd name="T71" fmla="*/ 2147483647 h 977"/>
              <a:gd name="T72" fmla="*/ 2147483647 w 978"/>
              <a:gd name="T73" fmla="*/ 2147483647 h 977"/>
              <a:gd name="T74" fmla="*/ 2147483647 w 978"/>
              <a:gd name="T75" fmla="*/ 2147483647 h 977"/>
              <a:gd name="T76" fmla="*/ 2147483647 w 978"/>
              <a:gd name="T77" fmla="*/ 2147483647 h 977"/>
              <a:gd name="T78" fmla="*/ 2147483647 w 978"/>
              <a:gd name="T79" fmla="*/ 2147483647 h 977"/>
              <a:gd name="T80" fmla="*/ 2147483647 w 978"/>
              <a:gd name="T81" fmla="*/ 2147483647 h 977"/>
              <a:gd name="T82" fmla="*/ 2147483647 w 978"/>
              <a:gd name="T83" fmla="*/ 2147483647 h 977"/>
              <a:gd name="T84" fmla="*/ 2147483647 w 978"/>
              <a:gd name="T85" fmla="*/ 2147483647 h 97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78"/>
              <a:gd name="T130" fmla="*/ 0 h 977"/>
              <a:gd name="T131" fmla="*/ 978 w 978"/>
              <a:gd name="T132" fmla="*/ 977 h 97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78" h="977">
                <a:moveTo>
                  <a:pt x="978" y="487"/>
                </a:moveTo>
                <a:lnTo>
                  <a:pt x="977" y="463"/>
                </a:lnTo>
                <a:lnTo>
                  <a:pt x="975" y="438"/>
                </a:lnTo>
                <a:lnTo>
                  <a:pt x="972" y="414"/>
                </a:lnTo>
                <a:lnTo>
                  <a:pt x="967" y="389"/>
                </a:lnTo>
                <a:lnTo>
                  <a:pt x="963" y="366"/>
                </a:lnTo>
                <a:lnTo>
                  <a:pt x="955" y="343"/>
                </a:lnTo>
                <a:lnTo>
                  <a:pt x="947" y="320"/>
                </a:lnTo>
                <a:lnTo>
                  <a:pt x="940" y="297"/>
                </a:lnTo>
                <a:lnTo>
                  <a:pt x="929" y="275"/>
                </a:lnTo>
                <a:lnTo>
                  <a:pt x="918" y="255"/>
                </a:lnTo>
                <a:lnTo>
                  <a:pt x="907" y="233"/>
                </a:lnTo>
                <a:lnTo>
                  <a:pt x="893" y="213"/>
                </a:lnTo>
                <a:lnTo>
                  <a:pt x="880" y="195"/>
                </a:lnTo>
                <a:lnTo>
                  <a:pt x="866" y="177"/>
                </a:lnTo>
                <a:lnTo>
                  <a:pt x="850" y="160"/>
                </a:lnTo>
                <a:lnTo>
                  <a:pt x="835" y="143"/>
                </a:lnTo>
                <a:lnTo>
                  <a:pt x="818" y="126"/>
                </a:lnTo>
                <a:lnTo>
                  <a:pt x="800" y="110"/>
                </a:lnTo>
                <a:lnTo>
                  <a:pt x="781" y="96"/>
                </a:lnTo>
                <a:lnTo>
                  <a:pt x="763" y="83"/>
                </a:lnTo>
                <a:lnTo>
                  <a:pt x="743" y="69"/>
                </a:lnTo>
                <a:lnTo>
                  <a:pt x="721" y="58"/>
                </a:lnTo>
                <a:lnTo>
                  <a:pt x="701" y="47"/>
                </a:lnTo>
                <a:lnTo>
                  <a:pt x="679" y="36"/>
                </a:lnTo>
                <a:lnTo>
                  <a:pt x="656" y="29"/>
                </a:lnTo>
                <a:lnTo>
                  <a:pt x="633" y="21"/>
                </a:lnTo>
                <a:lnTo>
                  <a:pt x="610" y="15"/>
                </a:lnTo>
                <a:lnTo>
                  <a:pt x="587" y="9"/>
                </a:lnTo>
                <a:lnTo>
                  <a:pt x="562" y="4"/>
                </a:lnTo>
                <a:lnTo>
                  <a:pt x="538" y="1"/>
                </a:lnTo>
                <a:lnTo>
                  <a:pt x="513" y="0"/>
                </a:lnTo>
                <a:lnTo>
                  <a:pt x="489" y="0"/>
                </a:lnTo>
                <a:lnTo>
                  <a:pt x="464" y="0"/>
                </a:lnTo>
                <a:lnTo>
                  <a:pt x="439" y="1"/>
                </a:lnTo>
                <a:lnTo>
                  <a:pt x="415" y="4"/>
                </a:lnTo>
                <a:lnTo>
                  <a:pt x="390" y="9"/>
                </a:lnTo>
                <a:lnTo>
                  <a:pt x="367" y="15"/>
                </a:lnTo>
                <a:lnTo>
                  <a:pt x="344" y="21"/>
                </a:lnTo>
                <a:lnTo>
                  <a:pt x="321" y="29"/>
                </a:lnTo>
                <a:lnTo>
                  <a:pt x="298" y="36"/>
                </a:lnTo>
                <a:lnTo>
                  <a:pt x="276" y="47"/>
                </a:lnTo>
                <a:lnTo>
                  <a:pt x="256" y="58"/>
                </a:lnTo>
                <a:lnTo>
                  <a:pt x="234" y="69"/>
                </a:lnTo>
                <a:lnTo>
                  <a:pt x="214" y="83"/>
                </a:lnTo>
                <a:lnTo>
                  <a:pt x="196" y="96"/>
                </a:lnTo>
                <a:lnTo>
                  <a:pt x="178" y="110"/>
                </a:lnTo>
                <a:lnTo>
                  <a:pt x="161" y="126"/>
                </a:lnTo>
                <a:lnTo>
                  <a:pt x="144" y="143"/>
                </a:lnTo>
                <a:lnTo>
                  <a:pt x="127" y="160"/>
                </a:lnTo>
                <a:lnTo>
                  <a:pt x="111" y="177"/>
                </a:lnTo>
                <a:lnTo>
                  <a:pt x="97" y="195"/>
                </a:lnTo>
                <a:lnTo>
                  <a:pt x="84" y="213"/>
                </a:lnTo>
                <a:lnTo>
                  <a:pt x="70" y="233"/>
                </a:lnTo>
                <a:lnTo>
                  <a:pt x="59" y="255"/>
                </a:lnTo>
                <a:lnTo>
                  <a:pt x="48" y="275"/>
                </a:lnTo>
                <a:lnTo>
                  <a:pt x="37" y="297"/>
                </a:lnTo>
                <a:lnTo>
                  <a:pt x="30" y="320"/>
                </a:lnTo>
                <a:lnTo>
                  <a:pt x="22" y="343"/>
                </a:lnTo>
                <a:lnTo>
                  <a:pt x="16" y="366"/>
                </a:lnTo>
                <a:lnTo>
                  <a:pt x="10" y="389"/>
                </a:lnTo>
                <a:lnTo>
                  <a:pt x="5" y="414"/>
                </a:lnTo>
                <a:lnTo>
                  <a:pt x="2" y="438"/>
                </a:lnTo>
                <a:lnTo>
                  <a:pt x="0" y="463"/>
                </a:lnTo>
                <a:lnTo>
                  <a:pt x="0" y="487"/>
                </a:lnTo>
                <a:lnTo>
                  <a:pt x="0" y="512"/>
                </a:lnTo>
                <a:lnTo>
                  <a:pt x="2" y="537"/>
                </a:lnTo>
                <a:lnTo>
                  <a:pt x="5" y="561"/>
                </a:lnTo>
                <a:lnTo>
                  <a:pt x="10" y="586"/>
                </a:lnTo>
                <a:lnTo>
                  <a:pt x="16" y="609"/>
                </a:lnTo>
                <a:lnTo>
                  <a:pt x="22" y="632"/>
                </a:lnTo>
                <a:lnTo>
                  <a:pt x="30" y="655"/>
                </a:lnTo>
                <a:lnTo>
                  <a:pt x="37" y="678"/>
                </a:lnTo>
                <a:lnTo>
                  <a:pt x="48" y="700"/>
                </a:lnTo>
                <a:lnTo>
                  <a:pt x="59" y="720"/>
                </a:lnTo>
                <a:lnTo>
                  <a:pt x="70" y="741"/>
                </a:lnTo>
                <a:lnTo>
                  <a:pt x="84" y="761"/>
                </a:lnTo>
                <a:lnTo>
                  <a:pt x="97" y="780"/>
                </a:lnTo>
                <a:lnTo>
                  <a:pt x="111" y="798"/>
                </a:lnTo>
                <a:lnTo>
                  <a:pt x="127" y="817"/>
                </a:lnTo>
                <a:lnTo>
                  <a:pt x="144" y="834"/>
                </a:lnTo>
                <a:lnTo>
                  <a:pt x="161" y="849"/>
                </a:lnTo>
                <a:lnTo>
                  <a:pt x="178" y="864"/>
                </a:lnTo>
                <a:lnTo>
                  <a:pt x="196" y="878"/>
                </a:lnTo>
                <a:lnTo>
                  <a:pt x="214" y="892"/>
                </a:lnTo>
                <a:lnTo>
                  <a:pt x="234" y="906"/>
                </a:lnTo>
                <a:lnTo>
                  <a:pt x="256" y="917"/>
                </a:lnTo>
                <a:lnTo>
                  <a:pt x="276" y="928"/>
                </a:lnTo>
                <a:lnTo>
                  <a:pt x="298" y="938"/>
                </a:lnTo>
                <a:lnTo>
                  <a:pt x="321" y="946"/>
                </a:lnTo>
                <a:lnTo>
                  <a:pt x="344" y="954"/>
                </a:lnTo>
                <a:lnTo>
                  <a:pt x="367" y="961"/>
                </a:lnTo>
                <a:lnTo>
                  <a:pt x="390" y="966"/>
                </a:lnTo>
                <a:lnTo>
                  <a:pt x="415" y="971"/>
                </a:lnTo>
                <a:lnTo>
                  <a:pt x="439" y="974"/>
                </a:lnTo>
                <a:lnTo>
                  <a:pt x="464" y="975"/>
                </a:lnTo>
                <a:lnTo>
                  <a:pt x="489" y="977"/>
                </a:lnTo>
                <a:lnTo>
                  <a:pt x="513" y="975"/>
                </a:lnTo>
                <a:lnTo>
                  <a:pt x="538" y="974"/>
                </a:lnTo>
                <a:lnTo>
                  <a:pt x="562" y="971"/>
                </a:lnTo>
                <a:lnTo>
                  <a:pt x="587" y="966"/>
                </a:lnTo>
                <a:lnTo>
                  <a:pt x="610" y="961"/>
                </a:lnTo>
                <a:lnTo>
                  <a:pt x="633" y="954"/>
                </a:lnTo>
                <a:lnTo>
                  <a:pt x="656" y="946"/>
                </a:lnTo>
                <a:lnTo>
                  <a:pt x="679" y="938"/>
                </a:lnTo>
                <a:lnTo>
                  <a:pt x="701" y="928"/>
                </a:lnTo>
                <a:lnTo>
                  <a:pt x="721" y="917"/>
                </a:lnTo>
                <a:lnTo>
                  <a:pt x="743" y="906"/>
                </a:lnTo>
                <a:lnTo>
                  <a:pt x="763" y="892"/>
                </a:lnTo>
                <a:lnTo>
                  <a:pt x="781" y="878"/>
                </a:lnTo>
                <a:lnTo>
                  <a:pt x="800" y="864"/>
                </a:lnTo>
                <a:lnTo>
                  <a:pt x="818" y="849"/>
                </a:lnTo>
                <a:lnTo>
                  <a:pt x="835" y="834"/>
                </a:lnTo>
                <a:lnTo>
                  <a:pt x="850" y="817"/>
                </a:lnTo>
                <a:lnTo>
                  <a:pt x="866" y="798"/>
                </a:lnTo>
                <a:lnTo>
                  <a:pt x="880" y="780"/>
                </a:lnTo>
                <a:lnTo>
                  <a:pt x="893" y="761"/>
                </a:lnTo>
                <a:lnTo>
                  <a:pt x="907" y="741"/>
                </a:lnTo>
                <a:lnTo>
                  <a:pt x="918" y="720"/>
                </a:lnTo>
                <a:lnTo>
                  <a:pt x="929" y="700"/>
                </a:lnTo>
                <a:lnTo>
                  <a:pt x="940" y="678"/>
                </a:lnTo>
                <a:lnTo>
                  <a:pt x="947" y="655"/>
                </a:lnTo>
                <a:lnTo>
                  <a:pt x="955" y="632"/>
                </a:lnTo>
                <a:lnTo>
                  <a:pt x="963" y="609"/>
                </a:lnTo>
                <a:lnTo>
                  <a:pt x="967" y="586"/>
                </a:lnTo>
                <a:lnTo>
                  <a:pt x="972" y="561"/>
                </a:lnTo>
                <a:lnTo>
                  <a:pt x="975" y="537"/>
                </a:lnTo>
                <a:lnTo>
                  <a:pt x="977" y="512"/>
                </a:lnTo>
                <a:lnTo>
                  <a:pt x="978" y="4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3149600" y="2814638"/>
            <a:ext cx="554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0">
                <a:solidFill>
                  <a:srgbClr val="000000"/>
                </a:solidFill>
                <a:latin typeface="Arial" pitchFamily="34" charset="0"/>
              </a:rPr>
              <a:t>GNS2</a:t>
            </a:r>
            <a:endParaRPr lang="en-US" sz="1600" b="0">
              <a:latin typeface="Arial" pitchFamily="34" charset="0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033713" y="3363913"/>
            <a:ext cx="7810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100 001</a:t>
            </a:r>
            <a:endParaRPr lang="en-US" b="0">
              <a:latin typeface="Arial" pitchFamily="34" charset="0"/>
            </a:endParaRP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3811588" y="2928938"/>
            <a:ext cx="103663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Freeform 16"/>
          <p:cNvSpPr>
            <a:spLocks/>
          </p:cNvSpPr>
          <p:nvPr/>
        </p:nvSpPr>
        <p:spPr bwMode="auto">
          <a:xfrm>
            <a:off x="4837113" y="2882900"/>
            <a:ext cx="138112" cy="92075"/>
          </a:xfrm>
          <a:custGeom>
            <a:avLst/>
            <a:gdLst>
              <a:gd name="T0" fmla="*/ 0 w 176"/>
              <a:gd name="T1" fmla="*/ 0 h 117"/>
              <a:gd name="T2" fmla="*/ 2147483647 w 176"/>
              <a:gd name="T3" fmla="*/ 2147483647 h 117"/>
              <a:gd name="T4" fmla="*/ 0 w 176"/>
              <a:gd name="T5" fmla="*/ 2147483647 h 117"/>
              <a:gd name="T6" fmla="*/ 0 w 176"/>
              <a:gd name="T7" fmla="*/ 0 h 117"/>
              <a:gd name="T8" fmla="*/ 0 60000 65536"/>
              <a:gd name="T9" fmla="*/ 0 60000 65536"/>
              <a:gd name="T10" fmla="*/ 0 60000 65536"/>
              <a:gd name="T11" fmla="*/ 0 60000 65536"/>
              <a:gd name="T12" fmla="*/ 0 w 176"/>
              <a:gd name="T13" fmla="*/ 0 h 117"/>
              <a:gd name="T14" fmla="*/ 176 w 176"/>
              <a:gd name="T15" fmla="*/ 117 h 1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" h="117">
                <a:moveTo>
                  <a:pt x="0" y="0"/>
                </a:moveTo>
                <a:lnTo>
                  <a:pt x="176" y="59"/>
                </a:lnTo>
                <a:lnTo>
                  <a:pt x="0" y="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5751513" y="2928938"/>
            <a:ext cx="1169987" cy="6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4975225" y="3363913"/>
            <a:ext cx="7810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100 001</a:t>
            </a:r>
            <a:endParaRPr lang="en-US" b="0">
              <a:latin typeface="Arial" pitchFamily="34" charset="0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6913563" y="3363913"/>
            <a:ext cx="7810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010 001</a:t>
            </a:r>
            <a:endParaRPr lang="en-US" b="0">
              <a:latin typeface="Arial" pitchFamily="34" charset="0"/>
            </a:endParaRPr>
          </a:p>
        </p:txBody>
      </p:sp>
      <p:grpSp>
        <p:nvGrpSpPr>
          <p:cNvPr id="26644" name="Group 20"/>
          <p:cNvGrpSpPr>
            <a:grpSpLocks/>
          </p:cNvGrpSpPr>
          <p:nvPr/>
        </p:nvGrpSpPr>
        <p:grpSpPr bwMode="auto">
          <a:xfrm>
            <a:off x="4973638" y="2541588"/>
            <a:ext cx="777875" cy="790575"/>
            <a:chOff x="3198" y="1532"/>
            <a:chExt cx="490" cy="498"/>
          </a:xfrm>
        </p:grpSpPr>
        <p:sp>
          <p:nvSpPr>
            <p:cNvPr id="26683" name="Freeform 21"/>
            <p:cNvSpPr>
              <a:spLocks/>
            </p:cNvSpPr>
            <p:nvPr/>
          </p:nvSpPr>
          <p:spPr bwMode="auto">
            <a:xfrm>
              <a:off x="3199" y="1541"/>
              <a:ext cx="489" cy="489"/>
            </a:xfrm>
            <a:custGeom>
              <a:avLst/>
              <a:gdLst>
                <a:gd name="T0" fmla="*/ 122 w 978"/>
                <a:gd name="T1" fmla="*/ 55 h 977"/>
                <a:gd name="T2" fmla="*/ 121 w 978"/>
                <a:gd name="T3" fmla="*/ 46 h 977"/>
                <a:gd name="T4" fmla="*/ 118 w 978"/>
                <a:gd name="T5" fmla="*/ 38 h 977"/>
                <a:gd name="T6" fmla="*/ 114 w 978"/>
                <a:gd name="T7" fmla="*/ 30 h 977"/>
                <a:gd name="T8" fmla="*/ 109 w 978"/>
                <a:gd name="T9" fmla="*/ 23 h 977"/>
                <a:gd name="T10" fmla="*/ 103 w 978"/>
                <a:gd name="T11" fmla="*/ 16 h 977"/>
                <a:gd name="T12" fmla="*/ 96 w 978"/>
                <a:gd name="T13" fmla="*/ 11 h 977"/>
                <a:gd name="T14" fmla="*/ 88 w 978"/>
                <a:gd name="T15" fmla="*/ 6 h 977"/>
                <a:gd name="T16" fmla="*/ 80 w 978"/>
                <a:gd name="T17" fmla="*/ 3 h 977"/>
                <a:gd name="T18" fmla="*/ 71 w 978"/>
                <a:gd name="T19" fmla="*/ 1 h 977"/>
                <a:gd name="T20" fmla="*/ 62 w 978"/>
                <a:gd name="T21" fmla="*/ 0 h 977"/>
                <a:gd name="T22" fmla="*/ 52 w 978"/>
                <a:gd name="T23" fmla="*/ 1 h 977"/>
                <a:gd name="T24" fmla="*/ 43 w 978"/>
                <a:gd name="T25" fmla="*/ 3 h 977"/>
                <a:gd name="T26" fmla="*/ 35 w 978"/>
                <a:gd name="T27" fmla="*/ 6 h 977"/>
                <a:gd name="T28" fmla="*/ 27 w 978"/>
                <a:gd name="T29" fmla="*/ 11 h 977"/>
                <a:gd name="T30" fmla="*/ 20 w 978"/>
                <a:gd name="T31" fmla="*/ 16 h 977"/>
                <a:gd name="T32" fmla="*/ 14 w 978"/>
                <a:gd name="T33" fmla="*/ 23 h 977"/>
                <a:gd name="T34" fmla="*/ 9 w 978"/>
                <a:gd name="T35" fmla="*/ 30 h 977"/>
                <a:gd name="T36" fmla="*/ 5 w 978"/>
                <a:gd name="T37" fmla="*/ 38 h 977"/>
                <a:gd name="T38" fmla="*/ 2 w 978"/>
                <a:gd name="T39" fmla="*/ 46 h 977"/>
                <a:gd name="T40" fmla="*/ 1 w 978"/>
                <a:gd name="T41" fmla="*/ 55 h 977"/>
                <a:gd name="T42" fmla="*/ 0 w 978"/>
                <a:gd name="T43" fmla="*/ 64 h 977"/>
                <a:gd name="T44" fmla="*/ 2 w 978"/>
                <a:gd name="T45" fmla="*/ 74 h 977"/>
                <a:gd name="T46" fmla="*/ 4 w 978"/>
                <a:gd name="T47" fmla="*/ 82 h 977"/>
                <a:gd name="T48" fmla="*/ 8 w 978"/>
                <a:gd name="T49" fmla="*/ 90 h 977"/>
                <a:gd name="T50" fmla="*/ 13 w 978"/>
                <a:gd name="T51" fmla="*/ 98 h 977"/>
                <a:gd name="T52" fmla="*/ 18 w 978"/>
                <a:gd name="T53" fmla="*/ 105 h 977"/>
                <a:gd name="T54" fmla="*/ 25 w 978"/>
                <a:gd name="T55" fmla="*/ 110 h 977"/>
                <a:gd name="T56" fmla="*/ 32 w 978"/>
                <a:gd name="T57" fmla="*/ 115 h 977"/>
                <a:gd name="T58" fmla="*/ 40 w 978"/>
                <a:gd name="T59" fmla="*/ 119 h 977"/>
                <a:gd name="T60" fmla="*/ 49 w 978"/>
                <a:gd name="T61" fmla="*/ 121 h 977"/>
                <a:gd name="T62" fmla="*/ 58 w 978"/>
                <a:gd name="T63" fmla="*/ 122 h 977"/>
                <a:gd name="T64" fmla="*/ 68 w 978"/>
                <a:gd name="T65" fmla="*/ 122 h 977"/>
                <a:gd name="T66" fmla="*/ 77 w 978"/>
                <a:gd name="T67" fmla="*/ 121 h 977"/>
                <a:gd name="T68" fmla="*/ 85 w 978"/>
                <a:gd name="T69" fmla="*/ 118 h 977"/>
                <a:gd name="T70" fmla="*/ 93 w 978"/>
                <a:gd name="T71" fmla="*/ 114 h 977"/>
                <a:gd name="T72" fmla="*/ 100 w 978"/>
                <a:gd name="T73" fmla="*/ 108 h 977"/>
                <a:gd name="T74" fmla="*/ 107 w 978"/>
                <a:gd name="T75" fmla="*/ 103 h 977"/>
                <a:gd name="T76" fmla="*/ 112 w 978"/>
                <a:gd name="T77" fmla="*/ 96 h 977"/>
                <a:gd name="T78" fmla="*/ 117 w 978"/>
                <a:gd name="T79" fmla="*/ 88 h 977"/>
                <a:gd name="T80" fmla="*/ 120 w 978"/>
                <a:gd name="T81" fmla="*/ 79 h 977"/>
                <a:gd name="T82" fmla="*/ 122 w 978"/>
                <a:gd name="T83" fmla="*/ 71 h 977"/>
                <a:gd name="T84" fmla="*/ 123 w 978"/>
                <a:gd name="T85" fmla="*/ 61 h 9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8"/>
                <a:gd name="T130" fmla="*/ 0 h 977"/>
                <a:gd name="T131" fmla="*/ 978 w 978"/>
                <a:gd name="T132" fmla="*/ 977 h 9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8" h="977">
                  <a:moveTo>
                    <a:pt x="978" y="487"/>
                  </a:moveTo>
                  <a:lnTo>
                    <a:pt x="978" y="463"/>
                  </a:lnTo>
                  <a:lnTo>
                    <a:pt x="974" y="438"/>
                  </a:lnTo>
                  <a:lnTo>
                    <a:pt x="971" y="414"/>
                  </a:lnTo>
                  <a:lnTo>
                    <a:pt x="968" y="389"/>
                  </a:lnTo>
                  <a:lnTo>
                    <a:pt x="962" y="366"/>
                  </a:lnTo>
                  <a:lnTo>
                    <a:pt x="956" y="343"/>
                  </a:lnTo>
                  <a:lnTo>
                    <a:pt x="948" y="320"/>
                  </a:lnTo>
                  <a:lnTo>
                    <a:pt x="939" y="297"/>
                  </a:lnTo>
                  <a:lnTo>
                    <a:pt x="930" y="275"/>
                  </a:lnTo>
                  <a:lnTo>
                    <a:pt x="919" y="255"/>
                  </a:lnTo>
                  <a:lnTo>
                    <a:pt x="907" y="233"/>
                  </a:lnTo>
                  <a:lnTo>
                    <a:pt x="894" y="215"/>
                  </a:lnTo>
                  <a:lnTo>
                    <a:pt x="881" y="195"/>
                  </a:lnTo>
                  <a:lnTo>
                    <a:pt x="867" y="177"/>
                  </a:lnTo>
                  <a:lnTo>
                    <a:pt x="851" y="160"/>
                  </a:lnTo>
                  <a:lnTo>
                    <a:pt x="834" y="143"/>
                  </a:lnTo>
                  <a:lnTo>
                    <a:pt x="817" y="126"/>
                  </a:lnTo>
                  <a:lnTo>
                    <a:pt x="800" y="110"/>
                  </a:lnTo>
                  <a:lnTo>
                    <a:pt x="782" y="96"/>
                  </a:lnTo>
                  <a:lnTo>
                    <a:pt x="762" y="83"/>
                  </a:lnTo>
                  <a:lnTo>
                    <a:pt x="742" y="70"/>
                  </a:lnTo>
                  <a:lnTo>
                    <a:pt x="722" y="58"/>
                  </a:lnTo>
                  <a:lnTo>
                    <a:pt x="700" y="47"/>
                  </a:lnTo>
                  <a:lnTo>
                    <a:pt x="679" y="36"/>
                  </a:lnTo>
                  <a:lnTo>
                    <a:pt x="657" y="29"/>
                  </a:lnTo>
                  <a:lnTo>
                    <a:pt x="634" y="21"/>
                  </a:lnTo>
                  <a:lnTo>
                    <a:pt x="611" y="15"/>
                  </a:lnTo>
                  <a:lnTo>
                    <a:pt x="588" y="9"/>
                  </a:lnTo>
                  <a:lnTo>
                    <a:pt x="563" y="4"/>
                  </a:lnTo>
                  <a:lnTo>
                    <a:pt x="539" y="1"/>
                  </a:lnTo>
                  <a:lnTo>
                    <a:pt x="514" y="0"/>
                  </a:lnTo>
                  <a:lnTo>
                    <a:pt x="489" y="0"/>
                  </a:lnTo>
                  <a:lnTo>
                    <a:pt x="463" y="0"/>
                  </a:lnTo>
                  <a:lnTo>
                    <a:pt x="439" y="1"/>
                  </a:lnTo>
                  <a:lnTo>
                    <a:pt x="414" y="4"/>
                  </a:lnTo>
                  <a:lnTo>
                    <a:pt x="391" y="9"/>
                  </a:lnTo>
                  <a:lnTo>
                    <a:pt x="366" y="15"/>
                  </a:lnTo>
                  <a:lnTo>
                    <a:pt x="343" y="21"/>
                  </a:lnTo>
                  <a:lnTo>
                    <a:pt x="320" y="29"/>
                  </a:lnTo>
                  <a:lnTo>
                    <a:pt x="299" y="36"/>
                  </a:lnTo>
                  <a:lnTo>
                    <a:pt x="277" y="47"/>
                  </a:lnTo>
                  <a:lnTo>
                    <a:pt x="255" y="58"/>
                  </a:lnTo>
                  <a:lnTo>
                    <a:pt x="235" y="70"/>
                  </a:lnTo>
                  <a:lnTo>
                    <a:pt x="215" y="83"/>
                  </a:lnTo>
                  <a:lnTo>
                    <a:pt x="197" y="96"/>
                  </a:lnTo>
                  <a:lnTo>
                    <a:pt x="178" y="110"/>
                  </a:lnTo>
                  <a:lnTo>
                    <a:pt x="160" y="126"/>
                  </a:lnTo>
                  <a:lnTo>
                    <a:pt x="143" y="143"/>
                  </a:lnTo>
                  <a:lnTo>
                    <a:pt x="128" y="160"/>
                  </a:lnTo>
                  <a:lnTo>
                    <a:pt x="112" y="177"/>
                  </a:lnTo>
                  <a:lnTo>
                    <a:pt x="97" y="195"/>
                  </a:lnTo>
                  <a:lnTo>
                    <a:pt x="83" y="215"/>
                  </a:lnTo>
                  <a:lnTo>
                    <a:pt x="71" y="233"/>
                  </a:lnTo>
                  <a:lnTo>
                    <a:pt x="58" y="255"/>
                  </a:lnTo>
                  <a:lnTo>
                    <a:pt x="48" y="275"/>
                  </a:lnTo>
                  <a:lnTo>
                    <a:pt x="38" y="297"/>
                  </a:lnTo>
                  <a:lnTo>
                    <a:pt x="29" y="320"/>
                  </a:lnTo>
                  <a:lnTo>
                    <a:pt x="21" y="343"/>
                  </a:lnTo>
                  <a:lnTo>
                    <a:pt x="15" y="366"/>
                  </a:lnTo>
                  <a:lnTo>
                    <a:pt x="9" y="389"/>
                  </a:lnTo>
                  <a:lnTo>
                    <a:pt x="6" y="414"/>
                  </a:lnTo>
                  <a:lnTo>
                    <a:pt x="3" y="438"/>
                  </a:lnTo>
                  <a:lnTo>
                    <a:pt x="0" y="463"/>
                  </a:lnTo>
                  <a:lnTo>
                    <a:pt x="0" y="487"/>
                  </a:lnTo>
                  <a:lnTo>
                    <a:pt x="0" y="512"/>
                  </a:lnTo>
                  <a:lnTo>
                    <a:pt x="3" y="538"/>
                  </a:lnTo>
                  <a:lnTo>
                    <a:pt x="6" y="561"/>
                  </a:lnTo>
                  <a:lnTo>
                    <a:pt x="9" y="586"/>
                  </a:lnTo>
                  <a:lnTo>
                    <a:pt x="15" y="609"/>
                  </a:lnTo>
                  <a:lnTo>
                    <a:pt x="21" y="632"/>
                  </a:lnTo>
                  <a:lnTo>
                    <a:pt x="29" y="655"/>
                  </a:lnTo>
                  <a:lnTo>
                    <a:pt x="38" y="678"/>
                  </a:lnTo>
                  <a:lnTo>
                    <a:pt x="48" y="700"/>
                  </a:lnTo>
                  <a:lnTo>
                    <a:pt x="58" y="720"/>
                  </a:lnTo>
                  <a:lnTo>
                    <a:pt x="71" y="741"/>
                  </a:lnTo>
                  <a:lnTo>
                    <a:pt x="83" y="761"/>
                  </a:lnTo>
                  <a:lnTo>
                    <a:pt x="97" y="780"/>
                  </a:lnTo>
                  <a:lnTo>
                    <a:pt x="112" y="798"/>
                  </a:lnTo>
                  <a:lnTo>
                    <a:pt x="128" y="817"/>
                  </a:lnTo>
                  <a:lnTo>
                    <a:pt x="143" y="834"/>
                  </a:lnTo>
                  <a:lnTo>
                    <a:pt x="160" y="849"/>
                  </a:lnTo>
                  <a:lnTo>
                    <a:pt x="178" y="864"/>
                  </a:lnTo>
                  <a:lnTo>
                    <a:pt x="197" y="878"/>
                  </a:lnTo>
                  <a:lnTo>
                    <a:pt x="215" y="892"/>
                  </a:lnTo>
                  <a:lnTo>
                    <a:pt x="235" y="906"/>
                  </a:lnTo>
                  <a:lnTo>
                    <a:pt x="255" y="917"/>
                  </a:lnTo>
                  <a:lnTo>
                    <a:pt x="277" y="928"/>
                  </a:lnTo>
                  <a:lnTo>
                    <a:pt x="299" y="938"/>
                  </a:lnTo>
                  <a:lnTo>
                    <a:pt x="320" y="946"/>
                  </a:lnTo>
                  <a:lnTo>
                    <a:pt x="343" y="954"/>
                  </a:lnTo>
                  <a:lnTo>
                    <a:pt x="366" y="961"/>
                  </a:lnTo>
                  <a:lnTo>
                    <a:pt x="391" y="966"/>
                  </a:lnTo>
                  <a:lnTo>
                    <a:pt x="414" y="971"/>
                  </a:lnTo>
                  <a:lnTo>
                    <a:pt x="439" y="974"/>
                  </a:lnTo>
                  <a:lnTo>
                    <a:pt x="463" y="975"/>
                  </a:lnTo>
                  <a:lnTo>
                    <a:pt x="489" y="977"/>
                  </a:lnTo>
                  <a:lnTo>
                    <a:pt x="514" y="975"/>
                  </a:lnTo>
                  <a:lnTo>
                    <a:pt x="539" y="974"/>
                  </a:lnTo>
                  <a:lnTo>
                    <a:pt x="563" y="971"/>
                  </a:lnTo>
                  <a:lnTo>
                    <a:pt x="588" y="966"/>
                  </a:lnTo>
                  <a:lnTo>
                    <a:pt x="611" y="961"/>
                  </a:lnTo>
                  <a:lnTo>
                    <a:pt x="634" y="954"/>
                  </a:lnTo>
                  <a:lnTo>
                    <a:pt x="657" y="946"/>
                  </a:lnTo>
                  <a:lnTo>
                    <a:pt x="679" y="938"/>
                  </a:lnTo>
                  <a:lnTo>
                    <a:pt x="700" y="928"/>
                  </a:lnTo>
                  <a:lnTo>
                    <a:pt x="722" y="917"/>
                  </a:lnTo>
                  <a:lnTo>
                    <a:pt x="742" y="906"/>
                  </a:lnTo>
                  <a:lnTo>
                    <a:pt x="762" y="892"/>
                  </a:lnTo>
                  <a:lnTo>
                    <a:pt x="782" y="878"/>
                  </a:lnTo>
                  <a:lnTo>
                    <a:pt x="800" y="864"/>
                  </a:lnTo>
                  <a:lnTo>
                    <a:pt x="817" y="849"/>
                  </a:lnTo>
                  <a:lnTo>
                    <a:pt x="834" y="834"/>
                  </a:lnTo>
                  <a:lnTo>
                    <a:pt x="851" y="817"/>
                  </a:lnTo>
                  <a:lnTo>
                    <a:pt x="867" y="798"/>
                  </a:lnTo>
                  <a:lnTo>
                    <a:pt x="881" y="780"/>
                  </a:lnTo>
                  <a:lnTo>
                    <a:pt x="894" y="761"/>
                  </a:lnTo>
                  <a:lnTo>
                    <a:pt x="907" y="741"/>
                  </a:lnTo>
                  <a:lnTo>
                    <a:pt x="919" y="720"/>
                  </a:lnTo>
                  <a:lnTo>
                    <a:pt x="930" y="700"/>
                  </a:lnTo>
                  <a:lnTo>
                    <a:pt x="939" y="678"/>
                  </a:lnTo>
                  <a:lnTo>
                    <a:pt x="948" y="655"/>
                  </a:lnTo>
                  <a:lnTo>
                    <a:pt x="956" y="632"/>
                  </a:lnTo>
                  <a:lnTo>
                    <a:pt x="962" y="609"/>
                  </a:lnTo>
                  <a:lnTo>
                    <a:pt x="968" y="586"/>
                  </a:lnTo>
                  <a:lnTo>
                    <a:pt x="971" y="561"/>
                  </a:lnTo>
                  <a:lnTo>
                    <a:pt x="974" y="538"/>
                  </a:lnTo>
                  <a:lnTo>
                    <a:pt x="978" y="512"/>
                  </a:lnTo>
                  <a:lnTo>
                    <a:pt x="978" y="4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Freeform 22"/>
            <p:cNvSpPr>
              <a:spLocks/>
            </p:cNvSpPr>
            <p:nvPr/>
          </p:nvSpPr>
          <p:spPr bwMode="auto">
            <a:xfrm>
              <a:off x="3198" y="1532"/>
              <a:ext cx="489" cy="489"/>
            </a:xfrm>
            <a:custGeom>
              <a:avLst/>
              <a:gdLst>
                <a:gd name="T0" fmla="*/ 122 w 978"/>
                <a:gd name="T1" fmla="*/ 55 h 977"/>
                <a:gd name="T2" fmla="*/ 121 w 978"/>
                <a:gd name="T3" fmla="*/ 46 h 977"/>
                <a:gd name="T4" fmla="*/ 118 w 978"/>
                <a:gd name="T5" fmla="*/ 38 h 977"/>
                <a:gd name="T6" fmla="*/ 114 w 978"/>
                <a:gd name="T7" fmla="*/ 30 h 977"/>
                <a:gd name="T8" fmla="*/ 109 w 978"/>
                <a:gd name="T9" fmla="*/ 23 h 977"/>
                <a:gd name="T10" fmla="*/ 103 w 978"/>
                <a:gd name="T11" fmla="*/ 16 h 977"/>
                <a:gd name="T12" fmla="*/ 96 w 978"/>
                <a:gd name="T13" fmla="*/ 11 h 977"/>
                <a:gd name="T14" fmla="*/ 88 w 978"/>
                <a:gd name="T15" fmla="*/ 6 h 977"/>
                <a:gd name="T16" fmla="*/ 80 w 978"/>
                <a:gd name="T17" fmla="*/ 3 h 977"/>
                <a:gd name="T18" fmla="*/ 71 w 978"/>
                <a:gd name="T19" fmla="*/ 1 h 977"/>
                <a:gd name="T20" fmla="*/ 62 w 978"/>
                <a:gd name="T21" fmla="*/ 0 h 977"/>
                <a:gd name="T22" fmla="*/ 52 w 978"/>
                <a:gd name="T23" fmla="*/ 1 h 977"/>
                <a:gd name="T24" fmla="*/ 43 w 978"/>
                <a:gd name="T25" fmla="*/ 3 h 977"/>
                <a:gd name="T26" fmla="*/ 35 w 978"/>
                <a:gd name="T27" fmla="*/ 6 h 977"/>
                <a:gd name="T28" fmla="*/ 27 w 978"/>
                <a:gd name="T29" fmla="*/ 11 h 977"/>
                <a:gd name="T30" fmla="*/ 21 w 978"/>
                <a:gd name="T31" fmla="*/ 16 h 977"/>
                <a:gd name="T32" fmla="*/ 14 w 978"/>
                <a:gd name="T33" fmla="*/ 23 h 977"/>
                <a:gd name="T34" fmla="*/ 9 w 978"/>
                <a:gd name="T35" fmla="*/ 30 h 977"/>
                <a:gd name="T36" fmla="*/ 5 w 978"/>
                <a:gd name="T37" fmla="*/ 38 h 977"/>
                <a:gd name="T38" fmla="*/ 2 w 978"/>
                <a:gd name="T39" fmla="*/ 46 h 977"/>
                <a:gd name="T40" fmla="*/ 1 w 978"/>
                <a:gd name="T41" fmla="*/ 55 h 977"/>
                <a:gd name="T42" fmla="*/ 0 w 978"/>
                <a:gd name="T43" fmla="*/ 64 h 977"/>
                <a:gd name="T44" fmla="*/ 2 w 978"/>
                <a:gd name="T45" fmla="*/ 74 h 977"/>
                <a:gd name="T46" fmla="*/ 4 w 978"/>
                <a:gd name="T47" fmla="*/ 82 h 977"/>
                <a:gd name="T48" fmla="*/ 8 w 978"/>
                <a:gd name="T49" fmla="*/ 90 h 977"/>
                <a:gd name="T50" fmla="*/ 13 w 978"/>
                <a:gd name="T51" fmla="*/ 98 h 977"/>
                <a:gd name="T52" fmla="*/ 18 w 978"/>
                <a:gd name="T53" fmla="*/ 105 h 977"/>
                <a:gd name="T54" fmla="*/ 25 w 978"/>
                <a:gd name="T55" fmla="*/ 110 h 977"/>
                <a:gd name="T56" fmla="*/ 32 w 978"/>
                <a:gd name="T57" fmla="*/ 115 h 977"/>
                <a:gd name="T58" fmla="*/ 41 w 978"/>
                <a:gd name="T59" fmla="*/ 119 h 977"/>
                <a:gd name="T60" fmla="*/ 49 w 978"/>
                <a:gd name="T61" fmla="*/ 121 h 977"/>
                <a:gd name="T62" fmla="*/ 58 w 978"/>
                <a:gd name="T63" fmla="*/ 122 h 977"/>
                <a:gd name="T64" fmla="*/ 68 w 978"/>
                <a:gd name="T65" fmla="*/ 122 h 977"/>
                <a:gd name="T66" fmla="*/ 77 w 978"/>
                <a:gd name="T67" fmla="*/ 121 h 977"/>
                <a:gd name="T68" fmla="*/ 85 w 978"/>
                <a:gd name="T69" fmla="*/ 118 h 977"/>
                <a:gd name="T70" fmla="*/ 93 w 978"/>
                <a:gd name="T71" fmla="*/ 114 h 977"/>
                <a:gd name="T72" fmla="*/ 100 w 978"/>
                <a:gd name="T73" fmla="*/ 108 h 977"/>
                <a:gd name="T74" fmla="*/ 107 w 978"/>
                <a:gd name="T75" fmla="*/ 103 h 977"/>
                <a:gd name="T76" fmla="*/ 112 w 978"/>
                <a:gd name="T77" fmla="*/ 96 h 977"/>
                <a:gd name="T78" fmla="*/ 117 w 978"/>
                <a:gd name="T79" fmla="*/ 88 h 977"/>
                <a:gd name="T80" fmla="*/ 120 w 978"/>
                <a:gd name="T81" fmla="*/ 79 h 977"/>
                <a:gd name="T82" fmla="*/ 122 w 978"/>
                <a:gd name="T83" fmla="*/ 71 h 977"/>
                <a:gd name="T84" fmla="*/ 123 w 978"/>
                <a:gd name="T85" fmla="*/ 61 h 9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8"/>
                <a:gd name="T130" fmla="*/ 0 h 977"/>
                <a:gd name="T131" fmla="*/ 978 w 978"/>
                <a:gd name="T132" fmla="*/ 977 h 9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8" h="977">
                  <a:moveTo>
                    <a:pt x="978" y="487"/>
                  </a:moveTo>
                  <a:lnTo>
                    <a:pt x="977" y="463"/>
                  </a:lnTo>
                  <a:lnTo>
                    <a:pt x="975" y="438"/>
                  </a:lnTo>
                  <a:lnTo>
                    <a:pt x="972" y="414"/>
                  </a:lnTo>
                  <a:lnTo>
                    <a:pt x="967" y="389"/>
                  </a:lnTo>
                  <a:lnTo>
                    <a:pt x="963" y="366"/>
                  </a:lnTo>
                  <a:lnTo>
                    <a:pt x="955" y="343"/>
                  </a:lnTo>
                  <a:lnTo>
                    <a:pt x="947" y="320"/>
                  </a:lnTo>
                  <a:lnTo>
                    <a:pt x="940" y="297"/>
                  </a:lnTo>
                  <a:lnTo>
                    <a:pt x="929" y="275"/>
                  </a:lnTo>
                  <a:lnTo>
                    <a:pt x="918" y="255"/>
                  </a:lnTo>
                  <a:lnTo>
                    <a:pt x="907" y="233"/>
                  </a:lnTo>
                  <a:lnTo>
                    <a:pt x="893" y="213"/>
                  </a:lnTo>
                  <a:lnTo>
                    <a:pt x="880" y="195"/>
                  </a:lnTo>
                  <a:lnTo>
                    <a:pt x="866" y="177"/>
                  </a:lnTo>
                  <a:lnTo>
                    <a:pt x="850" y="160"/>
                  </a:lnTo>
                  <a:lnTo>
                    <a:pt x="835" y="143"/>
                  </a:lnTo>
                  <a:lnTo>
                    <a:pt x="818" y="126"/>
                  </a:lnTo>
                  <a:lnTo>
                    <a:pt x="800" y="110"/>
                  </a:lnTo>
                  <a:lnTo>
                    <a:pt x="781" y="96"/>
                  </a:lnTo>
                  <a:lnTo>
                    <a:pt x="763" y="83"/>
                  </a:lnTo>
                  <a:lnTo>
                    <a:pt x="743" y="69"/>
                  </a:lnTo>
                  <a:lnTo>
                    <a:pt x="721" y="58"/>
                  </a:lnTo>
                  <a:lnTo>
                    <a:pt x="701" y="47"/>
                  </a:lnTo>
                  <a:lnTo>
                    <a:pt x="679" y="36"/>
                  </a:lnTo>
                  <a:lnTo>
                    <a:pt x="656" y="29"/>
                  </a:lnTo>
                  <a:lnTo>
                    <a:pt x="633" y="21"/>
                  </a:lnTo>
                  <a:lnTo>
                    <a:pt x="610" y="15"/>
                  </a:lnTo>
                  <a:lnTo>
                    <a:pt x="587" y="9"/>
                  </a:lnTo>
                  <a:lnTo>
                    <a:pt x="562" y="4"/>
                  </a:lnTo>
                  <a:lnTo>
                    <a:pt x="538" y="1"/>
                  </a:lnTo>
                  <a:lnTo>
                    <a:pt x="513" y="0"/>
                  </a:lnTo>
                  <a:lnTo>
                    <a:pt x="489" y="0"/>
                  </a:lnTo>
                  <a:lnTo>
                    <a:pt x="464" y="0"/>
                  </a:lnTo>
                  <a:lnTo>
                    <a:pt x="439" y="1"/>
                  </a:lnTo>
                  <a:lnTo>
                    <a:pt x="415" y="4"/>
                  </a:lnTo>
                  <a:lnTo>
                    <a:pt x="390" y="9"/>
                  </a:lnTo>
                  <a:lnTo>
                    <a:pt x="367" y="15"/>
                  </a:lnTo>
                  <a:lnTo>
                    <a:pt x="344" y="21"/>
                  </a:lnTo>
                  <a:lnTo>
                    <a:pt x="321" y="29"/>
                  </a:lnTo>
                  <a:lnTo>
                    <a:pt x="298" y="36"/>
                  </a:lnTo>
                  <a:lnTo>
                    <a:pt x="276" y="47"/>
                  </a:lnTo>
                  <a:lnTo>
                    <a:pt x="256" y="58"/>
                  </a:lnTo>
                  <a:lnTo>
                    <a:pt x="234" y="69"/>
                  </a:lnTo>
                  <a:lnTo>
                    <a:pt x="214" y="83"/>
                  </a:lnTo>
                  <a:lnTo>
                    <a:pt x="196" y="96"/>
                  </a:lnTo>
                  <a:lnTo>
                    <a:pt x="178" y="110"/>
                  </a:lnTo>
                  <a:lnTo>
                    <a:pt x="161" y="126"/>
                  </a:lnTo>
                  <a:lnTo>
                    <a:pt x="144" y="143"/>
                  </a:lnTo>
                  <a:lnTo>
                    <a:pt x="127" y="160"/>
                  </a:lnTo>
                  <a:lnTo>
                    <a:pt x="111" y="177"/>
                  </a:lnTo>
                  <a:lnTo>
                    <a:pt x="97" y="195"/>
                  </a:lnTo>
                  <a:lnTo>
                    <a:pt x="84" y="213"/>
                  </a:lnTo>
                  <a:lnTo>
                    <a:pt x="70" y="233"/>
                  </a:lnTo>
                  <a:lnTo>
                    <a:pt x="59" y="255"/>
                  </a:lnTo>
                  <a:lnTo>
                    <a:pt x="48" y="275"/>
                  </a:lnTo>
                  <a:lnTo>
                    <a:pt x="37" y="297"/>
                  </a:lnTo>
                  <a:lnTo>
                    <a:pt x="30" y="320"/>
                  </a:lnTo>
                  <a:lnTo>
                    <a:pt x="22" y="343"/>
                  </a:lnTo>
                  <a:lnTo>
                    <a:pt x="16" y="366"/>
                  </a:lnTo>
                  <a:lnTo>
                    <a:pt x="10" y="389"/>
                  </a:lnTo>
                  <a:lnTo>
                    <a:pt x="5" y="414"/>
                  </a:lnTo>
                  <a:lnTo>
                    <a:pt x="2" y="438"/>
                  </a:lnTo>
                  <a:lnTo>
                    <a:pt x="0" y="463"/>
                  </a:lnTo>
                  <a:lnTo>
                    <a:pt x="0" y="487"/>
                  </a:lnTo>
                  <a:lnTo>
                    <a:pt x="0" y="512"/>
                  </a:lnTo>
                  <a:lnTo>
                    <a:pt x="2" y="537"/>
                  </a:lnTo>
                  <a:lnTo>
                    <a:pt x="5" y="561"/>
                  </a:lnTo>
                  <a:lnTo>
                    <a:pt x="10" y="586"/>
                  </a:lnTo>
                  <a:lnTo>
                    <a:pt x="16" y="609"/>
                  </a:lnTo>
                  <a:lnTo>
                    <a:pt x="22" y="632"/>
                  </a:lnTo>
                  <a:lnTo>
                    <a:pt x="30" y="655"/>
                  </a:lnTo>
                  <a:lnTo>
                    <a:pt x="37" y="678"/>
                  </a:lnTo>
                  <a:lnTo>
                    <a:pt x="48" y="700"/>
                  </a:lnTo>
                  <a:lnTo>
                    <a:pt x="59" y="720"/>
                  </a:lnTo>
                  <a:lnTo>
                    <a:pt x="70" y="741"/>
                  </a:lnTo>
                  <a:lnTo>
                    <a:pt x="84" y="761"/>
                  </a:lnTo>
                  <a:lnTo>
                    <a:pt x="97" y="780"/>
                  </a:lnTo>
                  <a:lnTo>
                    <a:pt x="111" y="798"/>
                  </a:lnTo>
                  <a:lnTo>
                    <a:pt x="127" y="817"/>
                  </a:lnTo>
                  <a:lnTo>
                    <a:pt x="144" y="834"/>
                  </a:lnTo>
                  <a:lnTo>
                    <a:pt x="161" y="849"/>
                  </a:lnTo>
                  <a:lnTo>
                    <a:pt x="178" y="864"/>
                  </a:lnTo>
                  <a:lnTo>
                    <a:pt x="196" y="878"/>
                  </a:lnTo>
                  <a:lnTo>
                    <a:pt x="214" y="892"/>
                  </a:lnTo>
                  <a:lnTo>
                    <a:pt x="234" y="906"/>
                  </a:lnTo>
                  <a:lnTo>
                    <a:pt x="256" y="917"/>
                  </a:lnTo>
                  <a:lnTo>
                    <a:pt x="276" y="928"/>
                  </a:lnTo>
                  <a:lnTo>
                    <a:pt x="298" y="938"/>
                  </a:lnTo>
                  <a:lnTo>
                    <a:pt x="321" y="946"/>
                  </a:lnTo>
                  <a:lnTo>
                    <a:pt x="344" y="954"/>
                  </a:lnTo>
                  <a:lnTo>
                    <a:pt x="367" y="961"/>
                  </a:lnTo>
                  <a:lnTo>
                    <a:pt x="390" y="966"/>
                  </a:lnTo>
                  <a:lnTo>
                    <a:pt x="415" y="971"/>
                  </a:lnTo>
                  <a:lnTo>
                    <a:pt x="439" y="974"/>
                  </a:lnTo>
                  <a:lnTo>
                    <a:pt x="464" y="975"/>
                  </a:lnTo>
                  <a:lnTo>
                    <a:pt x="489" y="977"/>
                  </a:lnTo>
                  <a:lnTo>
                    <a:pt x="513" y="975"/>
                  </a:lnTo>
                  <a:lnTo>
                    <a:pt x="538" y="974"/>
                  </a:lnTo>
                  <a:lnTo>
                    <a:pt x="562" y="971"/>
                  </a:lnTo>
                  <a:lnTo>
                    <a:pt x="587" y="966"/>
                  </a:lnTo>
                  <a:lnTo>
                    <a:pt x="610" y="961"/>
                  </a:lnTo>
                  <a:lnTo>
                    <a:pt x="633" y="954"/>
                  </a:lnTo>
                  <a:lnTo>
                    <a:pt x="656" y="946"/>
                  </a:lnTo>
                  <a:lnTo>
                    <a:pt x="679" y="938"/>
                  </a:lnTo>
                  <a:lnTo>
                    <a:pt x="701" y="928"/>
                  </a:lnTo>
                  <a:lnTo>
                    <a:pt x="721" y="917"/>
                  </a:lnTo>
                  <a:lnTo>
                    <a:pt x="743" y="906"/>
                  </a:lnTo>
                  <a:lnTo>
                    <a:pt x="763" y="892"/>
                  </a:lnTo>
                  <a:lnTo>
                    <a:pt x="781" y="878"/>
                  </a:lnTo>
                  <a:lnTo>
                    <a:pt x="800" y="864"/>
                  </a:lnTo>
                  <a:lnTo>
                    <a:pt x="818" y="849"/>
                  </a:lnTo>
                  <a:lnTo>
                    <a:pt x="835" y="834"/>
                  </a:lnTo>
                  <a:lnTo>
                    <a:pt x="850" y="817"/>
                  </a:lnTo>
                  <a:lnTo>
                    <a:pt x="866" y="798"/>
                  </a:lnTo>
                  <a:lnTo>
                    <a:pt x="880" y="780"/>
                  </a:lnTo>
                  <a:lnTo>
                    <a:pt x="893" y="761"/>
                  </a:lnTo>
                  <a:lnTo>
                    <a:pt x="907" y="741"/>
                  </a:lnTo>
                  <a:lnTo>
                    <a:pt x="918" y="720"/>
                  </a:lnTo>
                  <a:lnTo>
                    <a:pt x="929" y="700"/>
                  </a:lnTo>
                  <a:lnTo>
                    <a:pt x="940" y="678"/>
                  </a:lnTo>
                  <a:lnTo>
                    <a:pt x="947" y="655"/>
                  </a:lnTo>
                  <a:lnTo>
                    <a:pt x="955" y="632"/>
                  </a:lnTo>
                  <a:lnTo>
                    <a:pt x="963" y="609"/>
                  </a:lnTo>
                  <a:lnTo>
                    <a:pt x="967" y="586"/>
                  </a:lnTo>
                  <a:lnTo>
                    <a:pt x="972" y="561"/>
                  </a:lnTo>
                  <a:lnTo>
                    <a:pt x="975" y="537"/>
                  </a:lnTo>
                  <a:lnTo>
                    <a:pt x="977" y="512"/>
                  </a:lnTo>
                  <a:lnTo>
                    <a:pt x="978" y="4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Rectangle 23"/>
            <p:cNvSpPr>
              <a:spLocks noChangeArrowheads="1"/>
            </p:cNvSpPr>
            <p:nvPr/>
          </p:nvSpPr>
          <p:spPr bwMode="auto">
            <a:xfrm>
              <a:off x="3269" y="1689"/>
              <a:ext cx="34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b="0">
                  <a:solidFill>
                    <a:srgbClr val="000000"/>
                  </a:solidFill>
                  <a:latin typeface="Arial" pitchFamily="34" charset="0"/>
                </a:rPr>
                <a:t>GNS3</a:t>
              </a:r>
              <a:endParaRPr lang="en-US" sz="1600" b="0">
                <a:latin typeface="Arial" pitchFamily="34" charset="0"/>
              </a:endParaRPr>
            </a:p>
          </p:txBody>
        </p:sp>
      </p:grpSp>
      <p:grpSp>
        <p:nvGrpSpPr>
          <p:cNvPr id="26645" name="Group 24"/>
          <p:cNvGrpSpPr>
            <a:grpSpLocks/>
          </p:cNvGrpSpPr>
          <p:nvPr/>
        </p:nvGrpSpPr>
        <p:grpSpPr bwMode="auto">
          <a:xfrm>
            <a:off x="6913563" y="2493963"/>
            <a:ext cx="776287" cy="776287"/>
            <a:chOff x="4420" y="1502"/>
            <a:chExt cx="489" cy="489"/>
          </a:xfrm>
        </p:grpSpPr>
        <p:sp>
          <p:nvSpPr>
            <p:cNvPr id="26681" name="Freeform 25"/>
            <p:cNvSpPr>
              <a:spLocks/>
            </p:cNvSpPr>
            <p:nvPr/>
          </p:nvSpPr>
          <p:spPr bwMode="auto">
            <a:xfrm>
              <a:off x="4420" y="1502"/>
              <a:ext cx="489" cy="489"/>
            </a:xfrm>
            <a:custGeom>
              <a:avLst/>
              <a:gdLst>
                <a:gd name="T0" fmla="*/ 122 w 978"/>
                <a:gd name="T1" fmla="*/ 55 h 977"/>
                <a:gd name="T2" fmla="*/ 121 w 978"/>
                <a:gd name="T3" fmla="*/ 46 h 977"/>
                <a:gd name="T4" fmla="*/ 118 w 978"/>
                <a:gd name="T5" fmla="*/ 38 h 977"/>
                <a:gd name="T6" fmla="*/ 114 w 978"/>
                <a:gd name="T7" fmla="*/ 30 h 977"/>
                <a:gd name="T8" fmla="*/ 109 w 978"/>
                <a:gd name="T9" fmla="*/ 23 h 977"/>
                <a:gd name="T10" fmla="*/ 103 w 978"/>
                <a:gd name="T11" fmla="*/ 16 h 977"/>
                <a:gd name="T12" fmla="*/ 96 w 978"/>
                <a:gd name="T13" fmla="*/ 11 h 977"/>
                <a:gd name="T14" fmla="*/ 88 w 978"/>
                <a:gd name="T15" fmla="*/ 6 h 977"/>
                <a:gd name="T16" fmla="*/ 80 w 978"/>
                <a:gd name="T17" fmla="*/ 3 h 977"/>
                <a:gd name="T18" fmla="*/ 71 w 978"/>
                <a:gd name="T19" fmla="*/ 1 h 977"/>
                <a:gd name="T20" fmla="*/ 62 w 978"/>
                <a:gd name="T21" fmla="*/ 0 h 977"/>
                <a:gd name="T22" fmla="*/ 52 w 978"/>
                <a:gd name="T23" fmla="*/ 1 h 977"/>
                <a:gd name="T24" fmla="*/ 43 w 978"/>
                <a:gd name="T25" fmla="*/ 3 h 977"/>
                <a:gd name="T26" fmla="*/ 35 w 978"/>
                <a:gd name="T27" fmla="*/ 6 h 977"/>
                <a:gd name="T28" fmla="*/ 27 w 978"/>
                <a:gd name="T29" fmla="*/ 11 h 977"/>
                <a:gd name="T30" fmla="*/ 21 w 978"/>
                <a:gd name="T31" fmla="*/ 16 h 977"/>
                <a:gd name="T32" fmla="*/ 14 w 978"/>
                <a:gd name="T33" fmla="*/ 23 h 977"/>
                <a:gd name="T34" fmla="*/ 9 w 978"/>
                <a:gd name="T35" fmla="*/ 30 h 977"/>
                <a:gd name="T36" fmla="*/ 5 w 978"/>
                <a:gd name="T37" fmla="*/ 38 h 977"/>
                <a:gd name="T38" fmla="*/ 2 w 978"/>
                <a:gd name="T39" fmla="*/ 46 h 977"/>
                <a:gd name="T40" fmla="*/ 1 w 978"/>
                <a:gd name="T41" fmla="*/ 55 h 977"/>
                <a:gd name="T42" fmla="*/ 0 w 978"/>
                <a:gd name="T43" fmla="*/ 64 h 977"/>
                <a:gd name="T44" fmla="*/ 2 w 978"/>
                <a:gd name="T45" fmla="*/ 74 h 977"/>
                <a:gd name="T46" fmla="*/ 4 w 978"/>
                <a:gd name="T47" fmla="*/ 82 h 977"/>
                <a:gd name="T48" fmla="*/ 8 w 978"/>
                <a:gd name="T49" fmla="*/ 90 h 977"/>
                <a:gd name="T50" fmla="*/ 13 w 978"/>
                <a:gd name="T51" fmla="*/ 98 h 977"/>
                <a:gd name="T52" fmla="*/ 18 w 978"/>
                <a:gd name="T53" fmla="*/ 105 h 977"/>
                <a:gd name="T54" fmla="*/ 25 w 978"/>
                <a:gd name="T55" fmla="*/ 110 h 977"/>
                <a:gd name="T56" fmla="*/ 32 w 978"/>
                <a:gd name="T57" fmla="*/ 115 h 977"/>
                <a:gd name="T58" fmla="*/ 41 w 978"/>
                <a:gd name="T59" fmla="*/ 119 h 977"/>
                <a:gd name="T60" fmla="*/ 49 w 978"/>
                <a:gd name="T61" fmla="*/ 121 h 977"/>
                <a:gd name="T62" fmla="*/ 58 w 978"/>
                <a:gd name="T63" fmla="*/ 122 h 977"/>
                <a:gd name="T64" fmla="*/ 68 w 978"/>
                <a:gd name="T65" fmla="*/ 122 h 977"/>
                <a:gd name="T66" fmla="*/ 77 w 978"/>
                <a:gd name="T67" fmla="*/ 121 h 977"/>
                <a:gd name="T68" fmla="*/ 85 w 978"/>
                <a:gd name="T69" fmla="*/ 118 h 977"/>
                <a:gd name="T70" fmla="*/ 93 w 978"/>
                <a:gd name="T71" fmla="*/ 114 h 977"/>
                <a:gd name="T72" fmla="*/ 100 w 978"/>
                <a:gd name="T73" fmla="*/ 108 h 977"/>
                <a:gd name="T74" fmla="*/ 107 w 978"/>
                <a:gd name="T75" fmla="*/ 103 h 977"/>
                <a:gd name="T76" fmla="*/ 112 w 978"/>
                <a:gd name="T77" fmla="*/ 96 h 977"/>
                <a:gd name="T78" fmla="*/ 117 w 978"/>
                <a:gd name="T79" fmla="*/ 88 h 977"/>
                <a:gd name="T80" fmla="*/ 120 w 978"/>
                <a:gd name="T81" fmla="*/ 79 h 977"/>
                <a:gd name="T82" fmla="*/ 122 w 978"/>
                <a:gd name="T83" fmla="*/ 71 h 977"/>
                <a:gd name="T84" fmla="*/ 123 w 978"/>
                <a:gd name="T85" fmla="*/ 61 h 9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8"/>
                <a:gd name="T130" fmla="*/ 0 h 977"/>
                <a:gd name="T131" fmla="*/ 978 w 978"/>
                <a:gd name="T132" fmla="*/ 977 h 9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8" h="977">
                  <a:moveTo>
                    <a:pt x="978" y="487"/>
                  </a:moveTo>
                  <a:lnTo>
                    <a:pt x="977" y="463"/>
                  </a:lnTo>
                  <a:lnTo>
                    <a:pt x="975" y="438"/>
                  </a:lnTo>
                  <a:lnTo>
                    <a:pt x="972" y="414"/>
                  </a:lnTo>
                  <a:lnTo>
                    <a:pt x="967" y="389"/>
                  </a:lnTo>
                  <a:lnTo>
                    <a:pt x="963" y="366"/>
                  </a:lnTo>
                  <a:lnTo>
                    <a:pt x="955" y="343"/>
                  </a:lnTo>
                  <a:lnTo>
                    <a:pt x="947" y="320"/>
                  </a:lnTo>
                  <a:lnTo>
                    <a:pt x="940" y="297"/>
                  </a:lnTo>
                  <a:lnTo>
                    <a:pt x="929" y="275"/>
                  </a:lnTo>
                  <a:lnTo>
                    <a:pt x="918" y="255"/>
                  </a:lnTo>
                  <a:lnTo>
                    <a:pt x="907" y="233"/>
                  </a:lnTo>
                  <a:lnTo>
                    <a:pt x="893" y="213"/>
                  </a:lnTo>
                  <a:lnTo>
                    <a:pt x="880" y="195"/>
                  </a:lnTo>
                  <a:lnTo>
                    <a:pt x="866" y="177"/>
                  </a:lnTo>
                  <a:lnTo>
                    <a:pt x="850" y="160"/>
                  </a:lnTo>
                  <a:lnTo>
                    <a:pt x="835" y="143"/>
                  </a:lnTo>
                  <a:lnTo>
                    <a:pt x="818" y="126"/>
                  </a:lnTo>
                  <a:lnTo>
                    <a:pt x="800" y="110"/>
                  </a:lnTo>
                  <a:lnTo>
                    <a:pt x="781" y="96"/>
                  </a:lnTo>
                  <a:lnTo>
                    <a:pt x="763" y="83"/>
                  </a:lnTo>
                  <a:lnTo>
                    <a:pt x="743" y="69"/>
                  </a:lnTo>
                  <a:lnTo>
                    <a:pt x="721" y="58"/>
                  </a:lnTo>
                  <a:lnTo>
                    <a:pt x="701" y="47"/>
                  </a:lnTo>
                  <a:lnTo>
                    <a:pt x="679" y="36"/>
                  </a:lnTo>
                  <a:lnTo>
                    <a:pt x="656" y="29"/>
                  </a:lnTo>
                  <a:lnTo>
                    <a:pt x="633" y="21"/>
                  </a:lnTo>
                  <a:lnTo>
                    <a:pt x="610" y="15"/>
                  </a:lnTo>
                  <a:lnTo>
                    <a:pt x="587" y="9"/>
                  </a:lnTo>
                  <a:lnTo>
                    <a:pt x="562" y="4"/>
                  </a:lnTo>
                  <a:lnTo>
                    <a:pt x="538" y="1"/>
                  </a:lnTo>
                  <a:lnTo>
                    <a:pt x="513" y="0"/>
                  </a:lnTo>
                  <a:lnTo>
                    <a:pt x="489" y="0"/>
                  </a:lnTo>
                  <a:lnTo>
                    <a:pt x="464" y="0"/>
                  </a:lnTo>
                  <a:lnTo>
                    <a:pt x="439" y="1"/>
                  </a:lnTo>
                  <a:lnTo>
                    <a:pt x="415" y="4"/>
                  </a:lnTo>
                  <a:lnTo>
                    <a:pt x="390" y="9"/>
                  </a:lnTo>
                  <a:lnTo>
                    <a:pt x="367" y="15"/>
                  </a:lnTo>
                  <a:lnTo>
                    <a:pt x="344" y="21"/>
                  </a:lnTo>
                  <a:lnTo>
                    <a:pt x="321" y="29"/>
                  </a:lnTo>
                  <a:lnTo>
                    <a:pt x="298" y="36"/>
                  </a:lnTo>
                  <a:lnTo>
                    <a:pt x="276" y="47"/>
                  </a:lnTo>
                  <a:lnTo>
                    <a:pt x="256" y="58"/>
                  </a:lnTo>
                  <a:lnTo>
                    <a:pt x="234" y="69"/>
                  </a:lnTo>
                  <a:lnTo>
                    <a:pt x="214" y="83"/>
                  </a:lnTo>
                  <a:lnTo>
                    <a:pt x="196" y="96"/>
                  </a:lnTo>
                  <a:lnTo>
                    <a:pt x="178" y="110"/>
                  </a:lnTo>
                  <a:lnTo>
                    <a:pt x="161" y="126"/>
                  </a:lnTo>
                  <a:lnTo>
                    <a:pt x="144" y="143"/>
                  </a:lnTo>
                  <a:lnTo>
                    <a:pt x="127" y="160"/>
                  </a:lnTo>
                  <a:lnTo>
                    <a:pt x="111" y="177"/>
                  </a:lnTo>
                  <a:lnTo>
                    <a:pt x="97" y="195"/>
                  </a:lnTo>
                  <a:lnTo>
                    <a:pt x="84" y="213"/>
                  </a:lnTo>
                  <a:lnTo>
                    <a:pt x="70" y="233"/>
                  </a:lnTo>
                  <a:lnTo>
                    <a:pt x="59" y="255"/>
                  </a:lnTo>
                  <a:lnTo>
                    <a:pt x="48" y="275"/>
                  </a:lnTo>
                  <a:lnTo>
                    <a:pt x="37" y="297"/>
                  </a:lnTo>
                  <a:lnTo>
                    <a:pt x="30" y="320"/>
                  </a:lnTo>
                  <a:lnTo>
                    <a:pt x="22" y="343"/>
                  </a:lnTo>
                  <a:lnTo>
                    <a:pt x="16" y="366"/>
                  </a:lnTo>
                  <a:lnTo>
                    <a:pt x="10" y="389"/>
                  </a:lnTo>
                  <a:lnTo>
                    <a:pt x="5" y="414"/>
                  </a:lnTo>
                  <a:lnTo>
                    <a:pt x="2" y="438"/>
                  </a:lnTo>
                  <a:lnTo>
                    <a:pt x="0" y="463"/>
                  </a:lnTo>
                  <a:lnTo>
                    <a:pt x="0" y="487"/>
                  </a:lnTo>
                  <a:lnTo>
                    <a:pt x="0" y="512"/>
                  </a:lnTo>
                  <a:lnTo>
                    <a:pt x="2" y="537"/>
                  </a:lnTo>
                  <a:lnTo>
                    <a:pt x="5" y="561"/>
                  </a:lnTo>
                  <a:lnTo>
                    <a:pt x="10" y="586"/>
                  </a:lnTo>
                  <a:lnTo>
                    <a:pt x="16" y="609"/>
                  </a:lnTo>
                  <a:lnTo>
                    <a:pt x="22" y="632"/>
                  </a:lnTo>
                  <a:lnTo>
                    <a:pt x="30" y="655"/>
                  </a:lnTo>
                  <a:lnTo>
                    <a:pt x="37" y="678"/>
                  </a:lnTo>
                  <a:lnTo>
                    <a:pt x="48" y="700"/>
                  </a:lnTo>
                  <a:lnTo>
                    <a:pt x="59" y="720"/>
                  </a:lnTo>
                  <a:lnTo>
                    <a:pt x="70" y="741"/>
                  </a:lnTo>
                  <a:lnTo>
                    <a:pt x="84" y="761"/>
                  </a:lnTo>
                  <a:lnTo>
                    <a:pt x="97" y="780"/>
                  </a:lnTo>
                  <a:lnTo>
                    <a:pt x="111" y="798"/>
                  </a:lnTo>
                  <a:lnTo>
                    <a:pt x="127" y="817"/>
                  </a:lnTo>
                  <a:lnTo>
                    <a:pt x="144" y="834"/>
                  </a:lnTo>
                  <a:lnTo>
                    <a:pt x="161" y="849"/>
                  </a:lnTo>
                  <a:lnTo>
                    <a:pt x="178" y="864"/>
                  </a:lnTo>
                  <a:lnTo>
                    <a:pt x="196" y="878"/>
                  </a:lnTo>
                  <a:lnTo>
                    <a:pt x="214" y="892"/>
                  </a:lnTo>
                  <a:lnTo>
                    <a:pt x="234" y="906"/>
                  </a:lnTo>
                  <a:lnTo>
                    <a:pt x="256" y="917"/>
                  </a:lnTo>
                  <a:lnTo>
                    <a:pt x="276" y="928"/>
                  </a:lnTo>
                  <a:lnTo>
                    <a:pt x="298" y="938"/>
                  </a:lnTo>
                  <a:lnTo>
                    <a:pt x="321" y="946"/>
                  </a:lnTo>
                  <a:lnTo>
                    <a:pt x="344" y="954"/>
                  </a:lnTo>
                  <a:lnTo>
                    <a:pt x="367" y="961"/>
                  </a:lnTo>
                  <a:lnTo>
                    <a:pt x="390" y="966"/>
                  </a:lnTo>
                  <a:lnTo>
                    <a:pt x="415" y="971"/>
                  </a:lnTo>
                  <a:lnTo>
                    <a:pt x="439" y="974"/>
                  </a:lnTo>
                  <a:lnTo>
                    <a:pt x="464" y="975"/>
                  </a:lnTo>
                  <a:lnTo>
                    <a:pt x="489" y="977"/>
                  </a:lnTo>
                  <a:lnTo>
                    <a:pt x="513" y="975"/>
                  </a:lnTo>
                  <a:lnTo>
                    <a:pt x="538" y="974"/>
                  </a:lnTo>
                  <a:lnTo>
                    <a:pt x="562" y="971"/>
                  </a:lnTo>
                  <a:lnTo>
                    <a:pt x="587" y="966"/>
                  </a:lnTo>
                  <a:lnTo>
                    <a:pt x="610" y="961"/>
                  </a:lnTo>
                  <a:lnTo>
                    <a:pt x="633" y="954"/>
                  </a:lnTo>
                  <a:lnTo>
                    <a:pt x="656" y="946"/>
                  </a:lnTo>
                  <a:lnTo>
                    <a:pt x="679" y="938"/>
                  </a:lnTo>
                  <a:lnTo>
                    <a:pt x="701" y="928"/>
                  </a:lnTo>
                  <a:lnTo>
                    <a:pt x="721" y="917"/>
                  </a:lnTo>
                  <a:lnTo>
                    <a:pt x="743" y="906"/>
                  </a:lnTo>
                  <a:lnTo>
                    <a:pt x="763" y="892"/>
                  </a:lnTo>
                  <a:lnTo>
                    <a:pt x="781" y="878"/>
                  </a:lnTo>
                  <a:lnTo>
                    <a:pt x="800" y="864"/>
                  </a:lnTo>
                  <a:lnTo>
                    <a:pt x="818" y="849"/>
                  </a:lnTo>
                  <a:lnTo>
                    <a:pt x="835" y="834"/>
                  </a:lnTo>
                  <a:lnTo>
                    <a:pt x="850" y="817"/>
                  </a:lnTo>
                  <a:lnTo>
                    <a:pt x="866" y="798"/>
                  </a:lnTo>
                  <a:lnTo>
                    <a:pt x="880" y="780"/>
                  </a:lnTo>
                  <a:lnTo>
                    <a:pt x="893" y="761"/>
                  </a:lnTo>
                  <a:lnTo>
                    <a:pt x="907" y="741"/>
                  </a:lnTo>
                  <a:lnTo>
                    <a:pt x="918" y="720"/>
                  </a:lnTo>
                  <a:lnTo>
                    <a:pt x="929" y="700"/>
                  </a:lnTo>
                  <a:lnTo>
                    <a:pt x="940" y="678"/>
                  </a:lnTo>
                  <a:lnTo>
                    <a:pt x="947" y="655"/>
                  </a:lnTo>
                  <a:lnTo>
                    <a:pt x="955" y="632"/>
                  </a:lnTo>
                  <a:lnTo>
                    <a:pt x="963" y="609"/>
                  </a:lnTo>
                  <a:lnTo>
                    <a:pt x="967" y="586"/>
                  </a:lnTo>
                  <a:lnTo>
                    <a:pt x="972" y="561"/>
                  </a:lnTo>
                  <a:lnTo>
                    <a:pt x="975" y="537"/>
                  </a:lnTo>
                  <a:lnTo>
                    <a:pt x="977" y="512"/>
                  </a:lnTo>
                  <a:lnTo>
                    <a:pt x="978" y="4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Rectangle 26"/>
            <p:cNvSpPr>
              <a:spLocks noChangeArrowheads="1"/>
            </p:cNvSpPr>
            <p:nvPr/>
          </p:nvSpPr>
          <p:spPr bwMode="auto">
            <a:xfrm>
              <a:off x="4533" y="1680"/>
              <a:ext cx="2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b="0">
                  <a:solidFill>
                    <a:srgbClr val="000000"/>
                  </a:solidFill>
                  <a:latin typeface="Arial" pitchFamily="34" charset="0"/>
                </a:rPr>
                <a:t>YNS</a:t>
              </a:r>
              <a:endParaRPr lang="en-US" sz="1600" b="0">
                <a:latin typeface="Arial" pitchFamily="34" charset="0"/>
              </a:endParaRPr>
            </a:p>
          </p:txBody>
        </p:sp>
      </p:grpSp>
      <p:grpSp>
        <p:nvGrpSpPr>
          <p:cNvPr id="26646" name="Group 27"/>
          <p:cNvGrpSpPr>
            <a:grpSpLocks/>
          </p:cNvGrpSpPr>
          <p:nvPr/>
        </p:nvGrpSpPr>
        <p:grpSpPr bwMode="auto">
          <a:xfrm>
            <a:off x="6945313" y="4548188"/>
            <a:ext cx="776287" cy="776287"/>
            <a:chOff x="4420" y="1502"/>
            <a:chExt cx="489" cy="489"/>
          </a:xfrm>
        </p:grpSpPr>
        <p:sp>
          <p:nvSpPr>
            <p:cNvPr id="26679" name="Freeform 28"/>
            <p:cNvSpPr>
              <a:spLocks/>
            </p:cNvSpPr>
            <p:nvPr/>
          </p:nvSpPr>
          <p:spPr bwMode="auto">
            <a:xfrm>
              <a:off x="4420" y="1502"/>
              <a:ext cx="489" cy="489"/>
            </a:xfrm>
            <a:custGeom>
              <a:avLst/>
              <a:gdLst>
                <a:gd name="T0" fmla="*/ 122 w 978"/>
                <a:gd name="T1" fmla="*/ 55 h 977"/>
                <a:gd name="T2" fmla="*/ 121 w 978"/>
                <a:gd name="T3" fmla="*/ 46 h 977"/>
                <a:gd name="T4" fmla="*/ 118 w 978"/>
                <a:gd name="T5" fmla="*/ 38 h 977"/>
                <a:gd name="T6" fmla="*/ 114 w 978"/>
                <a:gd name="T7" fmla="*/ 30 h 977"/>
                <a:gd name="T8" fmla="*/ 109 w 978"/>
                <a:gd name="T9" fmla="*/ 23 h 977"/>
                <a:gd name="T10" fmla="*/ 103 w 978"/>
                <a:gd name="T11" fmla="*/ 16 h 977"/>
                <a:gd name="T12" fmla="*/ 96 w 978"/>
                <a:gd name="T13" fmla="*/ 11 h 977"/>
                <a:gd name="T14" fmla="*/ 88 w 978"/>
                <a:gd name="T15" fmla="*/ 6 h 977"/>
                <a:gd name="T16" fmla="*/ 80 w 978"/>
                <a:gd name="T17" fmla="*/ 3 h 977"/>
                <a:gd name="T18" fmla="*/ 71 w 978"/>
                <a:gd name="T19" fmla="*/ 1 h 977"/>
                <a:gd name="T20" fmla="*/ 62 w 978"/>
                <a:gd name="T21" fmla="*/ 0 h 977"/>
                <a:gd name="T22" fmla="*/ 52 w 978"/>
                <a:gd name="T23" fmla="*/ 1 h 977"/>
                <a:gd name="T24" fmla="*/ 43 w 978"/>
                <a:gd name="T25" fmla="*/ 3 h 977"/>
                <a:gd name="T26" fmla="*/ 35 w 978"/>
                <a:gd name="T27" fmla="*/ 6 h 977"/>
                <a:gd name="T28" fmla="*/ 27 w 978"/>
                <a:gd name="T29" fmla="*/ 11 h 977"/>
                <a:gd name="T30" fmla="*/ 21 w 978"/>
                <a:gd name="T31" fmla="*/ 16 h 977"/>
                <a:gd name="T32" fmla="*/ 14 w 978"/>
                <a:gd name="T33" fmla="*/ 23 h 977"/>
                <a:gd name="T34" fmla="*/ 9 w 978"/>
                <a:gd name="T35" fmla="*/ 30 h 977"/>
                <a:gd name="T36" fmla="*/ 5 w 978"/>
                <a:gd name="T37" fmla="*/ 38 h 977"/>
                <a:gd name="T38" fmla="*/ 2 w 978"/>
                <a:gd name="T39" fmla="*/ 46 h 977"/>
                <a:gd name="T40" fmla="*/ 1 w 978"/>
                <a:gd name="T41" fmla="*/ 55 h 977"/>
                <a:gd name="T42" fmla="*/ 0 w 978"/>
                <a:gd name="T43" fmla="*/ 64 h 977"/>
                <a:gd name="T44" fmla="*/ 2 w 978"/>
                <a:gd name="T45" fmla="*/ 74 h 977"/>
                <a:gd name="T46" fmla="*/ 4 w 978"/>
                <a:gd name="T47" fmla="*/ 82 h 977"/>
                <a:gd name="T48" fmla="*/ 8 w 978"/>
                <a:gd name="T49" fmla="*/ 90 h 977"/>
                <a:gd name="T50" fmla="*/ 13 w 978"/>
                <a:gd name="T51" fmla="*/ 98 h 977"/>
                <a:gd name="T52" fmla="*/ 18 w 978"/>
                <a:gd name="T53" fmla="*/ 105 h 977"/>
                <a:gd name="T54" fmla="*/ 25 w 978"/>
                <a:gd name="T55" fmla="*/ 110 h 977"/>
                <a:gd name="T56" fmla="*/ 32 w 978"/>
                <a:gd name="T57" fmla="*/ 115 h 977"/>
                <a:gd name="T58" fmla="*/ 41 w 978"/>
                <a:gd name="T59" fmla="*/ 119 h 977"/>
                <a:gd name="T60" fmla="*/ 49 w 978"/>
                <a:gd name="T61" fmla="*/ 121 h 977"/>
                <a:gd name="T62" fmla="*/ 58 w 978"/>
                <a:gd name="T63" fmla="*/ 122 h 977"/>
                <a:gd name="T64" fmla="*/ 68 w 978"/>
                <a:gd name="T65" fmla="*/ 122 h 977"/>
                <a:gd name="T66" fmla="*/ 77 w 978"/>
                <a:gd name="T67" fmla="*/ 121 h 977"/>
                <a:gd name="T68" fmla="*/ 85 w 978"/>
                <a:gd name="T69" fmla="*/ 118 h 977"/>
                <a:gd name="T70" fmla="*/ 93 w 978"/>
                <a:gd name="T71" fmla="*/ 114 h 977"/>
                <a:gd name="T72" fmla="*/ 100 w 978"/>
                <a:gd name="T73" fmla="*/ 108 h 977"/>
                <a:gd name="T74" fmla="*/ 107 w 978"/>
                <a:gd name="T75" fmla="*/ 103 h 977"/>
                <a:gd name="T76" fmla="*/ 112 w 978"/>
                <a:gd name="T77" fmla="*/ 96 h 977"/>
                <a:gd name="T78" fmla="*/ 117 w 978"/>
                <a:gd name="T79" fmla="*/ 88 h 977"/>
                <a:gd name="T80" fmla="*/ 120 w 978"/>
                <a:gd name="T81" fmla="*/ 79 h 977"/>
                <a:gd name="T82" fmla="*/ 122 w 978"/>
                <a:gd name="T83" fmla="*/ 71 h 977"/>
                <a:gd name="T84" fmla="*/ 123 w 978"/>
                <a:gd name="T85" fmla="*/ 61 h 9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8"/>
                <a:gd name="T130" fmla="*/ 0 h 977"/>
                <a:gd name="T131" fmla="*/ 978 w 978"/>
                <a:gd name="T132" fmla="*/ 977 h 9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8" h="977">
                  <a:moveTo>
                    <a:pt x="978" y="487"/>
                  </a:moveTo>
                  <a:lnTo>
                    <a:pt x="977" y="463"/>
                  </a:lnTo>
                  <a:lnTo>
                    <a:pt x="975" y="438"/>
                  </a:lnTo>
                  <a:lnTo>
                    <a:pt x="972" y="414"/>
                  </a:lnTo>
                  <a:lnTo>
                    <a:pt x="967" y="389"/>
                  </a:lnTo>
                  <a:lnTo>
                    <a:pt x="963" y="366"/>
                  </a:lnTo>
                  <a:lnTo>
                    <a:pt x="955" y="343"/>
                  </a:lnTo>
                  <a:lnTo>
                    <a:pt x="947" y="320"/>
                  </a:lnTo>
                  <a:lnTo>
                    <a:pt x="940" y="297"/>
                  </a:lnTo>
                  <a:lnTo>
                    <a:pt x="929" y="275"/>
                  </a:lnTo>
                  <a:lnTo>
                    <a:pt x="918" y="255"/>
                  </a:lnTo>
                  <a:lnTo>
                    <a:pt x="907" y="233"/>
                  </a:lnTo>
                  <a:lnTo>
                    <a:pt x="893" y="213"/>
                  </a:lnTo>
                  <a:lnTo>
                    <a:pt x="880" y="195"/>
                  </a:lnTo>
                  <a:lnTo>
                    <a:pt x="866" y="177"/>
                  </a:lnTo>
                  <a:lnTo>
                    <a:pt x="850" y="160"/>
                  </a:lnTo>
                  <a:lnTo>
                    <a:pt x="835" y="143"/>
                  </a:lnTo>
                  <a:lnTo>
                    <a:pt x="818" y="126"/>
                  </a:lnTo>
                  <a:lnTo>
                    <a:pt x="800" y="110"/>
                  </a:lnTo>
                  <a:lnTo>
                    <a:pt x="781" y="96"/>
                  </a:lnTo>
                  <a:lnTo>
                    <a:pt x="763" y="83"/>
                  </a:lnTo>
                  <a:lnTo>
                    <a:pt x="743" y="69"/>
                  </a:lnTo>
                  <a:lnTo>
                    <a:pt x="721" y="58"/>
                  </a:lnTo>
                  <a:lnTo>
                    <a:pt x="701" y="47"/>
                  </a:lnTo>
                  <a:lnTo>
                    <a:pt x="679" y="36"/>
                  </a:lnTo>
                  <a:lnTo>
                    <a:pt x="656" y="29"/>
                  </a:lnTo>
                  <a:lnTo>
                    <a:pt x="633" y="21"/>
                  </a:lnTo>
                  <a:lnTo>
                    <a:pt x="610" y="15"/>
                  </a:lnTo>
                  <a:lnTo>
                    <a:pt x="587" y="9"/>
                  </a:lnTo>
                  <a:lnTo>
                    <a:pt x="562" y="4"/>
                  </a:lnTo>
                  <a:lnTo>
                    <a:pt x="538" y="1"/>
                  </a:lnTo>
                  <a:lnTo>
                    <a:pt x="513" y="0"/>
                  </a:lnTo>
                  <a:lnTo>
                    <a:pt x="489" y="0"/>
                  </a:lnTo>
                  <a:lnTo>
                    <a:pt x="464" y="0"/>
                  </a:lnTo>
                  <a:lnTo>
                    <a:pt x="439" y="1"/>
                  </a:lnTo>
                  <a:lnTo>
                    <a:pt x="415" y="4"/>
                  </a:lnTo>
                  <a:lnTo>
                    <a:pt x="390" y="9"/>
                  </a:lnTo>
                  <a:lnTo>
                    <a:pt x="367" y="15"/>
                  </a:lnTo>
                  <a:lnTo>
                    <a:pt x="344" y="21"/>
                  </a:lnTo>
                  <a:lnTo>
                    <a:pt x="321" y="29"/>
                  </a:lnTo>
                  <a:lnTo>
                    <a:pt x="298" y="36"/>
                  </a:lnTo>
                  <a:lnTo>
                    <a:pt x="276" y="47"/>
                  </a:lnTo>
                  <a:lnTo>
                    <a:pt x="256" y="58"/>
                  </a:lnTo>
                  <a:lnTo>
                    <a:pt x="234" y="69"/>
                  </a:lnTo>
                  <a:lnTo>
                    <a:pt x="214" y="83"/>
                  </a:lnTo>
                  <a:lnTo>
                    <a:pt x="196" y="96"/>
                  </a:lnTo>
                  <a:lnTo>
                    <a:pt x="178" y="110"/>
                  </a:lnTo>
                  <a:lnTo>
                    <a:pt x="161" y="126"/>
                  </a:lnTo>
                  <a:lnTo>
                    <a:pt x="144" y="143"/>
                  </a:lnTo>
                  <a:lnTo>
                    <a:pt x="127" y="160"/>
                  </a:lnTo>
                  <a:lnTo>
                    <a:pt x="111" y="177"/>
                  </a:lnTo>
                  <a:lnTo>
                    <a:pt x="97" y="195"/>
                  </a:lnTo>
                  <a:lnTo>
                    <a:pt x="84" y="213"/>
                  </a:lnTo>
                  <a:lnTo>
                    <a:pt x="70" y="233"/>
                  </a:lnTo>
                  <a:lnTo>
                    <a:pt x="59" y="255"/>
                  </a:lnTo>
                  <a:lnTo>
                    <a:pt x="48" y="275"/>
                  </a:lnTo>
                  <a:lnTo>
                    <a:pt x="37" y="297"/>
                  </a:lnTo>
                  <a:lnTo>
                    <a:pt x="30" y="320"/>
                  </a:lnTo>
                  <a:lnTo>
                    <a:pt x="22" y="343"/>
                  </a:lnTo>
                  <a:lnTo>
                    <a:pt x="16" y="366"/>
                  </a:lnTo>
                  <a:lnTo>
                    <a:pt x="10" y="389"/>
                  </a:lnTo>
                  <a:lnTo>
                    <a:pt x="5" y="414"/>
                  </a:lnTo>
                  <a:lnTo>
                    <a:pt x="2" y="438"/>
                  </a:lnTo>
                  <a:lnTo>
                    <a:pt x="0" y="463"/>
                  </a:lnTo>
                  <a:lnTo>
                    <a:pt x="0" y="487"/>
                  </a:lnTo>
                  <a:lnTo>
                    <a:pt x="0" y="512"/>
                  </a:lnTo>
                  <a:lnTo>
                    <a:pt x="2" y="537"/>
                  </a:lnTo>
                  <a:lnTo>
                    <a:pt x="5" y="561"/>
                  </a:lnTo>
                  <a:lnTo>
                    <a:pt x="10" y="586"/>
                  </a:lnTo>
                  <a:lnTo>
                    <a:pt x="16" y="609"/>
                  </a:lnTo>
                  <a:lnTo>
                    <a:pt x="22" y="632"/>
                  </a:lnTo>
                  <a:lnTo>
                    <a:pt x="30" y="655"/>
                  </a:lnTo>
                  <a:lnTo>
                    <a:pt x="37" y="678"/>
                  </a:lnTo>
                  <a:lnTo>
                    <a:pt x="48" y="700"/>
                  </a:lnTo>
                  <a:lnTo>
                    <a:pt x="59" y="720"/>
                  </a:lnTo>
                  <a:lnTo>
                    <a:pt x="70" y="741"/>
                  </a:lnTo>
                  <a:lnTo>
                    <a:pt x="84" y="761"/>
                  </a:lnTo>
                  <a:lnTo>
                    <a:pt x="97" y="780"/>
                  </a:lnTo>
                  <a:lnTo>
                    <a:pt x="111" y="798"/>
                  </a:lnTo>
                  <a:lnTo>
                    <a:pt x="127" y="817"/>
                  </a:lnTo>
                  <a:lnTo>
                    <a:pt x="144" y="834"/>
                  </a:lnTo>
                  <a:lnTo>
                    <a:pt x="161" y="849"/>
                  </a:lnTo>
                  <a:lnTo>
                    <a:pt x="178" y="864"/>
                  </a:lnTo>
                  <a:lnTo>
                    <a:pt x="196" y="878"/>
                  </a:lnTo>
                  <a:lnTo>
                    <a:pt x="214" y="892"/>
                  </a:lnTo>
                  <a:lnTo>
                    <a:pt x="234" y="906"/>
                  </a:lnTo>
                  <a:lnTo>
                    <a:pt x="256" y="917"/>
                  </a:lnTo>
                  <a:lnTo>
                    <a:pt x="276" y="928"/>
                  </a:lnTo>
                  <a:lnTo>
                    <a:pt x="298" y="938"/>
                  </a:lnTo>
                  <a:lnTo>
                    <a:pt x="321" y="946"/>
                  </a:lnTo>
                  <a:lnTo>
                    <a:pt x="344" y="954"/>
                  </a:lnTo>
                  <a:lnTo>
                    <a:pt x="367" y="961"/>
                  </a:lnTo>
                  <a:lnTo>
                    <a:pt x="390" y="966"/>
                  </a:lnTo>
                  <a:lnTo>
                    <a:pt x="415" y="971"/>
                  </a:lnTo>
                  <a:lnTo>
                    <a:pt x="439" y="974"/>
                  </a:lnTo>
                  <a:lnTo>
                    <a:pt x="464" y="975"/>
                  </a:lnTo>
                  <a:lnTo>
                    <a:pt x="489" y="977"/>
                  </a:lnTo>
                  <a:lnTo>
                    <a:pt x="513" y="975"/>
                  </a:lnTo>
                  <a:lnTo>
                    <a:pt x="538" y="974"/>
                  </a:lnTo>
                  <a:lnTo>
                    <a:pt x="562" y="971"/>
                  </a:lnTo>
                  <a:lnTo>
                    <a:pt x="587" y="966"/>
                  </a:lnTo>
                  <a:lnTo>
                    <a:pt x="610" y="961"/>
                  </a:lnTo>
                  <a:lnTo>
                    <a:pt x="633" y="954"/>
                  </a:lnTo>
                  <a:lnTo>
                    <a:pt x="656" y="946"/>
                  </a:lnTo>
                  <a:lnTo>
                    <a:pt x="679" y="938"/>
                  </a:lnTo>
                  <a:lnTo>
                    <a:pt x="701" y="928"/>
                  </a:lnTo>
                  <a:lnTo>
                    <a:pt x="721" y="917"/>
                  </a:lnTo>
                  <a:lnTo>
                    <a:pt x="743" y="906"/>
                  </a:lnTo>
                  <a:lnTo>
                    <a:pt x="763" y="892"/>
                  </a:lnTo>
                  <a:lnTo>
                    <a:pt x="781" y="878"/>
                  </a:lnTo>
                  <a:lnTo>
                    <a:pt x="800" y="864"/>
                  </a:lnTo>
                  <a:lnTo>
                    <a:pt x="818" y="849"/>
                  </a:lnTo>
                  <a:lnTo>
                    <a:pt x="835" y="834"/>
                  </a:lnTo>
                  <a:lnTo>
                    <a:pt x="850" y="817"/>
                  </a:lnTo>
                  <a:lnTo>
                    <a:pt x="866" y="798"/>
                  </a:lnTo>
                  <a:lnTo>
                    <a:pt x="880" y="780"/>
                  </a:lnTo>
                  <a:lnTo>
                    <a:pt x="893" y="761"/>
                  </a:lnTo>
                  <a:lnTo>
                    <a:pt x="907" y="741"/>
                  </a:lnTo>
                  <a:lnTo>
                    <a:pt x="918" y="720"/>
                  </a:lnTo>
                  <a:lnTo>
                    <a:pt x="929" y="700"/>
                  </a:lnTo>
                  <a:lnTo>
                    <a:pt x="940" y="678"/>
                  </a:lnTo>
                  <a:lnTo>
                    <a:pt x="947" y="655"/>
                  </a:lnTo>
                  <a:lnTo>
                    <a:pt x="955" y="632"/>
                  </a:lnTo>
                  <a:lnTo>
                    <a:pt x="963" y="609"/>
                  </a:lnTo>
                  <a:lnTo>
                    <a:pt x="967" y="586"/>
                  </a:lnTo>
                  <a:lnTo>
                    <a:pt x="972" y="561"/>
                  </a:lnTo>
                  <a:lnTo>
                    <a:pt x="975" y="537"/>
                  </a:lnTo>
                  <a:lnTo>
                    <a:pt x="977" y="512"/>
                  </a:lnTo>
                  <a:lnTo>
                    <a:pt x="978" y="4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Rectangle 29"/>
            <p:cNvSpPr>
              <a:spLocks noChangeArrowheads="1"/>
            </p:cNvSpPr>
            <p:nvPr/>
          </p:nvSpPr>
          <p:spPr bwMode="auto">
            <a:xfrm>
              <a:off x="4533" y="1680"/>
              <a:ext cx="2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b="0">
                  <a:solidFill>
                    <a:srgbClr val="000000"/>
                  </a:solidFill>
                  <a:latin typeface="Arial" pitchFamily="34" charset="0"/>
                </a:rPr>
                <a:t>RNS</a:t>
              </a:r>
              <a:endParaRPr lang="en-US" sz="1600" b="0">
                <a:latin typeface="Arial" pitchFamily="34" charset="0"/>
              </a:endParaRPr>
            </a:p>
          </p:txBody>
        </p:sp>
      </p:grpSp>
      <p:sp>
        <p:nvSpPr>
          <p:cNvPr id="26647" name="Rectangle 30"/>
          <p:cNvSpPr>
            <a:spLocks noChangeArrowheads="1"/>
          </p:cNvSpPr>
          <p:nvPr/>
        </p:nvSpPr>
        <p:spPr bwMode="auto">
          <a:xfrm>
            <a:off x="6929438" y="5476875"/>
            <a:ext cx="7810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001 001</a:t>
            </a:r>
            <a:endParaRPr lang="en-US" b="0">
              <a:latin typeface="Arial" pitchFamily="34" charset="0"/>
            </a:endParaRPr>
          </a:p>
        </p:txBody>
      </p:sp>
      <p:sp>
        <p:nvSpPr>
          <p:cNvPr id="26648" name="Freeform 31"/>
          <p:cNvSpPr>
            <a:spLocks/>
          </p:cNvSpPr>
          <p:nvPr/>
        </p:nvSpPr>
        <p:spPr bwMode="auto">
          <a:xfrm>
            <a:off x="5014913" y="4594225"/>
            <a:ext cx="776287" cy="776288"/>
          </a:xfrm>
          <a:custGeom>
            <a:avLst/>
            <a:gdLst>
              <a:gd name="T0" fmla="*/ 2147483647 w 978"/>
              <a:gd name="T1" fmla="*/ 2147483647 h 977"/>
              <a:gd name="T2" fmla="*/ 2147483647 w 978"/>
              <a:gd name="T3" fmla="*/ 2147483647 h 977"/>
              <a:gd name="T4" fmla="*/ 2147483647 w 978"/>
              <a:gd name="T5" fmla="*/ 2147483647 h 977"/>
              <a:gd name="T6" fmla="*/ 2147483647 w 978"/>
              <a:gd name="T7" fmla="*/ 2147483647 h 977"/>
              <a:gd name="T8" fmla="*/ 2147483647 w 978"/>
              <a:gd name="T9" fmla="*/ 2147483647 h 977"/>
              <a:gd name="T10" fmla="*/ 2147483647 w 978"/>
              <a:gd name="T11" fmla="*/ 2147483647 h 977"/>
              <a:gd name="T12" fmla="*/ 2147483647 w 978"/>
              <a:gd name="T13" fmla="*/ 2147483647 h 977"/>
              <a:gd name="T14" fmla="*/ 2147483647 w 978"/>
              <a:gd name="T15" fmla="*/ 2147483647 h 977"/>
              <a:gd name="T16" fmla="*/ 2147483647 w 978"/>
              <a:gd name="T17" fmla="*/ 2147483647 h 977"/>
              <a:gd name="T18" fmla="*/ 2147483647 w 978"/>
              <a:gd name="T19" fmla="*/ 2006367585 h 977"/>
              <a:gd name="T20" fmla="*/ 2147483647 w 978"/>
              <a:gd name="T21" fmla="*/ 0 h 977"/>
              <a:gd name="T22" fmla="*/ 2147483647 w 978"/>
              <a:gd name="T23" fmla="*/ 2006367585 h 977"/>
              <a:gd name="T24" fmla="*/ 2147483647 w 978"/>
              <a:gd name="T25" fmla="*/ 2147483647 h 977"/>
              <a:gd name="T26" fmla="*/ 2147483647 w 978"/>
              <a:gd name="T27" fmla="*/ 2147483647 h 977"/>
              <a:gd name="T28" fmla="*/ 2147483647 w 978"/>
              <a:gd name="T29" fmla="*/ 2147483647 h 977"/>
              <a:gd name="T30" fmla="*/ 2147483647 w 978"/>
              <a:gd name="T31" fmla="*/ 2147483647 h 977"/>
              <a:gd name="T32" fmla="*/ 2147483647 w 978"/>
              <a:gd name="T33" fmla="*/ 2147483647 h 977"/>
              <a:gd name="T34" fmla="*/ 2147483647 w 978"/>
              <a:gd name="T35" fmla="*/ 2147483647 h 977"/>
              <a:gd name="T36" fmla="*/ 2147483647 w 978"/>
              <a:gd name="T37" fmla="*/ 2147483647 h 977"/>
              <a:gd name="T38" fmla="*/ 2147483647 w 978"/>
              <a:gd name="T39" fmla="*/ 2147483647 h 977"/>
              <a:gd name="T40" fmla="*/ 999870356 w 978"/>
              <a:gd name="T41" fmla="*/ 2147483647 h 977"/>
              <a:gd name="T42" fmla="*/ 0 w 978"/>
              <a:gd name="T43" fmla="*/ 2147483647 h 977"/>
              <a:gd name="T44" fmla="*/ 2147483647 w 978"/>
              <a:gd name="T45" fmla="*/ 2147483647 h 977"/>
              <a:gd name="T46" fmla="*/ 2147483647 w 978"/>
              <a:gd name="T47" fmla="*/ 2147483647 h 977"/>
              <a:gd name="T48" fmla="*/ 2147483647 w 978"/>
              <a:gd name="T49" fmla="*/ 2147483647 h 977"/>
              <a:gd name="T50" fmla="*/ 2147483647 w 978"/>
              <a:gd name="T51" fmla="*/ 2147483647 h 977"/>
              <a:gd name="T52" fmla="*/ 2147483647 w 978"/>
              <a:gd name="T53" fmla="*/ 2147483647 h 977"/>
              <a:gd name="T54" fmla="*/ 2147483647 w 978"/>
              <a:gd name="T55" fmla="*/ 2147483647 h 977"/>
              <a:gd name="T56" fmla="*/ 2147483647 w 978"/>
              <a:gd name="T57" fmla="*/ 2147483647 h 977"/>
              <a:gd name="T58" fmla="*/ 2147483647 w 978"/>
              <a:gd name="T59" fmla="*/ 2147483647 h 977"/>
              <a:gd name="T60" fmla="*/ 2147483647 w 978"/>
              <a:gd name="T61" fmla="*/ 2147483647 h 977"/>
              <a:gd name="T62" fmla="*/ 2147483647 w 978"/>
              <a:gd name="T63" fmla="*/ 2147483647 h 977"/>
              <a:gd name="T64" fmla="*/ 2147483647 w 978"/>
              <a:gd name="T65" fmla="*/ 2147483647 h 977"/>
              <a:gd name="T66" fmla="*/ 2147483647 w 978"/>
              <a:gd name="T67" fmla="*/ 2147483647 h 977"/>
              <a:gd name="T68" fmla="*/ 2147483647 w 978"/>
              <a:gd name="T69" fmla="*/ 2147483647 h 977"/>
              <a:gd name="T70" fmla="*/ 2147483647 w 978"/>
              <a:gd name="T71" fmla="*/ 2147483647 h 977"/>
              <a:gd name="T72" fmla="*/ 2147483647 w 978"/>
              <a:gd name="T73" fmla="*/ 2147483647 h 977"/>
              <a:gd name="T74" fmla="*/ 2147483647 w 978"/>
              <a:gd name="T75" fmla="*/ 2147483647 h 977"/>
              <a:gd name="T76" fmla="*/ 2147483647 w 978"/>
              <a:gd name="T77" fmla="*/ 2147483647 h 977"/>
              <a:gd name="T78" fmla="*/ 2147483647 w 978"/>
              <a:gd name="T79" fmla="*/ 2147483647 h 977"/>
              <a:gd name="T80" fmla="*/ 2147483647 w 978"/>
              <a:gd name="T81" fmla="*/ 2147483647 h 977"/>
              <a:gd name="T82" fmla="*/ 2147483647 w 978"/>
              <a:gd name="T83" fmla="*/ 2147483647 h 977"/>
              <a:gd name="T84" fmla="*/ 2147483647 w 978"/>
              <a:gd name="T85" fmla="*/ 2147483647 h 97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78"/>
              <a:gd name="T130" fmla="*/ 0 h 977"/>
              <a:gd name="T131" fmla="*/ 978 w 978"/>
              <a:gd name="T132" fmla="*/ 977 h 97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78" h="977">
                <a:moveTo>
                  <a:pt x="978" y="487"/>
                </a:moveTo>
                <a:lnTo>
                  <a:pt x="977" y="463"/>
                </a:lnTo>
                <a:lnTo>
                  <a:pt x="975" y="438"/>
                </a:lnTo>
                <a:lnTo>
                  <a:pt x="972" y="414"/>
                </a:lnTo>
                <a:lnTo>
                  <a:pt x="967" y="389"/>
                </a:lnTo>
                <a:lnTo>
                  <a:pt x="963" y="366"/>
                </a:lnTo>
                <a:lnTo>
                  <a:pt x="955" y="343"/>
                </a:lnTo>
                <a:lnTo>
                  <a:pt x="947" y="320"/>
                </a:lnTo>
                <a:lnTo>
                  <a:pt x="940" y="297"/>
                </a:lnTo>
                <a:lnTo>
                  <a:pt x="929" y="275"/>
                </a:lnTo>
                <a:lnTo>
                  <a:pt x="918" y="255"/>
                </a:lnTo>
                <a:lnTo>
                  <a:pt x="907" y="233"/>
                </a:lnTo>
                <a:lnTo>
                  <a:pt x="893" y="213"/>
                </a:lnTo>
                <a:lnTo>
                  <a:pt x="880" y="195"/>
                </a:lnTo>
                <a:lnTo>
                  <a:pt x="866" y="177"/>
                </a:lnTo>
                <a:lnTo>
                  <a:pt x="850" y="160"/>
                </a:lnTo>
                <a:lnTo>
                  <a:pt x="835" y="143"/>
                </a:lnTo>
                <a:lnTo>
                  <a:pt x="818" y="126"/>
                </a:lnTo>
                <a:lnTo>
                  <a:pt x="800" y="110"/>
                </a:lnTo>
                <a:lnTo>
                  <a:pt x="781" y="96"/>
                </a:lnTo>
                <a:lnTo>
                  <a:pt x="763" y="83"/>
                </a:lnTo>
                <a:lnTo>
                  <a:pt x="743" y="69"/>
                </a:lnTo>
                <a:lnTo>
                  <a:pt x="721" y="58"/>
                </a:lnTo>
                <a:lnTo>
                  <a:pt x="701" y="47"/>
                </a:lnTo>
                <a:lnTo>
                  <a:pt x="679" y="36"/>
                </a:lnTo>
                <a:lnTo>
                  <a:pt x="656" y="29"/>
                </a:lnTo>
                <a:lnTo>
                  <a:pt x="633" y="21"/>
                </a:lnTo>
                <a:lnTo>
                  <a:pt x="610" y="15"/>
                </a:lnTo>
                <a:lnTo>
                  <a:pt x="587" y="9"/>
                </a:lnTo>
                <a:lnTo>
                  <a:pt x="562" y="4"/>
                </a:lnTo>
                <a:lnTo>
                  <a:pt x="538" y="1"/>
                </a:lnTo>
                <a:lnTo>
                  <a:pt x="513" y="0"/>
                </a:lnTo>
                <a:lnTo>
                  <a:pt x="489" y="0"/>
                </a:lnTo>
                <a:lnTo>
                  <a:pt x="464" y="0"/>
                </a:lnTo>
                <a:lnTo>
                  <a:pt x="439" y="1"/>
                </a:lnTo>
                <a:lnTo>
                  <a:pt x="415" y="4"/>
                </a:lnTo>
                <a:lnTo>
                  <a:pt x="390" y="9"/>
                </a:lnTo>
                <a:lnTo>
                  <a:pt x="367" y="15"/>
                </a:lnTo>
                <a:lnTo>
                  <a:pt x="344" y="21"/>
                </a:lnTo>
                <a:lnTo>
                  <a:pt x="321" y="29"/>
                </a:lnTo>
                <a:lnTo>
                  <a:pt x="298" y="36"/>
                </a:lnTo>
                <a:lnTo>
                  <a:pt x="276" y="47"/>
                </a:lnTo>
                <a:lnTo>
                  <a:pt x="256" y="58"/>
                </a:lnTo>
                <a:lnTo>
                  <a:pt x="234" y="69"/>
                </a:lnTo>
                <a:lnTo>
                  <a:pt x="214" y="83"/>
                </a:lnTo>
                <a:lnTo>
                  <a:pt x="196" y="96"/>
                </a:lnTo>
                <a:lnTo>
                  <a:pt x="178" y="110"/>
                </a:lnTo>
                <a:lnTo>
                  <a:pt x="161" y="126"/>
                </a:lnTo>
                <a:lnTo>
                  <a:pt x="144" y="143"/>
                </a:lnTo>
                <a:lnTo>
                  <a:pt x="127" y="160"/>
                </a:lnTo>
                <a:lnTo>
                  <a:pt x="111" y="177"/>
                </a:lnTo>
                <a:lnTo>
                  <a:pt x="97" y="195"/>
                </a:lnTo>
                <a:lnTo>
                  <a:pt x="84" y="213"/>
                </a:lnTo>
                <a:lnTo>
                  <a:pt x="70" y="233"/>
                </a:lnTo>
                <a:lnTo>
                  <a:pt x="59" y="255"/>
                </a:lnTo>
                <a:lnTo>
                  <a:pt x="48" y="275"/>
                </a:lnTo>
                <a:lnTo>
                  <a:pt x="37" y="297"/>
                </a:lnTo>
                <a:lnTo>
                  <a:pt x="30" y="320"/>
                </a:lnTo>
                <a:lnTo>
                  <a:pt x="22" y="343"/>
                </a:lnTo>
                <a:lnTo>
                  <a:pt x="16" y="366"/>
                </a:lnTo>
                <a:lnTo>
                  <a:pt x="10" y="389"/>
                </a:lnTo>
                <a:lnTo>
                  <a:pt x="5" y="414"/>
                </a:lnTo>
                <a:lnTo>
                  <a:pt x="2" y="438"/>
                </a:lnTo>
                <a:lnTo>
                  <a:pt x="0" y="463"/>
                </a:lnTo>
                <a:lnTo>
                  <a:pt x="0" y="487"/>
                </a:lnTo>
                <a:lnTo>
                  <a:pt x="0" y="512"/>
                </a:lnTo>
                <a:lnTo>
                  <a:pt x="2" y="537"/>
                </a:lnTo>
                <a:lnTo>
                  <a:pt x="5" y="561"/>
                </a:lnTo>
                <a:lnTo>
                  <a:pt x="10" y="586"/>
                </a:lnTo>
                <a:lnTo>
                  <a:pt x="16" y="609"/>
                </a:lnTo>
                <a:lnTo>
                  <a:pt x="22" y="632"/>
                </a:lnTo>
                <a:lnTo>
                  <a:pt x="30" y="655"/>
                </a:lnTo>
                <a:lnTo>
                  <a:pt x="37" y="678"/>
                </a:lnTo>
                <a:lnTo>
                  <a:pt x="48" y="700"/>
                </a:lnTo>
                <a:lnTo>
                  <a:pt x="59" y="720"/>
                </a:lnTo>
                <a:lnTo>
                  <a:pt x="70" y="741"/>
                </a:lnTo>
                <a:lnTo>
                  <a:pt x="84" y="761"/>
                </a:lnTo>
                <a:lnTo>
                  <a:pt x="97" y="780"/>
                </a:lnTo>
                <a:lnTo>
                  <a:pt x="111" y="798"/>
                </a:lnTo>
                <a:lnTo>
                  <a:pt x="127" y="817"/>
                </a:lnTo>
                <a:lnTo>
                  <a:pt x="144" y="834"/>
                </a:lnTo>
                <a:lnTo>
                  <a:pt x="161" y="849"/>
                </a:lnTo>
                <a:lnTo>
                  <a:pt x="178" y="864"/>
                </a:lnTo>
                <a:lnTo>
                  <a:pt x="196" y="878"/>
                </a:lnTo>
                <a:lnTo>
                  <a:pt x="214" y="892"/>
                </a:lnTo>
                <a:lnTo>
                  <a:pt x="234" y="906"/>
                </a:lnTo>
                <a:lnTo>
                  <a:pt x="256" y="917"/>
                </a:lnTo>
                <a:lnTo>
                  <a:pt x="276" y="928"/>
                </a:lnTo>
                <a:lnTo>
                  <a:pt x="298" y="938"/>
                </a:lnTo>
                <a:lnTo>
                  <a:pt x="321" y="946"/>
                </a:lnTo>
                <a:lnTo>
                  <a:pt x="344" y="954"/>
                </a:lnTo>
                <a:lnTo>
                  <a:pt x="367" y="961"/>
                </a:lnTo>
                <a:lnTo>
                  <a:pt x="390" y="966"/>
                </a:lnTo>
                <a:lnTo>
                  <a:pt x="415" y="971"/>
                </a:lnTo>
                <a:lnTo>
                  <a:pt x="439" y="974"/>
                </a:lnTo>
                <a:lnTo>
                  <a:pt x="464" y="975"/>
                </a:lnTo>
                <a:lnTo>
                  <a:pt x="489" y="977"/>
                </a:lnTo>
                <a:lnTo>
                  <a:pt x="513" y="975"/>
                </a:lnTo>
                <a:lnTo>
                  <a:pt x="538" y="974"/>
                </a:lnTo>
                <a:lnTo>
                  <a:pt x="562" y="971"/>
                </a:lnTo>
                <a:lnTo>
                  <a:pt x="587" y="966"/>
                </a:lnTo>
                <a:lnTo>
                  <a:pt x="610" y="961"/>
                </a:lnTo>
                <a:lnTo>
                  <a:pt x="633" y="954"/>
                </a:lnTo>
                <a:lnTo>
                  <a:pt x="656" y="946"/>
                </a:lnTo>
                <a:lnTo>
                  <a:pt x="679" y="938"/>
                </a:lnTo>
                <a:lnTo>
                  <a:pt x="701" y="928"/>
                </a:lnTo>
                <a:lnTo>
                  <a:pt x="721" y="917"/>
                </a:lnTo>
                <a:lnTo>
                  <a:pt x="743" y="906"/>
                </a:lnTo>
                <a:lnTo>
                  <a:pt x="763" y="892"/>
                </a:lnTo>
                <a:lnTo>
                  <a:pt x="781" y="878"/>
                </a:lnTo>
                <a:lnTo>
                  <a:pt x="800" y="864"/>
                </a:lnTo>
                <a:lnTo>
                  <a:pt x="818" y="849"/>
                </a:lnTo>
                <a:lnTo>
                  <a:pt x="835" y="834"/>
                </a:lnTo>
                <a:lnTo>
                  <a:pt x="850" y="817"/>
                </a:lnTo>
                <a:lnTo>
                  <a:pt x="866" y="798"/>
                </a:lnTo>
                <a:lnTo>
                  <a:pt x="880" y="780"/>
                </a:lnTo>
                <a:lnTo>
                  <a:pt x="893" y="761"/>
                </a:lnTo>
                <a:lnTo>
                  <a:pt x="907" y="741"/>
                </a:lnTo>
                <a:lnTo>
                  <a:pt x="918" y="720"/>
                </a:lnTo>
                <a:lnTo>
                  <a:pt x="929" y="700"/>
                </a:lnTo>
                <a:lnTo>
                  <a:pt x="940" y="678"/>
                </a:lnTo>
                <a:lnTo>
                  <a:pt x="947" y="655"/>
                </a:lnTo>
                <a:lnTo>
                  <a:pt x="955" y="632"/>
                </a:lnTo>
                <a:lnTo>
                  <a:pt x="963" y="609"/>
                </a:lnTo>
                <a:lnTo>
                  <a:pt x="967" y="586"/>
                </a:lnTo>
                <a:lnTo>
                  <a:pt x="972" y="561"/>
                </a:lnTo>
                <a:lnTo>
                  <a:pt x="975" y="537"/>
                </a:lnTo>
                <a:lnTo>
                  <a:pt x="977" y="512"/>
                </a:lnTo>
                <a:lnTo>
                  <a:pt x="978" y="4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9" name="Rectangle 32"/>
          <p:cNvSpPr>
            <a:spLocks noChangeArrowheads="1"/>
          </p:cNvSpPr>
          <p:nvPr/>
        </p:nvSpPr>
        <p:spPr bwMode="auto">
          <a:xfrm>
            <a:off x="5160963" y="4876800"/>
            <a:ext cx="485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0">
                <a:solidFill>
                  <a:srgbClr val="000000"/>
                </a:solidFill>
                <a:latin typeface="Arial" pitchFamily="34" charset="0"/>
              </a:rPr>
              <a:t>GEW</a:t>
            </a:r>
            <a:endParaRPr lang="en-US" sz="1600" b="0">
              <a:latin typeface="Arial" pitchFamily="34" charset="0"/>
            </a:endParaRPr>
          </a:p>
        </p:txBody>
      </p:sp>
      <p:sp>
        <p:nvSpPr>
          <p:cNvPr id="26650" name="Rectangle 33"/>
          <p:cNvSpPr>
            <a:spLocks noChangeArrowheads="1"/>
          </p:cNvSpPr>
          <p:nvPr/>
        </p:nvSpPr>
        <p:spPr bwMode="auto">
          <a:xfrm>
            <a:off x="4999038" y="5522913"/>
            <a:ext cx="7810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001 100</a:t>
            </a:r>
            <a:endParaRPr lang="en-US" b="0">
              <a:latin typeface="Arial" pitchFamily="34" charset="0"/>
            </a:endParaRPr>
          </a:p>
        </p:txBody>
      </p:sp>
      <p:grpSp>
        <p:nvGrpSpPr>
          <p:cNvPr id="26651" name="Group 34"/>
          <p:cNvGrpSpPr>
            <a:grpSpLocks/>
          </p:cNvGrpSpPr>
          <p:nvPr/>
        </p:nvGrpSpPr>
        <p:grpSpPr bwMode="auto">
          <a:xfrm>
            <a:off x="3041650" y="4548188"/>
            <a:ext cx="776288" cy="776287"/>
            <a:chOff x="1976" y="2612"/>
            <a:chExt cx="489" cy="489"/>
          </a:xfrm>
        </p:grpSpPr>
        <p:sp>
          <p:nvSpPr>
            <p:cNvPr id="26677" name="Freeform 35"/>
            <p:cNvSpPr>
              <a:spLocks/>
            </p:cNvSpPr>
            <p:nvPr/>
          </p:nvSpPr>
          <p:spPr bwMode="auto">
            <a:xfrm>
              <a:off x="1976" y="2612"/>
              <a:ext cx="489" cy="489"/>
            </a:xfrm>
            <a:custGeom>
              <a:avLst/>
              <a:gdLst>
                <a:gd name="T0" fmla="*/ 122 w 978"/>
                <a:gd name="T1" fmla="*/ 55 h 977"/>
                <a:gd name="T2" fmla="*/ 121 w 978"/>
                <a:gd name="T3" fmla="*/ 46 h 977"/>
                <a:gd name="T4" fmla="*/ 118 w 978"/>
                <a:gd name="T5" fmla="*/ 38 h 977"/>
                <a:gd name="T6" fmla="*/ 114 w 978"/>
                <a:gd name="T7" fmla="*/ 30 h 977"/>
                <a:gd name="T8" fmla="*/ 109 w 978"/>
                <a:gd name="T9" fmla="*/ 23 h 977"/>
                <a:gd name="T10" fmla="*/ 103 w 978"/>
                <a:gd name="T11" fmla="*/ 16 h 977"/>
                <a:gd name="T12" fmla="*/ 96 w 978"/>
                <a:gd name="T13" fmla="*/ 11 h 977"/>
                <a:gd name="T14" fmla="*/ 88 w 978"/>
                <a:gd name="T15" fmla="*/ 6 h 977"/>
                <a:gd name="T16" fmla="*/ 80 w 978"/>
                <a:gd name="T17" fmla="*/ 3 h 977"/>
                <a:gd name="T18" fmla="*/ 71 w 978"/>
                <a:gd name="T19" fmla="*/ 1 h 977"/>
                <a:gd name="T20" fmla="*/ 62 w 978"/>
                <a:gd name="T21" fmla="*/ 0 h 977"/>
                <a:gd name="T22" fmla="*/ 52 w 978"/>
                <a:gd name="T23" fmla="*/ 1 h 977"/>
                <a:gd name="T24" fmla="*/ 43 w 978"/>
                <a:gd name="T25" fmla="*/ 3 h 977"/>
                <a:gd name="T26" fmla="*/ 35 w 978"/>
                <a:gd name="T27" fmla="*/ 6 h 977"/>
                <a:gd name="T28" fmla="*/ 27 w 978"/>
                <a:gd name="T29" fmla="*/ 11 h 977"/>
                <a:gd name="T30" fmla="*/ 21 w 978"/>
                <a:gd name="T31" fmla="*/ 16 h 977"/>
                <a:gd name="T32" fmla="*/ 14 w 978"/>
                <a:gd name="T33" fmla="*/ 23 h 977"/>
                <a:gd name="T34" fmla="*/ 9 w 978"/>
                <a:gd name="T35" fmla="*/ 30 h 977"/>
                <a:gd name="T36" fmla="*/ 5 w 978"/>
                <a:gd name="T37" fmla="*/ 38 h 977"/>
                <a:gd name="T38" fmla="*/ 2 w 978"/>
                <a:gd name="T39" fmla="*/ 46 h 977"/>
                <a:gd name="T40" fmla="*/ 1 w 978"/>
                <a:gd name="T41" fmla="*/ 55 h 977"/>
                <a:gd name="T42" fmla="*/ 0 w 978"/>
                <a:gd name="T43" fmla="*/ 64 h 977"/>
                <a:gd name="T44" fmla="*/ 2 w 978"/>
                <a:gd name="T45" fmla="*/ 74 h 977"/>
                <a:gd name="T46" fmla="*/ 4 w 978"/>
                <a:gd name="T47" fmla="*/ 82 h 977"/>
                <a:gd name="T48" fmla="*/ 8 w 978"/>
                <a:gd name="T49" fmla="*/ 90 h 977"/>
                <a:gd name="T50" fmla="*/ 13 w 978"/>
                <a:gd name="T51" fmla="*/ 98 h 977"/>
                <a:gd name="T52" fmla="*/ 18 w 978"/>
                <a:gd name="T53" fmla="*/ 105 h 977"/>
                <a:gd name="T54" fmla="*/ 25 w 978"/>
                <a:gd name="T55" fmla="*/ 110 h 977"/>
                <a:gd name="T56" fmla="*/ 32 w 978"/>
                <a:gd name="T57" fmla="*/ 115 h 977"/>
                <a:gd name="T58" fmla="*/ 41 w 978"/>
                <a:gd name="T59" fmla="*/ 119 h 977"/>
                <a:gd name="T60" fmla="*/ 49 w 978"/>
                <a:gd name="T61" fmla="*/ 121 h 977"/>
                <a:gd name="T62" fmla="*/ 58 w 978"/>
                <a:gd name="T63" fmla="*/ 122 h 977"/>
                <a:gd name="T64" fmla="*/ 68 w 978"/>
                <a:gd name="T65" fmla="*/ 122 h 977"/>
                <a:gd name="T66" fmla="*/ 77 w 978"/>
                <a:gd name="T67" fmla="*/ 121 h 977"/>
                <a:gd name="T68" fmla="*/ 85 w 978"/>
                <a:gd name="T69" fmla="*/ 118 h 977"/>
                <a:gd name="T70" fmla="*/ 93 w 978"/>
                <a:gd name="T71" fmla="*/ 114 h 977"/>
                <a:gd name="T72" fmla="*/ 100 w 978"/>
                <a:gd name="T73" fmla="*/ 108 h 977"/>
                <a:gd name="T74" fmla="*/ 107 w 978"/>
                <a:gd name="T75" fmla="*/ 103 h 977"/>
                <a:gd name="T76" fmla="*/ 112 w 978"/>
                <a:gd name="T77" fmla="*/ 96 h 977"/>
                <a:gd name="T78" fmla="*/ 117 w 978"/>
                <a:gd name="T79" fmla="*/ 88 h 977"/>
                <a:gd name="T80" fmla="*/ 120 w 978"/>
                <a:gd name="T81" fmla="*/ 79 h 977"/>
                <a:gd name="T82" fmla="*/ 122 w 978"/>
                <a:gd name="T83" fmla="*/ 71 h 977"/>
                <a:gd name="T84" fmla="*/ 123 w 978"/>
                <a:gd name="T85" fmla="*/ 61 h 9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8"/>
                <a:gd name="T130" fmla="*/ 0 h 977"/>
                <a:gd name="T131" fmla="*/ 978 w 978"/>
                <a:gd name="T132" fmla="*/ 977 h 9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8" h="977">
                  <a:moveTo>
                    <a:pt x="978" y="487"/>
                  </a:moveTo>
                  <a:lnTo>
                    <a:pt x="977" y="463"/>
                  </a:lnTo>
                  <a:lnTo>
                    <a:pt x="975" y="438"/>
                  </a:lnTo>
                  <a:lnTo>
                    <a:pt x="972" y="414"/>
                  </a:lnTo>
                  <a:lnTo>
                    <a:pt x="967" y="389"/>
                  </a:lnTo>
                  <a:lnTo>
                    <a:pt x="963" y="366"/>
                  </a:lnTo>
                  <a:lnTo>
                    <a:pt x="955" y="343"/>
                  </a:lnTo>
                  <a:lnTo>
                    <a:pt x="947" y="320"/>
                  </a:lnTo>
                  <a:lnTo>
                    <a:pt x="940" y="297"/>
                  </a:lnTo>
                  <a:lnTo>
                    <a:pt x="929" y="275"/>
                  </a:lnTo>
                  <a:lnTo>
                    <a:pt x="918" y="255"/>
                  </a:lnTo>
                  <a:lnTo>
                    <a:pt x="907" y="233"/>
                  </a:lnTo>
                  <a:lnTo>
                    <a:pt x="893" y="213"/>
                  </a:lnTo>
                  <a:lnTo>
                    <a:pt x="880" y="195"/>
                  </a:lnTo>
                  <a:lnTo>
                    <a:pt x="866" y="177"/>
                  </a:lnTo>
                  <a:lnTo>
                    <a:pt x="850" y="160"/>
                  </a:lnTo>
                  <a:lnTo>
                    <a:pt x="835" y="143"/>
                  </a:lnTo>
                  <a:lnTo>
                    <a:pt x="818" y="126"/>
                  </a:lnTo>
                  <a:lnTo>
                    <a:pt x="800" y="110"/>
                  </a:lnTo>
                  <a:lnTo>
                    <a:pt x="781" y="96"/>
                  </a:lnTo>
                  <a:lnTo>
                    <a:pt x="763" y="83"/>
                  </a:lnTo>
                  <a:lnTo>
                    <a:pt x="743" y="69"/>
                  </a:lnTo>
                  <a:lnTo>
                    <a:pt x="721" y="58"/>
                  </a:lnTo>
                  <a:lnTo>
                    <a:pt x="701" y="47"/>
                  </a:lnTo>
                  <a:lnTo>
                    <a:pt x="679" y="36"/>
                  </a:lnTo>
                  <a:lnTo>
                    <a:pt x="656" y="29"/>
                  </a:lnTo>
                  <a:lnTo>
                    <a:pt x="633" y="21"/>
                  </a:lnTo>
                  <a:lnTo>
                    <a:pt x="610" y="15"/>
                  </a:lnTo>
                  <a:lnTo>
                    <a:pt x="587" y="9"/>
                  </a:lnTo>
                  <a:lnTo>
                    <a:pt x="562" y="4"/>
                  </a:lnTo>
                  <a:lnTo>
                    <a:pt x="538" y="1"/>
                  </a:lnTo>
                  <a:lnTo>
                    <a:pt x="513" y="0"/>
                  </a:lnTo>
                  <a:lnTo>
                    <a:pt x="489" y="0"/>
                  </a:lnTo>
                  <a:lnTo>
                    <a:pt x="464" y="0"/>
                  </a:lnTo>
                  <a:lnTo>
                    <a:pt x="439" y="1"/>
                  </a:lnTo>
                  <a:lnTo>
                    <a:pt x="415" y="4"/>
                  </a:lnTo>
                  <a:lnTo>
                    <a:pt x="390" y="9"/>
                  </a:lnTo>
                  <a:lnTo>
                    <a:pt x="367" y="15"/>
                  </a:lnTo>
                  <a:lnTo>
                    <a:pt x="344" y="21"/>
                  </a:lnTo>
                  <a:lnTo>
                    <a:pt x="321" y="29"/>
                  </a:lnTo>
                  <a:lnTo>
                    <a:pt x="298" y="36"/>
                  </a:lnTo>
                  <a:lnTo>
                    <a:pt x="276" y="47"/>
                  </a:lnTo>
                  <a:lnTo>
                    <a:pt x="256" y="58"/>
                  </a:lnTo>
                  <a:lnTo>
                    <a:pt x="234" y="69"/>
                  </a:lnTo>
                  <a:lnTo>
                    <a:pt x="214" y="83"/>
                  </a:lnTo>
                  <a:lnTo>
                    <a:pt x="196" y="96"/>
                  </a:lnTo>
                  <a:lnTo>
                    <a:pt x="178" y="110"/>
                  </a:lnTo>
                  <a:lnTo>
                    <a:pt x="161" y="126"/>
                  </a:lnTo>
                  <a:lnTo>
                    <a:pt x="144" y="143"/>
                  </a:lnTo>
                  <a:lnTo>
                    <a:pt x="127" y="160"/>
                  </a:lnTo>
                  <a:lnTo>
                    <a:pt x="111" y="177"/>
                  </a:lnTo>
                  <a:lnTo>
                    <a:pt x="97" y="195"/>
                  </a:lnTo>
                  <a:lnTo>
                    <a:pt x="84" y="213"/>
                  </a:lnTo>
                  <a:lnTo>
                    <a:pt x="70" y="233"/>
                  </a:lnTo>
                  <a:lnTo>
                    <a:pt x="59" y="255"/>
                  </a:lnTo>
                  <a:lnTo>
                    <a:pt x="48" y="275"/>
                  </a:lnTo>
                  <a:lnTo>
                    <a:pt x="37" y="297"/>
                  </a:lnTo>
                  <a:lnTo>
                    <a:pt x="30" y="320"/>
                  </a:lnTo>
                  <a:lnTo>
                    <a:pt x="22" y="343"/>
                  </a:lnTo>
                  <a:lnTo>
                    <a:pt x="16" y="366"/>
                  </a:lnTo>
                  <a:lnTo>
                    <a:pt x="10" y="389"/>
                  </a:lnTo>
                  <a:lnTo>
                    <a:pt x="5" y="414"/>
                  </a:lnTo>
                  <a:lnTo>
                    <a:pt x="2" y="438"/>
                  </a:lnTo>
                  <a:lnTo>
                    <a:pt x="0" y="463"/>
                  </a:lnTo>
                  <a:lnTo>
                    <a:pt x="0" y="487"/>
                  </a:lnTo>
                  <a:lnTo>
                    <a:pt x="0" y="512"/>
                  </a:lnTo>
                  <a:lnTo>
                    <a:pt x="2" y="537"/>
                  </a:lnTo>
                  <a:lnTo>
                    <a:pt x="5" y="561"/>
                  </a:lnTo>
                  <a:lnTo>
                    <a:pt x="10" y="586"/>
                  </a:lnTo>
                  <a:lnTo>
                    <a:pt x="16" y="609"/>
                  </a:lnTo>
                  <a:lnTo>
                    <a:pt x="22" y="632"/>
                  </a:lnTo>
                  <a:lnTo>
                    <a:pt x="30" y="655"/>
                  </a:lnTo>
                  <a:lnTo>
                    <a:pt x="37" y="678"/>
                  </a:lnTo>
                  <a:lnTo>
                    <a:pt x="48" y="700"/>
                  </a:lnTo>
                  <a:lnTo>
                    <a:pt x="59" y="720"/>
                  </a:lnTo>
                  <a:lnTo>
                    <a:pt x="70" y="741"/>
                  </a:lnTo>
                  <a:lnTo>
                    <a:pt x="84" y="761"/>
                  </a:lnTo>
                  <a:lnTo>
                    <a:pt x="97" y="780"/>
                  </a:lnTo>
                  <a:lnTo>
                    <a:pt x="111" y="798"/>
                  </a:lnTo>
                  <a:lnTo>
                    <a:pt x="127" y="817"/>
                  </a:lnTo>
                  <a:lnTo>
                    <a:pt x="144" y="834"/>
                  </a:lnTo>
                  <a:lnTo>
                    <a:pt x="161" y="849"/>
                  </a:lnTo>
                  <a:lnTo>
                    <a:pt x="178" y="864"/>
                  </a:lnTo>
                  <a:lnTo>
                    <a:pt x="196" y="878"/>
                  </a:lnTo>
                  <a:lnTo>
                    <a:pt x="214" y="892"/>
                  </a:lnTo>
                  <a:lnTo>
                    <a:pt x="234" y="906"/>
                  </a:lnTo>
                  <a:lnTo>
                    <a:pt x="256" y="917"/>
                  </a:lnTo>
                  <a:lnTo>
                    <a:pt x="276" y="928"/>
                  </a:lnTo>
                  <a:lnTo>
                    <a:pt x="298" y="938"/>
                  </a:lnTo>
                  <a:lnTo>
                    <a:pt x="321" y="946"/>
                  </a:lnTo>
                  <a:lnTo>
                    <a:pt x="344" y="954"/>
                  </a:lnTo>
                  <a:lnTo>
                    <a:pt x="367" y="961"/>
                  </a:lnTo>
                  <a:lnTo>
                    <a:pt x="390" y="966"/>
                  </a:lnTo>
                  <a:lnTo>
                    <a:pt x="415" y="971"/>
                  </a:lnTo>
                  <a:lnTo>
                    <a:pt x="439" y="974"/>
                  </a:lnTo>
                  <a:lnTo>
                    <a:pt x="464" y="975"/>
                  </a:lnTo>
                  <a:lnTo>
                    <a:pt x="489" y="977"/>
                  </a:lnTo>
                  <a:lnTo>
                    <a:pt x="513" y="975"/>
                  </a:lnTo>
                  <a:lnTo>
                    <a:pt x="538" y="974"/>
                  </a:lnTo>
                  <a:lnTo>
                    <a:pt x="562" y="971"/>
                  </a:lnTo>
                  <a:lnTo>
                    <a:pt x="587" y="966"/>
                  </a:lnTo>
                  <a:lnTo>
                    <a:pt x="610" y="961"/>
                  </a:lnTo>
                  <a:lnTo>
                    <a:pt x="633" y="954"/>
                  </a:lnTo>
                  <a:lnTo>
                    <a:pt x="656" y="946"/>
                  </a:lnTo>
                  <a:lnTo>
                    <a:pt x="679" y="938"/>
                  </a:lnTo>
                  <a:lnTo>
                    <a:pt x="701" y="928"/>
                  </a:lnTo>
                  <a:lnTo>
                    <a:pt x="721" y="917"/>
                  </a:lnTo>
                  <a:lnTo>
                    <a:pt x="743" y="906"/>
                  </a:lnTo>
                  <a:lnTo>
                    <a:pt x="763" y="892"/>
                  </a:lnTo>
                  <a:lnTo>
                    <a:pt x="781" y="878"/>
                  </a:lnTo>
                  <a:lnTo>
                    <a:pt x="800" y="864"/>
                  </a:lnTo>
                  <a:lnTo>
                    <a:pt x="818" y="849"/>
                  </a:lnTo>
                  <a:lnTo>
                    <a:pt x="835" y="834"/>
                  </a:lnTo>
                  <a:lnTo>
                    <a:pt x="850" y="817"/>
                  </a:lnTo>
                  <a:lnTo>
                    <a:pt x="866" y="798"/>
                  </a:lnTo>
                  <a:lnTo>
                    <a:pt x="880" y="780"/>
                  </a:lnTo>
                  <a:lnTo>
                    <a:pt x="893" y="761"/>
                  </a:lnTo>
                  <a:lnTo>
                    <a:pt x="907" y="741"/>
                  </a:lnTo>
                  <a:lnTo>
                    <a:pt x="918" y="720"/>
                  </a:lnTo>
                  <a:lnTo>
                    <a:pt x="929" y="700"/>
                  </a:lnTo>
                  <a:lnTo>
                    <a:pt x="940" y="678"/>
                  </a:lnTo>
                  <a:lnTo>
                    <a:pt x="947" y="655"/>
                  </a:lnTo>
                  <a:lnTo>
                    <a:pt x="955" y="632"/>
                  </a:lnTo>
                  <a:lnTo>
                    <a:pt x="963" y="609"/>
                  </a:lnTo>
                  <a:lnTo>
                    <a:pt x="967" y="586"/>
                  </a:lnTo>
                  <a:lnTo>
                    <a:pt x="972" y="561"/>
                  </a:lnTo>
                  <a:lnTo>
                    <a:pt x="975" y="537"/>
                  </a:lnTo>
                  <a:lnTo>
                    <a:pt x="977" y="512"/>
                  </a:lnTo>
                  <a:lnTo>
                    <a:pt x="978" y="4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Rectangle 36"/>
            <p:cNvSpPr>
              <a:spLocks noChangeArrowheads="1"/>
            </p:cNvSpPr>
            <p:nvPr/>
          </p:nvSpPr>
          <p:spPr bwMode="auto">
            <a:xfrm>
              <a:off x="2068" y="2790"/>
              <a:ext cx="2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b="0">
                  <a:solidFill>
                    <a:srgbClr val="000000"/>
                  </a:solidFill>
                  <a:latin typeface="Arial" pitchFamily="34" charset="0"/>
                </a:rPr>
                <a:t>YEW</a:t>
              </a:r>
              <a:endParaRPr lang="en-US" sz="1600" b="0">
                <a:latin typeface="Arial" pitchFamily="34" charset="0"/>
              </a:endParaRPr>
            </a:p>
          </p:txBody>
        </p:sp>
      </p:grpSp>
      <p:sp>
        <p:nvSpPr>
          <p:cNvPr id="26652" name="Rectangle 37"/>
          <p:cNvSpPr>
            <a:spLocks noChangeArrowheads="1"/>
          </p:cNvSpPr>
          <p:nvPr/>
        </p:nvSpPr>
        <p:spPr bwMode="auto">
          <a:xfrm>
            <a:off x="3025775" y="5476875"/>
            <a:ext cx="7810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001 010</a:t>
            </a:r>
            <a:endParaRPr lang="en-US" b="0">
              <a:latin typeface="Arial" pitchFamily="34" charset="0"/>
            </a:endParaRPr>
          </a:p>
        </p:txBody>
      </p:sp>
      <p:sp>
        <p:nvSpPr>
          <p:cNvPr id="26653" name="Rectangle 38"/>
          <p:cNvSpPr>
            <a:spLocks noChangeArrowheads="1"/>
          </p:cNvSpPr>
          <p:nvPr/>
        </p:nvSpPr>
        <p:spPr bwMode="auto">
          <a:xfrm>
            <a:off x="1014413" y="5522913"/>
            <a:ext cx="7810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001 001</a:t>
            </a:r>
            <a:endParaRPr lang="en-US" b="0">
              <a:latin typeface="Arial" pitchFamily="34" charset="0"/>
            </a:endParaRPr>
          </a:p>
        </p:txBody>
      </p:sp>
      <p:sp>
        <p:nvSpPr>
          <p:cNvPr id="26654" name="Line 39"/>
          <p:cNvSpPr>
            <a:spLocks noChangeShapeType="1"/>
          </p:cNvSpPr>
          <p:nvPr/>
        </p:nvSpPr>
        <p:spPr bwMode="auto">
          <a:xfrm flipH="1">
            <a:off x="5791200" y="4876800"/>
            <a:ext cx="1138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26655" name="Line 40"/>
          <p:cNvSpPr>
            <a:spLocks noChangeShapeType="1"/>
          </p:cNvSpPr>
          <p:nvPr/>
        </p:nvSpPr>
        <p:spPr bwMode="auto">
          <a:xfrm flipH="1">
            <a:off x="3825875" y="4886325"/>
            <a:ext cx="1189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6656" name="Line 41"/>
          <p:cNvSpPr>
            <a:spLocks noChangeShapeType="1"/>
          </p:cNvSpPr>
          <p:nvPr/>
        </p:nvSpPr>
        <p:spPr bwMode="auto">
          <a:xfrm flipH="1">
            <a:off x="1771650" y="4886325"/>
            <a:ext cx="1289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grpSp>
        <p:nvGrpSpPr>
          <p:cNvPr id="26657" name="Group 42"/>
          <p:cNvGrpSpPr>
            <a:grpSpLocks/>
          </p:cNvGrpSpPr>
          <p:nvPr/>
        </p:nvGrpSpPr>
        <p:grpSpPr bwMode="auto">
          <a:xfrm>
            <a:off x="4957763" y="4189413"/>
            <a:ext cx="887412" cy="479425"/>
            <a:chOff x="547" y="1298"/>
            <a:chExt cx="836" cy="406"/>
          </a:xfrm>
        </p:grpSpPr>
        <p:sp>
          <p:nvSpPr>
            <p:cNvPr id="26675" name="Freeform 43"/>
            <p:cNvSpPr>
              <a:spLocks/>
            </p:cNvSpPr>
            <p:nvPr/>
          </p:nvSpPr>
          <p:spPr bwMode="auto">
            <a:xfrm>
              <a:off x="547" y="1298"/>
              <a:ext cx="836" cy="382"/>
            </a:xfrm>
            <a:custGeom>
              <a:avLst/>
              <a:gdLst>
                <a:gd name="T0" fmla="*/ 174 w 1670"/>
                <a:gd name="T1" fmla="*/ 94 h 764"/>
                <a:gd name="T2" fmla="*/ 181 w 1670"/>
                <a:gd name="T3" fmla="*/ 90 h 764"/>
                <a:gd name="T4" fmla="*/ 188 w 1670"/>
                <a:gd name="T5" fmla="*/ 86 h 764"/>
                <a:gd name="T6" fmla="*/ 194 w 1670"/>
                <a:gd name="T7" fmla="*/ 82 h 764"/>
                <a:gd name="T8" fmla="*/ 199 w 1670"/>
                <a:gd name="T9" fmla="*/ 78 h 764"/>
                <a:gd name="T10" fmla="*/ 203 w 1670"/>
                <a:gd name="T11" fmla="*/ 74 h 764"/>
                <a:gd name="T12" fmla="*/ 206 w 1670"/>
                <a:gd name="T13" fmla="*/ 69 h 764"/>
                <a:gd name="T14" fmla="*/ 208 w 1670"/>
                <a:gd name="T15" fmla="*/ 65 h 764"/>
                <a:gd name="T16" fmla="*/ 210 w 1670"/>
                <a:gd name="T17" fmla="*/ 60 h 764"/>
                <a:gd name="T18" fmla="*/ 209 w 1670"/>
                <a:gd name="T19" fmla="*/ 55 h 764"/>
                <a:gd name="T20" fmla="*/ 208 w 1670"/>
                <a:gd name="T21" fmla="*/ 50 h 764"/>
                <a:gd name="T22" fmla="*/ 206 w 1670"/>
                <a:gd name="T23" fmla="*/ 47 h 764"/>
                <a:gd name="T24" fmla="*/ 204 w 1670"/>
                <a:gd name="T25" fmla="*/ 43 h 764"/>
                <a:gd name="T26" fmla="*/ 202 w 1670"/>
                <a:gd name="T27" fmla="*/ 40 h 764"/>
                <a:gd name="T28" fmla="*/ 196 w 1670"/>
                <a:gd name="T29" fmla="*/ 35 h 764"/>
                <a:gd name="T30" fmla="*/ 189 w 1670"/>
                <a:gd name="T31" fmla="*/ 29 h 764"/>
                <a:gd name="T32" fmla="*/ 180 w 1670"/>
                <a:gd name="T33" fmla="*/ 23 h 764"/>
                <a:gd name="T34" fmla="*/ 170 w 1670"/>
                <a:gd name="T35" fmla="*/ 17 h 764"/>
                <a:gd name="T36" fmla="*/ 159 w 1670"/>
                <a:gd name="T37" fmla="*/ 12 h 764"/>
                <a:gd name="T38" fmla="*/ 147 w 1670"/>
                <a:gd name="T39" fmla="*/ 8 h 764"/>
                <a:gd name="T40" fmla="*/ 135 w 1670"/>
                <a:gd name="T41" fmla="*/ 5 h 764"/>
                <a:gd name="T42" fmla="*/ 123 w 1670"/>
                <a:gd name="T43" fmla="*/ 2 h 764"/>
                <a:gd name="T44" fmla="*/ 111 w 1670"/>
                <a:gd name="T45" fmla="*/ 1 h 764"/>
                <a:gd name="T46" fmla="*/ 100 w 1670"/>
                <a:gd name="T47" fmla="*/ 0 h 764"/>
                <a:gd name="T48" fmla="*/ 90 w 1670"/>
                <a:gd name="T49" fmla="*/ 1 h 764"/>
                <a:gd name="T50" fmla="*/ 81 w 1670"/>
                <a:gd name="T51" fmla="*/ 2 h 764"/>
                <a:gd name="T52" fmla="*/ 72 w 1670"/>
                <a:gd name="T53" fmla="*/ 4 h 764"/>
                <a:gd name="T54" fmla="*/ 64 w 1670"/>
                <a:gd name="T55" fmla="*/ 7 h 764"/>
                <a:gd name="T56" fmla="*/ 56 w 1670"/>
                <a:gd name="T57" fmla="*/ 9 h 764"/>
                <a:gd name="T58" fmla="*/ 48 w 1670"/>
                <a:gd name="T59" fmla="*/ 13 h 764"/>
                <a:gd name="T60" fmla="*/ 41 w 1670"/>
                <a:gd name="T61" fmla="*/ 16 h 764"/>
                <a:gd name="T62" fmla="*/ 34 w 1670"/>
                <a:gd name="T63" fmla="*/ 20 h 764"/>
                <a:gd name="T64" fmla="*/ 28 w 1670"/>
                <a:gd name="T65" fmla="*/ 24 h 764"/>
                <a:gd name="T66" fmla="*/ 23 w 1670"/>
                <a:gd name="T67" fmla="*/ 29 h 764"/>
                <a:gd name="T68" fmla="*/ 18 w 1670"/>
                <a:gd name="T69" fmla="*/ 32 h 764"/>
                <a:gd name="T70" fmla="*/ 14 w 1670"/>
                <a:gd name="T71" fmla="*/ 36 h 764"/>
                <a:gd name="T72" fmla="*/ 10 w 1670"/>
                <a:gd name="T73" fmla="*/ 40 h 764"/>
                <a:gd name="T74" fmla="*/ 7 w 1670"/>
                <a:gd name="T75" fmla="*/ 44 h 764"/>
                <a:gd name="T76" fmla="*/ 5 w 1670"/>
                <a:gd name="T77" fmla="*/ 48 h 764"/>
                <a:gd name="T78" fmla="*/ 3 w 1670"/>
                <a:gd name="T79" fmla="*/ 52 h 764"/>
                <a:gd name="T80" fmla="*/ 2 w 1670"/>
                <a:gd name="T81" fmla="*/ 56 h 764"/>
                <a:gd name="T82" fmla="*/ 1 w 1670"/>
                <a:gd name="T83" fmla="*/ 59 h 764"/>
                <a:gd name="T84" fmla="*/ 0 w 1670"/>
                <a:gd name="T85" fmla="*/ 63 h 764"/>
                <a:gd name="T86" fmla="*/ 1 w 1670"/>
                <a:gd name="T87" fmla="*/ 66 h 764"/>
                <a:gd name="T88" fmla="*/ 1 w 1670"/>
                <a:gd name="T89" fmla="*/ 70 h 764"/>
                <a:gd name="T90" fmla="*/ 3 w 1670"/>
                <a:gd name="T91" fmla="*/ 73 h 764"/>
                <a:gd name="T92" fmla="*/ 4 w 1670"/>
                <a:gd name="T93" fmla="*/ 76 h 764"/>
                <a:gd name="T94" fmla="*/ 6 w 1670"/>
                <a:gd name="T95" fmla="*/ 79 h 764"/>
                <a:gd name="T96" fmla="*/ 9 w 1670"/>
                <a:gd name="T97" fmla="*/ 82 h 764"/>
                <a:gd name="T98" fmla="*/ 12 w 1670"/>
                <a:gd name="T99" fmla="*/ 84 h 764"/>
                <a:gd name="T100" fmla="*/ 16 w 1670"/>
                <a:gd name="T101" fmla="*/ 87 h 764"/>
                <a:gd name="T102" fmla="*/ 20 w 1670"/>
                <a:gd name="T103" fmla="*/ 89 h 764"/>
                <a:gd name="T104" fmla="*/ 25 w 1670"/>
                <a:gd name="T105" fmla="*/ 91 h 764"/>
                <a:gd name="T106" fmla="*/ 30 w 1670"/>
                <a:gd name="T107" fmla="*/ 93 h 764"/>
                <a:gd name="T108" fmla="*/ 35 w 1670"/>
                <a:gd name="T109" fmla="*/ 95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70"/>
                <a:gd name="T166" fmla="*/ 0 h 764"/>
                <a:gd name="T167" fmla="*/ 1670 w 1670"/>
                <a:gd name="T168" fmla="*/ 764 h 7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70" h="764">
                  <a:moveTo>
                    <a:pt x="1345" y="764"/>
                  </a:moveTo>
                  <a:lnTo>
                    <a:pt x="1365" y="754"/>
                  </a:lnTo>
                  <a:lnTo>
                    <a:pt x="1387" y="745"/>
                  </a:lnTo>
                  <a:lnTo>
                    <a:pt x="1407" y="736"/>
                  </a:lnTo>
                  <a:lnTo>
                    <a:pt x="1426" y="727"/>
                  </a:lnTo>
                  <a:lnTo>
                    <a:pt x="1444" y="717"/>
                  </a:lnTo>
                  <a:lnTo>
                    <a:pt x="1462" y="707"/>
                  </a:lnTo>
                  <a:lnTo>
                    <a:pt x="1481" y="696"/>
                  </a:lnTo>
                  <a:lnTo>
                    <a:pt x="1498" y="687"/>
                  </a:lnTo>
                  <a:lnTo>
                    <a:pt x="1513" y="676"/>
                  </a:lnTo>
                  <a:lnTo>
                    <a:pt x="1530" y="665"/>
                  </a:lnTo>
                  <a:lnTo>
                    <a:pt x="1544" y="654"/>
                  </a:lnTo>
                  <a:lnTo>
                    <a:pt x="1559" y="643"/>
                  </a:lnTo>
                  <a:lnTo>
                    <a:pt x="1572" y="633"/>
                  </a:lnTo>
                  <a:lnTo>
                    <a:pt x="1586" y="620"/>
                  </a:lnTo>
                  <a:lnTo>
                    <a:pt x="1596" y="610"/>
                  </a:lnTo>
                  <a:lnTo>
                    <a:pt x="1609" y="597"/>
                  </a:lnTo>
                  <a:lnTo>
                    <a:pt x="1618" y="587"/>
                  </a:lnTo>
                  <a:lnTo>
                    <a:pt x="1627" y="574"/>
                  </a:lnTo>
                  <a:lnTo>
                    <a:pt x="1636" y="562"/>
                  </a:lnTo>
                  <a:lnTo>
                    <a:pt x="1644" y="550"/>
                  </a:lnTo>
                  <a:lnTo>
                    <a:pt x="1650" y="537"/>
                  </a:lnTo>
                  <a:lnTo>
                    <a:pt x="1656" y="525"/>
                  </a:lnTo>
                  <a:lnTo>
                    <a:pt x="1661" y="513"/>
                  </a:lnTo>
                  <a:lnTo>
                    <a:pt x="1666" y="500"/>
                  </a:lnTo>
                  <a:lnTo>
                    <a:pt x="1667" y="487"/>
                  </a:lnTo>
                  <a:lnTo>
                    <a:pt x="1670" y="474"/>
                  </a:lnTo>
                  <a:lnTo>
                    <a:pt x="1670" y="462"/>
                  </a:lnTo>
                  <a:lnTo>
                    <a:pt x="1670" y="448"/>
                  </a:lnTo>
                  <a:lnTo>
                    <a:pt x="1669" y="434"/>
                  </a:lnTo>
                  <a:lnTo>
                    <a:pt x="1666" y="422"/>
                  </a:lnTo>
                  <a:lnTo>
                    <a:pt x="1663" y="408"/>
                  </a:lnTo>
                  <a:lnTo>
                    <a:pt x="1658" y="394"/>
                  </a:lnTo>
                  <a:lnTo>
                    <a:pt x="1653" y="386"/>
                  </a:lnTo>
                  <a:lnTo>
                    <a:pt x="1649" y="377"/>
                  </a:lnTo>
                  <a:lnTo>
                    <a:pt x="1644" y="370"/>
                  </a:lnTo>
                  <a:lnTo>
                    <a:pt x="1640" y="360"/>
                  </a:lnTo>
                  <a:lnTo>
                    <a:pt x="1635" y="353"/>
                  </a:lnTo>
                  <a:lnTo>
                    <a:pt x="1629" y="343"/>
                  </a:lnTo>
                  <a:lnTo>
                    <a:pt x="1623" y="336"/>
                  </a:lnTo>
                  <a:lnTo>
                    <a:pt x="1615" y="326"/>
                  </a:lnTo>
                  <a:lnTo>
                    <a:pt x="1609" y="319"/>
                  </a:lnTo>
                  <a:lnTo>
                    <a:pt x="1601" y="310"/>
                  </a:lnTo>
                  <a:lnTo>
                    <a:pt x="1584" y="293"/>
                  </a:lnTo>
                  <a:lnTo>
                    <a:pt x="1567" y="276"/>
                  </a:lnTo>
                  <a:lnTo>
                    <a:pt x="1547" y="259"/>
                  </a:lnTo>
                  <a:lnTo>
                    <a:pt x="1527" y="242"/>
                  </a:lnTo>
                  <a:lnTo>
                    <a:pt x="1506" y="226"/>
                  </a:lnTo>
                  <a:lnTo>
                    <a:pt x="1482" y="209"/>
                  </a:lnTo>
                  <a:lnTo>
                    <a:pt x="1458" y="194"/>
                  </a:lnTo>
                  <a:lnTo>
                    <a:pt x="1433" y="179"/>
                  </a:lnTo>
                  <a:lnTo>
                    <a:pt x="1407" y="163"/>
                  </a:lnTo>
                  <a:lnTo>
                    <a:pt x="1379" y="149"/>
                  </a:lnTo>
                  <a:lnTo>
                    <a:pt x="1352" y="136"/>
                  </a:lnTo>
                  <a:lnTo>
                    <a:pt x="1324" y="122"/>
                  </a:lnTo>
                  <a:lnTo>
                    <a:pt x="1295" y="108"/>
                  </a:lnTo>
                  <a:lnTo>
                    <a:pt x="1264" y="96"/>
                  </a:lnTo>
                  <a:lnTo>
                    <a:pt x="1233" y="83"/>
                  </a:lnTo>
                  <a:lnTo>
                    <a:pt x="1202" y="72"/>
                  </a:lnTo>
                  <a:lnTo>
                    <a:pt x="1171" y="62"/>
                  </a:lnTo>
                  <a:lnTo>
                    <a:pt x="1139" y="51"/>
                  </a:lnTo>
                  <a:lnTo>
                    <a:pt x="1107" y="42"/>
                  </a:lnTo>
                  <a:lnTo>
                    <a:pt x="1074" y="34"/>
                  </a:lnTo>
                  <a:lnTo>
                    <a:pt x="1042" y="26"/>
                  </a:lnTo>
                  <a:lnTo>
                    <a:pt x="1010" y="20"/>
                  </a:lnTo>
                  <a:lnTo>
                    <a:pt x="977" y="14"/>
                  </a:lnTo>
                  <a:lnTo>
                    <a:pt x="945" y="9"/>
                  </a:lnTo>
                  <a:lnTo>
                    <a:pt x="913" y="5"/>
                  </a:lnTo>
                  <a:lnTo>
                    <a:pt x="880" y="2"/>
                  </a:lnTo>
                  <a:lnTo>
                    <a:pt x="848" y="0"/>
                  </a:lnTo>
                  <a:lnTo>
                    <a:pt x="824" y="0"/>
                  </a:lnTo>
                  <a:lnTo>
                    <a:pt x="797" y="0"/>
                  </a:lnTo>
                  <a:lnTo>
                    <a:pt x="771" y="0"/>
                  </a:lnTo>
                  <a:lnTo>
                    <a:pt x="745" y="2"/>
                  </a:lnTo>
                  <a:lnTo>
                    <a:pt x="720" y="3"/>
                  </a:lnTo>
                  <a:lnTo>
                    <a:pt x="696" y="6"/>
                  </a:lnTo>
                  <a:lnTo>
                    <a:pt x="671" y="9"/>
                  </a:lnTo>
                  <a:lnTo>
                    <a:pt x="646" y="14"/>
                  </a:lnTo>
                  <a:lnTo>
                    <a:pt x="623" y="19"/>
                  </a:lnTo>
                  <a:lnTo>
                    <a:pt x="599" y="23"/>
                  </a:lnTo>
                  <a:lnTo>
                    <a:pt x="576" y="29"/>
                  </a:lnTo>
                  <a:lnTo>
                    <a:pt x="553" y="36"/>
                  </a:lnTo>
                  <a:lnTo>
                    <a:pt x="529" y="42"/>
                  </a:lnTo>
                  <a:lnTo>
                    <a:pt x="508" y="49"/>
                  </a:lnTo>
                  <a:lnTo>
                    <a:pt x="486" y="56"/>
                  </a:lnTo>
                  <a:lnTo>
                    <a:pt x="465" y="63"/>
                  </a:lnTo>
                  <a:lnTo>
                    <a:pt x="443" y="72"/>
                  </a:lnTo>
                  <a:lnTo>
                    <a:pt x="423" y="80"/>
                  </a:lnTo>
                  <a:lnTo>
                    <a:pt x="402" y="89"/>
                  </a:lnTo>
                  <a:lnTo>
                    <a:pt x="382" y="99"/>
                  </a:lnTo>
                  <a:lnTo>
                    <a:pt x="363" y="108"/>
                  </a:lnTo>
                  <a:lnTo>
                    <a:pt x="343" y="117"/>
                  </a:lnTo>
                  <a:lnTo>
                    <a:pt x="325" y="128"/>
                  </a:lnTo>
                  <a:lnTo>
                    <a:pt x="308" y="139"/>
                  </a:lnTo>
                  <a:lnTo>
                    <a:pt x="289" y="148"/>
                  </a:lnTo>
                  <a:lnTo>
                    <a:pt x="272" y="159"/>
                  </a:lnTo>
                  <a:lnTo>
                    <a:pt x="255" y="169"/>
                  </a:lnTo>
                  <a:lnTo>
                    <a:pt x="240" y="180"/>
                  </a:lnTo>
                  <a:lnTo>
                    <a:pt x="223" y="191"/>
                  </a:lnTo>
                  <a:lnTo>
                    <a:pt x="209" y="202"/>
                  </a:lnTo>
                  <a:lnTo>
                    <a:pt x="194" y="213"/>
                  </a:lnTo>
                  <a:lnTo>
                    <a:pt x="180" y="225"/>
                  </a:lnTo>
                  <a:lnTo>
                    <a:pt x="166" y="234"/>
                  </a:lnTo>
                  <a:lnTo>
                    <a:pt x="154" y="245"/>
                  </a:lnTo>
                  <a:lnTo>
                    <a:pt x="141" y="256"/>
                  </a:lnTo>
                  <a:lnTo>
                    <a:pt x="131" y="266"/>
                  </a:lnTo>
                  <a:lnTo>
                    <a:pt x="120" y="277"/>
                  </a:lnTo>
                  <a:lnTo>
                    <a:pt x="109" y="288"/>
                  </a:lnTo>
                  <a:lnTo>
                    <a:pt x="98" y="299"/>
                  </a:lnTo>
                  <a:lnTo>
                    <a:pt x="89" y="310"/>
                  </a:lnTo>
                  <a:lnTo>
                    <a:pt x="80" y="319"/>
                  </a:lnTo>
                  <a:lnTo>
                    <a:pt x="71" y="330"/>
                  </a:lnTo>
                  <a:lnTo>
                    <a:pt x="63" y="340"/>
                  </a:lnTo>
                  <a:lnTo>
                    <a:pt x="55" y="351"/>
                  </a:lnTo>
                  <a:lnTo>
                    <a:pt x="49" y="362"/>
                  </a:lnTo>
                  <a:lnTo>
                    <a:pt x="41" y="371"/>
                  </a:lnTo>
                  <a:lnTo>
                    <a:pt x="35" y="382"/>
                  </a:lnTo>
                  <a:lnTo>
                    <a:pt x="31" y="393"/>
                  </a:lnTo>
                  <a:lnTo>
                    <a:pt x="24" y="402"/>
                  </a:lnTo>
                  <a:lnTo>
                    <a:pt x="20" y="413"/>
                  </a:lnTo>
                  <a:lnTo>
                    <a:pt x="15" y="422"/>
                  </a:lnTo>
                  <a:lnTo>
                    <a:pt x="12" y="433"/>
                  </a:lnTo>
                  <a:lnTo>
                    <a:pt x="9" y="442"/>
                  </a:lnTo>
                  <a:lnTo>
                    <a:pt x="6" y="453"/>
                  </a:lnTo>
                  <a:lnTo>
                    <a:pt x="4" y="462"/>
                  </a:lnTo>
                  <a:lnTo>
                    <a:pt x="1" y="471"/>
                  </a:lnTo>
                  <a:lnTo>
                    <a:pt x="1" y="480"/>
                  </a:lnTo>
                  <a:lnTo>
                    <a:pt x="0" y="491"/>
                  </a:lnTo>
                  <a:lnTo>
                    <a:pt x="0" y="500"/>
                  </a:lnTo>
                  <a:lnTo>
                    <a:pt x="0" y="510"/>
                  </a:lnTo>
                  <a:lnTo>
                    <a:pt x="0" y="519"/>
                  </a:lnTo>
                  <a:lnTo>
                    <a:pt x="1" y="528"/>
                  </a:lnTo>
                  <a:lnTo>
                    <a:pt x="3" y="537"/>
                  </a:lnTo>
                  <a:lnTo>
                    <a:pt x="4" y="545"/>
                  </a:lnTo>
                  <a:lnTo>
                    <a:pt x="6" y="554"/>
                  </a:lnTo>
                  <a:lnTo>
                    <a:pt x="9" y="563"/>
                  </a:lnTo>
                  <a:lnTo>
                    <a:pt x="12" y="571"/>
                  </a:lnTo>
                  <a:lnTo>
                    <a:pt x="17" y="580"/>
                  </a:lnTo>
                  <a:lnTo>
                    <a:pt x="20" y="588"/>
                  </a:lnTo>
                  <a:lnTo>
                    <a:pt x="24" y="597"/>
                  </a:lnTo>
                  <a:lnTo>
                    <a:pt x="31" y="605"/>
                  </a:lnTo>
                  <a:lnTo>
                    <a:pt x="35" y="613"/>
                  </a:lnTo>
                  <a:lnTo>
                    <a:pt x="41" y="620"/>
                  </a:lnTo>
                  <a:lnTo>
                    <a:pt x="48" y="628"/>
                  </a:lnTo>
                  <a:lnTo>
                    <a:pt x="55" y="636"/>
                  </a:lnTo>
                  <a:lnTo>
                    <a:pt x="61" y="643"/>
                  </a:lnTo>
                  <a:lnTo>
                    <a:pt x="69" y="651"/>
                  </a:lnTo>
                  <a:lnTo>
                    <a:pt x="77" y="657"/>
                  </a:lnTo>
                  <a:lnTo>
                    <a:pt x="86" y="665"/>
                  </a:lnTo>
                  <a:lnTo>
                    <a:pt x="95" y="671"/>
                  </a:lnTo>
                  <a:lnTo>
                    <a:pt x="104" y="679"/>
                  </a:lnTo>
                  <a:lnTo>
                    <a:pt x="114" y="685"/>
                  </a:lnTo>
                  <a:lnTo>
                    <a:pt x="125" y="691"/>
                  </a:lnTo>
                  <a:lnTo>
                    <a:pt x="135" y="697"/>
                  </a:lnTo>
                  <a:lnTo>
                    <a:pt x="146" y="704"/>
                  </a:lnTo>
                  <a:lnTo>
                    <a:pt x="157" y="710"/>
                  </a:lnTo>
                  <a:lnTo>
                    <a:pt x="169" y="716"/>
                  </a:lnTo>
                  <a:lnTo>
                    <a:pt x="181" y="720"/>
                  </a:lnTo>
                  <a:lnTo>
                    <a:pt x="194" y="727"/>
                  </a:lnTo>
                  <a:lnTo>
                    <a:pt x="208" y="731"/>
                  </a:lnTo>
                  <a:lnTo>
                    <a:pt x="222" y="736"/>
                  </a:lnTo>
                  <a:lnTo>
                    <a:pt x="235" y="740"/>
                  </a:lnTo>
                  <a:lnTo>
                    <a:pt x="249" y="745"/>
                  </a:lnTo>
                  <a:lnTo>
                    <a:pt x="265" y="750"/>
                  </a:lnTo>
                  <a:lnTo>
                    <a:pt x="280" y="754"/>
                  </a:lnTo>
                  <a:lnTo>
                    <a:pt x="295" y="75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6" name="Freeform 44"/>
            <p:cNvSpPr>
              <a:spLocks/>
            </p:cNvSpPr>
            <p:nvPr/>
          </p:nvSpPr>
          <p:spPr bwMode="auto">
            <a:xfrm>
              <a:off x="683" y="1647"/>
              <a:ext cx="91" cy="57"/>
            </a:xfrm>
            <a:custGeom>
              <a:avLst/>
              <a:gdLst>
                <a:gd name="T0" fmla="*/ 2 w 183"/>
                <a:gd name="T1" fmla="*/ 0 h 116"/>
                <a:gd name="T2" fmla="*/ 22 w 183"/>
                <a:gd name="T3" fmla="*/ 10 h 116"/>
                <a:gd name="T4" fmla="*/ 0 w 183"/>
                <a:gd name="T5" fmla="*/ 14 h 116"/>
                <a:gd name="T6" fmla="*/ 2 w 183"/>
                <a:gd name="T7" fmla="*/ 0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16"/>
                <a:gd name="T14" fmla="*/ 183 w 183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16">
                  <a:moveTo>
                    <a:pt x="18" y="0"/>
                  </a:moveTo>
                  <a:lnTo>
                    <a:pt x="183" y="87"/>
                  </a:lnTo>
                  <a:lnTo>
                    <a:pt x="0" y="11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58" name="Rectangle 45"/>
          <p:cNvSpPr>
            <a:spLocks noChangeArrowheads="1"/>
          </p:cNvSpPr>
          <p:nvPr/>
        </p:nvSpPr>
        <p:spPr bwMode="auto">
          <a:xfrm>
            <a:off x="5002213" y="3843338"/>
            <a:ext cx="736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0">
                <a:solidFill>
                  <a:srgbClr val="000000"/>
                </a:solidFill>
                <a:latin typeface="Arial" pitchFamily="34" charset="0"/>
              </a:rPr>
              <a:t>car_ew</a:t>
            </a:r>
            <a:endParaRPr lang="en-US" sz="1800" b="0">
              <a:latin typeface="Arial" pitchFamily="34" charset="0"/>
            </a:endParaRPr>
          </a:p>
        </p:txBody>
      </p:sp>
      <p:sp>
        <p:nvSpPr>
          <p:cNvPr id="26659" name="Line 46"/>
          <p:cNvSpPr>
            <a:spLocks noChangeShapeType="1"/>
          </p:cNvSpPr>
          <p:nvPr/>
        </p:nvSpPr>
        <p:spPr bwMode="auto">
          <a:xfrm>
            <a:off x="4087813" y="4529138"/>
            <a:ext cx="71120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0" name="Rectangle 47"/>
          <p:cNvSpPr>
            <a:spLocks noChangeArrowheads="1"/>
          </p:cNvSpPr>
          <p:nvPr/>
        </p:nvSpPr>
        <p:spPr bwMode="auto">
          <a:xfrm>
            <a:off x="4087813" y="4529138"/>
            <a:ext cx="736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0">
                <a:solidFill>
                  <a:srgbClr val="000000"/>
                </a:solidFill>
                <a:latin typeface="Arial" pitchFamily="34" charset="0"/>
              </a:rPr>
              <a:t>car_ew</a:t>
            </a:r>
            <a:endParaRPr lang="en-US" sz="1800" b="0">
              <a:latin typeface="Arial" pitchFamily="34" charset="0"/>
            </a:endParaRPr>
          </a:p>
        </p:txBody>
      </p:sp>
      <p:grpSp>
        <p:nvGrpSpPr>
          <p:cNvPr id="26661" name="Group 48"/>
          <p:cNvGrpSpPr>
            <a:grpSpLocks/>
          </p:cNvGrpSpPr>
          <p:nvPr/>
        </p:nvGrpSpPr>
        <p:grpSpPr bwMode="auto">
          <a:xfrm>
            <a:off x="7669213" y="2928938"/>
            <a:ext cx="685800" cy="1828800"/>
            <a:chOff x="4896" y="1776"/>
            <a:chExt cx="624" cy="1152"/>
          </a:xfrm>
        </p:grpSpPr>
        <p:sp>
          <p:nvSpPr>
            <p:cNvPr id="26673" name="Arc 49"/>
            <p:cNvSpPr>
              <a:spLocks/>
            </p:cNvSpPr>
            <p:nvPr/>
          </p:nvSpPr>
          <p:spPr bwMode="auto">
            <a:xfrm>
              <a:off x="4896" y="1776"/>
              <a:ext cx="624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6674" name="Arc 50"/>
            <p:cNvSpPr>
              <a:spLocks/>
            </p:cNvSpPr>
            <p:nvPr/>
          </p:nvSpPr>
          <p:spPr bwMode="auto">
            <a:xfrm flipV="1">
              <a:off x="4896" y="2352"/>
              <a:ext cx="624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6662" name="Group 51"/>
          <p:cNvGrpSpPr>
            <a:grpSpLocks/>
          </p:cNvGrpSpPr>
          <p:nvPr/>
        </p:nvGrpSpPr>
        <p:grpSpPr bwMode="auto">
          <a:xfrm flipH="1" flipV="1">
            <a:off x="430213" y="3005138"/>
            <a:ext cx="685800" cy="1828800"/>
            <a:chOff x="4896" y="1776"/>
            <a:chExt cx="624" cy="1152"/>
          </a:xfrm>
        </p:grpSpPr>
        <p:sp>
          <p:nvSpPr>
            <p:cNvPr id="26671" name="Arc 52"/>
            <p:cNvSpPr>
              <a:spLocks/>
            </p:cNvSpPr>
            <p:nvPr/>
          </p:nvSpPr>
          <p:spPr bwMode="auto">
            <a:xfrm>
              <a:off x="4896" y="1776"/>
              <a:ext cx="624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6672" name="Arc 53"/>
            <p:cNvSpPr>
              <a:spLocks/>
            </p:cNvSpPr>
            <p:nvPr/>
          </p:nvSpPr>
          <p:spPr bwMode="auto">
            <a:xfrm flipV="1">
              <a:off x="4896" y="2352"/>
              <a:ext cx="624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6663" name="Group 54"/>
          <p:cNvGrpSpPr>
            <a:grpSpLocks/>
          </p:cNvGrpSpPr>
          <p:nvPr/>
        </p:nvGrpSpPr>
        <p:grpSpPr bwMode="auto">
          <a:xfrm>
            <a:off x="1030288" y="4594225"/>
            <a:ext cx="776287" cy="776288"/>
            <a:chOff x="1976" y="2612"/>
            <a:chExt cx="489" cy="489"/>
          </a:xfrm>
        </p:grpSpPr>
        <p:sp>
          <p:nvSpPr>
            <p:cNvPr id="26669" name="Freeform 55"/>
            <p:cNvSpPr>
              <a:spLocks/>
            </p:cNvSpPr>
            <p:nvPr/>
          </p:nvSpPr>
          <p:spPr bwMode="auto">
            <a:xfrm>
              <a:off x="1976" y="2612"/>
              <a:ext cx="489" cy="489"/>
            </a:xfrm>
            <a:custGeom>
              <a:avLst/>
              <a:gdLst>
                <a:gd name="T0" fmla="*/ 122 w 978"/>
                <a:gd name="T1" fmla="*/ 55 h 977"/>
                <a:gd name="T2" fmla="*/ 121 w 978"/>
                <a:gd name="T3" fmla="*/ 46 h 977"/>
                <a:gd name="T4" fmla="*/ 118 w 978"/>
                <a:gd name="T5" fmla="*/ 38 h 977"/>
                <a:gd name="T6" fmla="*/ 114 w 978"/>
                <a:gd name="T7" fmla="*/ 30 h 977"/>
                <a:gd name="T8" fmla="*/ 109 w 978"/>
                <a:gd name="T9" fmla="*/ 23 h 977"/>
                <a:gd name="T10" fmla="*/ 103 w 978"/>
                <a:gd name="T11" fmla="*/ 16 h 977"/>
                <a:gd name="T12" fmla="*/ 96 w 978"/>
                <a:gd name="T13" fmla="*/ 11 h 977"/>
                <a:gd name="T14" fmla="*/ 88 w 978"/>
                <a:gd name="T15" fmla="*/ 6 h 977"/>
                <a:gd name="T16" fmla="*/ 80 w 978"/>
                <a:gd name="T17" fmla="*/ 3 h 977"/>
                <a:gd name="T18" fmla="*/ 71 w 978"/>
                <a:gd name="T19" fmla="*/ 1 h 977"/>
                <a:gd name="T20" fmla="*/ 62 w 978"/>
                <a:gd name="T21" fmla="*/ 0 h 977"/>
                <a:gd name="T22" fmla="*/ 52 w 978"/>
                <a:gd name="T23" fmla="*/ 1 h 977"/>
                <a:gd name="T24" fmla="*/ 43 w 978"/>
                <a:gd name="T25" fmla="*/ 3 h 977"/>
                <a:gd name="T26" fmla="*/ 35 w 978"/>
                <a:gd name="T27" fmla="*/ 6 h 977"/>
                <a:gd name="T28" fmla="*/ 27 w 978"/>
                <a:gd name="T29" fmla="*/ 11 h 977"/>
                <a:gd name="T30" fmla="*/ 21 w 978"/>
                <a:gd name="T31" fmla="*/ 16 h 977"/>
                <a:gd name="T32" fmla="*/ 14 w 978"/>
                <a:gd name="T33" fmla="*/ 23 h 977"/>
                <a:gd name="T34" fmla="*/ 9 w 978"/>
                <a:gd name="T35" fmla="*/ 30 h 977"/>
                <a:gd name="T36" fmla="*/ 5 w 978"/>
                <a:gd name="T37" fmla="*/ 38 h 977"/>
                <a:gd name="T38" fmla="*/ 2 w 978"/>
                <a:gd name="T39" fmla="*/ 46 h 977"/>
                <a:gd name="T40" fmla="*/ 1 w 978"/>
                <a:gd name="T41" fmla="*/ 55 h 977"/>
                <a:gd name="T42" fmla="*/ 0 w 978"/>
                <a:gd name="T43" fmla="*/ 64 h 977"/>
                <a:gd name="T44" fmla="*/ 2 w 978"/>
                <a:gd name="T45" fmla="*/ 74 h 977"/>
                <a:gd name="T46" fmla="*/ 4 w 978"/>
                <a:gd name="T47" fmla="*/ 82 h 977"/>
                <a:gd name="T48" fmla="*/ 8 w 978"/>
                <a:gd name="T49" fmla="*/ 90 h 977"/>
                <a:gd name="T50" fmla="*/ 13 w 978"/>
                <a:gd name="T51" fmla="*/ 98 h 977"/>
                <a:gd name="T52" fmla="*/ 18 w 978"/>
                <a:gd name="T53" fmla="*/ 105 h 977"/>
                <a:gd name="T54" fmla="*/ 25 w 978"/>
                <a:gd name="T55" fmla="*/ 110 h 977"/>
                <a:gd name="T56" fmla="*/ 32 w 978"/>
                <a:gd name="T57" fmla="*/ 115 h 977"/>
                <a:gd name="T58" fmla="*/ 41 w 978"/>
                <a:gd name="T59" fmla="*/ 119 h 977"/>
                <a:gd name="T60" fmla="*/ 49 w 978"/>
                <a:gd name="T61" fmla="*/ 121 h 977"/>
                <a:gd name="T62" fmla="*/ 58 w 978"/>
                <a:gd name="T63" fmla="*/ 122 h 977"/>
                <a:gd name="T64" fmla="*/ 68 w 978"/>
                <a:gd name="T65" fmla="*/ 122 h 977"/>
                <a:gd name="T66" fmla="*/ 77 w 978"/>
                <a:gd name="T67" fmla="*/ 121 h 977"/>
                <a:gd name="T68" fmla="*/ 85 w 978"/>
                <a:gd name="T69" fmla="*/ 118 h 977"/>
                <a:gd name="T70" fmla="*/ 93 w 978"/>
                <a:gd name="T71" fmla="*/ 114 h 977"/>
                <a:gd name="T72" fmla="*/ 100 w 978"/>
                <a:gd name="T73" fmla="*/ 108 h 977"/>
                <a:gd name="T74" fmla="*/ 107 w 978"/>
                <a:gd name="T75" fmla="*/ 103 h 977"/>
                <a:gd name="T76" fmla="*/ 112 w 978"/>
                <a:gd name="T77" fmla="*/ 96 h 977"/>
                <a:gd name="T78" fmla="*/ 117 w 978"/>
                <a:gd name="T79" fmla="*/ 88 h 977"/>
                <a:gd name="T80" fmla="*/ 120 w 978"/>
                <a:gd name="T81" fmla="*/ 79 h 977"/>
                <a:gd name="T82" fmla="*/ 122 w 978"/>
                <a:gd name="T83" fmla="*/ 71 h 977"/>
                <a:gd name="T84" fmla="*/ 123 w 978"/>
                <a:gd name="T85" fmla="*/ 61 h 9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8"/>
                <a:gd name="T130" fmla="*/ 0 h 977"/>
                <a:gd name="T131" fmla="*/ 978 w 978"/>
                <a:gd name="T132" fmla="*/ 977 h 9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8" h="977">
                  <a:moveTo>
                    <a:pt x="978" y="487"/>
                  </a:moveTo>
                  <a:lnTo>
                    <a:pt x="977" y="463"/>
                  </a:lnTo>
                  <a:lnTo>
                    <a:pt x="975" y="438"/>
                  </a:lnTo>
                  <a:lnTo>
                    <a:pt x="972" y="414"/>
                  </a:lnTo>
                  <a:lnTo>
                    <a:pt x="967" y="389"/>
                  </a:lnTo>
                  <a:lnTo>
                    <a:pt x="963" y="366"/>
                  </a:lnTo>
                  <a:lnTo>
                    <a:pt x="955" y="343"/>
                  </a:lnTo>
                  <a:lnTo>
                    <a:pt x="947" y="320"/>
                  </a:lnTo>
                  <a:lnTo>
                    <a:pt x="940" y="297"/>
                  </a:lnTo>
                  <a:lnTo>
                    <a:pt x="929" y="275"/>
                  </a:lnTo>
                  <a:lnTo>
                    <a:pt x="918" y="255"/>
                  </a:lnTo>
                  <a:lnTo>
                    <a:pt x="907" y="233"/>
                  </a:lnTo>
                  <a:lnTo>
                    <a:pt x="893" y="213"/>
                  </a:lnTo>
                  <a:lnTo>
                    <a:pt x="880" y="195"/>
                  </a:lnTo>
                  <a:lnTo>
                    <a:pt x="866" y="177"/>
                  </a:lnTo>
                  <a:lnTo>
                    <a:pt x="850" y="160"/>
                  </a:lnTo>
                  <a:lnTo>
                    <a:pt x="835" y="143"/>
                  </a:lnTo>
                  <a:lnTo>
                    <a:pt x="818" y="126"/>
                  </a:lnTo>
                  <a:lnTo>
                    <a:pt x="800" y="110"/>
                  </a:lnTo>
                  <a:lnTo>
                    <a:pt x="781" y="96"/>
                  </a:lnTo>
                  <a:lnTo>
                    <a:pt x="763" y="83"/>
                  </a:lnTo>
                  <a:lnTo>
                    <a:pt x="743" y="69"/>
                  </a:lnTo>
                  <a:lnTo>
                    <a:pt x="721" y="58"/>
                  </a:lnTo>
                  <a:lnTo>
                    <a:pt x="701" y="47"/>
                  </a:lnTo>
                  <a:lnTo>
                    <a:pt x="679" y="36"/>
                  </a:lnTo>
                  <a:lnTo>
                    <a:pt x="656" y="29"/>
                  </a:lnTo>
                  <a:lnTo>
                    <a:pt x="633" y="21"/>
                  </a:lnTo>
                  <a:lnTo>
                    <a:pt x="610" y="15"/>
                  </a:lnTo>
                  <a:lnTo>
                    <a:pt x="587" y="9"/>
                  </a:lnTo>
                  <a:lnTo>
                    <a:pt x="562" y="4"/>
                  </a:lnTo>
                  <a:lnTo>
                    <a:pt x="538" y="1"/>
                  </a:lnTo>
                  <a:lnTo>
                    <a:pt x="513" y="0"/>
                  </a:lnTo>
                  <a:lnTo>
                    <a:pt x="489" y="0"/>
                  </a:lnTo>
                  <a:lnTo>
                    <a:pt x="464" y="0"/>
                  </a:lnTo>
                  <a:lnTo>
                    <a:pt x="439" y="1"/>
                  </a:lnTo>
                  <a:lnTo>
                    <a:pt x="415" y="4"/>
                  </a:lnTo>
                  <a:lnTo>
                    <a:pt x="390" y="9"/>
                  </a:lnTo>
                  <a:lnTo>
                    <a:pt x="367" y="15"/>
                  </a:lnTo>
                  <a:lnTo>
                    <a:pt x="344" y="21"/>
                  </a:lnTo>
                  <a:lnTo>
                    <a:pt x="321" y="29"/>
                  </a:lnTo>
                  <a:lnTo>
                    <a:pt x="298" y="36"/>
                  </a:lnTo>
                  <a:lnTo>
                    <a:pt x="276" y="47"/>
                  </a:lnTo>
                  <a:lnTo>
                    <a:pt x="256" y="58"/>
                  </a:lnTo>
                  <a:lnTo>
                    <a:pt x="234" y="69"/>
                  </a:lnTo>
                  <a:lnTo>
                    <a:pt x="214" y="83"/>
                  </a:lnTo>
                  <a:lnTo>
                    <a:pt x="196" y="96"/>
                  </a:lnTo>
                  <a:lnTo>
                    <a:pt x="178" y="110"/>
                  </a:lnTo>
                  <a:lnTo>
                    <a:pt x="161" y="126"/>
                  </a:lnTo>
                  <a:lnTo>
                    <a:pt x="144" y="143"/>
                  </a:lnTo>
                  <a:lnTo>
                    <a:pt x="127" y="160"/>
                  </a:lnTo>
                  <a:lnTo>
                    <a:pt x="111" y="177"/>
                  </a:lnTo>
                  <a:lnTo>
                    <a:pt x="97" y="195"/>
                  </a:lnTo>
                  <a:lnTo>
                    <a:pt x="84" y="213"/>
                  </a:lnTo>
                  <a:lnTo>
                    <a:pt x="70" y="233"/>
                  </a:lnTo>
                  <a:lnTo>
                    <a:pt x="59" y="255"/>
                  </a:lnTo>
                  <a:lnTo>
                    <a:pt x="48" y="275"/>
                  </a:lnTo>
                  <a:lnTo>
                    <a:pt x="37" y="297"/>
                  </a:lnTo>
                  <a:lnTo>
                    <a:pt x="30" y="320"/>
                  </a:lnTo>
                  <a:lnTo>
                    <a:pt x="22" y="343"/>
                  </a:lnTo>
                  <a:lnTo>
                    <a:pt x="16" y="366"/>
                  </a:lnTo>
                  <a:lnTo>
                    <a:pt x="10" y="389"/>
                  </a:lnTo>
                  <a:lnTo>
                    <a:pt x="5" y="414"/>
                  </a:lnTo>
                  <a:lnTo>
                    <a:pt x="2" y="438"/>
                  </a:lnTo>
                  <a:lnTo>
                    <a:pt x="0" y="463"/>
                  </a:lnTo>
                  <a:lnTo>
                    <a:pt x="0" y="487"/>
                  </a:lnTo>
                  <a:lnTo>
                    <a:pt x="0" y="512"/>
                  </a:lnTo>
                  <a:lnTo>
                    <a:pt x="2" y="537"/>
                  </a:lnTo>
                  <a:lnTo>
                    <a:pt x="5" y="561"/>
                  </a:lnTo>
                  <a:lnTo>
                    <a:pt x="10" y="586"/>
                  </a:lnTo>
                  <a:lnTo>
                    <a:pt x="16" y="609"/>
                  </a:lnTo>
                  <a:lnTo>
                    <a:pt x="22" y="632"/>
                  </a:lnTo>
                  <a:lnTo>
                    <a:pt x="30" y="655"/>
                  </a:lnTo>
                  <a:lnTo>
                    <a:pt x="37" y="678"/>
                  </a:lnTo>
                  <a:lnTo>
                    <a:pt x="48" y="700"/>
                  </a:lnTo>
                  <a:lnTo>
                    <a:pt x="59" y="720"/>
                  </a:lnTo>
                  <a:lnTo>
                    <a:pt x="70" y="741"/>
                  </a:lnTo>
                  <a:lnTo>
                    <a:pt x="84" y="761"/>
                  </a:lnTo>
                  <a:lnTo>
                    <a:pt x="97" y="780"/>
                  </a:lnTo>
                  <a:lnTo>
                    <a:pt x="111" y="798"/>
                  </a:lnTo>
                  <a:lnTo>
                    <a:pt x="127" y="817"/>
                  </a:lnTo>
                  <a:lnTo>
                    <a:pt x="144" y="834"/>
                  </a:lnTo>
                  <a:lnTo>
                    <a:pt x="161" y="849"/>
                  </a:lnTo>
                  <a:lnTo>
                    <a:pt x="178" y="864"/>
                  </a:lnTo>
                  <a:lnTo>
                    <a:pt x="196" y="878"/>
                  </a:lnTo>
                  <a:lnTo>
                    <a:pt x="214" y="892"/>
                  </a:lnTo>
                  <a:lnTo>
                    <a:pt x="234" y="906"/>
                  </a:lnTo>
                  <a:lnTo>
                    <a:pt x="256" y="917"/>
                  </a:lnTo>
                  <a:lnTo>
                    <a:pt x="276" y="928"/>
                  </a:lnTo>
                  <a:lnTo>
                    <a:pt x="298" y="938"/>
                  </a:lnTo>
                  <a:lnTo>
                    <a:pt x="321" y="946"/>
                  </a:lnTo>
                  <a:lnTo>
                    <a:pt x="344" y="954"/>
                  </a:lnTo>
                  <a:lnTo>
                    <a:pt x="367" y="961"/>
                  </a:lnTo>
                  <a:lnTo>
                    <a:pt x="390" y="966"/>
                  </a:lnTo>
                  <a:lnTo>
                    <a:pt x="415" y="971"/>
                  </a:lnTo>
                  <a:lnTo>
                    <a:pt x="439" y="974"/>
                  </a:lnTo>
                  <a:lnTo>
                    <a:pt x="464" y="975"/>
                  </a:lnTo>
                  <a:lnTo>
                    <a:pt x="489" y="977"/>
                  </a:lnTo>
                  <a:lnTo>
                    <a:pt x="513" y="975"/>
                  </a:lnTo>
                  <a:lnTo>
                    <a:pt x="538" y="974"/>
                  </a:lnTo>
                  <a:lnTo>
                    <a:pt x="562" y="971"/>
                  </a:lnTo>
                  <a:lnTo>
                    <a:pt x="587" y="966"/>
                  </a:lnTo>
                  <a:lnTo>
                    <a:pt x="610" y="961"/>
                  </a:lnTo>
                  <a:lnTo>
                    <a:pt x="633" y="954"/>
                  </a:lnTo>
                  <a:lnTo>
                    <a:pt x="656" y="946"/>
                  </a:lnTo>
                  <a:lnTo>
                    <a:pt x="679" y="938"/>
                  </a:lnTo>
                  <a:lnTo>
                    <a:pt x="701" y="928"/>
                  </a:lnTo>
                  <a:lnTo>
                    <a:pt x="721" y="917"/>
                  </a:lnTo>
                  <a:lnTo>
                    <a:pt x="743" y="906"/>
                  </a:lnTo>
                  <a:lnTo>
                    <a:pt x="763" y="892"/>
                  </a:lnTo>
                  <a:lnTo>
                    <a:pt x="781" y="878"/>
                  </a:lnTo>
                  <a:lnTo>
                    <a:pt x="800" y="864"/>
                  </a:lnTo>
                  <a:lnTo>
                    <a:pt x="818" y="849"/>
                  </a:lnTo>
                  <a:lnTo>
                    <a:pt x="835" y="834"/>
                  </a:lnTo>
                  <a:lnTo>
                    <a:pt x="850" y="817"/>
                  </a:lnTo>
                  <a:lnTo>
                    <a:pt x="866" y="798"/>
                  </a:lnTo>
                  <a:lnTo>
                    <a:pt x="880" y="780"/>
                  </a:lnTo>
                  <a:lnTo>
                    <a:pt x="893" y="761"/>
                  </a:lnTo>
                  <a:lnTo>
                    <a:pt x="907" y="741"/>
                  </a:lnTo>
                  <a:lnTo>
                    <a:pt x="918" y="720"/>
                  </a:lnTo>
                  <a:lnTo>
                    <a:pt x="929" y="700"/>
                  </a:lnTo>
                  <a:lnTo>
                    <a:pt x="940" y="678"/>
                  </a:lnTo>
                  <a:lnTo>
                    <a:pt x="947" y="655"/>
                  </a:lnTo>
                  <a:lnTo>
                    <a:pt x="955" y="632"/>
                  </a:lnTo>
                  <a:lnTo>
                    <a:pt x="963" y="609"/>
                  </a:lnTo>
                  <a:lnTo>
                    <a:pt x="967" y="586"/>
                  </a:lnTo>
                  <a:lnTo>
                    <a:pt x="972" y="561"/>
                  </a:lnTo>
                  <a:lnTo>
                    <a:pt x="975" y="537"/>
                  </a:lnTo>
                  <a:lnTo>
                    <a:pt x="977" y="512"/>
                  </a:lnTo>
                  <a:lnTo>
                    <a:pt x="978" y="487"/>
                  </a:lnTo>
                </a:path>
              </a:pathLst>
            </a:custGeom>
            <a:solidFill>
              <a:schemeClr val="bg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Rectangle 56"/>
            <p:cNvSpPr>
              <a:spLocks noChangeArrowheads="1"/>
            </p:cNvSpPr>
            <p:nvPr/>
          </p:nvSpPr>
          <p:spPr bwMode="auto">
            <a:xfrm>
              <a:off x="2068" y="2790"/>
              <a:ext cx="299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b="0">
                  <a:solidFill>
                    <a:srgbClr val="000000"/>
                  </a:solidFill>
                  <a:latin typeface="Arial" pitchFamily="34" charset="0"/>
                </a:rPr>
                <a:t>REW</a:t>
              </a:r>
              <a:endParaRPr lang="en-US" sz="1600" b="0">
                <a:latin typeface="Arial" pitchFamily="34" charset="0"/>
              </a:endParaRPr>
            </a:p>
          </p:txBody>
        </p:sp>
      </p:grpSp>
      <p:sp>
        <p:nvSpPr>
          <p:cNvPr id="26664" name="Line 58"/>
          <p:cNvSpPr>
            <a:spLocks noChangeShapeType="1"/>
          </p:cNvSpPr>
          <p:nvPr/>
        </p:nvSpPr>
        <p:spPr bwMode="auto">
          <a:xfrm>
            <a:off x="4910138" y="1808163"/>
            <a:ext cx="71120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5" name="Rectangle 59"/>
          <p:cNvSpPr>
            <a:spLocks noChangeArrowheads="1"/>
          </p:cNvSpPr>
          <p:nvPr/>
        </p:nvSpPr>
        <p:spPr bwMode="auto">
          <a:xfrm>
            <a:off x="4910138" y="1808163"/>
            <a:ext cx="736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0">
                <a:solidFill>
                  <a:srgbClr val="000000"/>
                </a:solidFill>
                <a:latin typeface="Arial" pitchFamily="34" charset="0"/>
              </a:rPr>
              <a:t>car_ew</a:t>
            </a:r>
            <a:endParaRPr lang="en-US" sz="1800" b="0">
              <a:latin typeface="Arial" pitchFamily="34" charset="0"/>
            </a:endParaRPr>
          </a:p>
        </p:txBody>
      </p:sp>
      <p:grpSp>
        <p:nvGrpSpPr>
          <p:cNvPr id="26666" name="Group 60"/>
          <p:cNvGrpSpPr>
            <a:grpSpLocks/>
          </p:cNvGrpSpPr>
          <p:nvPr/>
        </p:nvGrpSpPr>
        <p:grpSpPr bwMode="auto">
          <a:xfrm>
            <a:off x="4872038" y="2144713"/>
            <a:ext cx="887412" cy="479425"/>
            <a:chOff x="547" y="1298"/>
            <a:chExt cx="836" cy="406"/>
          </a:xfrm>
        </p:grpSpPr>
        <p:sp>
          <p:nvSpPr>
            <p:cNvPr id="26667" name="Freeform 61"/>
            <p:cNvSpPr>
              <a:spLocks/>
            </p:cNvSpPr>
            <p:nvPr/>
          </p:nvSpPr>
          <p:spPr bwMode="auto">
            <a:xfrm>
              <a:off x="547" y="1298"/>
              <a:ext cx="836" cy="382"/>
            </a:xfrm>
            <a:custGeom>
              <a:avLst/>
              <a:gdLst>
                <a:gd name="T0" fmla="*/ 174 w 1670"/>
                <a:gd name="T1" fmla="*/ 94 h 764"/>
                <a:gd name="T2" fmla="*/ 181 w 1670"/>
                <a:gd name="T3" fmla="*/ 90 h 764"/>
                <a:gd name="T4" fmla="*/ 188 w 1670"/>
                <a:gd name="T5" fmla="*/ 86 h 764"/>
                <a:gd name="T6" fmla="*/ 194 w 1670"/>
                <a:gd name="T7" fmla="*/ 82 h 764"/>
                <a:gd name="T8" fmla="*/ 199 w 1670"/>
                <a:gd name="T9" fmla="*/ 78 h 764"/>
                <a:gd name="T10" fmla="*/ 203 w 1670"/>
                <a:gd name="T11" fmla="*/ 74 h 764"/>
                <a:gd name="T12" fmla="*/ 206 w 1670"/>
                <a:gd name="T13" fmla="*/ 69 h 764"/>
                <a:gd name="T14" fmla="*/ 208 w 1670"/>
                <a:gd name="T15" fmla="*/ 65 h 764"/>
                <a:gd name="T16" fmla="*/ 210 w 1670"/>
                <a:gd name="T17" fmla="*/ 60 h 764"/>
                <a:gd name="T18" fmla="*/ 209 w 1670"/>
                <a:gd name="T19" fmla="*/ 55 h 764"/>
                <a:gd name="T20" fmla="*/ 208 w 1670"/>
                <a:gd name="T21" fmla="*/ 50 h 764"/>
                <a:gd name="T22" fmla="*/ 206 w 1670"/>
                <a:gd name="T23" fmla="*/ 47 h 764"/>
                <a:gd name="T24" fmla="*/ 204 w 1670"/>
                <a:gd name="T25" fmla="*/ 43 h 764"/>
                <a:gd name="T26" fmla="*/ 202 w 1670"/>
                <a:gd name="T27" fmla="*/ 40 h 764"/>
                <a:gd name="T28" fmla="*/ 196 w 1670"/>
                <a:gd name="T29" fmla="*/ 35 h 764"/>
                <a:gd name="T30" fmla="*/ 189 w 1670"/>
                <a:gd name="T31" fmla="*/ 29 h 764"/>
                <a:gd name="T32" fmla="*/ 180 w 1670"/>
                <a:gd name="T33" fmla="*/ 23 h 764"/>
                <a:gd name="T34" fmla="*/ 170 w 1670"/>
                <a:gd name="T35" fmla="*/ 17 h 764"/>
                <a:gd name="T36" fmla="*/ 159 w 1670"/>
                <a:gd name="T37" fmla="*/ 12 h 764"/>
                <a:gd name="T38" fmla="*/ 147 w 1670"/>
                <a:gd name="T39" fmla="*/ 8 h 764"/>
                <a:gd name="T40" fmla="*/ 135 w 1670"/>
                <a:gd name="T41" fmla="*/ 5 h 764"/>
                <a:gd name="T42" fmla="*/ 123 w 1670"/>
                <a:gd name="T43" fmla="*/ 2 h 764"/>
                <a:gd name="T44" fmla="*/ 111 w 1670"/>
                <a:gd name="T45" fmla="*/ 1 h 764"/>
                <a:gd name="T46" fmla="*/ 100 w 1670"/>
                <a:gd name="T47" fmla="*/ 0 h 764"/>
                <a:gd name="T48" fmla="*/ 90 w 1670"/>
                <a:gd name="T49" fmla="*/ 1 h 764"/>
                <a:gd name="T50" fmla="*/ 81 w 1670"/>
                <a:gd name="T51" fmla="*/ 2 h 764"/>
                <a:gd name="T52" fmla="*/ 72 w 1670"/>
                <a:gd name="T53" fmla="*/ 4 h 764"/>
                <a:gd name="T54" fmla="*/ 64 w 1670"/>
                <a:gd name="T55" fmla="*/ 7 h 764"/>
                <a:gd name="T56" fmla="*/ 56 w 1670"/>
                <a:gd name="T57" fmla="*/ 9 h 764"/>
                <a:gd name="T58" fmla="*/ 48 w 1670"/>
                <a:gd name="T59" fmla="*/ 13 h 764"/>
                <a:gd name="T60" fmla="*/ 41 w 1670"/>
                <a:gd name="T61" fmla="*/ 16 h 764"/>
                <a:gd name="T62" fmla="*/ 34 w 1670"/>
                <a:gd name="T63" fmla="*/ 20 h 764"/>
                <a:gd name="T64" fmla="*/ 28 w 1670"/>
                <a:gd name="T65" fmla="*/ 24 h 764"/>
                <a:gd name="T66" fmla="*/ 23 w 1670"/>
                <a:gd name="T67" fmla="*/ 29 h 764"/>
                <a:gd name="T68" fmla="*/ 18 w 1670"/>
                <a:gd name="T69" fmla="*/ 32 h 764"/>
                <a:gd name="T70" fmla="*/ 14 w 1670"/>
                <a:gd name="T71" fmla="*/ 36 h 764"/>
                <a:gd name="T72" fmla="*/ 10 w 1670"/>
                <a:gd name="T73" fmla="*/ 40 h 764"/>
                <a:gd name="T74" fmla="*/ 7 w 1670"/>
                <a:gd name="T75" fmla="*/ 44 h 764"/>
                <a:gd name="T76" fmla="*/ 5 w 1670"/>
                <a:gd name="T77" fmla="*/ 48 h 764"/>
                <a:gd name="T78" fmla="*/ 3 w 1670"/>
                <a:gd name="T79" fmla="*/ 52 h 764"/>
                <a:gd name="T80" fmla="*/ 2 w 1670"/>
                <a:gd name="T81" fmla="*/ 56 h 764"/>
                <a:gd name="T82" fmla="*/ 1 w 1670"/>
                <a:gd name="T83" fmla="*/ 59 h 764"/>
                <a:gd name="T84" fmla="*/ 0 w 1670"/>
                <a:gd name="T85" fmla="*/ 63 h 764"/>
                <a:gd name="T86" fmla="*/ 1 w 1670"/>
                <a:gd name="T87" fmla="*/ 66 h 764"/>
                <a:gd name="T88" fmla="*/ 1 w 1670"/>
                <a:gd name="T89" fmla="*/ 70 h 764"/>
                <a:gd name="T90" fmla="*/ 3 w 1670"/>
                <a:gd name="T91" fmla="*/ 73 h 764"/>
                <a:gd name="T92" fmla="*/ 4 w 1670"/>
                <a:gd name="T93" fmla="*/ 76 h 764"/>
                <a:gd name="T94" fmla="*/ 6 w 1670"/>
                <a:gd name="T95" fmla="*/ 79 h 764"/>
                <a:gd name="T96" fmla="*/ 9 w 1670"/>
                <a:gd name="T97" fmla="*/ 82 h 764"/>
                <a:gd name="T98" fmla="*/ 12 w 1670"/>
                <a:gd name="T99" fmla="*/ 84 h 764"/>
                <a:gd name="T100" fmla="*/ 16 w 1670"/>
                <a:gd name="T101" fmla="*/ 87 h 764"/>
                <a:gd name="T102" fmla="*/ 20 w 1670"/>
                <a:gd name="T103" fmla="*/ 89 h 764"/>
                <a:gd name="T104" fmla="*/ 25 w 1670"/>
                <a:gd name="T105" fmla="*/ 91 h 764"/>
                <a:gd name="T106" fmla="*/ 30 w 1670"/>
                <a:gd name="T107" fmla="*/ 93 h 764"/>
                <a:gd name="T108" fmla="*/ 35 w 1670"/>
                <a:gd name="T109" fmla="*/ 95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70"/>
                <a:gd name="T166" fmla="*/ 0 h 764"/>
                <a:gd name="T167" fmla="*/ 1670 w 1670"/>
                <a:gd name="T168" fmla="*/ 764 h 7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70" h="764">
                  <a:moveTo>
                    <a:pt x="1345" y="764"/>
                  </a:moveTo>
                  <a:lnTo>
                    <a:pt x="1365" y="754"/>
                  </a:lnTo>
                  <a:lnTo>
                    <a:pt x="1387" y="745"/>
                  </a:lnTo>
                  <a:lnTo>
                    <a:pt x="1407" y="736"/>
                  </a:lnTo>
                  <a:lnTo>
                    <a:pt x="1426" y="727"/>
                  </a:lnTo>
                  <a:lnTo>
                    <a:pt x="1444" y="717"/>
                  </a:lnTo>
                  <a:lnTo>
                    <a:pt x="1462" y="707"/>
                  </a:lnTo>
                  <a:lnTo>
                    <a:pt x="1481" y="696"/>
                  </a:lnTo>
                  <a:lnTo>
                    <a:pt x="1498" y="687"/>
                  </a:lnTo>
                  <a:lnTo>
                    <a:pt x="1513" y="676"/>
                  </a:lnTo>
                  <a:lnTo>
                    <a:pt x="1530" y="665"/>
                  </a:lnTo>
                  <a:lnTo>
                    <a:pt x="1544" y="654"/>
                  </a:lnTo>
                  <a:lnTo>
                    <a:pt x="1559" y="643"/>
                  </a:lnTo>
                  <a:lnTo>
                    <a:pt x="1572" y="633"/>
                  </a:lnTo>
                  <a:lnTo>
                    <a:pt x="1586" y="620"/>
                  </a:lnTo>
                  <a:lnTo>
                    <a:pt x="1596" y="610"/>
                  </a:lnTo>
                  <a:lnTo>
                    <a:pt x="1609" y="597"/>
                  </a:lnTo>
                  <a:lnTo>
                    <a:pt x="1618" y="587"/>
                  </a:lnTo>
                  <a:lnTo>
                    <a:pt x="1627" y="574"/>
                  </a:lnTo>
                  <a:lnTo>
                    <a:pt x="1636" y="562"/>
                  </a:lnTo>
                  <a:lnTo>
                    <a:pt x="1644" y="550"/>
                  </a:lnTo>
                  <a:lnTo>
                    <a:pt x="1650" y="537"/>
                  </a:lnTo>
                  <a:lnTo>
                    <a:pt x="1656" y="525"/>
                  </a:lnTo>
                  <a:lnTo>
                    <a:pt x="1661" y="513"/>
                  </a:lnTo>
                  <a:lnTo>
                    <a:pt x="1666" y="500"/>
                  </a:lnTo>
                  <a:lnTo>
                    <a:pt x="1667" y="487"/>
                  </a:lnTo>
                  <a:lnTo>
                    <a:pt x="1670" y="474"/>
                  </a:lnTo>
                  <a:lnTo>
                    <a:pt x="1670" y="462"/>
                  </a:lnTo>
                  <a:lnTo>
                    <a:pt x="1670" y="448"/>
                  </a:lnTo>
                  <a:lnTo>
                    <a:pt x="1669" y="434"/>
                  </a:lnTo>
                  <a:lnTo>
                    <a:pt x="1666" y="422"/>
                  </a:lnTo>
                  <a:lnTo>
                    <a:pt x="1663" y="408"/>
                  </a:lnTo>
                  <a:lnTo>
                    <a:pt x="1658" y="394"/>
                  </a:lnTo>
                  <a:lnTo>
                    <a:pt x="1653" y="386"/>
                  </a:lnTo>
                  <a:lnTo>
                    <a:pt x="1649" y="377"/>
                  </a:lnTo>
                  <a:lnTo>
                    <a:pt x="1644" y="370"/>
                  </a:lnTo>
                  <a:lnTo>
                    <a:pt x="1640" y="360"/>
                  </a:lnTo>
                  <a:lnTo>
                    <a:pt x="1635" y="353"/>
                  </a:lnTo>
                  <a:lnTo>
                    <a:pt x="1629" y="343"/>
                  </a:lnTo>
                  <a:lnTo>
                    <a:pt x="1623" y="336"/>
                  </a:lnTo>
                  <a:lnTo>
                    <a:pt x="1615" y="326"/>
                  </a:lnTo>
                  <a:lnTo>
                    <a:pt x="1609" y="319"/>
                  </a:lnTo>
                  <a:lnTo>
                    <a:pt x="1601" y="310"/>
                  </a:lnTo>
                  <a:lnTo>
                    <a:pt x="1584" y="293"/>
                  </a:lnTo>
                  <a:lnTo>
                    <a:pt x="1567" y="276"/>
                  </a:lnTo>
                  <a:lnTo>
                    <a:pt x="1547" y="259"/>
                  </a:lnTo>
                  <a:lnTo>
                    <a:pt x="1527" y="242"/>
                  </a:lnTo>
                  <a:lnTo>
                    <a:pt x="1506" y="226"/>
                  </a:lnTo>
                  <a:lnTo>
                    <a:pt x="1482" y="209"/>
                  </a:lnTo>
                  <a:lnTo>
                    <a:pt x="1458" y="194"/>
                  </a:lnTo>
                  <a:lnTo>
                    <a:pt x="1433" y="179"/>
                  </a:lnTo>
                  <a:lnTo>
                    <a:pt x="1407" y="163"/>
                  </a:lnTo>
                  <a:lnTo>
                    <a:pt x="1379" y="149"/>
                  </a:lnTo>
                  <a:lnTo>
                    <a:pt x="1352" y="136"/>
                  </a:lnTo>
                  <a:lnTo>
                    <a:pt x="1324" y="122"/>
                  </a:lnTo>
                  <a:lnTo>
                    <a:pt x="1295" y="108"/>
                  </a:lnTo>
                  <a:lnTo>
                    <a:pt x="1264" y="96"/>
                  </a:lnTo>
                  <a:lnTo>
                    <a:pt x="1233" y="83"/>
                  </a:lnTo>
                  <a:lnTo>
                    <a:pt x="1202" y="72"/>
                  </a:lnTo>
                  <a:lnTo>
                    <a:pt x="1171" y="62"/>
                  </a:lnTo>
                  <a:lnTo>
                    <a:pt x="1139" y="51"/>
                  </a:lnTo>
                  <a:lnTo>
                    <a:pt x="1107" y="42"/>
                  </a:lnTo>
                  <a:lnTo>
                    <a:pt x="1074" y="34"/>
                  </a:lnTo>
                  <a:lnTo>
                    <a:pt x="1042" y="26"/>
                  </a:lnTo>
                  <a:lnTo>
                    <a:pt x="1010" y="20"/>
                  </a:lnTo>
                  <a:lnTo>
                    <a:pt x="977" y="14"/>
                  </a:lnTo>
                  <a:lnTo>
                    <a:pt x="945" y="9"/>
                  </a:lnTo>
                  <a:lnTo>
                    <a:pt x="913" y="5"/>
                  </a:lnTo>
                  <a:lnTo>
                    <a:pt x="880" y="2"/>
                  </a:lnTo>
                  <a:lnTo>
                    <a:pt x="848" y="0"/>
                  </a:lnTo>
                  <a:lnTo>
                    <a:pt x="824" y="0"/>
                  </a:lnTo>
                  <a:lnTo>
                    <a:pt x="797" y="0"/>
                  </a:lnTo>
                  <a:lnTo>
                    <a:pt x="771" y="0"/>
                  </a:lnTo>
                  <a:lnTo>
                    <a:pt x="745" y="2"/>
                  </a:lnTo>
                  <a:lnTo>
                    <a:pt x="720" y="3"/>
                  </a:lnTo>
                  <a:lnTo>
                    <a:pt x="696" y="6"/>
                  </a:lnTo>
                  <a:lnTo>
                    <a:pt x="671" y="9"/>
                  </a:lnTo>
                  <a:lnTo>
                    <a:pt x="646" y="14"/>
                  </a:lnTo>
                  <a:lnTo>
                    <a:pt x="623" y="19"/>
                  </a:lnTo>
                  <a:lnTo>
                    <a:pt x="599" y="23"/>
                  </a:lnTo>
                  <a:lnTo>
                    <a:pt x="576" y="29"/>
                  </a:lnTo>
                  <a:lnTo>
                    <a:pt x="553" y="36"/>
                  </a:lnTo>
                  <a:lnTo>
                    <a:pt x="529" y="42"/>
                  </a:lnTo>
                  <a:lnTo>
                    <a:pt x="508" y="49"/>
                  </a:lnTo>
                  <a:lnTo>
                    <a:pt x="486" y="56"/>
                  </a:lnTo>
                  <a:lnTo>
                    <a:pt x="465" y="63"/>
                  </a:lnTo>
                  <a:lnTo>
                    <a:pt x="443" y="72"/>
                  </a:lnTo>
                  <a:lnTo>
                    <a:pt x="423" y="80"/>
                  </a:lnTo>
                  <a:lnTo>
                    <a:pt x="402" y="89"/>
                  </a:lnTo>
                  <a:lnTo>
                    <a:pt x="382" y="99"/>
                  </a:lnTo>
                  <a:lnTo>
                    <a:pt x="363" y="108"/>
                  </a:lnTo>
                  <a:lnTo>
                    <a:pt x="343" y="117"/>
                  </a:lnTo>
                  <a:lnTo>
                    <a:pt x="325" y="128"/>
                  </a:lnTo>
                  <a:lnTo>
                    <a:pt x="308" y="139"/>
                  </a:lnTo>
                  <a:lnTo>
                    <a:pt x="289" y="148"/>
                  </a:lnTo>
                  <a:lnTo>
                    <a:pt x="272" y="159"/>
                  </a:lnTo>
                  <a:lnTo>
                    <a:pt x="255" y="169"/>
                  </a:lnTo>
                  <a:lnTo>
                    <a:pt x="240" y="180"/>
                  </a:lnTo>
                  <a:lnTo>
                    <a:pt x="223" y="191"/>
                  </a:lnTo>
                  <a:lnTo>
                    <a:pt x="209" y="202"/>
                  </a:lnTo>
                  <a:lnTo>
                    <a:pt x="194" y="213"/>
                  </a:lnTo>
                  <a:lnTo>
                    <a:pt x="180" y="225"/>
                  </a:lnTo>
                  <a:lnTo>
                    <a:pt x="166" y="234"/>
                  </a:lnTo>
                  <a:lnTo>
                    <a:pt x="154" y="245"/>
                  </a:lnTo>
                  <a:lnTo>
                    <a:pt x="141" y="256"/>
                  </a:lnTo>
                  <a:lnTo>
                    <a:pt x="131" y="266"/>
                  </a:lnTo>
                  <a:lnTo>
                    <a:pt x="120" y="277"/>
                  </a:lnTo>
                  <a:lnTo>
                    <a:pt x="109" y="288"/>
                  </a:lnTo>
                  <a:lnTo>
                    <a:pt x="98" y="299"/>
                  </a:lnTo>
                  <a:lnTo>
                    <a:pt x="89" y="310"/>
                  </a:lnTo>
                  <a:lnTo>
                    <a:pt x="80" y="319"/>
                  </a:lnTo>
                  <a:lnTo>
                    <a:pt x="71" y="330"/>
                  </a:lnTo>
                  <a:lnTo>
                    <a:pt x="63" y="340"/>
                  </a:lnTo>
                  <a:lnTo>
                    <a:pt x="55" y="351"/>
                  </a:lnTo>
                  <a:lnTo>
                    <a:pt x="49" y="362"/>
                  </a:lnTo>
                  <a:lnTo>
                    <a:pt x="41" y="371"/>
                  </a:lnTo>
                  <a:lnTo>
                    <a:pt x="35" y="382"/>
                  </a:lnTo>
                  <a:lnTo>
                    <a:pt x="31" y="393"/>
                  </a:lnTo>
                  <a:lnTo>
                    <a:pt x="24" y="402"/>
                  </a:lnTo>
                  <a:lnTo>
                    <a:pt x="20" y="413"/>
                  </a:lnTo>
                  <a:lnTo>
                    <a:pt x="15" y="422"/>
                  </a:lnTo>
                  <a:lnTo>
                    <a:pt x="12" y="433"/>
                  </a:lnTo>
                  <a:lnTo>
                    <a:pt x="9" y="442"/>
                  </a:lnTo>
                  <a:lnTo>
                    <a:pt x="6" y="453"/>
                  </a:lnTo>
                  <a:lnTo>
                    <a:pt x="4" y="462"/>
                  </a:lnTo>
                  <a:lnTo>
                    <a:pt x="1" y="471"/>
                  </a:lnTo>
                  <a:lnTo>
                    <a:pt x="1" y="480"/>
                  </a:lnTo>
                  <a:lnTo>
                    <a:pt x="0" y="491"/>
                  </a:lnTo>
                  <a:lnTo>
                    <a:pt x="0" y="500"/>
                  </a:lnTo>
                  <a:lnTo>
                    <a:pt x="0" y="510"/>
                  </a:lnTo>
                  <a:lnTo>
                    <a:pt x="0" y="519"/>
                  </a:lnTo>
                  <a:lnTo>
                    <a:pt x="1" y="528"/>
                  </a:lnTo>
                  <a:lnTo>
                    <a:pt x="3" y="537"/>
                  </a:lnTo>
                  <a:lnTo>
                    <a:pt x="4" y="545"/>
                  </a:lnTo>
                  <a:lnTo>
                    <a:pt x="6" y="554"/>
                  </a:lnTo>
                  <a:lnTo>
                    <a:pt x="9" y="563"/>
                  </a:lnTo>
                  <a:lnTo>
                    <a:pt x="12" y="571"/>
                  </a:lnTo>
                  <a:lnTo>
                    <a:pt x="17" y="580"/>
                  </a:lnTo>
                  <a:lnTo>
                    <a:pt x="20" y="588"/>
                  </a:lnTo>
                  <a:lnTo>
                    <a:pt x="24" y="597"/>
                  </a:lnTo>
                  <a:lnTo>
                    <a:pt x="31" y="605"/>
                  </a:lnTo>
                  <a:lnTo>
                    <a:pt x="35" y="613"/>
                  </a:lnTo>
                  <a:lnTo>
                    <a:pt x="41" y="620"/>
                  </a:lnTo>
                  <a:lnTo>
                    <a:pt x="48" y="628"/>
                  </a:lnTo>
                  <a:lnTo>
                    <a:pt x="55" y="636"/>
                  </a:lnTo>
                  <a:lnTo>
                    <a:pt x="61" y="643"/>
                  </a:lnTo>
                  <a:lnTo>
                    <a:pt x="69" y="651"/>
                  </a:lnTo>
                  <a:lnTo>
                    <a:pt x="77" y="657"/>
                  </a:lnTo>
                  <a:lnTo>
                    <a:pt x="86" y="665"/>
                  </a:lnTo>
                  <a:lnTo>
                    <a:pt x="95" y="671"/>
                  </a:lnTo>
                  <a:lnTo>
                    <a:pt x="104" y="679"/>
                  </a:lnTo>
                  <a:lnTo>
                    <a:pt x="114" y="685"/>
                  </a:lnTo>
                  <a:lnTo>
                    <a:pt x="125" y="691"/>
                  </a:lnTo>
                  <a:lnTo>
                    <a:pt x="135" y="697"/>
                  </a:lnTo>
                  <a:lnTo>
                    <a:pt x="146" y="704"/>
                  </a:lnTo>
                  <a:lnTo>
                    <a:pt x="157" y="710"/>
                  </a:lnTo>
                  <a:lnTo>
                    <a:pt x="169" y="716"/>
                  </a:lnTo>
                  <a:lnTo>
                    <a:pt x="181" y="720"/>
                  </a:lnTo>
                  <a:lnTo>
                    <a:pt x="194" y="727"/>
                  </a:lnTo>
                  <a:lnTo>
                    <a:pt x="208" y="731"/>
                  </a:lnTo>
                  <a:lnTo>
                    <a:pt x="222" y="736"/>
                  </a:lnTo>
                  <a:lnTo>
                    <a:pt x="235" y="740"/>
                  </a:lnTo>
                  <a:lnTo>
                    <a:pt x="249" y="745"/>
                  </a:lnTo>
                  <a:lnTo>
                    <a:pt x="265" y="750"/>
                  </a:lnTo>
                  <a:lnTo>
                    <a:pt x="280" y="754"/>
                  </a:lnTo>
                  <a:lnTo>
                    <a:pt x="295" y="75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Freeform 62"/>
            <p:cNvSpPr>
              <a:spLocks/>
            </p:cNvSpPr>
            <p:nvPr/>
          </p:nvSpPr>
          <p:spPr bwMode="auto">
            <a:xfrm>
              <a:off x="683" y="1647"/>
              <a:ext cx="91" cy="57"/>
            </a:xfrm>
            <a:custGeom>
              <a:avLst/>
              <a:gdLst>
                <a:gd name="T0" fmla="*/ 2 w 183"/>
                <a:gd name="T1" fmla="*/ 0 h 116"/>
                <a:gd name="T2" fmla="*/ 22 w 183"/>
                <a:gd name="T3" fmla="*/ 10 h 116"/>
                <a:gd name="T4" fmla="*/ 0 w 183"/>
                <a:gd name="T5" fmla="*/ 14 h 116"/>
                <a:gd name="T6" fmla="*/ 2 w 183"/>
                <a:gd name="T7" fmla="*/ 0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16"/>
                <a:gd name="T14" fmla="*/ 183 w 183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16">
                  <a:moveTo>
                    <a:pt x="18" y="0"/>
                  </a:moveTo>
                  <a:lnTo>
                    <a:pt x="183" y="87"/>
                  </a:lnTo>
                  <a:lnTo>
                    <a:pt x="0" y="11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Light-Traffic Controller State Microcode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162800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723900"/>
          </a:xfrm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Waveforms Of Light-Traffic Controller Microcode</a:t>
            </a:r>
          </a:p>
        </p:txBody>
      </p:sp>
      <p:graphicFrame>
        <p:nvGraphicFramePr>
          <p:cNvPr id="28676" name="Object 2"/>
          <p:cNvGraphicFramePr>
            <a:graphicFrameLocks noChangeAspect="1"/>
          </p:cNvGraphicFramePr>
          <p:nvPr/>
        </p:nvGraphicFramePr>
        <p:xfrm>
          <a:off x="152400" y="1752600"/>
          <a:ext cx="8534400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Visio" r:id="rId4" imgW="6780952" imgH="1206349" progId="Visio.Drawing.6">
                  <p:embed/>
                </p:oleObj>
              </mc:Choice>
              <mc:Fallback>
                <p:oleObj name="Visio" r:id="rId4" imgW="6780952" imgH="1206349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52600"/>
                        <a:ext cx="8534400" cy="152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4343400" y="3657600"/>
            <a:ext cx="12350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/>
              <a:t>101001001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101001001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110001100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101001100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111001010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111001010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000001001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000001001</a:t>
            </a:r>
            <a:endParaRPr lang="en-US" b="0">
              <a:latin typeface="Arial" pitchFamily="34" charset="0"/>
            </a:endParaRP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2362200" y="3657600"/>
            <a:ext cx="12350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/>
              <a:t>001100001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001100001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010100001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010100001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010100001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011100001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100010001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100010001</a:t>
            </a:r>
            <a:endParaRPr lang="en-US" b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Instruction Sequencing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>
              <a:spcBef>
                <a:spcPct val="0"/>
              </a:spcBef>
            </a:pPr>
            <a:endParaRPr lang="en-US" sz="2800" b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228600" y="1752600"/>
            <a:ext cx="86106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685800" indent="-228600">
              <a:tabLst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tabLst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tabLst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tabLst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endParaRPr lang="en-US" b="0">
              <a:latin typeface="Arial" pitchFamily="34" charset="0"/>
            </a:endParaRPr>
          </a:p>
          <a:p>
            <a:pPr algn="l" eaLnBrk="1" hangingPunct="1">
              <a:buFontTx/>
              <a:buChar char="•"/>
            </a:pPr>
            <a:r>
              <a:rPr lang="en-US" b="0">
                <a:latin typeface="Arial" pitchFamily="34" charset="0"/>
              </a:rPr>
              <a:t>With lot of inputs, size of memory increases rapidly (exponentially).</a:t>
            </a:r>
          </a:p>
          <a:p>
            <a:pPr algn="l" eaLnBrk="1" hangingPunct="1">
              <a:buFontTx/>
              <a:buChar char="•"/>
            </a:pPr>
            <a:r>
              <a:rPr lang="en-US" b="0">
                <a:latin typeface="Arial" pitchFamily="34" charset="0"/>
              </a:rPr>
              <a:t>Can reduce memory size by observing:</a:t>
            </a:r>
          </a:p>
          <a:p>
            <a:pPr lvl="1" algn="l" eaLnBrk="1" hangingPunct="1">
              <a:buFontTx/>
              <a:buChar char="–"/>
            </a:pPr>
            <a:r>
              <a:rPr lang="en-US" b="0">
                <a:latin typeface="Arial" pitchFamily="34" charset="0"/>
              </a:rPr>
              <a:t>Most of the time we move to the next state.</a:t>
            </a:r>
          </a:p>
          <a:p>
            <a:pPr lvl="1" algn="l" eaLnBrk="1" hangingPunct="1">
              <a:buFontTx/>
              <a:buChar char="–"/>
            </a:pPr>
            <a:r>
              <a:rPr lang="en-US" b="0">
                <a:latin typeface="Arial" pitchFamily="34" charset="0"/>
              </a:rPr>
              <a:t>We usually only need to </a:t>
            </a:r>
            <a:r>
              <a:rPr lang="en-US" b="0" i="1">
                <a:latin typeface="Arial" pitchFamily="34" charset="0"/>
              </a:rPr>
              <a:t>branch</a:t>
            </a:r>
            <a:r>
              <a:rPr lang="en-US" b="0">
                <a:latin typeface="Arial" pitchFamily="34" charset="0"/>
              </a:rPr>
              <a:t> to one other state based one (or a few) inputs.</a:t>
            </a:r>
          </a:p>
          <a:p>
            <a:pPr algn="l" eaLnBrk="1" hangingPunct="1">
              <a:buFontTx/>
              <a:buChar char="•"/>
            </a:pPr>
            <a:r>
              <a:rPr lang="en-US" b="0">
                <a:latin typeface="Arial" pitchFamily="34" charset="0"/>
              </a:rPr>
              <a:t>Add a microprogram counter (</a:t>
            </a:r>
            <a:r>
              <a:rPr lang="en-US" b="0">
                <a:latin typeface="Symbol" pitchFamily="18" charset="2"/>
              </a:rPr>
              <a:t>m</a:t>
            </a:r>
            <a:r>
              <a:rPr lang="en-US" b="0">
                <a:latin typeface="Arial" pitchFamily="34" charset="0"/>
              </a:rPr>
              <a:t>PC) register to simplify state sequencing.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Instruction Sequencing – the picture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>
              <a:spcBef>
                <a:spcPct val="0"/>
              </a:spcBef>
            </a:pPr>
            <a:endParaRPr lang="en-US" sz="2800" b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30725" name="AutoShape 4"/>
          <p:cNvSpPr>
            <a:spLocks noChangeAspect="1" noChangeArrowheads="1" noTextEdit="1"/>
          </p:cNvSpPr>
          <p:nvPr/>
        </p:nvSpPr>
        <p:spPr bwMode="auto">
          <a:xfrm>
            <a:off x="249238" y="1905000"/>
            <a:ext cx="8894762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4356100" y="2325688"/>
            <a:ext cx="1552575" cy="1939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4356100" y="2325688"/>
            <a:ext cx="1552575" cy="19399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4743450" y="3165475"/>
            <a:ext cx="7794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Memory</a:t>
            </a:r>
            <a:endParaRPr lang="en-US" b="0">
              <a:latin typeface="Arial" pitchFamily="34" charset="0"/>
            </a:endParaRPr>
          </a:p>
        </p:txBody>
      </p:sp>
      <p:sp>
        <p:nvSpPr>
          <p:cNvPr id="30729" name="Rectangle 8"/>
          <p:cNvSpPr>
            <a:spLocks noChangeArrowheads="1"/>
          </p:cNvSpPr>
          <p:nvPr/>
        </p:nvSpPr>
        <p:spPr bwMode="auto">
          <a:xfrm>
            <a:off x="7366000" y="3683000"/>
            <a:ext cx="387350" cy="582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Rectangle 9"/>
          <p:cNvSpPr>
            <a:spLocks noChangeArrowheads="1"/>
          </p:cNvSpPr>
          <p:nvPr/>
        </p:nvSpPr>
        <p:spPr bwMode="auto">
          <a:xfrm>
            <a:off x="7366000" y="3683000"/>
            <a:ext cx="387350" cy="58261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Rectangle 10"/>
          <p:cNvSpPr>
            <a:spLocks noChangeArrowheads="1"/>
          </p:cNvSpPr>
          <p:nvPr/>
        </p:nvSpPr>
        <p:spPr bwMode="auto">
          <a:xfrm>
            <a:off x="7391400" y="38004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  <a:latin typeface="Arial" pitchFamily="34" charset="0"/>
              </a:rPr>
              <a:t>D</a:t>
            </a:r>
            <a:endParaRPr lang="en-US" b="0">
              <a:latin typeface="Arial" pitchFamily="34" charset="0"/>
            </a:endParaRPr>
          </a:p>
        </p:txBody>
      </p:sp>
      <p:sp>
        <p:nvSpPr>
          <p:cNvPr id="30732" name="Rectangle 11"/>
          <p:cNvSpPr>
            <a:spLocks noChangeArrowheads="1"/>
          </p:cNvSpPr>
          <p:nvPr/>
        </p:nvSpPr>
        <p:spPr bwMode="auto">
          <a:xfrm>
            <a:off x="7629525" y="3800475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  <a:latin typeface="Arial" pitchFamily="34" charset="0"/>
              </a:rPr>
              <a:t>Q</a:t>
            </a:r>
            <a:endParaRPr lang="en-US" b="0">
              <a:latin typeface="Arial" pitchFamily="34" charset="0"/>
            </a:endParaRPr>
          </a:p>
        </p:txBody>
      </p:sp>
      <p:sp>
        <p:nvSpPr>
          <p:cNvPr id="30733" name="Freeform 12"/>
          <p:cNvSpPr>
            <a:spLocks/>
          </p:cNvSpPr>
          <p:nvPr/>
        </p:nvSpPr>
        <p:spPr bwMode="auto">
          <a:xfrm>
            <a:off x="7510463" y="4168775"/>
            <a:ext cx="96837" cy="96838"/>
          </a:xfrm>
          <a:custGeom>
            <a:avLst/>
            <a:gdLst>
              <a:gd name="T0" fmla="*/ 0 w 122"/>
              <a:gd name="T1" fmla="*/ 2147483647 h 121"/>
              <a:gd name="T2" fmla="*/ 2147483647 w 122"/>
              <a:gd name="T3" fmla="*/ 0 h 121"/>
              <a:gd name="T4" fmla="*/ 2147483647 w 122"/>
              <a:gd name="T5" fmla="*/ 2147483647 h 121"/>
              <a:gd name="T6" fmla="*/ 0 60000 65536"/>
              <a:gd name="T7" fmla="*/ 0 60000 65536"/>
              <a:gd name="T8" fmla="*/ 0 60000 65536"/>
              <a:gd name="T9" fmla="*/ 0 w 122"/>
              <a:gd name="T10" fmla="*/ 0 h 121"/>
              <a:gd name="T11" fmla="*/ 122 w 12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" h="121">
                <a:moveTo>
                  <a:pt x="0" y="121"/>
                </a:moveTo>
                <a:lnTo>
                  <a:pt x="62" y="0"/>
                </a:lnTo>
                <a:lnTo>
                  <a:pt x="122" y="121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Line 13"/>
          <p:cNvSpPr>
            <a:spLocks noChangeShapeType="1"/>
          </p:cNvSpPr>
          <p:nvPr/>
        </p:nvSpPr>
        <p:spPr bwMode="auto">
          <a:xfrm flipV="1">
            <a:off x="7559675" y="4265613"/>
            <a:ext cx="1588" cy="2428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Rectangle 14"/>
          <p:cNvSpPr>
            <a:spLocks noChangeArrowheads="1"/>
          </p:cNvSpPr>
          <p:nvPr/>
        </p:nvSpPr>
        <p:spPr bwMode="auto">
          <a:xfrm>
            <a:off x="7453313" y="4551363"/>
            <a:ext cx="2174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Arial" pitchFamily="34" charset="0"/>
              </a:rPr>
              <a:t>clk</a:t>
            </a:r>
            <a:endParaRPr lang="en-US" b="0">
              <a:latin typeface="Arial" pitchFamily="34" charset="0"/>
            </a:endParaRPr>
          </a:p>
        </p:txBody>
      </p:sp>
      <p:sp>
        <p:nvSpPr>
          <p:cNvPr id="30736" name="Line 15"/>
          <p:cNvSpPr>
            <a:spLocks noChangeShapeType="1"/>
          </p:cNvSpPr>
          <p:nvPr/>
        </p:nvSpPr>
        <p:spPr bwMode="auto">
          <a:xfrm flipV="1">
            <a:off x="7121525" y="3829050"/>
            <a:ext cx="98425" cy="968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7" name="Rectangle 16"/>
          <p:cNvSpPr>
            <a:spLocks noChangeArrowheads="1"/>
          </p:cNvSpPr>
          <p:nvPr/>
        </p:nvSpPr>
        <p:spPr bwMode="auto">
          <a:xfrm>
            <a:off x="7123113" y="391477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0">
              <a:latin typeface="Arial" pitchFamily="34" charset="0"/>
            </a:endParaRPr>
          </a:p>
        </p:txBody>
      </p:sp>
      <p:sp>
        <p:nvSpPr>
          <p:cNvPr id="30738" name="Freeform 17"/>
          <p:cNvSpPr>
            <a:spLocks/>
          </p:cNvSpPr>
          <p:nvPr/>
        </p:nvSpPr>
        <p:spPr bwMode="auto">
          <a:xfrm>
            <a:off x="5921375" y="3295650"/>
            <a:ext cx="569913" cy="582613"/>
          </a:xfrm>
          <a:custGeom>
            <a:avLst/>
            <a:gdLst>
              <a:gd name="T0" fmla="*/ 0 w 718"/>
              <a:gd name="T1" fmla="*/ 0 h 733"/>
              <a:gd name="T2" fmla="*/ 2147483647 w 718"/>
              <a:gd name="T3" fmla="*/ 0 h 733"/>
              <a:gd name="T4" fmla="*/ 2147483647 w 718"/>
              <a:gd name="T5" fmla="*/ 2147483647 h 733"/>
              <a:gd name="T6" fmla="*/ 2147483647 w 718"/>
              <a:gd name="T7" fmla="*/ 2147483647 h 733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733"/>
              <a:gd name="T14" fmla="*/ 718 w 718"/>
              <a:gd name="T15" fmla="*/ 733 h 7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733">
                <a:moveTo>
                  <a:pt x="0" y="0"/>
                </a:moveTo>
                <a:lnTo>
                  <a:pt x="596" y="0"/>
                </a:lnTo>
                <a:lnTo>
                  <a:pt x="718" y="122"/>
                </a:lnTo>
                <a:lnTo>
                  <a:pt x="718" y="73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9" name="Line 18"/>
          <p:cNvSpPr>
            <a:spLocks noChangeShapeType="1"/>
          </p:cNvSpPr>
          <p:nvPr/>
        </p:nvSpPr>
        <p:spPr bwMode="auto">
          <a:xfrm>
            <a:off x="6600825" y="3878263"/>
            <a:ext cx="4730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0" name="Rectangle 19"/>
          <p:cNvSpPr>
            <a:spLocks noChangeArrowheads="1"/>
          </p:cNvSpPr>
          <p:nvPr/>
        </p:nvSpPr>
        <p:spPr bwMode="auto">
          <a:xfrm>
            <a:off x="6621463" y="3671888"/>
            <a:ext cx="4445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Arial" pitchFamily="34" charset="0"/>
              </a:rPr>
              <a:t>n_out</a:t>
            </a:r>
            <a:endParaRPr lang="en-US" b="0">
              <a:latin typeface="Arial" pitchFamily="34" charset="0"/>
            </a:endParaRPr>
          </a:p>
        </p:txBody>
      </p:sp>
      <p:sp>
        <p:nvSpPr>
          <p:cNvPr id="30741" name="Line 20"/>
          <p:cNvSpPr>
            <a:spLocks noChangeShapeType="1"/>
          </p:cNvSpPr>
          <p:nvPr/>
        </p:nvSpPr>
        <p:spPr bwMode="auto">
          <a:xfrm>
            <a:off x="6964363" y="3878263"/>
            <a:ext cx="40163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2" name="Line 21"/>
          <p:cNvSpPr>
            <a:spLocks noChangeShapeType="1"/>
          </p:cNvSpPr>
          <p:nvPr/>
        </p:nvSpPr>
        <p:spPr bwMode="auto">
          <a:xfrm>
            <a:off x="7772400" y="3886200"/>
            <a:ext cx="8382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3" name="Rectangle 22"/>
          <p:cNvSpPr>
            <a:spLocks noChangeArrowheads="1"/>
          </p:cNvSpPr>
          <p:nvPr/>
        </p:nvSpPr>
        <p:spPr bwMode="auto">
          <a:xfrm>
            <a:off x="8305800" y="3657600"/>
            <a:ext cx="247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Arial" pitchFamily="34" charset="0"/>
              </a:rPr>
              <a:t>out</a:t>
            </a:r>
            <a:endParaRPr lang="en-US" b="0">
              <a:latin typeface="Arial" pitchFamily="34" charset="0"/>
            </a:endParaRPr>
          </a:p>
        </p:txBody>
      </p:sp>
      <p:sp>
        <p:nvSpPr>
          <p:cNvPr id="30744" name="Freeform 23"/>
          <p:cNvSpPr>
            <a:spLocks/>
          </p:cNvSpPr>
          <p:nvPr/>
        </p:nvSpPr>
        <p:spPr bwMode="auto">
          <a:xfrm>
            <a:off x="6394450" y="2713038"/>
            <a:ext cx="971550" cy="582612"/>
          </a:xfrm>
          <a:custGeom>
            <a:avLst/>
            <a:gdLst>
              <a:gd name="T0" fmla="*/ 0 w 1223"/>
              <a:gd name="T1" fmla="*/ 2147483647 h 734"/>
              <a:gd name="T2" fmla="*/ 2147483647 w 1223"/>
              <a:gd name="T3" fmla="*/ 2147483647 h 734"/>
              <a:gd name="T4" fmla="*/ 2147483647 w 1223"/>
              <a:gd name="T5" fmla="*/ 0 h 734"/>
              <a:gd name="T6" fmla="*/ 2147483647 w 1223"/>
              <a:gd name="T7" fmla="*/ 0 h 734"/>
              <a:gd name="T8" fmla="*/ 0 60000 65536"/>
              <a:gd name="T9" fmla="*/ 0 60000 65536"/>
              <a:gd name="T10" fmla="*/ 0 60000 65536"/>
              <a:gd name="T11" fmla="*/ 0 60000 65536"/>
              <a:gd name="T12" fmla="*/ 0 w 1223"/>
              <a:gd name="T13" fmla="*/ 0 h 734"/>
              <a:gd name="T14" fmla="*/ 1223 w 1223"/>
              <a:gd name="T15" fmla="*/ 734 h 7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3" h="734">
                <a:moveTo>
                  <a:pt x="0" y="734"/>
                </a:moveTo>
                <a:lnTo>
                  <a:pt x="143" y="591"/>
                </a:lnTo>
                <a:lnTo>
                  <a:pt x="137" y="0"/>
                </a:lnTo>
                <a:lnTo>
                  <a:pt x="1223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5" name="Rectangle 24"/>
          <p:cNvSpPr>
            <a:spLocks noChangeArrowheads="1"/>
          </p:cNvSpPr>
          <p:nvPr/>
        </p:nvSpPr>
        <p:spPr bwMode="auto">
          <a:xfrm>
            <a:off x="2998788" y="3101975"/>
            <a:ext cx="387350" cy="581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6" name="Rectangle 25"/>
          <p:cNvSpPr>
            <a:spLocks noChangeArrowheads="1"/>
          </p:cNvSpPr>
          <p:nvPr/>
        </p:nvSpPr>
        <p:spPr bwMode="auto">
          <a:xfrm>
            <a:off x="2998788" y="3101975"/>
            <a:ext cx="387350" cy="5810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7" name="Rectangle 26"/>
          <p:cNvSpPr>
            <a:spLocks noChangeArrowheads="1"/>
          </p:cNvSpPr>
          <p:nvPr/>
        </p:nvSpPr>
        <p:spPr bwMode="auto">
          <a:xfrm>
            <a:off x="3024188" y="3219450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  <a:latin typeface="Arial" pitchFamily="34" charset="0"/>
              </a:rPr>
              <a:t>D</a:t>
            </a:r>
            <a:endParaRPr lang="en-US" b="0">
              <a:latin typeface="Arial" pitchFamily="34" charset="0"/>
            </a:endParaRPr>
          </a:p>
        </p:txBody>
      </p:sp>
      <p:sp>
        <p:nvSpPr>
          <p:cNvPr id="30748" name="Rectangle 27"/>
          <p:cNvSpPr>
            <a:spLocks noChangeArrowheads="1"/>
          </p:cNvSpPr>
          <p:nvPr/>
        </p:nvSpPr>
        <p:spPr bwMode="auto">
          <a:xfrm>
            <a:off x="3263900" y="3219450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  <a:latin typeface="Arial" pitchFamily="34" charset="0"/>
              </a:rPr>
              <a:t>Q</a:t>
            </a:r>
            <a:endParaRPr lang="en-US" b="0">
              <a:latin typeface="Arial" pitchFamily="34" charset="0"/>
            </a:endParaRPr>
          </a:p>
        </p:txBody>
      </p:sp>
      <p:sp>
        <p:nvSpPr>
          <p:cNvPr id="30749" name="Freeform 28"/>
          <p:cNvSpPr>
            <a:spLocks/>
          </p:cNvSpPr>
          <p:nvPr/>
        </p:nvSpPr>
        <p:spPr bwMode="auto">
          <a:xfrm>
            <a:off x="3144838" y="3586163"/>
            <a:ext cx="95250" cy="96837"/>
          </a:xfrm>
          <a:custGeom>
            <a:avLst/>
            <a:gdLst>
              <a:gd name="T0" fmla="*/ 0 w 122"/>
              <a:gd name="T1" fmla="*/ 2147483647 h 121"/>
              <a:gd name="T2" fmla="*/ 2147483647 w 122"/>
              <a:gd name="T3" fmla="*/ 0 h 121"/>
              <a:gd name="T4" fmla="*/ 2147483647 w 122"/>
              <a:gd name="T5" fmla="*/ 2147483647 h 121"/>
              <a:gd name="T6" fmla="*/ 0 60000 65536"/>
              <a:gd name="T7" fmla="*/ 0 60000 65536"/>
              <a:gd name="T8" fmla="*/ 0 60000 65536"/>
              <a:gd name="T9" fmla="*/ 0 w 122"/>
              <a:gd name="T10" fmla="*/ 0 h 121"/>
              <a:gd name="T11" fmla="*/ 122 w 12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" h="121">
                <a:moveTo>
                  <a:pt x="0" y="121"/>
                </a:moveTo>
                <a:lnTo>
                  <a:pt x="62" y="0"/>
                </a:lnTo>
                <a:lnTo>
                  <a:pt x="122" y="121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0" name="Line 29"/>
          <p:cNvSpPr>
            <a:spLocks noChangeShapeType="1"/>
          </p:cNvSpPr>
          <p:nvPr/>
        </p:nvSpPr>
        <p:spPr bwMode="auto">
          <a:xfrm flipV="1">
            <a:off x="3192463" y="3683000"/>
            <a:ext cx="1587" cy="2428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1" name="Line 30"/>
          <p:cNvSpPr>
            <a:spLocks noChangeShapeType="1"/>
          </p:cNvSpPr>
          <p:nvPr/>
        </p:nvSpPr>
        <p:spPr bwMode="auto">
          <a:xfrm>
            <a:off x="6515100" y="2713038"/>
            <a:ext cx="152876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2" name="Rectangle 31"/>
          <p:cNvSpPr>
            <a:spLocks noChangeArrowheads="1"/>
          </p:cNvSpPr>
          <p:nvPr/>
        </p:nvSpPr>
        <p:spPr bwMode="auto">
          <a:xfrm>
            <a:off x="6748463" y="2508250"/>
            <a:ext cx="10969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Arial" pitchFamily="34" charset="0"/>
              </a:rPr>
              <a:t>branch_target</a:t>
            </a:r>
            <a:endParaRPr lang="en-US" b="0">
              <a:latin typeface="Arial" pitchFamily="34" charset="0"/>
            </a:endParaRPr>
          </a:p>
        </p:txBody>
      </p:sp>
      <p:sp>
        <p:nvSpPr>
          <p:cNvPr id="30753" name="Line 32"/>
          <p:cNvSpPr>
            <a:spLocks noChangeShapeType="1"/>
          </p:cNvSpPr>
          <p:nvPr/>
        </p:nvSpPr>
        <p:spPr bwMode="auto">
          <a:xfrm flipV="1">
            <a:off x="7996238" y="3829050"/>
            <a:ext cx="96837" cy="968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4" name="Rectangle 33"/>
          <p:cNvSpPr>
            <a:spLocks noChangeArrowheads="1"/>
          </p:cNvSpPr>
          <p:nvPr/>
        </p:nvSpPr>
        <p:spPr bwMode="auto">
          <a:xfrm>
            <a:off x="7996238" y="391477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="0">
              <a:latin typeface="Arial" pitchFamily="34" charset="0"/>
            </a:endParaRPr>
          </a:p>
        </p:txBody>
      </p:sp>
      <p:sp>
        <p:nvSpPr>
          <p:cNvPr id="30755" name="Line 34"/>
          <p:cNvSpPr>
            <a:spLocks noChangeShapeType="1"/>
          </p:cNvSpPr>
          <p:nvPr/>
        </p:nvSpPr>
        <p:spPr bwMode="auto">
          <a:xfrm flipV="1">
            <a:off x="2755900" y="3246438"/>
            <a:ext cx="96838" cy="968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6" name="Rectangle 35"/>
          <p:cNvSpPr>
            <a:spLocks noChangeArrowheads="1"/>
          </p:cNvSpPr>
          <p:nvPr/>
        </p:nvSpPr>
        <p:spPr bwMode="auto">
          <a:xfrm>
            <a:off x="2760663" y="3332163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en-US" b="0">
              <a:latin typeface="Arial" pitchFamily="34" charset="0"/>
            </a:endParaRPr>
          </a:p>
        </p:txBody>
      </p:sp>
      <p:sp>
        <p:nvSpPr>
          <p:cNvPr id="30757" name="Line 36"/>
          <p:cNvSpPr>
            <a:spLocks noChangeShapeType="1"/>
          </p:cNvSpPr>
          <p:nvPr/>
        </p:nvSpPr>
        <p:spPr bwMode="auto">
          <a:xfrm>
            <a:off x="2609850" y="3295650"/>
            <a:ext cx="38893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8" name="Line 37"/>
          <p:cNvSpPr>
            <a:spLocks noChangeShapeType="1"/>
          </p:cNvSpPr>
          <p:nvPr/>
        </p:nvSpPr>
        <p:spPr bwMode="auto">
          <a:xfrm>
            <a:off x="766763" y="4459288"/>
            <a:ext cx="5810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9" name="Rectangle 38"/>
          <p:cNvSpPr>
            <a:spLocks noChangeArrowheads="1"/>
          </p:cNvSpPr>
          <p:nvPr/>
        </p:nvSpPr>
        <p:spPr bwMode="auto">
          <a:xfrm>
            <a:off x="766763" y="4254500"/>
            <a:ext cx="4746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Arial" pitchFamily="34" charset="0"/>
              </a:rPr>
              <a:t>inputs</a:t>
            </a:r>
            <a:endParaRPr lang="en-US" b="0">
              <a:latin typeface="Arial" pitchFamily="34" charset="0"/>
            </a:endParaRPr>
          </a:p>
        </p:txBody>
      </p:sp>
      <p:sp>
        <p:nvSpPr>
          <p:cNvPr id="30760" name="Line 39"/>
          <p:cNvSpPr>
            <a:spLocks noChangeShapeType="1"/>
          </p:cNvSpPr>
          <p:nvPr/>
        </p:nvSpPr>
        <p:spPr bwMode="auto">
          <a:xfrm>
            <a:off x="3775075" y="3295650"/>
            <a:ext cx="5810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1" name="Line 40"/>
          <p:cNvSpPr>
            <a:spLocks noChangeShapeType="1"/>
          </p:cNvSpPr>
          <p:nvPr/>
        </p:nvSpPr>
        <p:spPr bwMode="auto">
          <a:xfrm flipV="1">
            <a:off x="4029075" y="3246438"/>
            <a:ext cx="98425" cy="968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2" name="Rectangle 41"/>
          <p:cNvSpPr>
            <a:spLocks noChangeArrowheads="1"/>
          </p:cNvSpPr>
          <p:nvPr/>
        </p:nvSpPr>
        <p:spPr bwMode="auto">
          <a:xfrm>
            <a:off x="4040188" y="3332163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en-US" b="0">
              <a:latin typeface="Arial" pitchFamily="34" charset="0"/>
            </a:endParaRPr>
          </a:p>
        </p:txBody>
      </p:sp>
      <p:sp>
        <p:nvSpPr>
          <p:cNvPr id="30763" name="Line 42"/>
          <p:cNvSpPr>
            <a:spLocks noChangeShapeType="1"/>
          </p:cNvSpPr>
          <p:nvPr/>
        </p:nvSpPr>
        <p:spPr bwMode="auto">
          <a:xfrm>
            <a:off x="3409950" y="3295650"/>
            <a:ext cx="46196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4" name="Rectangle 43"/>
          <p:cNvSpPr>
            <a:spLocks noChangeArrowheads="1"/>
          </p:cNvSpPr>
          <p:nvPr/>
        </p:nvSpPr>
        <p:spPr bwMode="auto">
          <a:xfrm>
            <a:off x="3473450" y="3089275"/>
            <a:ext cx="3460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Arial" pitchFamily="34" charset="0"/>
              </a:rPr>
              <a:t>uPC</a:t>
            </a:r>
            <a:endParaRPr lang="en-US" b="0">
              <a:latin typeface="Arial" pitchFamily="34" charset="0"/>
            </a:endParaRPr>
          </a:p>
        </p:txBody>
      </p:sp>
      <p:sp>
        <p:nvSpPr>
          <p:cNvPr id="30765" name="Line 44"/>
          <p:cNvSpPr>
            <a:spLocks noChangeShapeType="1"/>
          </p:cNvSpPr>
          <p:nvPr/>
        </p:nvSpPr>
        <p:spPr bwMode="auto">
          <a:xfrm flipV="1">
            <a:off x="1397000" y="4410075"/>
            <a:ext cx="98425" cy="984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6" name="Rectangle 45"/>
          <p:cNvSpPr>
            <a:spLocks noChangeArrowheads="1"/>
          </p:cNvSpPr>
          <p:nvPr/>
        </p:nvSpPr>
        <p:spPr bwMode="auto">
          <a:xfrm>
            <a:off x="1427163" y="4495800"/>
            <a:ext cx="396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en-US" b="0">
              <a:latin typeface="Arial" pitchFamily="34" charset="0"/>
            </a:endParaRPr>
          </a:p>
        </p:txBody>
      </p:sp>
      <p:sp>
        <p:nvSpPr>
          <p:cNvPr id="30767" name="Line 46"/>
          <p:cNvSpPr>
            <a:spLocks noChangeShapeType="1"/>
          </p:cNvSpPr>
          <p:nvPr/>
        </p:nvSpPr>
        <p:spPr bwMode="auto">
          <a:xfrm>
            <a:off x="1239838" y="4459288"/>
            <a:ext cx="4000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8" name="Line 47"/>
          <p:cNvSpPr>
            <a:spLocks noChangeShapeType="1"/>
          </p:cNvSpPr>
          <p:nvPr/>
        </p:nvSpPr>
        <p:spPr bwMode="auto">
          <a:xfrm flipV="1">
            <a:off x="6069013" y="3246438"/>
            <a:ext cx="95250" cy="968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9" name="Rectangle 48"/>
          <p:cNvSpPr>
            <a:spLocks noChangeArrowheads="1"/>
          </p:cNvSpPr>
          <p:nvPr/>
        </p:nvSpPr>
        <p:spPr bwMode="auto">
          <a:xfrm>
            <a:off x="5935663" y="3332163"/>
            <a:ext cx="4937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Arial" pitchFamily="34" charset="0"/>
              </a:rPr>
              <a:t>s+o+b</a:t>
            </a:r>
            <a:endParaRPr lang="en-US" b="0">
              <a:latin typeface="Arial" pitchFamily="34" charset="0"/>
            </a:endParaRPr>
          </a:p>
        </p:txBody>
      </p:sp>
      <p:sp>
        <p:nvSpPr>
          <p:cNvPr id="30770" name="Line 49"/>
          <p:cNvSpPr>
            <a:spLocks noChangeShapeType="1"/>
          </p:cNvSpPr>
          <p:nvPr/>
        </p:nvSpPr>
        <p:spPr bwMode="auto">
          <a:xfrm>
            <a:off x="5910263" y="3295650"/>
            <a:ext cx="4841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1" name="Rectangle 50"/>
          <p:cNvSpPr>
            <a:spLocks noChangeArrowheads="1"/>
          </p:cNvSpPr>
          <p:nvPr/>
        </p:nvSpPr>
        <p:spPr bwMode="auto">
          <a:xfrm>
            <a:off x="4405313" y="318611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Arial" pitchFamily="34" charset="0"/>
              </a:rPr>
              <a:t>a</a:t>
            </a:r>
            <a:endParaRPr lang="en-US" b="0">
              <a:latin typeface="Arial" pitchFamily="34" charset="0"/>
            </a:endParaRPr>
          </a:p>
        </p:txBody>
      </p:sp>
      <p:sp>
        <p:nvSpPr>
          <p:cNvPr id="30772" name="Rectangle 51"/>
          <p:cNvSpPr>
            <a:spLocks noChangeArrowheads="1"/>
          </p:cNvSpPr>
          <p:nvPr/>
        </p:nvSpPr>
        <p:spPr bwMode="auto">
          <a:xfrm>
            <a:off x="5764213" y="318611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Arial" pitchFamily="34" charset="0"/>
              </a:rPr>
              <a:t>d</a:t>
            </a:r>
            <a:endParaRPr lang="en-US" b="0">
              <a:latin typeface="Arial" pitchFamily="34" charset="0"/>
            </a:endParaRPr>
          </a:p>
        </p:txBody>
      </p:sp>
      <p:sp>
        <p:nvSpPr>
          <p:cNvPr id="30773" name="Freeform 52"/>
          <p:cNvSpPr>
            <a:spLocks/>
          </p:cNvSpPr>
          <p:nvPr/>
        </p:nvSpPr>
        <p:spPr bwMode="auto">
          <a:xfrm>
            <a:off x="474663" y="2422525"/>
            <a:ext cx="3397250" cy="873125"/>
          </a:xfrm>
          <a:custGeom>
            <a:avLst/>
            <a:gdLst>
              <a:gd name="T0" fmla="*/ 2147483647 w 4278"/>
              <a:gd name="T1" fmla="*/ 2147483647 h 1101"/>
              <a:gd name="T2" fmla="*/ 2147483647 w 4278"/>
              <a:gd name="T3" fmla="*/ 0 h 1101"/>
              <a:gd name="T4" fmla="*/ 0 w 4278"/>
              <a:gd name="T5" fmla="*/ 0 h 1101"/>
              <a:gd name="T6" fmla="*/ 0 60000 65536"/>
              <a:gd name="T7" fmla="*/ 0 60000 65536"/>
              <a:gd name="T8" fmla="*/ 0 60000 65536"/>
              <a:gd name="T9" fmla="*/ 0 w 4278"/>
              <a:gd name="T10" fmla="*/ 0 h 1101"/>
              <a:gd name="T11" fmla="*/ 4278 w 4278"/>
              <a:gd name="T12" fmla="*/ 1101 h 11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78" h="1101">
                <a:moveTo>
                  <a:pt x="4278" y="1101"/>
                </a:moveTo>
                <a:lnTo>
                  <a:pt x="4278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4" name="Freeform 53"/>
          <p:cNvSpPr>
            <a:spLocks/>
          </p:cNvSpPr>
          <p:nvPr/>
        </p:nvSpPr>
        <p:spPr bwMode="auto">
          <a:xfrm>
            <a:off x="1833563" y="2713038"/>
            <a:ext cx="388937" cy="1165225"/>
          </a:xfrm>
          <a:custGeom>
            <a:avLst/>
            <a:gdLst>
              <a:gd name="T0" fmla="*/ 0 w 490"/>
              <a:gd name="T1" fmla="*/ 2147483647 h 1467"/>
              <a:gd name="T2" fmla="*/ 0 w 490"/>
              <a:gd name="T3" fmla="*/ 0 h 1467"/>
              <a:gd name="T4" fmla="*/ 2147483647 w 490"/>
              <a:gd name="T5" fmla="*/ 2147483647 h 1467"/>
              <a:gd name="T6" fmla="*/ 2147483647 w 490"/>
              <a:gd name="T7" fmla="*/ 2147483647 h 1467"/>
              <a:gd name="T8" fmla="*/ 0 w 490"/>
              <a:gd name="T9" fmla="*/ 2147483647 h 14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0"/>
              <a:gd name="T16" fmla="*/ 0 h 1467"/>
              <a:gd name="T17" fmla="*/ 490 w 490"/>
              <a:gd name="T18" fmla="*/ 1467 h 14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0" h="1467">
                <a:moveTo>
                  <a:pt x="0" y="1467"/>
                </a:moveTo>
                <a:lnTo>
                  <a:pt x="0" y="0"/>
                </a:lnTo>
                <a:lnTo>
                  <a:pt x="490" y="489"/>
                </a:lnTo>
                <a:lnTo>
                  <a:pt x="490" y="978"/>
                </a:lnTo>
                <a:lnTo>
                  <a:pt x="0" y="14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5" name="Freeform 54"/>
          <p:cNvSpPr>
            <a:spLocks/>
          </p:cNvSpPr>
          <p:nvPr/>
        </p:nvSpPr>
        <p:spPr bwMode="auto">
          <a:xfrm>
            <a:off x="1833563" y="2713038"/>
            <a:ext cx="388937" cy="1165225"/>
          </a:xfrm>
          <a:custGeom>
            <a:avLst/>
            <a:gdLst>
              <a:gd name="T0" fmla="*/ 0 w 490"/>
              <a:gd name="T1" fmla="*/ 2147483647 h 1467"/>
              <a:gd name="T2" fmla="*/ 0 w 490"/>
              <a:gd name="T3" fmla="*/ 0 h 1467"/>
              <a:gd name="T4" fmla="*/ 2147483647 w 490"/>
              <a:gd name="T5" fmla="*/ 2147483647 h 1467"/>
              <a:gd name="T6" fmla="*/ 2147483647 w 490"/>
              <a:gd name="T7" fmla="*/ 2147483647 h 1467"/>
              <a:gd name="T8" fmla="*/ 0 w 490"/>
              <a:gd name="T9" fmla="*/ 2147483647 h 14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0"/>
              <a:gd name="T16" fmla="*/ 0 h 1467"/>
              <a:gd name="T17" fmla="*/ 490 w 490"/>
              <a:gd name="T18" fmla="*/ 1467 h 14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0" h="1467">
                <a:moveTo>
                  <a:pt x="0" y="1467"/>
                </a:moveTo>
                <a:lnTo>
                  <a:pt x="0" y="0"/>
                </a:lnTo>
                <a:lnTo>
                  <a:pt x="490" y="489"/>
                </a:lnTo>
                <a:lnTo>
                  <a:pt x="490" y="978"/>
                </a:lnTo>
                <a:lnTo>
                  <a:pt x="0" y="1467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6" name="Rectangle 55"/>
          <p:cNvSpPr>
            <a:spLocks noChangeArrowheads="1"/>
          </p:cNvSpPr>
          <p:nvPr/>
        </p:nvSpPr>
        <p:spPr bwMode="auto">
          <a:xfrm>
            <a:off x="1870075" y="2828925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b="0">
              <a:latin typeface="Arial" pitchFamily="34" charset="0"/>
            </a:endParaRPr>
          </a:p>
        </p:txBody>
      </p:sp>
      <p:sp>
        <p:nvSpPr>
          <p:cNvPr id="30777" name="Rectangle 56"/>
          <p:cNvSpPr>
            <a:spLocks noChangeArrowheads="1"/>
          </p:cNvSpPr>
          <p:nvPr/>
        </p:nvSpPr>
        <p:spPr bwMode="auto">
          <a:xfrm>
            <a:off x="1866900" y="3608388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b="0">
              <a:latin typeface="Arial" pitchFamily="34" charset="0"/>
            </a:endParaRPr>
          </a:p>
        </p:txBody>
      </p:sp>
      <p:sp>
        <p:nvSpPr>
          <p:cNvPr id="30778" name="Line 57"/>
          <p:cNvSpPr>
            <a:spLocks noChangeShapeType="1"/>
          </p:cNvSpPr>
          <p:nvPr/>
        </p:nvSpPr>
        <p:spPr bwMode="auto">
          <a:xfrm>
            <a:off x="1250950" y="2906713"/>
            <a:ext cx="5826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9" name="Line 58"/>
          <p:cNvSpPr>
            <a:spLocks noChangeShapeType="1"/>
          </p:cNvSpPr>
          <p:nvPr/>
        </p:nvSpPr>
        <p:spPr bwMode="auto">
          <a:xfrm>
            <a:off x="1250950" y="3683000"/>
            <a:ext cx="5826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0" name="Rectangle 59"/>
          <p:cNvSpPr>
            <a:spLocks noChangeArrowheads="1"/>
          </p:cNvSpPr>
          <p:nvPr/>
        </p:nvSpPr>
        <p:spPr bwMode="auto">
          <a:xfrm>
            <a:off x="1250950" y="347821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b="0">
              <a:latin typeface="Arial" pitchFamily="34" charset="0"/>
            </a:endParaRPr>
          </a:p>
        </p:txBody>
      </p:sp>
      <p:sp>
        <p:nvSpPr>
          <p:cNvPr id="30781" name="Line 60"/>
          <p:cNvSpPr>
            <a:spLocks noChangeShapeType="1"/>
          </p:cNvSpPr>
          <p:nvPr/>
        </p:nvSpPr>
        <p:spPr bwMode="auto">
          <a:xfrm flipV="1">
            <a:off x="1493838" y="2859088"/>
            <a:ext cx="98425" cy="968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2" name="Rectangle 61"/>
          <p:cNvSpPr>
            <a:spLocks noChangeArrowheads="1"/>
          </p:cNvSpPr>
          <p:nvPr/>
        </p:nvSpPr>
        <p:spPr bwMode="auto">
          <a:xfrm>
            <a:off x="1500188" y="2943225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en-US" b="0">
              <a:latin typeface="Arial" pitchFamily="34" charset="0"/>
            </a:endParaRPr>
          </a:p>
        </p:txBody>
      </p:sp>
      <p:sp>
        <p:nvSpPr>
          <p:cNvPr id="30783" name="Line 62"/>
          <p:cNvSpPr>
            <a:spLocks noChangeShapeType="1"/>
          </p:cNvSpPr>
          <p:nvPr/>
        </p:nvSpPr>
        <p:spPr bwMode="auto">
          <a:xfrm flipV="1">
            <a:off x="1493838" y="3633788"/>
            <a:ext cx="98425" cy="984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4" name="Rectangle 63"/>
          <p:cNvSpPr>
            <a:spLocks noChangeArrowheads="1"/>
          </p:cNvSpPr>
          <p:nvPr/>
        </p:nvSpPr>
        <p:spPr bwMode="auto">
          <a:xfrm>
            <a:off x="1500188" y="3719513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en-US" b="0">
              <a:latin typeface="Arial" pitchFamily="34" charset="0"/>
            </a:endParaRPr>
          </a:p>
        </p:txBody>
      </p:sp>
      <p:sp>
        <p:nvSpPr>
          <p:cNvPr id="30785" name="Rectangle 64"/>
          <p:cNvSpPr>
            <a:spLocks noChangeArrowheads="1"/>
          </p:cNvSpPr>
          <p:nvPr/>
        </p:nvSpPr>
        <p:spPr bwMode="auto">
          <a:xfrm>
            <a:off x="1857375" y="3216275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b="0">
              <a:latin typeface="Arial" pitchFamily="34" charset="0"/>
            </a:endParaRPr>
          </a:p>
        </p:txBody>
      </p:sp>
      <p:sp>
        <p:nvSpPr>
          <p:cNvPr id="30786" name="Line 65"/>
          <p:cNvSpPr>
            <a:spLocks noChangeShapeType="1"/>
          </p:cNvSpPr>
          <p:nvPr/>
        </p:nvSpPr>
        <p:spPr bwMode="auto">
          <a:xfrm flipV="1">
            <a:off x="1493838" y="3246438"/>
            <a:ext cx="98425" cy="968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7" name="Rectangle 66"/>
          <p:cNvSpPr>
            <a:spLocks noChangeArrowheads="1"/>
          </p:cNvSpPr>
          <p:nvPr/>
        </p:nvSpPr>
        <p:spPr bwMode="auto">
          <a:xfrm>
            <a:off x="1500188" y="3332163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en-US" b="0">
              <a:latin typeface="Arial" pitchFamily="34" charset="0"/>
            </a:endParaRPr>
          </a:p>
        </p:txBody>
      </p:sp>
      <p:sp>
        <p:nvSpPr>
          <p:cNvPr id="30788" name="Rectangle 67"/>
          <p:cNvSpPr>
            <a:spLocks noChangeArrowheads="1"/>
          </p:cNvSpPr>
          <p:nvPr/>
        </p:nvSpPr>
        <p:spPr bwMode="auto">
          <a:xfrm>
            <a:off x="2016125" y="2732088"/>
            <a:ext cx="3111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  <a:latin typeface="Arial" pitchFamily="34" charset="0"/>
              </a:rPr>
              <a:t>Mux3</a:t>
            </a:r>
            <a:endParaRPr lang="en-US" b="0">
              <a:latin typeface="Arial" pitchFamily="34" charset="0"/>
            </a:endParaRPr>
          </a:p>
        </p:txBody>
      </p:sp>
      <p:sp>
        <p:nvSpPr>
          <p:cNvPr id="30789" name="Line 68"/>
          <p:cNvSpPr>
            <a:spLocks noChangeShapeType="1"/>
          </p:cNvSpPr>
          <p:nvPr/>
        </p:nvSpPr>
        <p:spPr bwMode="auto">
          <a:xfrm flipV="1">
            <a:off x="1979613" y="3878263"/>
            <a:ext cx="96837" cy="952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0" name="Rectangle 69"/>
          <p:cNvSpPr>
            <a:spLocks noChangeArrowheads="1"/>
          </p:cNvSpPr>
          <p:nvPr/>
        </p:nvSpPr>
        <p:spPr bwMode="auto">
          <a:xfrm>
            <a:off x="2125663" y="381635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en-US" b="0">
              <a:latin typeface="Arial" pitchFamily="34" charset="0"/>
            </a:endParaRPr>
          </a:p>
        </p:txBody>
      </p:sp>
      <p:sp>
        <p:nvSpPr>
          <p:cNvPr id="30791" name="Line 70"/>
          <p:cNvSpPr>
            <a:spLocks noChangeShapeType="1"/>
          </p:cNvSpPr>
          <p:nvPr/>
        </p:nvSpPr>
        <p:spPr bwMode="auto">
          <a:xfrm>
            <a:off x="2246313" y="3295650"/>
            <a:ext cx="4619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2" name="Rectangle 71"/>
          <p:cNvSpPr>
            <a:spLocks noChangeArrowheads="1"/>
          </p:cNvSpPr>
          <p:nvPr/>
        </p:nvSpPr>
        <p:spPr bwMode="auto">
          <a:xfrm>
            <a:off x="2262188" y="3089275"/>
            <a:ext cx="4445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Arial" pitchFamily="34" charset="0"/>
              </a:rPr>
              <a:t>nuPC</a:t>
            </a:r>
            <a:endParaRPr lang="en-US" b="0">
              <a:latin typeface="Arial" pitchFamily="34" charset="0"/>
            </a:endParaRPr>
          </a:p>
        </p:txBody>
      </p:sp>
      <p:sp>
        <p:nvSpPr>
          <p:cNvPr id="30793" name="Rectangle 72"/>
          <p:cNvSpPr>
            <a:spLocks noChangeArrowheads="1"/>
          </p:cNvSpPr>
          <p:nvPr/>
        </p:nvSpPr>
        <p:spPr bwMode="auto">
          <a:xfrm>
            <a:off x="863600" y="2713038"/>
            <a:ext cx="387350" cy="388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4" name="Rectangle 73"/>
          <p:cNvSpPr>
            <a:spLocks noChangeArrowheads="1"/>
          </p:cNvSpPr>
          <p:nvPr/>
        </p:nvSpPr>
        <p:spPr bwMode="auto">
          <a:xfrm>
            <a:off x="863600" y="2713038"/>
            <a:ext cx="387350" cy="3889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5" name="Rectangle 74"/>
          <p:cNvSpPr>
            <a:spLocks noChangeArrowheads="1"/>
          </p:cNvSpPr>
          <p:nvPr/>
        </p:nvSpPr>
        <p:spPr bwMode="auto">
          <a:xfrm>
            <a:off x="935038" y="2778125"/>
            <a:ext cx="2460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+1</a:t>
            </a:r>
            <a:endParaRPr lang="en-US" b="0">
              <a:latin typeface="Arial" pitchFamily="34" charset="0"/>
            </a:endParaRPr>
          </a:p>
        </p:txBody>
      </p:sp>
      <p:sp>
        <p:nvSpPr>
          <p:cNvPr id="30796" name="Freeform 75"/>
          <p:cNvSpPr>
            <a:spLocks/>
          </p:cNvSpPr>
          <p:nvPr/>
        </p:nvSpPr>
        <p:spPr bwMode="auto">
          <a:xfrm>
            <a:off x="474663" y="2422525"/>
            <a:ext cx="388937" cy="484188"/>
          </a:xfrm>
          <a:custGeom>
            <a:avLst/>
            <a:gdLst>
              <a:gd name="T0" fmla="*/ 0 w 490"/>
              <a:gd name="T1" fmla="*/ 0 h 612"/>
              <a:gd name="T2" fmla="*/ 0 w 490"/>
              <a:gd name="T3" fmla="*/ 2147483647 h 612"/>
              <a:gd name="T4" fmla="*/ 2147483647 w 490"/>
              <a:gd name="T5" fmla="*/ 2147483647 h 612"/>
              <a:gd name="T6" fmla="*/ 0 60000 65536"/>
              <a:gd name="T7" fmla="*/ 0 60000 65536"/>
              <a:gd name="T8" fmla="*/ 0 60000 65536"/>
              <a:gd name="T9" fmla="*/ 0 w 490"/>
              <a:gd name="T10" fmla="*/ 0 h 612"/>
              <a:gd name="T11" fmla="*/ 490 w 490"/>
              <a:gd name="T12" fmla="*/ 612 h 6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0" h="612">
                <a:moveTo>
                  <a:pt x="0" y="0"/>
                </a:moveTo>
                <a:lnTo>
                  <a:pt x="0" y="612"/>
                </a:lnTo>
                <a:lnTo>
                  <a:pt x="490" y="612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7" name="Line 76"/>
          <p:cNvSpPr>
            <a:spLocks noChangeShapeType="1"/>
          </p:cNvSpPr>
          <p:nvPr/>
        </p:nvSpPr>
        <p:spPr bwMode="auto">
          <a:xfrm flipV="1">
            <a:off x="6600825" y="2665413"/>
            <a:ext cx="96838" cy="968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8" name="Rectangle 77"/>
          <p:cNvSpPr>
            <a:spLocks noChangeArrowheads="1"/>
          </p:cNvSpPr>
          <p:nvPr/>
        </p:nvSpPr>
        <p:spPr bwMode="auto">
          <a:xfrm>
            <a:off x="6611938" y="2749550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en-US" b="0">
              <a:latin typeface="Arial" pitchFamily="34" charset="0"/>
            </a:endParaRPr>
          </a:p>
        </p:txBody>
      </p:sp>
      <p:sp>
        <p:nvSpPr>
          <p:cNvPr id="30799" name="Freeform 78"/>
          <p:cNvSpPr>
            <a:spLocks/>
          </p:cNvSpPr>
          <p:nvPr/>
        </p:nvSpPr>
        <p:spPr bwMode="auto">
          <a:xfrm>
            <a:off x="280988" y="1936750"/>
            <a:ext cx="7762875" cy="1358900"/>
          </a:xfrm>
          <a:custGeom>
            <a:avLst/>
            <a:gdLst>
              <a:gd name="T0" fmla="*/ 2147483647 w 9780"/>
              <a:gd name="T1" fmla="*/ 2147483647 h 1712"/>
              <a:gd name="T2" fmla="*/ 2147483647 w 9780"/>
              <a:gd name="T3" fmla="*/ 0 h 1712"/>
              <a:gd name="T4" fmla="*/ 0 w 9780"/>
              <a:gd name="T5" fmla="*/ 0 h 1712"/>
              <a:gd name="T6" fmla="*/ 0 w 9780"/>
              <a:gd name="T7" fmla="*/ 2147483647 h 1712"/>
              <a:gd name="T8" fmla="*/ 2147483647 w 9780"/>
              <a:gd name="T9" fmla="*/ 2147483647 h 17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80"/>
              <a:gd name="T16" fmla="*/ 0 h 1712"/>
              <a:gd name="T17" fmla="*/ 9780 w 9780"/>
              <a:gd name="T18" fmla="*/ 1712 h 17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80" h="1712">
                <a:moveTo>
                  <a:pt x="9780" y="978"/>
                </a:moveTo>
                <a:lnTo>
                  <a:pt x="9780" y="0"/>
                </a:lnTo>
                <a:lnTo>
                  <a:pt x="0" y="0"/>
                </a:lnTo>
                <a:lnTo>
                  <a:pt x="0" y="1712"/>
                </a:lnTo>
                <a:lnTo>
                  <a:pt x="1956" y="1712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0" name="Rectangle 79"/>
          <p:cNvSpPr>
            <a:spLocks noChangeArrowheads="1"/>
          </p:cNvSpPr>
          <p:nvPr/>
        </p:nvSpPr>
        <p:spPr bwMode="auto">
          <a:xfrm>
            <a:off x="1639888" y="4265613"/>
            <a:ext cx="776287" cy="776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1" name="Rectangle 80"/>
          <p:cNvSpPr>
            <a:spLocks noChangeArrowheads="1"/>
          </p:cNvSpPr>
          <p:nvPr/>
        </p:nvSpPr>
        <p:spPr bwMode="auto">
          <a:xfrm>
            <a:off x="1639888" y="4265613"/>
            <a:ext cx="776287" cy="77628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2" name="Rectangle 81"/>
          <p:cNvSpPr>
            <a:spLocks noChangeArrowheads="1"/>
          </p:cNvSpPr>
          <p:nvPr/>
        </p:nvSpPr>
        <p:spPr bwMode="auto">
          <a:xfrm>
            <a:off x="1754188" y="4446588"/>
            <a:ext cx="5635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Arial" pitchFamily="34" charset="0"/>
              </a:rPr>
              <a:t>Branch</a:t>
            </a:r>
            <a:endParaRPr lang="en-US" b="0">
              <a:latin typeface="Arial" pitchFamily="34" charset="0"/>
            </a:endParaRPr>
          </a:p>
        </p:txBody>
      </p:sp>
      <p:sp>
        <p:nvSpPr>
          <p:cNvPr id="30803" name="Rectangle 82"/>
          <p:cNvSpPr>
            <a:spLocks noChangeArrowheads="1"/>
          </p:cNvSpPr>
          <p:nvPr/>
        </p:nvSpPr>
        <p:spPr bwMode="auto">
          <a:xfrm>
            <a:off x="1820863" y="4654550"/>
            <a:ext cx="425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Arial" pitchFamily="34" charset="0"/>
              </a:rPr>
              <a:t>Logic</a:t>
            </a:r>
            <a:endParaRPr lang="en-US" b="0">
              <a:latin typeface="Arial" pitchFamily="34" charset="0"/>
            </a:endParaRPr>
          </a:p>
        </p:txBody>
      </p:sp>
      <p:sp>
        <p:nvSpPr>
          <p:cNvPr id="30804" name="Line 83"/>
          <p:cNvSpPr>
            <a:spLocks noChangeShapeType="1"/>
          </p:cNvSpPr>
          <p:nvPr/>
        </p:nvSpPr>
        <p:spPr bwMode="auto">
          <a:xfrm flipV="1">
            <a:off x="2027238" y="3683000"/>
            <a:ext cx="1587" cy="5826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5" name="Line 84"/>
          <p:cNvSpPr>
            <a:spLocks noChangeShapeType="1"/>
          </p:cNvSpPr>
          <p:nvPr/>
        </p:nvSpPr>
        <p:spPr bwMode="auto">
          <a:xfrm>
            <a:off x="6491288" y="3781425"/>
            <a:ext cx="109537" cy="968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6" name="Freeform 85"/>
          <p:cNvSpPr>
            <a:spLocks/>
          </p:cNvSpPr>
          <p:nvPr/>
        </p:nvSpPr>
        <p:spPr bwMode="auto">
          <a:xfrm>
            <a:off x="1250950" y="3878263"/>
            <a:ext cx="5240338" cy="1550987"/>
          </a:xfrm>
          <a:custGeom>
            <a:avLst/>
            <a:gdLst>
              <a:gd name="T0" fmla="*/ 2147483647 w 6601"/>
              <a:gd name="T1" fmla="*/ 0 h 1956"/>
              <a:gd name="T2" fmla="*/ 2147483647 w 6601"/>
              <a:gd name="T3" fmla="*/ 2147483647 h 1956"/>
              <a:gd name="T4" fmla="*/ 2147483647 w 6601"/>
              <a:gd name="T5" fmla="*/ 2147483647 h 1956"/>
              <a:gd name="T6" fmla="*/ 0 w 6601"/>
              <a:gd name="T7" fmla="*/ 2147483647 h 1956"/>
              <a:gd name="T8" fmla="*/ 0 w 6601"/>
              <a:gd name="T9" fmla="*/ 2147483647 h 1956"/>
              <a:gd name="T10" fmla="*/ 2147483647 w 6601"/>
              <a:gd name="T11" fmla="*/ 2147483647 h 19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601"/>
              <a:gd name="T19" fmla="*/ 0 h 1956"/>
              <a:gd name="T20" fmla="*/ 6601 w 6601"/>
              <a:gd name="T21" fmla="*/ 1956 h 19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601" h="1956">
                <a:moveTo>
                  <a:pt x="6601" y="0"/>
                </a:moveTo>
                <a:lnTo>
                  <a:pt x="6601" y="1834"/>
                </a:lnTo>
                <a:lnTo>
                  <a:pt x="6479" y="1956"/>
                </a:lnTo>
                <a:lnTo>
                  <a:pt x="0" y="1940"/>
                </a:lnTo>
                <a:lnTo>
                  <a:pt x="0" y="1223"/>
                </a:lnTo>
                <a:lnTo>
                  <a:pt x="490" y="122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7" name="Line 86"/>
          <p:cNvSpPr>
            <a:spLocks noChangeShapeType="1"/>
          </p:cNvSpPr>
          <p:nvPr/>
        </p:nvSpPr>
        <p:spPr bwMode="auto">
          <a:xfrm flipV="1">
            <a:off x="6054725" y="5381625"/>
            <a:ext cx="98425" cy="968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8" name="Rectangle 87"/>
          <p:cNvSpPr>
            <a:spLocks noChangeArrowheads="1"/>
          </p:cNvSpPr>
          <p:nvPr/>
        </p:nvSpPr>
        <p:spPr bwMode="auto">
          <a:xfrm>
            <a:off x="6061075" y="522287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Arial" pitchFamily="34" charset="0"/>
              </a:rPr>
              <a:t>b</a:t>
            </a:r>
            <a:endParaRPr lang="en-US" b="0">
              <a:latin typeface="Arial" pitchFamily="34" charset="0"/>
            </a:endParaRPr>
          </a:p>
        </p:txBody>
      </p:sp>
      <p:sp>
        <p:nvSpPr>
          <p:cNvPr id="30809" name="Rectangle 88"/>
          <p:cNvSpPr>
            <a:spLocks noChangeArrowheads="1"/>
          </p:cNvSpPr>
          <p:nvPr/>
        </p:nvSpPr>
        <p:spPr bwMode="auto">
          <a:xfrm>
            <a:off x="3962400" y="5105400"/>
            <a:ext cx="14525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Arial" pitchFamily="34" charset="0"/>
              </a:rPr>
              <a:t>branch_instruction</a:t>
            </a:r>
            <a:endParaRPr lang="en-US" b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Branching Logic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304800" y="2209800"/>
            <a:ext cx="8458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685800" indent="-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b="0">
                <a:latin typeface="Arial" pitchFamily="34" charset="0"/>
              </a:rPr>
              <a:t>Branch logic selects between </a:t>
            </a:r>
            <a:r>
              <a:rPr lang="en-US" b="0">
                <a:latin typeface="Symbol" pitchFamily="18" charset="2"/>
              </a:rPr>
              <a:t>m</a:t>
            </a:r>
            <a:r>
              <a:rPr lang="en-US" b="0">
                <a:latin typeface="Arial" pitchFamily="34" charset="0"/>
              </a:rPr>
              <a:t>PC+1 and branch_target, depending on  input and branch_instruction.</a:t>
            </a:r>
          </a:p>
          <a:p>
            <a:pPr algn="l" eaLnBrk="1" hangingPunct="1">
              <a:buFontTx/>
              <a:buChar char="•"/>
            </a:pPr>
            <a:r>
              <a:rPr lang="en-US" b="0">
                <a:latin typeface="Arial" pitchFamily="34" charset="0"/>
              </a:rPr>
              <a:t>Instructions are of the form branch </a:t>
            </a:r>
            <a:r>
              <a:rPr lang="en-US" b="0" i="1">
                <a:latin typeface="Arial" pitchFamily="34" charset="0"/>
              </a:rPr>
              <a:t>if f(inputs)</a:t>
            </a:r>
          </a:p>
          <a:p>
            <a:pPr lvl="1" algn="l" eaLnBrk="1" hangingPunct="1">
              <a:buFontTx/>
              <a:buChar char="–"/>
            </a:pPr>
            <a:r>
              <a:rPr lang="en-US" b="0">
                <a:latin typeface="Arial" pitchFamily="34" charset="0"/>
              </a:rPr>
              <a:t>For example </a:t>
            </a:r>
            <a:r>
              <a:rPr lang="en-US" b="0" i="1">
                <a:latin typeface="Arial" pitchFamily="34" charset="0"/>
              </a:rPr>
              <a:t>branch if car_ew or branch if not car_ew</a:t>
            </a:r>
            <a:r>
              <a:rPr lang="en-US" b="0"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90487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Branch Microinstructions</a:t>
            </a:r>
          </a:p>
        </p:txBody>
      </p:sp>
      <p:graphicFrame>
        <p:nvGraphicFramePr>
          <p:cNvPr id="967723" name="Group 43"/>
          <p:cNvGraphicFramePr>
            <a:graphicFrameLocks noGrp="1"/>
          </p:cNvGraphicFramePr>
          <p:nvPr/>
        </p:nvGraphicFramePr>
        <p:xfrm>
          <a:off x="1219200" y="1981200"/>
          <a:ext cx="6629400" cy="3675063"/>
        </p:xfrm>
        <a:graphic>
          <a:graphicData uri="http://schemas.openxmlformats.org/drawingml/2006/table">
            <a:tbl>
              <a:tblPr/>
              <a:tblGrid>
                <a:gridCol w="1163638"/>
                <a:gridCol w="1074737"/>
                <a:gridCol w="4391025"/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Opcode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Encoding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Description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NOP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000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No branch – always go to next instruction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br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Always branch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brlt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001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Branch when left-turn car is detected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brnlt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Branch if no left-turn car is detected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brew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010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Branch when east-west car is detected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brnew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110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Branch if no east-west car is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dected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Readings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L9: Chapter 18</a:t>
            </a:r>
          </a:p>
          <a:p>
            <a:r>
              <a:rPr lang="en-US" smtClean="0">
                <a:ea typeface="ＭＳ Ｐゴシック" pitchFamily="34" charset="-128"/>
              </a:rPr>
              <a:t>L10: Chapters </a:t>
            </a:r>
            <a:r>
              <a:rPr lang="en-US" smtClean="0">
                <a:ea typeface="ＭＳ Ｐゴシック" pitchFamily="34" charset="-128"/>
                <a:cs typeface="Times New Roman" pitchFamily="18" charset="0"/>
              </a:rPr>
              <a:t>21, 22, &amp; 20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8763000" cy="8509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Microcode Of Traffic-Light Controller With Branches</a:t>
            </a:r>
          </a:p>
        </p:txBody>
      </p:sp>
      <p:grpSp>
        <p:nvGrpSpPr>
          <p:cNvPr id="33796" name="Group 3"/>
          <p:cNvGrpSpPr>
            <a:grpSpLocks noChangeAspect="1"/>
          </p:cNvGrpSpPr>
          <p:nvPr/>
        </p:nvGrpSpPr>
        <p:grpSpPr bwMode="auto">
          <a:xfrm>
            <a:off x="1066800" y="1981200"/>
            <a:ext cx="6575425" cy="3413125"/>
            <a:chOff x="672" y="1248"/>
            <a:chExt cx="4142" cy="2150"/>
          </a:xfrm>
        </p:grpSpPr>
        <p:sp>
          <p:nvSpPr>
            <p:cNvPr id="33797" name="AutoShape 4"/>
            <p:cNvSpPr>
              <a:spLocks noChangeAspect="1" noChangeArrowheads="1" noTextEdit="1"/>
            </p:cNvSpPr>
            <p:nvPr/>
          </p:nvSpPr>
          <p:spPr bwMode="auto">
            <a:xfrm>
              <a:off x="672" y="1248"/>
              <a:ext cx="4128" cy="2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8" name="Rectangle 5"/>
            <p:cNvSpPr>
              <a:spLocks noChangeArrowheads="1"/>
            </p:cNvSpPr>
            <p:nvPr/>
          </p:nvSpPr>
          <p:spPr bwMode="auto">
            <a:xfrm>
              <a:off x="715" y="1262"/>
              <a:ext cx="41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State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799" name="Rectangle 6"/>
            <p:cNvSpPr>
              <a:spLocks noChangeArrowheads="1"/>
            </p:cNvSpPr>
            <p:nvPr/>
          </p:nvSpPr>
          <p:spPr bwMode="auto">
            <a:xfrm>
              <a:off x="1254" y="1262"/>
              <a:ext cx="37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Addr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00" name="Rectangle 7"/>
            <p:cNvSpPr>
              <a:spLocks noChangeArrowheads="1"/>
            </p:cNvSpPr>
            <p:nvPr/>
          </p:nvSpPr>
          <p:spPr bwMode="auto">
            <a:xfrm>
              <a:off x="1750" y="1262"/>
              <a:ext cx="28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Inst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01" name="Rectangle 8"/>
            <p:cNvSpPr>
              <a:spLocks noChangeArrowheads="1"/>
            </p:cNvSpPr>
            <p:nvPr/>
          </p:nvSpPr>
          <p:spPr bwMode="auto">
            <a:xfrm>
              <a:off x="2332" y="1262"/>
              <a:ext cx="50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Target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02" name="Rectangle 9"/>
            <p:cNvSpPr>
              <a:spLocks noChangeArrowheads="1"/>
            </p:cNvSpPr>
            <p:nvPr/>
          </p:nvSpPr>
          <p:spPr bwMode="auto">
            <a:xfrm>
              <a:off x="2942" y="1262"/>
              <a:ext cx="52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Output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03" name="Rectangle 10"/>
            <p:cNvSpPr>
              <a:spLocks noChangeArrowheads="1"/>
            </p:cNvSpPr>
            <p:nvPr/>
          </p:nvSpPr>
          <p:spPr bwMode="auto">
            <a:xfrm>
              <a:off x="715" y="1508"/>
              <a:ext cx="38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nsg1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04" name="Rectangle 11"/>
            <p:cNvSpPr>
              <a:spLocks noChangeArrowheads="1"/>
            </p:cNvSpPr>
            <p:nvPr/>
          </p:nvSpPr>
          <p:spPr bwMode="auto">
            <a:xfrm>
              <a:off x="1254" y="1508"/>
              <a:ext cx="39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0000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05" name="Rectangle 12"/>
            <p:cNvSpPr>
              <a:spLocks noChangeArrowheads="1"/>
            </p:cNvSpPr>
            <p:nvPr/>
          </p:nvSpPr>
          <p:spPr bwMode="auto">
            <a:xfrm>
              <a:off x="1750" y="1508"/>
              <a:ext cx="24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brlt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06" name="Rectangle 13"/>
            <p:cNvSpPr>
              <a:spLocks noChangeArrowheads="1"/>
            </p:cNvSpPr>
            <p:nvPr/>
          </p:nvSpPr>
          <p:spPr bwMode="auto">
            <a:xfrm>
              <a:off x="2332" y="1508"/>
              <a:ext cx="18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lt1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07" name="Rectangle 14"/>
            <p:cNvSpPr>
              <a:spLocks noChangeArrowheads="1"/>
            </p:cNvSpPr>
            <p:nvPr/>
          </p:nvSpPr>
          <p:spPr bwMode="auto">
            <a:xfrm>
              <a:off x="2942" y="1508"/>
              <a:ext cx="88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100001001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08" name="Rectangle 15"/>
            <p:cNvSpPr>
              <a:spLocks noChangeArrowheads="1"/>
            </p:cNvSpPr>
            <p:nvPr/>
          </p:nvSpPr>
          <p:spPr bwMode="auto">
            <a:xfrm>
              <a:off x="3935" y="1508"/>
              <a:ext cx="68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green ns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09" name="Rectangle 16"/>
            <p:cNvSpPr>
              <a:spLocks noChangeArrowheads="1"/>
            </p:cNvSpPr>
            <p:nvPr/>
          </p:nvSpPr>
          <p:spPr bwMode="auto">
            <a:xfrm>
              <a:off x="715" y="1741"/>
              <a:ext cx="38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nsg2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10" name="Rectangle 17"/>
            <p:cNvSpPr>
              <a:spLocks noChangeArrowheads="1"/>
            </p:cNvSpPr>
            <p:nvPr/>
          </p:nvSpPr>
          <p:spPr bwMode="auto">
            <a:xfrm>
              <a:off x="1254" y="1741"/>
              <a:ext cx="39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0001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11" name="Rectangle 18"/>
            <p:cNvSpPr>
              <a:spLocks noChangeArrowheads="1"/>
            </p:cNvSpPr>
            <p:nvPr/>
          </p:nvSpPr>
          <p:spPr bwMode="auto">
            <a:xfrm>
              <a:off x="1750" y="1741"/>
              <a:ext cx="47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brnew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12" name="Rectangle 19"/>
            <p:cNvSpPr>
              <a:spLocks noChangeArrowheads="1"/>
            </p:cNvSpPr>
            <p:nvPr/>
          </p:nvSpPr>
          <p:spPr bwMode="auto">
            <a:xfrm>
              <a:off x="2332" y="1741"/>
              <a:ext cx="38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nsg1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13" name="Rectangle 20"/>
            <p:cNvSpPr>
              <a:spLocks noChangeArrowheads="1"/>
            </p:cNvSpPr>
            <p:nvPr/>
          </p:nvSpPr>
          <p:spPr bwMode="auto">
            <a:xfrm>
              <a:off x="2942" y="1741"/>
              <a:ext cx="88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100001001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14" name="Rectangle 21"/>
            <p:cNvSpPr>
              <a:spLocks noChangeArrowheads="1"/>
            </p:cNvSpPr>
            <p:nvPr/>
          </p:nvSpPr>
          <p:spPr bwMode="auto">
            <a:xfrm>
              <a:off x="3935" y="1741"/>
              <a:ext cx="68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green ns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15" name="Rectangle 22"/>
            <p:cNvSpPr>
              <a:spLocks noChangeArrowheads="1"/>
            </p:cNvSpPr>
            <p:nvPr/>
          </p:nvSpPr>
          <p:spPr bwMode="auto">
            <a:xfrm>
              <a:off x="715" y="1974"/>
              <a:ext cx="32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ew1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16" name="Rectangle 23"/>
            <p:cNvSpPr>
              <a:spLocks noChangeArrowheads="1"/>
            </p:cNvSpPr>
            <p:nvPr/>
          </p:nvSpPr>
          <p:spPr bwMode="auto">
            <a:xfrm>
              <a:off x="1254" y="1974"/>
              <a:ext cx="39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0010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17" name="Rectangle 24"/>
            <p:cNvSpPr>
              <a:spLocks noChangeArrowheads="1"/>
            </p:cNvSpPr>
            <p:nvPr/>
          </p:nvSpPr>
          <p:spPr bwMode="auto">
            <a:xfrm>
              <a:off x="1750" y="1974"/>
              <a:ext cx="29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nop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18" name="Rectangle 25"/>
            <p:cNvSpPr>
              <a:spLocks noChangeArrowheads="1"/>
            </p:cNvSpPr>
            <p:nvPr/>
          </p:nvSpPr>
          <p:spPr bwMode="auto">
            <a:xfrm>
              <a:off x="2942" y="1974"/>
              <a:ext cx="88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010001001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19" name="Rectangle 26"/>
            <p:cNvSpPr>
              <a:spLocks noChangeArrowheads="1"/>
            </p:cNvSpPr>
            <p:nvPr/>
          </p:nvSpPr>
          <p:spPr bwMode="auto">
            <a:xfrm>
              <a:off x="3935" y="1974"/>
              <a:ext cx="72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yellow ns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20" name="Rectangle 27"/>
            <p:cNvSpPr>
              <a:spLocks noChangeArrowheads="1"/>
            </p:cNvSpPr>
            <p:nvPr/>
          </p:nvSpPr>
          <p:spPr bwMode="auto">
            <a:xfrm>
              <a:off x="715" y="2206"/>
              <a:ext cx="32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ew2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21" name="Rectangle 28"/>
            <p:cNvSpPr>
              <a:spLocks noChangeArrowheads="1"/>
            </p:cNvSpPr>
            <p:nvPr/>
          </p:nvSpPr>
          <p:spPr bwMode="auto">
            <a:xfrm>
              <a:off x="1254" y="2206"/>
              <a:ext cx="39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0011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22" name="Rectangle 29"/>
            <p:cNvSpPr>
              <a:spLocks noChangeArrowheads="1"/>
            </p:cNvSpPr>
            <p:nvPr/>
          </p:nvSpPr>
          <p:spPr bwMode="auto">
            <a:xfrm>
              <a:off x="1750" y="2206"/>
              <a:ext cx="38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brew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23" name="Rectangle 30"/>
            <p:cNvSpPr>
              <a:spLocks noChangeArrowheads="1"/>
            </p:cNvSpPr>
            <p:nvPr/>
          </p:nvSpPr>
          <p:spPr bwMode="auto">
            <a:xfrm>
              <a:off x="2332" y="2206"/>
              <a:ext cx="32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ew2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24" name="Rectangle 31"/>
            <p:cNvSpPr>
              <a:spLocks noChangeArrowheads="1"/>
            </p:cNvSpPr>
            <p:nvPr/>
          </p:nvSpPr>
          <p:spPr bwMode="auto">
            <a:xfrm>
              <a:off x="2942" y="2206"/>
              <a:ext cx="88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001001100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25" name="Rectangle 32"/>
            <p:cNvSpPr>
              <a:spLocks noChangeArrowheads="1"/>
            </p:cNvSpPr>
            <p:nvPr/>
          </p:nvSpPr>
          <p:spPr bwMode="auto">
            <a:xfrm>
              <a:off x="3935" y="2206"/>
              <a:ext cx="72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green ew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26" name="Rectangle 33"/>
            <p:cNvSpPr>
              <a:spLocks noChangeArrowheads="1"/>
            </p:cNvSpPr>
            <p:nvPr/>
          </p:nvSpPr>
          <p:spPr bwMode="auto">
            <a:xfrm>
              <a:off x="715" y="2439"/>
              <a:ext cx="32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ew3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27" name="Rectangle 34"/>
            <p:cNvSpPr>
              <a:spLocks noChangeArrowheads="1"/>
            </p:cNvSpPr>
            <p:nvPr/>
          </p:nvSpPr>
          <p:spPr bwMode="auto">
            <a:xfrm>
              <a:off x="1254" y="2439"/>
              <a:ext cx="39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0100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28" name="Rectangle 35"/>
            <p:cNvSpPr>
              <a:spLocks noChangeArrowheads="1"/>
            </p:cNvSpPr>
            <p:nvPr/>
          </p:nvSpPr>
          <p:spPr bwMode="auto">
            <a:xfrm>
              <a:off x="1750" y="2439"/>
              <a:ext cx="15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br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29" name="Rectangle 36"/>
            <p:cNvSpPr>
              <a:spLocks noChangeArrowheads="1"/>
            </p:cNvSpPr>
            <p:nvPr/>
          </p:nvSpPr>
          <p:spPr bwMode="auto">
            <a:xfrm>
              <a:off x="2332" y="2439"/>
              <a:ext cx="38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nsg1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30" name="Rectangle 37"/>
            <p:cNvSpPr>
              <a:spLocks noChangeArrowheads="1"/>
            </p:cNvSpPr>
            <p:nvPr/>
          </p:nvSpPr>
          <p:spPr bwMode="auto">
            <a:xfrm>
              <a:off x="2942" y="2439"/>
              <a:ext cx="88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001001010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31" name="Rectangle 38"/>
            <p:cNvSpPr>
              <a:spLocks noChangeArrowheads="1"/>
            </p:cNvSpPr>
            <p:nvPr/>
          </p:nvSpPr>
          <p:spPr bwMode="auto">
            <a:xfrm>
              <a:off x="3935" y="2439"/>
              <a:ext cx="76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yellow ew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32" name="Rectangle 39"/>
            <p:cNvSpPr>
              <a:spLocks noChangeArrowheads="1"/>
            </p:cNvSpPr>
            <p:nvPr/>
          </p:nvSpPr>
          <p:spPr bwMode="auto">
            <a:xfrm>
              <a:off x="715" y="2672"/>
              <a:ext cx="18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lt1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33" name="Rectangle 40"/>
            <p:cNvSpPr>
              <a:spLocks noChangeArrowheads="1"/>
            </p:cNvSpPr>
            <p:nvPr/>
          </p:nvSpPr>
          <p:spPr bwMode="auto">
            <a:xfrm>
              <a:off x="1254" y="2672"/>
              <a:ext cx="39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0101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34" name="Rectangle 41"/>
            <p:cNvSpPr>
              <a:spLocks noChangeArrowheads="1"/>
            </p:cNvSpPr>
            <p:nvPr/>
          </p:nvSpPr>
          <p:spPr bwMode="auto">
            <a:xfrm>
              <a:off x="1750" y="2672"/>
              <a:ext cx="29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nop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35" name="Rectangle 42"/>
            <p:cNvSpPr>
              <a:spLocks noChangeArrowheads="1"/>
            </p:cNvSpPr>
            <p:nvPr/>
          </p:nvSpPr>
          <p:spPr bwMode="auto">
            <a:xfrm>
              <a:off x="2942" y="2672"/>
              <a:ext cx="88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010001001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36" name="Rectangle 43"/>
            <p:cNvSpPr>
              <a:spLocks noChangeArrowheads="1"/>
            </p:cNvSpPr>
            <p:nvPr/>
          </p:nvSpPr>
          <p:spPr bwMode="auto">
            <a:xfrm>
              <a:off x="3935" y="2672"/>
              <a:ext cx="72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yellow ns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37" name="Rectangle 44"/>
            <p:cNvSpPr>
              <a:spLocks noChangeArrowheads="1"/>
            </p:cNvSpPr>
            <p:nvPr/>
          </p:nvSpPr>
          <p:spPr bwMode="auto">
            <a:xfrm>
              <a:off x="715" y="2905"/>
              <a:ext cx="18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lt2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38" name="Rectangle 45"/>
            <p:cNvSpPr>
              <a:spLocks noChangeArrowheads="1"/>
            </p:cNvSpPr>
            <p:nvPr/>
          </p:nvSpPr>
          <p:spPr bwMode="auto">
            <a:xfrm>
              <a:off x="1254" y="2905"/>
              <a:ext cx="39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0110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39" name="Rectangle 46"/>
            <p:cNvSpPr>
              <a:spLocks noChangeArrowheads="1"/>
            </p:cNvSpPr>
            <p:nvPr/>
          </p:nvSpPr>
          <p:spPr bwMode="auto">
            <a:xfrm>
              <a:off x="1750" y="2905"/>
              <a:ext cx="24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brlt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40" name="Rectangle 47"/>
            <p:cNvSpPr>
              <a:spLocks noChangeArrowheads="1"/>
            </p:cNvSpPr>
            <p:nvPr/>
          </p:nvSpPr>
          <p:spPr bwMode="auto">
            <a:xfrm>
              <a:off x="2332" y="2905"/>
              <a:ext cx="18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lt2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41" name="Rectangle 48"/>
            <p:cNvSpPr>
              <a:spLocks noChangeArrowheads="1"/>
            </p:cNvSpPr>
            <p:nvPr/>
          </p:nvSpPr>
          <p:spPr bwMode="auto">
            <a:xfrm>
              <a:off x="2942" y="2905"/>
              <a:ext cx="88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001100001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42" name="Rectangle 49"/>
            <p:cNvSpPr>
              <a:spLocks noChangeArrowheads="1"/>
            </p:cNvSpPr>
            <p:nvPr/>
          </p:nvSpPr>
          <p:spPr bwMode="auto">
            <a:xfrm>
              <a:off x="3935" y="2905"/>
              <a:ext cx="58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green lt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43" name="Rectangle 50"/>
            <p:cNvSpPr>
              <a:spLocks noChangeArrowheads="1"/>
            </p:cNvSpPr>
            <p:nvPr/>
          </p:nvSpPr>
          <p:spPr bwMode="auto">
            <a:xfrm>
              <a:off x="715" y="3138"/>
              <a:ext cx="18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lt3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44" name="Rectangle 51"/>
            <p:cNvSpPr>
              <a:spLocks noChangeArrowheads="1"/>
            </p:cNvSpPr>
            <p:nvPr/>
          </p:nvSpPr>
          <p:spPr bwMode="auto">
            <a:xfrm>
              <a:off x="1254" y="3138"/>
              <a:ext cx="39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0111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45" name="Rectangle 52"/>
            <p:cNvSpPr>
              <a:spLocks noChangeArrowheads="1"/>
            </p:cNvSpPr>
            <p:nvPr/>
          </p:nvSpPr>
          <p:spPr bwMode="auto">
            <a:xfrm>
              <a:off x="1750" y="3138"/>
              <a:ext cx="15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br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46" name="Rectangle 53"/>
            <p:cNvSpPr>
              <a:spLocks noChangeArrowheads="1"/>
            </p:cNvSpPr>
            <p:nvPr/>
          </p:nvSpPr>
          <p:spPr bwMode="auto">
            <a:xfrm>
              <a:off x="2332" y="3138"/>
              <a:ext cx="38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nsg1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47" name="Rectangle 54"/>
            <p:cNvSpPr>
              <a:spLocks noChangeArrowheads="1"/>
            </p:cNvSpPr>
            <p:nvPr/>
          </p:nvSpPr>
          <p:spPr bwMode="auto">
            <a:xfrm>
              <a:off x="2942" y="3138"/>
              <a:ext cx="88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001001010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48" name="Rectangle 55"/>
            <p:cNvSpPr>
              <a:spLocks noChangeArrowheads="1"/>
            </p:cNvSpPr>
            <p:nvPr/>
          </p:nvSpPr>
          <p:spPr bwMode="auto">
            <a:xfrm>
              <a:off x="3935" y="3138"/>
              <a:ext cx="62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b="0">
                  <a:solidFill>
                    <a:srgbClr val="000000"/>
                  </a:solidFill>
                  <a:latin typeface="Arial" pitchFamily="34" charset="0"/>
                </a:rPr>
                <a:t>yellow lt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33849" name="Line 56"/>
            <p:cNvSpPr>
              <a:spLocks noChangeShapeType="1"/>
            </p:cNvSpPr>
            <p:nvPr/>
          </p:nvSpPr>
          <p:spPr bwMode="auto">
            <a:xfrm>
              <a:off x="672" y="1248"/>
              <a:ext cx="102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0" name="Rectangle 57"/>
            <p:cNvSpPr>
              <a:spLocks noChangeArrowheads="1"/>
            </p:cNvSpPr>
            <p:nvPr/>
          </p:nvSpPr>
          <p:spPr bwMode="auto">
            <a:xfrm>
              <a:off x="672" y="1248"/>
              <a:ext cx="1021" cy="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1" name="Rectangle 58"/>
            <p:cNvSpPr>
              <a:spLocks noChangeArrowheads="1"/>
            </p:cNvSpPr>
            <p:nvPr/>
          </p:nvSpPr>
          <p:spPr bwMode="auto">
            <a:xfrm>
              <a:off x="1708" y="1248"/>
              <a:ext cx="14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2" name="Line 59"/>
            <p:cNvSpPr>
              <a:spLocks noChangeShapeType="1"/>
            </p:cNvSpPr>
            <p:nvPr/>
          </p:nvSpPr>
          <p:spPr bwMode="auto">
            <a:xfrm>
              <a:off x="1722" y="1248"/>
              <a:ext cx="1163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3" name="Rectangle 60"/>
            <p:cNvSpPr>
              <a:spLocks noChangeArrowheads="1"/>
            </p:cNvSpPr>
            <p:nvPr/>
          </p:nvSpPr>
          <p:spPr bwMode="auto">
            <a:xfrm>
              <a:off x="1722" y="1248"/>
              <a:ext cx="1163" cy="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4" name="Rectangle 61"/>
            <p:cNvSpPr>
              <a:spLocks noChangeArrowheads="1"/>
            </p:cNvSpPr>
            <p:nvPr/>
          </p:nvSpPr>
          <p:spPr bwMode="auto">
            <a:xfrm>
              <a:off x="2899" y="1248"/>
              <a:ext cx="14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5" name="Line 62"/>
            <p:cNvSpPr>
              <a:spLocks noChangeShapeType="1"/>
            </p:cNvSpPr>
            <p:nvPr/>
          </p:nvSpPr>
          <p:spPr bwMode="auto">
            <a:xfrm>
              <a:off x="672" y="1248"/>
              <a:ext cx="1" cy="233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6" name="Rectangle 63"/>
            <p:cNvSpPr>
              <a:spLocks noChangeArrowheads="1"/>
            </p:cNvSpPr>
            <p:nvPr/>
          </p:nvSpPr>
          <p:spPr bwMode="auto">
            <a:xfrm>
              <a:off x="672" y="1248"/>
              <a:ext cx="14" cy="23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7" name="Line 64"/>
            <p:cNvSpPr>
              <a:spLocks noChangeShapeType="1"/>
            </p:cNvSpPr>
            <p:nvPr/>
          </p:nvSpPr>
          <p:spPr bwMode="auto">
            <a:xfrm>
              <a:off x="1211" y="1248"/>
              <a:ext cx="1" cy="233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8" name="Rectangle 65"/>
            <p:cNvSpPr>
              <a:spLocks noChangeArrowheads="1"/>
            </p:cNvSpPr>
            <p:nvPr/>
          </p:nvSpPr>
          <p:spPr bwMode="auto">
            <a:xfrm>
              <a:off x="1211" y="1248"/>
              <a:ext cx="14" cy="23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9" name="Line 66"/>
            <p:cNvSpPr>
              <a:spLocks noChangeShapeType="1"/>
            </p:cNvSpPr>
            <p:nvPr/>
          </p:nvSpPr>
          <p:spPr bwMode="auto">
            <a:xfrm>
              <a:off x="2289" y="1248"/>
              <a:ext cx="1" cy="233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0" name="Rectangle 67"/>
            <p:cNvSpPr>
              <a:spLocks noChangeArrowheads="1"/>
            </p:cNvSpPr>
            <p:nvPr/>
          </p:nvSpPr>
          <p:spPr bwMode="auto">
            <a:xfrm>
              <a:off x="2289" y="1248"/>
              <a:ext cx="14" cy="23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1" name="Line 68"/>
            <p:cNvSpPr>
              <a:spLocks noChangeShapeType="1"/>
            </p:cNvSpPr>
            <p:nvPr/>
          </p:nvSpPr>
          <p:spPr bwMode="auto">
            <a:xfrm>
              <a:off x="3892" y="1248"/>
              <a:ext cx="1" cy="233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2" name="Rectangle 69"/>
            <p:cNvSpPr>
              <a:spLocks noChangeArrowheads="1"/>
            </p:cNvSpPr>
            <p:nvPr/>
          </p:nvSpPr>
          <p:spPr bwMode="auto">
            <a:xfrm>
              <a:off x="3892" y="1248"/>
              <a:ext cx="14" cy="23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3" name="Rectangle 70"/>
            <p:cNvSpPr>
              <a:spLocks noChangeArrowheads="1"/>
            </p:cNvSpPr>
            <p:nvPr/>
          </p:nvSpPr>
          <p:spPr bwMode="auto">
            <a:xfrm>
              <a:off x="672" y="1481"/>
              <a:ext cx="4128" cy="2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4" name="Line 71"/>
            <p:cNvSpPr>
              <a:spLocks noChangeShapeType="1"/>
            </p:cNvSpPr>
            <p:nvPr/>
          </p:nvSpPr>
          <p:spPr bwMode="auto">
            <a:xfrm>
              <a:off x="4786" y="1248"/>
              <a:ext cx="1" cy="233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5" name="Rectangle 72"/>
            <p:cNvSpPr>
              <a:spLocks noChangeArrowheads="1"/>
            </p:cNvSpPr>
            <p:nvPr/>
          </p:nvSpPr>
          <p:spPr bwMode="auto">
            <a:xfrm>
              <a:off x="4786" y="1248"/>
              <a:ext cx="14" cy="23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6" name="Line 73"/>
            <p:cNvSpPr>
              <a:spLocks noChangeShapeType="1"/>
            </p:cNvSpPr>
            <p:nvPr/>
          </p:nvSpPr>
          <p:spPr bwMode="auto">
            <a:xfrm>
              <a:off x="672" y="1727"/>
              <a:ext cx="102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7" name="Rectangle 74"/>
            <p:cNvSpPr>
              <a:spLocks noChangeArrowheads="1"/>
            </p:cNvSpPr>
            <p:nvPr/>
          </p:nvSpPr>
          <p:spPr bwMode="auto">
            <a:xfrm>
              <a:off x="672" y="1727"/>
              <a:ext cx="1021" cy="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8" name="Line 75"/>
            <p:cNvSpPr>
              <a:spLocks noChangeShapeType="1"/>
            </p:cNvSpPr>
            <p:nvPr/>
          </p:nvSpPr>
          <p:spPr bwMode="auto">
            <a:xfrm>
              <a:off x="1722" y="1727"/>
              <a:ext cx="1163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9" name="Rectangle 76"/>
            <p:cNvSpPr>
              <a:spLocks noChangeArrowheads="1"/>
            </p:cNvSpPr>
            <p:nvPr/>
          </p:nvSpPr>
          <p:spPr bwMode="auto">
            <a:xfrm>
              <a:off x="1722" y="1727"/>
              <a:ext cx="1163" cy="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0" name="Line 77"/>
            <p:cNvSpPr>
              <a:spLocks noChangeShapeType="1"/>
            </p:cNvSpPr>
            <p:nvPr/>
          </p:nvSpPr>
          <p:spPr bwMode="auto">
            <a:xfrm>
              <a:off x="672" y="1960"/>
              <a:ext cx="102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1" name="Rectangle 78"/>
            <p:cNvSpPr>
              <a:spLocks noChangeArrowheads="1"/>
            </p:cNvSpPr>
            <p:nvPr/>
          </p:nvSpPr>
          <p:spPr bwMode="auto">
            <a:xfrm>
              <a:off x="672" y="1960"/>
              <a:ext cx="1021" cy="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2" name="Line 79"/>
            <p:cNvSpPr>
              <a:spLocks noChangeShapeType="1"/>
            </p:cNvSpPr>
            <p:nvPr/>
          </p:nvSpPr>
          <p:spPr bwMode="auto">
            <a:xfrm>
              <a:off x="1722" y="1960"/>
              <a:ext cx="1163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3" name="Rectangle 80"/>
            <p:cNvSpPr>
              <a:spLocks noChangeArrowheads="1"/>
            </p:cNvSpPr>
            <p:nvPr/>
          </p:nvSpPr>
          <p:spPr bwMode="auto">
            <a:xfrm>
              <a:off x="1722" y="1960"/>
              <a:ext cx="1163" cy="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4" name="Line 81"/>
            <p:cNvSpPr>
              <a:spLocks noChangeShapeType="1"/>
            </p:cNvSpPr>
            <p:nvPr/>
          </p:nvSpPr>
          <p:spPr bwMode="auto">
            <a:xfrm>
              <a:off x="672" y="2193"/>
              <a:ext cx="102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5" name="Rectangle 82"/>
            <p:cNvSpPr>
              <a:spLocks noChangeArrowheads="1"/>
            </p:cNvSpPr>
            <p:nvPr/>
          </p:nvSpPr>
          <p:spPr bwMode="auto">
            <a:xfrm>
              <a:off x="672" y="2193"/>
              <a:ext cx="1021" cy="1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6" name="Line 83"/>
            <p:cNvSpPr>
              <a:spLocks noChangeShapeType="1"/>
            </p:cNvSpPr>
            <p:nvPr/>
          </p:nvSpPr>
          <p:spPr bwMode="auto">
            <a:xfrm>
              <a:off x="1722" y="2193"/>
              <a:ext cx="1163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Rectangle 84"/>
            <p:cNvSpPr>
              <a:spLocks noChangeArrowheads="1"/>
            </p:cNvSpPr>
            <p:nvPr/>
          </p:nvSpPr>
          <p:spPr bwMode="auto">
            <a:xfrm>
              <a:off x="1722" y="2193"/>
              <a:ext cx="1163" cy="1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8" name="Line 85"/>
            <p:cNvSpPr>
              <a:spLocks noChangeShapeType="1"/>
            </p:cNvSpPr>
            <p:nvPr/>
          </p:nvSpPr>
          <p:spPr bwMode="auto">
            <a:xfrm>
              <a:off x="672" y="2426"/>
              <a:ext cx="102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9" name="Rectangle 86"/>
            <p:cNvSpPr>
              <a:spLocks noChangeArrowheads="1"/>
            </p:cNvSpPr>
            <p:nvPr/>
          </p:nvSpPr>
          <p:spPr bwMode="auto">
            <a:xfrm>
              <a:off x="672" y="2426"/>
              <a:ext cx="1021" cy="1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Line 87"/>
            <p:cNvSpPr>
              <a:spLocks noChangeShapeType="1"/>
            </p:cNvSpPr>
            <p:nvPr/>
          </p:nvSpPr>
          <p:spPr bwMode="auto">
            <a:xfrm>
              <a:off x="1722" y="2426"/>
              <a:ext cx="1163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1" name="Rectangle 88"/>
            <p:cNvSpPr>
              <a:spLocks noChangeArrowheads="1"/>
            </p:cNvSpPr>
            <p:nvPr/>
          </p:nvSpPr>
          <p:spPr bwMode="auto">
            <a:xfrm>
              <a:off x="1722" y="2426"/>
              <a:ext cx="1163" cy="1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2" name="Line 89"/>
            <p:cNvSpPr>
              <a:spLocks noChangeShapeType="1"/>
            </p:cNvSpPr>
            <p:nvPr/>
          </p:nvSpPr>
          <p:spPr bwMode="auto">
            <a:xfrm>
              <a:off x="672" y="2658"/>
              <a:ext cx="102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Rectangle 90"/>
            <p:cNvSpPr>
              <a:spLocks noChangeArrowheads="1"/>
            </p:cNvSpPr>
            <p:nvPr/>
          </p:nvSpPr>
          <p:spPr bwMode="auto">
            <a:xfrm>
              <a:off x="672" y="2658"/>
              <a:ext cx="1021" cy="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4" name="Line 91"/>
            <p:cNvSpPr>
              <a:spLocks noChangeShapeType="1"/>
            </p:cNvSpPr>
            <p:nvPr/>
          </p:nvSpPr>
          <p:spPr bwMode="auto">
            <a:xfrm>
              <a:off x="1722" y="2658"/>
              <a:ext cx="1163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5" name="Rectangle 92"/>
            <p:cNvSpPr>
              <a:spLocks noChangeArrowheads="1"/>
            </p:cNvSpPr>
            <p:nvPr/>
          </p:nvSpPr>
          <p:spPr bwMode="auto">
            <a:xfrm>
              <a:off x="1722" y="2658"/>
              <a:ext cx="1163" cy="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Line 93"/>
            <p:cNvSpPr>
              <a:spLocks noChangeShapeType="1"/>
            </p:cNvSpPr>
            <p:nvPr/>
          </p:nvSpPr>
          <p:spPr bwMode="auto">
            <a:xfrm>
              <a:off x="672" y="2891"/>
              <a:ext cx="102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7" name="Rectangle 94"/>
            <p:cNvSpPr>
              <a:spLocks noChangeArrowheads="1"/>
            </p:cNvSpPr>
            <p:nvPr/>
          </p:nvSpPr>
          <p:spPr bwMode="auto">
            <a:xfrm>
              <a:off x="672" y="2891"/>
              <a:ext cx="1021" cy="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8" name="Line 95"/>
            <p:cNvSpPr>
              <a:spLocks noChangeShapeType="1"/>
            </p:cNvSpPr>
            <p:nvPr/>
          </p:nvSpPr>
          <p:spPr bwMode="auto">
            <a:xfrm>
              <a:off x="1722" y="2891"/>
              <a:ext cx="1163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9" name="Rectangle 96"/>
            <p:cNvSpPr>
              <a:spLocks noChangeArrowheads="1"/>
            </p:cNvSpPr>
            <p:nvPr/>
          </p:nvSpPr>
          <p:spPr bwMode="auto">
            <a:xfrm>
              <a:off x="1722" y="2891"/>
              <a:ext cx="1163" cy="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0" name="Line 97"/>
            <p:cNvSpPr>
              <a:spLocks noChangeShapeType="1"/>
            </p:cNvSpPr>
            <p:nvPr/>
          </p:nvSpPr>
          <p:spPr bwMode="auto">
            <a:xfrm>
              <a:off x="672" y="3124"/>
              <a:ext cx="102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1" name="Rectangle 98"/>
            <p:cNvSpPr>
              <a:spLocks noChangeArrowheads="1"/>
            </p:cNvSpPr>
            <p:nvPr/>
          </p:nvSpPr>
          <p:spPr bwMode="auto">
            <a:xfrm>
              <a:off x="672" y="3124"/>
              <a:ext cx="1021" cy="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2" name="Line 99"/>
            <p:cNvSpPr>
              <a:spLocks noChangeShapeType="1"/>
            </p:cNvSpPr>
            <p:nvPr/>
          </p:nvSpPr>
          <p:spPr bwMode="auto">
            <a:xfrm>
              <a:off x="1722" y="3124"/>
              <a:ext cx="1163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3" name="Rectangle 100"/>
            <p:cNvSpPr>
              <a:spLocks noChangeArrowheads="1"/>
            </p:cNvSpPr>
            <p:nvPr/>
          </p:nvSpPr>
          <p:spPr bwMode="auto">
            <a:xfrm>
              <a:off x="1722" y="3124"/>
              <a:ext cx="1163" cy="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4" name="Line 101"/>
            <p:cNvSpPr>
              <a:spLocks noChangeShapeType="1"/>
            </p:cNvSpPr>
            <p:nvPr/>
          </p:nvSpPr>
          <p:spPr bwMode="auto">
            <a:xfrm>
              <a:off x="672" y="1508"/>
              <a:ext cx="1" cy="1849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5" name="Rectangle 102"/>
            <p:cNvSpPr>
              <a:spLocks noChangeArrowheads="1"/>
            </p:cNvSpPr>
            <p:nvPr/>
          </p:nvSpPr>
          <p:spPr bwMode="auto">
            <a:xfrm>
              <a:off x="672" y="1508"/>
              <a:ext cx="14" cy="184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6" name="Line 103"/>
            <p:cNvSpPr>
              <a:spLocks noChangeShapeType="1"/>
            </p:cNvSpPr>
            <p:nvPr/>
          </p:nvSpPr>
          <p:spPr bwMode="auto">
            <a:xfrm>
              <a:off x="1211" y="1508"/>
              <a:ext cx="1" cy="1849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7" name="Rectangle 104"/>
            <p:cNvSpPr>
              <a:spLocks noChangeArrowheads="1"/>
            </p:cNvSpPr>
            <p:nvPr/>
          </p:nvSpPr>
          <p:spPr bwMode="auto">
            <a:xfrm>
              <a:off x="1211" y="1508"/>
              <a:ext cx="14" cy="184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8" name="Rectangle 105"/>
            <p:cNvSpPr>
              <a:spLocks noChangeArrowheads="1"/>
            </p:cNvSpPr>
            <p:nvPr/>
          </p:nvSpPr>
          <p:spPr bwMode="auto">
            <a:xfrm>
              <a:off x="1693" y="1248"/>
              <a:ext cx="29" cy="21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9" name="Line 106"/>
            <p:cNvSpPr>
              <a:spLocks noChangeShapeType="1"/>
            </p:cNvSpPr>
            <p:nvPr/>
          </p:nvSpPr>
          <p:spPr bwMode="auto">
            <a:xfrm>
              <a:off x="2289" y="1508"/>
              <a:ext cx="1" cy="1849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0" name="Rectangle 107"/>
            <p:cNvSpPr>
              <a:spLocks noChangeArrowheads="1"/>
            </p:cNvSpPr>
            <p:nvPr/>
          </p:nvSpPr>
          <p:spPr bwMode="auto">
            <a:xfrm>
              <a:off x="2289" y="1508"/>
              <a:ext cx="14" cy="184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1" name="Rectangle 108"/>
            <p:cNvSpPr>
              <a:spLocks noChangeArrowheads="1"/>
            </p:cNvSpPr>
            <p:nvPr/>
          </p:nvSpPr>
          <p:spPr bwMode="auto">
            <a:xfrm>
              <a:off x="2885" y="1248"/>
              <a:ext cx="28" cy="21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2" name="Line 109"/>
            <p:cNvSpPr>
              <a:spLocks noChangeShapeType="1"/>
            </p:cNvSpPr>
            <p:nvPr/>
          </p:nvSpPr>
          <p:spPr bwMode="auto">
            <a:xfrm>
              <a:off x="3892" y="1508"/>
              <a:ext cx="1" cy="1849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3" name="Rectangle 110"/>
            <p:cNvSpPr>
              <a:spLocks noChangeArrowheads="1"/>
            </p:cNvSpPr>
            <p:nvPr/>
          </p:nvSpPr>
          <p:spPr bwMode="auto">
            <a:xfrm>
              <a:off x="3892" y="1508"/>
              <a:ext cx="14" cy="184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4" name="Rectangle 111"/>
            <p:cNvSpPr>
              <a:spLocks noChangeArrowheads="1"/>
            </p:cNvSpPr>
            <p:nvPr/>
          </p:nvSpPr>
          <p:spPr bwMode="auto">
            <a:xfrm>
              <a:off x="672" y="3357"/>
              <a:ext cx="4128" cy="2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5" name="Line 112"/>
            <p:cNvSpPr>
              <a:spLocks noChangeShapeType="1"/>
            </p:cNvSpPr>
            <p:nvPr/>
          </p:nvSpPr>
          <p:spPr bwMode="auto">
            <a:xfrm>
              <a:off x="4786" y="1508"/>
              <a:ext cx="1" cy="1849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" name="Rectangle 113"/>
            <p:cNvSpPr>
              <a:spLocks noChangeArrowheads="1"/>
            </p:cNvSpPr>
            <p:nvPr/>
          </p:nvSpPr>
          <p:spPr bwMode="auto">
            <a:xfrm>
              <a:off x="4786" y="1508"/>
              <a:ext cx="14" cy="184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" name="Line 114"/>
            <p:cNvSpPr>
              <a:spLocks noChangeShapeType="1"/>
            </p:cNvSpPr>
            <p:nvPr/>
          </p:nvSpPr>
          <p:spPr bwMode="auto">
            <a:xfrm>
              <a:off x="672" y="338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8" name="Rectangle 115"/>
            <p:cNvSpPr>
              <a:spLocks noChangeArrowheads="1"/>
            </p:cNvSpPr>
            <p:nvPr/>
          </p:nvSpPr>
          <p:spPr bwMode="auto">
            <a:xfrm>
              <a:off x="672" y="3384"/>
              <a:ext cx="14" cy="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9" name="Line 116"/>
            <p:cNvSpPr>
              <a:spLocks noChangeShapeType="1"/>
            </p:cNvSpPr>
            <p:nvPr/>
          </p:nvSpPr>
          <p:spPr bwMode="auto">
            <a:xfrm>
              <a:off x="1211" y="338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" name="Rectangle 117"/>
            <p:cNvSpPr>
              <a:spLocks noChangeArrowheads="1"/>
            </p:cNvSpPr>
            <p:nvPr/>
          </p:nvSpPr>
          <p:spPr bwMode="auto">
            <a:xfrm>
              <a:off x="1211" y="3384"/>
              <a:ext cx="14" cy="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1" name="Line 118"/>
            <p:cNvSpPr>
              <a:spLocks noChangeShapeType="1"/>
            </p:cNvSpPr>
            <p:nvPr/>
          </p:nvSpPr>
          <p:spPr bwMode="auto">
            <a:xfrm>
              <a:off x="1708" y="338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2" name="Rectangle 119"/>
            <p:cNvSpPr>
              <a:spLocks noChangeArrowheads="1"/>
            </p:cNvSpPr>
            <p:nvPr/>
          </p:nvSpPr>
          <p:spPr bwMode="auto">
            <a:xfrm>
              <a:off x="1708" y="3384"/>
              <a:ext cx="14" cy="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3" name="Line 120"/>
            <p:cNvSpPr>
              <a:spLocks noChangeShapeType="1"/>
            </p:cNvSpPr>
            <p:nvPr/>
          </p:nvSpPr>
          <p:spPr bwMode="auto">
            <a:xfrm>
              <a:off x="2289" y="338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4" name="Rectangle 121"/>
            <p:cNvSpPr>
              <a:spLocks noChangeArrowheads="1"/>
            </p:cNvSpPr>
            <p:nvPr/>
          </p:nvSpPr>
          <p:spPr bwMode="auto">
            <a:xfrm>
              <a:off x="2289" y="3384"/>
              <a:ext cx="14" cy="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5" name="Line 122"/>
            <p:cNvSpPr>
              <a:spLocks noChangeShapeType="1"/>
            </p:cNvSpPr>
            <p:nvPr/>
          </p:nvSpPr>
          <p:spPr bwMode="auto">
            <a:xfrm>
              <a:off x="2899" y="338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6" name="Rectangle 123"/>
            <p:cNvSpPr>
              <a:spLocks noChangeArrowheads="1"/>
            </p:cNvSpPr>
            <p:nvPr/>
          </p:nvSpPr>
          <p:spPr bwMode="auto">
            <a:xfrm>
              <a:off x="2899" y="3384"/>
              <a:ext cx="14" cy="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7" name="Line 124"/>
            <p:cNvSpPr>
              <a:spLocks noChangeShapeType="1"/>
            </p:cNvSpPr>
            <p:nvPr/>
          </p:nvSpPr>
          <p:spPr bwMode="auto">
            <a:xfrm>
              <a:off x="3892" y="338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8" name="Rectangle 125"/>
            <p:cNvSpPr>
              <a:spLocks noChangeArrowheads="1"/>
            </p:cNvSpPr>
            <p:nvPr/>
          </p:nvSpPr>
          <p:spPr bwMode="auto">
            <a:xfrm>
              <a:off x="3892" y="3384"/>
              <a:ext cx="14" cy="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9" name="Line 126"/>
            <p:cNvSpPr>
              <a:spLocks noChangeShapeType="1"/>
            </p:cNvSpPr>
            <p:nvPr/>
          </p:nvSpPr>
          <p:spPr bwMode="auto">
            <a:xfrm>
              <a:off x="4786" y="338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0" name="Rectangle 127"/>
            <p:cNvSpPr>
              <a:spLocks noChangeArrowheads="1"/>
            </p:cNvSpPr>
            <p:nvPr/>
          </p:nvSpPr>
          <p:spPr bwMode="auto">
            <a:xfrm>
              <a:off x="4786" y="3384"/>
              <a:ext cx="14" cy="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1" name="Line 128"/>
            <p:cNvSpPr>
              <a:spLocks noChangeShapeType="1"/>
            </p:cNvSpPr>
            <p:nvPr/>
          </p:nvSpPr>
          <p:spPr bwMode="auto">
            <a:xfrm>
              <a:off x="2913" y="1248"/>
              <a:ext cx="1887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2" name="Rectangle 129"/>
            <p:cNvSpPr>
              <a:spLocks noChangeArrowheads="1"/>
            </p:cNvSpPr>
            <p:nvPr/>
          </p:nvSpPr>
          <p:spPr bwMode="auto">
            <a:xfrm>
              <a:off x="2913" y="1248"/>
              <a:ext cx="1901" cy="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3" name="Line 130"/>
            <p:cNvSpPr>
              <a:spLocks noChangeShapeType="1"/>
            </p:cNvSpPr>
            <p:nvPr/>
          </p:nvSpPr>
          <p:spPr bwMode="auto">
            <a:xfrm>
              <a:off x="4800" y="149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4" name="Rectangle 131"/>
            <p:cNvSpPr>
              <a:spLocks noChangeArrowheads="1"/>
            </p:cNvSpPr>
            <p:nvPr/>
          </p:nvSpPr>
          <p:spPr bwMode="auto">
            <a:xfrm>
              <a:off x="4800" y="1494"/>
              <a:ext cx="14" cy="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5" name="Line 132"/>
            <p:cNvSpPr>
              <a:spLocks noChangeShapeType="1"/>
            </p:cNvSpPr>
            <p:nvPr/>
          </p:nvSpPr>
          <p:spPr bwMode="auto">
            <a:xfrm>
              <a:off x="2913" y="1727"/>
              <a:ext cx="1887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6" name="Rectangle 133"/>
            <p:cNvSpPr>
              <a:spLocks noChangeArrowheads="1"/>
            </p:cNvSpPr>
            <p:nvPr/>
          </p:nvSpPr>
          <p:spPr bwMode="auto">
            <a:xfrm>
              <a:off x="2913" y="1727"/>
              <a:ext cx="1901" cy="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7" name="Line 134"/>
            <p:cNvSpPr>
              <a:spLocks noChangeShapeType="1"/>
            </p:cNvSpPr>
            <p:nvPr/>
          </p:nvSpPr>
          <p:spPr bwMode="auto">
            <a:xfrm>
              <a:off x="2913" y="1960"/>
              <a:ext cx="1887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8" name="Rectangle 135"/>
            <p:cNvSpPr>
              <a:spLocks noChangeArrowheads="1"/>
            </p:cNvSpPr>
            <p:nvPr/>
          </p:nvSpPr>
          <p:spPr bwMode="auto">
            <a:xfrm>
              <a:off x="2913" y="1960"/>
              <a:ext cx="1901" cy="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9" name="Line 136"/>
            <p:cNvSpPr>
              <a:spLocks noChangeShapeType="1"/>
            </p:cNvSpPr>
            <p:nvPr/>
          </p:nvSpPr>
          <p:spPr bwMode="auto">
            <a:xfrm>
              <a:off x="2913" y="2193"/>
              <a:ext cx="1887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0" name="Rectangle 137"/>
            <p:cNvSpPr>
              <a:spLocks noChangeArrowheads="1"/>
            </p:cNvSpPr>
            <p:nvPr/>
          </p:nvSpPr>
          <p:spPr bwMode="auto">
            <a:xfrm>
              <a:off x="2913" y="2193"/>
              <a:ext cx="1901" cy="1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1" name="Line 138"/>
            <p:cNvSpPr>
              <a:spLocks noChangeShapeType="1"/>
            </p:cNvSpPr>
            <p:nvPr/>
          </p:nvSpPr>
          <p:spPr bwMode="auto">
            <a:xfrm>
              <a:off x="2913" y="2426"/>
              <a:ext cx="1887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2" name="Rectangle 139"/>
            <p:cNvSpPr>
              <a:spLocks noChangeArrowheads="1"/>
            </p:cNvSpPr>
            <p:nvPr/>
          </p:nvSpPr>
          <p:spPr bwMode="auto">
            <a:xfrm>
              <a:off x="2913" y="2426"/>
              <a:ext cx="1901" cy="1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3" name="Line 140"/>
            <p:cNvSpPr>
              <a:spLocks noChangeShapeType="1"/>
            </p:cNvSpPr>
            <p:nvPr/>
          </p:nvSpPr>
          <p:spPr bwMode="auto">
            <a:xfrm>
              <a:off x="2913" y="2658"/>
              <a:ext cx="1887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4" name="Rectangle 141"/>
            <p:cNvSpPr>
              <a:spLocks noChangeArrowheads="1"/>
            </p:cNvSpPr>
            <p:nvPr/>
          </p:nvSpPr>
          <p:spPr bwMode="auto">
            <a:xfrm>
              <a:off x="2913" y="2658"/>
              <a:ext cx="1901" cy="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5" name="Line 142"/>
            <p:cNvSpPr>
              <a:spLocks noChangeShapeType="1"/>
            </p:cNvSpPr>
            <p:nvPr/>
          </p:nvSpPr>
          <p:spPr bwMode="auto">
            <a:xfrm>
              <a:off x="2913" y="2891"/>
              <a:ext cx="1887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6" name="Rectangle 143"/>
            <p:cNvSpPr>
              <a:spLocks noChangeArrowheads="1"/>
            </p:cNvSpPr>
            <p:nvPr/>
          </p:nvSpPr>
          <p:spPr bwMode="auto">
            <a:xfrm>
              <a:off x="2913" y="2891"/>
              <a:ext cx="1901" cy="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7" name="Line 144"/>
            <p:cNvSpPr>
              <a:spLocks noChangeShapeType="1"/>
            </p:cNvSpPr>
            <p:nvPr/>
          </p:nvSpPr>
          <p:spPr bwMode="auto">
            <a:xfrm>
              <a:off x="2913" y="3124"/>
              <a:ext cx="1887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8" name="Rectangle 145"/>
            <p:cNvSpPr>
              <a:spLocks noChangeArrowheads="1"/>
            </p:cNvSpPr>
            <p:nvPr/>
          </p:nvSpPr>
          <p:spPr bwMode="auto">
            <a:xfrm>
              <a:off x="2913" y="3124"/>
              <a:ext cx="1901" cy="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9" name="Line 146"/>
            <p:cNvSpPr>
              <a:spLocks noChangeShapeType="1"/>
            </p:cNvSpPr>
            <p:nvPr/>
          </p:nvSpPr>
          <p:spPr bwMode="auto">
            <a:xfrm>
              <a:off x="4800" y="3370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0" name="Rectangle 147"/>
            <p:cNvSpPr>
              <a:spLocks noChangeArrowheads="1"/>
            </p:cNvSpPr>
            <p:nvPr/>
          </p:nvSpPr>
          <p:spPr bwMode="auto">
            <a:xfrm>
              <a:off x="4800" y="3370"/>
              <a:ext cx="14" cy="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8991600" cy="893763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Microinstruction Format</a:t>
            </a:r>
          </a:p>
        </p:txBody>
      </p:sp>
      <p:graphicFrame>
        <p:nvGraphicFramePr>
          <p:cNvPr id="34820" name="Object 2"/>
          <p:cNvGraphicFramePr>
            <a:graphicFrameLocks noChangeAspect="1"/>
          </p:cNvGraphicFramePr>
          <p:nvPr/>
        </p:nvGraphicFramePr>
        <p:xfrm>
          <a:off x="762000" y="1828800"/>
          <a:ext cx="7523163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Visio" r:id="rId4" imgW="3009900" imgH="520700" progId="Visio.Drawing.6">
                  <p:embed/>
                </p:oleObj>
              </mc:Choice>
              <mc:Fallback>
                <p:oleObj name="Visio" r:id="rId4" imgW="3009900" imgH="5207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28800"/>
                        <a:ext cx="7523163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838200" y="3505200"/>
            <a:ext cx="19192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457200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tabLst>
                <a:tab pos="228600" algn="l"/>
                <a:tab pos="457200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tabLst>
                <a:tab pos="228600" algn="l"/>
                <a:tab pos="457200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tabLst>
                <a:tab pos="228600" algn="l"/>
                <a:tab pos="457200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tabLst>
                <a:tab pos="228600" algn="l"/>
                <a:tab pos="457200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b="0">
                <a:latin typeface="Arial" pitchFamily="34" charset="0"/>
              </a:rPr>
              <a:t>For our example:</a:t>
            </a:r>
          </a:p>
          <a:p>
            <a:pPr algn="l" eaLnBrk="1" hangingPunct="1"/>
            <a:r>
              <a:rPr lang="en-US" b="0">
                <a:latin typeface="Arial" pitchFamily="34" charset="0"/>
              </a:rPr>
              <a:t>	b = 3</a:t>
            </a:r>
          </a:p>
          <a:p>
            <a:pPr algn="l" eaLnBrk="1" hangingPunct="1"/>
            <a:r>
              <a:rPr lang="en-US" b="0">
                <a:latin typeface="Arial" pitchFamily="34" charset="0"/>
              </a:rPr>
              <a:t>	s = 4</a:t>
            </a:r>
          </a:p>
          <a:p>
            <a:pPr algn="l" eaLnBrk="1" hangingPunct="1"/>
            <a:r>
              <a:rPr lang="en-US" b="0">
                <a:latin typeface="Arial" pitchFamily="34" charset="0"/>
              </a:rPr>
              <a:t>	o = 9</a:t>
            </a:r>
          </a:p>
          <a:p>
            <a:pPr algn="l"/>
            <a:endParaRPr lang="en-US" b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Implementing Microcode Of Light-Traffic Controller With Branches Using Verilog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381000" y="1447800"/>
            <a:ext cx="73914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200"/>
              <a:t>module ucodeIS(clk,rst,in,out)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parameter n = 2 ; // input width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parameter m = 9 ; // output width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parameter k = 4 ; // bits of state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parameter j = 3 ; // bits of instruction</a:t>
            </a:r>
          </a:p>
          <a:p>
            <a:pPr algn="l" eaLnBrk="1" hangingPunct="1">
              <a:spcBef>
                <a:spcPct val="0"/>
              </a:spcBef>
            </a:pPr>
            <a:endParaRPr lang="en-US" sz="1200"/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input  clk, rst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input  [n-1:0] in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output [m-1:0] out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wire   [k-1:0] nupc, upc ; // microprogram counter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wire [j+k+m-1:0] uinst ;   // microinstruction word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// split off fields of microinstruction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wire [m-1:0] nxt_out ; // = uinst[m-1:0]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wire [k-1:0] br_upc  ; // = uinst[m+k-1:m]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wire [j-1:0] brinst  ; // = uinst[m+j+k-1:m+k]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assign {brinst, br_upc, nxt_out} = uinst ;</a:t>
            </a:r>
          </a:p>
          <a:p>
            <a:pPr algn="l" eaLnBrk="1" hangingPunct="1">
              <a:spcBef>
                <a:spcPct val="0"/>
              </a:spcBef>
            </a:pPr>
            <a:endParaRPr lang="en-US" sz="1200"/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DFF #(k) upc_reg(clk, nupc, upc) ;  // microprogram counter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DFF #(m) out_reg(clk, nxt_out, out) ; // output register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ROM #(k,m+k+j) uc(upc, uinst) ; // microcode store</a:t>
            </a:r>
          </a:p>
          <a:p>
            <a:pPr algn="l" eaLnBrk="1" hangingPunct="1">
              <a:spcBef>
                <a:spcPct val="0"/>
              </a:spcBef>
            </a:pPr>
            <a:endParaRPr lang="en-US" sz="1200"/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// branch instruction decode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wire branch = (brinst[0] &amp; in[0] | brinst[1] &amp; in[1]) ^ brinst[2]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// sequencer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assign nupc = rst ? {k{1'b0}} : branch ? br_upc : upc + 1'b1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endmodule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75247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Microcode Of Light-Traffic Controller With Left Turn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88392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789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6477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Waveforms Of Light-Traffic Controller With Left Turn Microcode</a:t>
            </a:r>
          </a:p>
        </p:txBody>
      </p:sp>
      <p:graphicFrame>
        <p:nvGraphicFramePr>
          <p:cNvPr id="37892" name="Object 2"/>
          <p:cNvGraphicFramePr>
            <a:graphicFrameLocks noChangeAspect="1"/>
          </p:cNvGraphicFramePr>
          <p:nvPr/>
        </p:nvGraphicFramePr>
        <p:xfrm>
          <a:off x="152400" y="1524000"/>
          <a:ext cx="8610600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Visio" r:id="rId4" imgW="6323810" imgH="1561905" progId="Visio.Drawing.6">
                  <p:embed/>
                </p:oleObj>
              </mc:Choice>
              <mc:Fallback>
                <p:oleObj name="Visio" r:id="rId4" imgW="6323810" imgH="1561905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0"/>
                        <a:ext cx="8610600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Text Box 1028"/>
          <p:cNvSpPr txBox="1">
            <a:spLocks noChangeArrowheads="1"/>
          </p:cNvSpPr>
          <p:nvPr/>
        </p:nvSpPr>
        <p:spPr bwMode="auto">
          <a:xfrm>
            <a:off x="3352800" y="3962400"/>
            <a:ext cx="2195513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/>
              <a:t>0010101100001001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1100000100001001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0000000010001001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0100011001001100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1000000001001010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0000000010001001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0010110001100001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/>
              <a:t>1000000001010001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Alternate Microcode For Light-Traffic Controller With Left Turn</a:t>
            </a: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828800" y="3810000"/>
            <a:ext cx="65309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14300" indent="-1143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1800" b="0">
                <a:latin typeface="Arial" pitchFamily="34" charset="0"/>
              </a:rPr>
              <a:t>Previous microcode has:</a:t>
            </a:r>
          </a:p>
          <a:p>
            <a:pPr lvl="1" algn="l">
              <a:buFontTx/>
              <a:buChar char="•"/>
            </a:pPr>
            <a:r>
              <a:rPr lang="en-US" sz="1800" b="0">
                <a:latin typeface="Arial" pitchFamily="34" charset="0"/>
              </a:rPr>
              <a:t>2 states with GNS light (NS1 &amp; NS2)</a:t>
            </a:r>
          </a:p>
          <a:p>
            <a:pPr lvl="1" algn="l">
              <a:buFontTx/>
              <a:buChar char="•"/>
            </a:pPr>
            <a:r>
              <a:rPr lang="en-US" sz="1800" b="0">
                <a:latin typeface="Arial" pitchFamily="34" charset="0"/>
              </a:rPr>
              <a:t>2 states with YNS light (EW1 &amp; LT1)</a:t>
            </a:r>
          </a:p>
          <a:p>
            <a:pPr algn="l"/>
            <a:r>
              <a:rPr lang="en-US" sz="1800" b="0">
                <a:latin typeface="Arial" pitchFamily="34" charset="0"/>
              </a:rPr>
              <a:t>By adding a new branch instruction – BNA (branch on </a:t>
            </a:r>
            <a:r>
              <a:rPr lang="en-US" altLang="en-US" sz="1800" b="0">
                <a:latin typeface="Arial" pitchFamily="34" charset="0"/>
              </a:rPr>
              <a:t>“</a:t>
            </a:r>
            <a:r>
              <a:rPr lang="en-US" sz="1800" b="0">
                <a:latin typeface="Arial" pitchFamily="34" charset="0"/>
              </a:rPr>
              <a:t>not any</a:t>
            </a:r>
            <a:r>
              <a:rPr lang="en-US" altLang="en-US" sz="1800" b="0">
                <a:latin typeface="Arial" pitchFamily="34" charset="0"/>
              </a:rPr>
              <a:t>”</a:t>
            </a:r>
            <a:r>
              <a:rPr lang="en-US" sz="1800" b="0">
                <a:latin typeface="Arial" pitchFamily="34" charset="0"/>
              </a:rPr>
              <a:t>)</a:t>
            </a:r>
          </a:p>
          <a:p>
            <a:pPr lvl="1" algn="l">
              <a:buFontTx/>
              <a:buChar char="•"/>
            </a:pPr>
            <a:r>
              <a:rPr lang="en-US" sz="1800" b="0">
                <a:latin typeface="Arial" pitchFamily="34" charset="0"/>
              </a:rPr>
              <a:t>1 state with GNS light (NS1)</a:t>
            </a:r>
          </a:p>
          <a:p>
            <a:pPr lvl="1" algn="l">
              <a:buFontTx/>
              <a:buChar char="•"/>
            </a:pPr>
            <a:r>
              <a:rPr lang="en-US" sz="1800" b="0">
                <a:latin typeface="Arial" pitchFamily="34" charset="0"/>
              </a:rPr>
              <a:t>1 state with YNS light (NS2)</a:t>
            </a:r>
            <a:r>
              <a:rPr lang="en-US" b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Waveforms Of Alternate Microcode</a:t>
            </a:r>
          </a:p>
        </p:txBody>
      </p:sp>
      <p:graphicFrame>
        <p:nvGraphicFramePr>
          <p:cNvPr id="39940" name="Object 2"/>
          <p:cNvGraphicFramePr>
            <a:graphicFrameLocks noChangeAspect="1"/>
          </p:cNvGraphicFramePr>
          <p:nvPr/>
        </p:nvGraphicFramePr>
        <p:xfrm>
          <a:off x="0" y="1670050"/>
          <a:ext cx="8839200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Visio" r:id="rId4" imgW="6742857" imgH="1536508" progId="Visio.Drawing.6">
                  <p:embed/>
                </p:oleObj>
              </mc:Choice>
              <mc:Fallback>
                <p:oleObj name="Visio" r:id="rId4" imgW="6742857" imgH="1536508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0050"/>
                        <a:ext cx="8839200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2590800" y="4141788"/>
            <a:ext cx="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endParaRPr lang="en-US" sz="1800"/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3302000" y="3810000"/>
            <a:ext cx="32893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1800"/>
              <a:t>1110000100001001</a:t>
            </a:r>
          </a:p>
          <a:p>
            <a:pPr algn="l"/>
            <a:r>
              <a:rPr lang="en-US" sz="1800"/>
              <a:t>0010100010001001</a:t>
            </a:r>
          </a:p>
          <a:p>
            <a:pPr algn="l"/>
            <a:r>
              <a:rPr lang="en-US" sz="1800"/>
              <a:t>0100010001001100</a:t>
            </a:r>
          </a:p>
          <a:p>
            <a:pPr algn="l"/>
            <a:r>
              <a:rPr lang="en-US" sz="1800"/>
              <a:t>1000000001001010</a:t>
            </a:r>
          </a:p>
          <a:p>
            <a:pPr algn="l"/>
            <a:r>
              <a:rPr lang="en-US" sz="1800"/>
              <a:t>0010100001100001</a:t>
            </a:r>
          </a:p>
          <a:p>
            <a:pPr algn="l"/>
            <a:r>
              <a:rPr lang="en-US" sz="1800"/>
              <a:t>1000000001010001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Multiple Instruction Types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228600" y="1752600"/>
            <a:ext cx="8610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685800" indent="-228600">
              <a:tabLst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tabLst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tabLst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tabLst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b="0">
                <a:latin typeface="Arial" pitchFamily="34" charset="0"/>
              </a:rPr>
              <a:t>For some FSMs the micro-instruction word can start getting a bit long. </a:t>
            </a:r>
          </a:p>
          <a:p>
            <a:pPr algn="l" eaLnBrk="1" hangingPunct="1">
              <a:buFontTx/>
              <a:buChar char="•"/>
            </a:pPr>
            <a:r>
              <a:rPr lang="en-US" b="0">
                <a:latin typeface="Arial" pitchFamily="34" charset="0"/>
              </a:rPr>
              <a:t>To shorten it, we observe:</a:t>
            </a:r>
          </a:p>
          <a:p>
            <a:pPr lvl="1" algn="l" eaLnBrk="1" hangingPunct="1">
              <a:buFont typeface="Arial" pitchFamily="34" charset="0"/>
              <a:buChar char="–"/>
            </a:pPr>
            <a:r>
              <a:rPr lang="en-US" b="0">
                <a:latin typeface="Arial" pitchFamily="34" charset="0"/>
              </a:rPr>
              <a:t>Not every state needs a branch</a:t>
            </a:r>
          </a:p>
          <a:p>
            <a:pPr lvl="1" algn="l" eaLnBrk="1" hangingPunct="1">
              <a:buFont typeface="Arial" pitchFamily="34" charset="0"/>
              <a:buChar char="–"/>
            </a:pPr>
            <a:r>
              <a:rPr lang="en-US" b="0">
                <a:latin typeface="Arial" pitchFamily="34" charset="0"/>
              </a:rPr>
              <a:t>Not every output changes on every state</a:t>
            </a:r>
          </a:p>
          <a:p>
            <a:pPr algn="l" eaLnBrk="1" hangingPunct="1">
              <a:buFontTx/>
              <a:buChar char="•"/>
            </a:pPr>
            <a:r>
              <a:rPr lang="en-US" b="0">
                <a:latin typeface="Arial" pitchFamily="34" charset="0"/>
              </a:rPr>
              <a:t>Define instruction that does just a branch or a load of one register:</a:t>
            </a:r>
          </a:p>
          <a:p>
            <a:pPr lvl="1" algn="l" eaLnBrk="1" hangingPunct="1">
              <a:buFont typeface="Arial" pitchFamily="34" charset="0"/>
              <a:buChar char="–"/>
            </a:pPr>
            <a:r>
              <a:rPr lang="en-US" b="0">
                <a:latin typeface="Arial" pitchFamily="34" charset="0"/>
              </a:rPr>
              <a:t>brx 	– 	1yyyvvvv	- branch to value vvvv on condition yyy</a:t>
            </a:r>
          </a:p>
          <a:p>
            <a:pPr lvl="1" algn="l" eaLnBrk="1" hangingPunct="1">
              <a:buFont typeface="Arial" pitchFamily="34" charset="0"/>
              <a:buChar char="–"/>
            </a:pPr>
            <a:r>
              <a:rPr lang="en-US" b="0">
                <a:latin typeface="Arial" pitchFamily="34" charset="0"/>
              </a:rPr>
              <a:t>ldx	-	0yyyvvvv	- load register yyy with value vvvv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>
              <a:spcBef>
                <a:spcPct val="0"/>
              </a:spcBef>
            </a:pPr>
            <a:r>
              <a:rPr lang="en-US" sz="2400" b="0">
                <a:solidFill>
                  <a:srgbClr val="000099"/>
                </a:solidFill>
                <a:latin typeface="Arial" pitchFamily="34" charset="0"/>
              </a:rPr>
              <a:t>Instruction Format Of Microcode With 2 Instruction Types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752600" y="3352800"/>
            <a:ext cx="55626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indent="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indent="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pitchFamily="34" charset="0"/>
              </a:rPr>
              <a:t>Branch Instructions:</a:t>
            </a:r>
          </a:p>
          <a:p>
            <a:pPr lvl="1" algn="l" eaLnBrk="1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800" b="0">
                <a:latin typeface="Arial" pitchFamily="34" charset="0"/>
              </a:rPr>
              <a:t>Operates branch mux as before</a:t>
            </a:r>
          </a:p>
          <a:p>
            <a:pPr lvl="1" algn="l" eaLnBrk="1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800" b="0">
                <a:latin typeface="Arial" pitchFamily="34" charset="0"/>
              </a:rPr>
              <a:t>No write to output registers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pitchFamily="34" charset="0"/>
              </a:rPr>
              <a:t>Load Instructions:</a:t>
            </a:r>
          </a:p>
          <a:p>
            <a:pPr lvl="1" algn="l" eaLnBrk="1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800" b="0">
                <a:latin typeface="Arial" pitchFamily="34" charset="0"/>
              </a:rPr>
              <a:t>Sets branch mux to +1</a:t>
            </a:r>
          </a:p>
          <a:p>
            <a:pPr lvl="1" algn="l" eaLnBrk="1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800" b="0">
                <a:latin typeface="Arial" pitchFamily="34" charset="0"/>
              </a:rPr>
              <a:t>Update selected output register:</a:t>
            </a:r>
          </a:p>
          <a:p>
            <a:pPr lvl="2" algn="l" eaLnBrk="1" hangingPunct="1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pitchFamily="34" charset="0"/>
              </a:rPr>
              <a:t>Can include other datapath components – e.g., timer in place of an output register</a:t>
            </a: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349250" y="2057400"/>
            <a:ext cx="447675" cy="452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349250" y="2057400"/>
            <a:ext cx="447675" cy="452438"/>
          </a:xfrm>
          <a:prstGeom prst="rect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511175" y="2149475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b="0">
              <a:latin typeface="Arial" pitchFamily="34" charset="0"/>
            </a:endParaRPr>
          </a:p>
        </p:txBody>
      </p:sp>
      <p:sp>
        <p:nvSpPr>
          <p:cNvPr id="41992" name="Line 7"/>
          <p:cNvSpPr>
            <a:spLocks noChangeShapeType="1"/>
          </p:cNvSpPr>
          <p:nvPr/>
        </p:nvSpPr>
        <p:spPr bwMode="auto">
          <a:xfrm>
            <a:off x="796925" y="2624138"/>
            <a:ext cx="1588" cy="339725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8"/>
          <p:cNvSpPr>
            <a:spLocks noChangeShapeType="1"/>
          </p:cNvSpPr>
          <p:nvPr/>
        </p:nvSpPr>
        <p:spPr bwMode="auto">
          <a:xfrm>
            <a:off x="2133600" y="2624138"/>
            <a:ext cx="1588" cy="339725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>
            <a:off x="909638" y="2851150"/>
            <a:ext cx="1109662" cy="1588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Freeform 10"/>
          <p:cNvSpPr>
            <a:spLocks/>
          </p:cNvSpPr>
          <p:nvPr/>
        </p:nvSpPr>
        <p:spPr bwMode="auto">
          <a:xfrm>
            <a:off x="796925" y="2808288"/>
            <a:ext cx="123825" cy="84137"/>
          </a:xfrm>
          <a:custGeom>
            <a:avLst/>
            <a:gdLst>
              <a:gd name="T0" fmla="*/ 2147483647 w 78"/>
              <a:gd name="T1" fmla="*/ 2147483647 h 53"/>
              <a:gd name="T2" fmla="*/ 0 w 78"/>
              <a:gd name="T3" fmla="*/ 2147483647 h 53"/>
              <a:gd name="T4" fmla="*/ 2147483647 w 78"/>
              <a:gd name="T5" fmla="*/ 0 h 53"/>
              <a:gd name="T6" fmla="*/ 2147483647 w 78"/>
              <a:gd name="T7" fmla="*/ 2147483647 h 53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53"/>
              <a:gd name="T14" fmla="*/ 78 w 78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53">
                <a:moveTo>
                  <a:pt x="78" y="53"/>
                </a:moveTo>
                <a:lnTo>
                  <a:pt x="0" y="27"/>
                </a:lnTo>
                <a:lnTo>
                  <a:pt x="78" y="0"/>
                </a:lnTo>
                <a:lnTo>
                  <a:pt x="78" y="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Freeform 11"/>
          <p:cNvSpPr>
            <a:spLocks/>
          </p:cNvSpPr>
          <p:nvPr/>
        </p:nvSpPr>
        <p:spPr bwMode="auto">
          <a:xfrm>
            <a:off x="2008188" y="2808288"/>
            <a:ext cx="125412" cy="84137"/>
          </a:xfrm>
          <a:custGeom>
            <a:avLst/>
            <a:gdLst>
              <a:gd name="T0" fmla="*/ 0 w 79"/>
              <a:gd name="T1" fmla="*/ 0 h 53"/>
              <a:gd name="T2" fmla="*/ 2147483647 w 79"/>
              <a:gd name="T3" fmla="*/ 2147483647 h 53"/>
              <a:gd name="T4" fmla="*/ 0 w 79"/>
              <a:gd name="T5" fmla="*/ 2147483647 h 53"/>
              <a:gd name="T6" fmla="*/ 0 w 79"/>
              <a:gd name="T7" fmla="*/ 0 h 53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53"/>
              <a:gd name="T14" fmla="*/ 79 w 79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53">
                <a:moveTo>
                  <a:pt x="0" y="0"/>
                </a:moveTo>
                <a:lnTo>
                  <a:pt x="79" y="27"/>
                </a:lnTo>
                <a:lnTo>
                  <a:pt x="0" y="5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Rectangle 12"/>
          <p:cNvSpPr>
            <a:spLocks noChangeArrowheads="1"/>
          </p:cNvSpPr>
          <p:nvPr/>
        </p:nvSpPr>
        <p:spPr bwMode="auto">
          <a:xfrm>
            <a:off x="1352550" y="2681288"/>
            <a:ext cx="223838" cy="33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Rectangle 13"/>
          <p:cNvSpPr>
            <a:spLocks noChangeArrowheads="1"/>
          </p:cNvSpPr>
          <p:nvPr/>
        </p:nvSpPr>
        <p:spPr bwMode="auto">
          <a:xfrm>
            <a:off x="1403350" y="27130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0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en-US" b="0">
              <a:latin typeface="Arial" pitchFamily="34" charset="0"/>
            </a:endParaRPr>
          </a:p>
        </p:txBody>
      </p:sp>
      <p:sp>
        <p:nvSpPr>
          <p:cNvPr id="41999" name="Rectangle 14"/>
          <p:cNvSpPr>
            <a:spLocks noChangeArrowheads="1"/>
          </p:cNvSpPr>
          <p:nvPr/>
        </p:nvSpPr>
        <p:spPr bwMode="auto">
          <a:xfrm>
            <a:off x="381000" y="1600200"/>
            <a:ext cx="2047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0">
                <a:solidFill>
                  <a:srgbClr val="000000"/>
                </a:solidFill>
                <a:latin typeface="Arial" pitchFamily="34" charset="0"/>
              </a:rPr>
              <a:t>Branch Instruction</a:t>
            </a:r>
            <a:endParaRPr lang="en-US" b="0">
              <a:latin typeface="Arial" pitchFamily="34" charset="0"/>
            </a:endParaRPr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>
            <a:off x="349250" y="2624138"/>
            <a:ext cx="1588" cy="339725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Rectangle 16"/>
          <p:cNvSpPr>
            <a:spLocks noChangeArrowheads="1"/>
          </p:cNvSpPr>
          <p:nvPr/>
        </p:nvSpPr>
        <p:spPr bwMode="auto">
          <a:xfrm>
            <a:off x="460375" y="2681288"/>
            <a:ext cx="223838" cy="33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Rectangle 17"/>
          <p:cNvSpPr>
            <a:spLocks noChangeArrowheads="1"/>
          </p:cNvSpPr>
          <p:nvPr/>
        </p:nvSpPr>
        <p:spPr bwMode="auto">
          <a:xfrm>
            <a:off x="511175" y="27130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b="0">
              <a:latin typeface="Arial" pitchFamily="34" charset="0"/>
            </a:endParaRPr>
          </a:p>
        </p:txBody>
      </p:sp>
      <p:sp>
        <p:nvSpPr>
          <p:cNvPr id="42003" name="Rectangle 18"/>
          <p:cNvSpPr>
            <a:spLocks noChangeArrowheads="1"/>
          </p:cNvSpPr>
          <p:nvPr/>
        </p:nvSpPr>
        <p:spPr bwMode="auto">
          <a:xfrm>
            <a:off x="796925" y="2057400"/>
            <a:ext cx="1336675" cy="452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4" name="Rectangle 19"/>
          <p:cNvSpPr>
            <a:spLocks noChangeArrowheads="1"/>
          </p:cNvSpPr>
          <p:nvPr/>
        </p:nvSpPr>
        <p:spPr bwMode="auto">
          <a:xfrm>
            <a:off x="796925" y="2057400"/>
            <a:ext cx="1336675" cy="452438"/>
          </a:xfrm>
          <a:prstGeom prst="rect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5" name="Rectangle 20"/>
          <p:cNvSpPr>
            <a:spLocks noChangeArrowheads="1"/>
          </p:cNvSpPr>
          <p:nvPr/>
        </p:nvSpPr>
        <p:spPr bwMode="auto">
          <a:xfrm>
            <a:off x="1068388" y="2149475"/>
            <a:ext cx="812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0">
                <a:solidFill>
                  <a:srgbClr val="000000"/>
                </a:solidFill>
                <a:latin typeface="Arial" pitchFamily="34" charset="0"/>
              </a:rPr>
              <a:t>condition</a:t>
            </a:r>
            <a:endParaRPr lang="en-US" b="0">
              <a:latin typeface="Arial" pitchFamily="34" charset="0"/>
            </a:endParaRPr>
          </a:p>
        </p:txBody>
      </p:sp>
      <p:sp>
        <p:nvSpPr>
          <p:cNvPr id="42006" name="Rectangle 21"/>
          <p:cNvSpPr>
            <a:spLocks noChangeArrowheads="1"/>
          </p:cNvSpPr>
          <p:nvPr/>
        </p:nvSpPr>
        <p:spPr bwMode="auto">
          <a:xfrm>
            <a:off x="2133600" y="2057400"/>
            <a:ext cx="1784350" cy="452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Rectangle 22"/>
          <p:cNvSpPr>
            <a:spLocks noChangeArrowheads="1"/>
          </p:cNvSpPr>
          <p:nvPr/>
        </p:nvSpPr>
        <p:spPr bwMode="auto">
          <a:xfrm>
            <a:off x="2133600" y="2057400"/>
            <a:ext cx="1784350" cy="452438"/>
          </a:xfrm>
          <a:prstGeom prst="rect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Rectangle 23"/>
          <p:cNvSpPr>
            <a:spLocks noChangeArrowheads="1"/>
          </p:cNvSpPr>
          <p:nvPr/>
        </p:nvSpPr>
        <p:spPr bwMode="auto">
          <a:xfrm>
            <a:off x="2443163" y="2149475"/>
            <a:ext cx="1196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0">
                <a:solidFill>
                  <a:srgbClr val="000000"/>
                </a:solidFill>
                <a:latin typeface="Arial" pitchFamily="34" charset="0"/>
              </a:rPr>
              <a:t>branch target</a:t>
            </a:r>
            <a:endParaRPr lang="en-US" b="0">
              <a:latin typeface="Arial" pitchFamily="34" charset="0"/>
            </a:endParaRPr>
          </a:p>
        </p:txBody>
      </p:sp>
      <p:sp>
        <p:nvSpPr>
          <p:cNvPr id="42009" name="Line 24"/>
          <p:cNvSpPr>
            <a:spLocks noChangeShapeType="1"/>
          </p:cNvSpPr>
          <p:nvPr/>
        </p:nvSpPr>
        <p:spPr bwMode="auto">
          <a:xfrm>
            <a:off x="2133600" y="2624138"/>
            <a:ext cx="1588" cy="339725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0" name="Line 25"/>
          <p:cNvSpPr>
            <a:spLocks noChangeShapeType="1"/>
          </p:cNvSpPr>
          <p:nvPr/>
        </p:nvSpPr>
        <p:spPr bwMode="auto">
          <a:xfrm>
            <a:off x="3917950" y="2624138"/>
            <a:ext cx="1588" cy="339725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1" name="Line 26"/>
          <p:cNvSpPr>
            <a:spLocks noChangeShapeType="1"/>
          </p:cNvSpPr>
          <p:nvPr/>
        </p:nvSpPr>
        <p:spPr bwMode="auto">
          <a:xfrm>
            <a:off x="2247900" y="2851150"/>
            <a:ext cx="1555750" cy="1588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2" name="Freeform 27"/>
          <p:cNvSpPr>
            <a:spLocks/>
          </p:cNvSpPr>
          <p:nvPr/>
        </p:nvSpPr>
        <p:spPr bwMode="auto">
          <a:xfrm>
            <a:off x="2133600" y="2808288"/>
            <a:ext cx="125413" cy="84137"/>
          </a:xfrm>
          <a:custGeom>
            <a:avLst/>
            <a:gdLst>
              <a:gd name="T0" fmla="*/ 2147483647 w 79"/>
              <a:gd name="T1" fmla="*/ 2147483647 h 53"/>
              <a:gd name="T2" fmla="*/ 0 w 79"/>
              <a:gd name="T3" fmla="*/ 2147483647 h 53"/>
              <a:gd name="T4" fmla="*/ 2147483647 w 79"/>
              <a:gd name="T5" fmla="*/ 0 h 53"/>
              <a:gd name="T6" fmla="*/ 2147483647 w 79"/>
              <a:gd name="T7" fmla="*/ 2147483647 h 53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53"/>
              <a:gd name="T14" fmla="*/ 79 w 79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53">
                <a:moveTo>
                  <a:pt x="79" y="53"/>
                </a:moveTo>
                <a:lnTo>
                  <a:pt x="0" y="27"/>
                </a:lnTo>
                <a:lnTo>
                  <a:pt x="79" y="0"/>
                </a:lnTo>
                <a:lnTo>
                  <a:pt x="79" y="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3" name="Freeform 28"/>
          <p:cNvSpPr>
            <a:spLocks/>
          </p:cNvSpPr>
          <p:nvPr/>
        </p:nvSpPr>
        <p:spPr bwMode="auto">
          <a:xfrm>
            <a:off x="3792538" y="2808288"/>
            <a:ext cx="125412" cy="84137"/>
          </a:xfrm>
          <a:custGeom>
            <a:avLst/>
            <a:gdLst>
              <a:gd name="T0" fmla="*/ 0 w 79"/>
              <a:gd name="T1" fmla="*/ 0 h 53"/>
              <a:gd name="T2" fmla="*/ 2147483647 w 79"/>
              <a:gd name="T3" fmla="*/ 2147483647 h 53"/>
              <a:gd name="T4" fmla="*/ 0 w 79"/>
              <a:gd name="T5" fmla="*/ 2147483647 h 53"/>
              <a:gd name="T6" fmla="*/ 0 w 79"/>
              <a:gd name="T7" fmla="*/ 0 h 53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53"/>
              <a:gd name="T14" fmla="*/ 79 w 79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53">
                <a:moveTo>
                  <a:pt x="0" y="0"/>
                </a:moveTo>
                <a:lnTo>
                  <a:pt x="79" y="27"/>
                </a:lnTo>
                <a:lnTo>
                  <a:pt x="0" y="5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4" name="Rectangle 29"/>
          <p:cNvSpPr>
            <a:spLocks noChangeArrowheads="1"/>
          </p:cNvSpPr>
          <p:nvPr/>
        </p:nvSpPr>
        <p:spPr bwMode="auto">
          <a:xfrm>
            <a:off x="2914650" y="2681288"/>
            <a:ext cx="222250" cy="33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5" name="Rectangle 30"/>
          <p:cNvSpPr>
            <a:spLocks noChangeArrowheads="1"/>
          </p:cNvSpPr>
          <p:nvPr/>
        </p:nvSpPr>
        <p:spPr bwMode="auto">
          <a:xfrm>
            <a:off x="2962275" y="27130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0">
                <a:solidFill>
                  <a:srgbClr val="000000"/>
                </a:solidFill>
                <a:latin typeface="Arial" pitchFamily="34" charset="0"/>
              </a:rPr>
              <a:t>4</a:t>
            </a:r>
            <a:endParaRPr lang="en-US" b="0">
              <a:latin typeface="Arial" pitchFamily="34" charset="0"/>
            </a:endParaRPr>
          </a:p>
        </p:txBody>
      </p:sp>
      <p:sp>
        <p:nvSpPr>
          <p:cNvPr id="42016" name="Rectangle 31"/>
          <p:cNvSpPr>
            <a:spLocks noChangeArrowheads="1"/>
          </p:cNvSpPr>
          <p:nvPr/>
        </p:nvSpPr>
        <p:spPr bwMode="auto">
          <a:xfrm>
            <a:off x="4692650" y="2057400"/>
            <a:ext cx="447675" cy="452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7" name="Rectangle 32"/>
          <p:cNvSpPr>
            <a:spLocks noChangeArrowheads="1"/>
          </p:cNvSpPr>
          <p:nvPr/>
        </p:nvSpPr>
        <p:spPr bwMode="auto">
          <a:xfrm>
            <a:off x="4692650" y="2057400"/>
            <a:ext cx="447675" cy="452438"/>
          </a:xfrm>
          <a:prstGeom prst="rect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8" name="Rectangle 33"/>
          <p:cNvSpPr>
            <a:spLocks noChangeArrowheads="1"/>
          </p:cNvSpPr>
          <p:nvPr/>
        </p:nvSpPr>
        <p:spPr bwMode="auto">
          <a:xfrm>
            <a:off x="4854575" y="2162175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b="0">
              <a:latin typeface="Arial" pitchFamily="34" charset="0"/>
            </a:endParaRPr>
          </a:p>
        </p:txBody>
      </p:sp>
      <p:sp>
        <p:nvSpPr>
          <p:cNvPr id="42019" name="Line 34"/>
          <p:cNvSpPr>
            <a:spLocks noChangeShapeType="1"/>
          </p:cNvSpPr>
          <p:nvPr/>
        </p:nvSpPr>
        <p:spPr bwMode="auto">
          <a:xfrm>
            <a:off x="5140325" y="2624138"/>
            <a:ext cx="1588" cy="339725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0" name="Line 35"/>
          <p:cNvSpPr>
            <a:spLocks noChangeShapeType="1"/>
          </p:cNvSpPr>
          <p:nvPr/>
        </p:nvSpPr>
        <p:spPr bwMode="auto">
          <a:xfrm>
            <a:off x="6477000" y="2624138"/>
            <a:ext cx="1588" cy="339725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1" name="Line 36"/>
          <p:cNvSpPr>
            <a:spLocks noChangeShapeType="1"/>
          </p:cNvSpPr>
          <p:nvPr/>
        </p:nvSpPr>
        <p:spPr bwMode="auto">
          <a:xfrm>
            <a:off x="5253038" y="2851150"/>
            <a:ext cx="1109662" cy="1588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2" name="Freeform 37"/>
          <p:cNvSpPr>
            <a:spLocks/>
          </p:cNvSpPr>
          <p:nvPr/>
        </p:nvSpPr>
        <p:spPr bwMode="auto">
          <a:xfrm>
            <a:off x="5140325" y="2808288"/>
            <a:ext cx="123825" cy="84137"/>
          </a:xfrm>
          <a:custGeom>
            <a:avLst/>
            <a:gdLst>
              <a:gd name="T0" fmla="*/ 2147483647 w 78"/>
              <a:gd name="T1" fmla="*/ 2147483647 h 53"/>
              <a:gd name="T2" fmla="*/ 0 w 78"/>
              <a:gd name="T3" fmla="*/ 2147483647 h 53"/>
              <a:gd name="T4" fmla="*/ 2147483647 w 78"/>
              <a:gd name="T5" fmla="*/ 0 h 53"/>
              <a:gd name="T6" fmla="*/ 2147483647 w 78"/>
              <a:gd name="T7" fmla="*/ 2147483647 h 53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53"/>
              <a:gd name="T14" fmla="*/ 78 w 78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53">
                <a:moveTo>
                  <a:pt x="78" y="53"/>
                </a:moveTo>
                <a:lnTo>
                  <a:pt x="0" y="27"/>
                </a:lnTo>
                <a:lnTo>
                  <a:pt x="78" y="0"/>
                </a:lnTo>
                <a:lnTo>
                  <a:pt x="78" y="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3" name="Freeform 38"/>
          <p:cNvSpPr>
            <a:spLocks/>
          </p:cNvSpPr>
          <p:nvPr/>
        </p:nvSpPr>
        <p:spPr bwMode="auto">
          <a:xfrm>
            <a:off x="6351588" y="2808288"/>
            <a:ext cx="125412" cy="84137"/>
          </a:xfrm>
          <a:custGeom>
            <a:avLst/>
            <a:gdLst>
              <a:gd name="T0" fmla="*/ 0 w 79"/>
              <a:gd name="T1" fmla="*/ 0 h 53"/>
              <a:gd name="T2" fmla="*/ 2147483647 w 79"/>
              <a:gd name="T3" fmla="*/ 2147483647 h 53"/>
              <a:gd name="T4" fmla="*/ 0 w 79"/>
              <a:gd name="T5" fmla="*/ 2147483647 h 53"/>
              <a:gd name="T6" fmla="*/ 0 w 79"/>
              <a:gd name="T7" fmla="*/ 0 h 53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53"/>
              <a:gd name="T14" fmla="*/ 79 w 79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53">
                <a:moveTo>
                  <a:pt x="0" y="0"/>
                </a:moveTo>
                <a:lnTo>
                  <a:pt x="79" y="27"/>
                </a:lnTo>
                <a:lnTo>
                  <a:pt x="0" y="5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4" name="Rectangle 39"/>
          <p:cNvSpPr>
            <a:spLocks noChangeArrowheads="1"/>
          </p:cNvSpPr>
          <p:nvPr/>
        </p:nvSpPr>
        <p:spPr bwMode="auto">
          <a:xfrm>
            <a:off x="5695950" y="2679700"/>
            <a:ext cx="223838" cy="341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5" name="Rectangle 40"/>
          <p:cNvSpPr>
            <a:spLocks noChangeArrowheads="1"/>
          </p:cNvSpPr>
          <p:nvPr/>
        </p:nvSpPr>
        <p:spPr bwMode="auto">
          <a:xfrm>
            <a:off x="5746750" y="2727325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0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en-US" b="0">
              <a:latin typeface="Arial" pitchFamily="34" charset="0"/>
            </a:endParaRPr>
          </a:p>
        </p:txBody>
      </p:sp>
      <p:sp>
        <p:nvSpPr>
          <p:cNvPr id="42026" name="Rectangle 41"/>
          <p:cNvSpPr>
            <a:spLocks noChangeArrowheads="1"/>
          </p:cNvSpPr>
          <p:nvPr/>
        </p:nvSpPr>
        <p:spPr bwMode="auto">
          <a:xfrm>
            <a:off x="4724400" y="1600200"/>
            <a:ext cx="1849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0">
                <a:solidFill>
                  <a:srgbClr val="000000"/>
                </a:solidFill>
                <a:latin typeface="Arial" pitchFamily="34" charset="0"/>
              </a:rPr>
              <a:t>Store Instruction</a:t>
            </a:r>
            <a:endParaRPr lang="en-US" b="0">
              <a:latin typeface="Arial" pitchFamily="34" charset="0"/>
            </a:endParaRPr>
          </a:p>
        </p:txBody>
      </p:sp>
      <p:sp>
        <p:nvSpPr>
          <p:cNvPr id="42027" name="Line 42"/>
          <p:cNvSpPr>
            <a:spLocks noChangeShapeType="1"/>
          </p:cNvSpPr>
          <p:nvPr/>
        </p:nvSpPr>
        <p:spPr bwMode="auto">
          <a:xfrm>
            <a:off x="4692650" y="2624138"/>
            <a:ext cx="1588" cy="339725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8" name="Rectangle 43"/>
          <p:cNvSpPr>
            <a:spLocks noChangeArrowheads="1"/>
          </p:cNvSpPr>
          <p:nvPr/>
        </p:nvSpPr>
        <p:spPr bwMode="auto">
          <a:xfrm>
            <a:off x="4803775" y="2679700"/>
            <a:ext cx="223838" cy="341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9" name="Rectangle 44"/>
          <p:cNvSpPr>
            <a:spLocks noChangeArrowheads="1"/>
          </p:cNvSpPr>
          <p:nvPr/>
        </p:nvSpPr>
        <p:spPr bwMode="auto">
          <a:xfrm>
            <a:off x="4854575" y="2727325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b="0">
              <a:latin typeface="Arial" pitchFamily="34" charset="0"/>
            </a:endParaRPr>
          </a:p>
        </p:txBody>
      </p:sp>
      <p:sp>
        <p:nvSpPr>
          <p:cNvPr id="42030" name="Rectangle 45"/>
          <p:cNvSpPr>
            <a:spLocks noChangeArrowheads="1"/>
          </p:cNvSpPr>
          <p:nvPr/>
        </p:nvSpPr>
        <p:spPr bwMode="auto">
          <a:xfrm>
            <a:off x="5140325" y="2057400"/>
            <a:ext cx="1336675" cy="452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1" name="Rectangle 46"/>
          <p:cNvSpPr>
            <a:spLocks noChangeArrowheads="1"/>
          </p:cNvSpPr>
          <p:nvPr/>
        </p:nvSpPr>
        <p:spPr bwMode="auto">
          <a:xfrm>
            <a:off x="5140325" y="2057400"/>
            <a:ext cx="1336675" cy="452438"/>
          </a:xfrm>
          <a:prstGeom prst="rect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2" name="Rectangle 47"/>
          <p:cNvSpPr>
            <a:spLocks noChangeArrowheads="1"/>
          </p:cNvSpPr>
          <p:nvPr/>
        </p:nvSpPr>
        <p:spPr bwMode="auto">
          <a:xfrm>
            <a:off x="5319713" y="2162175"/>
            <a:ext cx="982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0">
                <a:solidFill>
                  <a:srgbClr val="000000"/>
                </a:solidFill>
                <a:latin typeface="Arial" pitchFamily="34" charset="0"/>
              </a:rPr>
              <a:t>destination</a:t>
            </a:r>
            <a:endParaRPr lang="en-US" b="0">
              <a:latin typeface="Arial" pitchFamily="34" charset="0"/>
            </a:endParaRPr>
          </a:p>
        </p:txBody>
      </p:sp>
      <p:sp>
        <p:nvSpPr>
          <p:cNvPr id="42033" name="Rectangle 48"/>
          <p:cNvSpPr>
            <a:spLocks noChangeArrowheads="1"/>
          </p:cNvSpPr>
          <p:nvPr/>
        </p:nvSpPr>
        <p:spPr bwMode="auto">
          <a:xfrm>
            <a:off x="6477000" y="2057400"/>
            <a:ext cx="1784350" cy="452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4" name="Rectangle 49"/>
          <p:cNvSpPr>
            <a:spLocks noChangeArrowheads="1"/>
          </p:cNvSpPr>
          <p:nvPr/>
        </p:nvSpPr>
        <p:spPr bwMode="auto">
          <a:xfrm>
            <a:off x="6477000" y="2057400"/>
            <a:ext cx="1784350" cy="452438"/>
          </a:xfrm>
          <a:prstGeom prst="rect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5" name="Rectangle 50"/>
          <p:cNvSpPr>
            <a:spLocks noChangeArrowheads="1"/>
          </p:cNvSpPr>
          <p:nvPr/>
        </p:nvSpPr>
        <p:spPr bwMode="auto">
          <a:xfrm>
            <a:off x="7138988" y="2162175"/>
            <a:ext cx="485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0">
                <a:solidFill>
                  <a:srgbClr val="000000"/>
                </a:solidFill>
                <a:latin typeface="Arial" pitchFamily="34" charset="0"/>
              </a:rPr>
              <a:t>value</a:t>
            </a:r>
            <a:endParaRPr lang="en-US" b="0">
              <a:latin typeface="Arial" pitchFamily="34" charset="0"/>
            </a:endParaRPr>
          </a:p>
        </p:txBody>
      </p:sp>
      <p:sp>
        <p:nvSpPr>
          <p:cNvPr id="42036" name="Line 51"/>
          <p:cNvSpPr>
            <a:spLocks noChangeShapeType="1"/>
          </p:cNvSpPr>
          <p:nvPr/>
        </p:nvSpPr>
        <p:spPr bwMode="auto">
          <a:xfrm>
            <a:off x="6477000" y="2624138"/>
            <a:ext cx="1588" cy="339725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7" name="Line 52"/>
          <p:cNvSpPr>
            <a:spLocks noChangeShapeType="1"/>
          </p:cNvSpPr>
          <p:nvPr/>
        </p:nvSpPr>
        <p:spPr bwMode="auto">
          <a:xfrm>
            <a:off x="8261350" y="2624138"/>
            <a:ext cx="1588" cy="339725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8" name="Line 53"/>
          <p:cNvSpPr>
            <a:spLocks noChangeShapeType="1"/>
          </p:cNvSpPr>
          <p:nvPr/>
        </p:nvSpPr>
        <p:spPr bwMode="auto">
          <a:xfrm>
            <a:off x="6591300" y="2851150"/>
            <a:ext cx="1555750" cy="1588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9" name="Freeform 54"/>
          <p:cNvSpPr>
            <a:spLocks/>
          </p:cNvSpPr>
          <p:nvPr/>
        </p:nvSpPr>
        <p:spPr bwMode="auto">
          <a:xfrm>
            <a:off x="6477000" y="2808288"/>
            <a:ext cx="125413" cy="84137"/>
          </a:xfrm>
          <a:custGeom>
            <a:avLst/>
            <a:gdLst>
              <a:gd name="T0" fmla="*/ 2147483647 w 79"/>
              <a:gd name="T1" fmla="*/ 2147483647 h 53"/>
              <a:gd name="T2" fmla="*/ 0 w 79"/>
              <a:gd name="T3" fmla="*/ 2147483647 h 53"/>
              <a:gd name="T4" fmla="*/ 2147483647 w 79"/>
              <a:gd name="T5" fmla="*/ 0 h 53"/>
              <a:gd name="T6" fmla="*/ 2147483647 w 79"/>
              <a:gd name="T7" fmla="*/ 2147483647 h 53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53"/>
              <a:gd name="T14" fmla="*/ 79 w 79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53">
                <a:moveTo>
                  <a:pt x="79" y="53"/>
                </a:moveTo>
                <a:lnTo>
                  <a:pt x="0" y="27"/>
                </a:lnTo>
                <a:lnTo>
                  <a:pt x="79" y="0"/>
                </a:lnTo>
                <a:lnTo>
                  <a:pt x="79" y="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40" name="Freeform 55"/>
          <p:cNvSpPr>
            <a:spLocks/>
          </p:cNvSpPr>
          <p:nvPr/>
        </p:nvSpPr>
        <p:spPr bwMode="auto">
          <a:xfrm>
            <a:off x="8135938" y="2808288"/>
            <a:ext cx="125412" cy="84137"/>
          </a:xfrm>
          <a:custGeom>
            <a:avLst/>
            <a:gdLst>
              <a:gd name="T0" fmla="*/ 0 w 79"/>
              <a:gd name="T1" fmla="*/ 0 h 53"/>
              <a:gd name="T2" fmla="*/ 2147483647 w 79"/>
              <a:gd name="T3" fmla="*/ 2147483647 h 53"/>
              <a:gd name="T4" fmla="*/ 0 w 79"/>
              <a:gd name="T5" fmla="*/ 2147483647 h 53"/>
              <a:gd name="T6" fmla="*/ 0 w 79"/>
              <a:gd name="T7" fmla="*/ 0 h 53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53"/>
              <a:gd name="T14" fmla="*/ 79 w 79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53">
                <a:moveTo>
                  <a:pt x="0" y="0"/>
                </a:moveTo>
                <a:lnTo>
                  <a:pt x="79" y="27"/>
                </a:lnTo>
                <a:lnTo>
                  <a:pt x="0" y="5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41" name="Rectangle 56"/>
          <p:cNvSpPr>
            <a:spLocks noChangeArrowheads="1"/>
          </p:cNvSpPr>
          <p:nvPr/>
        </p:nvSpPr>
        <p:spPr bwMode="auto">
          <a:xfrm>
            <a:off x="7258050" y="2679700"/>
            <a:ext cx="222250" cy="341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42" name="Rectangle 57"/>
          <p:cNvSpPr>
            <a:spLocks noChangeArrowheads="1"/>
          </p:cNvSpPr>
          <p:nvPr/>
        </p:nvSpPr>
        <p:spPr bwMode="auto">
          <a:xfrm>
            <a:off x="7305675" y="2727325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0">
                <a:solidFill>
                  <a:srgbClr val="000000"/>
                </a:solidFill>
                <a:latin typeface="Arial" pitchFamily="34" charset="0"/>
              </a:rPr>
              <a:t>4</a:t>
            </a:r>
            <a:endParaRPr lang="en-US" b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One step on the path to a processor</a:t>
            </a:r>
          </a:p>
        </p:txBody>
      </p:sp>
      <p:sp>
        <p:nvSpPr>
          <p:cNvPr id="4301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mtClean="0">
                <a:ea typeface="ＭＳ Ｐゴシック" pitchFamily="34" charset="-128"/>
              </a:rPr>
              <a:t>State table </a:t>
            </a:r>
            <a:r>
              <a:rPr lang="en-US" smtClean="0">
                <a:ea typeface="ＭＳ Ｐゴシック" pitchFamily="34" charset="-128"/>
                <a:sym typeface="Wingdings" pitchFamily="2" charset="2"/>
              </a:rPr>
              <a:t> Branch Inst  Branch and Load Insts  Full Instruction Set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3012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Sir Maurice Wilkes with a piece of EDSAC</a:t>
            </a: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</a:p>
        </p:txBody>
      </p:sp>
      <p:pic>
        <p:nvPicPr>
          <p:cNvPr id="1638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30325"/>
            <a:ext cx="47117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Block Diagram Of Microcode With Output Instructions</a:t>
            </a:r>
          </a:p>
        </p:txBody>
      </p:sp>
      <p:graphicFrame>
        <p:nvGraphicFramePr>
          <p:cNvPr id="44036" name="Object 2"/>
          <p:cNvGraphicFramePr>
            <a:graphicFrameLocks noChangeAspect="1"/>
          </p:cNvGraphicFramePr>
          <p:nvPr/>
        </p:nvGraphicFramePr>
        <p:xfrm>
          <a:off x="228600" y="2286000"/>
          <a:ext cx="8610600" cy="311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Visio" r:id="rId4" imgW="5867400" imgH="2120900" progId="Visio.Drawing.6">
                  <p:embed/>
                </p:oleObj>
              </mc:Choice>
              <mc:Fallback>
                <p:oleObj name="Visio" r:id="rId4" imgW="5867400" imgH="21209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8610600" cy="311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742950"/>
          </a:xfrm>
          <a:noFill/>
        </p:spPr>
        <p:txBody>
          <a:bodyPr/>
          <a:lstStyle/>
          <a:p>
            <a:r>
              <a:rPr lang="en-US" sz="2000" smtClean="0">
                <a:ea typeface="ＭＳ Ｐゴシック" pitchFamily="34" charset="-128"/>
              </a:rPr>
              <a:t>Microcode For Traffic-Light Controller With brx &amp; ldx Instructions</a:t>
            </a:r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304800" y="1905000"/>
            <a:ext cx="8001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61963" algn="l"/>
                <a:tab pos="113982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tabLst>
                <a:tab pos="461963" algn="l"/>
                <a:tab pos="113982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tabLst>
                <a:tab pos="461963" algn="l"/>
                <a:tab pos="113982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tabLst>
                <a:tab pos="461963" algn="l"/>
                <a:tab pos="113982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tabLst>
                <a:tab pos="461963" algn="l"/>
                <a:tab pos="113982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61963" algn="l"/>
                <a:tab pos="113982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61963" algn="l"/>
                <a:tab pos="113982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61963" algn="l"/>
                <a:tab pos="113982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61963" algn="l"/>
                <a:tab pos="113982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b="0">
                <a:latin typeface="Arial" pitchFamily="34" charset="0"/>
              </a:rPr>
              <a:t>Registers to load:</a:t>
            </a:r>
            <a:br>
              <a:rPr lang="en-US" b="0">
                <a:latin typeface="Arial" pitchFamily="34" charset="0"/>
              </a:rPr>
            </a:br>
            <a:r>
              <a:rPr lang="en-US" b="0">
                <a:latin typeface="Arial" pitchFamily="34" charset="0"/>
              </a:rPr>
              <a:t>	ldns 	– load north/south light with value</a:t>
            </a:r>
            <a:br>
              <a:rPr lang="en-US" b="0">
                <a:latin typeface="Arial" pitchFamily="34" charset="0"/>
              </a:rPr>
            </a:br>
            <a:r>
              <a:rPr lang="en-US" b="0">
                <a:latin typeface="Arial" pitchFamily="34" charset="0"/>
              </a:rPr>
              <a:t>	ldlt 	– load  left-turn light with value</a:t>
            </a:r>
            <a:br>
              <a:rPr lang="en-US" b="0">
                <a:latin typeface="Arial" pitchFamily="34" charset="0"/>
              </a:rPr>
            </a:br>
            <a:r>
              <a:rPr lang="en-US" b="0">
                <a:latin typeface="Arial" pitchFamily="34" charset="0"/>
              </a:rPr>
              <a:t>	ldew 	– load  east/west light with value</a:t>
            </a:r>
            <a:br>
              <a:rPr lang="en-US" b="0">
                <a:latin typeface="Arial" pitchFamily="34" charset="0"/>
              </a:rPr>
            </a:br>
            <a:r>
              <a:rPr lang="en-US" b="0">
                <a:latin typeface="Arial" pitchFamily="34" charset="0"/>
              </a:rPr>
              <a:t>	ltim1	– load timer 1 with value – starts timer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152400" y="152400"/>
            <a:ext cx="868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l">
              <a:spcBef>
                <a:spcPct val="0"/>
              </a:spcBef>
            </a:pPr>
            <a:r>
              <a:rPr lang="en-US" sz="2400" b="0">
                <a:solidFill>
                  <a:srgbClr val="000099"/>
                </a:solidFill>
                <a:latin typeface="Arial" pitchFamily="34" charset="0"/>
              </a:rPr>
              <a:t>Microcode For Traffic-Light Controller With brx &amp; ldx Instructions (Cont)</a:t>
            </a:r>
          </a:p>
        </p:txBody>
      </p:sp>
      <p:graphicFrame>
        <p:nvGraphicFramePr>
          <p:cNvPr id="46084" name="Object 2"/>
          <p:cNvGraphicFramePr>
            <a:graphicFrameLocks noChangeAspect="1"/>
          </p:cNvGraphicFramePr>
          <p:nvPr/>
        </p:nvGraphicFramePr>
        <p:xfrm>
          <a:off x="1016000" y="1447800"/>
          <a:ext cx="3516313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2" name="Worksheet" r:id="rId4" imgW="1574800" imgH="2108200" progId="Excel.Sheet.8">
                  <p:embed/>
                </p:oleObj>
              </mc:Choice>
              <mc:Fallback>
                <p:oleObj name="Worksheet" r:id="rId4" imgW="1574800" imgH="21082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1447800"/>
                        <a:ext cx="3516313" cy="470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3"/>
          <p:cNvGraphicFramePr>
            <a:graphicFrameLocks noChangeAspect="1"/>
          </p:cNvGraphicFramePr>
          <p:nvPr/>
        </p:nvGraphicFramePr>
        <p:xfrm>
          <a:off x="5549900" y="1752600"/>
          <a:ext cx="3505200" cy="413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3" name="Worksheet" r:id="rId6" imgW="1574800" imgH="1854200" progId="Excel.Sheet.8">
                  <p:embed/>
                </p:oleObj>
              </mc:Choice>
              <mc:Fallback>
                <p:oleObj name="Worksheet" r:id="rId6" imgW="1574800" imgH="18542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900" y="1752600"/>
                        <a:ext cx="3505200" cy="413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6" name="Text Box 12"/>
          <p:cNvSpPr txBox="1">
            <a:spLocks noChangeArrowheads="1"/>
          </p:cNvSpPr>
          <p:nvPr/>
        </p:nvSpPr>
        <p:spPr bwMode="auto">
          <a:xfrm>
            <a:off x="200025" y="2395538"/>
            <a:ext cx="4937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b="0">
                <a:latin typeface="Helvetica" charset="0"/>
              </a:rPr>
              <a:t>NS</a:t>
            </a:r>
          </a:p>
          <a:p>
            <a:pPr algn="ctr">
              <a:spcBef>
                <a:spcPct val="0"/>
              </a:spcBef>
            </a:pPr>
            <a:r>
              <a:rPr lang="en-US" sz="1400" b="0">
                <a:latin typeface="Helvetica" charset="0"/>
              </a:rPr>
              <a:t>Green</a:t>
            </a:r>
          </a:p>
        </p:txBody>
      </p:sp>
      <p:sp>
        <p:nvSpPr>
          <p:cNvPr id="46087" name="AutoShape 14"/>
          <p:cNvSpPr>
            <a:spLocks/>
          </p:cNvSpPr>
          <p:nvPr/>
        </p:nvSpPr>
        <p:spPr bwMode="auto">
          <a:xfrm>
            <a:off x="838200" y="1752600"/>
            <a:ext cx="177800" cy="1374775"/>
          </a:xfrm>
          <a:prstGeom prst="leftBrace">
            <a:avLst>
              <a:gd name="adj1" fmla="val 6443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6088" name="Text Box 15"/>
          <p:cNvSpPr txBox="1">
            <a:spLocks noChangeArrowheads="1"/>
          </p:cNvSpPr>
          <p:nvPr/>
        </p:nvSpPr>
        <p:spPr bwMode="auto">
          <a:xfrm>
            <a:off x="144463" y="3544888"/>
            <a:ext cx="5238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b="0">
                <a:latin typeface="Helvetica" charset="0"/>
              </a:rPr>
              <a:t>NS</a:t>
            </a:r>
          </a:p>
          <a:p>
            <a:pPr algn="ctr">
              <a:spcBef>
                <a:spcPct val="0"/>
              </a:spcBef>
            </a:pPr>
            <a:r>
              <a:rPr lang="en-US" sz="1400" b="0">
                <a:latin typeface="Helvetica" charset="0"/>
              </a:rPr>
              <a:t>Yellow</a:t>
            </a:r>
          </a:p>
          <a:p>
            <a:pPr algn="ctr">
              <a:spcBef>
                <a:spcPct val="0"/>
              </a:spcBef>
            </a:pPr>
            <a:r>
              <a:rPr lang="en-US" sz="1400" b="0">
                <a:latin typeface="Helvetica" charset="0"/>
              </a:rPr>
              <a:t>to Red</a:t>
            </a:r>
          </a:p>
        </p:txBody>
      </p:sp>
      <p:sp>
        <p:nvSpPr>
          <p:cNvPr id="46089" name="AutoShape 16"/>
          <p:cNvSpPr>
            <a:spLocks/>
          </p:cNvSpPr>
          <p:nvPr/>
        </p:nvSpPr>
        <p:spPr bwMode="auto">
          <a:xfrm>
            <a:off x="790575" y="3429000"/>
            <a:ext cx="225425" cy="1041400"/>
          </a:xfrm>
          <a:prstGeom prst="leftBrace">
            <a:avLst>
              <a:gd name="adj1" fmla="val 3849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6090" name="Text Box 17"/>
          <p:cNvSpPr txBox="1">
            <a:spLocks noChangeArrowheads="1"/>
          </p:cNvSpPr>
          <p:nvPr/>
        </p:nvSpPr>
        <p:spPr bwMode="auto">
          <a:xfrm>
            <a:off x="95250" y="4522788"/>
            <a:ext cx="8493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b="0">
                <a:latin typeface="Helvetica" charset="0"/>
              </a:rPr>
              <a:t>EW or LT?</a:t>
            </a:r>
          </a:p>
        </p:txBody>
      </p:sp>
      <p:sp>
        <p:nvSpPr>
          <p:cNvPr id="46091" name="Text Box 18"/>
          <p:cNvSpPr txBox="1">
            <a:spLocks noChangeArrowheads="1"/>
          </p:cNvSpPr>
          <p:nvPr/>
        </p:nvSpPr>
        <p:spPr bwMode="auto">
          <a:xfrm>
            <a:off x="95250" y="4876800"/>
            <a:ext cx="6953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b="0">
                <a:latin typeface="Helvetica" charset="0"/>
              </a:rPr>
              <a:t>Wait for NS Red,</a:t>
            </a:r>
          </a:p>
          <a:p>
            <a:pPr algn="ctr">
              <a:spcBef>
                <a:spcPct val="0"/>
              </a:spcBef>
            </a:pPr>
            <a:r>
              <a:rPr lang="en-US" sz="1400" b="0">
                <a:latin typeface="Helvetica" charset="0"/>
              </a:rPr>
              <a:t>make EW</a:t>
            </a:r>
          </a:p>
          <a:p>
            <a:pPr algn="ctr">
              <a:spcBef>
                <a:spcPct val="0"/>
              </a:spcBef>
            </a:pPr>
            <a:r>
              <a:rPr lang="en-US" sz="1400" b="0">
                <a:latin typeface="Helvetica" charset="0"/>
              </a:rPr>
              <a:t>Green</a:t>
            </a:r>
          </a:p>
        </p:txBody>
      </p:sp>
      <p:sp>
        <p:nvSpPr>
          <p:cNvPr id="46092" name="AutoShape 19"/>
          <p:cNvSpPr>
            <a:spLocks/>
          </p:cNvSpPr>
          <p:nvPr/>
        </p:nvSpPr>
        <p:spPr bwMode="auto">
          <a:xfrm>
            <a:off x="792163" y="4760913"/>
            <a:ext cx="223837" cy="1395412"/>
          </a:xfrm>
          <a:prstGeom prst="leftBrace">
            <a:avLst>
              <a:gd name="adj1" fmla="val 5195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6093" name="Text Box 22"/>
          <p:cNvSpPr txBox="1">
            <a:spLocks noChangeArrowheads="1"/>
          </p:cNvSpPr>
          <p:nvPr/>
        </p:nvSpPr>
        <p:spPr bwMode="auto">
          <a:xfrm>
            <a:off x="4679950" y="2017713"/>
            <a:ext cx="6445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b="0">
                <a:latin typeface="Helvetica" charset="0"/>
              </a:rPr>
              <a:t>EW to</a:t>
            </a:r>
          </a:p>
          <a:p>
            <a:pPr algn="ctr">
              <a:spcBef>
                <a:spcPct val="0"/>
              </a:spcBef>
            </a:pPr>
            <a:r>
              <a:rPr lang="en-US" sz="1400" b="0">
                <a:latin typeface="Helvetica" charset="0"/>
              </a:rPr>
              <a:t>Red</a:t>
            </a:r>
          </a:p>
        </p:txBody>
      </p:sp>
      <p:sp>
        <p:nvSpPr>
          <p:cNvPr id="46094" name="AutoShape 23"/>
          <p:cNvSpPr>
            <a:spLocks/>
          </p:cNvSpPr>
          <p:nvPr/>
        </p:nvSpPr>
        <p:spPr bwMode="auto">
          <a:xfrm>
            <a:off x="5326063" y="1697038"/>
            <a:ext cx="223837" cy="1123950"/>
          </a:xfrm>
          <a:prstGeom prst="leftBrace">
            <a:avLst>
              <a:gd name="adj1" fmla="val 4184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6095" name="Text Box 24"/>
          <p:cNvSpPr txBox="1">
            <a:spLocks noChangeArrowheads="1"/>
          </p:cNvSpPr>
          <p:nvPr/>
        </p:nvSpPr>
        <p:spPr bwMode="auto">
          <a:xfrm>
            <a:off x="4575175" y="2884488"/>
            <a:ext cx="8890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b="0">
                <a:latin typeface="Helvetica" charset="0"/>
              </a:rPr>
              <a:t>Back to NS</a:t>
            </a:r>
          </a:p>
        </p:txBody>
      </p:sp>
      <p:sp>
        <p:nvSpPr>
          <p:cNvPr id="46096" name="Text Box 25"/>
          <p:cNvSpPr txBox="1">
            <a:spLocks noChangeArrowheads="1"/>
          </p:cNvSpPr>
          <p:nvPr/>
        </p:nvSpPr>
        <p:spPr bwMode="auto">
          <a:xfrm>
            <a:off x="4532313" y="3243263"/>
            <a:ext cx="7905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b="0">
                <a:latin typeface="Helvetica" charset="0"/>
              </a:rPr>
              <a:t>Wait for NS Red,</a:t>
            </a:r>
          </a:p>
          <a:p>
            <a:pPr algn="ctr">
              <a:spcBef>
                <a:spcPct val="0"/>
              </a:spcBef>
            </a:pPr>
            <a:r>
              <a:rPr lang="en-US" sz="1400" b="0">
                <a:latin typeface="Helvetica" charset="0"/>
              </a:rPr>
              <a:t>make LT</a:t>
            </a:r>
          </a:p>
          <a:p>
            <a:pPr algn="ctr">
              <a:spcBef>
                <a:spcPct val="0"/>
              </a:spcBef>
            </a:pPr>
            <a:r>
              <a:rPr lang="en-US" sz="1400" b="0">
                <a:latin typeface="Helvetica" charset="0"/>
              </a:rPr>
              <a:t>Green</a:t>
            </a:r>
          </a:p>
        </p:txBody>
      </p:sp>
      <p:sp>
        <p:nvSpPr>
          <p:cNvPr id="46097" name="AutoShape 26"/>
          <p:cNvSpPr>
            <a:spLocks/>
          </p:cNvSpPr>
          <p:nvPr/>
        </p:nvSpPr>
        <p:spPr bwMode="auto">
          <a:xfrm>
            <a:off x="5324475" y="3127375"/>
            <a:ext cx="225425" cy="1343025"/>
          </a:xfrm>
          <a:prstGeom prst="leftBrace">
            <a:avLst>
              <a:gd name="adj1" fmla="val 4964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6098" name="Text Box 27"/>
          <p:cNvSpPr txBox="1">
            <a:spLocks noChangeArrowheads="1"/>
          </p:cNvSpPr>
          <p:nvPr/>
        </p:nvSpPr>
        <p:spPr bwMode="auto">
          <a:xfrm>
            <a:off x="4678363" y="4791075"/>
            <a:ext cx="6445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b="0">
                <a:latin typeface="Helvetica" charset="0"/>
              </a:rPr>
              <a:t>LT to</a:t>
            </a:r>
          </a:p>
          <a:p>
            <a:pPr algn="ctr">
              <a:spcBef>
                <a:spcPct val="0"/>
              </a:spcBef>
            </a:pPr>
            <a:r>
              <a:rPr lang="en-US" sz="1400" b="0">
                <a:latin typeface="Helvetica" charset="0"/>
              </a:rPr>
              <a:t>Red</a:t>
            </a:r>
          </a:p>
        </p:txBody>
      </p:sp>
      <p:sp>
        <p:nvSpPr>
          <p:cNvPr id="46099" name="AutoShape 28"/>
          <p:cNvSpPr>
            <a:spLocks/>
          </p:cNvSpPr>
          <p:nvPr/>
        </p:nvSpPr>
        <p:spPr bwMode="auto">
          <a:xfrm>
            <a:off x="5324475" y="4470400"/>
            <a:ext cx="225425" cy="1123950"/>
          </a:xfrm>
          <a:prstGeom prst="leftBrace">
            <a:avLst>
              <a:gd name="adj1" fmla="val 4154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6100" name="Text Box 29"/>
          <p:cNvSpPr txBox="1">
            <a:spLocks noChangeArrowheads="1"/>
          </p:cNvSpPr>
          <p:nvPr/>
        </p:nvSpPr>
        <p:spPr bwMode="auto">
          <a:xfrm>
            <a:off x="4627563" y="5619750"/>
            <a:ext cx="8890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b="0">
                <a:latin typeface="Helvetica" charset="0"/>
              </a:rPr>
              <a:t>Back to NS</a:t>
            </a:r>
          </a:p>
        </p:txBody>
      </p:sp>
      <p:sp>
        <p:nvSpPr>
          <p:cNvPr id="46101" name="Text Box 30"/>
          <p:cNvSpPr txBox="1">
            <a:spLocks noChangeArrowheads="1"/>
          </p:cNvSpPr>
          <p:nvPr/>
        </p:nvSpPr>
        <p:spPr bwMode="auto">
          <a:xfrm>
            <a:off x="73025" y="3135313"/>
            <a:ext cx="7905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b="0">
                <a:latin typeface="Helvetica" charset="0"/>
              </a:rPr>
              <a:t>Until input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Implementing Traffic-Light Controller Microcode With brx &amp; ldx Instructions In Verilog</a:t>
            </a: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304800" y="1447800"/>
            <a:ext cx="83058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400"/>
              <a:t>//----------------------------------------------------------------------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module ucodeMI(clk,rst,in,out)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  parameter n = 2 ; // input width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  parameter m = 9 ; // output width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  parameter o = 3 ; // output sub-width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  parameter k = 5 ; // bits of state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  parameter j = 4 ; // bits of instruction</a:t>
            </a:r>
          </a:p>
          <a:p>
            <a:pPr algn="l" eaLnBrk="1" hangingPunct="1">
              <a:spcBef>
                <a:spcPct val="0"/>
              </a:spcBef>
            </a:pPr>
            <a:endParaRPr lang="en-US" sz="1400"/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  input  clk, rst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  input  [n-1:0] in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  output [m-1:0] out ;</a:t>
            </a:r>
          </a:p>
          <a:p>
            <a:pPr algn="l" eaLnBrk="1" hangingPunct="1">
              <a:spcBef>
                <a:spcPct val="0"/>
              </a:spcBef>
            </a:pPr>
            <a:endParaRPr lang="en-US" sz="1400"/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  wire   [k-1:0] nupc, upc ; // microprogram counter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  wire [j+k-1:0] uinst ;   // microinstruction word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  wire done ; // timer done signal</a:t>
            </a:r>
          </a:p>
          <a:p>
            <a:pPr algn="l" eaLnBrk="1" hangingPunct="1">
              <a:spcBef>
                <a:spcPct val="0"/>
              </a:spcBef>
            </a:pPr>
            <a:endParaRPr lang="en-US" sz="1400"/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  // split off fields of microinstruction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  wire opcode ; // opcode bit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  wire [j-2:0] inst ;  // condition for branch, dest for store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  wire [k-1:0] value ; // target for branch, value for store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  assign {opcode, inst, value} = uinst ;</a:t>
            </a: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5334000" y="5867400"/>
            <a:ext cx="3614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b="0">
                <a:solidFill>
                  <a:srgbClr val="0000FF"/>
                </a:solidFill>
                <a:latin typeface="Arial" pitchFamily="34" charset="0"/>
              </a:rPr>
              <a:t>To be continued on next page…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666750"/>
          </a:xfrm>
        </p:spPr>
        <p:txBody>
          <a:bodyPr/>
          <a:lstStyle/>
          <a:p>
            <a:r>
              <a:rPr lang="en-US" sz="2000" smtClean="0">
                <a:ea typeface="ＭＳ Ｐゴシック" pitchFamily="34" charset="-128"/>
              </a:rPr>
              <a:t>Implementing Traffic-Light Controller Microcode With brx &amp; ldx Instructions In Verilog (Cont)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228600" y="1447800"/>
            <a:ext cx="83820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400"/>
              <a:t>  DFF #(k) upc_reg(clk, nupc, upc) ;  // microprogram counter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  ROM #(k,k+j) uc(upc, uinst) ; // microcode store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 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  // output registers and timer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  DFFE #(o) or0(clk, e[0], value[o-1:0], out[o-1:0]) ;     // NS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  DFFE #(o) or1(clk, e[1], value[o-1:0], out[2*o-1:o]) ;   // EW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  DFFE #(o) or2(clk, e[2], value[o-1:0], out[3*o-1:2*o]) ; // LT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  Timer #(k) tim(clk, rst, e[3], value, done) ;            // timer</a:t>
            </a:r>
          </a:p>
          <a:p>
            <a:pPr algn="l" eaLnBrk="1" hangingPunct="1">
              <a:spcBef>
                <a:spcPct val="0"/>
              </a:spcBef>
            </a:pPr>
            <a:endParaRPr lang="en-US" sz="1400"/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  // enable for output registers and timer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  wire [3:0] e = opcode ? 4'b0 : 1&lt;&lt;inst ;</a:t>
            </a:r>
          </a:p>
          <a:p>
            <a:pPr algn="l" eaLnBrk="1" hangingPunct="1">
              <a:spcBef>
                <a:spcPct val="0"/>
              </a:spcBef>
            </a:pPr>
            <a:endParaRPr lang="en-US" sz="1400"/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  // branch instruction decode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  wire branch = opcode ? (inst[2] ^ (((inst[1:0] == 0) &amp; in[0]) | // BLT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		             ((inst[1:0] == 1) &amp; in[1]) | // BEW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			 ((inst[1:0] == 2) &amp; (in[0]|in[1])) | //BLE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			 ((inst[1:0] == 3) &amp; done))) // BTD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                       : 1'b0 ; // for a store opcode</a:t>
            </a:r>
          </a:p>
          <a:p>
            <a:pPr algn="l" eaLnBrk="1" hangingPunct="1">
              <a:spcBef>
                <a:spcPct val="0"/>
              </a:spcBef>
            </a:pPr>
            <a:endParaRPr lang="en-US" sz="1400"/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  // microprogram counter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  assign nupc = rst ? {k{1'b0}} : branch ? value : upc + 1'b1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/>
              <a:t>endmodule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Extending this to a processor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Add three new instructions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ADD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R2 &lt;- R1+R0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LOAD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R2 &lt;- M[R1+R0]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STORE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M[R1+R0] &lt;- R2</a:t>
            </a:r>
          </a:p>
          <a:p>
            <a:r>
              <a:rPr lang="en-US" smtClean="0">
                <a:ea typeface="ＭＳ Ｐゴシック" pitchFamily="34" charset="-128"/>
              </a:rPr>
              <a:t>And add registers R0, R1, R2 – can also target these with LDR</a:t>
            </a:r>
          </a:p>
          <a:p>
            <a:r>
              <a:rPr lang="en-US" smtClean="0">
                <a:ea typeface="ＭＳ Ｐゴシック" pitchFamily="34" charset="-128"/>
              </a:rPr>
              <a:t>Opcode 000 – Branch, 001 – LDR, 010 – ADD, 011 LOAD, 100 STORE</a:t>
            </a:r>
          </a:p>
          <a:p>
            <a:r>
              <a:rPr lang="en-US" smtClean="0">
                <a:ea typeface="ＭＳ Ｐゴシック" pitchFamily="34" charset="-128"/>
              </a:rPr>
              <a:t>Branch and LDR take condition/register and value fields</a:t>
            </a:r>
          </a:p>
          <a:p>
            <a:r>
              <a:rPr lang="en-US" smtClean="0">
                <a:ea typeface="ＭＳ Ｐゴシック" pitchFamily="34" charset="-128"/>
              </a:rPr>
              <a:t>ADD, LOAD, STORE ignore these fields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Can tweak the instruction set to make this more efficient.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Microcode is just FSM implemented with a ROM or RAM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One address for each state x input combination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Address contains next state and output</a:t>
            </a:r>
          </a:p>
          <a:p>
            <a:r>
              <a:rPr lang="en-US" smtClean="0">
                <a:ea typeface="ＭＳ Ｐゴシック" pitchFamily="34" charset="-128"/>
              </a:rPr>
              <a:t>Adding a </a:t>
            </a:r>
            <a:r>
              <a:rPr lang="en-US" i="1" smtClean="0">
                <a:ea typeface="ＭＳ Ｐゴシック" pitchFamily="34" charset="-128"/>
              </a:rPr>
              <a:t>sequencer</a:t>
            </a:r>
            <a:r>
              <a:rPr lang="en-US" smtClean="0">
                <a:ea typeface="ＭＳ Ｐゴシック" pitchFamily="34" charset="-128"/>
              </a:rPr>
              <a:t> reduces size of ROM/RAM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One entry per state rather than 2</a:t>
            </a:r>
            <a:r>
              <a:rPr lang="en-US" baseline="30000" smtClean="0">
                <a:ea typeface="ＭＳ Ｐゴシック" pitchFamily="34" charset="-128"/>
              </a:rPr>
              <a:t>i</a:t>
            </a:r>
            <a:endParaRPr lang="en-US" i="1" baseline="30000" smtClean="0"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uPC, incrementer, branch address, and branch control</a:t>
            </a:r>
          </a:p>
          <a:p>
            <a:r>
              <a:rPr lang="en-US" smtClean="0">
                <a:ea typeface="ＭＳ Ｐゴシック" pitchFamily="34" charset="-128"/>
              </a:rPr>
              <a:t>Adding instruction types reduces width of ROM/RAM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Branch </a:t>
            </a:r>
            <a:r>
              <a:rPr lang="en-US" i="1" smtClean="0">
                <a:ea typeface="ＭＳ Ｐゴシック" pitchFamily="34" charset="-128"/>
              </a:rPr>
              <a:t>or</a:t>
            </a:r>
            <a:r>
              <a:rPr lang="en-US" smtClean="0">
                <a:ea typeface="ＭＳ Ｐゴシック" pitchFamily="34" charset="-128"/>
              </a:rPr>
              <a:t> output in each instruction – rather than both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Type field specifies which one</a:t>
            </a:r>
          </a:p>
          <a:p>
            <a:r>
              <a:rPr lang="en-US" smtClean="0">
                <a:ea typeface="ＭＳ Ｐゴシック" pitchFamily="34" charset="-128"/>
              </a:rPr>
              <a:t>One step away from a full processor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Just add more instructions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Figure from Wilkes 1953 paper on Microcode</a:t>
            </a:r>
          </a:p>
        </p:txBody>
      </p:sp>
      <p:sp>
        <p:nvSpPr>
          <p:cNvPr id="17411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</a:p>
        </p:txBody>
      </p:sp>
      <p:pic>
        <p:nvPicPr>
          <p:cNvPr id="174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968375"/>
            <a:ext cx="54864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85800" y="1447800"/>
            <a:ext cx="777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 eaLnBrk="1" hangingPunct="1">
              <a:buFontTx/>
              <a:buChar char="•"/>
            </a:pPr>
            <a:endParaRPr lang="en-US" b="0">
              <a:latin typeface="Arial" pitchFamily="34" charset="0"/>
            </a:endParaRPr>
          </a:p>
          <a:p>
            <a:pPr marL="342900" indent="-342900" algn="l" eaLnBrk="1" hangingPunct="1">
              <a:buFontTx/>
              <a:buChar char="•"/>
            </a:pPr>
            <a:r>
              <a:rPr lang="en-US" b="0">
                <a:latin typeface="Arial" pitchFamily="34" charset="0"/>
              </a:rPr>
              <a:t>Original concept by Wilkes (1951)</a:t>
            </a:r>
          </a:p>
          <a:p>
            <a:pPr marL="742950" lvl="1" indent="-285750" algn="l" eaLnBrk="1" hangingPunct="1">
              <a:buFontTx/>
              <a:buChar char="–"/>
            </a:pPr>
            <a:r>
              <a:rPr lang="en-US" b="0">
                <a:latin typeface="Arial" pitchFamily="34" charset="0"/>
              </a:rPr>
              <a:t>Put state table in a memory (ROM or RAM)</a:t>
            </a:r>
          </a:p>
          <a:p>
            <a:pPr marL="742950" lvl="1" indent="-285750" algn="l" eaLnBrk="1" hangingPunct="1">
              <a:buFontTx/>
              <a:buChar char="–"/>
            </a:pPr>
            <a:r>
              <a:rPr lang="en-US" b="0">
                <a:latin typeface="Arial" pitchFamily="34" charset="0"/>
              </a:rPr>
              <a:t>Address with current state and input</a:t>
            </a:r>
          </a:p>
          <a:p>
            <a:pPr marL="742950" lvl="1" indent="-285750" algn="l" eaLnBrk="1" hangingPunct="1">
              <a:buFontTx/>
              <a:buChar char="–"/>
            </a:pPr>
            <a:r>
              <a:rPr lang="en-US" b="0">
                <a:latin typeface="Arial" pitchFamily="34" charset="0"/>
              </a:rPr>
              <a:t>Output is next state and output</a:t>
            </a:r>
            <a:br>
              <a:rPr lang="en-US" b="0">
                <a:latin typeface="Arial" pitchFamily="34" charset="0"/>
              </a:rPr>
            </a:br>
            <a:endParaRPr lang="en-US" b="0">
              <a:latin typeface="Arial" pitchFamily="34" charset="0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Microcode – an FSM realized with a memory array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  <a:endParaRPr lang="en-US" sz="1400" b="0">
              <a:latin typeface="Times New Roman" pitchFamily="18" charset="0"/>
            </a:endParaRPr>
          </a:p>
        </p:txBody>
      </p:sp>
      <p:graphicFrame>
        <p:nvGraphicFramePr>
          <p:cNvPr id="19459" name="Object 2"/>
          <p:cNvGraphicFramePr>
            <a:graphicFrameLocks noChangeAspect="1"/>
          </p:cNvGraphicFramePr>
          <p:nvPr/>
        </p:nvGraphicFramePr>
        <p:xfrm>
          <a:off x="914400" y="1905000"/>
          <a:ext cx="7386638" cy="338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Visio" r:id="rId4" imgW="3695700" imgH="1701800" progId="Visio.Drawing.6">
                  <p:embed/>
                </p:oleObj>
              </mc:Choice>
              <mc:Fallback>
                <p:oleObj name="Visio" r:id="rId4" imgW="3695700" imgH="17018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05000"/>
                        <a:ext cx="7386638" cy="338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1828800" y="5029200"/>
            <a:ext cx="3671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b="0">
                <a:latin typeface="Arial" pitchFamily="34" charset="0"/>
              </a:rPr>
              <a:t>Memory size: 2</a:t>
            </a:r>
            <a:r>
              <a:rPr lang="en-US" b="0" baseline="30000">
                <a:latin typeface="Arial" pitchFamily="34" charset="0"/>
              </a:rPr>
              <a:t>s+i </a:t>
            </a:r>
            <a:r>
              <a:rPr lang="en-US" b="0">
                <a:latin typeface="Arial" pitchFamily="34" charset="0"/>
              </a:rPr>
              <a:t>s+o bit words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Microcode – the picture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l">
              <a:spcBef>
                <a:spcPct val="0"/>
              </a:spcBef>
            </a:pPr>
            <a:r>
              <a:rPr lang="en-US" sz="2400" b="0">
                <a:solidFill>
                  <a:srgbClr val="000099"/>
                </a:solidFill>
                <a:latin typeface="Arial" pitchFamily="34" charset="0"/>
              </a:rPr>
              <a:t>Example: Simple Light-Traffic Controller</a:t>
            </a:r>
          </a:p>
        </p:txBody>
      </p:sp>
      <p:grpSp>
        <p:nvGrpSpPr>
          <p:cNvPr id="20484" name="Group 3"/>
          <p:cNvGrpSpPr>
            <a:grpSpLocks/>
          </p:cNvGrpSpPr>
          <p:nvPr/>
        </p:nvGrpSpPr>
        <p:grpSpPr bwMode="auto">
          <a:xfrm>
            <a:off x="3962400" y="4343400"/>
            <a:ext cx="774700" cy="1550988"/>
            <a:chOff x="2352" y="2592"/>
            <a:chExt cx="488" cy="977"/>
          </a:xfrm>
        </p:grpSpPr>
        <p:sp>
          <p:nvSpPr>
            <p:cNvPr id="20515" name="Freeform 4"/>
            <p:cNvSpPr>
              <a:spLocks/>
            </p:cNvSpPr>
            <p:nvPr/>
          </p:nvSpPr>
          <p:spPr bwMode="auto">
            <a:xfrm>
              <a:off x="2352" y="2592"/>
              <a:ext cx="488" cy="488"/>
            </a:xfrm>
            <a:custGeom>
              <a:avLst/>
              <a:gdLst>
                <a:gd name="T0" fmla="*/ 121 w 978"/>
                <a:gd name="T1" fmla="*/ 54 h 977"/>
                <a:gd name="T2" fmla="*/ 120 w 978"/>
                <a:gd name="T3" fmla="*/ 45 h 977"/>
                <a:gd name="T4" fmla="*/ 117 w 978"/>
                <a:gd name="T5" fmla="*/ 37 h 977"/>
                <a:gd name="T6" fmla="*/ 113 w 978"/>
                <a:gd name="T7" fmla="*/ 29 h 977"/>
                <a:gd name="T8" fmla="*/ 108 w 978"/>
                <a:gd name="T9" fmla="*/ 22 h 977"/>
                <a:gd name="T10" fmla="*/ 102 w 978"/>
                <a:gd name="T11" fmla="*/ 15 h 977"/>
                <a:gd name="T12" fmla="*/ 95 w 978"/>
                <a:gd name="T13" fmla="*/ 10 h 977"/>
                <a:gd name="T14" fmla="*/ 87 w 978"/>
                <a:gd name="T15" fmla="*/ 6 h 977"/>
                <a:gd name="T16" fmla="*/ 79 w 978"/>
                <a:gd name="T17" fmla="*/ 2 h 977"/>
                <a:gd name="T18" fmla="*/ 70 w 978"/>
                <a:gd name="T19" fmla="*/ 0 h 977"/>
                <a:gd name="T20" fmla="*/ 61 w 978"/>
                <a:gd name="T21" fmla="*/ 0 h 977"/>
                <a:gd name="T22" fmla="*/ 51 w 978"/>
                <a:gd name="T23" fmla="*/ 0 h 977"/>
                <a:gd name="T24" fmla="*/ 43 w 978"/>
                <a:gd name="T25" fmla="*/ 2 h 977"/>
                <a:gd name="T26" fmla="*/ 34 w 978"/>
                <a:gd name="T27" fmla="*/ 6 h 977"/>
                <a:gd name="T28" fmla="*/ 27 w 978"/>
                <a:gd name="T29" fmla="*/ 10 h 977"/>
                <a:gd name="T30" fmla="*/ 20 w 978"/>
                <a:gd name="T31" fmla="*/ 15 h 977"/>
                <a:gd name="T32" fmla="*/ 14 w 978"/>
                <a:gd name="T33" fmla="*/ 22 h 977"/>
                <a:gd name="T34" fmla="*/ 8 w 978"/>
                <a:gd name="T35" fmla="*/ 29 h 977"/>
                <a:gd name="T36" fmla="*/ 4 w 978"/>
                <a:gd name="T37" fmla="*/ 37 h 977"/>
                <a:gd name="T38" fmla="*/ 2 w 978"/>
                <a:gd name="T39" fmla="*/ 45 h 977"/>
                <a:gd name="T40" fmla="*/ 0 w 978"/>
                <a:gd name="T41" fmla="*/ 54 h 977"/>
                <a:gd name="T42" fmla="*/ 0 w 978"/>
                <a:gd name="T43" fmla="*/ 64 h 977"/>
                <a:gd name="T44" fmla="*/ 1 w 978"/>
                <a:gd name="T45" fmla="*/ 73 h 977"/>
                <a:gd name="T46" fmla="*/ 3 w 978"/>
                <a:gd name="T47" fmla="*/ 82 h 977"/>
                <a:gd name="T48" fmla="*/ 7 w 978"/>
                <a:gd name="T49" fmla="*/ 90 h 977"/>
                <a:gd name="T50" fmla="*/ 12 w 978"/>
                <a:gd name="T51" fmla="*/ 97 h 977"/>
                <a:gd name="T52" fmla="*/ 17 w 978"/>
                <a:gd name="T53" fmla="*/ 104 h 977"/>
                <a:gd name="T54" fmla="*/ 24 w 978"/>
                <a:gd name="T55" fmla="*/ 110 h 977"/>
                <a:gd name="T56" fmla="*/ 32 w 978"/>
                <a:gd name="T57" fmla="*/ 114 h 977"/>
                <a:gd name="T58" fmla="*/ 40 w 978"/>
                <a:gd name="T59" fmla="*/ 118 h 977"/>
                <a:gd name="T60" fmla="*/ 48 w 978"/>
                <a:gd name="T61" fmla="*/ 121 h 977"/>
                <a:gd name="T62" fmla="*/ 58 w 978"/>
                <a:gd name="T63" fmla="*/ 122 h 977"/>
                <a:gd name="T64" fmla="*/ 67 w 978"/>
                <a:gd name="T65" fmla="*/ 121 h 977"/>
                <a:gd name="T66" fmla="*/ 76 w 978"/>
                <a:gd name="T67" fmla="*/ 120 h 977"/>
                <a:gd name="T68" fmla="*/ 84 w 978"/>
                <a:gd name="T69" fmla="*/ 117 h 977"/>
                <a:gd name="T70" fmla="*/ 92 w 978"/>
                <a:gd name="T71" fmla="*/ 113 h 977"/>
                <a:gd name="T72" fmla="*/ 99 w 978"/>
                <a:gd name="T73" fmla="*/ 108 h 977"/>
                <a:gd name="T74" fmla="*/ 106 w 978"/>
                <a:gd name="T75" fmla="*/ 102 h 977"/>
                <a:gd name="T76" fmla="*/ 111 w 978"/>
                <a:gd name="T77" fmla="*/ 95 h 977"/>
                <a:gd name="T78" fmla="*/ 116 w 978"/>
                <a:gd name="T79" fmla="*/ 87 h 977"/>
                <a:gd name="T80" fmla="*/ 119 w 978"/>
                <a:gd name="T81" fmla="*/ 79 h 977"/>
                <a:gd name="T82" fmla="*/ 121 w 978"/>
                <a:gd name="T83" fmla="*/ 70 h 977"/>
                <a:gd name="T84" fmla="*/ 122 w 978"/>
                <a:gd name="T85" fmla="*/ 61 h 9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8"/>
                <a:gd name="T130" fmla="*/ 0 h 977"/>
                <a:gd name="T131" fmla="*/ 978 w 978"/>
                <a:gd name="T132" fmla="*/ 977 h 9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8" h="977">
                  <a:moveTo>
                    <a:pt x="978" y="489"/>
                  </a:moveTo>
                  <a:lnTo>
                    <a:pt x="978" y="463"/>
                  </a:lnTo>
                  <a:lnTo>
                    <a:pt x="975" y="439"/>
                  </a:lnTo>
                  <a:lnTo>
                    <a:pt x="972" y="414"/>
                  </a:lnTo>
                  <a:lnTo>
                    <a:pt x="969" y="391"/>
                  </a:lnTo>
                  <a:lnTo>
                    <a:pt x="962" y="366"/>
                  </a:lnTo>
                  <a:lnTo>
                    <a:pt x="956" y="343"/>
                  </a:lnTo>
                  <a:lnTo>
                    <a:pt x="949" y="320"/>
                  </a:lnTo>
                  <a:lnTo>
                    <a:pt x="939" y="299"/>
                  </a:lnTo>
                  <a:lnTo>
                    <a:pt x="930" y="277"/>
                  </a:lnTo>
                  <a:lnTo>
                    <a:pt x="919" y="256"/>
                  </a:lnTo>
                  <a:lnTo>
                    <a:pt x="907" y="236"/>
                  </a:lnTo>
                  <a:lnTo>
                    <a:pt x="895" y="216"/>
                  </a:lnTo>
                  <a:lnTo>
                    <a:pt x="881" y="197"/>
                  </a:lnTo>
                  <a:lnTo>
                    <a:pt x="867" y="179"/>
                  </a:lnTo>
                  <a:lnTo>
                    <a:pt x="852" y="160"/>
                  </a:lnTo>
                  <a:lnTo>
                    <a:pt x="835" y="143"/>
                  </a:lnTo>
                  <a:lnTo>
                    <a:pt x="818" y="126"/>
                  </a:lnTo>
                  <a:lnTo>
                    <a:pt x="799" y="112"/>
                  </a:lnTo>
                  <a:lnTo>
                    <a:pt x="781" y="97"/>
                  </a:lnTo>
                  <a:lnTo>
                    <a:pt x="762" y="83"/>
                  </a:lnTo>
                  <a:lnTo>
                    <a:pt x="742" y="71"/>
                  </a:lnTo>
                  <a:lnTo>
                    <a:pt x="722" y="59"/>
                  </a:lnTo>
                  <a:lnTo>
                    <a:pt x="701" y="48"/>
                  </a:lnTo>
                  <a:lnTo>
                    <a:pt x="679" y="39"/>
                  </a:lnTo>
                  <a:lnTo>
                    <a:pt x="658" y="29"/>
                  </a:lnTo>
                  <a:lnTo>
                    <a:pt x="635" y="22"/>
                  </a:lnTo>
                  <a:lnTo>
                    <a:pt x="611" y="15"/>
                  </a:lnTo>
                  <a:lnTo>
                    <a:pt x="588" y="9"/>
                  </a:lnTo>
                  <a:lnTo>
                    <a:pt x="564" y="6"/>
                  </a:lnTo>
                  <a:lnTo>
                    <a:pt x="539" y="3"/>
                  </a:lnTo>
                  <a:lnTo>
                    <a:pt x="514" y="0"/>
                  </a:lnTo>
                  <a:lnTo>
                    <a:pt x="490" y="0"/>
                  </a:lnTo>
                  <a:lnTo>
                    <a:pt x="464" y="0"/>
                  </a:lnTo>
                  <a:lnTo>
                    <a:pt x="439" y="3"/>
                  </a:lnTo>
                  <a:lnTo>
                    <a:pt x="414" y="6"/>
                  </a:lnTo>
                  <a:lnTo>
                    <a:pt x="391" y="9"/>
                  </a:lnTo>
                  <a:lnTo>
                    <a:pt x="367" y="15"/>
                  </a:lnTo>
                  <a:lnTo>
                    <a:pt x="344" y="22"/>
                  </a:lnTo>
                  <a:lnTo>
                    <a:pt x="320" y="29"/>
                  </a:lnTo>
                  <a:lnTo>
                    <a:pt x="299" y="39"/>
                  </a:lnTo>
                  <a:lnTo>
                    <a:pt x="277" y="48"/>
                  </a:lnTo>
                  <a:lnTo>
                    <a:pt x="256" y="59"/>
                  </a:lnTo>
                  <a:lnTo>
                    <a:pt x="236" y="71"/>
                  </a:lnTo>
                  <a:lnTo>
                    <a:pt x="216" y="83"/>
                  </a:lnTo>
                  <a:lnTo>
                    <a:pt x="197" y="97"/>
                  </a:lnTo>
                  <a:lnTo>
                    <a:pt x="179" y="112"/>
                  </a:lnTo>
                  <a:lnTo>
                    <a:pt x="160" y="126"/>
                  </a:lnTo>
                  <a:lnTo>
                    <a:pt x="143" y="143"/>
                  </a:lnTo>
                  <a:lnTo>
                    <a:pt x="126" y="160"/>
                  </a:lnTo>
                  <a:lnTo>
                    <a:pt x="113" y="179"/>
                  </a:lnTo>
                  <a:lnTo>
                    <a:pt x="97" y="197"/>
                  </a:lnTo>
                  <a:lnTo>
                    <a:pt x="83" y="216"/>
                  </a:lnTo>
                  <a:lnTo>
                    <a:pt x="71" y="236"/>
                  </a:lnTo>
                  <a:lnTo>
                    <a:pt x="59" y="256"/>
                  </a:lnTo>
                  <a:lnTo>
                    <a:pt x="48" y="277"/>
                  </a:lnTo>
                  <a:lnTo>
                    <a:pt x="39" y="299"/>
                  </a:lnTo>
                  <a:lnTo>
                    <a:pt x="29" y="320"/>
                  </a:lnTo>
                  <a:lnTo>
                    <a:pt x="22" y="343"/>
                  </a:lnTo>
                  <a:lnTo>
                    <a:pt x="16" y="366"/>
                  </a:lnTo>
                  <a:lnTo>
                    <a:pt x="9" y="391"/>
                  </a:lnTo>
                  <a:lnTo>
                    <a:pt x="6" y="414"/>
                  </a:lnTo>
                  <a:lnTo>
                    <a:pt x="3" y="439"/>
                  </a:lnTo>
                  <a:lnTo>
                    <a:pt x="0" y="463"/>
                  </a:lnTo>
                  <a:lnTo>
                    <a:pt x="0" y="489"/>
                  </a:lnTo>
                  <a:lnTo>
                    <a:pt x="0" y="514"/>
                  </a:lnTo>
                  <a:lnTo>
                    <a:pt x="3" y="539"/>
                  </a:lnTo>
                  <a:lnTo>
                    <a:pt x="6" y="563"/>
                  </a:lnTo>
                  <a:lnTo>
                    <a:pt x="9" y="588"/>
                  </a:lnTo>
                  <a:lnTo>
                    <a:pt x="16" y="611"/>
                  </a:lnTo>
                  <a:lnTo>
                    <a:pt x="22" y="634"/>
                  </a:lnTo>
                  <a:lnTo>
                    <a:pt x="29" y="657"/>
                  </a:lnTo>
                  <a:lnTo>
                    <a:pt x="39" y="679"/>
                  </a:lnTo>
                  <a:lnTo>
                    <a:pt x="48" y="700"/>
                  </a:lnTo>
                  <a:lnTo>
                    <a:pt x="59" y="722"/>
                  </a:lnTo>
                  <a:lnTo>
                    <a:pt x="71" y="742"/>
                  </a:lnTo>
                  <a:lnTo>
                    <a:pt x="83" y="762"/>
                  </a:lnTo>
                  <a:lnTo>
                    <a:pt x="97" y="780"/>
                  </a:lnTo>
                  <a:lnTo>
                    <a:pt x="113" y="799"/>
                  </a:lnTo>
                  <a:lnTo>
                    <a:pt x="126" y="817"/>
                  </a:lnTo>
                  <a:lnTo>
                    <a:pt x="143" y="834"/>
                  </a:lnTo>
                  <a:lnTo>
                    <a:pt x="160" y="851"/>
                  </a:lnTo>
                  <a:lnTo>
                    <a:pt x="179" y="867"/>
                  </a:lnTo>
                  <a:lnTo>
                    <a:pt x="197" y="880"/>
                  </a:lnTo>
                  <a:lnTo>
                    <a:pt x="216" y="894"/>
                  </a:lnTo>
                  <a:lnTo>
                    <a:pt x="236" y="907"/>
                  </a:lnTo>
                  <a:lnTo>
                    <a:pt x="256" y="919"/>
                  </a:lnTo>
                  <a:lnTo>
                    <a:pt x="277" y="930"/>
                  </a:lnTo>
                  <a:lnTo>
                    <a:pt x="299" y="939"/>
                  </a:lnTo>
                  <a:lnTo>
                    <a:pt x="320" y="948"/>
                  </a:lnTo>
                  <a:lnTo>
                    <a:pt x="344" y="956"/>
                  </a:lnTo>
                  <a:lnTo>
                    <a:pt x="367" y="962"/>
                  </a:lnTo>
                  <a:lnTo>
                    <a:pt x="391" y="968"/>
                  </a:lnTo>
                  <a:lnTo>
                    <a:pt x="414" y="971"/>
                  </a:lnTo>
                  <a:lnTo>
                    <a:pt x="439" y="974"/>
                  </a:lnTo>
                  <a:lnTo>
                    <a:pt x="464" y="977"/>
                  </a:lnTo>
                  <a:lnTo>
                    <a:pt x="490" y="977"/>
                  </a:lnTo>
                  <a:lnTo>
                    <a:pt x="514" y="977"/>
                  </a:lnTo>
                  <a:lnTo>
                    <a:pt x="539" y="974"/>
                  </a:lnTo>
                  <a:lnTo>
                    <a:pt x="564" y="971"/>
                  </a:lnTo>
                  <a:lnTo>
                    <a:pt x="588" y="968"/>
                  </a:lnTo>
                  <a:lnTo>
                    <a:pt x="611" y="962"/>
                  </a:lnTo>
                  <a:lnTo>
                    <a:pt x="635" y="956"/>
                  </a:lnTo>
                  <a:lnTo>
                    <a:pt x="658" y="948"/>
                  </a:lnTo>
                  <a:lnTo>
                    <a:pt x="679" y="939"/>
                  </a:lnTo>
                  <a:lnTo>
                    <a:pt x="701" y="930"/>
                  </a:lnTo>
                  <a:lnTo>
                    <a:pt x="722" y="919"/>
                  </a:lnTo>
                  <a:lnTo>
                    <a:pt x="742" y="907"/>
                  </a:lnTo>
                  <a:lnTo>
                    <a:pt x="762" y="894"/>
                  </a:lnTo>
                  <a:lnTo>
                    <a:pt x="781" y="880"/>
                  </a:lnTo>
                  <a:lnTo>
                    <a:pt x="799" y="867"/>
                  </a:lnTo>
                  <a:lnTo>
                    <a:pt x="818" y="851"/>
                  </a:lnTo>
                  <a:lnTo>
                    <a:pt x="835" y="834"/>
                  </a:lnTo>
                  <a:lnTo>
                    <a:pt x="852" y="817"/>
                  </a:lnTo>
                  <a:lnTo>
                    <a:pt x="867" y="799"/>
                  </a:lnTo>
                  <a:lnTo>
                    <a:pt x="881" y="780"/>
                  </a:lnTo>
                  <a:lnTo>
                    <a:pt x="895" y="762"/>
                  </a:lnTo>
                  <a:lnTo>
                    <a:pt x="907" y="742"/>
                  </a:lnTo>
                  <a:lnTo>
                    <a:pt x="919" y="722"/>
                  </a:lnTo>
                  <a:lnTo>
                    <a:pt x="930" y="700"/>
                  </a:lnTo>
                  <a:lnTo>
                    <a:pt x="939" y="679"/>
                  </a:lnTo>
                  <a:lnTo>
                    <a:pt x="949" y="657"/>
                  </a:lnTo>
                  <a:lnTo>
                    <a:pt x="956" y="634"/>
                  </a:lnTo>
                  <a:lnTo>
                    <a:pt x="962" y="611"/>
                  </a:lnTo>
                  <a:lnTo>
                    <a:pt x="969" y="588"/>
                  </a:lnTo>
                  <a:lnTo>
                    <a:pt x="972" y="563"/>
                  </a:lnTo>
                  <a:lnTo>
                    <a:pt x="975" y="539"/>
                  </a:lnTo>
                  <a:lnTo>
                    <a:pt x="978" y="514"/>
                  </a:lnTo>
                  <a:lnTo>
                    <a:pt x="978" y="4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Freeform 5"/>
            <p:cNvSpPr>
              <a:spLocks/>
            </p:cNvSpPr>
            <p:nvPr/>
          </p:nvSpPr>
          <p:spPr bwMode="auto">
            <a:xfrm>
              <a:off x="2352" y="2592"/>
              <a:ext cx="488" cy="488"/>
            </a:xfrm>
            <a:custGeom>
              <a:avLst/>
              <a:gdLst>
                <a:gd name="T0" fmla="*/ 121 w 978"/>
                <a:gd name="T1" fmla="*/ 54 h 977"/>
                <a:gd name="T2" fmla="*/ 120 w 978"/>
                <a:gd name="T3" fmla="*/ 45 h 977"/>
                <a:gd name="T4" fmla="*/ 117 w 978"/>
                <a:gd name="T5" fmla="*/ 37 h 977"/>
                <a:gd name="T6" fmla="*/ 113 w 978"/>
                <a:gd name="T7" fmla="*/ 29 h 977"/>
                <a:gd name="T8" fmla="*/ 108 w 978"/>
                <a:gd name="T9" fmla="*/ 22 h 977"/>
                <a:gd name="T10" fmla="*/ 102 w 978"/>
                <a:gd name="T11" fmla="*/ 15 h 977"/>
                <a:gd name="T12" fmla="*/ 95 w 978"/>
                <a:gd name="T13" fmla="*/ 10 h 977"/>
                <a:gd name="T14" fmla="*/ 87 w 978"/>
                <a:gd name="T15" fmla="*/ 6 h 977"/>
                <a:gd name="T16" fmla="*/ 79 w 978"/>
                <a:gd name="T17" fmla="*/ 2 h 977"/>
                <a:gd name="T18" fmla="*/ 70 w 978"/>
                <a:gd name="T19" fmla="*/ 0 h 977"/>
                <a:gd name="T20" fmla="*/ 61 w 978"/>
                <a:gd name="T21" fmla="*/ 0 h 977"/>
                <a:gd name="T22" fmla="*/ 51 w 978"/>
                <a:gd name="T23" fmla="*/ 0 h 977"/>
                <a:gd name="T24" fmla="*/ 43 w 978"/>
                <a:gd name="T25" fmla="*/ 2 h 977"/>
                <a:gd name="T26" fmla="*/ 34 w 978"/>
                <a:gd name="T27" fmla="*/ 6 h 977"/>
                <a:gd name="T28" fmla="*/ 27 w 978"/>
                <a:gd name="T29" fmla="*/ 10 h 977"/>
                <a:gd name="T30" fmla="*/ 20 w 978"/>
                <a:gd name="T31" fmla="*/ 15 h 977"/>
                <a:gd name="T32" fmla="*/ 14 w 978"/>
                <a:gd name="T33" fmla="*/ 22 h 977"/>
                <a:gd name="T34" fmla="*/ 8 w 978"/>
                <a:gd name="T35" fmla="*/ 29 h 977"/>
                <a:gd name="T36" fmla="*/ 4 w 978"/>
                <a:gd name="T37" fmla="*/ 37 h 977"/>
                <a:gd name="T38" fmla="*/ 2 w 978"/>
                <a:gd name="T39" fmla="*/ 45 h 977"/>
                <a:gd name="T40" fmla="*/ 0 w 978"/>
                <a:gd name="T41" fmla="*/ 54 h 977"/>
                <a:gd name="T42" fmla="*/ 0 w 978"/>
                <a:gd name="T43" fmla="*/ 64 h 977"/>
                <a:gd name="T44" fmla="*/ 1 w 978"/>
                <a:gd name="T45" fmla="*/ 73 h 977"/>
                <a:gd name="T46" fmla="*/ 3 w 978"/>
                <a:gd name="T47" fmla="*/ 82 h 977"/>
                <a:gd name="T48" fmla="*/ 7 w 978"/>
                <a:gd name="T49" fmla="*/ 90 h 977"/>
                <a:gd name="T50" fmla="*/ 12 w 978"/>
                <a:gd name="T51" fmla="*/ 97 h 977"/>
                <a:gd name="T52" fmla="*/ 17 w 978"/>
                <a:gd name="T53" fmla="*/ 104 h 977"/>
                <a:gd name="T54" fmla="*/ 24 w 978"/>
                <a:gd name="T55" fmla="*/ 110 h 977"/>
                <a:gd name="T56" fmla="*/ 32 w 978"/>
                <a:gd name="T57" fmla="*/ 114 h 977"/>
                <a:gd name="T58" fmla="*/ 40 w 978"/>
                <a:gd name="T59" fmla="*/ 118 h 977"/>
                <a:gd name="T60" fmla="*/ 48 w 978"/>
                <a:gd name="T61" fmla="*/ 121 h 977"/>
                <a:gd name="T62" fmla="*/ 58 w 978"/>
                <a:gd name="T63" fmla="*/ 122 h 977"/>
                <a:gd name="T64" fmla="*/ 67 w 978"/>
                <a:gd name="T65" fmla="*/ 121 h 977"/>
                <a:gd name="T66" fmla="*/ 76 w 978"/>
                <a:gd name="T67" fmla="*/ 120 h 977"/>
                <a:gd name="T68" fmla="*/ 84 w 978"/>
                <a:gd name="T69" fmla="*/ 117 h 977"/>
                <a:gd name="T70" fmla="*/ 92 w 978"/>
                <a:gd name="T71" fmla="*/ 113 h 977"/>
                <a:gd name="T72" fmla="*/ 99 w 978"/>
                <a:gd name="T73" fmla="*/ 108 h 977"/>
                <a:gd name="T74" fmla="*/ 106 w 978"/>
                <a:gd name="T75" fmla="*/ 102 h 977"/>
                <a:gd name="T76" fmla="*/ 111 w 978"/>
                <a:gd name="T77" fmla="*/ 95 h 977"/>
                <a:gd name="T78" fmla="*/ 116 w 978"/>
                <a:gd name="T79" fmla="*/ 87 h 977"/>
                <a:gd name="T80" fmla="*/ 119 w 978"/>
                <a:gd name="T81" fmla="*/ 79 h 977"/>
                <a:gd name="T82" fmla="*/ 121 w 978"/>
                <a:gd name="T83" fmla="*/ 70 h 977"/>
                <a:gd name="T84" fmla="*/ 122 w 978"/>
                <a:gd name="T85" fmla="*/ 61 h 9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8"/>
                <a:gd name="T130" fmla="*/ 0 h 977"/>
                <a:gd name="T131" fmla="*/ 978 w 978"/>
                <a:gd name="T132" fmla="*/ 977 h 9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8" h="977">
                  <a:moveTo>
                    <a:pt x="978" y="489"/>
                  </a:moveTo>
                  <a:lnTo>
                    <a:pt x="978" y="463"/>
                  </a:lnTo>
                  <a:lnTo>
                    <a:pt x="975" y="439"/>
                  </a:lnTo>
                  <a:lnTo>
                    <a:pt x="972" y="414"/>
                  </a:lnTo>
                  <a:lnTo>
                    <a:pt x="969" y="391"/>
                  </a:lnTo>
                  <a:lnTo>
                    <a:pt x="962" y="366"/>
                  </a:lnTo>
                  <a:lnTo>
                    <a:pt x="956" y="343"/>
                  </a:lnTo>
                  <a:lnTo>
                    <a:pt x="949" y="320"/>
                  </a:lnTo>
                  <a:lnTo>
                    <a:pt x="939" y="299"/>
                  </a:lnTo>
                  <a:lnTo>
                    <a:pt x="930" y="277"/>
                  </a:lnTo>
                  <a:lnTo>
                    <a:pt x="919" y="256"/>
                  </a:lnTo>
                  <a:lnTo>
                    <a:pt x="907" y="236"/>
                  </a:lnTo>
                  <a:lnTo>
                    <a:pt x="895" y="216"/>
                  </a:lnTo>
                  <a:lnTo>
                    <a:pt x="881" y="197"/>
                  </a:lnTo>
                  <a:lnTo>
                    <a:pt x="867" y="179"/>
                  </a:lnTo>
                  <a:lnTo>
                    <a:pt x="852" y="160"/>
                  </a:lnTo>
                  <a:lnTo>
                    <a:pt x="835" y="143"/>
                  </a:lnTo>
                  <a:lnTo>
                    <a:pt x="818" y="126"/>
                  </a:lnTo>
                  <a:lnTo>
                    <a:pt x="799" y="112"/>
                  </a:lnTo>
                  <a:lnTo>
                    <a:pt x="781" y="97"/>
                  </a:lnTo>
                  <a:lnTo>
                    <a:pt x="762" y="83"/>
                  </a:lnTo>
                  <a:lnTo>
                    <a:pt x="742" y="71"/>
                  </a:lnTo>
                  <a:lnTo>
                    <a:pt x="722" y="59"/>
                  </a:lnTo>
                  <a:lnTo>
                    <a:pt x="701" y="48"/>
                  </a:lnTo>
                  <a:lnTo>
                    <a:pt x="679" y="39"/>
                  </a:lnTo>
                  <a:lnTo>
                    <a:pt x="658" y="29"/>
                  </a:lnTo>
                  <a:lnTo>
                    <a:pt x="635" y="22"/>
                  </a:lnTo>
                  <a:lnTo>
                    <a:pt x="611" y="15"/>
                  </a:lnTo>
                  <a:lnTo>
                    <a:pt x="588" y="9"/>
                  </a:lnTo>
                  <a:lnTo>
                    <a:pt x="564" y="6"/>
                  </a:lnTo>
                  <a:lnTo>
                    <a:pt x="539" y="3"/>
                  </a:lnTo>
                  <a:lnTo>
                    <a:pt x="514" y="0"/>
                  </a:lnTo>
                  <a:lnTo>
                    <a:pt x="490" y="0"/>
                  </a:lnTo>
                  <a:lnTo>
                    <a:pt x="464" y="0"/>
                  </a:lnTo>
                  <a:lnTo>
                    <a:pt x="439" y="3"/>
                  </a:lnTo>
                  <a:lnTo>
                    <a:pt x="414" y="6"/>
                  </a:lnTo>
                  <a:lnTo>
                    <a:pt x="391" y="9"/>
                  </a:lnTo>
                  <a:lnTo>
                    <a:pt x="367" y="15"/>
                  </a:lnTo>
                  <a:lnTo>
                    <a:pt x="344" y="22"/>
                  </a:lnTo>
                  <a:lnTo>
                    <a:pt x="320" y="29"/>
                  </a:lnTo>
                  <a:lnTo>
                    <a:pt x="299" y="39"/>
                  </a:lnTo>
                  <a:lnTo>
                    <a:pt x="277" y="48"/>
                  </a:lnTo>
                  <a:lnTo>
                    <a:pt x="256" y="59"/>
                  </a:lnTo>
                  <a:lnTo>
                    <a:pt x="236" y="71"/>
                  </a:lnTo>
                  <a:lnTo>
                    <a:pt x="216" y="83"/>
                  </a:lnTo>
                  <a:lnTo>
                    <a:pt x="197" y="97"/>
                  </a:lnTo>
                  <a:lnTo>
                    <a:pt x="179" y="112"/>
                  </a:lnTo>
                  <a:lnTo>
                    <a:pt x="160" y="126"/>
                  </a:lnTo>
                  <a:lnTo>
                    <a:pt x="143" y="143"/>
                  </a:lnTo>
                  <a:lnTo>
                    <a:pt x="126" y="160"/>
                  </a:lnTo>
                  <a:lnTo>
                    <a:pt x="113" y="179"/>
                  </a:lnTo>
                  <a:lnTo>
                    <a:pt x="97" y="197"/>
                  </a:lnTo>
                  <a:lnTo>
                    <a:pt x="83" y="216"/>
                  </a:lnTo>
                  <a:lnTo>
                    <a:pt x="71" y="236"/>
                  </a:lnTo>
                  <a:lnTo>
                    <a:pt x="59" y="256"/>
                  </a:lnTo>
                  <a:lnTo>
                    <a:pt x="48" y="277"/>
                  </a:lnTo>
                  <a:lnTo>
                    <a:pt x="39" y="299"/>
                  </a:lnTo>
                  <a:lnTo>
                    <a:pt x="29" y="320"/>
                  </a:lnTo>
                  <a:lnTo>
                    <a:pt x="22" y="343"/>
                  </a:lnTo>
                  <a:lnTo>
                    <a:pt x="16" y="366"/>
                  </a:lnTo>
                  <a:lnTo>
                    <a:pt x="9" y="391"/>
                  </a:lnTo>
                  <a:lnTo>
                    <a:pt x="6" y="414"/>
                  </a:lnTo>
                  <a:lnTo>
                    <a:pt x="3" y="439"/>
                  </a:lnTo>
                  <a:lnTo>
                    <a:pt x="0" y="463"/>
                  </a:lnTo>
                  <a:lnTo>
                    <a:pt x="0" y="489"/>
                  </a:lnTo>
                  <a:lnTo>
                    <a:pt x="0" y="514"/>
                  </a:lnTo>
                  <a:lnTo>
                    <a:pt x="3" y="539"/>
                  </a:lnTo>
                  <a:lnTo>
                    <a:pt x="6" y="563"/>
                  </a:lnTo>
                  <a:lnTo>
                    <a:pt x="9" y="588"/>
                  </a:lnTo>
                  <a:lnTo>
                    <a:pt x="16" y="611"/>
                  </a:lnTo>
                  <a:lnTo>
                    <a:pt x="22" y="634"/>
                  </a:lnTo>
                  <a:lnTo>
                    <a:pt x="29" y="657"/>
                  </a:lnTo>
                  <a:lnTo>
                    <a:pt x="39" y="679"/>
                  </a:lnTo>
                  <a:lnTo>
                    <a:pt x="48" y="700"/>
                  </a:lnTo>
                  <a:lnTo>
                    <a:pt x="59" y="722"/>
                  </a:lnTo>
                  <a:lnTo>
                    <a:pt x="71" y="742"/>
                  </a:lnTo>
                  <a:lnTo>
                    <a:pt x="83" y="762"/>
                  </a:lnTo>
                  <a:lnTo>
                    <a:pt x="97" y="780"/>
                  </a:lnTo>
                  <a:lnTo>
                    <a:pt x="113" y="799"/>
                  </a:lnTo>
                  <a:lnTo>
                    <a:pt x="126" y="817"/>
                  </a:lnTo>
                  <a:lnTo>
                    <a:pt x="143" y="834"/>
                  </a:lnTo>
                  <a:lnTo>
                    <a:pt x="160" y="851"/>
                  </a:lnTo>
                  <a:lnTo>
                    <a:pt x="179" y="867"/>
                  </a:lnTo>
                  <a:lnTo>
                    <a:pt x="197" y="880"/>
                  </a:lnTo>
                  <a:lnTo>
                    <a:pt x="216" y="894"/>
                  </a:lnTo>
                  <a:lnTo>
                    <a:pt x="236" y="907"/>
                  </a:lnTo>
                  <a:lnTo>
                    <a:pt x="256" y="919"/>
                  </a:lnTo>
                  <a:lnTo>
                    <a:pt x="277" y="930"/>
                  </a:lnTo>
                  <a:lnTo>
                    <a:pt x="299" y="939"/>
                  </a:lnTo>
                  <a:lnTo>
                    <a:pt x="320" y="948"/>
                  </a:lnTo>
                  <a:lnTo>
                    <a:pt x="344" y="956"/>
                  </a:lnTo>
                  <a:lnTo>
                    <a:pt x="367" y="962"/>
                  </a:lnTo>
                  <a:lnTo>
                    <a:pt x="391" y="968"/>
                  </a:lnTo>
                  <a:lnTo>
                    <a:pt x="414" y="971"/>
                  </a:lnTo>
                  <a:lnTo>
                    <a:pt x="439" y="974"/>
                  </a:lnTo>
                  <a:lnTo>
                    <a:pt x="464" y="977"/>
                  </a:lnTo>
                  <a:lnTo>
                    <a:pt x="490" y="977"/>
                  </a:lnTo>
                  <a:lnTo>
                    <a:pt x="514" y="977"/>
                  </a:lnTo>
                  <a:lnTo>
                    <a:pt x="539" y="974"/>
                  </a:lnTo>
                  <a:lnTo>
                    <a:pt x="564" y="971"/>
                  </a:lnTo>
                  <a:lnTo>
                    <a:pt x="588" y="968"/>
                  </a:lnTo>
                  <a:lnTo>
                    <a:pt x="611" y="962"/>
                  </a:lnTo>
                  <a:lnTo>
                    <a:pt x="635" y="956"/>
                  </a:lnTo>
                  <a:lnTo>
                    <a:pt x="658" y="948"/>
                  </a:lnTo>
                  <a:lnTo>
                    <a:pt x="679" y="939"/>
                  </a:lnTo>
                  <a:lnTo>
                    <a:pt x="701" y="930"/>
                  </a:lnTo>
                  <a:lnTo>
                    <a:pt x="722" y="919"/>
                  </a:lnTo>
                  <a:lnTo>
                    <a:pt x="742" y="907"/>
                  </a:lnTo>
                  <a:lnTo>
                    <a:pt x="762" y="894"/>
                  </a:lnTo>
                  <a:lnTo>
                    <a:pt x="781" y="880"/>
                  </a:lnTo>
                  <a:lnTo>
                    <a:pt x="799" y="867"/>
                  </a:lnTo>
                  <a:lnTo>
                    <a:pt x="818" y="851"/>
                  </a:lnTo>
                  <a:lnTo>
                    <a:pt x="835" y="834"/>
                  </a:lnTo>
                  <a:lnTo>
                    <a:pt x="852" y="817"/>
                  </a:lnTo>
                  <a:lnTo>
                    <a:pt x="867" y="799"/>
                  </a:lnTo>
                  <a:lnTo>
                    <a:pt x="881" y="780"/>
                  </a:lnTo>
                  <a:lnTo>
                    <a:pt x="895" y="762"/>
                  </a:lnTo>
                  <a:lnTo>
                    <a:pt x="907" y="742"/>
                  </a:lnTo>
                  <a:lnTo>
                    <a:pt x="919" y="722"/>
                  </a:lnTo>
                  <a:lnTo>
                    <a:pt x="930" y="700"/>
                  </a:lnTo>
                  <a:lnTo>
                    <a:pt x="939" y="679"/>
                  </a:lnTo>
                  <a:lnTo>
                    <a:pt x="949" y="657"/>
                  </a:lnTo>
                  <a:lnTo>
                    <a:pt x="956" y="634"/>
                  </a:lnTo>
                  <a:lnTo>
                    <a:pt x="962" y="611"/>
                  </a:lnTo>
                  <a:lnTo>
                    <a:pt x="969" y="588"/>
                  </a:lnTo>
                  <a:lnTo>
                    <a:pt x="972" y="563"/>
                  </a:lnTo>
                  <a:lnTo>
                    <a:pt x="975" y="539"/>
                  </a:lnTo>
                  <a:lnTo>
                    <a:pt x="978" y="514"/>
                  </a:lnTo>
                  <a:lnTo>
                    <a:pt x="978" y="48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Rectangle 6"/>
            <p:cNvSpPr>
              <a:spLocks noChangeArrowheads="1"/>
            </p:cNvSpPr>
            <p:nvPr/>
          </p:nvSpPr>
          <p:spPr bwMode="auto">
            <a:xfrm>
              <a:off x="2449" y="2754"/>
              <a:ext cx="29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700" b="0">
                  <a:solidFill>
                    <a:srgbClr val="000000"/>
                  </a:solidFill>
                  <a:latin typeface="Arial" pitchFamily="34" charset="0"/>
                </a:rPr>
                <a:t>state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0518" name="Rectangle 7"/>
            <p:cNvSpPr>
              <a:spLocks noChangeArrowheads="1"/>
            </p:cNvSpPr>
            <p:nvPr/>
          </p:nvSpPr>
          <p:spPr bwMode="auto">
            <a:xfrm>
              <a:off x="2407" y="3081"/>
              <a:ext cx="37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700" b="0">
                  <a:solidFill>
                    <a:srgbClr val="000000"/>
                  </a:solidFill>
                  <a:latin typeface="Arial" pitchFamily="34" charset="0"/>
                </a:rPr>
                <a:t>output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0519" name="Rectangle 8"/>
            <p:cNvSpPr>
              <a:spLocks noChangeArrowheads="1"/>
            </p:cNvSpPr>
            <p:nvPr/>
          </p:nvSpPr>
          <p:spPr bwMode="auto">
            <a:xfrm>
              <a:off x="2389" y="3243"/>
              <a:ext cx="4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700" b="0">
                  <a:solidFill>
                    <a:srgbClr val="000000"/>
                  </a:solidFill>
                  <a:latin typeface="Arial" pitchFamily="34" charset="0"/>
                </a:rPr>
                <a:t>gyr gyr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0520" name="Rectangle 9"/>
            <p:cNvSpPr>
              <a:spLocks noChangeArrowheads="1"/>
            </p:cNvSpPr>
            <p:nvPr/>
          </p:nvSpPr>
          <p:spPr bwMode="auto">
            <a:xfrm>
              <a:off x="2381" y="3406"/>
              <a:ext cx="43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700" b="0">
                  <a:solidFill>
                    <a:srgbClr val="000000"/>
                  </a:solidFill>
                  <a:latin typeface="Arial" pitchFamily="34" charset="0"/>
                </a:rPr>
                <a:t>ns   ew</a:t>
              </a:r>
              <a:endParaRPr lang="en-US" b="0">
                <a:latin typeface="Arial" pitchFamily="34" charset="0"/>
              </a:endParaRPr>
            </a:p>
          </p:txBody>
        </p:sp>
      </p:grpSp>
      <p:grpSp>
        <p:nvGrpSpPr>
          <p:cNvPr id="20485" name="Group 10"/>
          <p:cNvGrpSpPr>
            <a:grpSpLocks/>
          </p:cNvGrpSpPr>
          <p:nvPr/>
        </p:nvGrpSpPr>
        <p:grpSpPr bwMode="auto">
          <a:xfrm>
            <a:off x="228600" y="1828800"/>
            <a:ext cx="8535988" cy="2179638"/>
            <a:chOff x="164" y="1062"/>
            <a:chExt cx="5377" cy="1373"/>
          </a:xfrm>
        </p:grpSpPr>
        <p:sp>
          <p:nvSpPr>
            <p:cNvPr id="20486" name="Freeform 11"/>
            <p:cNvSpPr>
              <a:spLocks/>
            </p:cNvSpPr>
            <p:nvPr/>
          </p:nvSpPr>
          <p:spPr bwMode="auto">
            <a:xfrm>
              <a:off x="775" y="1451"/>
              <a:ext cx="489" cy="489"/>
            </a:xfrm>
            <a:custGeom>
              <a:avLst/>
              <a:gdLst>
                <a:gd name="T0" fmla="*/ 122 w 977"/>
                <a:gd name="T1" fmla="*/ 55 h 977"/>
                <a:gd name="T2" fmla="*/ 121 w 977"/>
                <a:gd name="T3" fmla="*/ 46 h 977"/>
                <a:gd name="T4" fmla="*/ 118 w 977"/>
                <a:gd name="T5" fmla="*/ 38 h 977"/>
                <a:gd name="T6" fmla="*/ 114 w 977"/>
                <a:gd name="T7" fmla="*/ 30 h 977"/>
                <a:gd name="T8" fmla="*/ 109 w 977"/>
                <a:gd name="T9" fmla="*/ 23 h 977"/>
                <a:gd name="T10" fmla="*/ 103 w 977"/>
                <a:gd name="T11" fmla="*/ 16 h 977"/>
                <a:gd name="T12" fmla="*/ 96 w 977"/>
                <a:gd name="T13" fmla="*/ 11 h 977"/>
                <a:gd name="T14" fmla="*/ 88 w 977"/>
                <a:gd name="T15" fmla="*/ 6 h 977"/>
                <a:gd name="T16" fmla="*/ 80 w 977"/>
                <a:gd name="T17" fmla="*/ 3 h 977"/>
                <a:gd name="T18" fmla="*/ 71 w 977"/>
                <a:gd name="T19" fmla="*/ 1 h 977"/>
                <a:gd name="T20" fmla="*/ 62 w 977"/>
                <a:gd name="T21" fmla="*/ 0 h 977"/>
                <a:gd name="T22" fmla="*/ 52 w 977"/>
                <a:gd name="T23" fmla="*/ 1 h 977"/>
                <a:gd name="T24" fmla="*/ 43 w 977"/>
                <a:gd name="T25" fmla="*/ 3 h 977"/>
                <a:gd name="T26" fmla="*/ 35 w 977"/>
                <a:gd name="T27" fmla="*/ 6 h 977"/>
                <a:gd name="T28" fmla="*/ 27 w 977"/>
                <a:gd name="T29" fmla="*/ 11 h 977"/>
                <a:gd name="T30" fmla="*/ 20 w 977"/>
                <a:gd name="T31" fmla="*/ 16 h 977"/>
                <a:gd name="T32" fmla="*/ 14 w 977"/>
                <a:gd name="T33" fmla="*/ 23 h 977"/>
                <a:gd name="T34" fmla="*/ 9 w 977"/>
                <a:gd name="T35" fmla="*/ 30 h 977"/>
                <a:gd name="T36" fmla="*/ 5 w 977"/>
                <a:gd name="T37" fmla="*/ 38 h 977"/>
                <a:gd name="T38" fmla="*/ 2 w 977"/>
                <a:gd name="T39" fmla="*/ 46 h 977"/>
                <a:gd name="T40" fmla="*/ 1 w 977"/>
                <a:gd name="T41" fmla="*/ 55 h 977"/>
                <a:gd name="T42" fmla="*/ 0 w 977"/>
                <a:gd name="T43" fmla="*/ 64 h 977"/>
                <a:gd name="T44" fmla="*/ 2 w 977"/>
                <a:gd name="T45" fmla="*/ 74 h 977"/>
                <a:gd name="T46" fmla="*/ 4 w 977"/>
                <a:gd name="T47" fmla="*/ 82 h 977"/>
                <a:gd name="T48" fmla="*/ 8 w 977"/>
                <a:gd name="T49" fmla="*/ 90 h 977"/>
                <a:gd name="T50" fmla="*/ 13 w 977"/>
                <a:gd name="T51" fmla="*/ 98 h 977"/>
                <a:gd name="T52" fmla="*/ 18 w 977"/>
                <a:gd name="T53" fmla="*/ 105 h 977"/>
                <a:gd name="T54" fmla="*/ 25 w 977"/>
                <a:gd name="T55" fmla="*/ 110 h 977"/>
                <a:gd name="T56" fmla="*/ 32 w 977"/>
                <a:gd name="T57" fmla="*/ 115 h 977"/>
                <a:gd name="T58" fmla="*/ 40 w 977"/>
                <a:gd name="T59" fmla="*/ 119 h 977"/>
                <a:gd name="T60" fmla="*/ 49 w 977"/>
                <a:gd name="T61" fmla="*/ 121 h 977"/>
                <a:gd name="T62" fmla="*/ 58 w 977"/>
                <a:gd name="T63" fmla="*/ 122 h 977"/>
                <a:gd name="T64" fmla="*/ 68 w 977"/>
                <a:gd name="T65" fmla="*/ 122 h 977"/>
                <a:gd name="T66" fmla="*/ 77 w 977"/>
                <a:gd name="T67" fmla="*/ 121 h 977"/>
                <a:gd name="T68" fmla="*/ 85 w 977"/>
                <a:gd name="T69" fmla="*/ 118 h 977"/>
                <a:gd name="T70" fmla="*/ 93 w 977"/>
                <a:gd name="T71" fmla="*/ 114 h 977"/>
                <a:gd name="T72" fmla="*/ 100 w 977"/>
                <a:gd name="T73" fmla="*/ 108 h 977"/>
                <a:gd name="T74" fmla="*/ 107 w 977"/>
                <a:gd name="T75" fmla="*/ 103 h 977"/>
                <a:gd name="T76" fmla="*/ 112 w 977"/>
                <a:gd name="T77" fmla="*/ 96 h 977"/>
                <a:gd name="T78" fmla="*/ 117 w 977"/>
                <a:gd name="T79" fmla="*/ 88 h 977"/>
                <a:gd name="T80" fmla="*/ 120 w 977"/>
                <a:gd name="T81" fmla="*/ 79 h 977"/>
                <a:gd name="T82" fmla="*/ 122 w 977"/>
                <a:gd name="T83" fmla="*/ 71 h 977"/>
                <a:gd name="T84" fmla="*/ 123 w 977"/>
                <a:gd name="T85" fmla="*/ 61 h 9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7"/>
                <a:gd name="T130" fmla="*/ 0 h 977"/>
                <a:gd name="T131" fmla="*/ 977 w 977"/>
                <a:gd name="T132" fmla="*/ 977 h 9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7" h="977">
                  <a:moveTo>
                    <a:pt x="977" y="487"/>
                  </a:moveTo>
                  <a:lnTo>
                    <a:pt x="977" y="463"/>
                  </a:lnTo>
                  <a:lnTo>
                    <a:pt x="974" y="438"/>
                  </a:lnTo>
                  <a:lnTo>
                    <a:pt x="971" y="414"/>
                  </a:lnTo>
                  <a:lnTo>
                    <a:pt x="968" y="389"/>
                  </a:lnTo>
                  <a:lnTo>
                    <a:pt x="962" y="366"/>
                  </a:lnTo>
                  <a:lnTo>
                    <a:pt x="956" y="343"/>
                  </a:lnTo>
                  <a:lnTo>
                    <a:pt x="948" y="320"/>
                  </a:lnTo>
                  <a:lnTo>
                    <a:pt x="939" y="297"/>
                  </a:lnTo>
                  <a:lnTo>
                    <a:pt x="929" y="275"/>
                  </a:lnTo>
                  <a:lnTo>
                    <a:pt x="919" y="255"/>
                  </a:lnTo>
                  <a:lnTo>
                    <a:pt x="906" y="233"/>
                  </a:lnTo>
                  <a:lnTo>
                    <a:pt x="894" y="213"/>
                  </a:lnTo>
                  <a:lnTo>
                    <a:pt x="880" y="195"/>
                  </a:lnTo>
                  <a:lnTo>
                    <a:pt x="866" y="177"/>
                  </a:lnTo>
                  <a:lnTo>
                    <a:pt x="851" y="160"/>
                  </a:lnTo>
                  <a:lnTo>
                    <a:pt x="834" y="143"/>
                  </a:lnTo>
                  <a:lnTo>
                    <a:pt x="817" y="126"/>
                  </a:lnTo>
                  <a:lnTo>
                    <a:pt x="799" y="110"/>
                  </a:lnTo>
                  <a:lnTo>
                    <a:pt x="780" y="96"/>
                  </a:lnTo>
                  <a:lnTo>
                    <a:pt x="762" y="83"/>
                  </a:lnTo>
                  <a:lnTo>
                    <a:pt x="742" y="69"/>
                  </a:lnTo>
                  <a:lnTo>
                    <a:pt x="722" y="58"/>
                  </a:lnTo>
                  <a:lnTo>
                    <a:pt x="700" y="47"/>
                  </a:lnTo>
                  <a:lnTo>
                    <a:pt x="678" y="36"/>
                  </a:lnTo>
                  <a:lnTo>
                    <a:pt x="657" y="29"/>
                  </a:lnTo>
                  <a:lnTo>
                    <a:pt x="634" y="21"/>
                  </a:lnTo>
                  <a:lnTo>
                    <a:pt x="611" y="15"/>
                  </a:lnTo>
                  <a:lnTo>
                    <a:pt x="588" y="9"/>
                  </a:lnTo>
                  <a:lnTo>
                    <a:pt x="563" y="4"/>
                  </a:lnTo>
                  <a:lnTo>
                    <a:pt x="538" y="1"/>
                  </a:lnTo>
                  <a:lnTo>
                    <a:pt x="514" y="0"/>
                  </a:lnTo>
                  <a:lnTo>
                    <a:pt x="489" y="0"/>
                  </a:lnTo>
                  <a:lnTo>
                    <a:pt x="463" y="0"/>
                  </a:lnTo>
                  <a:lnTo>
                    <a:pt x="438" y="1"/>
                  </a:lnTo>
                  <a:lnTo>
                    <a:pt x="414" y="4"/>
                  </a:lnTo>
                  <a:lnTo>
                    <a:pt x="391" y="9"/>
                  </a:lnTo>
                  <a:lnTo>
                    <a:pt x="366" y="15"/>
                  </a:lnTo>
                  <a:lnTo>
                    <a:pt x="343" y="21"/>
                  </a:lnTo>
                  <a:lnTo>
                    <a:pt x="320" y="29"/>
                  </a:lnTo>
                  <a:lnTo>
                    <a:pt x="298" y="36"/>
                  </a:lnTo>
                  <a:lnTo>
                    <a:pt x="277" y="47"/>
                  </a:lnTo>
                  <a:lnTo>
                    <a:pt x="255" y="58"/>
                  </a:lnTo>
                  <a:lnTo>
                    <a:pt x="235" y="69"/>
                  </a:lnTo>
                  <a:lnTo>
                    <a:pt x="215" y="83"/>
                  </a:lnTo>
                  <a:lnTo>
                    <a:pt x="197" y="96"/>
                  </a:lnTo>
                  <a:lnTo>
                    <a:pt x="178" y="110"/>
                  </a:lnTo>
                  <a:lnTo>
                    <a:pt x="160" y="126"/>
                  </a:lnTo>
                  <a:lnTo>
                    <a:pt x="143" y="143"/>
                  </a:lnTo>
                  <a:lnTo>
                    <a:pt x="126" y="160"/>
                  </a:lnTo>
                  <a:lnTo>
                    <a:pt x="112" y="177"/>
                  </a:lnTo>
                  <a:lnTo>
                    <a:pt x="97" y="195"/>
                  </a:lnTo>
                  <a:lnTo>
                    <a:pt x="83" y="213"/>
                  </a:lnTo>
                  <a:lnTo>
                    <a:pt x="70" y="233"/>
                  </a:lnTo>
                  <a:lnTo>
                    <a:pt x="58" y="255"/>
                  </a:lnTo>
                  <a:lnTo>
                    <a:pt x="47" y="275"/>
                  </a:lnTo>
                  <a:lnTo>
                    <a:pt x="38" y="297"/>
                  </a:lnTo>
                  <a:lnTo>
                    <a:pt x="29" y="320"/>
                  </a:lnTo>
                  <a:lnTo>
                    <a:pt x="21" y="343"/>
                  </a:lnTo>
                  <a:lnTo>
                    <a:pt x="15" y="366"/>
                  </a:lnTo>
                  <a:lnTo>
                    <a:pt x="9" y="389"/>
                  </a:lnTo>
                  <a:lnTo>
                    <a:pt x="6" y="414"/>
                  </a:lnTo>
                  <a:lnTo>
                    <a:pt x="3" y="438"/>
                  </a:lnTo>
                  <a:lnTo>
                    <a:pt x="0" y="463"/>
                  </a:lnTo>
                  <a:lnTo>
                    <a:pt x="0" y="487"/>
                  </a:lnTo>
                  <a:lnTo>
                    <a:pt x="0" y="512"/>
                  </a:lnTo>
                  <a:lnTo>
                    <a:pt x="3" y="537"/>
                  </a:lnTo>
                  <a:lnTo>
                    <a:pt x="6" y="561"/>
                  </a:lnTo>
                  <a:lnTo>
                    <a:pt x="9" y="586"/>
                  </a:lnTo>
                  <a:lnTo>
                    <a:pt x="15" y="609"/>
                  </a:lnTo>
                  <a:lnTo>
                    <a:pt x="21" y="632"/>
                  </a:lnTo>
                  <a:lnTo>
                    <a:pt x="29" y="655"/>
                  </a:lnTo>
                  <a:lnTo>
                    <a:pt x="38" y="678"/>
                  </a:lnTo>
                  <a:lnTo>
                    <a:pt x="47" y="700"/>
                  </a:lnTo>
                  <a:lnTo>
                    <a:pt x="58" y="720"/>
                  </a:lnTo>
                  <a:lnTo>
                    <a:pt x="70" y="741"/>
                  </a:lnTo>
                  <a:lnTo>
                    <a:pt x="83" y="761"/>
                  </a:lnTo>
                  <a:lnTo>
                    <a:pt x="97" y="780"/>
                  </a:lnTo>
                  <a:lnTo>
                    <a:pt x="112" y="798"/>
                  </a:lnTo>
                  <a:lnTo>
                    <a:pt x="126" y="817"/>
                  </a:lnTo>
                  <a:lnTo>
                    <a:pt x="143" y="834"/>
                  </a:lnTo>
                  <a:lnTo>
                    <a:pt x="160" y="849"/>
                  </a:lnTo>
                  <a:lnTo>
                    <a:pt x="178" y="864"/>
                  </a:lnTo>
                  <a:lnTo>
                    <a:pt x="197" y="878"/>
                  </a:lnTo>
                  <a:lnTo>
                    <a:pt x="215" y="892"/>
                  </a:lnTo>
                  <a:lnTo>
                    <a:pt x="235" y="906"/>
                  </a:lnTo>
                  <a:lnTo>
                    <a:pt x="255" y="917"/>
                  </a:lnTo>
                  <a:lnTo>
                    <a:pt x="277" y="928"/>
                  </a:lnTo>
                  <a:lnTo>
                    <a:pt x="298" y="938"/>
                  </a:lnTo>
                  <a:lnTo>
                    <a:pt x="320" y="946"/>
                  </a:lnTo>
                  <a:lnTo>
                    <a:pt x="343" y="954"/>
                  </a:lnTo>
                  <a:lnTo>
                    <a:pt x="366" y="961"/>
                  </a:lnTo>
                  <a:lnTo>
                    <a:pt x="391" y="966"/>
                  </a:lnTo>
                  <a:lnTo>
                    <a:pt x="414" y="971"/>
                  </a:lnTo>
                  <a:lnTo>
                    <a:pt x="438" y="974"/>
                  </a:lnTo>
                  <a:lnTo>
                    <a:pt x="463" y="975"/>
                  </a:lnTo>
                  <a:lnTo>
                    <a:pt x="489" y="977"/>
                  </a:lnTo>
                  <a:lnTo>
                    <a:pt x="514" y="975"/>
                  </a:lnTo>
                  <a:lnTo>
                    <a:pt x="538" y="974"/>
                  </a:lnTo>
                  <a:lnTo>
                    <a:pt x="563" y="971"/>
                  </a:lnTo>
                  <a:lnTo>
                    <a:pt x="588" y="966"/>
                  </a:lnTo>
                  <a:lnTo>
                    <a:pt x="611" y="961"/>
                  </a:lnTo>
                  <a:lnTo>
                    <a:pt x="634" y="954"/>
                  </a:lnTo>
                  <a:lnTo>
                    <a:pt x="657" y="946"/>
                  </a:lnTo>
                  <a:lnTo>
                    <a:pt x="678" y="938"/>
                  </a:lnTo>
                  <a:lnTo>
                    <a:pt x="700" y="928"/>
                  </a:lnTo>
                  <a:lnTo>
                    <a:pt x="722" y="917"/>
                  </a:lnTo>
                  <a:lnTo>
                    <a:pt x="742" y="906"/>
                  </a:lnTo>
                  <a:lnTo>
                    <a:pt x="762" y="892"/>
                  </a:lnTo>
                  <a:lnTo>
                    <a:pt x="780" y="878"/>
                  </a:lnTo>
                  <a:lnTo>
                    <a:pt x="799" y="864"/>
                  </a:lnTo>
                  <a:lnTo>
                    <a:pt x="817" y="849"/>
                  </a:lnTo>
                  <a:lnTo>
                    <a:pt x="834" y="834"/>
                  </a:lnTo>
                  <a:lnTo>
                    <a:pt x="851" y="817"/>
                  </a:lnTo>
                  <a:lnTo>
                    <a:pt x="866" y="798"/>
                  </a:lnTo>
                  <a:lnTo>
                    <a:pt x="880" y="780"/>
                  </a:lnTo>
                  <a:lnTo>
                    <a:pt x="894" y="761"/>
                  </a:lnTo>
                  <a:lnTo>
                    <a:pt x="906" y="741"/>
                  </a:lnTo>
                  <a:lnTo>
                    <a:pt x="919" y="720"/>
                  </a:lnTo>
                  <a:lnTo>
                    <a:pt x="929" y="700"/>
                  </a:lnTo>
                  <a:lnTo>
                    <a:pt x="939" y="678"/>
                  </a:lnTo>
                  <a:lnTo>
                    <a:pt x="948" y="655"/>
                  </a:lnTo>
                  <a:lnTo>
                    <a:pt x="956" y="632"/>
                  </a:lnTo>
                  <a:lnTo>
                    <a:pt x="962" y="609"/>
                  </a:lnTo>
                  <a:lnTo>
                    <a:pt x="968" y="586"/>
                  </a:lnTo>
                  <a:lnTo>
                    <a:pt x="971" y="561"/>
                  </a:lnTo>
                  <a:lnTo>
                    <a:pt x="974" y="537"/>
                  </a:lnTo>
                  <a:lnTo>
                    <a:pt x="977" y="512"/>
                  </a:lnTo>
                  <a:lnTo>
                    <a:pt x="977" y="4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Freeform 12"/>
            <p:cNvSpPr>
              <a:spLocks/>
            </p:cNvSpPr>
            <p:nvPr/>
          </p:nvSpPr>
          <p:spPr bwMode="auto">
            <a:xfrm>
              <a:off x="775" y="1451"/>
              <a:ext cx="489" cy="489"/>
            </a:xfrm>
            <a:custGeom>
              <a:avLst/>
              <a:gdLst>
                <a:gd name="T0" fmla="*/ 122 w 977"/>
                <a:gd name="T1" fmla="*/ 55 h 977"/>
                <a:gd name="T2" fmla="*/ 121 w 977"/>
                <a:gd name="T3" fmla="*/ 46 h 977"/>
                <a:gd name="T4" fmla="*/ 118 w 977"/>
                <a:gd name="T5" fmla="*/ 38 h 977"/>
                <a:gd name="T6" fmla="*/ 114 w 977"/>
                <a:gd name="T7" fmla="*/ 30 h 977"/>
                <a:gd name="T8" fmla="*/ 109 w 977"/>
                <a:gd name="T9" fmla="*/ 23 h 977"/>
                <a:gd name="T10" fmla="*/ 103 w 977"/>
                <a:gd name="T11" fmla="*/ 16 h 977"/>
                <a:gd name="T12" fmla="*/ 96 w 977"/>
                <a:gd name="T13" fmla="*/ 11 h 977"/>
                <a:gd name="T14" fmla="*/ 88 w 977"/>
                <a:gd name="T15" fmla="*/ 6 h 977"/>
                <a:gd name="T16" fmla="*/ 80 w 977"/>
                <a:gd name="T17" fmla="*/ 3 h 977"/>
                <a:gd name="T18" fmla="*/ 71 w 977"/>
                <a:gd name="T19" fmla="*/ 1 h 977"/>
                <a:gd name="T20" fmla="*/ 62 w 977"/>
                <a:gd name="T21" fmla="*/ 0 h 977"/>
                <a:gd name="T22" fmla="*/ 52 w 977"/>
                <a:gd name="T23" fmla="*/ 1 h 977"/>
                <a:gd name="T24" fmla="*/ 43 w 977"/>
                <a:gd name="T25" fmla="*/ 3 h 977"/>
                <a:gd name="T26" fmla="*/ 35 w 977"/>
                <a:gd name="T27" fmla="*/ 6 h 977"/>
                <a:gd name="T28" fmla="*/ 27 w 977"/>
                <a:gd name="T29" fmla="*/ 11 h 977"/>
                <a:gd name="T30" fmla="*/ 20 w 977"/>
                <a:gd name="T31" fmla="*/ 16 h 977"/>
                <a:gd name="T32" fmla="*/ 14 w 977"/>
                <a:gd name="T33" fmla="*/ 23 h 977"/>
                <a:gd name="T34" fmla="*/ 9 w 977"/>
                <a:gd name="T35" fmla="*/ 30 h 977"/>
                <a:gd name="T36" fmla="*/ 5 w 977"/>
                <a:gd name="T37" fmla="*/ 38 h 977"/>
                <a:gd name="T38" fmla="*/ 2 w 977"/>
                <a:gd name="T39" fmla="*/ 46 h 977"/>
                <a:gd name="T40" fmla="*/ 1 w 977"/>
                <a:gd name="T41" fmla="*/ 55 h 977"/>
                <a:gd name="T42" fmla="*/ 0 w 977"/>
                <a:gd name="T43" fmla="*/ 64 h 977"/>
                <a:gd name="T44" fmla="*/ 2 w 977"/>
                <a:gd name="T45" fmla="*/ 74 h 977"/>
                <a:gd name="T46" fmla="*/ 4 w 977"/>
                <a:gd name="T47" fmla="*/ 82 h 977"/>
                <a:gd name="T48" fmla="*/ 8 w 977"/>
                <a:gd name="T49" fmla="*/ 90 h 977"/>
                <a:gd name="T50" fmla="*/ 13 w 977"/>
                <a:gd name="T51" fmla="*/ 98 h 977"/>
                <a:gd name="T52" fmla="*/ 18 w 977"/>
                <a:gd name="T53" fmla="*/ 105 h 977"/>
                <a:gd name="T54" fmla="*/ 25 w 977"/>
                <a:gd name="T55" fmla="*/ 110 h 977"/>
                <a:gd name="T56" fmla="*/ 32 w 977"/>
                <a:gd name="T57" fmla="*/ 115 h 977"/>
                <a:gd name="T58" fmla="*/ 40 w 977"/>
                <a:gd name="T59" fmla="*/ 119 h 977"/>
                <a:gd name="T60" fmla="*/ 49 w 977"/>
                <a:gd name="T61" fmla="*/ 121 h 977"/>
                <a:gd name="T62" fmla="*/ 58 w 977"/>
                <a:gd name="T63" fmla="*/ 122 h 977"/>
                <a:gd name="T64" fmla="*/ 68 w 977"/>
                <a:gd name="T65" fmla="*/ 122 h 977"/>
                <a:gd name="T66" fmla="*/ 77 w 977"/>
                <a:gd name="T67" fmla="*/ 121 h 977"/>
                <a:gd name="T68" fmla="*/ 85 w 977"/>
                <a:gd name="T69" fmla="*/ 118 h 977"/>
                <a:gd name="T70" fmla="*/ 93 w 977"/>
                <a:gd name="T71" fmla="*/ 114 h 977"/>
                <a:gd name="T72" fmla="*/ 100 w 977"/>
                <a:gd name="T73" fmla="*/ 108 h 977"/>
                <a:gd name="T74" fmla="*/ 107 w 977"/>
                <a:gd name="T75" fmla="*/ 103 h 977"/>
                <a:gd name="T76" fmla="*/ 112 w 977"/>
                <a:gd name="T77" fmla="*/ 96 h 977"/>
                <a:gd name="T78" fmla="*/ 117 w 977"/>
                <a:gd name="T79" fmla="*/ 88 h 977"/>
                <a:gd name="T80" fmla="*/ 120 w 977"/>
                <a:gd name="T81" fmla="*/ 79 h 977"/>
                <a:gd name="T82" fmla="*/ 122 w 977"/>
                <a:gd name="T83" fmla="*/ 71 h 977"/>
                <a:gd name="T84" fmla="*/ 123 w 977"/>
                <a:gd name="T85" fmla="*/ 61 h 9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7"/>
                <a:gd name="T130" fmla="*/ 0 h 977"/>
                <a:gd name="T131" fmla="*/ 977 w 977"/>
                <a:gd name="T132" fmla="*/ 977 h 9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7" h="977">
                  <a:moveTo>
                    <a:pt x="977" y="487"/>
                  </a:moveTo>
                  <a:lnTo>
                    <a:pt x="977" y="463"/>
                  </a:lnTo>
                  <a:lnTo>
                    <a:pt x="974" y="438"/>
                  </a:lnTo>
                  <a:lnTo>
                    <a:pt x="971" y="414"/>
                  </a:lnTo>
                  <a:lnTo>
                    <a:pt x="968" y="389"/>
                  </a:lnTo>
                  <a:lnTo>
                    <a:pt x="962" y="366"/>
                  </a:lnTo>
                  <a:lnTo>
                    <a:pt x="956" y="343"/>
                  </a:lnTo>
                  <a:lnTo>
                    <a:pt x="948" y="320"/>
                  </a:lnTo>
                  <a:lnTo>
                    <a:pt x="939" y="297"/>
                  </a:lnTo>
                  <a:lnTo>
                    <a:pt x="929" y="275"/>
                  </a:lnTo>
                  <a:lnTo>
                    <a:pt x="919" y="255"/>
                  </a:lnTo>
                  <a:lnTo>
                    <a:pt x="906" y="233"/>
                  </a:lnTo>
                  <a:lnTo>
                    <a:pt x="894" y="213"/>
                  </a:lnTo>
                  <a:lnTo>
                    <a:pt x="880" y="195"/>
                  </a:lnTo>
                  <a:lnTo>
                    <a:pt x="866" y="177"/>
                  </a:lnTo>
                  <a:lnTo>
                    <a:pt x="851" y="160"/>
                  </a:lnTo>
                  <a:lnTo>
                    <a:pt x="834" y="143"/>
                  </a:lnTo>
                  <a:lnTo>
                    <a:pt x="817" y="126"/>
                  </a:lnTo>
                  <a:lnTo>
                    <a:pt x="799" y="110"/>
                  </a:lnTo>
                  <a:lnTo>
                    <a:pt x="780" y="96"/>
                  </a:lnTo>
                  <a:lnTo>
                    <a:pt x="762" y="83"/>
                  </a:lnTo>
                  <a:lnTo>
                    <a:pt x="742" y="69"/>
                  </a:lnTo>
                  <a:lnTo>
                    <a:pt x="722" y="58"/>
                  </a:lnTo>
                  <a:lnTo>
                    <a:pt x="700" y="47"/>
                  </a:lnTo>
                  <a:lnTo>
                    <a:pt x="678" y="36"/>
                  </a:lnTo>
                  <a:lnTo>
                    <a:pt x="657" y="29"/>
                  </a:lnTo>
                  <a:lnTo>
                    <a:pt x="634" y="21"/>
                  </a:lnTo>
                  <a:lnTo>
                    <a:pt x="611" y="15"/>
                  </a:lnTo>
                  <a:lnTo>
                    <a:pt x="588" y="9"/>
                  </a:lnTo>
                  <a:lnTo>
                    <a:pt x="563" y="4"/>
                  </a:lnTo>
                  <a:lnTo>
                    <a:pt x="538" y="1"/>
                  </a:lnTo>
                  <a:lnTo>
                    <a:pt x="514" y="0"/>
                  </a:lnTo>
                  <a:lnTo>
                    <a:pt x="489" y="0"/>
                  </a:lnTo>
                  <a:lnTo>
                    <a:pt x="463" y="0"/>
                  </a:lnTo>
                  <a:lnTo>
                    <a:pt x="438" y="1"/>
                  </a:lnTo>
                  <a:lnTo>
                    <a:pt x="414" y="4"/>
                  </a:lnTo>
                  <a:lnTo>
                    <a:pt x="391" y="9"/>
                  </a:lnTo>
                  <a:lnTo>
                    <a:pt x="366" y="15"/>
                  </a:lnTo>
                  <a:lnTo>
                    <a:pt x="343" y="21"/>
                  </a:lnTo>
                  <a:lnTo>
                    <a:pt x="320" y="29"/>
                  </a:lnTo>
                  <a:lnTo>
                    <a:pt x="298" y="36"/>
                  </a:lnTo>
                  <a:lnTo>
                    <a:pt x="277" y="47"/>
                  </a:lnTo>
                  <a:lnTo>
                    <a:pt x="255" y="58"/>
                  </a:lnTo>
                  <a:lnTo>
                    <a:pt x="235" y="69"/>
                  </a:lnTo>
                  <a:lnTo>
                    <a:pt x="215" y="83"/>
                  </a:lnTo>
                  <a:lnTo>
                    <a:pt x="197" y="96"/>
                  </a:lnTo>
                  <a:lnTo>
                    <a:pt x="178" y="110"/>
                  </a:lnTo>
                  <a:lnTo>
                    <a:pt x="160" y="126"/>
                  </a:lnTo>
                  <a:lnTo>
                    <a:pt x="143" y="143"/>
                  </a:lnTo>
                  <a:lnTo>
                    <a:pt x="126" y="160"/>
                  </a:lnTo>
                  <a:lnTo>
                    <a:pt x="112" y="177"/>
                  </a:lnTo>
                  <a:lnTo>
                    <a:pt x="97" y="195"/>
                  </a:lnTo>
                  <a:lnTo>
                    <a:pt x="83" y="213"/>
                  </a:lnTo>
                  <a:lnTo>
                    <a:pt x="70" y="233"/>
                  </a:lnTo>
                  <a:lnTo>
                    <a:pt x="58" y="255"/>
                  </a:lnTo>
                  <a:lnTo>
                    <a:pt x="47" y="275"/>
                  </a:lnTo>
                  <a:lnTo>
                    <a:pt x="38" y="297"/>
                  </a:lnTo>
                  <a:lnTo>
                    <a:pt x="29" y="320"/>
                  </a:lnTo>
                  <a:lnTo>
                    <a:pt x="21" y="343"/>
                  </a:lnTo>
                  <a:lnTo>
                    <a:pt x="15" y="366"/>
                  </a:lnTo>
                  <a:lnTo>
                    <a:pt x="9" y="389"/>
                  </a:lnTo>
                  <a:lnTo>
                    <a:pt x="6" y="414"/>
                  </a:lnTo>
                  <a:lnTo>
                    <a:pt x="3" y="438"/>
                  </a:lnTo>
                  <a:lnTo>
                    <a:pt x="0" y="463"/>
                  </a:lnTo>
                  <a:lnTo>
                    <a:pt x="0" y="487"/>
                  </a:lnTo>
                  <a:lnTo>
                    <a:pt x="0" y="512"/>
                  </a:lnTo>
                  <a:lnTo>
                    <a:pt x="3" y="537"/>
                  </a:lnTo>
                  <a:lnTo>
                    <a:pt x="6" y="561"/>
                  </a:lnTo>
                  <a:lnTo>
                    <a:pt x="9" y="586"/>
                  </a:lnTo>
                  <a:lnTo>
                    <a:pt x="15" y="609"/>
                  </a:lnTo>
                  <a:lnTo>
                    <a:pt x="21" y="632"/>
                  </a:lnTo>
                  <a:lnTo>
                    <a:pt x="29" y="655"/>
                  </a:lnTo>
                  <a:lnTo>
                    <a:pt x="38" y="678"/>
                  </a:lnTo>
                  <a:lnTo>
                    <a:pt x="47" y="700"/>
                  </a:lnTo>
                  <a:lnTo>
                    <a:pt x="58" y="720"/>
                  </a:lnTo>
                  <a:lnTo>
                    <a:pt x="70" y="741"/>
                  </a:lnTo>
                  <a:lnTo>
                    <a:pt x="83" y="761"/>
                  </a:lnTo>
                  <a:lnTo>
                    <a:pt x="97" y="780"/>
                  </a:lnTo>
                  <a:lnTo>
                    <a:pt x="112" y="798"/>
                  </a:lnTo>
                  <a:lnTo>
                    <a:pt x="126" y="817"/>
                  </a:lnTo>
                  <a:lnTo>
                    <a:pt x="143" y="834"/>
                  </a:lnTo>
                  <a:lnTo>
                    <a:pt x="160" y="849"/>
                  </a:lnTo>
                  <a:lnTo>
                    <a:pt x="178" y="864"/>
                  </a:lnTo>
                  <a:lnTo>
                    <a:pt x="197" y="878"/>
                  </a:lnTo>
                  <a:lnTo>
                    <a:pt x="215" y="892"/>
                  </a:lnTo>
                  <a:lnTo>
                    <a:pt x="235" y="906"/>
                  </a:lnTo>
                  <a:lnTo>
                    <a:pt x="255" y="917"/>
                  </a:lnTo>
                  <a:lnTo>
                    <a:pt x="277" y="928"/>
                  </a:lnTo>
                  <a:lnTo>
                    <a:pt x="298" y="938"/>
                  </a:lnTo>
                  <a:lnTo>
                    <a:pt x="320" y="946"/>
                  </a:lnTo>
                  <a:lnTo>
                    <a:pt x="343" y="954"/>
                  </a:lnTo>
                  <a:lnTo>
                    <a:pt x="366" y="961"/>
                  </a:lnTo>
                  <a:lnTo>
                    <a:pt x="391" y="966"/>
                  </a:lnTo>
                  <a:lnTo>
                    <a:pt x="414" y="971"/>
                  </a:lnTo>
                  <a:lnTo>
                    <a:pt x="438" y="974"/>
                  </a:lnTo>
                  <a:lnTo>
                    <a:pt x="463" y="975"/>
                  </a:lnTo>
                  <a:lnTo>
                    <a:pt x="489" y="977"/>
                  </a:lnTo>
                  <a:lnTo>
                    <a:pt x="514" y="975"/>
                  </a:lnTo>
                  <a:lnTo>
                    <a:pt x="538" y="974"/>
                  </a:lnTo>
                  <a:lnTo>
                    <a:pt x="563" y="971"/>
                  </a:lnTo>
                  <a:lnTo>
                    <a:pt x="588" y="966"/>
                  </a:lnTo>
                  <a:lnTo>
                    <a:pt x="611" y="961"/>
                  </a:lnTo>
                  <a:lnTo>
                    <a:pt x="634" y="954"/>
                  </a:lnTo>
                  <a:lnTo>
                    <a:pt x="657" y="946"/>
                  </a:lnTo>
                  <a:lnTo>
                    <a:pt x="678" y="938"/>
                  </a:lnTo>
                  <a:lnTo>
                    <a:pt x="700" y="928"/>
                  </a:lnTo>
                  <a:lnTo>
                    <a:pt x="722" y="917"/>
                  </a:lnTo>
                  <a:lnTo>
                    <a:pt x="742" y="906"/>
                  </a:lnTo>
                  <a:lnTo>
                    <a:pt x="762" y="892"/>
                  </a:lnTo>
                  <a:lnTo>
                    <a:pt x="780" y="878"/>
                  </a:lnTo>
                  <a:lnTo>
                    <a:pt x="799" y="864"/>
                  </a:lnTo>
                  <a:lnTo>
                    <a:pt x="817" y="849"/>
                  </a:lnTo>
                  <a:lnTo>
                    <a:pt x="834" y="834"/>
                  </a:lnTo>
                  <a:lnTo>
                    <a:pt x="851" y="817"/>
                  </a:lnTo>
                  <a:lnTo>
                    <a:pt x="866" y="798"/>
                  </a:lnTo>
                  <a:lnTo>
                    <a:pt x="880" y="780"/>
                  </a:lnTo>
                  <a:lnTo>
                    <a:pt x="894" y="761"/>
                  </a:lnTo>
                  <a:lnTo>
                    <a:pt x="906" y="741"/>
                  </a:lnTo>
                  <a:lnTo>
                    <a:pt x="919" y="720"/>
                  </a:lnTo>
                  <a:lnTo>
                    <a:pt x="929" y="700"/>
                  </a:lnTo>
                  <a:lnTo>
                    <a:pt x="939" y="678"/>
                  </a:lnTo>
                  <a:lnTo>
                    <a:pt x="948" y="655"/>
                  </a:lnTo>
                  <a:lnTo>
                    <a:pt x="956" y="632"/>
                  </a:lnTo>
                  <a:lnTo>
                    <a:pt x="962" y="609"/>
                  </a:lnTo>
                  <a:lnTo>
                    <a:pt x="968" y="586"/>
                  </a:lnTo>
                  <a:lnTo>
                    <a:pt x="971" y="561"/>
                  </a:lnTo>
                  <a:lnTo>
                    <a:pt x="974" y="537"/>
                  </a:lnTo>
                  <a:lnTo>
                    <a:pt x="977" y="512"/>
                  </a:lnTo>
                  <a:lnTo>
                    <a:pt x="977" y="4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Rectangle 13"/>
            <p:cNvSpPr>
              <a:spLocks noChangeArrowheads="1"/>
            </p:cNvSpPr>
            <p:nvPr/>
          </p:nvSpPr>
          <p:spPr bwMode="auto">
            <a:xfrm>
              <a:off x="910" y="1614"/>
              <a:ext cx="21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700" b="0">
                  <a:solidFill>
                    <a:srgbClr val="000000"/>
                  </a:solidFill>
                  <a:latin typeface="Arial" pitchFamily="34" charset="0"/>
                </a:rPr>
                <a:t>gns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0489" name="Rectangle 14"/>
            <p:cNvSpPr>
              <a:spLocks noChangeArrowheads="1"/>
            </p:cNvSpPr>
            <p:nvPr/>
          </p:nvSpPr>
          <p:spPr bwMode="auto">
            <a:xfrm>
              <a:off x="774" y="1960"/>
              <a:ext cx="49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700" b="0">
                  <a:solidFill>
                    <a:srgbClr val="000000"/>
                  </a:solidFill>
                  <a:latin typeface="Arial" pitchFamily="34" charset="0"/>
                </a:rPr>
                <a:t>100 001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0490" name="Line 15"/>
            <p:cNvSpPr>
              <a:spLocks noChangeShapeType="1"/>
            </p:cNvSpPr>
            <p:nvPr/>
          </p:nvSpPr>
          <p:spPr bwMode="auto">
            <a:xfrm>
              <a:off x="1264" y="1686"/>
              <a:ext cx="653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Freeform 16"/>
            <p:cNvSpPr>
              <a:spLocks/>
            </p:cNvSpPr>
            <p:nvPr/>
          </p:nvSpPr>
          <p:spPr bwMode="auto">
            <a:xfrm>
              <a:off x="1909" y="1657"/>
              <a:ext cx="89" cy="58"/>
            </a:xfrm>
            <a:custGeom>
              <a:avLst/>
              <a:gdLst>
                <a:gd name="T0" fmla="*/ 0 w 177"/>
                <a:gd name="T1" fmla="*/ 0 h 117"/>
                <a:gd name="T2" fmla="*/ 23 w 177"/>
                <a:gd name="T3" fmla="*/ 7 h 117"/>
                <a:gd name="T4" fmla="*/ 0 w 177"/>
                <a:gd name="T5" fmla="*/ 14 h 117"/>
                <a:gd name="T6" fmla="*/ 0 w 177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"/>
                <a:gd name="T13" fmla="*/ 0 h 117"/>
                <a:gd name="T14" fmla="*/ 177 w 177"/>
                <a:gd name="T15" fmla="*/ 117 h 1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" h="117">
                  <a:moveTo>
                    <a:pt x="0" y="0"/>
                  </a:moveTo>
                  <a:lnTo>
                    <a:pt x="177" y="59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Rectangle 17"/>
            <p:cNvSpPr>
              <a:spLocks noChangeArrowheads="1"/>
            </p:cNvSpPr>
            <p:nvPr/>
          </p:nvSpPr>
          <p:spPr bwMode="auto">
            <a:xfrm>
              <a:off x="1486" y="1556"/>
              <a:ext cx="29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0">
                  <a:solidFill>
                    <a:srgbClr val="000000"/>
                  </a:solidFill>
                  <a:latin typeface="Arial" pitchFamily="34" charset="0"/>
                </a:rPr>
                <a:t>carew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0493" name="Freeform 18"/>
            <p:cNvSpPr>
              <a:spLocks/>
            </p:cNvSpPr>
            <p:nvPr/>
          </p:nvSpPr>
          <p:spPr bwMode="auto">
            <a:xfrm>
              <a:off x="1998" y="1451"/>
              <a:ext cx="489" cy="489"/>
            </a:xfrm>
            <a:custGeom>
              <a:avLst/>
              <a:gdLst>
                <a:gd name="T0" fmla="*/ 122 w 978"/>
                <a:gd name="T1" fmla="*/ 55 h 977"/>
                <a:gd name="T2" fmla="*/ 121 w 978"/>
                <a:gd name="T3" fmla="*/ 46 h 977"/>
                <a:gd name="T4" fmla="*/ 118 w 978"/>
                <a:gd name="T5" fmla="*/ 38 h 977"/>
                <a:gd name="T6" fmla="*/ 114 w 978"/>
                <a:gd name="T7" fmla="*/ 30 h 977"/>
                <a:gd name="T8" fmla="*/ 109 w 978"/>
                <a:gd name="T9" fmla="*/ 23 h 977"/>
                <a:gd name="T10" fmla="*/ 103 w 978"/>
                <a:gd name="T11" fmla="*/ 16 h 977"/>
                <a:gd name="T12" fmla="*/ 96 w 978"/>
                <a:gd name="T13" fmla="*/ 11 h 977"/>
                <a:gd name="T14" fmla="*/ 88 w 978"/>
                <a:gd name="T15" fmla="*/ 6 h 977"/>
                <a:gd name="T16" fmla="*/ 80 w 978"/>
                <a:gd name="T17" fmla="*/ 3 h 977"/>
                <a:gd name="T18" fmla="*/ 71 w 978"/>
                <a:gd name="T19" fmla="*/ 1 h 977"/>
                <a:gd name="T20" fmla="*/ 62 w 978"/>
                <a:gd name="T21" fmla="*/ 0 h 977"/>
                <a:gd name="T22" fmla="*/ 52 w 978"/>
                <a:gd name="T23" fmla="*/ 1 h 977"/>
                <a:gd name="T24" fmla="*/ 43 w 978"/>
                <a:gd name="T25" fmla="*/ 3 h 977"/>
                <a:gd name="T26" fmla="*/ 35 w 978"/>
                <a:gd name="T27" fmla="*/ 6 h 977"/>
                <a:gd name="T28" fmla="*/ 27 w 978"/>
                <a:gd name="T29" fmla="*/ 11 h 977"/>
                <a:gd name="T30" fmla="*/ 21 w 978"/>
                <a:gd name="T31" fmla="*/ 16 h 977"/>
                <a:gd name="T32" fmla="*/ 14 w 978"/>
                <a:gd name="T33" fmla="*/ 23 h 977"/>
                <a:gd name="T34" fmla="*/ 9 w 978"/>
                <a:gd name="T35" fmla="*/ 30 h 977"/>
                <a:gd name="T36" fmla="*/ 5 w 978"/>
                <a:gd name="T37" fmla="*/ 38 h 977"/>
                <a:gd name="T38" fmla="*/ 2 w 978"/>
                <a:gd name="T39" fmla="*/ 46 h 977"/>
                <a:gd name="T40" fmla="*/ 1 w 978"/>
                <a:gd name="T41" fmla="*/ 55 h 977"/>
                <a:gd name="T42" fmla="*/ 0 w 978"/>
                <a:gd name="T43" fmla="*/ 64 h 977"/>
                <a:gd name="T44" fmla="*/ 2 w 978"/>
                <a:gd name="T45" fmla="*/ 74 h 977"/>
                <a:gd name="T46" fmla="*/ 4 w 978"/>
                <a:gd name="T47" fmla="*/ 82 h 977"/>
                <a:gd name="T48" fmla="*/ 8 w 978"/>
                <a:gd name="T49" fmla="*/ 90 h 977"/>
                <a:gd name="T50" fmla="*/ 13 w 978"/>
                <a:gd name="T51" fmla="*/ 98 h 977"/>
                <a:gd name="T52" fmla="*/ 18 w 978"/>
                <a:gd name="T53" fmla="*/ 105 h 977"/>
                <a:gd name="T54" fmla="*/ 25 w 978"/>
                <a:gd name="T55" fmla="*/ 110 h 977"/>
                <a:gd name="T56" fmla="*/ 32 w 978"/>
                <a:gd name="T57" fmla="*/ 115 h 977"/>
                <a:gd name="T58" fmla="*/ 41 w 978"/>
                <a:gd name="T59" fmla="*/ 119 h 977"/>
                <a:gd name="T60" fmla="*/ 49 w 978"/>
                <a:gd name="T61" fmla="*/ 121 h 977"/>
                <a:gd name="T62" fmla="*/ 58 w 978"/>
                <a:gd name="T63" fmla="*/ 122 h 977"/>
                <a:gd name="T64" fmla="*/ 68 w 978"/>
                <a:gd name="T65" fmla="*/ 122 h 977"/>
                <a:gd name="T66" fmla="*/ 77 w 978"/>
                <a:gd name="T67" fmla="*/ 121 h 977"/>
                <a:gd name="T68" fmla="*/ 85 w 978"/>
                <a:gd name="T69" fmla="*/ 118 h 977"/>
                <a:gd name="T70" fmla="*/ 93 w 978"/>
                <a:gd name="T71" fmla="*/ 114 h 977"/>
                <a:gd name="T72" fmla="*/ 100 w 978"/>
                <a:gd name="T73" fmla="*/ 108 h 977"/>
                <a:gd name="T74" fmla="*/ 107 w 978"/>
                <a:gd name="T75" fmla="*/ 103 h 977"/>
                <a:gd name="T76" fmla="*/ 112 w 978"/>
                <a:gd name="T77" fmla="*/ 96 h 977"/>
                <a:gd name="T78" fmla="*/ 117 w 978"/>
                <a:gd name="T79" fmla="*/ 88 h 977"/>
                <a:gd name="T80" fmla="*/ 120 w 978"/>
                <a:gd name="T81" fmla="*/ 79 h 977"/>
                <a:gd name="T82" fmla="*/ 122 w 978"/>
                <a:gd name="T83" fmla="*/ 71 h 977"/>
                <a:gd name="T84" fmla="*/ 123 w 978"/>
                <a:gd name="T85" fmla="*/ 61 h 9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8"/>
                <a:gd name="T130" fmla="*/ 0 h 977"/>
                <a:gd name="T131" fmla="*/ 978 w 978"/>
                <a:gd name="T132" fmla="*/ 977 h 9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8" h="977">
                  <a:moveTo>
                    <a:pt x="978" y="487"/>
                  </a:moveTo>
                  <a:lnTo>
                    <a:pt x="977" y="463"/>
                  </a:lnTo>
                  <a:lnTo>
                    <a:pt x="975" y="438"/>
                  </a:lnTo>
                  <a:lnTo>
                    <a:pt x="972" y="414"/>
                  </a:lnTo>
                  <a:lnTo>
                    <a:pt x="967" y="389"/>
                  </a:lnTo>
                  <a:lnTo>
                    <a:pt x="963" y="366"/>
                  </a:lnTo>
                  <a:lnTo>
                    <a:pt x="955" y="343"/>
                  </a:lnTo>
                  <a:lnTo>
                    <a:pt x="947" y="320"/>
                  </a:lnTo>
                  <a:lnTo>
                    <a:pt x="940" y="297"/>
                  </a:lnTo>
                  <a:lnTo>
                    <a:pt x="929" y="275"/>
                  </a:lnTo>
                  <a:lnTo>
                    <a:pt x="918" y="255"/>
                  </a:lnTo>
                  <a:lnTo>
                    <a:pt x="907" y="233"/>
                  </a:lnTo>
                  <a:lnTo>
                    <a:pt x="893" y="213"/>
                  </a:lnTo>
                  <a:lnTo>
                    <a:pt x="880" y="195"/>
                  </a:lnTo>
                  <a:lnTo>
                    <a:pt x="866" y="177"/>
                  </a:lnTo>
                  <a:lnTo>
                    <a:pt x="850" y="160"/>
                  </a:lnTo>
                  <a:lnTo>
                    <a:pt x="835" y="143"/>
                  </a:lnTo>
                  <a:lnTo>
                    <a:pt x="818" y="126"/>
                  </a:lnTo>
                  <a:lnTo>
                    <a:pt x="800" y="110"/>
                  </a:lnTo>
                  <a:lnTo>
                    <a:pt x="781" y="96"/>
                  </a:lnTo>
                  <a:lnTo>
                    <a:pt x="763" y="83"/>
                  </a:lnTo>
                  <a:lnTo>
                    <a:pt x="743" y="69"/>
                  </a:lnTo>
                  <a:lnTo>
                    <a:pt x="721" y="58"/>
                  </a:lnTo>
                  <a:lnTo>
                    <a:pt x="701" y="47"/>
                  </a:lnTo>
                  <a:lnTo>
                    <a:pt x="679" y="36"/>
                  </a:lnTo>
                  <a:lnTo>
                    <a:pt x="656" y="29"/>
                  </a:lnTo>
                  <a:lnTo>
                    <a:pt x="633" y="21"/>
                  </a:lnTo>
                  <a:lnTo>
                    <a:pt x="610" y="15"/>
                  </a:lnTo>
                  <a:lnTo>
                    <a:pt x="587" y="9"/>
                  </a:lnTo>
                  <a:lnTo>
                    <a:pt x="562" y="4"/>
                  </a:lnTo>
                  <a:lnTo>
                    <a:pt x="538" y="1"/>
                  </a:lnTo>
                  <a:lnTo>
                    <a:pt x="513" y="0"/>
                  </a:lnTo>
                  <a:lnTo>
                    <a:pt x="489" y="0"/>
                  </a:lnTo>
                  <a:lnTo>
                    <a:pt x="464" y="0"/>
                  </a:lnTo>
                  <a:lnTo>
                    <a:pt x="439" y="1"/>
                  </a:lnTo>
                  <a:lnTo>
                    <a:pt x="415" y="4"/>
                  </a:lnTo>
                  <a:lnTo>
                    <a:pt x="390" y="9"/>
                  </a:lnTo>
                  <a:lnTo>
                    <a:pt x="367" y="15"/>
                  </a:lnTo>
                  <a:lnTo>
                    <a:pt x="344" y="21"/>
                  </a:lnTo>
                  <a:lnTo>
                    <a:pt x="321" y="29"/>
                  </a:lnTo>
                  <a:lnTo>
                    <a:pt x="298" y="36"/>
                  </a:lnTo>
                  <a:lnTo>
                    <a:pt x="276" y="47"/>
                  </a:lnTo>
                  <a:lnTo>
                    <a:pt x="256" y="58"/>
                  </a:lnTo>
                  <a:lnTo>
                    <a:pt x="234" y="69"/>
                  </a:lnTo>
                  <a:lnTo>
                    <a:pt x="214" y="83"/>
                  </a:lnTo>
                  <a:lnTo>
                    <a:pt x="196" y="96"/>
                  </a:lnTo>
                  <a:lnTo>
                    <a:pt x="178" y="110"/>
                  </a:lnTo>
                  <a:lnTo>
                    <a:pt x="161" y="126"/>
                  </a:lnTo>
                  <a:lnTo>
                    <a:pt x="144" y="143"/>
                  </a:lnTo>
                  <a:lnTo>
                    <a:pt x="127" y="160"/>
                  </a:lnTo>
                  <a:lnTo>
                    <a:pt x="111" y="177"/>
                  </a:lnTo>
                  <a:lnTo>
                    <a:pt x="97" y="195"/>
                  </a:lnTo>
                  <a:lnTo>
                    <a:pt x="84" y="213"/>
                  </a:lnTo>
                  <a:lnTo>
                    <a:pt x="70" y="233"/>
                  </a:lnTo>
                  <a:lnTo>
                    <a:pt x="59" y="255"/>
                  </a:lnTo>
                  <a:lnTo>
                    <a:pt x="48" y="275"/>
                  </a:lnTo>
                  <a:lnTo>
                    <a:pt x="37" y="297"/>
                  </a:lnTo>
                  <a:lnTo>
                    <a:pt x="30" y="320"/>
                  </a:lnTo>
                  <a:lnTo>
                    <a:pt x="22" y="343"/>
                  </a:lnTo>
                  <a:lnTo>
                    <a:pt x="16" y="366"/>
                  </a:lnTo>
                  <a:lnTo>
                    <a:pt x="10" y="389"/>
                  </a:lnTo>
                  <a:lnTo>
                    <a:pt x="5" y="414"/>
                  </a:lnTo>
                  <a:lnTo>
                    <a:pt x="2" y="438"/>
                  </a:lnTo>
                  <a:lnTo>
                    <a:pt x="0" y="463"/>
                  </a:lnTo>
                  <a:lnTo>
                    <a:pt x="0" y="487"/>
                  </a:lnTo>
                  <a:lnTo>
                    <a:pt x="0" y="512"/>
                  </a:lnTo>
                  <a:lnTo>
                    <a:pt x="2" y="537"/>
                  </a:lnTo>
                  <a:lnTo>
                    <a:pt x="5" y="561"/>
                  </a:lnTo>
                  <a:lnTo>
                    <a:pt x="10" y="586"/>
                  </a:lnTo>
                  <a:lnTo>
                    <a:pt x="16" y="609"/>
                  </a:lnTo>
                  <a:lnTo>
                    <a:pt x="22" y="632"/>
                  </a:lnTo>
                  <a:lnTo>
                    <a:pt x="30" y="655"/>
                  </a:lnTo>
                  <a:lnTo>
                    <a:pt x="37" y="678"/>
                  </a:lnTo>
                  <a:lnTo>
                    <a:pt x="48" y="700"/>
                  </a:lnTo>
                  <a:lnTo>
                    <a:pt x="59" y="720"/>
                  </a:lnTo>
                  <a:lnTo>
                    <a:pt x="70" y="741"/>
                  </a:lnTo>
                  <a:lnTo>
                    <a:pt x="84" y="761"/>
                  </a:lnTo>
                  <a:lnTo>
                    <a:pt x="97" y="780"/>
                  </a:lnTo>
                  <a:lnTo>
                    <a:pt x="111" y="798"/>
                  </a:lnTo>
                  <a:lnTo>
                    <a:pt x="127" y="817"/>
                  </a:lnTo>
                  <a:lnTo>
                    <a:pt x="144" y="834"/>
                  </a:lnTo>
                  <a:lnTo>
                    <a:pt x="161" y="849"/>
                  </a:lnTo>
                  <a:lnTo>
                    <a:pt x="178" y="864"/>
                  </a:lnTo>
                  <a:lnTo>
                    <a:pt x="196" y="878"/>
                  </a:lnTo>
                  <a:lnTo>
                    <a:pt x="214" y="892"/>
                  </a:lnTo>
                  <a:lnTo>
                    <a:pt x="234" y="906"/>
                  </a:lnTo>
                  <a:lnTo>
                    <a:pt x="256" y="917"/>
                  </a:lnTo>
                  <a:lnTo>
                    <a:pt x="276" y="928"/>
                  </a:lnTo>
                  <a:lnTo>
                    <a:pt x="298" y="938"/>
                  </a:lnTo>
                  <a:lnTo>
                    <a:pt x="321" y="946"/>
                  </a:lnTo>
                  <a:lnTo>
                    <a:pt x="344" y="954"/>
                  </a:lnTo>
                  <a:lnTo>
                    <a:pt x="367" y="961"/>
                  </a:lnTo>
                  <a:lnTo>
                    <a:pt x="390" y="966"/>
                  </a:lnTo>
                  <a:lnTo>
                    <a:pt x="415" y="971"/>
                  </a:lnTo>
                  <a:lnTo>
                    <a:pt x="439" y="974"/>
                  </a:lnTo>
                  <a:lnTo>
                    <a:pt x="464" y="975"/>
                  </a:lnTo>
                  <a:lnTo>
                    <a:pt x="489" y="977"/>
                  </a:lnTo>
                  <a:lnTo>
                    <a:pt x="513" y="975"/>
                  </a:lnTo>
                  <a:lnTo>
                    <a:pt x="538" y="974"/>
                  </a:lnTo>
                  <a:lnTo>
                    <a:pt x="562" y="971"/>
                  </a:lnTo>
                  <a:lnTo>
                    <a:pt x="587" y="966"/>
                  </a:lnTo>
                  <a:lnTo>
                    <a:pt x="610" y="961"/>
                  </a:lnTo>
                  <a:lnTo>
                    <a:pt x="633" y="954"/>
                  </a:lnTo>
                  <a:lnTo>
                    <a:pt x="656" y="946"/>
                  </a:lnTo>
                  <a:lnTo>
                    <a:pt x="679" y="938"/>
                  </a:lnTo>
                  <a:lnTo>
                    <a:pt x="701" y="928"/>
                  </a:lnTo>
                  <a:lnTo>
                    <a:pt x="721" y="917"/>
                  </a:lnTo>
                  <a:lnTo>
                    <a:pt x="743" y="906"/>
                  </a:lnTo>
                  <a:lnTo>
                    <a:pt x="763" y="892"/>
                  </a:lnTo>
                  <a:lnTo>
                    <a:pt x="781" y="878"/>
                  </a:lnTo>
                  <a:lnTo>
                    <a:pt x="800" y="864"/>
                  </a:lnTo>
                  <a:lnTo>
                    <a:pt x="818" y="849"/>
                  </a:lnTo>
                  <a:lnTo>
                    <a:pt x="835" y="834"/>
                  </a:lnTo>
                  <a:lnTo>
                    <a:pt x="850" y="817"/>
                  </a:lnTo>
                  <a:lnTo>
                    <a:pt x="866" y="798"/>
                  </a:lnTo>
                  <a:lnTo>
                    <a:pt x="880" y="780"/>
                  </a:lnTo>
                  <a:lnTo>
                    <a:pt x="893" y="761"/>
                  </a:lnTo>
                  <a:lnTo>
                    <a:pt x="907" y="741"/>
                  </a:lnTo>
                  <a:lnTo>
                    <a:pt x="918" y="720"/>
                  </a:lnTo>
                  <a:lnTo>
                    <a:pt x="929" y="700"/>
                  </a:lnTo>
                  <a:lnTo>
                    <a:pt x="940" y="678"/>
                  </a:lnTo>
                  <a:lnTo>
                    <a:pt x="947" y="655"/>
                  </a:lnTo>
                  <a:lnTo>
                    <a:pt x="955" y="632"/>
                  </a:lnTo>
                  <a:lnTo>
                    <a:pt x="963" y="609"/>
                  </a:lnTo>
                  <a:lnTo>
                    <a:pt x="967" y="586"/>
                  </a:lnTo>
                  <a:lnTo>
                    <a:pt x="972" y="561"/>
                  </a:lnTo>
                  <a:lnTo>
                    <a:pt x="975" y="537"/>
                  </a:lnTo>
                  <a:lnTo>
                    <a:pt x="977" y="512"/>
                  </a:lnTo>
                  <a:lnTo>
                    <a:pt x="978" y="4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Freeform 19"/>
            <p:cNvSpPr>
              <a:spLocks/>
            </p:cNvSpPr>
            <p:nvPr/>
          </p:nvSpPr>
          <p:spPr bwMode="auto">
            <a:xfrm>
              <a:off x="1998" y="1451"/>
              <a:ext cx="489" cy="489"/>
            </a:xfrm>
            <a:custGeom>
              <a:avLst/>
              <a:gdLst>
                <a:gd name="T0" fmla="*/ 122 w 978"/>
                <a:gd name="T1" fmla="*/ 55 h 977"/>
                <a:gd name="T2" fmla="*/ 121 w 978"/>
                <a:gd name="T3" fmla="*/ 46 h 977"/>
                <a:gd name="T4" fmla="*/ 118 w 978"/>
                <a:gd name="T5" fmla="*/ 38 h 977"/>
                <a:gd name="T6" fmla="*/ 114 w 978"/>
                <a:gd name="T7" fmla="*/ 30 h 977"/>
                <a:gd name="T8" fmla="*/ 109 w 978"/>
                <a:gd name="T9" fmla="*/ 23 h 977"/>
                <a:gd name="T10" fmla="*/ 103 w 978"/>
                <a:gd name="T11" fmla="*/ 16 h 977"/>
                <a:gd name="T12" fmla="*/ 96 w 978"/>
                <a:gd name="T13" fmla="*/ 11 h 977"/>
                <a:gd name="T14" fmla="*/ 88 w 978"/>
                <a:gd name="T15" fmla="*/ 6 h 977"/>
                <a:gd name="T16" fmla="*/ 80 w 978"/>
                <a:gd name="T17" fmla="*/ 3 h 977"/>
                <a:gd name="T18" fmla="*/ 71 w 978"/>
                <a:gd name="T19" fmla="*/ 1 h 977"/>
                <a:gd name="T20" fmla="*/ 62 w 978"/>
                <a:gd name="T21" fmla="*/ 0 h 977"/>
                <a:gd name="T22" fmla="*/ 52 w 978"/>
                <a:gd name="T23" fmla="*/ 1 h 977"/>
                <a:gd name="T24" fmla="*/ 43 w 978"/>
                <a:gd name="T25" fmla="*/ 3 h 977"/>
                <a:gd name="T26" fmla="*/ 35 w 978"/>
                <a:gd name="T27" fmla="*/ 6 h 977"/>
                <a:gd name="T28" fmla="*/ 27 w 978"/>
                <a:gd name="T29" fmla="*/ 11 h 977"/>
                <a:gd name="T30" fmla="*/ 21 w 978"/>
                <a:gd name="T31" fmla="*/ 16 h 977"/>
                <a:gd name="T32" fmla="*/ 14 w 978"/>
                <a:gd name="T33" fmla="*/ 23 h 977"/>
                <a:gd name="T34" fmla="*/ 9 w 978"/>
                <a:gd name="T35" fmla="*/ 30 h 977"/>
                <a:gd name="T36" fmla="*/ 5 w 978"/>
                <a:gd name="T37" fmla="*/ 38 h 977"/>
                <a:gd name="T38" fmla="*/ 2 w 978"/>
                <a:gd name="T39" fmla="*/ 46 h 977"/>
                <a:gd name="T40" fmla="*/ 1 w 978"/>
                <a:gd name="T41" fmla="*/ 55 h 977"/>
                <a:gd name="T42" fmla="*/ 0 w 978"/>
                <a:gd name="T43" fmla="*/ 64 h 977"/>
                <a:gd name="T44" fmla="*/ 2 w 978"/>
                <a:gd name="T45" fmla="*/ 74 h 977"/>
                <a:gd name="T46" fmla="*/ 4 w 978"/>
                <a:gd name="T47" fmla="*/ 82 h 977"/>
                <a:gd name="T48" fmla="*/ 8 w 978"/>
                <a:gd name="T49" fmla="*/ 90 h 977"/>
                <a:gd name="T50" fmla="*/ 13 w 978"/>
                <a:gd name="T51" fmla="*/ 98 h 977"/>
                <a:gd name="T52" fmla="*/ 18 w 978"/>
                <a:gd name="T53" fmla="*/ 105 h 977"/>
                <a:gd name="T54" fmla="*/ 25 w 978"/>
                <a:gd name="T55" fmla="*/ 110 h 977"/>
                <a:gd name="T56" fmla="*/ 32 w 978"/>
                <a:gd name="T57" fmla="*/ 115 h 977"/>
                <a:gd name="T58" fmla="*/ 41 w 978"/>
                <a:gd name="T59" fmla="*/ 119 h 977"/>
                <a:gd name="T60" fmla="*/ 49 w 978"/>
                <a:gd name="T61" fmla="*/ 121 h 977"/>
                <a:gd name="T62" fmla="*/ 58 w 978"/>
                <a:gd name="T63" fmla="*/ 122 h 977"/>
                <a:gd name="T64" fmla="*/ 68 w 978"/>
                <a:gd name="T65" fmla="*/ 122 h 977"/>
                <a:gd name="T66" fmla="*/ 77 w 978"/>
                <a:gd name="T67" fmla="*/ 121 h 977"/>
                <a:gd name="T68" fmla="*/ 85 w 978"/>
                <a:gd name="T69" fmla="*/ 118 h 977"/>
                <a:gd name="T70" fmla="*/ 93 w 978"/>
                <a:gd name="T71" fmla="*/ 114 h 977"/>
                <a:gd name="T72" fmla="*/ 100 w 978"/>
                <a:gd name="T73" fmla="*/ 108 h 977"/>
                <a:gd name="T74" fmla="*/ 107 w 978"/>
                <a:gd name="T75" fmla="*/ 103 h 977"/>
                <a:gd name="T76" fmla="*/ 112 w 978"/>
                <a:gd name="T77" fmla="*/ 96 h 977"/>
                <a:gd name="T78" fmla="*/ 117 w 978"/>
                <a:gd name="T79" fmla="*/ 88 h 977"/>
                <a:gd name="T80" fmla="*/ 120 w 978"/>
                <a:gd name="T81" fmla="*/ 79 h 977"/>
                <a:gd name="T82" fmla="*/ 122 w 978"/>
                <a:gd name="T83" fmla="*/ 71 h 977"/>
                <a:gd name="T84" fmla="*/ 123 w 978"/>
                <a:gd name="T85" fmla="*/ 61 h 9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8"/>
                <a:gd name="T130" fmla="*/ 0 h 977"/>
                <a:gd name="T131" fmla="*/ 978 w 978"/>
                <a:gd name="T132" fmla="*/ 977 h 9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8" h="977">
                  <a:moveTo>
                    <a:pt x="978" y="487"/>
                  </a:moveTo>
                  <a:lnTo>
                    <a:pt x="977" y="463"/>
                  </a:lnTo>
                  <a:lnTo>
                    <a:pt x="975" y="438"/>
                  </a:lnTo>
                  <a:lnTo>
                    <a:pt x="972" y="414"/>
                  </a:lnTo>
                  <a:lnTo>
                    <a:pt x="967" y="389"/>
                  </a:lnTo>
                  <a:lnTo>
                    <a:pt x="963" y="366"/>
                  </a:lnTo>
                  <a:lnTo>
                    <a:pt x="955" y="343"/>
                  </a:lnTo>
                  <a:lnTo>
                    <a:pt x="947" y="320"/>
                  </a:lnTo>
                  <a:lnTo>
                    <a:pt x="940" y="297"/>
                  </a:lnTo>
                  <a:lnTo>
                    <a:pt x="929" y="275"/>
                  </a:lnTo>
                  <a:lnTo>
                    <a:pt x="918" y="255"/>
                  </a:lnTo>
                  <a:lnTo>
                    <a:pt x="907" y="233"/>
                  </a:lnTo>
                  <a:lnTo>
                    <a:pt x="893" y="213"/>
                  </a:lnTo>
                  <a:lnTo>
                    <a:pt x="880" y="195"/>
                  </a:lnTo>
                  <a:lnTo>
                    <a:pt x="866" y="177"/>
                  </a:lnTo>
                  <a:lnTo>
                    <a:pt x="850" y="160"/>
                  </a:lnTo>
                  <a:lnTo>
                    <a:pt x="835" y="143"/>
                  </a:lnTo>
                  <a:lnTo>
                    <a:pt x="818" y="126"/>
                  </a:lnTo>
                  <a:lnTo>
                    <a:pt x="800" y="110"/>
                  </a:lnTo>
                  <a:lnTo>
                    <a:pt x="781" y="96"/>
                  </a:lnTo>
                  <a:lnTo>
                    <a:pt x="763" y="83"/>
                  </a:lnTo>
                  <a:lnTo>
                    <a:pt x="743" y="69"/>
                  </a:lnTo>
                  <a:lnTo>
                    <a:pt x="721" y="58"/>
                  </a:lnTo>
                  <a:lnTo>
                    <a:pt x="701" y="47"/>
                  </a:lnTo>
                  <a:lnTo>
                    <a:pt x="679" y="36"/>
                  </a:lnTo>
                  <a:lnTo>
                    <a:pt x="656" y="29"/>
                  </a:lnTo>
                  <a:lnTo>
                    <a:pt x="633" y="21"/>
                  </a:lnTo>
                  <a:lnTo>
                    <a:pt x="610" y="15"/>
                  </a:lnTo>
                  <a:lnTo>
                    <a:pt x="587" y="9"/>
                  </a:lnTo>
                  <a:lnTo>
                    <a:pt x="562" y="4"/>
                  </a:lnTo>
                  <a:lnTo>
                    <a:pt x="538" y="1"/>
                  </a:lnTo>
                  <a:lnTo>
                    <a:pt x="513" y="0"/>
                  </a:lnTo>
                  <a:lnTo>
                    <a:pt x="489" y="0"/>
                  </a:lnTo>
                  <a:lnTo>
                    <a:pt x="464" y="0"/>
                  </a:lnTo>
                  <a:lnTo>
                    <a:pt x="439" y="1"/>
                  </a:lnTo>
                  <a:lnTo>
                    <a:pt x="415" y="4"/>
                  </a:lnTo>
                  <a:lnTo>
                    <a:pt x="390" y="9"/>
                  </a:lnTo>
                  <a:lnTo>
                    <a:pt x="367" y="15"/>
                  </a:lnTo>
                  <a:lnTo>
                    <a:pt x="344" y="21"/>
                  </a:lnTo>
                  <a:lnTo>
                    <a:pt x="321" y="29"/>
                  </a:lnTo>
                  <a:lnTo>
                    <a:pt x="298" y="36"/>
                  </a:lnTo>
                  <a:lnTo>
                    <a:pt x="276" y="47"/>
                  </a:lnTo>
                  <a:lnTo>
                    <a:pt x="256" y="58"/>
                  </a:lnTo>
                  <a:lnTo>
                    <a:pt x="234" y="69"/>
                  </a:lnTo>
                  <a:lnTo>
                    <a:pt x="214" y="83"/>
                  </a:lnTo>
                  <a:lnTo>
                    <a:pt x="196" y="96"/>
                  </a:lnTo>
                  <a:lnTo>
                    <a:pt x="178" y="110"/>
                  </a:lnTo>
                  <a:lnTo>
                    <a:pt x="161" y="126"/>
                  </a:lnTo>
                  <a:lnTo>
                    <a:pt x="144" y="143"/>
                  </a:lnTo>
                  <a:lnTo>
                    <a:pt x="127" y="160"/>
                  </a:lnTo>
                  <a:lnTo>
                    <a:pt x="111" y="177"/>
                  </a:lnTo>
                  <a:lnTo>
                    <a:pt x="97" y="195"/>
                  </a:lnTo>
                  <a:lnTo>
                    <a:pt x="84" y="213"/>
                  </a:lnTo>
                  <a:lnTo>
                    <a:pt x="70" y="233"/>
                  </a:lnTo>
                  <a:lnTo>
                    <a:pt x="59" y="255"/>
                  </a:lnTo>
                  <a:lnTo>
                    <a:pt x="48" y="275"/>
                  </a:lnTo>
                  <a:lnTo>
                    <a:pt x="37" y="297"/>
                  </a:lnTo>
                  <a:lnTo>
                    <a:pt x="30" y="320"/>
                  </a:lnTo>
                  <a:lnTo>
                    <a:pt x="22" y="343"/>
                  </a:lnTo>
                  <a:lnTo>
                    <a:pt x="16" y="366"/>
                  </a:lnTo>
                  <a:lnTo>
                    <a:pt x="10" y="389"/>
                  </a:lnTo>
                  <a:lnTo>
                    <a:pt x="5" y="414"/>
                  </a:lnTo>
                  <a:lnTo>
                    <a:pt x="2" y="438"/>
                  </a:lnTo>
                  <a:lnTo>
                    <a:pt x="0" y="463"/>
                  </a:lnTo>
                  <a:lnTo>
                    <a:pt x="0" y="487"/>
                  </a:lnTo>
                  <a:lnTo>
                    <a:pt x="0" y="512"/>
                  </a:lnTo>
                  <a:lnTo>
                    <a:pt x="2" y="537"/>
                  </a:lnTo>
                  <a:lnTo>
                    <a:pt x="5" y="561"/>
                  </a:lnTo>
                  <a:lnTo>
                    <a:pt x="10" y="586"/>
                  </a:lnTo>
                  <a:lnTo>
                    <a:pt x="16" y="609"/>
                  </a:lnTo>
                  <a:lnTo>
                    <a:pt x="22" y="632"/>
                  </a:lnTo>
                  <a:lnTo>
                    <a:pt x="30" y="655"/>
                  </a:lnTo>
                  <a:lnTo>
                    <a:pt x="37" y="678"/>
                  </a:lnTo>
                  <a:lnTo>
                    <a:pt x="48" y="700"/>
                  </a:lnTo>
                  <a:lnTo>
                    <a:pt x="59" y="720"/>
                  </a:lnTo>
                  <a:lnTo>
                    <a:pt x="70" y="741"/>
                  </a:lnTo>
                  <a:lnTo>
                    <a:pt x="84" y="761"/>
                  </a:lnTo>
                  <a:lnTo>
                    <a:pt x="97" y="780"/>
                  </a:lnTo>
                  <a:lnTo>
                    <a:pt x="111" y="798"/>
                  </a:lnTo>
                  <a:lnTo>
                    <a:pt x="127" y="817"/>
                  </a:lnTo>
                  <a:lnTo>
                    <a:pt x="144" y="834"/>
                  </a:lnTo>
                  <a:lnTo>
                    <a:pt x="161" y="849"/>
                  </a:lnTo>
                  <a:lnTo>
                    <a:pt x="178" y="864"/>
                  </a:lnTo>
                  <a:lnTo>
                    <a:pt x="196" y="878"/>
                  </a:lnTo>
                  <a:lnTo>
                    <a:pt x="214" y="892"/>
                  </a:lnTo>
                  <a:lnTo>
                    <a:pt x="234" y="906"/>
                  </a:lnTo>
                  <a:lnTo>
                    <a:pt x="256" y="917"/>
                  </a:lnTo>
                  <a:lnTo>
                    <a:pt x="276" y="928"/>
                  </a:lnTo>
                  <a:lnTo>
                    <a:pt x="298" y="938"/>
                  </a:lnTo>
                  <a:lnTo>
                    <a:pt x="321" y="946"/>
                  </a:lnTo>
                  <a:lnTo>
                    <a:pt x="344" y="954"/>
                  </a:lnTo>
                  <a:lnTo>
                    <a:pt x="367" y="961"/>
                  </a:lnTo>
                  <a:lnTo>
                    <a:pt x="390" y="966"/>
                  </a:lnTo>
                  <a:lnTo>
                    <a:pt x="415" y="971"/>
                  </a:lnTo>
                  <a:lnTo>
                    <a:pt x="439" y="974"/>
                  </a:lnTo>
                  <a:lnTo>
                    <a:pt x="464" y="975"/>
                  </a:lnTo>
                  <a:lnTo>
                    <a:pt x="489" y="977"/>
                  </a:lnTo>
                  <a:lnTo>
                    <a:pt x="513" y="975"/>
                  </a:lnTo>
                  <a:lnTo>
                    <a:pt x="538" y="974"/>
                  </a:lnTo>
                  <a:lnTo>
                    <a:pt x="562" y="971"/>
                  </a:lnTo>
                  <a:lnTo>
                    <a:pt x="587" y="966"/>
                  </a:lnTo>
                  <a:lnTo>
                    <a:pt x="610" y="961"/>
                  </a:lnTo>
                  <a:lnTo>
                    <a:pt x="633" y="954"/>
                  </a:lnTo>
                  <a:lnTo>
                    <a:pt x="656" y="946"/>
                  </a:lnTo>
                  <a:lnTo>
                    <a:pt x="679" y="938"/>
                  </a:lnTo>
                  <a:lnTo>
                    <a:pt x="701" y="928"/>
                  </a:lnTo>
                  <a:lnTo>
                    <a:pt x="721" y="917"/>
                  </a:lnTo>
                  <a:lnTo>
                    <a:pt x="743" y="906"/>
                  </a:lnTo>
                  <a:lnTo>
                    <a:pt x="763" y="892"/>
                  </a:lnTo>
                  <a:lnTo>
                    <a:pt x="781" y="878"/>
                  </a:lnTo>
                  <a:lnTo>
                    <a:pt x="800" y="864"/>
                  </a:lnTo>
                  <a:lnTo>
                    <a:pt x="818" y="849"/>
                  </a:lnTo>
                  <a:lnTo>
                    <a:pt x="835" y="834"/>
                  </a:lnTo>
                  <a:lnTo>
                    <a:pt x="850" y="817"/>
                  </a:lnTo>
                  <a:lnTo>
                    <a:pt x="866" y="798"/>
                  </a:lnTo>
                  <a:lnTo>
                    <a:pt x="880" y="780"/>
                  </a:lnTo>
                  <a:lnTo>
                    <a:pt x="893" y="761"/>
                  </a:lnTo>
                  <a:lnTo>
                    <a:pt x="907" y="741"/>
                  </a:lnTo>
                  <a:lnTo>
                    <a:pt x="918" y="720"/>
                  </a:lnTo>
                  <a:lnTo>
                    <a:pt x="929" y="700"/>
                  </a:lnTo>
                  <a:lnTo>
                    <a:pt x="940" y="678"/>
                  </a:lnTo>
                  <a:lnTo>
                    <a:pt x="947" y="655"/>
                  </a:lnTo>
                  <a:lnTo>
                    <a:pt x="955" y="632"/>
                  </a:lnTo>
                  <a:lnTo>
                    <a:pt x="963" y="609"/>
                  </a:lnTo>
                  <a:lnTo>
                    <a:pt x="967" y="586"/>
                  </a:lnTo>
                  <a:lnTo>
                    <a:pt x="972" y="561"/>
                  </a:lnTo>
                  <a:lnTo>
                    <a:pt x="975" y="537"/>
                  </a:lnTo>
                  <a:lnTo>
                    <a:pt x="977" y="512"/>
                  </a:lnTo>
                  <a:lnTo>
                    <a:pt x="978" y="4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Rectangle 20"/>
            <p:cNvSpPr>
              <a:spLocks noChangeArrowheads="1"/>
            </p:cNvSpPr>
            <p:nvPr/>
          </p:nvSpPr>
          <p:spPr bwMode="auto">
            <a:xfrm>
              <a:off x="2136" y="1614"/>
              <a:ext cx="21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700" b="0">
                  <a:solidFill>
                    <a:srgbClr val="000000"/>
                  </a:solidFill>
                  <a:latin typeface="Arial" pitchFamily="34" charset="0"/>
                </a:rPr>
                <a:t>yns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0496" name="Rectangle 21"/>
            <p:cNvSpPr>
              <a:spLocks noChangeArrowheads="1"/>
            </p:cNvSpPr>
            <p:nvPr/>
          </p:nvSpPr>
          <p:spPr bwMode="auto">
            <a:xfrm>
              <a:off x="1996" y="1960"/>
              <a:ext cx="49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700" b="0">
                  <a:solidFill>
                    <a:srgbClr val="000000"/>
                  </a:solidFill>
                  <a:latin typeface="Arial" pitchFamily="34" charset="0"/>
                </a:rPr>
                <a:t>010 001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0497" name="Line 22"/>
            <p:cNvSpPr>
              <a:spLocks noChangeShapeType="1"/>
            </p:cNvSpPr>
            <p:nvPr/>
          </p:nvSpPr>
          <p:spPr bwMode="auto">
            <a:xfrm>
              <a:off x="2486" y="1686"/>
              <a:ext cx="653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Freeform 23"/>
            <p:cNvSpPr>
              <a:spLocks/>
            </p:cNvSpPr>
            <p:nvPr/>
          </p:nvSpPr>
          <p:spPr bwMode="auto">
            <a:xfrm>
              <a:off x="3132" y="1657"/>
              <a:ext cx="87" cy="58"/>
            </a:xfrm>
            <a:custGeom>
              <a:avLst/>
              <a:gdLst>
                <a:gd name="T0" fmla="*/ 0 w 176"/>
                <a:gd name="T1" fmla="*/ 0 h 117"/>
                <a:gd name="T2" fmla="*/ 21 w 176"/>
                <a:gd name="T3" fmla="*/ 7 h 117"/>
                <a:gd name="T4" fmla="*/ 0 w 176"/>
                <a:gd name="T5" fmla="*/ 14 h 117"/>
                <a:gd name="T6" fmla="*/ 0 w 17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117"/>
                <a:gd name="T14" fmla="*/ 176 w 176"/>
                <a:gd name="T15" fmla="*/ 117 h 1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117">
                  <a:moveTo>
                    <a:pt x="0" y="0"/>
                  </a:moveTo>
                  <a:lnTo>
                    <a:pt x="176" y="59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Freeform 24"/>
            <p:cNvSpPr>
              <a:spLocks/>
            </p:cNvSpPr>
            <p:nvPr/>
          </p:nvSpPr>
          <p:spPr bwMode="auto">
            <a:xfrm>
              <a:off x="3219" y="1451"/>
              <a:ext cx="489" cy="489"/>
            </a:xfrm>
            <a:custGeom>
              <a:avLst/>
              <a:gdLst>
                <a:gd name="T0" fmla="*/ 122 w 978"/>
                <a:gd name="T1" fmla="*/ 55 h 977"/>
                <a:gd name="T2" fmla="*/ 121 w 978"/>
                <a:gd name="T3" fmla="*/ 46 h 977"/>
                <a:gd name="T4" fmla="*/ 118 w 978"/>
                <a:gd name="T5" fmla="*/ 38 h 977"/>
                <a:gd name="T6" fmla="*/ 114 w 978"/>
                <a:gd name="T7" fmla="*/ 30 h 977"/>
                <a:gd name="T8" fmla="*/ 109 w 978"/>
                <a:gd name="T9" fmla="*/ 23 h 977"/>
                <a:gd name="T10" fmla="*/ 103 w 978"/>
                <a:gd name="T11" fmla="*/ 16 h 977"/>
                <a:gd name="T12" fmla="*/ 96 w 978"/>
                <a:gd name="T13" fmla="*/ 11 h 977"/>
                <a:gd name="T14" fmla="*/ 88 w 978"/>
                <a:gd name="T15" fmla="*/ 6 h 977"/>
                <a:gd name="T16" fmla="*/ 80 w 978"/>
                <a:gd name="T17" fmla="*/ 3 h 977"/>
                <a:gd name="T18" fmla="*/ 71 w 978"/>
                <a:gd name="T19" fmla="*/ 1 h 977"/>
                <a:gd name="T20" fmla="*/ 62 w 978"/>
                <a:gd name="T21" fmla="*/ 0 h 977"/>
                <a:gd name="T22" fmla="*/ 52 w 978"/>
                <a:gd name="T23" fmla="*/ 1 h 977"/>
                <a:gd name="T24" fmla="*/ 43 w 978"/>
                <a:gd name="T25" fmla="*/ 3 h 977"/>
                <a:gd name="T26" fmla="*/ 35 w 978"/>
                <a:gd name="T27" fmla="*/ 6 h 977"/>
                <a:gd name="T28" fmla="*/ 27 w 978"/>
                <a:gd name="T29" fmla="*/ 11 h 977"/>
                <a:gd name="T30" fmla="*/ 20 w 978"/>
                <a:gd name="T31" fmla="*/ 16 h 977"/>
                <a:gd name="T32" fmla="*/ 14 w 978"/>
                <a:gd name="T33" fmla="*/ 23 h 977"/>
                <a:gd name="T34" fmla="*/ 9 w 978"/>
                <a:gd name="T35" fmla="*/ 30 h 977"/>
                <a:gd name="T36" fmla="*/ 5 w 978"/>
                <a:gd name="T37" fmla="*/ 38 h 977"/>
                <a:gd name="T38" fmla="*/ 2 w 978"/>
                <a:gd name="T39" fmla="*/ 46 h 977"/>
                <a:gd name="T40" fmla="*/ 1 w 978"/>
                <a:gd name="T41" fmla="*/ 55 h 977"/>
                <a:gd name="T42" fmla="*/ 0 w 978"/>
                <a:gd name="T43" fmla="*/ 64 h 977"/>
                <a:gd name="T44" fmla="*/ 2 w 978"/>
                <a:gd name="T45" fmla="*/ 74 h 977"/>
                <a:gd name="T46" fmla="*/ 4 w 978"/>
                <a:gd name="T47" fmla="*/ 82 h 977"/>
                <a:gd name="T48" fmla="*/ 8 w 978"/>
                <a:gd name="T49" fmla="*/ 90 h 977"/>
                <a:gd name="T50" fmla="*/ 13 w 978"/>
                <a:gd name="T51" fmla="*/ 98 h 977"/>
                <a:gd name="T52" fmla="*/ 18 w 978"/>
                <a:gd name="T53" fmla="*/ 105 h 977"/>
                <a:gd name="T54" fmla="*/ 25 w 978"/>
                <a:gd name="T55" fmla="*/ 110 h 977"/>
                <a:gd name="T56" fmla="*/ 32 w 978"/>
                <a:gd name="T57" fmla="*/ 115 h 977"/>
                <a:gd name="T58" fmla="*/ 40 w 978"/>
                <a:gd name="T59" fmla="*/ 119 h 977"/>
                <a:gd name="T60" fmla="*/ 49 w 978"/>
                <a:gd name="T61" fmla="*/ 121 h 977"/>
                <a:gd name="T62" fmla="*/ 58 w 978"/>
                <a:gd name="T63" fmla="*/ 122 h 977"/>
                <a:gd name="T64" fmla="*/ 68 w 978"/>
                <a:gd name="T65" fmla="*/ 122 h 977"/>
                <a:gd name="T66" fmla="*/ 77 w 978"/>
                <a:gd name="T67" fmla="*/ 121 h 977"/>
                <a:gd name="T68" fmla="*/ 85 w 978"/>
                <a:gd name="T69" fmla="*/ 118 h 977"/>
                <a:gd name="T70" fmla="*/ 93 w 978"/>
                <a:gd name="T71" fmla="*/ 114 h 977"/>
                <a:gd name="T72" fmla="*/ 100 w 978"/>
                <a:gd name="T73" fmla="*/ 108 h 977"/>
                <a:gd name="T74" fmla="*/ 107 w 978"/>
                <a:gd name="T75" fmla="*/ 103 h 977"/>
                <a:gd name="T76" fmla="*/ 112 w 978"/>
                <a:gd name="T77" fmla="*/ 96 h 977"/>
                <a:gd name="T78" fmla="*/ 117 w 978"/>
                <a:gd name="T79" fmla="*/ 88 h 977"/>
                <a:gd name="T80" fmla="*/ 120 w 978"/>
                <a:gd name="T81" fmla="*/ 79 h 977"/>
                <a:gd name="T82" fmla="*/ 122 w 978"/>
                <a:gd name="T83" fmla="*/ 71 h 977"/>
                <a:gd name="T84" fmla="*/ 123 w 978"/>
                <a:gd name="T85" fmla="*/ 61 h 9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8"/>
                <a:gd name="T130" fmla="*/ 0 h 977"/>
                <a:gd name="T131" fmla="*/ 978 w 978"/>
                <a:gd name="T132" fmla="*/ 977 h 9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8" h="977">
                  <a:moveTo>
                    <a:pt x="978" y="487"/>
                  </a:moveTo>
                  <a:lnTo>
                    <a:pt x="978" y="463"/>
                  </a:lnTo>
                  <a:lnTo>
                    <a:pt x="974" y="438"/>
                  </a:lnTo>
                  <a:lnTo>
                    <a:pt x="971" y="414"/>
                  </a:lnTo>
                  <a:lnTo>
                    <a:pt x="968" y="389"/>
                  </a:lnTo>
                  <a:lnTo>
                    <a:pt x="962" y="366"/>
                  </a:lnTo>
                  <a:lnTo>
                    <a:pt x="956" y="343"/>
                  </a:lnTo>
                  <a:lnTo>
                    <a:pt x="948" y="320"/>
                  </a:lnTo>
                  <a:lnTo>
                    <a:pt x="939" y="297"/>
                  </a:lnTo>
                  <a:lnTo>
                    <a:pt x="930" y="275"/>
                  </a:lnTo>
                  <a:lnTo>
                    <a:pt x="919" y="255"/>
                  </a:lnTo>
                  <a:lnTo>
                    <a:pt x="907" y="233"/>
                  </a:lnTo>
                  <a:lnTo>
                    <a:pt x="894" y="215"/>
                  </a:lnTo>
                  <a:lnTo>
                    <a:pt x="881" y="195"/>
                  </a:lnTo>
                  <a:lnTo>
                    <a:pt x="867" y="177"/>
                  </a:lnTo>
                  <a:lnTo>
                    <a:pt x="851" y="160"/>
                  </a:lnTo>
                  <a:lnTo>
                    <a:pt x="834" y="143"/>
                  </a:lnTo>
                  <a:lnTo>
                    <a:pt x="817" y="126"/>
                  </a:lnTo>
                  <a:lnTo>
                    <a:pt x="800" y="110"/>
                  </a:lnTo>
                  <a:lnTo>
                    <a:pt x="782" y="96"/>
                  </a:lnTo>
                  <a:lnTo>
                    <a:pt x="762" y="83"/>
                  </a:lnTo>
                  <a:lnTo>
                    <a:pt x="742" y="70"/>
                  </a:lnTo>
                  <a:lnTo>
                    <a:pt x="722" y="58"/>
                  </a:lnTo>
                  <a:lnTo>
                    <a:pt x="700" y="47"/>
                  </a:lnTo>
                  <a:lnTo>
                    <a:pt x="679" y="36"/>
                  </a:lnTo>
                  <a:lnTo>
                    <a:pt x="657" y="29"/>
                  </a:lnTo>
                  <a:lnTo>
                    <a:pt x="634" y="21"/>
                  </a:lnTo>
                  <a:lnTo>
                    <a:pt x="611" y="15"/>
                  </a:lnTo>
                  <a:lnTo>
                    <a:pt x="588" y="9"/>
                  </a:lnTo>
                  <a:lnTo>
                    <a:pt x="563" y="4"/>
                  </a:lnTo>
                  <a:lnTo>
                    <a:pt x="539" y="1"/>
                  </a:lnTo>
                  <a:lnTo>
                    <a:pt x="514" y="0"/>
                  </a:lnTo>
                  <a:lnTo>
                    <a:pt x="489" y="0"/>
                  </a:lnTo>
                  <a:lnTo>
                    <a:pt x="463" y="0"/>
                  </a:lnTo>
                  <a:lnTo>
                    <a:pt x="439" y="1"/>
                  </a:lnTo>
                  <a:lnTo>
                    <a:pt x="414" y="4"/>
                  </a:lnTo>
                  <a:lnTo>
                    <a:pt x="391" y="9"/>
                  </a:lnTo>
                  <a:lnTo>
                    <a:pt x="366" y="15"/>
                  </a:lnTo>
                  <a:lnTo>
                    <a:pt x="343" y="21"/>
                  </a:lnTo>
                  <a:lnTo>
                    <a:pt x="320" y="29"/>
                  </a:lnTo>
                  <a:lnTo>
                    <a:pt x="299" y="36"/>
                  </a:lnTo>
                  <a:lnTo>
                    <a:pt x="277" y="47"/>
                  </a:lnTo>
                  <a:lnTo>
                    <a:pt x="255" y="58"/>
                  </a:lnTo>
                  <a:lnTo>
                    <a:pt x="235" y="70"/>
                  </a:lnTo>
                  <a:lnTo>
                    <a:pt x="215" y="83"/>
                  </a:lnTo>
                  <a:lnTo>
                    <a:pt x="197" y="96"/>
                  </a:lnTo>
                  <a:lnTo>
                    <a:pt x="178" y="110"/>
                  </a:lnTo>
                  <a:lnTo>
                    <a:pt x="160" y="126"/>
                  </a:lnTo>
                  <a:lnTo>
                    <a:pt x="143" y="143"/>
                  </a:lnTo>
                  <a:lnTo>
                    <a:pt x="128" y="160"/>
                  </a:lnTo>
                  <a:lnTo>
                    <a:pt x="112" y="177"/>
                  </a:lnTo>
                  <a:lnTo>
                    <a:pt x="97" y="195"/>
                  </a:lnTo>
                  <a:lnTo>
                    <a:pt x="83" y="215"/>
                  </a:lnTo>
                  <a:lnTo>
                    <a:pt x="71" y="233"/>
                  </a:lnTo>
                  <a:lnTo>
                    <a:pt x="58" y="255"/>
                  </a:lnTo>
                  <a:lnTo>
                    <a:pt x="48" y="275"/>
                  </a:lnTo>
                  <a:lnTo>
                    <a:pt x="38" y="297"/>
                  </a:lnTo>
                  <a:lnTo>
                    <a:pt x="29" y="320"/>
                  </a:lnTo>
                  <a:lnTo>
                    <a:pt x="21" y="343"/>
                  </a:lnTo>
                  <a:lnTo>
                    <a:pt x="15" y="366"/>
                  </a:lnTo>
                  <a:lnTo>
                    <a:pt x="9" y="389"/>
                  </a:lnTo>
                  <a:lnTo>
                    <a:pt x="6" y="414"/>
                  </a:lnTo>
                  <a:lnTo>
                    <a:pt x="3" y="438"/>
                  </a:lnTo>
                  <a:lnTo>
                    <a:pt x="0" y="463"/>
                  </a:lnTo>
                  <a:lnTo>
                    <a:pt x="0" y="487"/>
                  </a:lnTo>
                  <a:lnTo>
                    <a:pt x="0" y="512"/>
                  </a:lnTo>
                  <a:lnTo>
                    <a:pt x="3" y="538"/>
                  </a:lnTo>
                  <a:lnTo>
                    <a:pt x="6" y="561"/>
                  </a:lnTo>
                  <a:lnTo>
                    <a:pt x="9" y="586"/>
                  </a:lnTo>
                  <a:lnTo>
                    <a:pt x="15" y="609"/>
                  </a:lnTo>
                  <a:lnTo>
                    <a:pt x="21" y="632"/>
                  </a:lnTo>
                  <a:lnTo>
                    <a:pt x="29" y="655"/>
                  </a:lnTo>
                  <a:lnTo>
                    <a:pt x="38" y="678"/>
                  </a:lnTo>
                  <a:lnTo>
                    <a:pt x="48" y="700"/>
                  </a:lnTo>
                  <a:lnTo>
                    <a:pt x="58" y="720"/>
                  </a:lnTo>
                  <a:lnTo>
                    <a:pt x="71" y="741"/>
                  </a:lnTo>
                  <a:lnTo>
                    <a:pt x="83" y="761"/>
                  </a:lnTo>
                  <a:lnTo>
                    <a:pt x="97" y="780"/>
                  </a:lnTo>
                  <a:lnTo>
                    <a:pt x="112" y="798"/>
                  </a:lnTo>
                  <a:lnTo>
                    <a:pt x="128" y="817"/>
                  </a:lnTo>
                  <a:lnTo>
                    <a:pt x="143" y="834"/>
                  </a:lnTo>
                  <a:lnTo>
                    <a:pt x="160" y="849"/>
                  </a:lnTo>
                  <a:lnTo>
                    <a:pt x="178" y="864"/>
                  </a:lnTo>
                  <a:lnTo>
                    <a:pt x="197" y="878"/>
                  </a:lnTo>
                  <a:lnTo>
                    <a:pt x="215" y="892"/>
                  </a:lnTo>
                  <a:lnTo>
                    <a:pt x="235" y="906"/>
                  </a:lnTo>
                  <a:lnTo>
                    <a:pt x="255" y="917"/>
                  </a:lnTo>
                  <a:lnTo>
                    <a:pt x="277" y="928"/>
                  </a:lnTo>
                  <a:lnTo>
                    <a:pt x="299" y="938"/>
                  </a:lnTo>
                  <a:lnTo>
                    <a:pt x="320" y="946"/>
                  </a:lnTo>
                  <a:lnTo>
                    <a:pt x="343" y="954"/>
                  </a:lnTo>
                  <a:lnTo>
                    <a:pt x="366" y="961"/>
                  </a:lnTo>
                  <a:lnTo>
                    <a:pt x="391" y="966"/>
                  </a:lnTo>
                  <a:lnTo>
                    <a:pt x="414" y="971"/>
                  </a:lnTo>
                  <a:lnTo>
                    <a:pt x="439" y="974"/>
                  </a:lnTo>
                  <a:lnTo>
                    <a:pt x="463" y="975"/>
                  </a:lnTo>
                  <a:lnTo>
                    <a:pt x="489" y="977"/>
                  </a:lnTo>
                  <a:lnTo>
                    <a:pt x="514" y="975"/>
                  </a:lnTo>
                  <a:lnTo>
                    <a:pt x="539" y="974"/>
                  </a:lnTo>
                  <a:lnTo>
                    <a:pt x="563" y="971"/>
                  </a:lnTo>
                  <a:lnTo>
                    <a:pt x="588" y="966"/>
                  </a:lnTo>
                  <a:lnTo>
                    <a:pt x="611" y="961"/>
                  </a:lnTo>
                  <a:lnTo>
                    <a:pt x="634" y="954"/>
                  </a:lnTo>
                  <a:lnTo>
                    <a:pt x="657" y="946"/>
                  </a:lnTo>
                  <a:lnTo>
                    <a:pt x="679" y="938"/>
                  </a:lnTo>
                  <a:lnTo>
                    <a:pt x="700" y="928"/>
                  </a:lnTo>
                  <a:lnTo>
                    <a:pt x="722" y="917"/>
                  </a:lnTo>
                  <a:lnTo>
                    <a:pt x="742" y="906"/>
                  </a:lnTo>
                  <a:lnTo>
                    <a:pt x="762" y="892"/>
                  </a:lnTo>
                  <a:lnTo>
                    <a:pt x="782" y="878"/>
                  </a:lnTo>
                  <a:lnTo>
                    <a:pt x="800" y="864"/>
                  </a:lnTo>
                  <a:lnTo>
                    <a:pt x="817" y="849"/>
                  </a:lnTo>
                  <a:lnTo>
                    <a:pt x="834" y="834"/>
                  </a:lnTo>
                  <a:lnTo>
                    <a:pt x="851" y="817"/>
                  </a:lnTo>
                  <a:lnTo>
                    <a:pt x="867" y="798"/>
                  </a:lnTo>
                  <a:lnTo>
                    <a:pt x="881" y="780"/>
                  </a:lnTo>
                  <a:lnTo>
                    <a:pt x="894" y="761"/>
                  </a:lnTo>
                  <a:lnTo>
                    <a:pt x="907" y="741"/>
                  </a:lnTo>
                  <a:lnTo>
                    <a:pt x="919" y="720"/>
                  </a:lnTo>
                  <a:lnTo>
                    <a:pt x="930" y="700"/>
                  </a:lnTo>
                  <a:lnTo>
                    <a:pt x="939" y="678"/>
                  </a:lnTo>
                  <a:lnTo>
                    <a:pt x="948" y="655"/>
                  </a:lnTo>
                  <a:lnTo>
                    <a:pt x="956" y="632"/>
                  </a:lnTo>
                  <a:lnTo>
                    <a:pt x="962" y="609"/>
                  </a:lnTo>
                  <a:lnTo>
                    <a:pt x="968" y="586"/>
                  </a:lnTo>
                  <a:lnTo>
                    <a:pt x="971" y="561"/>
                  </a:lnTo>
                  <a:lnTo>
                    <a:pt x="974" y="538"/>
                  </a:lnTo>
                  <a:lnTo>
                    <a:pt x="978" y="512"/>
                  </a:lnTo>
                  <a:lnTo>
                    <a:pt x="978" y="4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Freeform 25"/>
            <p:cNvSpPr>
              <a:spLocks/>
            </p:cNvSpPr>
            <p:nvPr/>
          </p:nvSpPr>
          <p:spPr bwMode="auto">
            <a:xfrm>
              <a:off x="3219" y="1451"/>
              <a:ext cx="489" cy="489"/>
            </a:xfrm>
            <a:custGeom>
              <a:avLst/>
              <a:gdLst>
                <a:gd name="T0" fmla="*/ 122 w 978"/>
                <a:gd name="T1" fmla="*/ 55 h 977"/>
                <a:gd name="T2" fmla="*/ 121 w 978"/>
                <a:gd name="T3" fmla="*/ 46 h 977"/>
                <a:gd name="T4" fmla="*/ 118 w 978"/>
                <a:gd name="T5" fmla="*/ 38 h 977"/>
                <a:gd name="T6" fmla="*/ 114 w 978"/>
                <a:gd name="T7" fmla="*/ 30 h 977"/>
                <a:gd name="T8" fmla="*/ 109 w 978"/>
                <a:gd name="T9" fmla="*/ 23 h 977"/>
                <a:gd name="T10" fmla="*/ 103 w 978"/>
                <a:gd name="T11" fmla="*/ 16 h 977"/>
                <a:gd name="T12" fmla="*/ 96 w 978"/>
                <a:gd name="T13" fmla="*/ 11 h 977"/>
                <a:gd name="T14" fmla="*/ 88 w 978"/>
                <a:gd name="T15" fmla="*/ 6 h 977"/>
                <a:gd name="T16" fmla="*/ 80 w 978"/>
                <a:gd name="T17" fmla="*/ 3 h 977"/>
                <a:gd name="T18" fmla="*/ 71 w 978"/>
                <a:gd name="T19" fmla="*/ 1 h 977"/>
                <a:gd name="T20" fmla="*/ 62 w 978"/>
                <a:gd name="T21" fmla="*/ 0 h 977"/>
                <a:gd name="T22" fmla="*/ 52 w 978"/>
                <a:gd name="T23" fmla="*/ 1 h 977"/>
                <a:gd name="T24" fmla="*/ 43 w 978"/>
                <a:gd name="T25" fmla="*/ 3 h 977"/>
                <a:gd name="T26" fmla="*/ 35 w 978"/>
                <a:gd name="T27" fmla="*/ 6 h 977"/>
                <a:gd name="T28" fmla="*/ 27 w 978"/>
                <a:gd name="T29" fmla="*/ 11 h 977"/>
                <a:gd name="T30" fmla="*/ 20 w 978"/>
                <a:gd name="T31" fmla="*/ 16 h 977"/>
                <a:gd name="T32" fmla="*/ 14 w 978"/>
                <a:gd name="T33" fmla="*/ 23 h 977"/>
                <a:gd name="T34" fmla="*/ 9 w 978"/>
                <a:gd name="T35" fmla="*/ 30 h 977"/>
                <a:gd name="T36" fmla="*/ 5 w 978"/>
                <a:gd name="T37" fmla="*/ 38 h 977"/>
                <a:gd name="T38" fmla="*/ 2 w 978"/>
                <a:gd name="T39" fmla="*/ 46 h 977"/>
                <a:gd name="T40" fmla="*/ 1 w 978"/>
                <a:gd name="T41" fmla="*/ 55 h 977"/>
                <a:gd name="T42" fmla="*/ 0 w 978"/>
                <a:gd name="T43" fmla="*/ 64 h 977"/>
                <a:gd name="T44" fmla="*/ 2 w 978"/>
                <a:gd name="T45" fmla="*/ 74 h 977"/>
                <a:gd name="T46" fmla="*/ 4 w 978"/>
                <a:gd name="T47" fmla="*/ 82 h 977"/>
                <a:gd name="T48" fmla="*/ 8 w 978"/>
                <a:gd name="T49" fmla="*/ 90 h 977"/>
                <a:gd name="T50" fmla="*/ 13 w 978"/>
                <a:gd name="T51" fmla="*/ 98 h 977"/>
                <a:gd name="T52" fmla="*/ 18 w 978"/>
                <a:gd name="T53" fmla="*/ 105 h 977"/>
                <a:gd name="T54" fmla="*/ 25 w 978"/>
                <a:gd name="T55" fmla="*/ 110 h 977"/>
                <a:gd name="T56" fmla="*/ 32 w 978"/>
                <a:gd name="T57" fmla="*/ 115 h 977"/>
                <a:gd name="T58" fmla="*/ 40 w 978"/>
                <a:gd name="T59" fmla="*/ 119 h 977"/>
                <a:gd name="T60" fmla="*/ 49 w 978"/>
                <a:gd name="T61" fmla="*/ 121 h 977"/>
                <a:gd name="T62" fmla="*/ 58 w 978"/>
                <a:gd name="T63" fmla="*/ 122 h 977"/>
                <a:gd name="T64" fmla="*/ 68 w 978"/>
                <a:gd name="T65" fmla="*/ 122 h 977"/>
                <a:gd name="T66" fmla="*/ 77 w 978"/>
                <a:gd name="T67" fmla="*/ 121 h 977"/>
                <a:gd name="T68" fmla="*/ 85 w 978"/>
                <a:gd name="T69" fmla="*/ 118 h 977"/>
                <a:gd name="T70" fmla="*/ 93 w 978"/>
                <a:gd name="T71" fmla="*/ 114 h 977"/>
                <a:gd name="T72" fmla="*/ 100 w 978"/>
                <a:gd name="T73" fmla="*/ 108 h 977"/>
                <a:gd name="T74" fmla="*/ 107 w 978"/>
                <a:gd name="T75" fmla="*/ 103 h 977"/>
                <a:gd name="T76" fmla="*/ 112 w 978"/>
                <a:gd name="T77" fmla="*/ 96 h 977"/>
                <a:gd name="T78" fmla="*/ 117 w 978"/>
                <a:gd name="T79" fmla="*/ 88 h 977"/>
                <a:gd name="T80" fmla="*/ 120 w 978"/>
                <a:gd name="T81" fmla="*/ 79 h 977"/>
                <a:gd name="T82" fmla="*/ 122 w 978"/>
                <a:gd name="T83" fmla="*/ 71 h 977"/>
                <a:gd name="T84" fmla="*/ 123 w 978"/>
                <a:gd name="T85" fmla="*/ 61 h 9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8"/>
                <a:gd name="T130" fmla="*/ 0 h 977"/>
                <a:gd name="T131" fmla="*/ 978 w 978"/>
                <a:gd name="T132" fmla="*/ 977 h 9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8" h="977">
                  <a:moveTo>
                    <a:pt x="978" y="487"/>
                  </a:moveTo>
                  <a:lnTo>
                    <a:pt x="978" y="463"/>
                  </a:lnTo>
                  <a:lnTo>
                    <a:pt x="974" y="438"/>
                  </a:lnTo>
                  <a:lnTo>
                    <a:pt x="971" y="414"/>
                  </a:lnTo>
                  <a:lnTo>
                    <a:pt x="968" y="389"/>
                  </a:lnTo>
                  <a:lnTo>
                    <a:pt x="962" y="366"/>
                  </a:lnTo>
                  <a:lnTo>
                    <a:pt x="956" y="343"/>
                  </a:lnTo>
                  <a:lnTo>
                    <a:pt x="948" y="320"/>
                  </a:lnTo>
                  <a:lnTo>
                    <a:pt x="939" y="297"/>
                  </a:lnTo>
                  <a:lnTo>
                    <a:pt x="930" y="275"/>
                  </a:lnTo>
                  <a:lnTo>
                    <a:pt x="919" y="255"/>
                  </a:lnTo>
                  <a:lnTo>
                    <a:pt x="907" y="233"/>
                  </a:lnTo>
                  <a:lnTo>
                    <a:pt x="894" y="215"/>
                  </a:lnTo>
                  <a:lnTo>
                    <a:pt x="881" y="195"/>
                  </a:lnTo>
                  <a:lnTo>
                    <a:pt x="867" y="177"/>
                  </a:lnTo>
                  <a:lnTo>
                    <a:pt x="851" y="160"/>
                  </a:lnTo>
                  <a:lnTo>
                    <a:pt x="834" y="143"/>
                  </a:lnTo>
                  <a:lnTo>
                    <a:pt x="817" y="126"/>
                  </a:lnTo>
                  <a:lnTo>
                    <a:pt x="800" y="110"/>
                  </a:lnTo>
                  <a:lnTo>
                    <a:pt x="782" y="96"/>
                  </a:lnTo>
                  <a:lnTo>
                    <a:pt x="762" y="83"/>
                  </a:lnTo>
                  <a:lnTo>
                    <a:pt x="742" y="70"/>
                  </a:lnTo>
                  <a:lnTo>
                    <a:pt x="722" y="58"/>
                  </a:lnTo>
                  <a:lnTo>
                    <a:pt x="700" y="47"/>
                  </a:lnTo>
                  <a:lnTo>
                    <a:pt x="679" y="36"/>
                  </a:lnTo>
                  <a:lnTo>
                    <a:pt x="657" y="29"/>
                  </a:lnTo>
                  <a:lnTo>
                    <a:pt x="634" y="21"/>
                  </a:lnTo>
                  <a:lnTo>
                    <a:pt x="611" y="15"/>
                  </a:lnTo>
                  <a:lnTo>
                    <a:pt x="588" y="9"/>
                  </a:lnTo>
                  <a:lnTo>
                    <a:pt x="563" y="4"/>
                  </a:lnTo>
                  <a:lnTo>
                    <a:pt x="539" y="1"/>
                  </a:lnTo>
                  <a:lnTo>
                    <a:pt x="514" y="0"/>
                  </a:lnTo>
                  <a:lnTo>
                    <a:pt x="489" y="0"/>
                  </a:lnTo>
                  <a:lnTo>
                    <a:pt x="463" y="0"/>
                  </a:lnTo>
                  <a:lnTo>
                    <a:pt x="439" y="1"/>
                  </a:lnTo>
                  <a:lnTo>
                    <a:pt x="414" y="4"/>
                  </a:lnTo>
                  <a:lnTo>
                    <a:pt x="391" y="9"/>
                  </a:lnTo>
                  <a:lnTo>
                    <a:pt x="366" y="15"/>
                  </a:lnTo>
                  <a:lnTo>
                    <a:pt x="343" y="21"/>
                  </a:lnTo>
                  <a:lnTo>
                    <a:pt x="320" y="29"/>
                  </a:lnTo>
                  <a:lnTo>
                    <a:pt x="299" y="36"/>
                  </a:lnTo>
                  <a:lnTo>
                    <a:pt x="277" y="47"/>
                  </a:lnTo>
                  <a:lnTo>
                    <a:pt x="255" y="58"/>
                  </a:lnTo>
                  <a:lnTo>
                    <a:pt x="235" y="70"/>
                  </a:lnTo>
                  <a:lnTo>
                    <a:pt x="215" y="83"/>
                  </a:lnTo>
                  <a:lnTo>
                    <a:pt x="197" y="96"/>
                  </a:lnTo>
                  <a:lnTo>
                    <a:pt x="178" y="110"/>
                  </a:lnTo>
                  <a:lnTo>
                    <a:pt x="160" y="126"/>
                  </a:lnTo>
                  <a:lnTo>
                    <a:pt x="143" y="143"/>
                  </a:lnTo>
                  <a:lnTo>
                    <a:pt x="128" y="160"/>
                  </a:lnTo>
                  <a:lnTo>
                    <a:pt x="112" y="177"/>
                  </a:lnTo>
                  <a:lnTo>
                    <a:pt x="97" y="195"/>
                  </a:lnTo>
                  <a:lnTo>
                    <a:pt x="83" y="215"/>
                  </a:lnTo>
                  <a:lnTo>
                    <a:pt x="71" y="233"/>
                  </a:lnTo>
                  <a:lnTo>
                    <a:pt x="58" y="255"/>
                  </a:lnTo>
                  <a:lnTo>
                    <a:pt x="48" y="275"/>
                  </a:lnTo>
                  <a:lnTo>
                    <a:pt x="38" y="297"/>
                  </a:lnTo>
                  <a:lnTo>
                    <a:pt x="29" y="320"/>
                  </a:lnTo>
                  <a:lnTo>
                    <a:pt x="21" y="343"/>
                  </a:lnTo>
                  <a:lnTo>
                    <a:pt x="15" y="366"/>
                  </a:lnTo>
                  <a:lnTo>
                    <a:pt x="9" y="389"/>
                  </a:lnTo>
                  <a:lnTo>
                    <a:pt x="6" y="414"/>
                  </a:lnTo>
                  <a:lnTo>
                    <a:pt x="3" y="438"/>
                  </a:lnTo>
                  <a:lnTo>
                    <a:pt x="0" y="463"/>
                  </a:lnTo>
                  <a:lnTo>
                    <a:pt x="0" y="487"/>
                  </a:lnTo>
                  <a:lnTo>
                    <a:pt x="0" y="512"/>
                  </a:lnTo>
                  <a:lnTo>
                    <a:pt x="3" y="538"/>
                  </a:lnTo>
                  <a:lnTo>
                    <a:pt x="6" y="561"/>
                  </a:lnTo>
                  <a:lnTo>
                    <a:pt x="9" y="586"/>
                  </a:lnTo>
                  <a:lnTo>
                    <a:pt x="15" y="609"/>
                  </a:lnTo>
                  <a:lnTo>
                    <a:pt x="21" y="632"/>
                  </a:lnTo>
                  <a:lnTo>
                    <a:pt x="29" y="655"/>
                  </a:lnTo>
                  <a:lnTo>
                    <a:pt x="38" y="678"/>
                  </a:lnTo>
                  <a:lnTo>
                    <a:pt x="48" y="700"/>
                  </a:lnTo>
                  <a:lnTo>
                    <a:pt x="58" y="720"/>
                  </a:lnTo>
                  <a:lnTo>
                    <a:pt x="71" y="741"/>
                  </a:lnTo>
                  <a:lnTo>
                    <a:pt x="83" y="761"/>
                  </a:lnTo>
                  <a:lnTo>
                    <a:pt x="97" y="780"/>
                  </a:lnTo>
                  <a:lnTo>
                    <a:pt x="112" y="798"/>
                  </a:lnTo>
                  <a:lnTo>
                    <a:pt x="128" y="817"/>
                  </a:lnTo>
                  <a:lnTo>
                    <a:pt x="143" y="834"/>
                  </a:lnTo>
                  <a:lnTo>
                    <a:pt x="160" y="849"/>
                  </a:lnTo>
                  <a:lnTo>
                    <a:pt x="178" y="864"/>
                  </a:lnTo>
                  <a:lnTo>
                    <a:pt x="197" y="878"/>
                  </a:lnTo>
                  <a:lnTo>
                    <a:pt x="215" y="892"/>
                  </a:lnTo>
                  <a:lnTo>
                    <a:pt x="235" y="906"/>
                  </a:lnTo>
                  <a:lnTo>
                    <a:pt x="255" y="917"/>
                  </a:lnTo>
                  <a:lnTo>
                    <a:pt x="277" y="928"/>
                  </a:lnTo>
                  <a:lnTo>
                    <a:pt x="299" y="938"/>
                  </a:lnTo>
                  <a:lnTo>
                    <a:pt x="320" y="946"/>
                  </a:lnTo>
                  <a:lnTo>
                    <a:pt x="343" y="954"/>
                  </a:lnTo>
                  <a:lnTo>
                    <a:pt x="366" y="961"/>
                  </a:lnTo>
                  <a:lnTo>
                    <a:pt x="391" y="966"/>
                  </a:lnTo>
                  <a:lnTo>
                    <a:pt x="414" y="971"/>
                  </a:lnTo>
                  <a:lnTo>
                    <a:pt x="439" y="974"/>
                  </a:lnTo>
                  <a:lnTo>
                    <a:pt x="463" y="975"/>
                  </a:lnTo>
                  <a:lnTo>
                    <a:pt x="489" y="977"/>
                  </a:lnTo>
                  <a:lnTo>
                    <a:pt x="514" y="975"/>
                  </a:lnTo>
                  <a:lnTo>
                    <a:pt x="539" y="974"/>
                  </a:lnTo>
                  <a:lnTo>
                    <a:pt x="563" y="971"/>
                  </a:lnTo>
                  <a:lnTo>
                    <a:pt x="588" y="966"/>
                  </a:lnTo>
                  <a:lnTo>
                    <a:pt x="611" y="961"/>
                  </a:lnTo>
                  <a:lnTo>
                    <a:pt x="634" y="954"/>
                  </a:lnTo>
                  <a:lnTo>
                    <a:pt x="657" y="946"/>
                  </a:lnTo>
                  <a:lnTo>
                    <a:pt x="679" y="938"/>
                  </a:lnTo>
                  <a:lnTo>
                    <a:pt x="700" y="928"/>
                  </a:lnTo>
                  <a:lnTo>
                    <a:pt x="722" y="917"/>
                  </a:lnTo>
                  <a:lnTo>
                    <a:pt x="742" y="906"/>
                  </a:lnTo>
                  <a:lnTo>
                    <a:pt x="762" y="892"/>
                  </a:lnTo>
                  <a:lnTo>
                    <a:pt x="782" y="878"/>
                  </a:lnTo>
                  <a:lnTo>
                    <a:pt x="800" y="864"/>
                  </a:lnTo>
                  <a:lnTo>
                    <a:pt x="817" y="849"/>
                  </a:lnTo>
                  <a:lnTo>
                    <a:pt x="834" y="834"/>
                  </a:lnTo>
                  <a:lnTo>
                    <a:pt x="851" y="817"/>
                  </a:lnTo>
                  <a:lnTo>
                    <a:pt x="867" y="798"/>
                  </a:lnTo>
                  <a:lnTo>
                    <a:pt x="881" y="780"/>
                  </a:lnTo>
                  <a:lnTo>
                    <a:pt x="894" y="761"/>
                  </a:lnTo>
                  <a:lnTo>
                    <a:pt x="907" y="741"/>
                  </a:lnTo>
                  <a:lnTo>
                    <a:pt x="919" y="720"/>
                  </a:lnTo>
                  <a:lnTo>
                    <a:pt x="930" y="700"/>
                  </a:lnTo>
                  <a:lnTo>
                    <a:pt x="939" y="678"/>
                  </a:lnTo>
                  <a:lnTo>
                    <a:pt x="948" y="655"/>
                  </a:lnTo>
                  <a:lnTo>
                    <a:pt x="956" y="632"/>
                  </a:lnTo>
                  <a:lnTo>
                    <a:pt x="962" y="609"/>
                  </a:lnTo>
                  <a:lnTo>
                    <a:pt x="968" y="586"/>
                  </a:lnTo>
                  <a:lnTo>
                    <a:pt x="971" y="561"/>
                  </a:lnTo>
                  <a:lnTo>
                    <a:pt x="974" y="538"/>
                  </a:lnTo>
                  <a:lnTo>
                    <a:pt x="978" y="512"/>
                  </a:lnTo>
                  <a:lnTo>
                    <a:pt x="978" y="4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Rectangle 26"/>
            <p:cNvSpPr>
              <a:spLocks noChangeArrowheads="1"/>
            </p:cNvSpPr>
            <p:nvPr/>
          </p:nvSpPr>
          <p:spPr bwMode="auto">
            <a:xfrm>
              <a:off x="3340" y="1614"/>
              <a:ext cx="24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700" b="0">
                  <a:solidFill>
                    <a:srgbClr val="000000"/>
                  </a:solidFill>
                  <a:latin typeface="Arial" pitchFamily="34" charset="0"/>
                </a:rPr>
                <a:t>gew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0502" name="Freeform 27"/>
            <p:cNvSpPr>
              <a:spLocks/>
            </p:cNvSpPr>
            <p:nvPr/>
          </p:nvSpPr>
          <p:spPr bwMode="auto">
            <a:xfrm>
              <a:off x="567" y="1208"/>
              <a:ext cx="836" cy="382"/>
            </a:xfrm>
            <a:custGeom>
              <a:avLst/>
              <a:gdLst>
                <a:gd name="T0" fmla="*/ 174 w 1670"/>
                <a:gd name="T1" fmla="*/ 94 h 764"/>
                <a:gd name="T2" fmla="*/ 181 w 1670"/>
                <a:gd name="T3" fmla="*/ 90 h 764"/>
                <a:gd name="T4" fmla="*/ 188 w 1670"/>
                <a:gd name="T5" fmla="*/ 86 h 764"/>
                <a:gd name="T6" fmla="*/ 194 w 1670"/>
                <a:gd name="T7" fmla="*/ 82 h 764"/>
                <a:gd name="T8" fmla="*/ 199 w 1670"/>
                <a:gd name="T9" fmla="*/ 78 h 764"/>
                <a:gd name="T10" fmla="*/ 203 w 1670"/>
                <a:gd name="T11" fmla="*/ 74 h 764"/>
                <a:gd name="T12" fmla="*/ 206 w 1670"/>
                <a:gd name="T13" fmla="*/ 69 h 764"/>
                <a:gd name="T14" fmla="*/ 208 w 1670"/>
                <a:gd name="T15" fmla="*/ 65 h 764"/>
                <a:gd name="T16" fmla="*/ 210 w 1670"/>
                <a:gd name="T17" fmla="*/ 60 h 764"/>
                <a:gd name="T18" fmla="*/ 209 w 1670"/>
                <a:gd name="T19" fmla="*/ 55 h 764"/>
                <a:gd name="T20" fmla="*/ 208 w 1670"/>
                <a:gd name="T21" fmla="*/ 50 h 764"/>
                <a:gd name="T22" fmla="*/ 206 w 1670"/>
                <a:gd name="T23" fmla="*/ 47 h 764"/>
                <a:gd name="T24" fmla="*/ 204 w 1670"/>
                <a:gd name="T25" fmla="*/ 43 h 764"/>
                <a:gd name="T26" fmla="*/ 202 w 1670"/>
                <a:gd name="T27" fmla="*/ 40 h 764"/>
                <a:gd name="T28" fmla="*/ 196 w 1670"/>
                <a:gd name="T29" fmla="*/ 35 h 764"/>
                <a:gd name="T30" fmla="*/ 189 w 1670"/>
                <a:gd name="T31" fmla="*/ 29 h 764"/>
                <a:gd name="T32" fmla="*/ 180 w 1670"/>
                <a:gd name="T33" fmla="*/ 23 h 764"/>
                <a:gd name="T34" fmla="*/ 170 w 1670"/>
                <a:gd name="T35" fmla="*/ 17 h 764"/>
                <a:gd name="T36" fmla="*/ 159 w 1670"/>
                <a:gd name="T37" fmla="*/ 12 h 764"/>
                <a:gd name="T38" fmla="*/ 147 w 1670"/>
                <a:gd name="T39" fmla="*/ 8 h 764"/>
                <a:gd name="T40" fmla="*/ 135 w 1670"/>
                <a:gd name="T41" fmla="*/ 5 h 764"/>
                <a:gd name="T42" fmla="*/ 123 w 1670"/>
                <a:gd name="T43" fmla="*/ 2 h 764"/>
                <a:gd name="T44" fmla="*/ 111 w 1670"/>
                <a:gd name="T45" fmla="*/ 1 h 764"/>
                <a:gd name="T46" fmla="*/ 100 w 1670"/>
                <a:gd name="T47" fmla="*/ 0 h 764"/>
                <a:gd name="T48" fmla="*/ 90 w 1670"/>
                <a:gd name="T49" fmla="*/ 1 h 764"/>
                <a:gd name="T50" fmla="*/ 81 w 1670"/>
                <a:gd name="T51" fmla="*/ 2 h 764"/>
                <a:gd name="T52" fmla="*/ 72 w 1670"/>
                <a:gd name="T53" fmla="*/ 4 h 764"/>
                <a:gd name="T54" fmla="*/ 64 w 1670"/>
                <a:gd name="T55" fmla="*/ 7 h 764"/>
                <a:gd name="T56" fmla="*/ 56 w 1670"/>
                <a:gd name="T57" fmla="*/ 9 h 764"/>
                <a:gd name="T58" fmla="*/ 48 w 1670"/>
                <a:gd name="T59" fmla="*/ 13 h 764"/>
                <a:gd name="T60" fmla="*/ 41 w 1670"/>
                <a:gd name="T61" fmla="*/ 16 h 764"/>
                <a:gd name="T62" fmla="*/ 34 w 1670"/>
                <a:gd name="T63" fmla="*/ 20 h 764"/>
                <a:gd name="T64" fmla="*/ 28 w 1670"/>
                <a:gd name="T65" fmla="*/ 24 h 764"/>
                <a:gd name="T66" fmla="*/ 23 w 1670"/>
                <a:gd name="T67" fmla="*/ 29 h 764"/>
                <a:gd name="T68" fmla="*/ 18 w 1670"/>
                <a:gd name="T69" fmla="*/ 32 h 764"/>
                <a:gd name="T70" fmla="*/ 14 w 1670"/>
                <a:gd name="T71" fmla="*/ 36 h 764"/>
                <a:gd name="T72" fmla="*/ 10 w 1670"/>
                <a:gd name="T73" fmla="*/ 40 h 764"/>
                <a:gd name="T74" fmla="*/ 7 w 1670"/>
                <a:gd name="T75" fmla="*/ 44 h 764"/>
                <a:gd name="T76" fmla="*/ 5 w 1670"/>
                <a:gd name="T77" fmla="*/ 48 h 764"/>
                <a:gd name="T78" fmla="*/ 3 w 1670"/>
                <a:gd name="T79" fmla="*/ 52 h 764"/>
                <a:gd name="T80" fmla="*/ 2 w 1670"/>
                <a:gd name="T81" fmla="*/ 56 h 764"/>
                <a:gd name="T82" fmla="*/ 1 w 1670"/>
                <a:gd name="T83" fmla="*/ 59 h 764"/>
                <a:gd name="T84" fmla="*/ 0 w 1670"/>
                <a:gd name="T85" fmla="*/ 63 h 764"/>
                <a:gd name="T86" fmla="*/ 1 w 1670"/>
                <a:gd name="T87" fmla="*/ 66 h 764"/>
                <a:gd name="T88" fmla="*/ 1 w 1670"/>
                <a:gd name="T89" fmla="*/ 70 h 764"/>
                <a:gd name="T90" fmla="*/ 3 w 1670"/>
                <a:gd name="T91" fmla="*/ 73 h 764"/>
                <a:gd name="T92" fmla="*/ 4 w 1670"/>
                <a:gd name="T93" fmla="*/ 76 h 764"/>
                <a:gd name="T94" fmla="*/ 6 w 1670"/>
                <a:gd name="T95" fmla="*/ 79 h 764"/>
                <a:gd name="T96" fmla="*/ 9 w 1670"/>
                <a:gd name="T97" fmla="*/ 82 h 764"/>
                <a:gd name="T98" fmla="*/ 12 w 1670"/>
                <a:gd name="T99" fmla="*/ 84 h 764"/>
                <a:gd name="T100" fmla="*/ 16 w 1670"/>
                <a:gd name="T101" fmla="*/ 87 h 764"/>
                <a:gd name="T102" fmla="*/ 20 w 1670"/>
                <a:gd name="T103" fmla="*/ 89 h 764"/>
                <a:gd name="T104" fmla="*/ 25 w 1670"/>
                <a:gd name="T105" fmla="*/ 91 h 764"/>
                <a:gd name="T106" fmla="*/ 30 w 1670"/>
                <a:gd name="T107" fmla="*/ 93 h 764"/>
                <a:gd name="T108" fmla="*/ 35 w 1670"/>
                <a:gd name="T109" fmla="*/ 95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70"/>
                <a:gd name="T166" fmla="*/ 0 h 764"/>
                <a:gd name="T167" fmla="*/ 1670 w 1670"/>
                <a:gd name="T168" fmla="*/ 764 h 7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70" h="764">
                  <a:moveTo>
                    <a:pt x="1345" y="764"/>
                  </a:moveTo>
                  <a:lnTo>
                    <a:pt x="1365" y="754"/>
                  </a:lnTo>
                  <a:lnTo>
                    <a:pt x="1387" y="745"/>
                  </a:lnTo>
                  <a:lnTo>
                    <a:pt x="1407" y="736"/>
                  </a:lnTo>
                  <a:lnTo>
                    <a:pt x="1426" y="727"/>
                  </a:lnTo>
                  <a:lnTo>
                    <a:pt x="1444" y="717"/>
                  </a:lnTo>
                  <a:lnTo>
                    <a:pt x="1462" y="707"/>
                  </a:lnTo>
                  <a:lnTo>
                    <a:pt x="1481" y="696"/>
                  </a:lnTo>
                  <a:lnTo>
                    <a:pt x="1498" y="687"/>
                  </a:lnTo>
                  <a:lnTo>
                    <a:pt x="1513" y="676"/>
                  </a:lnTo>
                  <a:lnTo>
                    <a:pt x="1530" y="665"/>
                  </a:lnTo>
                  <a:lnTo>
                    <a:pt x="1544" y="654"/>
                  </a:lnTo>
                  <a:lnTo>
                    <a:pt x="1559" y="643"/>
                  </a:lnTo>
                  <a:lnTo>
                    <a:pt x="1572" y="633"/>
                  </a:lnTo>
                  <a:lnTo>
                    <a:pt x="1586" y="620"/>
                  </a:lnTo>
                  <a:lnTo>
                    <a:pt x="1596" y="610"/>
                  </a:lnTo>
                  <a:lnTo>
                    <a:pt x="1609" y="597"/>
                  </a:lnTo>
                  <a:lnTo>
                    <a:pt x="1618" y="587"/>
                  </a:lnTo>
                  <a:lnTo>
                    <a:pt x="1627" y="574"/>
                  </a:lnTo>
                  <a:lnTo>
                    <a:pt x="1636" y="562"/>
                  </a:lnTo>
                  <a:lnTo>
                    <a:pt x="1644" y="550"/>
                  </a:lnTo>
                  <a:lnTo>
                    <a:pt x="1650" y="537"/>
                  </a:lnTo>
                  <a:lnTo>
                    <a:pt x="1656" y="525"/>
                  </a:lnTo>
                  <a:lnTo>
                    <a:pt x="1661" y="513"/>
                  </a:lnTo>
                  <a:lnTo>
                    <a:pt x="1666" y="500"/>
                  </a:lnTo>
                  <a:lnTo>
                    <a:pt x="1667" y="487"/>
                  </a:lnTo>
                  <a:lnTo>
                    <a:pt x="1670" y="474"/>
                  </a:lnTo>
                  <a:lnTo>
                    <a:pt x="1670" y="462"/>
                  </a:lnTo>
                  <a:lnTo>
                    <a:pt x="1670" y="448"/>
                  </a:lnTo>
                  <a:lnTo>
                    <a:pt x="1669" y="434"/>
                  </a:lnTo>
                  <a:lnTo>
                    <a:pt x="1666" y="422"/>
                  </a:lnTo>
                  <a:lnTo>
                    <a:pt x="1663" y="408"/>
                  </a:lnTo>
                  <a:lnTo>
                    <a:pt x="1658" y="394"/>
                  </a:lnTo>
                  <a:lnTo>
                    <a:pt x="1653" y="386"/>
                  </a:lnTo>
                  <a:lnTo>
                    <a:pt x="1649" y="377"/>
                  </a:lnTo>
                  <a:lnTo>
                    <a:pt x="1644" y="370"/>
                  </a:lnTo>
                  <a:lnTo>
                    <a:pt x="1640" y="360"/>
                  </a:lnTo>
                  <a:lnTo>
                    <a:pt x="1635" y="353"/>
                  </a:lnTo>
                  <a:lnTo>
                    <a:pt x="1629" y="343"/>
                  </a:lnTo>
                  <a:lnTo>
                    <a:pt x="1623" y="336"/>
                  </a:lnTo>
                  <a:lnTo>
                    <a:pt x="1615" y="326"/>
                  </a:lnTo>
                  <a:lnTo>
                    <a:pt x="1609" y="319"/>
                  </a:lnTo>
                  <a:lnTo>
                    <a:pt x="1601" y="310"/>
                  </a:lnTo>
                  <a:lnTo>
                    <a:pt x="1584" y="293"/>
                  </a:lnTo>
                  <a:lnTo>
                    <a:pt x="1567" y="276"/>
                  </a:lnTo>
                  <a:lnTo>
                    <a:pt x="1547" y="259"/>
                  </a:lnTo>
                  <a:lnTo>
                    <a:pt x="1527" y="242"/>
                  </a:lnTo>
                  <a:lnTo>
                    <a:pt x="1506" y="226"/>
                  </a:lnTo>
                  <a:lnTo>
                    <a:pt x="1482" y="209"/>
                  </a:lnTo>
                  <a:lnTo>
                    <a:pt x="1458" y="194"/>
                  </a:lnTo>
                  <a:lnTo>
                    <a:pt x="1433" y="179"/>
                  </a:lnTo>
                  <a:lnTo>
                    <a:pt x="1407" y="163"/>
                  </a:lnTo>
                  <a:lnTo>
                    <a:pt x="1379" y="149"/>
                  </a:lnTo>
                  <a:lnTo>
                    <a:pt x="1352" y="136"/>
                  </a:lnTo>
                  <a:lnTo>
                    <a:pt x="1324" y="122"/>
                  </a:lnTo>
                  <a:lnTo>
                    <a:pt x="1295" y="108"/>
                  </a:lnTo>
                  <a:lnTo>
                    <a:pt x="1264" y="96"/>
                  </a:lnTo>
                  <a:lnTo>
                    <a:pt x="1233" y="83"/>
                  </a:lnTo>
                  <a:lnTo>
                    <a:pt x="1202" y="72"/>
                  </a:lnTo>
                  <a:lnTo>
                    <a:pt x="1171" y="62"/>
                  </a:lnTo>
                  <a:lnTo>
                    <a:pt x="1139" y="51"/>
                  </a:lnTo>
                  <a:lnTo>
                    <a:pt x="1107" y="42"/>
                  </a:lnTo>
                  <a:lnTo>
                    <a:pt x="1074" y="34"/>
                  </a:lnTo>
                  <a:lnTo>
                    <a:pt x="1042" y="26"/>
                  </a:lnTo>
                  <a:lnTo>
                    <a:pt x="1010" y="20"/>
                  </a:lnTo>
                  <a:lnTo>
                    <a:pt x="977" y="14"/>
                  </a:lnTo>
                  <a:lnTo>
                    <a:pt x="945" y="9"/>
                  </a:lnTo>
                  <a:lnTo>
                    <a:pt x="913" y="5"/>
                  </a:lnTo>
                  <a:lnTo>
                    <a:pt x="880" y="2"/>
                  </a:lnTo>
                  <a:lnTo>
                    <a:pt x="848" y="0"/>
                  </a:lnTo>
                  <a:lnTo>
                    <a:pt x="824" y="0"/>
                  </a:lnTo>
                  <a:lnTo>
                    <a:pt x="797" y="0"/>
                  </a:lnTo>
                  <a:lnTo>
                    <a:pt x="771" y="0"/>
                  </a:lnTo>
                  <a:lnTo>
                    <a:pt x="745" y="2"/>
                  </a:lnTo>
                  <a:lnTo>
                    <a:pt x="720" y="3"/>
                  </a:lnTo>
                  <a:lnTo>
                    <a:pt x="696" y="6"/>
                  </a:lnTo>
                  <a:lnTo>
                    <a:pt x="671" y="9"/>
                  </a:lnTo>
                  <a:lnTo>
                    <a:pt x="646" y="14"/>
                  </a:lnTo>
                  <a:lnTo>
                    <a:pt x="623" y="19"/>
                  </a:lnTo>
                  <a:lnTo>
                    <a:pt x="599" y="23"/>
                  </a:lnTo>
                  <a:lnTo>
                    <a:pt x="576" y="29"/>
                  </a:lnTo>
                  <a:lnTo>
                    <a:pt x="553" y="36"/>
                  </a:lnTo>
                  <a:lnTo>
                    <a:pt x="529" y="42"/>
                  </a:lnTo>
                  <a:lnTo>
                    <a:pt x="508" y="49"/>
                  </a:lnTo>
                  <a:lnTo>
                    <a:pt x="486" y="56"/>
                  </a:lnTo>
                  <a:lnTo>
                    <a:pt x="465" y="63"/>
                  </a:lnTo>
                  <a:lnTo>
                    <a:pt x="443" y="72"/>
                  </a:lnTo>
                  <a:lnTo>
                    <a:pt x="423" y="80"/>
                  </a:lnTo>
                  <a:lnTo>
                    <a:pt x="402" y="89"/>
                  </a:lnTo>
                  <a:lnTo>
                    <a:pt x="382" y="99"/>
                  </a:lnTo>
                  <a:lnTo>
                    <a:pt x="363" y="108"/>
                  </a:lnTo>
                  <a:lnTo>
                    <a:pt x="343" y="117"/>
                  </a:lnTo>
                  <a:lnTo>
                    <a:pt x="325" y="128"/>
                  </a:lnTo>
                  <a:lnTo>
                    <a:pt x="308" y="139"/>
                  </a:lnTo>
                  <a:lnTo>
                    <a:pt x="289" y="148"/>
                  </a:lnTo>
                  <a:lnTo>
                    <a:pt x="272" y="159"/>
                  </a:lnTo>
                  <a:lnTo>
                    <a:pt x="255" y="169"/>
                  </a:lnTo>
                  <a:lnTo>
                    <a:pt x="240" y="180"/>
                  </a:lnTo>
                  <a:lnTo>
                    <a:pt x="223" y="191"/>
                  </a:lnTo>
                  <a:lnTo>
                    <a:pt x="209" y="202"/>
                  </a:lnTo>
                  <a:lnTo>
                    <a:pt x="194" y="213"/>
                  </a:lnTo>
                  <a:lnTo>
                    <a:pt x="180" y="225"/>
                  </a:lnTo>
                  <a:lnTo>
                    <a:pt x="166" y="234"/>
                  </a:lnTo>
                  <a:lnTo>
                    <a:pt x="154" y="245"/>
                  </a:lnTo>
                  <a:lnTo>
                    <a:pt x="141" y="256"/>
                  </a:lnTo>
                  <a:lnTo>
                    <a:pt x="131" y="266"/>
                  </a:lnTo>
                  <a:lnTo>
                    <a:pt x="120" y="277"/>
                  </a:lnTo>
                  <a:lnTo>
                    <a:pt x="109" y="288"/>
                  </a:lnTo>
                  <a:lnTo>
                    <a:pt x="98" y="299"/>
                  </a:lnTo>
                  <a:lnTo>
                    <a:pt x="89" y="310"/>
                  </a:lnTo>
                  <a:lnTo>
                    <a:pt x="80" y="319"/>
                  </a:lnTo>
                  <a:lnTo>
                    <a:pt x="71" y="330"/>
                  </a:lnTo>
                  <a:lnTo>
                    <a:pt x="63" y="340"/>
                  </a:lnTo>
                  <a:lnTo>
                    <a:pt x="55" y="351"/>
                  </a:lnTo>
                  <a:lnTo>
                    <a:pt x="49" y="362"/>
                  </a:lnTo>
                  <a:lnTo>
                    <a:pt x="41" y="371"/>
                  </a:lnTo>
                  <a:lnTo>
                    <a:pt x="35" y="382"/>
                  </a:lnTo>
                  <a:lnTo>
                    <a:pt x="31" y="393"/>
                  </a:lnTo>
                  <a:lnTo>
                    <a:pt x="24" y="402"/>
                  </a:lnTo>
                  <a:lnTo>
                    <a:pt x="20" y="413"/>
                  </a:lnTo>
                  <a:lnTo>
                    <a:pt x="15" y="422"/>
                  </a:lnTo>
                  <a:lnTo>
                    <a:pt x="12" y="433"/>
                  </a:lnTo>
                  <a:lnTo>
                    <a:pt x="9" y="442"/>
                  </a:lnTo>
                  <a:lnTo>
                    <a:pt x="6" y="453"/>
                  </a:lnTo>
                  <a:lnTo>
                    <a:pt x="4" y="462"/>
                  </a:lnTo>
                  <a:lnTo>
                    <a:pt x="1" y="471"/>
                  </a:lnTo>
                  <a:lnTo>
                    <a:pt x="1" y="480"/>
                  </a:lnTo>
                  <a:lnTo>
                    <a:pt x="0" y="491"/>
                  </a:lnTo>
                  <a:lnTo>
                    <a:pt x="0" y="500"/>
                  </a:lnTo>
                  <a:lnTo>
                    <a:pt x="0" y="510"/>
                  </a:lnTo>
                  <a:lnTo>
                    <a:pt x="0" y="519"/>
                  </a:lnTo>
                  <a:lnTo>
                    <a:pt x="1" y="528"/>
                  </a:lnTo>
                  <a:lnTo>
                    <a:pt x="3" y="537"/>
                  </a:lnTo>
                  <a:lnTo>
                    <a:pt x="4" y="545"/>
                  </a:lnTo>
                  <a:lnTo>
                    <a:pt x="6" y="554"/>
                  </a:lnTo>
                  <a:lnTo>
                    <a:pt x="9" y="563"/>
                  </a:lnTo>
                  <a:lnTo>
                    <a:pt x="12" y="571"/>
                  </a:lnTo>
                  <a:lnTo>
                    <a:pt x="17" y="580"/>
                  </a:lnTo>
                  <a:lnTo>
                    <a:pt x="20" y="588"/>
                  </a:lnTo>
                  <a:lnTo>
                    <a:pt x="24" y="597"/>
                  </a:lnTo>
                  <a:lnTo>
                    <a:pt x="31" y="605"/>
                  </a:lnTo>
                  <a:lnTo>
                    <a:pt x="35" y="613"/>
                  </a:lnTo>
                  <a:lnTo>
                    <a:pt x="41" y="620"/>
                  </a:lnTo>
                  <a:lnTo>
                    <a:pt x="48" y="628"/>
                  </a:lnTo>
                  <a:lnTo>
                    <a:pt x="55" y="636"/>
                  </a:lnTo>
                  <a:lnTo>
                    <a:pt x="61" y="643"/>
                  </a:lnTo>
                  <a:lnTo>
                    <a:pt x="69" y="651"/>
                  </a:lnTo>
                  <a:lnTo>
                    <a:pt x="77" y="657"/>
                  </a:lnTo>
                  <a:lnTo>
                    <a:pt x="86" y="665"/>
                  </a:lnTo>
                  <a:lnTo>
                    <a:pt x="95" y="671"/>
                  </a:lnTo>
                  <a:lnTo>
                    <a:pt x="104" y="679"/>
                  </a:lnTo>
                  <a:lnTo>
                    <a:pt x="114" y="685"/>
                  </a:lnTo>
                  <a:lnTo>
                    <a:pt x="125" y="691"/>
                  </a:lnTo>
                  <a:lnTo>
                    <a:pt x="135" y="697"/>
                  </a:lnTo>
                  <a:lnTo>
                    <a:pt x="146" y="704"/>
                  </a:lnTo>
                  <a:lnTo>
                    <a:pt x="157" y="710"/>
                  </a:lnTo>
                  <a:lnTo>
                    <a:pt x="169" y="716"/>
                  </a:lnTo>
                  <a:lnTo>
                    <a:pt x="181" y="720"/>
                  </a:lnTo>
                  <a:lnTo>
                    <a:pt x="194" y="727"/>
                  </a:lnTo>
                  <a:lnTo>
                    <a:pt x="208" y="731"/>
                  </a:lnTo>
                  <a:lnTo>
                    <a:pt x="222" y="736"/>
                  </a:lnTo>
                  <a:lnTo>
                    <a:pt x="235" y="740"/>
                  </a:lnTo>
                  <a:lnTo>
                    <a:pt x="249" y="745"/>
                  </a:lnTo>
                  <a:lnTo>
                    <a:pt x="265" y="750"/>
                  </a:lnTo>
                  <a:lnTo>
                    <a:pt x="280" y="754"/>
                  </a:lnTo>
                  <a:lnTo>
                    <a:pt x="295" y="75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28"/>
            <p:cNvSpPr>
              <a:spLocks/>
            </p:cNvSpPr>
            <p:nvPr/>
          </p:nvSpPr>
          <p:spPr bwMode="auto">
            <a:xfrm>
              <a:off x="703" y="1557"/>
              <a:ext cx="91" cy="57"/>
            </a:xfrm>
            <a:custGeom>
              <a:avLst/>
              <a:gdLst>
                <a:gd name="T0" fmla="*/ 2 w 183"/>
                <a:gd name="T1" fmla="*/ 0 h 116"/>
                <a:gd name="T2" fmla="*/ 22 w 183"/>
                <a:gd name="T3" fmla="*/ 10 h 116"/>
                <a:gd name="T4" fmla="*/ 0 w 183"/>
                <a:gd name="T5" fmla="*/ 14 h 116"/>
                <a:gd name="T6" fmla="*/ 2 w 183"/>
                <a:gd name="T7" fmla="*/ 0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16"/>
                <a:gd name="T14" fmla="*/ 183 w 183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16">
                  <a:moveTo>
                    <a:pt x="18" y="0"/>
                  </a:moveTo>
                  <a:lnTo>
                    <a:pt x="183" y="87"/>
                  </a:lnTo>
                  <a:lnTo>
                    <a:pt x="0" y="11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29"/>
            <p:cNvSpPr>
              <a:spLocks noChangeShapeType="1"/>
            </p:cNvSpPr>
            <p:nvPr/>
          </p:nvSpPr>
          <p:spPr bwMode="auto">
            <a:xfrm>
              <a:off x="816" y="1062"/>
              <a:ext cx="28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Rectangle 30"/>
            <p:cNvSpPr>
              <a:spLocks noChangeArrowheads="1"/>
            </p:cNvSpPr>
            <p:nvPr/>
          </p:nvSpPr>
          <p:spPr bwMode="auto">
            <a:xfrm>
              <a:off x="811" y="1076"/>
              <a:ext cx="29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0">
                  <a:solidFill>
                    <a:srgbClr val="000000"/>
                  </a:solidFill>
                  <a:latin typeface="Arial" pitchFamily="34" charset="0"/>
                </a:rPr>
                <a:t>carew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0506" name="Line 31"/>
            <p:cNvSpPr>
              <a:spLocks noChangeShapeType="1"/>
            </p:cNvSpPr>
            <p:nvPr/>
          </p:nvSpPr>
          <p:spPr bwMode="auto">
            <a:xfrm>
              <a:off x="3708" y="1686"/>
              <a:ext cx="653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32"/>
            <p:cNvSpPr>
              <a:spLocks/>
            </p:cNvSpPr>
            <p:nvPr/>
          </p:nvSpPr>
          <p:spPr bwMode="auto">
            <a:xfrm>
              <a:off x="4354" y="1657"/>
              <a:ext cx="88" cy="58"/>
            </a:xfrm>
            <a:custGeom>
              <a:avLst/>
              <a:gdLst>
                <a:gd name="T0" fmla="*/ 0 w 176"/>
                <a:gd name="T1" fmla="*/ 0 h 117"/>
                <a:gd name="T2" fmla="*/ 22 w 176"/>
                <a:gd name="T3" fmla="*/ 7 h 117"/>
                <a:gd name="T4" fmla="*/ 0 w 176"/>
                <a:gd name="T5" fmla="*/ 14 h 117"/>
                <a:gd name="T6" fmla="*/ 0 w 17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117"/>
                <a:gd name="T14" fmla="*/ 176 w 176"/>
                <a:gd name="T15" fmla="*/ 117 h 1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117">
                  <a:moveTo>
                    <a:pt x="0" y="0"/>
                  </a:moveTo>
                  <a:lnTo>
                    <a:pt x="176" y="59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Freeform 33"/>
            <p:cNvSpPr>
              <a:spLocks/>
            </p:cNvSpPr>
            <p:nvPr/>
          </p:nvSpPr>
          <p:spPr bwMode="auto">
            <a:xfrm>
              <a:off x="4442" y="1451"/>
              <a:ext cx="489" cy="489"/>
            </a:xfrm>
            <a:custGeom>
              <a:avLst/>
              <a:gdLst>
                <a:gd name="T0" fmla="*/ 122 w 977"/>
                <a:gd name="T1" fmla="*/ 55 h 977"/>
                <a:gd name="T2" fmla="*/ 121 w 977"/>
                <a:gd name="T3" fmla="*/ 46 h 977"/>
                <a:gd name="T4" fmla="*/ 118 w 977"/>
                <a:gd name="T5" fmla="*/ 38 h 977"/>
                <a:gd name="T6" fmla="*/ 114 w 977"/>
                <a:gd name="T7" fmla="*/ 30 h 977"/>
                <a:gd name="T8" fmla="*/ 109 w 977"/>
                <a:gd name="T9" fmla="*/ 23 h 977"/>
                <a:gd name="T10" fmla="*/ 103 w 977"/>
                <a:gd name="T11" fmla="*/ 16 h 977"/>
                <a:gd name="T12" fmla="*/ 96 w 977"/>
                <a:gd name="T13" fmla="*/ 11 h 977"/>
                <a:gd name="T14" fmla="*/ 88 w 977"/>
                <a:gd name="T15" fmla="*/ 6 h 977"/>
                <a:gd name="T16" fmla="*/ 80 w 977"/>
                <a:gd name="T17" fmla="*/ 3 h 977"/>
                <a:gd name="T18" fmla="*/ 71 w 977"/>
                <a:gd name="T19" fmla="*/ 1 h 977"/>
                <a:gd name="T20" fmla="*/ 61 w 977"/>
                <a:gd name="T21" fmla="*/ 0 h 977"/>
                <a:gd name="T22" fmla="*/ 52 w 977"/>
                <a:gd name="T23" fmla="*/ 1 h 977"/>
                <a:gd name="T24" fmla="*/ 43 w 977"/>
                <a:gd name="T25" fmla="*/ 3 h 977"/>
                <a:gd name="T26" fmla="*/ 35 w 977"/>
                <a:gd name="T27" fmla="*/ 6 h 977"/>
                <a:gd name="T28" fmla="*/ 27 w 977"/>
                <a:gd name="T29" fmla="*/ 11 h 977"/>
                <a:gd name="T30" fmla="*/ 20 w 977"/>
                <a:gd name="T31" fmla="*/ 16 h 977"/>
                <a:gd name="T32" fmla="*/ 14 w 977"/>
                <a:gd name="T33" fmla="*/ 23 h 977"/>
                <a:gd name="T34" fmla="*/ 9 w 977"/>
                <a:gd name="T35" fmla="*/ 30 h 977"/>
                <a:gd name="T36" fmla="*/ 5 w 977"/>
                <a:gd name="T37" fmla="*/ 38 h 977"/>
                <a:gd name="T38" fmla="*/ 2 w 977"/>
                <a:gd name="T39" fmla="*/ 46 h 977"/>
                <a:gd name="T40" fmla="*/ 1 w 977"/>
                <a:gd name="T41" fmla="*/ 55 h 977"/>
                <a:gd name="T42" fmla="*/ 0 w 977"/>
                <a:gd name="T43" fmla="*/ 64 h 977"/>
                <a:gd name="T44" fmla="*/ 2 w 977"/>
                <a:gd name="T45" fmla="*/ 74 h 977"/>
                <a:gd name="T46" fmla="*/ 4 w 977"/>
                <a:gd name="T47" fmla="*/ 82 h 977"/>
                <a:gd name="T48" fmla="*/ 8 w 977"/>
                <a:gd name="T49" fmla="*/ 90 h 977"/>
                <a:gd name="T50" fmla="*/ 13 w 977"/>
                <a:gd name="T51" fmla="*/ 98 h 977"/>
                <a:gd name="T52" fmla="*/ 18 w 977"/>
                <a:gd name="T53" fmla="*/ 105 h 977"/>
                <a:gd name="T54" fmla="*/ 25 w 977"/>
                <a:gd name="T55" fmla="*/ 110 h 977"/>
                <a:gd name="T56" fmla="*/ 32 w 977"/>
                <a:gd name="T57" fmla="*/ 115 h 977"/>
                <a:gd name="T58" fmla="*/ 40 w 977"/>
                <a:gd name="T59" fmla="*/ 119 h 977"/>
                <a:gd name="T60" fmla="*/ 49 w 977"/>
                <a:gd name="T61" fmla="*/ 121 h 977"/>
                <a:gd name="T62" fmla="*/ 58 w 977"/>
                <a:gd name="T63" fmla="*/ 122 h 977"/>
                <a:gd name="T64" fmla="*/ 68 w 977"/>
                <a:gd name="T65" fmla="*/ 122 h 977"/>
                <a:gd name="T66" fmla="*/ 77 w 977"/>
                <a:gd name="T67" fmla="*/ 121 h 977"/>
                <a:gd name="T68" fmla="*/ 85 w 977"/>
                <a:gd name="T69" fmla="*/ 118 h 977"/>
                <a:gd name="T70" fmla="*/ 93 w 977"/>
                <a:gd name="T71" fmla="*/ 114 h 977"/>
                <a:gd name="T72" fmla="*/ 100 w 977"/>
                <a:gd name="T73" fmla="*/ 108 h 977"/>
                <a:gd name="T74" fmla="*/ 107 w 977"/>
                <a:gd name="T75" fmla="*/ 103 h 977"/>
                <a:gd name="T76" fmla="*/ 112 w 977"/>
                <a:gd name="T77" fmla="*/ 96 h 977"/>
                <a:gd name="T78" fmla="*/ 116 w 977"/>
                <a:gd name="T79" fmla="*/ 88 h 977"/>
                <a:gd name="T80" fmla="*/ 120 w 977"/>
                <a:gd name="T81" fmla="*/ 79 h 977"/>
                <a:gd name="T82" fmla="*/ 122 w 977"/>
                <a:gd name="T83" fmla="*/ 71 h 977"/>
                <a:gd name="T84" fmla="*/ 123 w 977"/>
                <a:gd name="T85" fmla="*/ 61 h 9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7"/>
                <a:gd name="T130" fmla="*/ 0 h 977"/>
                <a:gd name="T131" fmla="*/ 977 w 977"/>
                <a:gd name="T132" fmla="*/ 977 h 9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7" h="977">
                  <a:moveTo>
                    <a:pt x="977" y="487"/>
                  </a:moveTo>
                  <a:lnTo>
                    <a:pt x="976" y="463"/>
                  </a:lnTo>
                  <a:lnTo>
                    <a:pt x="974" y="438"/>
                  </a:lnTo>
                  <a:lnTo>
                    <a:pt x="971" y="414"/>
                  </a:lnTo>
                  <a:lnTo>
                    <a:pt x="967" y="389"/>
                  </a:lnTo>
                  <a:lnTo>
                    <a:pt x="962" y="366"/>
                  </a:lnTo>
                  <a:lnTo>
                    <a:pt x="956" y="343"/>
                  </a:lnTo>
                  <a:lnTo>
                    <a:pt x="948" y="320"/>
                  </a:lnTo>
                  <a:lnTo>
                    <a:pt x="939" y="297"/>
                  </a:lnTo>
                  <a:lnTo>
                    <a:pt x="928" y="275"/>
                  </a:lnTo>
                  <a:lnTo>
                    <a:pt x="917" y="255"/>
                  </a:lnTo>
                  <a:lnTo>
                    <a:pt x="907" y="233"/>
                  </a:lnTo>
                  <a:lnTo>
                    <a:pt x="894" y="215"/>
                  </a:lnTo>
                  <a:lnTo>
                    <a:pt x="880" y="195"/>
                  </a:lnTo>
                  <a:lnTo>
                    <a:pt x="865" y="177"/>
                  </a:lnTo>
                  <a:lnTo>
                    <a:pt x="850" y="160"/>
                  </a:lnTo>
                  <a:lnTo>
                    <a:pt x="834" y="143"/>
                  </a:lnTo>
                  <a:lnTo>
                    <a:pt x="817" y="126"/>
                  </a:lnTo>
                  <a:lnTo>
                    <a:pt x="799" y="110"/>
                  </a:lnTo>
                  <a:lnTo>
                    <a:pt x="780" y="96"/>
                  </a:lnTo>
                  <a:lnTo>
                    <a:pt x="762" y="83"/>
                  </a:lnTo>
                  <a:lnTo>
                    <a:pt x="742" y="70"/>
                  </a:lnTo>
                  <a:lnTo>
                    <a:pt x="722" y="58"/>
                  </a:lnTo>
                  <a:lnTo>
                    <a:pt x="700" y="47"/>
                  </a:lnTo>
                  <a:lnTo>
                    <a:pt x="679" y="36"/>
                  </a:lnTo>
                  <a:lnTo>
                    <a:pt x="656" y="29"/>
                  </a:lnTo>
                  <a:lnTo>
                    <a:pt x="634" y="21"/>
                  </a:lnTo>
                  <a:lnTo>
                    <a:pt x="611" y="15"/>
                  </a:lnTo>
                  <a:lnTo>
                    <a:pt x="586" y="9"/>
                  </a:lnTo>
                  <a:lnTo>
                    <a:pt x="563" y="4"/>
                  </a:lnTo>
                  <a:lnTo>
                    <a:pt x="539" y="1"/>
                  </a:lnTo>
                  <a:lnTo>
                    <a:pt x="514" y="0"/>
                  </a:lnTo>
                  <a:lnTo>
                    <a:pt x="488" y="0"/>
                  </a:lnTo>
                  <a:lnTo>
                    <a:pt x="463" y="0"/>
                  </a:lnTo>
                  <a:lnTo>
                    <a:pt x="439" y="1"/>
                  </a:lnTo>
                  <a:lnTo>
                    <a:pt x="414" y="4"/>
                  </a:lnTo>
                  <a:lnTo>
                    <a:pt x="389" y="9"/>
                  </a:lnTo>
                  <a:lnTo>
                    <a:pt x="366" y="15"/>
                  </a:lnTo>
                  <a:lnTo>
                    <a:pt x="343" y="21"/>
                  </a:lnTo>
                  <a:lnTo>
                    <a:pt x="320" y="29"/>
                  </a:lnTo>
                  <a:lnTo>
                    <a:pt x="299" y="36"/>
                  </a:lnTo>
                  <a:lnTo>
                    <a:pt x="277" y="47"/>
                  </a:lnTo>
                  <a:lnTo>
                    <a:pt x="255" y="58"/>
                  </a:lnTo>
                  <a:lnTo>
                    <a:pt x="235" y="70"/>
                  </a:lnTo>
                  <a:lnTo>
                    <a:pt x="215" y="83"/>
                  </a:lnTo>
                  <a:lnTo>
                    <a:pt x="195" y="96"/>
                  </a:lnTo>
                  <a:lnTo>
                    <a:pt x="177" y="110"/>
                  </a:lnTo>
                  <a:lnTo>
                    <a:pt x="160" y="126"/>
                  </a:lnTo>
                  <a:lnTo>
                    <a:pt x="143" y="143"/>
                  </a:lnTo>
                  <a:lnTo>
                    <a:pt x="126" y="160"/>
                  </a:lnTo>
                  <a:lnTo>
                    <a:pt x="111" y="177"/>
                  </a:lnTo>
                  <a:lnTo>
                    <a:pt x="97" y="195"/>
                  </a:lnTo>
                  <a:lnTo>
                    <a:pt x="83" y="215"/>
                  </a:lnTo>
                  <a:lnTo>
                    <a:pt x="71" y="233"/>
                  </a:lnTo>
                  <a:lnTo>
                    <a:pt x="58" y="255"/>
                  </a:lnTo>
                  <a:lnTo>
                    <a:pt x="48" y="275"/>
                  </a:lnTo>
                  <a:lnTo>
                    <a:pt x="38" y="297"/>
                  </a:lnTo>
                  <a:lnTo>
                    <a:pt x="29" y="320"/>
                  </a:lnTo>
                  <a:lnTo>
                    <a:pt x="21" y="343"/>
                  </a:lnTo>
                  <a:lnTo>
                    <a:pt x="15" y="366"/>
                  </a:lnTo>
                  <a:lnTo>
                    <a:pt x="9" y="389"/>
                  </a:lnTo>
                  <a:lnTo>
                    <a:pt x="4" y="414"/>
                  </a:lnTo>
                  <a:lnTo>
                    <a:pt x="1" y="438"/>
                  </a:lnTo>
                  <a:lnTo>
                    <a:pt x="0" y="463"/>
                  </a:lnTo>
                  <a:lnTo>
                    <a:pt x="0" y="487"/>
                  </a:lnTo>
                  <a:lnTo>
                    <a:pt x="0" y="512"/>
                  </a:lnTo>
                  <a:lnTo>
                    <a:pt x="1" y="538"/>
                  </a:lnTo>
                  <a:lnTo>
                    <a:pt x="4" y="561"/>
                  </a:lnTo>
                  <a:lnTo>
                    <a:pt x="9" y="586"/>
                  </a:lnTo>
                  <a:lnTo>
                    <a:pt x="15" y="609"/>
                  </a:lnTo>
                  <a:lnTo>
                    <a:pt x="21" y="632"/>
                  </a:lnTo>
                  <a:lnTo>
                    <a:pt x="29" y="655"/>
                  </a:lnTo>
                  <a:lnTo>
                    <a:pt x="38" y="678"/>
                  </a:lnTo>
                  <a:lnTo>
                    <a:pt x="48" y="700"/>
                  </a:lnTo>
                  <a:lnTo>
                    <a:pt x="58" y="720"/>
                  </a:lnTo>
                  <a:lnTo>
                    <a:pt x="71" y="741"/>
                  </a:lnTo>
                  <a:lnTo>
                    <a:pt x="83" y="761"/>
                  </a:lnTo>
                  <a:lnTo>
                    <a:pt x="97" y="780"/>
                  </a:lnTo>
                  <a:lnTo>
                    <a:pt x="111" y="798"/>
                  </a:lnTo>
                  <a:lnTo>
                    <a:pt x="126" y="817"/>
                  </a:lnTo>
                  <a:lnTo>
                    <a:pt x="143" y="834"/>
                  </a:lnTo>
                  <a:lnTo>
                    <a:pt x="160" y="849"/>
                  </a:lnTo>
                  <a:lnTo>
                    <a:pt x="177" y="864"/>
                  </a:lnTo>
                  <a:lnTo>
                    <a:pt x="195" y="878"/>
                  </a:lnTo>
                  <a:lnTo>
                    <a:pt x="215" y="892"/>
                  </a:lnTo>
                  <a:lnTo>
                    <a:pt x="235" y="906"/>
                  </a:lnTo>
                  <a:lnTo>
                    <a:pt x="255" y="917"/>
                  </a:lnTo>
                  <a:lnTo>
                    <a:pt x="277" y="928"/>
                  </a:lnTo>
                  <a:lnTo>
                    <a:pt x="299" y="938"/>
                  </a:lnTo>
                  <a:lnTo>
                    <a:pt x="320" y="946"/>
                  </a:lnTo>
                  <a:lnTo>
                    <a:pt x="343" y="954"/>
                  </a:lnTo>
                  <a:lnTo>
                    <a:pt x="366" y="961"/>
                  </a:lnTo>
                  <a:lnTo>
                    <a:pt x="389" y="966"/>
                  </a:lnTo>
                  <a:lnTo>
                    <a:pt x="414" y="971"/>
                  </a:lnTo>
                  <a:lnTo>
                    <a:pt x="439" y="974"/>
                  </a:lnTo>
                  <a:lnTo>
                    <a:pt x="463" y="975"/>
                  </a:lnTo>
                  <a:lnTo>
                    <a:pt x="488" y="977"/>
                  </a:lnTo>
                  <a:lnTo>
                    <a:pt x="514" y="975"/>
                  </a:lnTo>
                  <a:lnTo>
                    <a:pt x="539" y="974"/>
                  </a:lnTo>
                  <a:lnTo>
                    <a:pt x="563" y="971"/>
                  </a:lnTo>
                  <a:lnTo>
                    <a:pt x="586" y="966"/>
                  </a:lnTo>
                  <a:lnTo>
                    <a:pt x="611" y="961"/>
                  </a:lnTo>
                  <a:lnTo>
                    <a:pt x="634" y="954"/>
                  </a:lnTo>
                  <a:lnTo>
                    <a:pt x="656" y="946"/>
                  </a:lnTo>
                  <a:lnTo>
                    <a:pt x="679" y="938"/>
                  </a:lnTo>
                  <a:lnTo>
                    <a:pt x="700" y="928"/>
                  </a:lnTo>
                  <a:lnTo>
                    <a:pt x="722" y="917"/>
                  </a:lnTo>
                  <a:lnTo>
                    <a:pt x="742" y="906"/>
                  </a:lnTo>
                  <a:lnTo>
                    <a:pt x="762" y="892"/>
                  </a:lnTo>
                  <a:lnTo>
                    <a:pt x="780" y="878"/>
                  </a:lnTo>
                  <a:lnTo>
                    <a:pt x="799" y="864"/>
                  </a:lnTo>
                  <a:lnTo>
                    <a:pt x="817" y="849"/>
                  </a:lnTo>
                  <a:lnTo>
                    <a:pt x="834" y="834"/>
                  </a:lnTo>
                  <a:lnTo>
                    <a:pt x="850" y="817"/>
                  </a:lnTo>
                  <a:lnTo>
                    <a:pt x="865" y="798"/>
                  </a:lnTo>
                  <a:lnTo>
                    <a:pt x="880" y="780"/>
                  </a:lnTo>
                  <a:lnTo>
                    <a:pt x="894" y="761"/>
                  </a:lnTo>
                  <a:lnTo>
                    <a:pt x="907" y="741"/>
                  </a:lnTo>
                  <a:lnTo>
                    <a:pt x="917" y="720"/>
                  </a:lnTo>
                  <a:lnTo>
                    <a:pt x="928" y="700"/>
                  </a:lnTo>
                  <a:lnTo>
                    <a:pt x="939" y="678"/>
                  </a:lnTo>
                  <a:lnTo>
                    <a:pt x="948" y="655"/>
                  </a:lnTo>
                  <a:lnTo>
                    <a:pt x="956" y="632"/>
                  </a:lnTo>
                  <a:lnTo>
                    <a:pt x="962" y="609"/>
                  </a:lnTo>
                  <a:lnTo>
                    <a:pt x="967" y="586"/>
                  </a:lnTo>
                  <a:lnTo>
                    <a:pt x="971" y="561"/>
                  </a:lnTo>
                  <a:lnTo>
                    <a:pt x="974" y="538"/>
                  </a:lnTo>
                  <a:lnTo>
                    <a:pt x="976" y="512"/>
                  </a:lnTo>
                  <a:lnTo>
                    <a:pt x="977" y="4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34"/>
            <p:cNvSpPr>
              <a:spLocks/>
            </p:cNvSpPr>
            <p:nvPr/>
          </p:nvSpPr>
          <p:spPr bwMode="auto">
            <a:xfrm>
              <a:off x="4442" y="1451"/>
              <a:ext cx="489" cy="489"/>
            </a:xfrm>
            <a:custGeom>
              <a:avLst/>
              <a:gdLst>
                <a:gd name="T0" fmla="*/ 122 w 977"/>
                <a:gd name="T1" fmla="*/ 55 h 977"/>
                <a:gd name="T2" fmla="*/ 121 w 977"/>
                <a:gd name="T3" fmla="*/ 46 h 977"/>
                <a:gd name="T4" fmla="*/ 118 w 977"/>
                <a:gd name="T5" fmla="*/ 38 h 977"/>
                <a:gd name="T6" fmla="*/ 114 w 977"/>
                <a:gd name="T7" fmla="*/ 30 h 977"/>
                <a:gd name="T8" fmla="*/ 109 w 977"/>
                <a:gd name="T9" fmla="*/ 23 h 977"/>
                <a:gd name="T10" fmla="*/ 103 w 977"/>
                <a:gd name="T11" fmla="*/ 16 h 977"/>
                <a:gd name="T12" fmla="*/ 96 w 977"/>
                <a:gd name="T13" fmla="*/ 11 h 977"/>
                <a:gd name="T14" fmla="*/ 88 w 977"/>
                <a:gd name="T15" fmla="*/ 6 h 977"/>
                <a:gd name="T16" fmla="*/ 80 w 977"/>
                <a:gd name="T17" fmla="*/ 3 h 977"/>
                <a:gd name="T18" fmla="*/ 71 w 977"/>
                <a:gd name="T19" fmla="*/ 1 h 977"/>
                <a:gd name="T20" fmla="*/ 61 w 977"/>
                <a:gd name="T21" fmla="*/ 0 h 977"/>
                <a:gd name="T22" fmla="*/ 52 w 977"/>
                <a:gd name="T23" fmla="*/ 1 h 977"/>
                <a:gd name="T24" fmla="*/ 43 w 977"/>
                <a:gd name="T25" fmla="*/ 3 h 977"/>
                <a:gd name="T26" fmla="*/ 35 w 977"/>
                <a:gd name="T27" fmla="*/ 6 h 977"/>
                <a:gd name="T28" fmla="*/ 27 w 977"/>
                <a:gd name="T29" fmla="*/ 11 h 977"/>
                <a:gd name="T30" fmla="*/ 20 w 977"/>
                <a:gd name="T31" fmla="*/ 16 h 977"/>
                <a:gd name="T32" fmla="*/ 14 w 977"/>
                <a:gd name="T33" fmla="*/ 23 h 977"/>
                <a:gd name="T34" fmla="*/ 9 w 977"/>
                <a:gd name="T35" fmla="*/ 30 h 977"/>
                <a:gd name="T36" fmla="*/ 5 w 977"/>
                <a:gd name="T37" fmla="*/ 38 h 977"/>
                <a:gd name="T38" fmla="*/ 2 w 977"/>
                <a:gd name="T39" fmla="*/ 46 h 977"/>
                <a:gd name="T40" fmla="*/ 1 w 977"/>
                <a:gd name="T41" fmla="*/ 55 h 977"/>
                <a:gd name="T42" fmla="*/ 0 w 977"/>
                <a:gd name="T43" fmla="*/ 64 h 977"/>
                <a:gd name="T44" fmla="*/ 2 w 977"/>
                <a:gd name="T45" fmla="*/ 74 h 977"/>
                <a:gd name="T46" fmla="*/ 4 w 977"/>
                <a:gd name="T47" fmla="*/ 82 h 977"/>
                <a:gd name="T48" fmla="*/ 8 w 977"/>
                <a:gd name="T49" fmla="*/ 90 h 977"/>
                <a:gd name="T50" fmla="*/ 13 w 977"/>
                <a:gd name="T51" fmla="*/ 98 h 977"/>
                <a:gd name="T52" fmla="*/ 18 w 977"/>
                <a:gd name="T53" fmla="*/ 105 h 977"/>
                <a:gd name="T54" fmla="*/ 25 w 977"/>
                <a:gd name="T55" fmla="*/ 110 h 977"/>
                <a:gd name="T56" fmla="*/ 32 w 977"/>
                <a:gd name="T57" fmla="*/ 115 h 977"/>
                <a:gd name="T58" fmla="*/ 40 w 977"/>
                <a:gd name="T59" fmla="*/ 119 h 977"/>
                <a:gd name="T60" fmla="*/ 49 w 977"/>
                <a:gd name="T61" fmla="*/ 121 h 977"/>
                <a:gd name="T62" fmla="*/ 58 w 977"/>
                <a:gd name="T63" fmla="*/ 122 h 977"/>
                <a:gd name="T64" fmla="*/ 68 w 977"/>
                <a:gd name="T65" fmla="*/ 122 h 977"/>
                <a:gd name="T66" fmla="*/ 77 w 977"/>
                <a:gd name="T67" fmla="*/ 121 h 977"/>
                <a:gd name="T68" fmla="*/ 85 w 977"/>
                <a:gd name="T69" fmla="*/ 118 h 977"/>
                <a:gd name="T70" fmla="*/ 93 w 977"/>
                <a:gd name="T71" fmla="*/ 114 h 977"/>
                <a:gd name="T72" fmla="*/ 100 w 977"/>
                <a:gd name="T73" fmla="*/ 108 h 977"/>
                <a:gd name="T74" fmla="*/ 107 w 977"/>
                <a:gd name="T75" fmla="*/ 103 h 977"/>
                <a:gd name="T76" fmla="*/ 112 w 977"/>
                <a:gd name="T77" fmla="*/ 96 h 977"/>
                <a:gd name="T78" fmla="*/ 116 w 977"/>
                <a:gd name="T79" fmla="*/ 88 h 977"/>
                <a:gd name="T80" fmla="*/ 120 w 977"/>
                <a:gd name="T81" fmla="*/ 79 h 977"/>
                <a:gd name="T82" fmla="*/ 122 w 977"/>
                <a:gd name="T83" fmla="*/ 71 h 977"/>
                <a:gd name="T84" fmla="*/ 123 w 977"/>
                <a:gd name="T85" fmla="*/ 61 h 9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7"/>
                <a:gd name="T130" fmla="*/ 0 h 977"/>
                <a:gd name="T131" fmla="*/ 977 w 977"/>
                <a:gd name="T132" fmla="*/ 977 h 9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7" h="977">
                  <a:moveTo>
                    <a:pt x="977" y="487"/>
                  </a:moveTo>
                  <a:lnTo>
                    <a:pt x="976" y="463"/>
                  </a:lnTo>
                  <a:lnTo>
                    <a:pt x="974" y="438"/>
                  </a:lnTo>
                  <a:lnTo>
                    <a:pt x="971" y="414"/>
                  </a:lnTo>
                  <a:lnTo>
                    <a:pt x="967" y="389"/>
                  </a:lnTo>
                  <a:lnTo>
                    <a:pt x="962" y="366"/>
                  </a:lnTo>
                  <a:lnTo>
                    <a:pt x="956" y="343"/>
                  </a:lnTo>
                  <a:lnTo>
                    <a:pt x="948" y="320"/>
                  </a:lnTo>
                  <a:lnTo>
                    <a:pt x="939" y="297"/>
                  </a:lnTo>
                  <a:lnTo>
                    <a:pt x="928" y="275"/>
                  </a:lnTo>
                  <a:lnTo>
                    <a:pt x="917" y="255"/>
                  </a:lnTo>
                  <a:lnTo>
                    <a:pt x="907" y="233"/>
                  </a:lnTo>
                  <a:lnTo>
                    <a:pt x="894" y="215"/>
                  </a:lnTo>
                  <a:lnTo>
                    <a:pt x="880" y="195"/>
                  </a:lnTo>
                  <a:lnTo>
                    <a:pt x="865" y="177"/>
                  </a:lnTo>
                  <a:lnTo>
                    <a:pt x="850" y="160"/>
                  </a:lnTo>
                  <a:lnTo>
                    <a:pt x="834" y="143"/>
                  </a:lnTo>
                  <a:lnTo>
                    <a:pt x="817" y="126"/>
                  </a:lnTo>
                  <a:lnTo>
                    <a:pt x="799" y="110"/>
                  </a:lnTo>
                  <a:lnTo>
                    <a:pt x="780" y="96"/>
                  </a:lnTo>
                  <a:lnTo>
                    <a:pt x="762" y="83"/>
                  </a:lnTo>
                  <a:lnTo>
                    <a:pt x="742" y="70"/>
                  </a:lnTo>
                  <a:lnTo>
                    <a:pt x="722" y="58"/>
                  </a:lnTo>
                  <a:lnTo>
                    <a:pt x="700" y="47"/>
                  </a:lnTo>
                  <a:lnTo>
                    <a:pt x="679" y="36"/>
                  </a:lnTo>
                  <a:lnTo>
                    <a:pt x="656" y="29"/>
                  </a:lnTo>
                  <a:lnTo>
                    <a:pt x="634" y="21"/>
                  </a:lnTo>
                  <a:lnTo>
                    <a:pt x="611" y="15"/>
                  </a:lnTo>
                  <a:lnTo>
                    <a:pt x="586" y="9"/>
                  </a:lnTo>
                  <a:lnTo>
                    <a:pt x="563" y="4"/>
                  </a:lnTo>
                  <a:lnTo>
                    <a:pt x="539" y="1"/>
                  </a:lnTo>
                  <a:lnTo>
                    <a:pt x="514" y="0"/>
                  </a:lnTo>
                  <a:lnTo>
                    <a:pt x="488" y="0"/>
                  </a:lnTo>
                  <a:lnTo>
                    <a:pt x="463" y="0"/>
                  </a:lnTo>
                  <a:lnTo>
                    <a:pt x="439" y="1"/>
                  </a:lnTo>
                  <a:lnTo>
                    <a:pt x="414" y="4"/>
                  </a:lnTo>
                  <a:lnTo>
                    <a:pt x="389" y="9"/>
                  </a:lnTo>
                  <a:lnTo>
                    <a:pt x="366" y="15"/>
                  </a:lnTo>
                  <a:lnTo>
                    <a:pt x="343" y="21"/>
                  </a:lnTo>
                  <a:lnTo>
                    <a:pt x="320" y="29"/>
                  </a:lnTo>
                  <a:lnTo>
                    <a:pt x="299" y="36"/>
                  </a:lnTo>
                  <a:lnTo>
                    <a:pt x="277" y="47"/>
                  </a:lnTo>
                  <a:lnTo>
                    <a:pt x="255" y="58"/>
                  </a:lnTo>
                  <a:lnTo>
                    <a:pt x="235" y="70"/>
                  </a:lnTo>
                  <a:lnTo>
                    <a:pt x="215" y="83"/>
                  </a:lnTo>
                  <a:lnTo>
                    <a:pt x="195" y="96"/>
                  </a:lnTo>
                  <a:lnTo>
                    <a:pt x="177" y="110"/>
                  </a:lnTo>
                  <a:lnTo>
                    <a:pt x="160" y="126"/>
                  </a:lnTo>
                  <a:lnTo>
                    <a:pt x="143" y="143"/>
                  </a:lnTo>
                  <a:lnTo>
                    <a:pt x="126" y="160"/>
                  </a:lnTo>
                  <a:lnTo>
                    <a:pt x="111" y="177"/>
                  </a:lnTo>
                  <a:lnTo>
                    <a:pt x="97" y="195"/>
                  </a:lnTo>
                  <a:lnTo>
                    <a:pt x="83" y="215"/>
                  </a:lnTo>
                  <a:lnTo>
                    <a:pt x="71" y="233"/>
                  </a:lnTo>
                  <a:lnTo>
                    <a:pt x="58" y="255"/>
                  </a:lnTo>
                  <a:lnTo>
                    <a:pt x="48" y="275"/>
                  </a:lnTo>
                  <a:lnTo>
                    <a:pt x="38" y="297"/>
                  </a:lnTo>
                  <a:lnTo>
                    <a:pt x="29" y="320"/>
                  </a:lnTo>
                  <a:lnTo>
                    <a:pt x="21" y="343"/>
                  </a:lnTo>
                  <a:lnTo>
                    <a:pt x="15" y="366"/>
                  </a:lnTo>
                  <a:lnTo>
                    <a:pt x="9" y="389"/>
                  </a:lnTo>
                  <a:lnTo>
                    <a:pt x="4" y="414"/>
                  </a:lnTo>
                  <a:lnTo>
                    <a:pt x="1" y="438"/>
                  </a:lnTo>
                  <a:lnTo>
                    <a:pt x="0" y="463"/>
                  </a:lnTo>
                  <a:lnTo>
                    <a:pt x="0" y="487"/>
                  </a:lnTo>
                  <a:lnTo>
                    <a:pt x="0" y="512"/>
                  </a:lnTo>
                  <a:lnTo>
                    <a:pt x="1" y="538"/>
                  </a:lnTo>
                  <a:lnTo>
                    <a:pt x="4" y="561"/>
                  </a:lnTo>
                  <a:lnTo>
                    <a:pt x="9" y="586"/>
                  </a:lnTo>
                  <a:lnTo>
                    <a:pt x="15" y="609"/>
                  </a:lnTo>
                  <a:lnTo>
                    <a:pt x="21" y="632"/>
                  </a:lnTo>
                  <a:lnTo>
                    <a:pt x="29" y="655"/>
                  </a:lnTo>
                  <a:lnTo>
                    <a:pt x="38" y="678"/>
                  </a:lnTo>
                  <a:lnTo>
                    <a:pt x="48" y="700"/>
                  </a:lnTo>
                  <a:lnTo>
                    <a:pt x="58" y="720"/>
                  </a:lnTo>
                  <a:lnTo>
                    <a:pt x="71" y="741"/>
                  </a:lnTo>
                  <a:lnTo>
                    <a:pt x="83" y="761"/>
                  </a:lnTo>
                  <a:lnTo>
                    <a:pt x="97" y="780"/>
                  </a:lnTo>
                  <a:lnTo>
                    <a:pt x="111" y="798"/>
                  </a:lnTo>
                  <a:lnTo>
                    <a:pt x="126" y="817"/>
                  </a:lnTo>
                  <a:lnTo>
                    <a:pt x="143" y="834"/>
                  </a:lnTo>
                  <a:lnTo>
                    <a:pt x="160" y="849"/>
                  </a:lnTo>
                  <a:lnTo>
                    <a:pt x="177" y="864"/>
                  </a:lnTo>
                  <a:lnTo>
                    <a:pt x="195" y="878"/>
                  </a:lnTo>
                  <a:lnTo>
                    <a:pt x="215" y="892"/>
                  </a:lnTo>
                  <a:lnTo>
                    <a:pt x="235" y="906"/>
                  </a:lnTo>
                  <a:lnTo>
                    <a:pt x="255" y="917"/>
                  </a:lnTo>
                  <a:lnTo>
                    <a:pt x="277" y="928"/>
                  </a:lnTo>
                  <a:lnTo>
                    <a:pt x="299" y="938"/>
                  </a:lnTo>
                  <a:lnTo>
                    <a:pt x="320" y="946"/>
                  </a:lnTo>
                  <a:lnTo>
                    <a:pt x="343" y="954"/>
                  </a:lnTo>
                  <a:lnTo>
                    <a:pt x="366" y="961"/>
                  </a:lnTo>
                  <a:lnTo>
                    <a:pt x="389" y="966"/>
                  </a:lnTo>
                  <a:lnTo>
                    <a:pt x="414" y="971"/>
                  </a:lnTo>
                  <a:lnTo>
                    <a:pt x="439" y="974"/>
                  </a:lnTo>
                  <a:lnTo>
                    <a:pt x="463" y="975"/>
                  </a:lnTo>
                  <a:lnTo>
                    <a:pt x="488" y="977"/>
                  </a:lnTo>
                  <a:lnTo>
                    <a:pt x="514" y="975"/>
                  </a:lnTo>
                  <a:lnTo>
                    <a:pt x="539" y="974"/>
                  </a:lnTo>
                  <a:lnTo>
                    <a:pt x="563" y="971"/>
                  </a:lnTo>
                  <a:lnTo>
                    <a:pt x="586" y="966"/>
                  </a:lnTo>
                  <a:lnTo>
                    <a:pt x="611" y="961"/>
                  </a:lnTo>
                  <a:lnTo>
                    <a:pt x="634" y="954"/>
                  </a:lnTo>
                  <a:lnTo>
                    <a:pt x="656" y="946"/>
                  </a:lnTo>
                  <a:lnTo>
                    <a:pt x="679" y="938"/>
                  </a:lnTo>
                  <a:lnTo>
                    <a:pt x="700" y="928"/>
                  </a:lnTo>
                  <a:lnTo>
                    <a:pt x="722" y="917"/>
                  </a:lnTo>
                  <a:lnTo>
                    <a:pt x="742" y="906"/>
                  </a:lnTo>
                  <a:lnTo>
                    <a:pt x="762" y="892"/>
                  </a:lnTo>
                  <a:lnTo>
                    <a:pt x="780" y="878"/>
                  </a:lnTo>
                  <a:lnTo>
                    <a:pt x="799" y="864"/>
                  </a:lnTo>
                  <a:lnTo>
                    <a:pt x="817" y="849"/>
                  </a:lnTo>
                  <a:lnTo>
                    <a:pt x="834" y="834"/>
                  </a:lnTo>
                  <a:lnTo>
                    <a:pt x="850" y="817"/>
                  </a:lnTo>
                  <a:lnTo>
                    <a:pt x="865" y="798"/>
                  </a:lnTo>
                  <a:lnTo>
                    <a:pt x="880" y="780"/>
                  </a:lnTo>
                  <a:lnTo>
                    <a:pt x="894" y="761"/>
                  </a:lnTo>
                  <a:lnTo>
                    <a:pt x="907" y="741"/>
                  </a:lnTo>
                  <a:lnTo>
                    <a:pt x="917" y="720"/>
                  </a:lnTo>
                  <a:lnTo>
                    <a:pt x="928" y="700"/>
                  </a:lnTo>
                  <a:lnTo>
                    <a:pt x="939" y="678"/>
                  </a:lnTo>
                  <a:lnTo>
                    <a:pt x="948" y="655"/>
                  </a:lnTo>
                  <a:lnTo>
                    <a:pt x="956" y="632"/>
                  </a:lnTo>
                  <a:lnTo>
                    <a:pt x="962" y="609"/>
                  </a:lnTo>
                  <a:lnTo>
                    <a:pt x="967" y="586"/>
                  </a:lnTo>
                  <a:lnTo>
                    <a:pt x="971" y="561"/>
                  </a:lnTo>
                  <a:lnTo>
                    <a:pt x="974" y="538"/>
                  </a:lnTo>
                  <a:lnTo>
                    <a:pt x="976" y="512"/>
                  </a:lnTo>
                  <a:lnTo>
                    <a:pt x="977" y="4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Rectangle 35"/>
            <p:cNvSpPr>
              <a:spLocks noChangeArrowheads="1"/>
            </p:cNvSpPr>
            <p:nvPr/>
          </p:nvSpPr>
          <p:spPr bwMode="auto">
            <a:xfrm>
              <a:off x="4561" y="1614"/>
              <a:ext cx="24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700" b="0">
                  <a:solidFill>
                    <a:srgbClr val="000000"/>
                  </a:solidFill>
                  <a:latin typeface="Arial" pitchFamily="34" charset="0"/>
                </a:rPr>
                <a:t>yew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0511" name="Rectangle 36"/>
            <p:cNvSpPr>
              <a:spLocks noChangeArrowheads="1"/>
            </p:cNvSpPr>
            <p:nvPr/>
          </p:nvSpPr>
          <p:spPr bwMode="auto">
            <a:xfrm>
              <a:off x="3219" y="1960"/>
              <a:ext cx="49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700" b="0">
                  <a:solidFill>
                    <a:srgbClr val="000000"/>
                  </a:solidFill>
                  <a:latin typeface="Arial" pitchFamily="34" charset="0"/>
                </a:rPr>
                <a:t>001 100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0512" name="Rectangle 37"/>
            <p:cNvSpPr>
              <a:spLocks noChangeArrowheads="1"/>
            </p:cNvSpPr>
            <p:nvPr/>
          </p:nvSpPr>
          <p:spPr bwMode="auto">
            <a:xfrm>
              <a:off x="4440" y="1960"/>
              <a:ext cx="49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700" b="0">
                  <a:solidFill>
                    <a:srgbClr val="000000"/>
                  </a:solidFill>
                  <a:latin typeface="Arial" pitchFamily="34" charset="0"/>
                </a:rPr>
                <a:t>001 010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0513" name="Freeform 38"/>
            <p:cNvSpPr>
              <a:spLocks/>
            </p:cNvSpPr>
            <p:nvPr/>
          </p:nvSpPr>
          <p:spPr bwMode="auto">
            <a:xfrm>
              <a:off x="164" y="1705"/>
              <a:ext cx="5377" cy="730"/>
            </a:xfrm>
            <a:custGeom>
              <a:avLst/>
              <a:gdLst>
                <a:gd name="T0" fmla="*/ 1253 w 10754"/>
                <a:gd name="T1" fmla="*/ 0 h 1459"/>
                <a:gd name="T2" fmla="*/ 1260 w 10754"/>
                <a:gd name="T3" fmla="*/ 1 h 1459"/>
                <a:gd name="T4" fmla="*/ 1267 w 10754"/>
                <a:gd name="T5" fmla="*/ 1 h 1459"/>
                <a:gd name="T6" fmla="*/ 1274 w 10754"/>
                <a:gd name="T7" fmla="*/ 3 h 1459"/>
                <a:gd name="T8" fmla="*/ 1280 w 10754"/>
                <a:gd name="T9" fmla="*/ 4 h 1459"/>
                <a:gd name="T10" fmla="*/ 1287 w 10754"/>
                <a:gd name="T11" fmla="*/ 6 h 1459"/>
                <a:gd name="T12" fmla="*/ 1297 w 10754"/>
                <a:gd name="T13" fmla="*/ 11 h 1459"/>
                <a:gd name="T14" fmla="*/ 1308 w 10754"/>
                <a:gd name="T15" fmla="*/ 18 h 1459"/>
                <a:gd name="T16" fmla="*/ 1318 w 10754"/>
                <a:gd name="T17" fmla="*/ 26 h 1459"/>
                <a:gd name="T18" fmla="*/ 1326 w 10754"/>
                <a:gd name="T19" fmla="*/ 35 h 1459"/>
                <a:gd name="T20" fmla="*/ 1334 w 10754"/>
                <a:gd name="T21" fmla="*/ 46 h 1459"/>
                <a:gd name="T22" fmla="*/ 1338 w 10754"/>
                <a:gd name="T23" fmla="*/ 56 h 1459"/>
                <a:gd name="T24" fmla="*/ 1341 w 10754"/>
                <a:gd name="T25" fmla="*/ 62 h 1459"/>
                <a:gd name="T26" fmla="*/ 1342 w 10754"/>
                <a:gd name="T27" fmla="*/ 68 h 1459"/>
                <a:gd name="T28" fmla="*/ 1344 w 10754"/>
                <a:gd name="T29" fmla="*/ 75 h 1459"/>
                <a:gd name="T30" fmla="*/ 1344 w 10754"/>
                <a:gd name="T31" fmla="*/ 81 h 1459"/>
                <a:gd name="T32" fmla="*/ 1345 w 10754"/>
                <a:gd name="T33" fmla="*/ 88 h 1459"/>
                <a:gd name="T34" fmla="*/ 1345 w 10754"/>
                <a:gd name="T35" fmla="*/ 92 h 1459"/>
                <a:gd name="T36" fmla="*/ 1344 w 10754"/>
                <a:gd name="T37" fmla="*/ 99 h 1459"/>
                <a:gd name="T38" fmla="*/ 1343 w 10754"/>
                <a:gd name="T39" fmla="*/ 106 h 1459"/>
                <a:gd name="T40" fmla="*/ 1342 w 10754"/>
                <a:gd name="T41" fmla="*/ 112 h 1459"/>
                <a:gd name="T42" fmla="*/ 1340 w 10754"/>
                <a:gd name="T43" fmla="*/ 119 h 1459"/>
                <a:gd name="T44" fmla="*/ 1338 w 10754"/>
                <a:gd name="T45" fmla="*/ 125 h 1459"/>
                <a:gd name="T46" fmla="*/ 1334 w 10754"/>
                <a:gd name="T47" fmla="*/ 133 h 1459"/>
                <a:gd name="T48" fmla="*/ 1327 w 10754"/>
                <a:gd name="T49" fmla="*/ 144 h 1459"/>
                <a:gd name="T50" fmla="*/ 1318 w 10754"/>
                <a:gd name="T51" fmla="*/ 154 h 1459"/>
                <a:gd name="T52" fmla="*/ 1308 w 10754"/>
                <a:gd name="T53" fmla="*/ 163 h 1459"/>
                <a:gd name="T54" fmla="*/ 1297 w 10754"/>
                <a:gd name="T55" fmla="*/ 170 h 1459"/>
                <a:gd name="T56" fmla="*/ 1289 w 10754"/>
                <a:gd name="T57" fmla="*/ 174 h 1459"/>
                <a:gd name="T58" fmla="*/ 1283 w 10754"/>
                <a:gd name="T59" fmla="*/ 176 h 1459"/>
                <a:gd name="T60" fmla="*/ 1276 w 10754"/>
                <a:gd name="T61" fmla="*/ 178 h 1459"/>
                <a:gd name="T62" fmla="*/ 1269 w 10754"/>
                <a:gd name="T63" fmla="*/ 180 h 1459"/>
                <a:gd name="T64" fmla="*/ 1263 w 10754"/>
                <a:gd name="T65" fmla="*/ 181 h 1459"/>
                <a:gd name="T66" fmla="*/ 1255 w 10754"/>
                <a:gd name="T67" fmla="*/ 181 h 1459"/>
                <a:gd name="T68" fmla="*/ 1253 w 10754"/>
                <a:gd name="T69" fmla="*/ 181 h 1459"/>
                <a:gd name="T70" fmla="*/ 88 w 10754"/>
                <a:gd name="T71" fmla="*/ 182 h 1459"/>
                <a:gd name="T72" fmla="*/ 82 w 10754"/>
                <a:gd name="T73" fmla="*/ 182 h 1459"/>
                <a:gd name="T74" fmla="*/ 76 w 10754"/>
                <a:gd name="T75" fmla="*/ 183 h 1459"/>
                <a:gd name="T76" fmla="*/ 69 w 10754"/>
                <a:gd name="T77" fmla="*/ 182 h 1459"/>
                <a:gd name="T78" fmla="*/ 58 w 10754"/>
                <a:gd name="T79" fmla="*/ 180 h 1459"/>
                <a:gd name="T80" fmla="*/ 47 w 10754"/>
                <a:gd name="T81" fmla="*/ 177 h 1459"/>
                <a:gd name="T82" fmla="*/ 37 w 10754"/>
                <a:gd name="T83" fmla="*/ 172 h 1459"/>
                <a:gd name="T84" fmla="*/ 28 w 10754"/>
                <a:gd name="T85" fmla="*/ 165 h 1459"/>
                <a:gd name="T86" fmla="*/ 19 w 10754"/>
                <a:gd name="T87" fmla="*/ 157 h 1459"/>
                <a:gd name="T88" fmla="*/ 12 w 10754"/>
                <a:gd name="T89" fmla="*/ 149 h 1459"/>
                <a:gd name="T90" fmla="*/ 7 w 10754"/>
                <a:gd name="T91" fmla="*/ 139 h 1459"/>
                <a:gd name="T92" fmla="*/ 2 w 10754"/>
                <a:gd name="T93" fmla="*/ 128 h 1459"/>
                <a:gd name="T94" fmla="*/ 0 w 10754"/>
                <a:gd name="T95" fmla="*/ 120 h 1459"/>
                <a:gd name="T96" fmla="*/ 1 w 10754"/>
                <a:gd name="T97" fmla="*/ 112 h 1459"/>
                <a:gd name="T98" fmla="*/ 3 w 10754"/>
                <a:gd name="T99" fmla="*/ 93 h 1459"/>
                <a:gd name="T100" fmla="*/ 9 w 10754"/>
                <a:gd name="T101" fmla="*/ 77 h 1459"/>
                <a:gd name="T102" fmla="*/ 18 w 10754"/>
                <a:gd name="T103" fmla="*/ 65 h 1459"/>
                <a:gd name="T104" fmla="*/ 29 w 10754"/>
                <a:gd name="T105" fmla="*/ 55 h 1459"/>
                <a:gd name="T106" fmla="*/ 42 w 10754"/>
                <a:gd name="T107" fmla="*/ 48 h 1459"/>
                <a:gd name="T108" fmla="*/ 57 w 10754"/>
                <a:gd name="T109" fmla="*/ 43 h 1459"/>
                <a:gd name="T110" fmla="*/ 74 w 10754"/>
                <a:gd name="T111" fmla="*/ 40 h 1459"/>
                <a:gd name="T112" fmla="*/ 93 w 10754"/>
                <a:gd name="T113" fmla="*/ 36 h 1459"/>
                <a:gd name="T114" fmla="*/ 126 w 10754"/>
                <a:gd name="T115" fmla="*/ 32 h 14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754"/>
                <a:gd name="T175" fmla="*/ 0 h 1459"/>
                <a:gd name="T176" fmla="*/ 10754 w 10754"/>
                <a:gd name="T177" fmla="*/ 1459 h 145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754" h="1459">
                  <a:moveTo>
                    <a:pt x="9533" y="0"/>
                  </a:moveTo>
                  <a:lnTo>
                    <a:pt x="10022" y="0"/>
                  </a:lnTo>
                  <a:lnTo>
                    <a:pt x="10040" y="0"/>
                  </a:lnTo>
                  <a:lnTo>
                    <a:pt x="10059" y="0"/>
                  </a:lnTo>
                  <a:lnTo>
                    <a:pt x="10077" y="2"/>
                  </a:lnTo>
                  <a:lnTo>
                    <a:pt x="10095" y="3"/>
                  </a:lnTo>
                  <a:lnTo>
                    <a:pt x="10114" y="5"/>
                  </a:lnTo>
                  <a:lnTo>
                    <a:pt x="10132" y="7"/>
                  </a:lnTo>
                  <a:lnTo>
                    <a:pt x="10151" y="10"/>
                  </a:lnTo>
                  <a:lnTo>
                    <a:pt x="10168" y="13"/>
                  </a:lnTo>
                  <a:lnTo>
                    <a:pt x="10186" y="17"/>
                  </a:lnTo>
                  <a:lnTo>
                    <a:pt x="10203" y="20"/>
                  </a:lnTo>
                  <a:lnTo>
                    <a:pt x="10222" y="25"/>
                  </a:lnTo>
                  <a:lnTo>
                    <a:pt x="10239" y="30"/>
                  </a:lnTo>
                  <a:lnTo>
                    <a:pt x="10256" y="36"/>
                  </a:lnTo>
                  <a:lnTo>
                    <a:pt x="10273" y="40"/>
                  </a:lnTo>
                  <a:lnTo>
                    <a:pt x="10289" y="47"/>
                  </a:lnTo>
                  <a:lnTo>
                    <a:pt x="10305" y="53"/>
                  </a:lnTo>
                  <a:lnTo>
                    <a:pt x="10337" y="67"/>
                  </a:lnTo>
                  <a:lnTo>
                    <a:pt x="10370" y="82"/>
                  </a:lnTo>
                  <a:lnTo>
                    <a:pt x="10400" y="99"/>
                  </a:lnTo>
                  <a:lnTo>
                    <a:pt x="10430" y="117"/>
                  </a:lnTo>
                  <a:lnTo>
                    <a:pt x="10459" y="137"/>
                  </a:lnTo>
                  <a:lnTo>
                    <a:pt x="10487" y="157"/>
                  </a:lnTo>
                  <a:lnTo>
                    <a:pt x="10513" y="179"/>
                  </a:lnTo>
                  <a:lnTo>
                    <a:pt x="10537" y="202"/>
                  </a:lnTo>
                  <a:lnTo>
                    <a:pt x="10562" y="227"/>
                  </a:lnTo>
                  <a:lnTo>
                    <a:pt x="10585" y="253"/>
                  </a:lnTo>
                  <a:lnTo>
                    <a:pt x="10607" y="279"/>
                  </a:lnTo>
                  <a:lnTo>
                    <a:pt x="10628" y="307"/>
                  </a:lnTo>
                  <a:lnTo>
                    <a:pt x="10647" y="334"/>
                  </a:lnTo>
                  <a:lnTo>
                    <a:pt x="10665" y="364"/>
                  </a:lnTo>
                  <a:lnTo>
                    <a:pt x="10681" y="394"/>
                  </a:lnTo>
                  <a:lnTo>
                    <a:pt x="10696" y="425"/>
                  </a:lnTo>
                  <a:lnTo>
                    <a:pt x="10702" y="442"/>
                  </a:lnTo>
                  <a:lnTo>
                    <a:pt x="10708" y="458"/>
                  </a:lnTo>
                  <a:lnTo>
                    <a:pt x="10714" y="474"/>
                  </a:lnTo>
                  <a:lnTo>
                    <a:pt x="10721" y="490"/>
                  </a:lnTo>
                  <a:lnTo>
                    <a:pt x="10725" y="507"/>
                  </a:lnTo>
                  <a:lnTo>
                    <a:pt x="10730" y="524"/>
                  </a:lnTo>
                  <a:lnTo>
                    <a:pt x="10734" y="541"/>
                  </a:lnTo>
                  <a:lnTo>
                    <a:pt x="10739" y="558"/>
                  </a:lnTo>
                  <a:lnTo>
                    <a:pt x="10742" y="574"/>
                  </a:lnTo>
                  <a:lnTo>
                    <a:pt x="10745" y="593"/>
                  </a:lnTo>
                  <a:lnTo>
                    <a:pt x="10748" y="610"/>
                  </a:lnTo>
                  <a:lnTo>
                    <a:pt x="10750" y="627"/>
                  </a:lnTo>
                  <a:lnTo>
                    <a:pt x="10751" y="645"/>
                  </a:lnTo>
                  <a:lnTo>
                    <a:pt x="10753" y="664"/>
                  </a:lnTo>
                  <a:lnTo>
                    <a:pt x="10754" y="681"/>
                  </a:lnTo>
                  <a:lnTo>
                    <a:pt x="10754" y="699"/>
                  </a:lnTo>
                  <a:lnTo>
                    <a:pt x="10754" y="713"/>
                  </a:lnTo>
                  <a:lnTo>
                    <a:pt x="10754" y="733"/>
                  </a:lnTo>
                  <a:lnTo>
                    <a:pt x="10754" y="751"/>
                  </a:lnTo>
                  <a:lnTo>
                    <a:pt x="10753" y="770"/>
                  </a:lnTo>
                  <a:lnTo>
                    <a:pt x="10751" y="788"/>
                  </a:lnTo>
                  <a:lnTo>
                    <a:pt x="10748" y="807"/>
                  </a:lnTo>
                  <a:lnTo>
                    <a:pt x="10747" y="825"/>
                  </a:lnTo>
                  <a:lnTo>
                    <a:pt x="10744" y="844"/>
                  </a:lnTo>
                  <a:lnTo>
                    <a:pt x="10741" y="861"/>
                  </a:lnTo>
                  <a:lnTo>
                    <a:pt x="10736" y="879"/>
                  </a:lnTo>
                  <a:lnTo>
                    <a:pt x="10731" y="896"/>
                  </a:lnTo>
                  <a:lnTo>
                    <a:pt x="10727" y="915"/>
                  </a:lnTo>
                  <a:lnTo>
                    <a:pt x="10722" y="932"/>
                  </a:lnTo>
                  <a:lnTo>
                    <a:pt x="10716" y="948"/>
                  </a:lnTo>
                  <a:lnTo>
                    <a:pt x="10710" y="965"/>
                  </a:lnTo>
                  <a:lnTo>
                    <a:pt x="10704" y="982"/>
                  </a:lnTo>
                  <a:lnTo>
                    <a:pt x="10697" y="999"/>
                  </a:lnTo>
                  <a:lnTo>
                    <a:pt x="10690" y="1015"/>
                  </a:lnTo>
                  <a:lnTo>
                    <a:pt x="10682" y="1032"/>
                  </a:lnTo>
                  <a:lnTo>
                    <a:pt x="10667" y="1062"/>
                  </a:lnTo>
                  <a:lnTo>
                    <a:pt x="10648" y="1093"/>
                  </a:lnTo>
                  <a:lnTo>
                    <a:pt x="10630" y="1124"/>
                  </a:lnTo>
                  <a:lnTo>
                    <a:pt x="10610" y="1152"/>
                  </a:lnTo>
                  <a:lnTo>
                    <a:pt x="10587" y="1179"/>
                  </a:lnTo>
                  <a:lnTo>
                    <a:pt x="10565" y="1206"/>
                  </a:lnTo>
                  <a:lnTo>
                    <a:pt x="10540" y="1232"/>
                  </a:lnTo>
                  <a:lnTo>
                    <a:pt x="10514" y="1256"/>
                  </a:lnTo>
                  <a:lnTo>
                    <a:pt x="10488" y="1279"/>
                  </a:lnTo>
                  <a:lnTo>
                    <a:pt x="10460" y="1301"/>
                  </a:lnTo>
                  <a:lnTo>
                    <a:pt x="10431" y="1321"/>
                  </a:lnTo>
                  <a:lnTo>
                    <a:pt x="10402" y="1341"/>
                  </a:lnTo>
                  <a:lnTo>
                    <a:pt x="10371" y="1358"/>
                  </a:lnTo>
                  <a:lnTo>
                    <a:pt x="10339" y="1375"/>
                  </a:lnTo>
                  <a:lnTo>
                    <a:pt x="10323" y="1381"/>
                  </a:lnTo>
                  <a:lnTo>
                    <a:pt x="10306" y="1389"/>
                  </a:lnTo>
                  <a:lnTo>
                    <a:pt x="10291" y="1395"/>
                  </a:lnTo>
                  <a:lnTo>
                    <a:pt x="10274" y="1403"/>
                  </a:lnTo>
                  <a:lnTo>
                    <a:pt x="10257" y="1407"/>
                  </a:lnTo>
                  <a:lnTo>
                    <a:pt x="10240" y="1413"/>
                  </a:lnTo>
                  <a:lnTo>
                    <a:pt x="10222" y="1418"/>
                  </a:lnTo>
                  <a:lnTo>
                    <a:pt x="10205" y="1423"/>
                  </a:lnTo>
                  <a:lnTo>
                    <a:pt x="10186" y="1427"/>
                  </a:lnTo>
                  <a:lnTo>
                    <a:pt x="10169" y="1432"/>
                  </a:lnTo>
                  <a:lnTo>
                    <a:pt x="10151" y="1435"/>
                  </a:lnTo>
                  <a:lnTo>
                    <a:pt x="10132" y="1438"/>
                  </a:lnTo>
                  <a:lnTo>
                    <a:pt x="10115" y="1441"/>
                  </a:lnTo>
                  <a:lnTo>
                    <a:pt x="10097" y="1443"/>
                  </a:lnTo>
                  <a:lnTo>
                    <a:pt x="10079" y="1444"/>
                  </a:lnTo>
                  <a:lnTo>
                    <a:pt x="10059" y="1446"/>
                  </a:lnTo>
                  <a:lnTo>
                    <a:pt x="10040" y="1446"/>
                  </a:lnTo>
                  <a:lnTo>
                    <a:pt x="10022" y="1446"/>
                  </a:lnTo>
                  <a:lnTo>
                    <a:pt x="10022" y="1447"/>
                  </a:lnTo>
                  <a:lnTo>
                    <a:pt x="734" y="1447"/>
                  </a:lnTo>
                  <a:lnTo>
                    <a:pt x="718" y="1449"/>
                  </a:lnTo>
                  <a:lnTo>
                    <a:pt x="702" y="1452"/>
                  </a:lnTo>
                  <a:lnTo>
                    <a:pt x="687" y="1453"/>
                  </a:lnTo>
                  <a:lnTo>
                    <a:pt x="671" y="1456"/>
                  </a:lnTo>
                  <a:lnTo>
                    <a:pt x="654" y="1456"/>
                  </a:lnTo>
                  <a:lnTo>
                    <a:pt x="639" y="1458"/>
                  </a:lnTo>
                  <a:lnTo>
                    <a:pt x="624" y="1458"/>
                  </a:lnTo>
                  <a:lnTo>
                    <a:pt x="608" y="1459"/>
                  </a:lnTo>
                  <a:lnTo>
                    <a:pt x="593" y="1458"/>
                  </a:lnTo>
                  <a:lnTo>
                    <a:pt x="577" y="1458"/>
                  </a:lnTo>
                  <a:lnTo>
                    <a:pt x="547" y="1455"/>
                  </a:lnTo>
                  <a:lnTo>
                    <a:pt x="516" y="1452"/>
                  </a:lnTo>
                  <a:lnTo>
                    <a:pt x="487" y="1446"/>
                  </a:lnTo>
                  <a:lnTo>
                    <a:pt x="457" y="1439"/>
                  </a:lnTo>
                  <a:lnTo>
                    <a:pt x="428" y="1432"/>
                  </a:lnTo>
                  <a:lnTo>
                    <a:pt x="399" y="1421"/>
                  </a:lnTo>
                  <a:lnTo>
                    <a:pt x="371" y="1410"/>
                  </a:lnTo>
                  <a:lnTo>
                    <a:pt x="343" y="1398"/>
                  </a:lnTo>
                  <a:lnTo>
                    <a:pt x="317" y="1384"/>
                  </a:lnTo>
                  <a:lnTo>
                    <a:pt x="291" y="1370"/>
                  </a:lnTo>
                  <a:lnTo>
                    <a:pt x="266" y="1353"/>
                  </a:lnTo>
                  <a:lnTo>
                    <a:pt x="242" y="1336"/>
                  </a:lnTo>
                  <a:lnTo>
                    <a:pt x="217" y="1318"/>
                  </a:lnTo>
                  <a:lnTo>
                    <a:pt x="196" y="1299"/>
                  </a:lnTo>
                  <a:lnTo>
                    <a:pt x="172" y="1278"/>
                  </a:lnTo>
                  <a:lnTo>
                    <a:pt x="152" y="1256"/>
                  </a:lnTo>
                  <a:lnTo>
                    <a:pt x="132" y="1235"/>
                  </a:lnTo>
                  <a:lnTo>
                    <a:pt x="114" y="1210"/>
                  </a:lnTo>
                  <a:lnTo>
                    <a:pt x="95" y="1186"/>
                  </a:lnTo>
                  <a:lnTo>
                    <a:pt x="80" y="1161"/>
                  </a:lnTo>
                  <a:lnTo>
                    <a:pt x="65" y="1133"/>
                  </a:lnTo>
                  <a:lnTo>
                    <a:pt x="51" y="1107"/>
                  </a:lnTo>
                  <a:lnTo>
                    <a:pt x="37" y="1078"/>
                  </a:lnTo>
                  <a:lnTo>
                    <a:pt x="26" y="1049"/>
                  </a:lnTo>
                  <a:lnTo>
                    <a:pt x="15" y="1019"/>
                  </a:lnTo>
                  <a:lnTo>
                    <a:pt x="8" y="989"/>
                  </a:lnTo>
                  <a:lnTo>
                    <a:pt x="0" y="958"/>
                  </a:lnTo>
                  <a:lnTo>
                    <a:pt x="0" y="927"/>
                  </a:lnTo>
                  <a:lnTo>
                    <a:pt x="2" y="896"/>
                  </a:lnTo>
                  <a:lnTo>
                    <a:pt x="6" y="839"/>
                  </a:lnTo>
                  <a:lnTo>
                    <a:pt x="12" y="787"/>
                  </a:lnTo>
                  <a:lnTo>
                    <a:pt x="23" y="738"/>
                  </a:lnTo>
                  <a:lnTo>
                    <a:pt x="35" y="691"/>
                  </a:lnTo>
                  <a:lnTo>
                    <a:pt x="51" y="650"/>
                  </a:lnTo>
                  <a:lnTo>
                    <a:pt x="69" y="611"/>
                  </a:lnTo>
                  <a:lnTo>
                    <a:pt x="89" y="576"/>
                  </a:lnTo>
                  <a:lnTo>
                    <a:pt x="112" y="542"/>
                  </a:lnTo>
                  <a:lnTo>
                    <a:pt x="137" y="513"/>
                  </a:lnTo>
                  <a:lnTo>
                    <a:pt x="165" y="485"/>
                  </a:lnTo>
                  <a:lnTo>
                    <a:pt x="194" y="461"/>
                  </a:lnTo>
                  <a:lnTo>
                    <a:pt x="226" y="438"/>
                  </a:lnTo>
                  <a:lnTo>
                    <a:pt x="260" y="418"/>
                  </a:lnTo>
                  <a:lnTo>
                    <a:pt x="296" y="399"/>
                  </a:lnTo>
                  <a:lnTo>
                    <a:pt x="333" y="384"/>
                  </a:lnTo>
                  <a:lnTo>
                    <a:pt x="373" y="368"/>
                  </a:lnTo>
                  <a:lnTo>
                    <a:pt x="413" y="354"/>
                  </a:lnTo>
                  <a:lnTo>
                    <a:pt x="456" y="342"/>
                  </a:lnTo>
                  <a:lnTo>
                    <a:pt x="500" y="331"/>
                  </a:lnTo>
                  <a:lnTo>
                    <a:pt x="545" y="322"/>
                  </a:lnTo>
                  <a:lnTo>
                    <a:pt x="591" y="313"/>
                  </a:lnTo>
                  <a:lnTo>
                    <a:pt x="641" y="304"/>
                  </a:lnTo>
                  <a:lnTo>
                    <a:pt x="690" y="296"/>
                  </a:lnTo>
                  <a:lnTo>
                    <a:pt x="739" y="288"/>
                  </a:lnTo>
                  <a:lnTo>
                    <a:pt x="791" y="281"/>
                  </a:lnTo>
                  <a:lnTo>
                    <a:pt x="896" y="267"/>
                  </a:lnTo>
                  <a:lnTo>
                    <a:pt x="1005" y="250"/>
                  </a:lnTo>
                  <a:lnTo>
                    <a:pt x="1116" y="23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Freeform 39"/>
            <p:cNvSpPr>
              <a:spLocks/>
            </p:cNvSpPr>
            <p:nvPr/>
          </p:nvSpPr>
          <p:spPr bwMode="auto">
            <a:xfrm>
              <a:off x="709" y="1794"/>
              <a:ext cx="92" cy="57"/>
            </a:xfrm>
            <a:custGeom>
              <a:avLst/>
              <a:gdLst>
                <a:gd name="T0" fmla="*/ 0 w 185"/>
                <a:gd name="T1" fmla="*/ 0 h 114"/>
                <a:gd name="T2" fmla="*/ 23 w 185"/>
                <a:gd name="T3" fmla="*/ 3 h 114"/>
                <a:gd name="T4" fmla="*/ 2 w 185"/>
                <a:gd name="T5" fmla="*/ 15 h 114"/>
                <a:gd name="T6" fmla="*/ 0 w 185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114"/>
                <a:gd name="T14" fmla="*/ 185 w 185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114">
                  <a:moveTo>
                    <a:pt x="0" y="0"/>
                  </a:moveTo>
                  <a:lnTo>
                    <a:pt x="185" y="22"/>
                  </a:lnTo>
                  <a:lnTo>
                    <a:pt x="23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l">
              <a:spcBef>
                <a:spcPct val="0"/>
              </a:spcBef>
            </a:pPr>
            <a:r>
              <a:rPr lang="en-US" sz="2400" b="0">
                <a:solidFill>
                  <a:srgbClr val="000099"/>
                </a:solidFill>
                <a:latin typeface="Arial" pitchFamily="34" charset="0"/>
              </a:rPr>
              <a:t>Re-writing State Table Of Example</a:t>
            </a:r>
          </a:p>
        </p:txBody>
      </p:sp>
      <p:graphicFrame>
        <p:nvGraphicFramePr>
          <p:cNvPr id="21508" name="Object 2"/>
          <p:cNvGraphicFramePr>
            <a:graphicFrameLocks noChangeAspect="1"/>
          </p:cNvGraphicFramePr>
          <p:nvPr/>
        </p:nvGraphicFramePr>
        <p:xfrm>
          <a:off x="228600" y="2133600"/>
          <a:ext cx="3875088" cy="200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5" name="Worksheet" r:id="rId4" imgW="1473200" imgH="762000" progId="Excel.Sheet.8">
                  <p:embed/>
                </p:oleObj>
              </mc:Choice>
              <mc:Fallback>
                <p:oleObj name="Worksheet" r:id="rId4" imgW="1473200" imgH="7620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133600"/>
                        <a:ext cx="3875088" cy="200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6575425" y="2133600"/>
            <a:ext cx="19050" cy="15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7588250" y="2133600"/>
            <a:ext cx="19050" cy="15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1" name="Group 6"/>
          <p:cNvGrpSpPr>
            <a:grpSpLocks/>
          </p:cNvGrpSpPr>
          <p:nvPr/>
        </p:nvGrpSpPr>
        <p:grpSpPr bwMode="auto">
          <a:xfrm>
            <a:off x="4495800" y="2133600"/>
            <a:ext cx="4351338" cy="3052763"/>
            <a:chOff x="2832" y="1344"/>
            <a:chExt cx="2741" cy="1923"/>
          </a:xfrm>
        </p:grpSpPr>
        <p:sp>
          <p:nvSpPr>
            <p:cNvPr id="21512" name="AutoShape 7"/>
            <p:cNvSpPr>
              <a:spLocks noChangeAspect="1" noChangeArrowheads="1" noTextEdit="1"/>
            </p:cNvSpPr>
            <p:nvPr/>
          </p:nvSpPr>
          <p:spPr bwMode="auto">
            <a:xfrm>
              <a:off x="2832" y="1344"/>
              <a:ext cx="2729" cy="1911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Rectangle 8"/>
            <p:cNvSpPr>
              <a:spLocks noChangeArrowheads="1"/>
            </p:cNvSpPr>
            <p:nvPr/>
          </p:nvSpPr>
          <p:spPr bwMode="auto">
            <a:xfrm>
              <a:off x="3229" y="1356"/>
              <a:ext cx="37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State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14" name="Rectangle 9"/>
            <p:cNvSpPr>
              <a:spLocks noChangeArrowheads="1"/>
            </p:cNvSpPr>
            <p:nvPr/>
          </p:nvSpPr>
          <p:spPr bwMode="auto">
            <a:xfrm>
              <a:off x="3698" y="1356"/>
              <a:ext cx="4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carew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15" name="Rectangle 10"/>
            <p:cNvSpPr>
              <a:spLocks noChangeArrowheads="1"/>
            </p:cNvSpPr>
            <p:nvPr/>
          </p:nvSpPr>
          <p:spPr bwMode="auto">
            <a:xfrm>
              <a:off x="4190" y="1356"/>
              <a:ext cx="56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address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16" name="Rectangle 11"/>
            <p:cNvSpPr>
              <a:spLocks noChangeArrowheads="1"/>
            </p:cNvSpPr>
            <p:nvPr/>
          </p:nvSpPr>
          <p:spPr bwMode="auto">
            <a:xfrm>
              <a:off x="5020" y="1356"/>
              <a:ext cx="3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data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17" name="Rectangle 12"/>
            <p:cNvSpPr>
              <a:spLocks noChangeArrowheads="1"/>
            </p:cNvSpPr>
            <p:nvPr/>
          </p:nvSpPr>
          <p:spPr bwMode="auto">
            <a:xfrm>
              <a:off x="2868" y="1584"/>
              <a:ext cx="25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gns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18" name="Rectangle 13"/>
            <p:cNvSpPr>
              <a:spLocks noChangeArrowheads="1"/>
            </p:cNvSpPr>
            <p:nvPr/>
          </p:nvSpPr>
          <p:spPr bwMode="auto">
            <a:xfrm>
              <a:off x="3349" y="158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00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19" name="Rectangle 14"/>
            <p:cNvSpPr>
              <a:spLocks noChangeArrowheads="1"/>
            </p:cNvSpPr>
            <p:nvPr/>
          </p:nvSpPr>
          <p:spPr bwMode="auto">
            <a:xfrm>
              <a:off x="3866" y="1584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20" name="Rectangle 15"/>
            <p:cNvSpPr>
              <a:spLocks noChangeArrowheads="1"/>
            </p:cNvSpPr>
            <p:nvPr/>
          </p:nvSpPr>
          <p:spPr bwMode="auto">
            <a:xfrm>
              <a:off x="4347" y="1584"/>
              <a:ext cx="2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000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21" name="Rectangle 16"/>
            <p:cNvSpPr>
              <a:spLocks noChangeArrowheads="1"/>
            </p:cNvSpPr>
            <p:nvPr/>
          </p:nvSpPr>
          <p:spPr bwMode="auto">
            <a:xfrm>
              <a:off x="4840" y="1584"/>
              <a:ext cx="7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00100001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22" name="Rectangle 17"/>
            <p:cNvSpPr>
              <a:spLocks noChangeArrowheads="1"/>
            </p:cNvSpPr>
            <p:nvPr/>
          </p:nvSpPr>
          <p:spPr bwMode="auto">
            <a:xfrm>
              <a:off x="3349" y="17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00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23" name="Rectangle 18"/>
            <p:cNvSpPr>
              <a:spLocks noChangeArrowheads="1"/>
            </p:cNvSpPr>
            <p:nvPr/>
          </p:nvSpPr>
          <p:spPr bwMode="auto">
            <a:xfrm>
              <a:off x="3866" y="1789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24" name="Rectangle 19"/>
            <p:cNvSpPr>
              <a:spLocks noChangeArrowheads="1"/>
            </p:cNvSpPr>
            <p:nvPr/>
          </p:nvSpPr>
          <p:spPr bwMode="auto">
            <a:xfrm>
              <a:off x="4347" y="1789"/>
              <a:ext cx="2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001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25" name="Rectangle 20"/>
            <p:cNvSpPr>
              <a:spLocks noChangeArrowheads="1"/>
            </p:cNvSpPr>
            <p:nvPr/>
          </p:nvSpPr>
          <p:spPr bwMode="auto">
            <a:xfrm>
              <a:off x="4840" y="1789"/>
              <a:ext cx="7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01100001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26" name="Rectangle 21"/>
            <p:cNvSpPr>
              <a:spLocks noChangeArrowheads="1"/>
            </p:cNvSpPr>
            <p:nvPr/>
          </p:nvSpPr>
          <p:spPr bwMode="auto">
            <a:xfrm>
              <a:off x="2868" y="1993"/>
              <a:ext cx="2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yns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27" name="Rectangle 22"/>
            <p:cNvSpPr>
              <a:spLocks noChangeArrowheads="1"/>
            </p:cNvSpPr>
            <p:nvPr/>
          </p:nvSpPr>
          <p:spPr bwMode="auto">
            <a:xfrm>
              <a:off x="3349" y="19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01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28" name="Rectangle 23"/>
            <p:cNvSpPr>
              <a:spLocks noChangeArrowheads="1"/>
            </p:cNvSpPr>
            <p:nvPr/>
          </p:nvSpPr>
          <p:spPr bwMode="auto">
            <a:xfrm>
              <a:off x="3866" y="1993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29" name="Rectangle 24"/>
            <p:cNvSpPr>
              <a:spLocks noChangeArrowheads="1"/>
            </p:cNvSpPr>
            <p:nvPr/>
          </p:nvSpPr>
          <p:spPr bwMode="auto">
            <a:xfrm>
              <a:off x="4347" y="1993"/>
              <a:ext cx="2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010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30" name="Rectangle 25"/>
            <p:cNvSpPr>
              <a:spLocks noChangeArrowheads="1"/>
            </p:cNvSpPr>
            <p:nvPr/>
          </p:nvSpPr>
          <p:spPr bwMode="auto">
            <a:xfrm>
              <a:off x="4840" y="1993"/>
              <a:ext cx="7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11010001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31" name="Rectangle 26"/>
            <p:cNvSpPr>
              <a:spLocks noChangeArrowheads="1"/>
            </p:cNvSpPr>
            <p:nvPr/>
          </p:nvSpPr>
          <p:spPr bwMode="auto">
            <a:xfrm>
              <a:off x="3349" y="2197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01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32" name="Rectangle 27"/>
            <p:cNvSpPr>
              <a:spLocks noChangeArrowheads="1"/>
            </p:cNvSpPr>
            <p:nvPr/>
          </p:nvSpPr>
          <p:spPr bwMode="auto">
            <a:xfrm>
              <a:off x="3866" y="2197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33" name="Rectangle 28"/>
            <p:cNvSpPr>
              <a:spLocks noChangeArrowheads="1"/>
            </p:cNvSpPr>
            <p:nvPr/>
          </p:nvSpPr>
          <p:spPr bwMode="auto">
            <a:xfrm>
              <a:off x="4347" y="2197"/>
              <a:ext cx="2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011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34" name="Rectangle 29"/>
            <p:cNvSpPr>
              <a:spLocks noChangeArrowheads="1"/>
            </p:cNvSpPr>
            <p:nvPr/>
          </p:nvSpPr>
          <p:spPr bwMode="auto">
            <a:xfrm>
              <a:off x="4840" y="2197"/>
              <a:ext cx="7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11010001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35" name="Rectangle 30"/>
            <p:cNvSpPr>
              <a:spLocks noChangeArrowheads="1"/>
            </p:cNvSpPr>
            <p:nvPr/>
          </p:nvSpPr>
          <p:spPr bwMode="auto">
            <a:xfrm>
              <a:off x="2868" y="2414"/>
              <a:ext cx="2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gew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36" name="Rectangle 31"/>
            <p:cNvSpPr>
              <a:spLocks noChangeArrowheads="1"/>
            </p:cNvSpPr>
            <p:nvPr/>
          </p:nvSpPr>
          <p:spPr bwMode="auto">
            <a:xfrm>
              <a:off x="3349" y="24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11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37" name="Rectangle 32"/>
            <p:cNvSpPr>
              <a:spLocks noChangeArrowheads="1"/>
            </p:cNvSpPr>
            <p:nvPr/>
          </p:nvSpPr>
          <p:spPr bwMode="auto">
            <a:xfrm>
              <a:off x="3866" y="2414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38" name="Rectangle 33"/>
            <p:cNvSpPr>
              <a:spLocks noChangeArrowheads="1"/>
            </p:cNvSpPr>
            <p:nvPr/>
          </p:nvSpPr>
          <p:spPr bwMode="auto">
            <a:xfrm>
              <a:off x="4347" y="2414"/>
              <a:ext cx="2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110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39" name="Rectangle 34"/>
            <p:cNvSpPr>
              <a:spLocks noChangeArrowheads="1"/>
            </p:cNvSpPr>
            <p:nvPr/>
          </p:nvSpPr>
          <p:spPr bwMode="auto">
            <a:xfrm>
              <a:off x="4840" y="2414"/>
              <a:ext cx="7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10001100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40" name="Rectangle 35"/>
            <p:cNvSpPr>
              <a:spLocks noChangeArrowheads="1"/>
            </p:cNvSpPr>
            <p:nvPr/>
          </p:nvSpPr>
          <p:spPr bwMode="auto">
            <a:xfrm>
              <a:off x="3349" y="261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11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41" name="Rectangle 36"/>
            <p:cNvSpPr>
              <a:spLocks noChangeArrowheads="1"/>
            </p:cNvSpPr>
            <p:nvPr/>
          </p:nvSpPr>
          <p:spPr bwMode="auto">
            <a:xfrm>
              <a:off x="3866" y="2618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42" name="Rectangle 37"/>
            <p:cNvSpPr>
              <a:spLocks noChangeArrowheads="1"/>
            </p:cNvSpPr>
            <p:nvPr/>
          </p:nvSpPr>
          <p:spPr bwMode="auto">
            <a:xfrm>
              <a:off x="4347" y="2618"/>
              <a:ext cx="2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111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43" name="Rectangle 38"/>
            <p:cNvSpPr>
              <a:spLocks noChangeArrowheads="1"/>
            </p:cNvSpPr>
            <p:nvPr/>
          </p:nvSpPr>
          <p:spPr bwMode="auto">
            <a:xfrm>
              <a:off x="4840" y="2618"/>
              <a:ext cx="7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10001100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44" name="Rectangle 39"/>
            <p:cNvSpPr>
              <a:spLocks noChangeArrowheads="1"/>
            </p:cNvSpPr>
            <p:nvPr/>
          </p:nvSpPr>
          <p:spPr bwMode="auto">
            <a:xfrm>
              <a:off x="2868" y="2822"/>
              <a:ext cx="28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yew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45" name="Rectangle 40"/>
            <p:cNvSpPr>
              <a:spLocks noChangeArrowheads="1"/>
            </p:cNvSpPr>
            <p:nvPr/>
          </p:nvSpPr>
          <p:spPr bwMode="auto">
            <a:xfrm>
              <a:off x="3349" y="2822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10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46" name="Rectangle 41"/>
            <p:cNvSpPr>
              <a:spLocks noChangeArrowheads="1"/>
            </p:cNvSpPr>
            <p:nvPr/>
          </p:nvSpPr>
          <p:spPr bwMode="auto">
            <a:xfrm>
              <a:off x="3866" y="2822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47" name="Rectangle 42"/>
            <p:cNvSpPr>
              <a:spLocks noChangeArrowheads="1"/>
            </p:cNvSpPr>
            <p:nvPr/>
          </p:nvSpPr>
          <p:spPr bwMode="auto">
            <a:xfrm>
              <a:off x="4347" y="2822"/>
              <a:ext cx="2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100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48" name="Rectangle 43"/>
            <p:cNvSpPr>
              <a:spLocks noChangeArrowheads="1"/>
            </p:cNvSpPr>
            <p:nvPr/>
          </p:nvSpPr>
          <p:spPr bwMode="auto">
            <a:xfrm>
              <a:off x="4840" y="2822"/>
              <a:ext cx="7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00001010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49" name="Rectangle 44"/>
            <p:cNvSpPr>
              <a:spLocks noChangeArrowheads="1"/>
            </p:cNvSpPr>
            <p:nvPr/>
          </p:nvSpPr>
          <p:spPr bwMode="auto">
            <a:xfrm>
              <a:off x="3349" y="303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10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50" name="Rectangle 45"/>
            <p:cNvSpPr>
              <a:spLocks noChangeArrowheads="1"/>
            </p:cNvSpPr>
            <p:nvPr/>
          </p:nvSpPr>
          <p:spPr bwMode="auto">
            <a:xfrm>
              <a:off x="3866" y="3039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51" name="Rectangle 46"/>
            <p:cNvSpPr>
              <a:spLocks noChangeArrowheads="1"/>
            </p:cNvSpPr>
            <p:nvPr/>
          </p:nvSpPr>
          <p:spPr bwMode="auto">
            <a:xfrm>
              <a:off x="4347" y="3039"/>
              <a:ext cx="2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101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52" name="Rectangle 47"/>
            <p:cNvSpPr>
              <a:spLocks noChangeArrowheads="1"/>
            </p:cNvSpPr>
            <p:nvPr/>
          </p:nvSpPr>
          <p:spPr bwMode="auto">
            <a:xfrm>
              <a:off x="4840" y="3039"/>
              <a:ext cx="7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00001010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1553" name="Line 48"/>
            <p:cNvSpPr>
              <a:spLocks noChangeShapeType="1"/>
            </p:cNvSpPr>
            <p:nvPr/>
          </p:nvSpPr>
          <p:spPr bwMode="auto">
            <a:xfrm>
              <a:off x="2832" y="1344"/>
              <a:ext cx="129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Rectangle 49"/>
            <p:cNvSpPr>
              <a:spLocks noChangeArrowheads="1"/>
            </p:cNvSpPr>
            <p:nvPr/>
          </p:nvSpPr>
          <p:spPr bwMode="auto">
            <a:xfrm>
              <a:off x="2832" y="1344"/>
              <a:ext cx="1298" cy="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Line 50"/>
            <p:cNvSpPr>
              <a:spLocks noChangeShapeType="1"/>
            </p:cNvSpPr>
            <p:nvPr/>
          </p:nvSpPr>
          <p:spPr bwMode="auto">
            <a:xfrm>
              <a:off x="4166" y="1344"/>
              <a:ext cx="602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Rectangle 51"/>
            <p:cNvSpPr>
              <a:spLocks noChangeArrowheads="1"/>
            </p:cNvSpPr>
            <p:nvPr/>
          </p:nvSpPr>
          <p:spPr bwMode="auto">
            <a:xfrm>
              <a:off x="4166" y="1344"/>
              <a:ext cx="602" cy="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Rectangle 52"/>
            <p:cNvSpPr>
              <a:spLocks noChangeArrowheads="1"/>
            </p:cNvSpPr>
            <p:nvPr/>
          </p:nvSpPr>
          <p:spPr bwMode="auto">
            <a:xfrm>
              <a:off x="2832" y="1536"/>
              <a:ext cx="2729" cy="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Line 53"/>
            <p:cNvSpPr>
              <a:spLocks noChangeShapeType="1"/>
            </p:cNvSpPr>
            <p:nvPr/>
          </p:nvSpPr>
          <p:spPr bwMode="auto">
            <a:xfrm>
              <a:off x="2832" y="1344"/>
              <a:ext cx="1" cy="204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Rectangle 54"/>
            <p:cNvSpPr>
              <a:spLocks noChangeArrowheads="1"/>
            </p:cNvSpPr>
            <p:nvPr/>
          </p:nvSpPr>
          <p:spPr bwMode="auto">
            <a:xfrm>
              <a:off x="2832" y="1344"/>
              <a:ext cx="12" cy="20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Line 55"/>
            <p:cNvSpPr>
              <a:spLocks noChangeShapeType="1"/>
            </p:cNvSpPr>
            <p:nvPr/>
          </p:nvSpPr>
          <p:spPr bwMode="auto">
            <a:xfrm>
              <a:off x="3193" y="1344"/>
              <a:ext cx="1" cy="204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Rectangle 56"/>
            <p:cNvSpPr>
              <a:spLocks noChangeArrowheads="1"/>
            </p:cNvSpPr>
            <p:nvPr/>
          </p:nvSpPr>
          <p:spPr bwMode="auto">
            <a:xfrm>
              <a:off x="3193" y="1344"/>
              <a:ext cx="12" cy="20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Line 57"/>
            <p:cNvSpPr>
              <a:spLocks noChangeShapeType="1"/>
            </p:cNvSpPr>
            <p:nvPr/>
          </p:nvSpPr>
          <p:spPr bwMode="auto">
            <a:xfrm>
              <a:off x="3649" y="1344"/>
              <a:ext cx="1" cy="204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Rectangle 58"/>
            <p:cNvSpPr>
              <a:spLocks noChangeArrowheads="1"/>
            </p:cNvSpPr>
            <p:nvPr/>
          </p:nvSpPr>
          <p:spPr bwMode="auto">
            <a:xfrm>
              <a:off x="3649" y="1344"/>
              <a:ext cx="13" cy="20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Line 59"/>
            <p:cNvSpPr>
              <a:spLocks noChangeShapeType="1"/>
            </p:cNvSpPr>
            <p:nvPr/>
          </p:nvSpPr>
          <p:spPr bwMode="auto">
            <a:xfrm>
              <a:off x="2832" y="1777"/>
              <a:ext cx="129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Rectangle 60"/>
            <p:cNvSpPr>
              <a:spLocks noChangeArrowheads="1"/>
            </p:cNvSpPr>
            <p:nvPr/>
          </p:nvSpPr>
          <p:spPr bwMode="auto">
            <a:xfrm>
              <a:off x="2832" y="1777"/>
              <a:ext cx="1298" cy="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Line 61"/>
            <p:cNvSpPr>
              <a:spLocks noChangeShapeType="1"/>
            </p:cNvSpPr>
            <p:nvPr/>
          </p:nvSpPr>
          <p:spPr bwMode="auto">
            <a:xfrm>
              <a:off x="4166" y="1777"/>
              <a:ext cx="602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Rectangle 62"/>
            <p:cNvSpPr>
              <a:spLocks noChangeArrowheads="1"/>
            </p:cNvSpPr>
            <p:nvPr/>
          </p:nvSpPr>
          <p:spPr bwMode="auto">
            <a:xfrm>
              <a:off x="4166" y="1777"/>
              <a:ext cx="602" cy="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Line 63"/>
            <p:cNvSpPr>
              <a:spLocks noChangeShapeType="1"/>
            </p:cNvSpPr>
            <p:nvPr/>
          </p:nvSpPr>
          <p:spPr bwMode="auto">
            <a:xfrm>
              <a:off x="5549" y="1344"/>
              <a:ext cx="1" cy="204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Rectangle 64"/>
            <p:cNvSpPr>
              <a:spLocks noChangeArrowheads="1"/>
            </p:cNvSpPr>
            <p:nvPr/>
          </p:nvSpPr>
          <p:spPr bwMode="auto">
            <a:xfrm>
              <a:off x="5549" y="1344"/>
              <a:ext cx="12" cy="20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Line 65"/>
            <p:cNvSpPr>
              <a:spLocks noChangeShapeType="1"/>
            </p:cNvSpPr>
            <p:nvPr/>
          </p:nvSpPr>
          <p:spPr bwMode="auto">
            <a:xfrm>
              <a:off x="2832" y="1981"/>
              <a:ext cx="129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Rectangle 66"/>
            <p:cNvSpPr>
              <a:spLocks noChangeArrowheads="1"/>
            </p:cNvSpPr>
            <p:nvPr/>
          </p:nvSpPr>
          <p:spPr bwMode="auto">
            <a:xfrm>
              <a:off x="2832" y="1981"/>
              <a:ext cx="1298" cy="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Line 67"/>
            <p:cNvSpPr>
              <a:spLocks noChangeShapeType="1"/>
            </p:cNvSpPr>
            <p:nvPr/>
          </p:nvSpPr>
          <p:spPr bwMode="auto">
            <a:xfrm>
              <a:off x="4166" y="1981"/>
              <a:ext cx="602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3" name="Rectangle 68"/>
            <p:cNvSpPr>
              <a:spLocks noChangeArrowheads="1"/>
            </p:cNvSpPr>
            <p:nvPr/>
          </p:nvSpPr>
          <p:spPr bwMode="auto">
            <a:xfrm>
              <a:off x="4166" y="1981"/>
              <a:ext cx="602" cy="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Line 69"/>
            <p:cNvSpPr>
              <a:spLocks noChangeShapeType="1"/>
            </p:cNvSpPr>
            <p:nvPr/>
          </p:nvSpPr>
          <p:spPr bwMode="auto">
            <a:xfrm>
              <a:off x="2832" y="2185"/>
              <a:ext cx="129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Rectangle 70"/>
            <p:cNvSpPr>
              <a:spLocks noChangeArrowheads="1"/>
            </p:cNvSpPr>
            <p:nvPr/>
          </p:nvSpPr>
          <p:spPr bwMode="auto">
            <a:xfrm>
              <a:off x="2832" y="2185"/>
              <a:ext cx="1298" cy="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Line 71"/>
            <p:cNvSpPr>
              <a:spLocks noChangeShapeType="1"/>
            </p:cNvSpPr>
            <p:nvPr/>
          </p:nvSpPr>
          <p:spPr bwMode="auto">
            <a:xfrm>
              <a:off x="4166" y="2185"/>
              <a:ext cx="602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Rectangle 72"/>
            <p:cNvSpPr>
              <a:spLocks noChangeArrowheads="1"/>
            </p:cNvSpPr>
            <p:nvPr/>
          </p:nvSpPr>
          <p:spPr bwMode="auto">
            <a:xfrm>
              <a:off x="4166" y="2185"/>
              <a:ext cx="602" cy="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Line 73"/>
            <p:cNvSpPr>
              <a:spLocks noChangeShapeType="1"/>
            </p:cNvSpPr>
            <p:nvPr/>
          </p:nvSpPr>
          <p:spPr bwMode="auto">
            <a:xfrm>
              <a:off x="2832" y="2402"/>
              <a:ext cx="129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Rectangle 74"/>
            <p:cNvSpPr>
              <a:spLocks noChangeArrowheads="1"/>
            </p:cNvSpPr>
            <p:nvPr/>
          </p:nvSpPr>
          <p:spPr bwMode="auto">
            <a:xfrm>
              <a:off x="2832" y="2402"/>
              <a:ext cx="1298" cy="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Line 75"/>
            <p:cNvSpPr>
              <a:spLocks noChangeShapeType="1"/>
            </p:cNvSpPr>
            <p:nvPr/>
          </p:nvSpPr>
          <p:spPr bwMode="auto">
            <a:xfrm>
              <a:off x="4166" y="2402"/>
              <a:ext cx="602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Rectangle 76"/>
            <p:cNvSpPr>
              <a:spLocks noChangeArrowheads="1"/>
            </p:cNvSpPr>
            <p:nvPr/>
          </p:nvSpPr>
          <p:spPr bwMode="auto">
            <a:xfrm>
              <a:off x="4166" y="2402"/>
              <a:ext cx="602" cy="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Line 77"/>
            <p:cNvSpPr>
              <a:spLocks noChangeShapeType="1"/>
            </p:cNvSpPr>
            <p:nvPr/>
          </p:nvSpPr>
          <p:spPr bwMode="auto">
            <a:xfrm>
              <a:off x="2832" y="2606"/>
              <a:ext cx="129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Rectangle 78"/>
            <p:cNvSpPr>
              <a:spLocks noChangeArrowheads="1"/>
            </p:cNvSpPr>
            <p:nvPr/>
          </p:nvSpPr>
          <p:spPr bwMode="auto">
            <a:xfrm>
              <a:off x="2832" y="2606"/>
              <a:ext cx="1298" cy="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Line 79"/>
            <p:cNvSpPr>
              <a:spLocks noChangeShapeType="1"/>
            </p:cNvSpPr>
            <p:nvPr/>
          </p:nvSpPr>
          <p:spPr bwMode="auto">
            <a:xfrm>
              <a:off x="4166" y="2606"/>
              <a:ext cx="602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Rectangle 80"/>
            <p:cNvSpPr>
              <a:spLocks noChangeArrowheads="1"/>
            </p:cNvSpPr>
            <p:nvPr/>
          </p:nvSpPr>
          <p:spPr bwMode="auto">
            <a:xfrm>
              <a:off x="4166" y="2606"/>
              <a:ext cx="602" cy="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Line 81"/>
            <p:cNvSpPr>
              <a:spLocks noChangeShapeType="1"/>
            </p:cNvSpPr>
            <p:nvPr/>
          </p:nvSpPr>
          <p:spPr bwMode="auto">
            <a:xfrm>
              <a:off x="2832" y="2810"/>
              <a:ext cx="129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Rectangle 82"/>
            <p:cNvSpPr>
              <a:spLocks noChangeArrowheads="1"/>
            </p:cNvSpPr>
            <p:nvPr/>
          </p:nvSpPr>
          <p:spPr bwMode="auto">
            <a:xfrm>
              <a:off x="2832" y="2810"/>
              <a:ext cx="1298" cy="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Line 83"/>
            <p:cNvSpPr>
              <a:spLocks noChangeShapeType="1"/>
            </p:cNvSpPr>
            <p:nvPr/>
          </p:nvSpPr>
          <p:spPr bwMode="auto">
            <a:xfrm>
              <a:off x="4166" y="2810"/>
              <a:ext cx="602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9" name="Rectangle 84"/>
            <p:cNvSpPr>
              <a:spLocks noChangeArrowheads="1"/>
            </p:cNvSpPr>
            <p:nvPr/>
          </p:nvSpPr>
          <p:spPr bwMode="auto">
            <a:xfrm>
              <a:off x="4166" y="2810"/>
              <a:ext cx="602" cy="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0" name="Line 85"/>
            <p:cNvSpPr>
              <a:spLocks noChangeShapeType="1"/>
            </p:cNvSpPr>
            <p:nvPr/>
          </p:nvSpPr>
          <p:spPr bwMode="auto">
            <a:xfrm>
              <a:off x="2832" y="3027"/>
              <a:ext cx="129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1" name="Rectangle 86"/>
            <p:cNvSpPr>
              <a:spLocks noChangeArrowheads="1"/>
            </p:cNvSpPr>
            <p:nvPr/>
          </p:nvSpPr>
          <p:spPr bwMode="auto">
            <a:xfrm>
              <a:off x="2832" y="3027"/>
              <a:ext cx="1298" cy="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2" name="Line 87"/>
            <p:cNvSpPr>
              <a:spLocks noChangeShapeType="1"/>
            </p:cNvSpPr>
            <p:nvPr/>
          </p:nvSpPr>
          <p:spPr bwMode="auto">
            <a:xfrm>
              <a:off x="4166" y="3027"/>
              <a:ext cx="602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3" name="Rectangle 88"/>
            <p:cNvSpPr>
              <a:spLocks noChangeArrowheads="1"/>
            </p:cNvSpPr>
            <p:nvPr/>
          </p:nvSpPr>
          <p:spPr bwMode="auto">
            <a:xfrm>
              <a:off x="4166" y="3027"/>
              <a:ext cx="602" cy="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4" name="Rectangle 89"/>
            <p:cNvSpPr>
              <a:spLocks noChangeArrowheads="1"/>
            </p:cNvSpPr>
            <p:nvPr/>
          </p:nvSpPr>
          <p:spPr bwMode="auto">
            <a:xfrm>
              <a:off x="2832" y="3231"/>
              <a:ext cx="2729" cy="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5" name="Line 90"/>
            <p:cNvSpPr>
              <a:spLocks noChangeShapeType="1"/>
            </p:cNvSpPr>
            <p:nvPr/>
          </p:nvSpPr>
          <p:spPr bwMode="auto">
            <a:xfrm>
              <a:off x="2832" y="1584"/>
              <a:ext cx="1" cy="164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6" name="Rectangle 91"/>
            <p:cNvSpPr>
              <a:spLocks noChangeArrowheads="1"/>
            </p:cNvSpPr>
            <p:nvPr/>
          </p:nvSpPr>
          <p:spPr bwMode="auto">
            <a:xfrm>
              <a:off x="2832" y="1584"/>
              <a:ext cx="12" cy="164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7" name="Line 92"/>
            <p:cNvSpPr>
              <a:spLocks noChangeShapeType="1"/>
            </p:cNvSpPr>
            <p:nvPr/>
          </p:nvSpPr>
          <p:spPr bwMode="auto">
            <a:xfrm>
              <a:off x="3193" y="1584"/>
              <a:ext cx="1" cy="164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8" name="Rectangle 93"/>
            <p:cNvSpPr>
              <a:spLocks noChangeArrowheads="1"/>
            </p:cNvSpPr>
            <p:nvPr/>
          </p:nvSpPr>
          <p:spPr bwMode="auto">
            <a:xfrm>
              <a:off x="3193" y="1584"/>
              <a:ext cx="12" cy="164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9" name="Line 94"/>
            <p:cNvSpPr>
              <a:spLocks noChangeShapeType="1"/>
            </p:cNvSpPr>
            <p:nvPr/>
          </p:nvSpPr>
          <p:spPr bwMode="auto">
            <a:xfrm>
              <a:off x="3649" y="1584"/>
              <a:ext cx="1" cy="164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0" name="Rectangle 95"/>
            <p:cNvSpPr>
              <a:spLocks noChangeArrowheads="1"/>
            </p:cNvSpPr>
            <p:nvPr/>
          </p:nvSpPr>
          <p:spPr bwMode="auto">
            <a:xfrm>
              <a:off x="3649" y="1584"/>
              <a:ext cx="13" cy="164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1" name="Rectangle 96"/>
            <p:cNvSpPr>
              <a:spLocks noChangeArrowheads="1"/>
            </p:cNvSpPr>
            <p:nvPr/>
          </p:nvSpPr>
          <p:spPr bwMode="auto">
            <a:xfrm>
              <a:off x="4130" y="1344"/>
              <a:ext cx="36" cy="19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2" name="Rectangle 97"/>
            <p:cNvSpPr>
              <a:spLocks noChangeArrowheads="1"/>
            </p:cNvSpPr>
            <p:nvPr/>
          </p:nvSpPr>
          <p:spPr bwMode="auto">
            <a:xfrm>
              <a:off x="4768" y="1344"/>
              <a:ext cx="36" cy="19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3" name="Line 98"/>
            <p:cNvSpPr>
              <a:spLocks noChangeShapeType="1"/>
            </p:cNvSpPr>
            <p:nvPr/>
          </p:nvSpPr>
          <p:spPr bwMode="auto">
            <a:xfrm>
              <a:off x="5549" y="1584"/>
              <a:ext cx="1" cy="164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4" name="Rectangle 99"/>
            <p:cNvSpPr>
              <a:spLocks noChangeArrowheads="1"/>
            </p:cNvSpPr>
            <p:nvPr/>
          </p:nvSpPr>
          <p:spPr bwMode="auto">
            <a:xfrm>
              <a:off x="5549" y="1584"/>
              <a:ext cx="12" cy="164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5" name="Line 100"/>
            <p:cNvSpPr>
              <a:spLocks noChangeShapeType="1"/>
            </p:cNvSpPr>
            <p:nvPr/>
          </p:nvSpPr>
          <p:spPr bwMode="auto">
            <a:xfrm>
              <a:off x="4804" y="1344"/>
              <a:ext cx="757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6" name="Rectangle 101"/>
            <p:cNvSpPr>
              <a:spLocks noChangeArrowheads="1"/>
            </p:cNvSpPr>
            <p:nvPr/>
          </p:nvSpPr>
          <p:spPr bwMode="auto">
            <a:xfrm>
              <a:off x="4804" y="1344"/>
              <a:ext cx="769" cy="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" name="Line 102"/>
            <p:cNvSpPr>
              <a:spLocks noChangeShapeType="1"/>
            </p:cNvSpPr>
            <p:nvPr/>
          </p:nvSpPr>
          <p:spPr bwMode="auto">
            <a:xfrm>
              <a:off x="5561" y="1560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Rectangle 103"/>
            <p:cNvSpPr>
              <a:spLocks noChangeArrowheads="1"/>
            </p:cNvSpPr>
            <p:nvPr/>
          </p:nvSpPr>
          <p:spPr bwMode="auto">
            <a:xfrm>
              <a:off x="5561" y="1560"/>
              <a:ext cx="12" cy="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Line 104"/>
            <p:cNvSpPr>
              <a:spLocks noChangeShapeType="1"/>
            </p:cNvSpPr>
            <p:nvPr/>
          </p:nvSpPr>
          <p:spPr bwMode="auto">
            <a:xfrm>
              <a:off x="4804" y="1777"/>
              <a:ext cx="757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Rectangle 105"/>
            <p:cNvSpPr>
              <a:spLocks noChangeArrowheads="1"/>
            </p:cNvSpPr>
            <p:nvPr/>
          </p:nvSpPr>
          <p:spPr bwMode="auto">
            <a:xfrm>
              <a:off x="4804" y="1777"/>
              <a:ext cx="769" cy="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Line 106"/>
            <p:cNvSpPr>
              <a:spLocks noChangeShapeType="1"/>
            </p:cNvSpPr>
            <p:nvPr/>
          </p:nvSpPr>
          <p:spPr bwMode="auto">
            <a:xfrm>
              <a:off x="4804" y="1981"/>
              <a:ext cx="757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Rectangle 107"/>
            <p:cNvSpPr>
              <a:spLocks noChangeArrowheads="1"/>
            </p:cNvSpPr>
            <p:nvPr/>
          </p:nvSpPr>
          <p:spPr bwMode="auto">
            <a:xfrm>
              <a:off x="4804" y="1981"/>
              <a:ext cx="769" cy="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Line 108"/>
            <p:cNvSpPr>
              <a:spLocks noChangeShapeType="1"/>
            </p:cNvSpPr>
            <p:nvPr/>
          </p:nvSpPr>
          <p:spPr bwMode="auto">
            <a:xfrm>
              <a:off x="4804" y="2185"/>
              <a:ext cx="757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Rectangle 109"/>
            <p:cNvSpPr>
              <a:spLocks noChangeArrowheads="1"/>
            </p:cNvSpPr>
            <p:nvPr/>
          </p:nvSpPr>
          <p:spPr bwMode="auto">
            <a:xfrm>
              <a:off x="4804" y="2185"/>
              <a:ext cx="769" cy="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Line 110"/>
            <p:cNvSpPr>
              <a:spLocks noChangeShapeType="1"/>
            </p:cNvSpPr>
            <p:nvPr/>
          </p:nvSpPr>
          <p:spPr bwMode="auto">
            <a:xfrm>
              <a:off x="4804" y="2402"/>
              <a:ext cx="757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Rectangle 111"/>
            <p:cNvSpPr>
              <a:spLocks noChangeArrowheads="1"/>
            </p:cNvSpPr>
            <p:nvPr/>
          </p:nvSpPr>
          <p:spPr bwMode="auto">
            <a:xfrm>
              <a:off x="4804" y="2402"/>
              <a:ext cx="769" cy="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Line 112"/>
            <p:cNvSpPr>
              <a:spLocks noChangeShapeType="1"/>
            </p:cNvSpPr>
            <p:nvPr/>
          </p:nvSpPr>
          <p:spPr bwMode="auto">
            <a:xfrm>
              <a:off x="4804" y="2606"/>
              <a:ext cx="757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Rectangle 113"/>
            <p:cNvSpPr>
              <a:spLocks noChangeArrowheads="1"/>
            </p:cNvSpPr>
            <p:nvPr/>
          </p:nvSpPr>
          <p:spPr bwMode="auto">
            <a:xfrm>
              <a:off x="4804" y="2606"/>
              <a:ext cx="769" cy="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Line 114"/>
            <p:cNvSpPr>
              <a:spLocks noChangeShapeType="1"/>
            </p:cNvSpPr>
            <p:nvPr/>
          </p:nvSpPr>
          <p:spPr bwMode="auto">
            <a:xfrm>
              <a:off x="4804" y="2810"/>
              <a:ext cx="757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Rectangle 115"/>
            <p:cNvSpPr>
              <a:spLocks noChangeArrowheads="1"/>
            </p:cNvSpPr>
            <p:nvPr/>
          </p:nvSpPr>
          <p:spPr bwMode="auto">
            <a:xfrm>
              <a:off x="4804" y="2810"/>
              <a:ext cx="769" cy="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1" name="Line 116"/>
            <p:cNvSpPr>
              <a:spLocks noChangeShapeType="1"/>
            </p:cNvSpPr>
            <p:nvPr/>
          </p:nvSpPr>
          <p:spPr bwMode="auto">
            <a:xfrm>
              <a:off x="4804" y="3027"/>
              <a:ext cx="757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Rectangle 117"/>
            <p:cNvSpPr>
              <a:spLocks noChangeArrowheads="1"/>
            </p:cNvSpPr>
            <p:nvPr/>
          </p:nvSpPr>
          <p:spPr bwMode="auto">
            <a:xfrm>
              <a:off x="4804" y="3027"/>
              <a:ext cx="769" cy="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Line 118"/>
            <p:cNvSpPr>
              <a:spLocks noChangeShapeType="1"/>
            </p:cNvSpPr>
            <p:nvPr/>
          </p:nvSpPr>
          <p:spPr bwMode="auto">
            <a:xfrm>
              <a:off x="5561" y="3243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Rectangle 119"/>
            <p:cNvSpPr>
              <a:spLocks noChangeArrowheads="1"/>
            </p:cNvSpPr>
            <p:nvPr/>
          </p:nvSpPr>
          <p:spPr bwMode="auto">
            <a:xfrm>
              <a:off x="5561" y="3243"/>
              <a:ext cx="12" cy="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Microcode Of Light-Traffic Controller</a:t>
            </a:r>
          </a:p>
        </p:txBody>
      </p:sp>
      <p:grpSp>
        <p:nvGrpSpPr>
          <p:cNvPr id="22532" name="Group 3"/>
          <p:cNvGrpSpPr>
            <a:grpSpLocks/>
          </p:cNvGrpSpPr>
          <p:nvPr/>
        </p:nvGrpSpPr>
        <p:grpSpPr bwMode="auto">
          <a:xfrm>
            <a:off x="1062038" y="2095500"/>
            <a:ext cx="7010400" cy="3381375"/>
            <a:chOff x="720" y="1512"/>
            <a:chExt cx="4416" cy="2130"/>
          </a:xfrm>
        </p:grpSpPr>
        <p:sp>
          <p:nvSpPr>
            <p:cNvPr id="22533" name="Rectangle 4"/>
            <p:cNvSpPr>
              <a:spLocks noChangeArrowheads="1"/>
            </p:cNvSpPr>
            <p:nvPr/>
          </p:nvSpPr>
          <p:spPr bwMode="auto">
            <a:xfrm>
              <a:off x="1895" y="1800"/>
              <a:ext cx="1151" cy="1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4" name="Rectangle 5"/>
            <p:cNvSpPr>
              <a:spLocks noChangeArrowheads="1"/>
            </p:cNvSpPr>
            <p:nvPr/>
          </p:nvSpPr>
          <p:spPr bwMode="auto">
            <a:xfrm>
              <a:off x="4054" y="2806"/>
              <a:ext cx="287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Rectangle 6"/>
            <p:cNvSpPr>
              <a:spLocks noChangeArrowheads="1"/>
            </p:cNvSpPr>
            <p:nvPr/>
          </p:nvSpPr>
          <p:spPr bwMode="auto">
            <a:xfrm>
              <a:off x="4080" y="2806"/>
              <a:ext cx="288" cy="432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Rectangle 7"/>
            <p:cNvSpPr>
              <a:spLocks noChangeArrowheads="1"/>
            </p:cNvSpPr>
            <p:nvPr/>
          </p:nvSpPr>
          <p:spPr bwMode="auto">
            <a:xfrm>
              <a:off x="4095" y="2880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2537" name="Rectangle 8"/>
            <p:cNvSpPr>
              <a:spLocks noChangeArrowheads="1"/>
            </p:cNvSpPr>
            <p:nvPr/>
          </p:nvSpPr>
          <p:spPr bwMode="auto">
            <a:xfrm>
              <a:off x="4272" y="2880"/>
              <a:ext cx="7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latin typeface="Arial" pitchFamily="34" charset="0"/>
                </a:rPr>
                <a:t>Q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2538" name="Freeform 9"/>
            <p:cNvSpPr>
              <a:spLocks/>
            </p:cNvSpPr>
            <p:nvPr/>
          </p:nvSpPr>
          <p:spPr bwMode="auto">
            <a:xfrm>
              <a:off x="4162" y="3166"/>
              <a:ext cx="72" cy="72"/>
            </a:xfrm>
            <a:custGeom>
              <a:avLst/>
              <a:gdLst>
                <a:gd name="T0" fmla="*/ 0 w 143"/>
                <a:gd name="T1" fmla="*/ 18 h 143"/>
                <a:gd name="T2" fmla="*/ 9 w 143"/>
                <a:gd name="T3" fmla="*/ 0 h 143"/>
                <a:gd name="T4" fmla="*/ 18 w 143"/>
                <a:gd name="T5" fmla="*/ 18 h 143"/>
                <a:gd name="T6" fmla="*/ 0 60000 65536"/>
                <a:gd name="T7" fmla="*/ 0 60000 65536"/>
                <a:gd name="T8" fmla="*/ 0 60000 65536"/>
                <a:gd name="T9" fmla="*/ 0 w 143"/>
                <a:gd name="T10" fmla="*/ 0 h 143"/>
                <a:gd name="T11" fmla="*/ 143 w 143"/>
                <a:gd name="T12" fmla="*/ 143 h 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3" h="143">
                  <a:moveTo>
                    <a:pt x="0" y="143"/>
                  </a:moveTo>
                  <a:lnTo>
                    <a:pt x="71" y="0"/>
                  </a:lnTo>
                  <a:lnTo>
                    <a:pt x="143" y="14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Line 10"/>
            <p:cNvSpPr>
              <a:spLocks noChangeShapeType="1"/>
            </p:cNvSpPr>
            <p:nvPr/>
          </p:nvSpPr>
          <p:spPr bwMode="auto">
            <a:xfrm flipV="1">
              <a:off x="4197" y="3238"/>
              <a:ext cx="1" cy="1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Rectangle 11"/>
            <p:cNvSpPr>
              <a:spLocks noChangeArrowheads="1"/>
            </p:cNvSpPr>
            <p:nvPr/>
          </p:nvSpPr>
          <p:spPr bwMode="auto">
            <a:xfrm>
              <a:off x="4119" y="3450"/>
              <a:ext cx="1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clk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2541" name="Line 12"/>
            <p:cNvSpPr>
              <a:spLocks noChangeShapeType="1"/>
            </p:cNvSpPr>
            <p:nvPr/>
          </p:nvSpPr>
          <p:spPr bwMode="auto">
            <a:xfrm flipV="1">
              <a:off x="3888" y="2892"/>
              <a:ext cx="72" cy="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Rectangle 13"/>
            <p:cNvSpPr>
              <a:spLocks noChangeArrowheads="1"/>
            </p:cNvSpPr>
            <p:nvPr/>
          </p:nvSpPr>
          <p:spPr bwMode="auto">
            <a:xfrm>
              <a:off x="3888" y="3012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b="0">
                  <a:solidFill>
                    <a:srgbClr val="000000"/>
                  </a:solidFill>
                  <a:latin typeface="Arial" pitchFamily="34" charset="0"/>
                </a:rPr>
                <a:t>6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2543" name="Freeform 14"/>
            <p:cNvSpPr>
              <a:spLocks/>
            </p:cNvSpPr>
            <p:nvPr/>
          </p:nvSpPr>
          <p:spPr bwMode="auto">
            <a:xfrm>
              <a:off x="3055" y="2519"/>
              <a:ext cx="351" cy="409"/>
            </a:xfrm>
            <a:custGeom>
              <a:avLst/>
              <a:gdLst>
                <a:gd name="T0" fmla="*/ 0 w 702"/>
                <a:gd name="T1" fmla="*/ 0 h 863"/>
                <a:gd name="T2" fmla="*/ 73 w 702"/>
                <a:gd name="T3" fmla="*/ 0 h 863"/>
                <a:gd name="T4" fmla="*/ 88 w 702"/>
                <a:gd name="T5" fmla="*/ 13 h 863"/>
                <a:gd name="T6" fmla="*/ 88 w 702"/>
                <a:gd name="T7" fmla="*/ 92 h 8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2"/>
                <a:gd name="T13" fmla="*/ 0 h 863"/>
                <a:gd name="T14" fmla="*/ 702 w 702"/>
                <a:gd name="T15" fmla="*/ 863 h 8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2" h="863">
                  <a:moveTo>
                    <a:pt x="0" y="0"/>
                  </a:moveTo>
                  <a:lnTo>
                    <a:pt x="577" y="0"/>
                  </a:lnTo>
                  <a:lnTo>
                    <a:pt x="702" y="125"/>
                  </a:lnTo>
                  <a:lnTo>
                    <a:pt x="702" y="86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Rectangle 15"/>
            <p:cNvSpPr>
              <a:spLocks noChangeArrowheads="1"/>
            </p:cNvSpPr>
            <p:nvPr/>
          </p:nvSpPr>
          <p:spPr bwMode="auto">
            <a:xfrm>
              <a:off x="3515" y="2738"/>
              <a:ext cx="32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b="0">
                  <a:solidFill>
                    <a:srgbClr val="000000"/>
                  </a:solidFill>
                  <a:latin typeface="Arial" pitchFamily="34" charset="0"/>
                </a:rPr>
                <a:t>n_out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2545" name="Line 16"/>
            <p:cNvSpPr>
              <a:spLocks noChangeShapeType="1"/>
            </p:cNvSpPr>
            <p:nvPr/>
          </p:nvSpPr>
          <p:spPr bwMode="auto">
            <a:xfrm flipV="1">
              <a:off x="3408" y="2928"/>
              <a:ext cx="6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Line 17"/>
            <p:cNvSpPr>
              <a:spLocks noChangeShapeType="1"/>
            </p:cNvSpPr>
            <p:nvPr/>
          </p:nvSpPr>
          <p:spPr bwMode="auto">
            <a:xfrm>
              <a:off x="4368" y="2928"/>
              <a:ext cx="76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Rectangle 18"/>
            <p:cNvSpPr>
              <a:spLocks noChangeArrowheads="1"/>
            </p:cNvSpPr>
            <p:nvPr/>
          </p:nvSpPr>
          <p:spPr bwMode="auto">
            <a:xfrm>
              <a:off x="4704" y="2736"/>
              <a:ext cx="37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lights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2548" name="Freeform 19"/>
            <p:cNvSpPr>
              <a:spLocks/>
            </p:cNvSpPr>
            <p:nvPr/>
          </p:nvSpPr>
          <p:spPr bwMode="auto">
            <a:xfrm>
              <a:off x="3334" y="2087"/>
              <a:ext cx="720" cy="432"/>
            </a:xfrm>
            <a:custGeom>
              <a:avLst/>
              <a:gdLst>
                <a:gd name="T0" fmla="*/ 0 w 1439"/>
                <a:gd name="T1" fmla="*/ 108 h 864"/>
                <a:gd name="T2" fmla="*/ 21 w 1439"/>
                <a:gd name="T3" fmla="*/ 87 h 864"/>
                <a:gd name="T4" fmla="*/ 21 w 1439"/>
                <a:gd name="T5" fmla="*/ 0 h 864"/>
                <a:gd name="T6" fmla="*/ 180 w 1439"/>
                <a:gd name="T7" fmla="*/ 0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9"/>
                <a:gd name="T13" fmla="*/ 0 h 864"/>
                <a:gd name="T14" fmla="*/ 1439 w 1439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9" h="864">
                  <a:moveTo>
                    <a:pt x="0" y="864"/>
                  </a:moveTo>
                  <a:lnTo>
                    <a:pt x="166" y="696"/>
                  </a:lnTo>
                  <a:lnTo>
                    <a:pt x="161" y="0"/>
                  </a:lnTo>
                  <a:lnTo>
                    <a:pt x="143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Rectangle 20"/>
            <p:cNvSpPr>
              <a:spLocks noChangeArrowheads="1"/>
            </p:cNvSpPr>
            <p:nvPr/>
          </p:nvSpPr>
          <p:spPr bwMode="auto">
            <a:xfrm>
              <a:off x="4054" y="1944"/>
              <a:ext cx="287" cy="4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Rectangle 21"/>
            <p:cNvSpPr>
              <a:spLocks noChangeArrowheads="1"/>
            </p:cNvSpPr>
            <p:nvPr/>
          </p:nvSpPr>
          <p:spPr bwMode="auto">
            <a:xfrm>
              <a:off x="4054" y="1944"/>
              <a:ext cx="287" cy="431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Rectangle 22"/>
            <p:cNvSpPr>
              <a:spLocks noChangeArrowheads="1"/>
            </p:cNvSpPr>
            <p:nvPr/>
          </p:nvSpPr>
          <p:spPr bwMode="auto">
            <a:xfrm>
              <a:off x="4073" y="2031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2552" name="Rectangle 23"/>
            <p:cNvSpPr>
              <a:spLocks noChangeArrowheads="1"/>
            </p:cNvSpPr>
            <p:nvPr/>
          </p:nvSpPr>
          <p:spPr bwMode="auto">
            <a:xfrm>
              <a:off x="4250" y="2031"/>
              <a:ext cx="7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latin typeface="Arial" pitchFamily="34" charset="0"/>
                </a:rPr>
                <a:t>Q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2553" name="Freeform 24"/>
            <p:cNvSpPr>
              <a:spLocks/>
            </p:cNvSpPr>
            <p:nvPr/>
          </p:nvSpPr>
          <p:spPr bwMode="auto">
            <a:xfrm>
              <a:off x="4162" y="2303"/>
              <a:ext cx="72" cy="72"/>
            </a:xfrm>
            <a:custGeom>
              <a:avLst/>
              <a:gdLst>
                <a:gd name="T0" fmla="*/ 0 w 143"/>
                <a:gd name="T1" fmla="*/ 18 h 145"/>
                <a:gd name="T2" fmla="*/ 9 w 143"/>
                <a:gd name="T3" fmla="*/ 0 h 145"/>
                <a:gd name="T4" fmla="*/ 18 w 143"/>
                <a:gd name="T5" fmla="*/ 18 h 145"/>
                <a:gd name="T6" fmla="*/ 0 60000 65536"/>
                <a:gd name="T7" fmla="*/ 0 60000 65536"/>
                <a:gd name="T8" fmla="*/ 0 60000 65536"/>
                <a:gd name="T9" fmla="*/ 0 w 143"/>
                <a:gd name="T10" fmla="*/ 0 h 145"/>
                <a:gd name="T11" fmla="*/ 143 w 143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3" h="145">
                  <a:moveTo>
                    <a:pt x="0" y="145"/>
                  </a:moveTo>
                  <a:lnTo>
                    <a:pt x="71" y="0"/>
                  </a:lnTo>
                  <a:lnTo>
                    <a:pt x="143" y="145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Line 25"/>
            <p:cNvSpPr>
              <a:spLocks noChangeShapeType="1"/>
            </p:cNvSpPr>
            <p:nvPr/>
          </p:nvSpPr>
          <p:spPr bwMode="auto">
            <a:xfrm flipV="1">
              <a:off x="4197" y="2375"/>
              <a:ext cx="1" cy="1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Line 26"/>
            <p:cNvSpPr>
              <a:spLocks noChangeShapeType="1"/>
            </p:cNvSpPr>
            <p:nvPr/>
          </p:nvSpPr>
          <p:spPr bwMode="auto">
            <a:xfrm>
              <a:off x="3424" y="2087"/>
              <a:ext cx="35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Rectangle 27"/>
            <p:cNvSpPr>
              <a:spLocks noChangeArrowheads="1"/>
            </p:cNvSpPr>
            <p:nvPr/>
          </p:nvSpPr>
          <p:spPr bwMode="auto">
            <a:xfrm>
              <a:off x="3515" y="1920"/>
              <a:ext cx="2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b="0">
                  <a:solidFill>
                    <a:srgbClr val="000000"/>
                  </a:solidFill>
                  <a:latin typeface="Arial" pitchFamily="34" charset="0"/>
                </a:rPr>
                <a:t>next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2557" name="Line 28"/>
            <p:cNvSpPr>
              <a:spLocks noChangeShapeType="1"/>
            </p:cNvSpPr>
            <p:nvPr/>
          </p:nvSpPr>
          <p:spPr bwMode="auto">
            <a:xfrm flipV="1">
              <a:off x="4522" y="2914"/>
              <a:ext cx="71" cy="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Rectangle 29"/>
            <p:cNvSpPr>
              <a:spLocks noChangeArrowheads="1"/>
            </p:cNvSpPr>
            <p:nvPr/>
          </p:nvSpPr>
          <p:spPr bwMode="auto">
            <a:xfrm>
              <a:off x="4522" y="2978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b="0">
                  <a:solidFill>
                    <a:srgbClr val="000000"/>
                  </a:solidFill>
                  <a:latin typeface="Arial" pitchFamily="34" charset="0"/>
                </a:rPr>
                <a:t>6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2559" name="Line 30"/>
            <p:cNvSpPr>
              <a:spLocks noChangeShapeType="1"/>
            </p:cNvSpPr>
            <p:nvPr/>
          </p:nvSpPr>
          <p:spPr bwMode="auto">
            <a:xfrm>
              <a:off x="4639" y="2087"/>
              <a:ext cx="2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Rectangle 31"/>
            <p:cNvSpPr>
              <a:spLocks noChangeArrowheads="1"/>
            </p:cNvSpPr>
            <p:nvPr/>
          </p:nvSpPr>
          <p:spPr bwMode="auto">
            <a:xfrm>
              <a:off x="4639" y="1895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state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2561" name="Line 32"/>
            <p:cNvSpPr>
              <a:spLocks noChangeShapeType="1"/>
            </p:cNvSpPr>
            <p:nvPr/>
          </p:nvSpPr>
          <p:spPr bwMode="auto">
            <a:xfrm flipV="1">
              <a:off x="4458" y="2052"/>
              <a:ext cx="73" cy="7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Rectangle 33"/>
            <p:cNvSpPr>
              <a:spLocks noChangeArrowheads="1"/>
            </p:cNvSpPr>
            <p:nvPr/>
          </p:nvSpPr>
          <p:spPr bwMode="auto">
            <a:xfrm>
              <a:off x="4462" y="2114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b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2563" name="Line 34"/>
            <p:cNvSpPr>
              <a:spLocks noChangeShapeType="1"/>
            </p:cNvSpPr>
            <p:nvPr/>
          </p:nvSpPr>
          <p:spPr bwMode="auto">
            <a:xfrm>
              <a:off x="4341" y="2087"/>
              <a:ext cx="29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Line 35"/>
            <p:cNvSpPr>
              <a:spLocks noChangeShapeType="1"/>
            </p:cNvSpPr>
            <p:nvPr/>
          </p:nvSpPr>
          <p:spPr bwMode="auto">
            <a:xfrm flipV="1">
              <a:off x="3874" y="2052"/>
              <a:ext cx="72" cy="7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Rectangle 36"/>
            <p:cNvSpPr>
              <a:spLocks noChangeArrowheads="1"/>
            </p:cNvSpPr>
            <p:nvPr/>
          </p:nvSpPr>
          <p:spPr bwMode="auto">
            <a:xfrm>
              <a:off x="3877" y="2114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b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2566" name="Line 37"/>
            <p:cNvSpPr>
              <a:spLocks noChangeShapeType="1"/>
            </p:cNvSpPr>
            <p:nvPr/>
          </p:nvSpPr>
          <p:spPr bwMode="auto">
            <a:xfrm>
              <a:off x="3757" y="2087"/>
              <a:ext cx="29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Freeform 38"/>
            <p:cNvSpPr>
              <a:spLocks/>
            </p:cNvSpPr>
            <p:nvPr/>
          </p:nvSpPr>
          <p:spPr bwMode="auto">
            <a:xfrm>
              <a:off x="1032" y="1512"/>
              <a:ext cx="4029" cy="1001"/>
            </a:xfrm>
            <a:custGeom>
              <a:avLst/>
              <a:gdLst>
                <a:gd name="T0" fmla="*/ 972 w 8058"/>
                <a:gd name="T1" fmla="*/ 143 h 2003"/>
                <a:gd name="T2" fmla="*/ 1008 w 8058"/>
                <a:gd name="T3" fmla="*/ 143 h 2003"/>
                <a:gd name="T4" fmla="*/ 1008 w 8058"/>
                <a:gd name="T5" fmla="*/ 0 h 2003"/>
                <a:gd name="T6" fmla="*/ 0 w 8058"/>
                <a:gd name="T7" fmla="*/ 0 h 2003"/>
                <a:gd name="T8" fmla="*/ 0 w 8058"/>
                <a:gd name="T9" fmla="*/ 143 h 2003"/>
                <a:gd name="T10" fmla="*/ 108 w 8058"/>
                <a:gd name="T11" fmla="*/ 143 h 2003"/>
                <a:gd name="T12" fmla="*/ 108 w 8058"/>
                <a:gd name="T13" fmla="*/ 233 h 2003"/>
                <a:gd name="T14" fmla="*/ 125 w 8058"/>
                <a:gd name="T15" fmla="*/ 250 h 20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58"/>
                <a:gd name="T25" fmla="*/ 0 h 2003"/>
                <a:gd name="T26" fmla="*/ 8058 w 8058"/>
                <a:gd name="T27" fmla="*/ 2003 h 20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58" h="2003">
                  <a:moveTo>
                    <a:pt x="7770" y="1151"/>
                  </a:moveTo>
                  <a:lnTo>
                    <a:pt x="8058" y="1151"/>
                  </a:lnTo>
                  <a:lnTo>
                    <a:pt x="8058" y="0"/>
                  </a:lnTo>
                  <a:lnTo>
                    <a:pt x="0" y="0"/>
                  </a:lnTo>
                  <a:lnTo>
                    <a:pt x="0" y="1151"/>
                  </a:lnTo>
                  <a:lnTo>
                    <a:pt x="863" y="1151"/>
                  </a:lnTo>
                  <a:lnTo>
                    <a:pt x="863" y="1870"/>
                  </a:lnTo>
                  <a:lnTo>
                    <a:pt x="995" y="200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Line 39"/>
            <p:cNvSpPr>
              <a:spLocks noChangeShapeType="1"/>
            </p:cNvSpPr>
            <p:nvPr/>
          </p:nvSpPr>
          <p:spPr bwMode="auto">
            <a:xfrm>
              <a:off x="744" y="2950"/>
              <a:ext cx="43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Rectangle 40"/>
            <p:cNvSpPr>
              <a:spLocks noChangeArrowheads="1"/>
            </p:cNvSpPr>
            <p:nvPr/>
          </p:nvSpPr>
          <p:spPr bwMode="auto">
            <a:xfrm>
              <a:off x="720" y="2736"/>
              <a:ext cx="4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carew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2570" name="Freeform 41"/>
            <p:cNvSpPr>
              <a:spLocks/>
            </p:cNvSpPr>
            <p:nvPr/>
          </p:nvSpPr>
          <p:spPr bwMode="auto">
            <a:xfrm>
              <a:off x="1176" y="2513"/>
              <a:ext cx="359" cy="437"/>
            </a:xfrm>
            <a:custGeom>
              <a:avLst/>
              <a:gdLst>
                <a:gd name="T0" fmla="*/ 0 w 718"/>
                <a:gd name="T1" fmla="*/ 109 h 875"/>
                <a:gd name="T2" fmla="*/ 72 w 718"/>
                <a:gd name="T3" fmla="*/ 109 h 875"/>
                <a:gd name="T4" fmla="*/ 72 w 718"/>
                <a:gd name="T5" fmla="*/ 19 h 875"/>
                <a:gd name="T6" fmla="*/ 90 w 718"/>
                <a:gd name="T7" fmla="*/ 0 h 8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8"/>
                <a:gd name="T13" fmla="*/ 0 h 875"/>
                <a:gd name="T14" fmla="*/ 718 w 718"/>
                <a:gd name="T15" fmla="*/ 875 h 8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8" h="875">
                  <a:moveTo>
                    <a:pt x="0" y="875"/>
                  </a:moveTo>
                  <a:lnTo>
                    <a:pt x="575" y="875"/>
                  </a:lnTo>
                  <a:lnTo>
                    <a:pt x="575" y="155"/>
                  </a:lnTo>
                  <a:lnTo>
                    <a:pt x="718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Line 42"/>
            <p:cNvSpPr>
              <a:spLocks noChangeShapeType="1"/>
            </p:cNvSpPr>
            <p:nvPr/>
          </p:nvSpPr>
          <p:spPr bwMode="auto">
            <a:xfrm>
              <a:off x="1535" y="2514"/>
              <a:ext cx="360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Line 43"/>
            <p:cNvSpPr>
              <a:spLocks noChangeShapeType="1"/>
            </p:cNvSpPr>
            <p:nvPr/>
          </p:nvSpPr>
          <p:spPr bwMode="auto">
            <a:xfrm flipV="1">
              <a:off x="1652" y="2483"/>
              <a:ext cx="72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Rectangle 44"/>
            <p:cNvSpPr>
              <a:spLocks noChangeArrowheads="1"/>
            </p:cNvSpPr>
            <p:nvPr/>
          </p:nvSpPr>
          <p:spPr bwMode="auto">
            <a:xfrm>
              <a:off x="1609" y="2547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b="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2574" name="Line 45"/>
            <p:cNvSpPr>
              <a:spLocks noChangeShapeType="1"/>
            </p:cNvSpPr>
            <p:nvPr/>
          </p:nvSpPr>
          <p:spPr bwMode="auto">
            <a:xfrm>
              <a:off x="1535" y="2519"/>
              <a:ext cx="29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Line 46"/>
            <p:cNvSpPr>
              <a:spLocks noChangeShapeType="1"/>
            </p:cNvSpPr>
            <p:nvPr/>
          </p:nvSpPr>
          <p:spPr bwMode="auto">
            <a:xfrm>
              <a:off x="1094" y="2950"/>
              <a:ext cx="29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Line 47"/>
            <p:cNvSpPr>
              <a:spLocks noChangeShapeType="1"/>
            </p:cNvSpPr>
            <p:nvPr/>
          </p:nvSpPr>
          <p:spPr bwMode="auto">
            <a:xfrm flipV="1">
              <a:off x="3164" y="2483"/>
              <a:ext cx="72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Rectangle 48"/>
            <p:cNvSpPr>
              <a:spLocks noChangeArrowheads="1"/>
            </p:cNvSpPr>
            <p:nvPr/>
          </p:nvSpPr>
          <p:spPr bwMode="auto">
            <a:xfrm>
              <a:off x="3168" y="2592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b="0">
                  <a:solidFill>
                    <a:srgbClr val="000000"/>
                  </a:solidFill>
                  <a:latin typeface="Arial" pitchFamily="34" charset="0"/>
                </a:rPr>
                <a:t>8</a:t>
              </a:r>
              <a:endParaRPr lang="en-US" b="0">
                <a:latin typeface="Arial" pitchFamily="34" charset="0"/>
              </a:endParaRPr>
            </a:p>
          </p:txBody>
        </p:sp>
        <p:sp>
          <p:nvSpPr>
            <p:cNvPr id="22578" name="Line 49"/>
            <p:cNvSpPr>
              <a:spLocks noChangeShapeType="1"/>
            </p:cNvSpPr>
            <p:nvPr/>
          </p:nvSpPr>
          <p:spPr bwMode="auto">
            <a:xfrm>
              <a:off x="3047" y="2519"/>
              <a:ext cx="29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Rectangle 50"/>
            <p:cNvSpPr>
              <a:spLocks noChangeArrowheads="1"/>
            </p:cNvSpPr>
            <p:nvPr/>
          </p:nvSpPr>
          <p:spPr bwMode="auto">
            <a:xfrm>
              <a:off x="1872" y="3035"/>
              <a:ext cx="11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/>
              <a:r>
                <a:rPr lang="en-US" sz="1800" b="0">
                  <a:solidFill>
                    <a:srgbClr val="000000"/>
                  </a:solidFill>
                  <a:latin typeface="Arial" pitchFamily="34" charset="0"/>
                </a:rPr>
                <a:t>00001010</a:t>
              </a:r>
              <a:endParaRPr lang="en-US" sz="1800" b="0">
                <a:latin typeface="Arial" pitchFamily="34" charset="0"/>
              </a:endParaRPr>
            </a:p>
          </p:txBody>
        </p:sp>
        <p:sp>
          <p:nvSpPr>
            <p:cNvPr id="22580" name="Rectangle 51"/>
            <p:cNvSpPr>
              <a:spLocks noChangeArrowheads="1"/>
            </p:cNvSpPr>
            <p:nvPr/>
          </p:nvSpPr>
          <p:spPr bwMode="auto">
            <a:xfrm>
              <a:off x="1872" y="2862"/>
              <a:ext cx="11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/>
              <a:r>
                <a:rPr lang="en-US" sz="1800" b="0">
                  <a:solidFill>
                    <a:srgbClr val="000000"/>
                  </a:solidFill>
                  <a:latin typeface="Arial" pitchFamily="34" charset="0"/>
                </a:rPr>
                <a:t>00001010</a:t>
              </a:r>
              <a:endParaRPr lang="en-US" sz="1800" b="0">
                <a:latin typeface="Arial" pitchFamily="34" charset="0"/>
              </a:endParaRPr>
            </a:p>
          </p:txBody>
        </p:sp>
        <p:sp>
          <p:nvSpPr>
            <p:cNvPr id="22581" name="Rectangle 52"/>
            <p:cNvSpPr>
              <a:spLocks noChangeArrowheads="1"/>
            </p:cNvSpPr>
            <p:nvPr/>
          </p:nvSpPr>
          <p:spPr bwMode="auto">
            <a:xfrm>
              <a:off x="1872" y="2689"/>
              <a:ext cx="11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>
                <a:spcBef>
                  <a:spcPct val="20000"/>
                </a:spcBef>
                <a:buSzPct val="100000"/>
              </a:pPr>
              <a:r>
                <a:rPr lang="en-US" sz="1800" b="0">
                  <a:solidFill>
                    <a:srgbClr val="000000"/>
                  </a:solidFill>
                  <a:latin typeface="Arial" pitchFamily="34" charset="0"/>
                </a:rPr>
                <a:t>10001100</a:t>
              </a:r>
            </a:p>
          </p:txBody>
        </p:sp>
        <p:sp>
          <p:nvSpPr>
            <p:cNvPr id="22582" name="Rectangle 53"/>
            <p:cNvSpPr>
              <a:spLocks noChangeArrowheads="1"/>
            </p:cNvSpPr>
            <p:nvPr/>
          </p:nvSpPr>
          <p:spPr bwMode="auto">
            <a:xfrm>
              <a:off x="1872" y="2516"/>
              <a:ext cx="11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>
                <a:spcBef>
                  <a:spcPct val="20000"/>
                </a:spcBef>
                <a:buSzPct val="100000"/>
              </a:pPr>
              <a:r>
                <a:rPr lang="en-US" sz="1800" b="0">
                  <a:solidFill>
                    <a:srgbClr val="000000"/>
                  </a:solidFill>
                  <a:latin typeface="Arial" pitchFamily="34" charset="0"/>
                </a:rPr>
                <a:t>10001100</a:t>
              </a:r>
            </a:p>
          </p:txBody>
        </p:sp>
        <p:sp>
          <p:nvSpPr>
            <p:cNvPr id="22583" name="Rectangle 54"/>
            <p:cNvSpPr>
              <a:spLocks noChangeArrowheads="1"/>
            </p:cNvSpPr>
            <p:nvPr/>
          </p:nvSpPr>
          <p:spPr bwMode="auto">
            <a:xfrm>
              <a:off x="1872" y="2343"/>
              <a:ext cx="11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/>
              <a:r>
                <a:rPr lang="en-US" sz="1800" b="0">
                  <a:solidFill>
                    <a:srgbClr val="000000"/>
                  </a:solidFill>
                  <a:latin typeface="Arial" pitchFamily="34" charset="0"/>
                </a:rPr>
                <a:t>11010001</a:t>
              </a:r>
              <a:endParaRPr lang="en-US" sz="1800" b="0">
                <a:latin typeface="Arial" pitchFamily="34" charset="0"/>
              </a:endParaRPr>
            </a:p>
          </p:txBody>
        </p:sp>
        <p:sp>
          <p:nvSpPr>
            <p:cNvPr id="22584" name="Rectangle 55"/>
            <p:cNvSpPr>
              <a:spLocks noChangeArrowheads="1"/>
            </p:cNvSpPr>
            <p:nvPr/>
          </p:nvSpPr>
          <p:spPr bwMode="auto">
            <a:xfrm>
              <a:off x="1872" y="2170"/>
              <a:ext cx="11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/>
              <a:r>
                <a:rPr lang="en-US" sz="1800" b="0">
                  <a:solidFill>
                    <a:srgbClr val="000000"/>
                  </a:solidFill>
                  <a:latin typeface="Arial" pitchFamily="34" charset="0"/>
                </a:rPr>
                <a:t>11010001</a:t>
              </a:r>
              <a:endParaRPr lang="en-US" sz="1800" b="0">
                <a:latin typeface="Arial" pitchFamily="34" charset="0"/>
              </a:endParaRPr>
            </a:p>
          </p:txBody>
        </p:sp>
        <p:sp>
          <p:nvSpPr>
            <p:cNvPr id="22585" name="Rectangle 56"/>
            <p:cNvSpPr>
              <a:spLocks noChangeArrowheads="1"/>
            </p:cNvSpPr>
            <p:nvPr/>
          </p:nvSpPr>
          <p:spPr bwMode="auto">
            <a:xfrm>
              <a:off x="1872" y="1997"/>
              <a:ext cx="11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>
                <a:spcBef>
                  <a:spcPct val="20000"/>
                </a:spcBef>
                <a:buSzPct val="100000"/>
              </a:pPr>
              <a:r>
                <a:rPr lang="en-US" sz="1800" b="0">
                  <a:latin typeface="Arial" pitchFamily="34" charset="0"/>
                </a:rPr>
                <a:t>01100001</a:t>
              </a:r>
            </a:p>
          </p:txBody>
        </p:sp>
        <p:sp>
          <p:nvSpPr>
            <p:cNvPr id="22586" name="Rectangle 57"/>
            <p:cNvSpPr>
              <a:spLocks noChangeArrowheads="1"/>
            </p:cNvSpPr>
            <p:nvPr/>
          </p:nvSpPr>
          <p:spPr bwMode="auto">
            <a:xfrm>
              <a:off x="1872" y="1824"/>
              <a:ext cx="11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>
                <a:spcBef>
                  <a:spcPct val="20000"/>
                </a:spcBef>
                <a:buSzPct val="100000"/>
              </a:pPr>
              <a:r>
                <a:rPr lang="en-US" sz="1800" b="0">
                  <a:latin typeface="Arial" pitchFamily="34" charset="0"/>
                </a:rPr>
                <a:t>00100001</a:t>
              </a:r>
            </a:p>
          </p:txBody>
        </p:sp>
        <p:sp>
          <p:nvSpPr>
            <p:cNvPr id="22587" name="Line 58"/>
            <p:cNvSpPr>
              <a:spLocks noChangeShapeType="1"/>
            </p:cNvSpPr>
            <p:nvPr/>
          </p:nvSpPr>
          <p:spPr bwMode="auto">
            <a:xfrm>
              <a:off x="1872" y="1824"/>
              <a:ext cx="0" cy="138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2588" name="Line 59"/>
            <p:cNvSpPr>
              <a:spLocks noChangeShapeType="1"/>
            </p:cNvSpPr>
            <p:nvPr/>
          </p:nvSpPr>
          <p:spPr bwMode="auto">
            <a:xfrm>
              <a:off x="3024" y="1824"/>
              <a:ext cx="0" cy="138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2589" name="Line 60"/>
            <p:cNvSpPr>
              <a:spLocks noChangeShapeType="1"/>
            </p:cNvSpPr>
            <p:nvPr/>
          </p:nvSpPr>
          <p:spPr bwMode="auto">
            <a:xfrm>
              <a:off x="1872" y="182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2590" name="Line 61"/>
            <p:cNvSpPr>
              <a:spLocks noChangeShapeType="1"/>
            </p:cNvSpPr>
            <p:nvPr/>
          </p:nvSpPr>
          <p:spPr bwMode="auto">
            <a:xfrm>
              <a:off x="1872" y="1997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2591" name="Line 62"/>
            <p:cNvSpPr>
              <a:spLocks noChangeShapeType="1"/>
            </p:cNvSpPr>
            <p:nvPr/>
          </p:nvSpPr>
          <p:spPr bwMode="auto">
            <a:xfrm>
              <a:off x="1872" y="2170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2592" name="Line 63"/>
            <p:cNvSpPr>
              <a:spLocks noChangeShapeType="1"/>
            </p:cNvSpPr>
            <p:nvPr/>
          </p:nvSpPr>
          <p:spPr bwMode="auto">
            <a:xfrm>
              <a:off x="1872" y="234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2593" name="Line 64"/>
            <p:cNvSpPr>
              <a:spLocks noChangeShapeType="1"/>
            </p:cNvSpPr>
            <p:nvPr/>
          </p:nvSpPr>
          <p:spPr bwMode="auto">
            <a:xfrm>
              <a:off x="1872" y="251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2594" name="Line 65"/>
            <p:cNvSpPr>
              <a:spLocks noChangeShapeType="1"/>
            </p:cNvSpPr>
            <p:nvPr/>
          </p:nvSpPr>
          <p:spPr bwMode="auto">
            <a:xfrm>
              <a:off x="1872" y="2689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2595" name="Line 66"/>
            <p:cNvSpPr>
              <a:spLocks noChangeShapeType="1"/>
            </p:cNvSpPr>
            <p:nvPr/>
          </p:nvSpPr>
          <p:spPr bwMode="auto">
            <a:xfrm>
              <a:off x="1872" y="286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2596" name="Line 67"/>
            <p:cNvSpPr>
              <a:spLocks noChangeShapeType="1"/>
            </p:cNvSpPr>
            <p:nvPr/>
          </p:nvSpPr>
          <p:spPr bwMode="auto">
            <a:xfrm>
              <a:off x="1872" y="3035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2597" name="Line 68"/>
            <p:cNvSpPr>
              <a:spLocks noChangeShapeType="1"/>
            </p:cNvSpPr>
            <p:nvPr/>
          </p:nvSpPr>
          <p:spPr bwMode="auto">
            <a:xfrm>
              <a:off x="1872" y="3208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lec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e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pitchFamily="-110" charset="0"/>
          </a:defRPr>
        </a:defPPr>
      </a:lstStyle>
    </a:lnDef>
  </a:objectDefaults>
  <a:extraClrSchemeLst>
    <a:extraClrScheme>
      <a:clrScheme name="lec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</Template>
  <TotalTime>0</TotalTime>
  <Pages>9</Pages>
  <Words>2161</Words>
  <Application>Microsoft Office PowerPoint</Application>
  <PresentationFormat>On-screen Show (4:3)</PresentationFormat>
  <Paragraphs>573</Paragraphs>
  <Slides>36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Courier New</vt:lpstr>
      <vt:lpstr>ＭＳ Ｐゴシック</vt:lpstr>
      <vt:lpstr>Arial</vt:lpstr>
      <vt:lpstr>Times New Roman</vt:lpstr>
      <vt:lpstr>Symbol</vt:lpstr>
      <vt:lpstr>Wingdings</vt:lpstr>
      <vt:lpstr>Helvetica</vt:lpstr>
      <vt:lpstr>lect</vt:lpstr>
      <vt:lpstr>Microsoft Visio Drawing</vt:lpstr>
      <vt:lpstr>Microsoft Excel Worksheet</vt:lpstr>
      <vt:lpstr>Digital Design: A Systems Approach  Lecture 9:  Microcode</vt:lpstr>
      <vt:lpstr>Readings</vt:lpstr>
      <vt:lpstr>Sir Maurice Wilkes with a piece of EDSAC</vt:lpstr>
      <vt:lpstr>Figure from Wilkes 1953 paper on Microcode</vt:lpstr>
      <vt:lpstr>Microcode – an FSM realized with a memory array</vt:lpstr>
      <vt:lpstr>Microcode – the picture</vt:lpstr>
      <vt:lpstr>PowerPoint Presentation</vt:lpstr>
      <vt:lpstr>PowerPoint Presentation</vt:lpstr>
      <vt:lpstr>Microcode Of Light-Traffic Controller</vt:lpstr>
      <vt:lpstr>Microcoded Traffic Light Controller – in Verilog</vt:lpstr>
      <vt:lpstr>Waveforms Of Light-Traffic Controller Microcode</vt:lpstr>
      <vt:lpstr>A New-and-Improved Light-Traffic Controller</vt:lpstr>
      <vt:lpstr>Light-Traffic Control State Diagram</vt:lpstr>
      <vt:lpstr>Light-Traffic Controller State Microcode</vt:lpstr>
      <vt:lpstr>Waveforms Of Light-Traffic Controller Microcode</vt:lpstr>
      <vt:lpstr>Instruction Sequencing</vt:lpstr>
      <vt:lpstr>Instruction Sequencing – the picture</vt:lpstr>
      <vt:lpstr>Branching Logic</vt:lpstr>
      <vt:lpstr>Branch Microinstructions</vt:lpstr>
      <vt:lpstr>Microcode Of Traffic-Light Controller With Branches</vt:lpstr>
      <vt:lpstr>Microinstruction Format</vt:lpstr>
      <vt:lpstr>Implementing Microcode Of Light-Traffic Controller With Branches Using Verilog</vt:lpstr>
      <vt:lpstr>Microcode Of Light-Traffic Controller With Left Turn</vt:lpstr>
      <vt:lpstr>Waveforms Of Light-Traffic Controller With Left Turn Microcode</vt:lpstr>
      <vt:lpstr>Alternate Microcode For Light-Traffic Controller With Left Turn</vt:lpstr>
      <vt:lpstr>Waveforms Of Alternate Microcode</vt:lpstr>
      <vt:lpstr>Multiple Instruction Types</vt:lpstr>
      <vt:lpstr>PowerPoint Presentation</vt:lpstr>
      <vt:lpstr>One step on the path to a processor</vt:lpstr>
      <vt:lpstr>Block Diagram Of Microcode With Output Instructions</vt:lpstr>
      <vt:lpstr>Microcode For Traffic-Light Controller With brx &amp; ldx Instructions</vt:lpstr>
      <vt:lpstr>PowerPoint Presentation</vt:lpstr>
      <vt:lpstr>Implementing Traffic-Light Controller Microcode With brx &amp; ldx Instructions In Verilog</vt:lpstr>
      <vt:lpstr>Implementing Traffic-Light Controller Microcode With brx &amp; ldx Instructions In Verilog (Cont)</vt:lpstr>
      <vt:lpstr>Extending this to a processor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2012-11-30T22:13:09Z</dcterms:created>
  <dcterms:modified xsi:type="dcterms:W3CDTF">2012-11-30T22:13:23Z</dcterms:modified>
</cp:coreProperties>
</file>