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62" r:id="rId3"/>
    <p:sldId id="275" r:id="rId4"/>
    <p:sldId id="270" r:id="rId5"/>
    <p:sldId id="263" r:id="rId6"/>
    <p:sldId id="269" r:id="rId7"/>
    <p:sldId id="268" r:id="rId8"/>
    <p:sldId id="266" r:id="rId9"/>
    <p:sldId id="274" r:id="rId10"/>
    <p:sldId id="267" r:id="rId11"/>
    <p:sldId id="271" r:id="rId12"/>
    <p:sldId id="272" r:id="rId13"/>
    <p:sldId id="273" r:id="rId14"/>
    <p:sldId id="26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CCFFFF"/>
    <a:srgbClr val="FFFFFF"/>
    <a:srgbClr val="000000"/>
    <a:srgbClr val="FFFF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474" autoAdjust="0"/>
  </p:normalViewPr>
  <p:slideViewPr>
    <p:cSldViewPr snapToGrid="0" snapToObjects="1" showGuides="1">
      <p:cViewPr varScale="1">
        <p:scale>
          <a:sx n="67" d="100"/>
          <a:sy n="67" d="100"/>
        </p:scale>
        <p:origin x="-1476" y="-102"/>
      </p:cViewPr>
      <p:guideLst>
        <p:guide orient="horz" pos="2160"/>
        <p:guide pos="543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F3DB1-E28F-4303-AB89-A08B8B2F769E}" type="datetimeFigureOut">
              <a:rPr lang="en-CA" smtClean="0"/>
              <a:t>09/07/2015</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2EB175-E2BF-41C0-BE4F-DE29300BE5DA}" type="slidenum">
              <a:rPr lang="en-CA" smtClean="0"/>
              <a:t>‹#›</a:t>
            </a:fld>
            <a:endParaRPr lang="en-CA" dirty="0"/>
          </a:p>
        </p:txBody>
      </p:sp>
    </p:spTree>
    <p:extLst>
      <p:ext uri="{BB962C8B-B14F-4D97-AF65-F5344CB8AC3E}">
        <p14:creationId xmlns:p14="http://schemas.microsoft.com/office/powerpoint/2010/main" val="3432577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r>
              <a:rPr lang="en-US" dirty="0" err="1" smtClean="0"/>
              <a:t>param_absorp</a:t>
            </a:r>
            <a:r>
              <a:rPr lang="en-US" dirty="0" smtClean="0"/>
              <a:t>:</a:t>
            </a:r>
          </a:p>
          <a:p>
            <a:r>
              <a:rPr lang="en-US" dirty="0" smtClean="0"/>
              <a:t>// This routine computes an approximation to the one-way attenuation expected </a:t>
            </a:r>
          </a:p>
          <a:p>
            <a:r>
              <a:rPr lang="en-US" dirty="0" smtClean="0"/>
              <a:t>// given microwave frequency, pressure, temperature, vapor pressure, cloud and rain amount</a:t>
            </a:r>
          </a:p>
          <a:p>
            <a:r>
              <a:rPr lang="en-US" dirty="0" smtClean="0"/>
              <a:t>// Input:</a:t>
            </a:r>
          </a:p>
          <a:p>
            <a:r>
              <a:rPr lang="en-US" dirty="0" smtClean="0"/>
              <a:t>//      </a:t>
            </a:r>
            <a:r>
              <a:rPr lang="en-US" dirty="0" err="1" smtClean="0"/>
              <a:t>freq</a:t>
            </a:r>
            <a:r>
              <a:rPr lang="en-US" dirty="0" smtClean="0"/>
              <a:t>: Frequency, in Hz (2-15 GHz, 34-36 GHz, 93-95 GHz)</a:t>
            </a:r>
          </a:p>
          <a:p>
            <a:r>
              <a:rPr lang="en-US" dirty="0" smtClean="0"/>
              <a:t>//      </a:t>
            </a:r>
            <a:r>
              <a:rPr lang="en-US" dirty="0" err="1" smtClean="0"/>
              <a:t>atm_pres</a:t>
            </a:r>
            <a:r>
              <a:rPr lang="en-US" dirty="0" smtClean="0"/>
              <a:t>: Atmospheric pressure (dry + wet), in Pa (10,000-110,000 Pa)</a:t>
            </a:r>
          </a:p>
          <a:p>
            <a:r>
              <a:rPr lang="en-US" dirty="0" smtClean="0"/>
              <a:t>//      </a:t>
            </a:r>
            <a:r>
              <a:rPr lang="en-US" dirty="0" err="1" smtClean="0"/>
              <a:t>temp_air</a:t>
            </a:r>
            <a:r>
              <a:rPr lang="en-US" dirty="0" smtClean="0"/>
              <a:t>: Temperature of the air, in K (180-330 K)</a:t>
            </a:r>
          </a:p>
          <a:p>
            <a:r>
              <a:rPr lang="en-US" dirty="0" smtClean="0"/>
              <a:t>//      </a:t>
            </a:r>
            <a:r>
              <a:rPr lang="en-US" dirty="0" err="1" smtClean="0"/>
              <a:t>temp_hydro</a:t>
            </a:r>
            <a:r>
              <a:rPr lang="en-US" dirty="0" smtClean="0"/>
              <a:t>: Temperature of the hydrometeors (cloud, rain, snow), in K (180-330 K)</a:t>
            </a:r>
          </a:p>
          <a:p>
            <a:r>
              <a:rPr lang="en-US" dirty="0" smtClean="0"/>
              <a:t>//      e: Water vapor pressure, in Pa</a:t>
            </a:r>
          </a:p>
          <a:p>
            <a:r>
              <a:rPr lang="en-US" dirty="0" smtClean="0"/>
              <a:t>//      w: Cloud liquid water content (g/m3)</a:t>
            </a:r>
          </a:p>
          <a:p>
            <a:r>
              <a:rPr lang="en-US" dirty="0" smtClean="0"/>
              <a:t>//      r: Rain rate (mm/</a:t>
            </a:r>
            <a:r>
              <a:rPr lang="en-US" dirty="0" err="1" smtClean="0"/>
              <a:t>hr</a:t>
            </a:r>
            <a:r>
              <a:rPr lang="en-US" dirty="0" smtClean="0"/>
              <a:t>)</a:t>
            </a:r>
          </a:p>
          <a:p>
            <a:r>
              <a:rPr lang="en-US" dirty="0" smtClean="0"/>
              <a:t>//      s: Snow rate (mm/</a:t>
            </a:r>
            <a:r>
              <a:rPr lang="en-US" dirty="0" err="1" smtClean="0"/>
              <a:t>hr</a:t>
            </a:r>
            <a:r>
              <a:rPr lang="en-US" dirty="0" smtClean="0"/>
              <a:t>)</a:t>
            </a:r>
          </a:p>
          <a:p>
            <a:r>
              <a:rPr lang="en-US" dirty="0" smtClean="0"/>
              <a:t>// Returns: -1 when well outside of the parameter space for which it was designed,</a:t>
            </a:r>
          </a:p>
          <a:p>
            <a:r>
              <a:rPr lang="en-US" dirty="0" smtClean="0"/>
              <a:t>//          or the expected one-way attenuation in dB/km.</a:t>
            </a:r>
          </a:p>
          <a:p>
            <a:endParaRPr lang="en-US" dirty="0" smtClean="0"/>
          </a:p>
          <a:p>
            <a:r>
              <a:rPr lang="en-US" dirty="0" smtClean="0"/>
              <a:t>double </a:t>
            </a:r>
            <a:r>
              <a:rPr lang="en-US" dirty="0" err="1" smtClean="0"/>
              <a:t>param_absorp</a:t>
            </a:r>
            <a:r>
              <a:rPr lang="en-US" dirty="0" smtClean="0"/>
              <a:t>(double </a:t>
            </a:r>
            <a:r>
              <a:rPr lang="en-US" dirty="0" err="1" smtClean="0"/>
              <a:t>freq</a:t>
            </a:r>
            <a:r>
              <a:rPr lang="en-US" dirty="0" smtClean="0"/>
              <a:t>, double </a:t>
            </a:r>
            <a:r>
              <a:rPr lang="en-US" dirty="0" err="1" smtClean="0"/>
              <a:t>atm_pres</a:t>
            </a:r>
            <a:r>
              <a:rPr lang="en-US" dirty="0" smtClean="0"/>
              <a:t>, double </a:t>
            </a:r>
            <a:r>
              <a:rPr lang="en-US" dirty="0" err="1" smtClean="0"/>
              <a:t>temp_air</a:t>
            </a:r>
            <a:r>
              <a:rPr lang="en-US" dirty="0" smtClean="0"/>
              <a:t>, double </a:t>
            </a:r>
            <a:r>
              <a:rPr lang="en-US" dirty="0" err="1" smtClean="0"/>
              <a:t>temp_hydro</a:t>
            </a:r>
            <a:r>
              <a:rPr lang="en-US" dirty="0" smtClean="0"/>
              <a:t>, double e, double w, double r, double s) {</a:t>
            </a:r>
          </a:p>
          <a:p>
            <a:r>
              <a:rPr lang="en-US" dirty="0" smtClean="0"/>
              <a:t>        double  </a:t>
            </a:r>
            <a:r>
              <a:rPr lang="en-US" dirty="0" err="1" smtClean="0"/>
              <a:t>atten_dry</a:t>
            </a:r>
            <a:r>
              <a:rPr lang="en-US" dirty="0" smtClean="0"/>
              <a:t> ;</a:t>
            </a:r>
          </a:p>
          <a:p>
            <a:r>
              <a:rPr lang="en-US" dirty="0" smtClean="0"/>
              <a:t>        double  </a:t>
            </a:r>
            <a:r>
              <a:rPr lang="en-US" dirty="0" err="1" smtClean="0"/>
              <a:t>atten_e_lin_term</a:t>
            </a:r>
            <a:r>
              <a:rPr lang="en-US" dirty="0" smtClean="0"/>
              <a:t> ;</a:t>
            </a:r>
          </a:p>
          <a:p>
            <a:r>
              <a:rPr lang="en-US" dirty="0" smtClean="0"/>
              <a:t>        double  </a:t>
            </a:r>
            <a:r>
              <a:rPr lang="en-US" dirty="0" err="1" smtClean="0"/>
              <a:t>atten_e_square_term</a:t>
            </a:r>
            <a:r>
              <a:rPr lang="en-US" dirty="0" smtClean="0"/>
              <a:t> ;</a:t>
            </a:r>
          </a:p>
          <a:p>
            <a:r>
              <a:rPr lang="en-US" dirty="0" smtClean="0"/>
              <a:t>        double  </a:t>
            </a:r>
            <a:r>
              <a:rPr lang="en-US" dirty="0" err="1" smtClean="0"/>
              <a:t>atten_per_w</a:t>
            </a:r>
            <a:r>
              <a:rPr lang="en-US" dirty="0" smtClean="0"/>
              <a:t> ;</a:t>
            </a:r>
          </a:p>
          <a:p>
            <a:r>
              <a:rPr lang="en-US" dirty="0" smtClean="0"/>
              <a:t>        double  </a:t>
            </a:r>
            <a:r>
              <a:rPr lang="en-US" dirty="0" err="1" smtClean="0"/>
              <a:t>atten_r</a:t>
            </a:r>
            <a:r>
              <a:rPr lang="en-US" dirty="0" smtClean="0"/>
              <a:t> ;</a:t>
            </a:r>
          </a:p>
          <a:p>
            <a:r>
              <a:rPr lang="en-US" dirty="0" smtClean="0"/>
              <a:t>        double  </a:t>
            </a:r>
            <a:r>
              <a:rPr lang="en-US" dirty="0" err="1" smtClean="0"/>
              <a:t>atten_s</a:t>
            </a:r>
            <a:r>
              <a:rPr lang="en-US" dirty="0" smtClean="0"/>
              <a:t> ;</a:t>
            </a:r>
          </a:p>
          <a:p>
            <a:r>
              <a:rPr lang="en-US" dirty="0" smtClean="0"/>
              <a:t>        double  </a:t>
            </a:r>
            <a:r>
              <a:rPr lang="en-US" dirty="0" err="1" smtClean="0"/>
              <a:t>atten_total</a:t>
            </a:r>
            <a:r>
              <a:rPr lang="en-US" dirty="0" smtClean="0"/>
              <a:t> ;</a:t>
            </a:r>
          </a:p>
          <a:p>
            <a:endParaRPr lang="en-US" dirty="0" smtClean="0"/>
          </a:p>
          <a:p>
            <a:r>
              <a:rPr lang="en-US" dirty="0" smtClean="0"/>
              <a:t>        </a:t>
            </a:r>
            <a:r>
              <a:rPr lang="en-US" dirty="0" err="1" smtClean="0"/>
              <a:t>atten_dry</a:t>
            </a:r>
            <a:r>
              <a:rPr lang="en-US" dirty="0" smtClean="0"/>
              <a:t> = 0. ;</a:t>
            </a:r>
          </a:p>
          <a:p>
            <a:r>
              <a:rPr lang="en-US" dirty="0" smtClean="0"/>
              <a:t>        </a:t>
            </a:r>
            <a:r>
              <a:rPr lang="en-US" dirty="0" err="1" smtClean="0"/>
              <a:t>atten_e_lin_term</a:t>
            </a:r>
            <a:r>
              <a:rPr lang="en-US" dirty="0" smtClean="0"/>
              <a:t> = 0. ;</a:t>
            </a:r>
          </a:p>
          <a:p>
            <a:r>
              <a:rPr lang="en-US" dirty="0" smtClean="0"/>
              <a:t>        </a:t>
            </a:r>
            <a:r>
              <a:rPr lang="en-US" dirty="0" err="1" smtClean="0"/>
              <a:t>atten_e_square_term</a:t>
            </a:r>
            <a:r>
              <a:rPr lang="en-US" dirty="0" smtClean="0"/>
              <a:t> = 0. ;</a:t>
            </a:r>
          </a:p>
          <a:p>
            <a:r>
              <a:rPr lang="en-US" dirty="0" smtClean="0"/>
              <a:t>        </a:t>
            </a:r>
            <a:r>
              <a:rPr lang="en-US" dirty="0" err="1" smtClean="0"/>
              <a:t>atten_per_w</a:t>
            </a:r>
            <a:r>
              <a:rPr lang="en-US" dirty="0" smtClean="0"/>
              <a:t> = 0. ;</a:t>
            </a:r>
          </a:p>
          <a:p>
            <a:r>
              <a:rPr lang="en-US" dirty="0" smtClean="0"/>
              <a:t>        </a:t>
            </a:r>
            <a:r>
              <a:rPr lang="en-US" dirty="0" err="1" smtClean="0"/>
              <a:t>atten_r</a:t>
            </a:r>
            <a:r>
              <a:rPr lang="en-US" dirty="0" smtClean="0"/>
              <a:t> = 0. ;</a:t>
            </a:r>
          </a:p>
          <a:p>
            <a:r>
              <a:rPr lang="en-US" dirty="0" smtClean="0"/>
              <a:t>        </a:t>
            </a:r>
            <a:r>
              <a:rPr lang="en-US" dirty="0" err="1" smtClean="0"/>
              <a:t>atten_s</a:t>
            </a:r>
            <a:r>
              <a:rPr lang="en-US" dirty="0" smtClean="0"/>
              <a:t> = 0. ;</a:t>
            </a:r>
          </a:p>
          <a:p>
            <a:r>
              <a:rPr lang="en-US" dirty="0" smtClean="0"/>
              <a:t>        </a:t>
            </a:r>
            <a:r>
              <a:rPr lang="en-US" dirty="0" err="1" smtClean="0"/>
              <a:t>atten_total</a:t>
            </a:r>
            <a:r>
              <a:rPr lang="en-US" dirty="0" smtClean="0"/>
              <a:t> = 0. ;</a:t>
            </a:r>
          </a:p>
          <a:p>
            <a:endParaRPr lang="en-US" dirty="0" smtClean="0"/>
          </a:p>
          <a:p>
            <a:r>
              <a:rPr lang="en-US" dirty="0" smtClean="0"/>
              <a:t>// Part 1: Checks if input parameters are within the range for which this should perform reasonably.</a:t>
            </a:r>
          </a:p>
          <a:p>
            <a:r>
              <a:rPr lang="en-US" dirty="0" smtClean="0"/>
              <a:t>//         If not, exit the routine prematurely, returning -1.</a:t>
            </a:r>
          </a:p>
          <a:p>
            <a:r>
              <a:rPr lang="en-US" dirty="0" smtClean="0"/>
              <a:t>        if( e &lt; 0. )  e = 0. ;</a:t>
            </a:r>
          </a:p>
          <a:p>
            <a:r>
              <a:rPr lang="en-US" dirty="0" smtClean="0"/>
              <a:t>        if( w &lt; 0. )  w = 0. ;</a:t>
            </a:r>
          </a:p>
          <a:p>
            <a:r>
              <a:rPr lang="en-US" dirty="0" smtClean="0"/>
              <a:t>        if( r &lt; 0. )  r = 0. ;</a:t>
            </a:r>
          </a:p>
          <a:p>
            <a:r>
              <a:rPr lang="en-US" dirty="0" smtClean="0"/>
              <a:t>        if( s &lt; 0. )  s = 0. ;</a:t>
            </a:r>
          </a:p>
          <a:p>
            <a:endParaRPr lang="en-US" dirty="0" smtClean="0"/>
          </a:p>
          <a:p>
            <a:r>
              <a:rPr lang="en-US" dirty="0" smtClean="0"/>
              <a:t>        if( </a:t>
            </a:r>
            <a:r>
              <a:rPr lang="en-US" dirty="0" err="1" smtClean="0"/>
              <a:t>freq</a:t>
            </a:r>
            <a:r>
              <a:rPr lang="en-US" dirty="0" smtClean="0"/>
              <a:t> &lt; 2.E9 )  return(-1) ;         // Leave if:  frequency less than 2 GHz</a:t>
            </a:r>
          </a:p>
          <a:p>
            <a:r>
              <a:rPr lang="en-US" dirty="0" smtClean="0"/>
              <a:t>        if((</a:t>
            </a:r>
            <a:r>
              <a:rPr lang="en-US" dirty="0" err="1" smtClean="0"/>
              <a:t>freq</a:t>
            </a:r>
            <a:r>
              <a:rPr lang="en-US" dirty="0" smtClean="0"/>
              <a:t> &gt; 16.E9) &amp;&amp; (</a:t>
            </a:r>
            <a:r>
              <a:rPr lang="en-US" dirty="0" err="1" smtClean="0"/>
              <a:t>freq</a:t>
            </a:r>
            <a:r>
              <a:rPr lang="en-US" dirty="0" smtClean="0"/>
              <a:t> &lt; 34.E9))  return(-1) ; // frequency is between 16 and 34 GHz</a:t>
            </a:r>
          </a:p>
          <a:p>
            <a:r>
              <a:rPr lang="en-US" dirty="0" smtClean="0"/>
              <a:t>        if((</a:t>
            </a:r>
            <a:r>
              <a:rPr lang="en-US" dirty="0" err="1" smtClean="0"/>
              <a:t>freq</a:t>
            </a:r>
            <a:r>
              <a:rPr lang="en-US" dirty="0" smtClean="0"/>
              <a:t> &gt; 36.E9) &amp;&amp; (</a:t>
            </a:r>
            <a:r>
              <a:rPr lang="en-US" dirty="0" err="1" smtClean="0"/>
              <a:t>freq</a:t>
            </a:r>
            <a:r>
              <a:rPr lang="en-US" dirty="0" smtClean="0"/>
              <a:t> &lt; 93.E9))  return(-1) ; // frequency is between 36 and 93 GHz</a:t>
            </a:r>
          </a:p>
          <a:p>
            <a:r>
              <a:rPr lang="en-US" dirty="0" smtClean="0"/>
              <a:t>        if( </a:t>
            </a:r>
            <a:r>
              <a:rPr lang="en-US" dirty="0" err="1" smtClean="0"/>
              <a:t>freq</a:t>
            </a:r>
            <a:r>
              <a:rPr lang="en-US" dirty="0" smtClean="0"/>
              <a:t> &gt; 95.E9 )  return(-1) ;                   // frequency is above 95 GHz</a:t>
            </a:r>
          </a:p>
          <a:p>
            <a:endParaRPr lang="en-US" dirty="0" smtClean="0"/>
          </a:p>
          <a:p>
            <a:r>
              <a:rPr lang="en-US" dirty="0" smtClean="0"/>
              <a:t>        if( </a:t>
            </a:r>
            <a:r>
              <a:rPr lang="en-US" dirty="0" err="1" smtClean="0"/>
              <a:t>atm_pres</a:t>
            </a:r>
            <a:r>
              <a:rPr lang="en-US" dirty="0" smtClean="0"/>
              <a:t> &lt; 10000. )  return(-1) ;   // Leave if P &lt; 10,000 Pa (100 </a:t>
            </a:r>
            <a:r>
              <a:rPr lang="en-US" dirty="0" err="1" smtClean="0"/>
              <a:t>mb</a:t>
            </a:r>
            <a:r>
              <a:rPr lang="en-US" dirty="0" smtClean="0"/>
              <a:t>)</a:t>
            </a:r>
          </a:p>
          <a:p>
            <a:r>
              <a:rPr lang="en-US" dirty="0" smtClean="0"/>
              <a:t>        if( </a:t>
            </a:r>
            <a:r>
              <a:rPr lang="en-US" dirty="0" err="1" smtClean="0"/>
              <a:t>atm_pres</a:t>
            </a:r>
            <a:r>
              <a:rPr lang="en-US" dirty="0" smtClean="0"/>
              <a:t> &gt; 110000. )  return(-1) ;  // or if P &gt; 110,000 Pa (1100 </a:t>
            </a:r>
            <a:r>
              <a:rPr lang="en-US" dirty="0" err="1" smtClean="0"/>
              <a:t>mb</a:t>
            </a:r>
            <a:r>
              <a:rPr lang="en-US" dirty="0" smtClean="0"/>
              <a:t>)</a:t>
            </a:r>
          </a:p>
          <a:p>
            <a:r>
              <a:rPr lang="en-US" dirty="0" smtClean="0"/>
              <a:t>        if( </a:t>
            </a:r>
            <a:r>
              <a:rPr lang="en-US" dirty="0" err="1" smtClean="0"/>
              <a:t>temp_air</a:t>
            </a:r>
            <a:r>
              <a:rPr lang="en-US" dirty="0" smtClean="0"/>
              <a:t> &lt; 180. ) return(-1) ;      // or if T &lt; 180 K (-93 C)</a:t>
            </a:r>
          </a:p>
          <a:p>
            <a:r>
              <a:rPr lang="en-US" dirty="0" smtClean="0"/>
              <a:t>        if( </a:t>
            </a:r>
            <a:r>
              <a:rPr lang="en-US" dirty="0" err="1" smtClean="0"/>
              <a:t>temp_hydro</a:t>
            </a:r>
            <a:r>
              <a:rPr lang="en-US" dirty="0" smtClean="0"/>
              <a:t> &lt; 180. ) return(-1) ;          </a:t>
            </a:r>
          </a:p>
          <a:p>
            <a:r>
              <a:rPr lang="en-US" dirty="0" smtClean="0"/>
              <a:t>        if( </a:t>
            </a:r>
            <a:r>
              <a:rPr lang="en-US" dirty="0" err="1" smtClean="0"/>
              <a:t>temp_air</a:t>
            </a:r>
            <a:r>
              <a:rPr lang="en-US" dirty="0" smtClean="0"/>
              <a:t> &gt; 330. ) return(-1) ;      // or if T &gt; 330 K (57 C)</a:t>
            </a:r>
          </a:p>
          <a:p>
            <a:r>
              <a:rPr lang="en-US" dirty="0" smtClean="0"/>
              <a:t>        if( </a:t>
            </a:r>
            <a:r>
              <a:rPr lang="en-US" dirty="0" err="1" smtClean="0"/>
              <a:t>temp_hydro</a:t>
            </a:r>
            <a:r>
              <a:rPr lang="en-US" dirty="0" smtClean="0"/>
              <a:t> &gt; 320. ) return(-1) ;</a:t>
            </a:r>
          </a:p>
          <a:p>
            <a:r>
              <a:rPr lang="en-US" dirty="0" smtClean="0"/>
              <a:t>        if( (r &gt; 0.) &amp;&amp; (</a:t>
            </a:r>
            <a:r>
              <a:rPr lang="en-US" dirty="0" err="1" smtClean="0"/>
              <a:t>temp_hydro</a:t>
            </a:r>
            <a:r>
              <a:rPr lang="en-US" dirty="0" smtClean="0"/>
              <a:t> &lt; 260.) ) return(-1) ; // or if rain or clouds are too </a:t>
            </a:r>
            <a:r>
              <a:rPr lang="en-US" dirty="0" err="1" smtClean="0"/>
              <a:t>supercooled</a:t>
            </a:r>
            <a:endParaRPr lang="en-US" dirty="0" smtClean="0"/>
          </a:p>
          <a:p>
            <a:r>
              <a:rPr lang="en-US" dirty="0" smtClean="0"/>
              <a:t>        if( (w &gt; 0.) &amp;&amp; (</a:t>
            </a:r>
            <a:r>
              <a:rPr lang="en-US" dirty="0" err="1" smtClean="0"/>
              <a:t>temp_hydro</a:t>
            </a:r>
            <a:r>
              <a:rPr lang="en-US" dirty="0" smtClean="0"/>
              <a:t> &lt; 240.) ) return(-1) ;</a:t>
            </a:r>
          </a:p>
          <a:p>
            <a:r>
              <a:rPr lang="en-US" dirty="0" smtClean="0"/>
              <a:t>        </a:t>
            </a:r>
          </a:p>
          <a:p>
            <a:r>
              <a:rPr lang="en-US" dirty="0" smtClean="0"/>
              <a:t>        </a:t>
            </a:r>
          </a:p>
          <a:p>
            <a:r>
              <a:rPr lang="en-US" dirty="0" smtClean="0"/>
              <a:t>// Part 2: Parameterize attenuation at different radar frequencies</a:t>
            </a:r>
          </a:p>
          <a:p>
            <a:r>
              <a:rPr lang="en-US" dirty="0" smtClean="0"/>
              <a:t>// S-band, relationship optimized for 2.7-2.9 GHz</a:t>
            </a:r>
          </a:p>
          <a:p>
            <a:r>
              <a:rPr lang="en-US" dirty="0" smtClean="0"/>
              <a:t>        if( (</a:t>
            </a:r>
            <a:r>
              <a:rPr lang="en-US" dirty="0" err="1" smtClean="0"/>
              <a:t>freq</a:t>
            </a:r>
            <a:r>
              <a:rPr lang="en-US" dirty="0" smtClean="0"/>
              <a:t> &gt;= 2.E9) &amp;&amp; (</a:t>
            </a:r>
            <a:r>
              <a:rPr lang="en-US" dirty="0" err="1" smtClean="0"/>
              <a:t>freq</a:t>
            </a:r>
            <a:r>
              <a:rPr lang="en-US" dirty="0" smtClean="0"/>
              <a:t> &lt; 4.0E9) ) {</a:t>
            </a:r>
          </a:p>
          <a:p>
            <a:r>
              <a:rPr lang="en-US" dirty="0" smtClean="0"/>
              <a:t>            </a:t>
            </a:r>
            <a:r>
              <a:rPr lang="en-US" dirty="0" err="1" smtClean="0"/>
              <a:t>atten_dry</a:t>
            </a:r>
            <a:r>
              <a:rPr lang="en-US" dirty="0" smtClean="0"/>
              <a:t> = 0.00700642 * (</a:t>
            </a:r>
            <a:r>
              <a:rPr lang="en-US" dirty="0" err="1" smtClean="0"/>
              <a:t>atm_pres</a:t>
            </a:r>
            <a:r>
              <a:rPr lang="en-US" dirty="0" smtClean="0"/>
              <a:t> - .9*e) / </a:t>
            </a:r>
            <a:r>
              <a:rPr lang="en-US" dirty="0" err="1" smtClean="0"/>
              <a:t>atm_pres</a:t>
            </a:r>
            <a:r>
              <a:rPr lang="en-US" dirty="0" smtClean="0"/>
              <a:t> * (1. + (</a:t>
            </a:r>
            <a:r>
              <a:rPr lang="en-US" dirty="0" err="1" smtClean="0"/>
              <a:t>freq</a:t>
            </a:r>
            <a:r>
              <a:rPr lang="en-US" dirty="0" smtClean="0"/>
              <a:t>/2.8E9-1.) * .103) * pow(</a:t>
            </a:r>
            <a:r>
              <a:rPr lang="en-US" dirty="0" err="1" smtClean="0"/>
              <a:t>atm_pres</a:t>
            </a:r>
            <a:r>
              <a:rPr lang="en-US" dirty="0" smtClean="0"/>
              <a:t>/101325., 1.943) * pow(</a:t>
            </a:r>
            <a:r>
              <a:rPr lang="en-US" dirty="0" err="1" smtClean="0"/>
              <a:t>temp_air</a:t>
            </a:r>
            <a:r>
              <a:rPr lang="en-US" dirty="0" smtClean="0"/>
              <a:t> / 288.15, -2.93) ;</a:t>
            </a:r>
          </a:p>
          <a:p>
            <a:r>
              <a:rPr lang="en-US" dirty="0" smtClean="0"/>
              <a:t>            </a:t>
            </a:r>
            <a:r>
              <a:rPr lang="en-US" dirty="0" err="1" smtClean="0"/>
              <a:t>atten_e_lin_term</a:t>
            </a:r>
            <a:r>
              <a:rPr lang="en-US" dirty="0" smtClean="0"/>
              <a:t> = 3.215e-07 * </a:t>
            </a:r>
            <a:r>
              <a:rPr lang="en-US" dirty="0" err="1" smtClean="0"/>
              <a:t>atm_pres</a:t>
            </a:r>
            <a:r>
              <a:rPr lang="en-US" dirty="0" smtClean="0"/>
              <a:t>/101325. * pow(</a:t>
            </a:r>
            <a:r>
              <a:rPr lang="en-US" dirty="0" err="1" smtClean="0"/>
              <a:t>freq</a:t>
            </a:r>
            <a:r>
              <a:rPr lang="en-US" dirty="0" smtClean="0"/>
              <a:t>/2.8E9, 2.025) * pow(</a:t>
            </a:r>
            <a:r>
              <a:rPr lang="en-US" dirty="0" err="1" smtClean="0"/>
              <a:t>temp_air</a:t>
            </a:r>
            <a:r>
              <a:rPr lang="en-US" dirty="0" smtClean="0"/>
              <a:t> / 288.15, -2.9) ;</a:t>
            </a:r>
          </a:p>
          <a:p>
            <a:r>
              <a:rPr lang="en-US" dirty="0" smtClean="0"/>
              <a:t>            </a:t>
            </a:r>
            <a:r>
              <a:rPr lang="en-US" dirty="0" err="1" smtClean="0"/>
              <a:t>atten_e_square_term</a:t>
            </a:r>
            <a:r>
              <a:rPr lang="en-US" dirty="0" smtClean="0"/>
              <a:t> = 8.08e-11 * pow(</a:t>
            </a:r>
            <a:r>
              <a:rPr lang="en-US" dirty="0" err="1" smtClean="0"/>
              <a:t>freq</a:t>
            </a:r>
            <a:r>
              <a:rPr lang="en-US" dirty="0" smtClean="0"/>
              <a:t>/2.8E9, 2.0) * pow(</a:t>
            </a:r>
            <a:r>
              <a:rPr lang="en-US" dirty="0" err="1" smtClean="0"/>
              <a:t>temp_air</a:t>
            </a:r>
            <a:r>
              <a:rPr lang="en-US" dirty="0" smtClean="0"/>
              <a:t> / 288.15, -9.9) ;</a:t>
            </a:r>
          </a:p>
          <a:p>
            <a:r>
              <a:rPr lang="en-US" dirty="0" smtClean="0"/>
              <a:t>            </a:t>
            </a:r>
            <a:r>
              <a:rPr lang="en-US" dirty="0" err="1" smtClean="0"/>
              <a:t>atten_per_w</a:t>
            </a:r>
            <a:r>
              <a:rPr lang="en-US" dirty="0" smtClean="0"/>
              <a:t> = 0.004728313 * pow(</a:t>
            </a:r>
            <a:r>
              <a:rPr lang="en-US" dirty="0" err="1" smtClean="0"/>
              <a:t>freq</a:t>
            </a:r>
            <a:r>
              <a:rPr lang="en-US" dirty="0" smtClean="0"/>
              <a:t>/2.8E9, 2.) * pow(</a:t>
            </a:r>
            <a:r>
              <a:rPr lang="en-US" dirty="0" err="1" smtClean="0"/>
              <a:t>temp_hydro</a:t>
            </a:r>
            <a:r>
              <a:rPr lang="en-US" dirty="0" smtClean="0"/>
              <a:t> / 288.15, -7.3+(.059*(temp_hydro-288.15))) ;</a:t>
            </a:r>
          </a:p>
          <a:p>
            <a:r>
              <a:rPr lang="en-US" dirty="0" smtClean="0"/>
              <a:t>            </a:t>
            </a:r>
            <a:r>
              <a:rPr lang="en-US" dirty="0" err="1" smtClean="0"/>
              <a:t>atten_r</a:t>
            </a:r>
            <a:r>
              <a:rPr lang="en-US" dirty="0" smtClean="0"/>
              <a:t> = 0.00036892 * pow(r+.06,.94) * pow(</a:t>
            </a:r>
            <a:r>
              <a:rPr lang="en-US" dirty="0" err="1" smtClean="0"/>
              <a:t>freq</a:t>
            </a:r>
            <a:r>
              <a:rPr lang="en-US" dirty="0" smtClean="0"/>
              <a:t>/2.8E9, 2.+.1*</a:t>
            </a:r>
            <a:r>
              <a:rPr lang="en-US" dirty="0" err="1" smtClean="0"/>
              <a:t>sqrt</a:t>
            </a:r>
            <a:r>
              <a:rPr lang="en-US" dirty="0" smtClean="0"/>
              <a:t>(r)) * pow(</a:t>
            </a:r>
            <a:r>
              <a:rPr lang="en-US" dirty="0" err="1" smtClean="0"/>
              <a:t>temp_hydro</a:t>
            </a:r>
            <a:r>
              <a:rPr lang="en-US" dirty="0" smtClean="0"/>
              <a:t> / 288.15, -7.4+(.038*(temp_hydro-288.15))) * pow(</a:t>
            </a:r>
            <a:r>
              <a:rPr lang="en-US" dirty="0" err="1" smtClean="0"/>
              <a:t>atm_pres</a:t>
            </a:r>
            <a:r>
              <a:rPr lang="en-US" dirty="0" smtClean="0"/>
              <a:t>*288.15/(101325.*</a:t>
            </a:r>
            <a:r>
              <a:rPr lang="en-US" dirty="0" err="1" smtClean="0"/>
              <a:t>temp_air</a:t>
            </a:r>
            <a:r>
              <a:rPr lang="en-US" dirty="0" smtClean="0"/>
              <a:t>), 0.5) ;</a:t>
            </a:r>
          </a:p>
          <a:p>
            <a:r>
              <a:rPr lang="en-US" dirty="0" smtClean="0"/>
              <a:t>            </a:t>
            </a:r>
            <a:r>
              <a:rPr lang="en-US" dirty="0" err="1" smtClean="0"/>
              <a:t>atten_s</a:t>
            </a:r>
            <a:r>
              <a:rPr lang="en-US" dirty="0" smtClean="0"/>
              <a:t> = 3.18e-5 * pow(s, .985) * pow(</a:t>
            </a:r>
            <a:r>
              <a:rPr lang="en-US" dirty="0" err="1" smtClean="0"/>
              <a:t>freq</a:t>
            </a:r>
            <a:r>
              <a:rPr lang="en-US" dirty="0" smtClean="0"/>
              <a:t>/2.8E9, 2.3) * pow(</a:t>
            </a:r>
            <a:r>
              <a:rPr lang="en-US" dirty="0" err="1" smtClean="0"/>
              <a:t>temp_hydro</a:t>
            </a:r>
            <a:r>
              <a:rPr lang="en-US" dirty="0" smtClean="0"/>
              <a:t> / 268.15, 5.) * pow(</a:t>
            </a:r>
            <a:r>
              <a:rPr lang="en-US" dirty="0" err="1" smtClean="0"/>
              <a:t>atm_pres</a:t>
            </a:r>
            <a:r>
              <a:rPr lang="en-US" dirty="0" smtClean="0"/>
              <a:t>*268.15/(101325.*</a:t>
            </a:r>
            <a:r>
              <a:rPr lang="en-US" dirty="0" err="1" smtClean="0"/>
              <a:t>temp_air</a:t>
            </a:r>
            <a:r>
              <a:rPr lang="en-US" dirty="0" smtClean="0"/>
              <a:t>), 0.5) ;</a:t>
            </a:r>
          </a:p>
          <a:p>
            <a:r>
              <a:rPr lang="en-US" dirty="0" smtClean="0"/>
              <a:t>        }</a:t>
            </a:r>
          </a:p>
          <a:p>
            <a:r>
              <a:rPr lang="en-US" dirty="0" smtClean="0"/>
              <a:t>// C-band, relationship optimized for 5.4-5.6 GHz</a:t>
            </a:r>
          </a:p>
          <a:p>
            <a:r>
              <a:rPr lang="en-US" dirty="0" smtClean="0"/>
              <a:t>        else if( (</a:t>
            </a:r>
            <a:r>
              <a:rPr lang="en-US" dirty="0" err="1" smtClean="0"/>
              <a:t>freq</a:t>
            </a:r>
            <a:r>
              <a:rPr lang="en-US" dirty="0" smtClean="0"/>
              <a:t> &gt;= 4.0E9) &amp;&amp; (</a:t>
            </a:r>
            <a:r>
              <a:rPr lang="en-US" dirty="0" err="1" smtClean="0"/>
              <a:t>freq</a:t>
            </a:r>
            <a:r>
              <a:rPr lang="en-US" dirty="0" smtClean="0"/>
              <a:t> &lt; 8.0E9) ) {</a:t>
            </a:r>
          </a:p>
          <a:p>
            <a:r>
              <a:rPr lang="en-US" dirty="0" smtClean="0"/>
              <a:t>            </a:t>
            </a:r>
            <a:r>
              <a:rPr lang="en-US" dirty="0" err="1" smtClean="0"/>
              <a:t>atten_dry</a:t>
            </a:r>
            <a:r>
              <a:rPr lang="en-US" dirty="0" smtClean="0"/>
              <a:t> = 0.007421098 * (</a:t>
            </a:r>
            <a:r>
              <a:rPr lang="en-US" dirty="0" err="1" smtClean="0"/>
              <a:t>atm_pres</a:t>
            </a:r>
            <a:r>
              <a:rPr lang="en-US" dirty="0" smtClean="0"/>
              <a:t> - .9*e) / </a:t>
            </a:r>
            <a:r>
              <a:rPr lang="en-US" dirty="0" err="1" smtClean="0"/>
              <a:t>atm_pres</a:t>
            </a:r>
            <a:r>
              <a:rPr lang="en-US" dirty="0" smtClean="0"/>
              <a:t> * (1. + (</a:t>
            </a:r>
            <a:r>
              <a:rPr lang="en-US" dirty="0" err="1" smtClean="0"/>
              <a:t>freq</a:t>
            </a:r>
            <a:r>
              <a:rPr lang="en-US" dirty="0" smtClean="0"/>
              <a:t>/5.5E9-1.) * .09) * pow(</a:t>
            </a:r>
            <a:r>
              <a:rPr lang="en-US" dirty="0" err="1" smtClean="0"/>
              <a:t>atm_pres</a:t>
            </a:r>
            <a:r>
              <a:rPr lang="en-US" dirty="0" smtClean="0"/>
              <a:t>/101325., 1.98) * pow(</a:t>
            </a:r>
            <a:r>
              <a:rPr lang="en-US" dirty="0" err="1" smtClean="0"/>
              <a:t>temp_air</a:t>
            </a:r>
            <a:r>
              <a:rPr lang="en-US" dirty="0" smtClean="0"/>
              <a:t> / 288.15, -2.97) ;</a:t>
            </a:r>
          </a:p>
          <a:p>
            <a:r>
              <a:rPr lang="en-US" dirty="0" smtClean="0"/>
              <a:t>            </a:t>
            </a:r>
            <a:r>
              <a:rPr lang="en-US" dirty="0" err="1" smtClean="0"/>
              <a:t>atten_e_lin_term</a:t>
            </a:r>
            <a:r>
              <a:rPr lang="en-US" dirty="0" smtClean="0"/>
              <a:t> = 1.2895e-06 * </a:t>
            </a:r>
            <a:r>
              <a:rPr lang="en-US" dirty="0" err="1" smtClean="0"/>
              <a:t>atm_pres</a:t>
            </a:r>
            <a:r>
              <a:rPr lang="en-US" dirty="0" smtClean="0"/>
              <a:t>/101325. * pow(</a:t>
            </a:r>
            <a:r>
              <a:rPr lang="en-US" dirty="0" err="1" smtClean="0"/>
              <a:t>freq</a:t>
            </a:r>
            <a:r>
              <a:rPr lang="en-US" dirty="0" smtClean="0"/>
              <a:t>/5.5E9, 2.11) * pow(</a:t>
            </a:r>
            <a:r>
              <a:rPr lang="en-US" dirty="0" err="1" smtClean="0"/>
              <a:t>temp_air</a:t>
            </a:r>
            <a:r>
              <a:rPr lang="en-US" dirty="0" smtClean="0"/>
              <a:t> / 288.15, -2.88) ;</a:t>
            </a:r>
          </a:p>
          <a:p>
            <a:r>
              <a:rPr lang="en-US" dirty="0" smtClean="0"/>
              <a:t>            </a:t>
            </a:r>
            <a:r>
              <a:rPr lang="en-US" dirty="0" err="1" smtClean="0"/>
              <a:t>atten_e_square_term</a:t>
            </a:r>
            <a:r>
              <a:rPr lang="en-US" dirty="0" smtClean="0"/>
              <a:t> = 3.14e-10 * pow(</a:t>
            </a:r>
            <a:r>
              <a:rPr lang="en-US" dirty="0" err="1" smtClean="0"/>
              <a:t>freq</a:t>
            </a:r>
            <a:r>
              <a:rPr lang="en-US" dirty="0" smtClean="0"/>
              <a:t>/5.5E9, 2.0) * pow(</a:t>
            </a:r>
            <a:r>
              <a:rPr lang="en-US" dirty="0" err="1" smtClean="0"/>
              <a:t>temp_air</a:t>
            </a:r>
            <a:r>
              <a:rPr lang="en-US" dirty="0" smtClean="0"/>
              <a:t> / 288.15, -9.9) ;</a:t>
            </a:r>
          </a:p>
          <a:p>
            <a:r>
              <a:rPr lang="en-US" dirty="0" smtClean="0"/>
              <a:t>            </a:t>
            </a:r>
            <a:r>
              <a:rPr lang="en-US" dirty="0" err="1" smtClean="0"/>
              <a:t>atten_per_w</a:t>
            </a:r>
            <a:r>
              <a:rPr lang="en-US" dirty="0" smtClean="0"/>
              <a:t> = 0.01822807 * pow(</a:t>
            </a:r>
            <a:r>
              <a:rPr lang="en-US" dirty="0" err="1" smtClean="0"/>
              <a:t>freq</a:t>
            </a:r>
            <a:r>
              <a:rPr lang="en-US" dirty="0" smtClean="0"/>
              <a:t>/5.5E9, 2.) * pow(</a:t>
            </a:r>
            <a:r>
              <a:rPr lang="en-US" dirty="0" err="1" smtClean="0"/>
              <a:t>temp_hydro</a:t>
            </a:r>
            <a:r>
              <a:rPr lang="en-US" dirty="0" smtClean="0"/>
              <a:t> / 288.15, -7.2+(.062*(temp_hydro-288.15))) ;</a:t>
            </a:r>
          </a:p>
          <a:p>
            <a:r>
              <a:rPr lang="en-US" dirty="0" smtClean="0"/>
              <a:t>            </a:t>
            </a:r>
            <a:r>
              <a:rPr lang="en-US" dirty="0" err="1" smtClean="0"/>
              <a:t>atten_r</a:t>
            </a:r>
            <a:r>
              <a:rPr lang="en-US" dirty="0" smtClean="0"/>
              <a:t> = 0.00163086 * pow(r+.1,1.1) * pow(</a:t>
            </a:r>
            <a:r>
              <a:rPr lang="en-US" dirty="0" err="1" smtClean="0"/>
              <a:t>freq</a:t>
            </a:r>
            <a:r>
              <a:rPr lang="en-US" dirty="0" smtClean="0"/>
              <a:t>/5.5E9, 2.+.3*</a:t>
            </a:r>
            <a:r>
              <a:rPr lang="en-US" dirty="0" err="1" smtClean="0"/>
              <a:t>sqrt</a:t>
            </a:r>
            <a:r>
              <a:rPr lang="en-US" dirty="0" smtClean="0"/>
              <a:t>(r)) * pow(</a:t>
            </a:r>
            <a:r>
              <a:rPr lang="en-US" dirty="0" err="1" smtClean="0"/>
              <a:t>temp_hydro</a:t>
            </a:r>
            <a:r>
              <a:rPr lang="en-US" dirty="0" smtClean="0"/>
              <a:t> / 288.15, -7.4+(.02*(temp_hydro-288.15))) * pow(</a:t>
            </a:r>
            <a:r>
              <a:rPr lang="en-US" dirty="0" err="1" smtClean="0"/>
              <a:t>atm_pres</a:t>
            </a:r>
            <a:r>
              <a:rPr lang="en-US" dirty="0" smtClean="0"/>
              <a:t>*288.15/(101325.*</a:t>
            </a:r>
            <a:r>
              <a:rPr lang="en-US" dirty="0" err="1" smtClean="0"/>
              <a:t>temp_air</a:t>
            </a:r>
            <a:r>
              <a:rPr lang="en-US" dirty="0" smtClean="0"/>
              <a:t>), 0.5) ;</a:t>
            </a:r>
          </a:p>
          <a:p>
            <a:r>
              <a:rPr lang="en-US" dirty="0" smtClean="0"/>
              <a:t>            </a:t>
            </a:r>
            <a:r>
              <a:rPr lang="en-US" dirty="0" err="1" smtClean="0"/>
              <a:t>atten_s</a:t>
            </a:r>
            <a:r>
              <a:rPr lang="en-US" dirty="0" smtClean="0"/>
              <a:t> = 0.00015826 * pow(s, 1.02) * pow(</a:t>
            </a:r>
            <a:r>
              <a:rPr lang="en-US" dirty="0" err="1" smtClean="0"/>
              <a:t>freq</a:t>
            </a:r>
            <a:r>
              <a:rPr lang="en-US" dirty="0" smtClean="0"/>
              <a:t>/5.5E9, 2.3) * pow(</a:t>
            </a:r>
            <a:r>
              <a:rPr lang="en-US" dirty="0" err="1" smtClean="0"/>
              <a:t>temp_hydro</a:t>
            </a:r>
            <a:r>
              <a:rPr lang="en-US" dirty="0" smtClean="0"/>
              <a:t> / 268.15, 7.5) * pow(</a:t>
            </a:r>
            <a:r>
              <a:rPr lang="en-US" dirty="0" err="1" smtClean="0"/>
              <a:t>atm_pres</a:t>
            </a:r>
            <a:r>
              <a:rPr lang="en-US" dirty="0" smtClean="0"/>
              <a:t>*268.15/(101325.*</a:t>
            </a:r>
            <a:r>
              <a:rPr lang="en-US" dirty="0" err="1" smtClean="0"/>
              <a:t>temp_air</a:t>
            </a:r>
            <a:r>
              <a:rPr lang="en-US" dirty="0" smtClean="0"/>
              <a:t>), 0.5) ;</a:t>
            </a:r>
          </a:p>
          <a:p>
            <a:r>
              <a:rPr lang="en-US" dirty="0" smtClean="0"/>
              <a:t>        }</a:t>
            </a:r>
          </a:p>
          <a:p>
            <a:r>
              <a:rPr lang="en-US" dirty="0" smtClean="0"/>
              <a:t>// X-band, relationship optimized for 9.3-9.5 GHz</a:t>
            </a:r>
          </a:p>
          <a:p>
            <a:r>
              <a:rPr lang="en-US" dirty="0" smtClean="0"/>
              <a:t>        else if( (</a:t>
            </a:r>
            <a:r>
              <a:rPr lang="en-US" dirty="0" err="1" smtClean="0"/>
              <a:t>freq</a:t>
            </a:r>
            <a:r>
              <a:rPr lang="en-US" dirty="0" smtClean="0"/>
              <a:t> &gt;= 8.0E9) &amp;&amp; (</a:t>
            </a:r>
            <a:r>
              <a:rPr lang="en-US" dirty="0" err="1" smtClean="0"/>
              <a:t>freq</a:t>
            </a:r>
            <a:r>
              <a:rPr lang="en-US" dirty="0" smtClean="0"/>
              <a:t> &lt; 12.0E9) ) {</a:t>
            </a:r>
          </a:p>
          <a:p>
            <a:r>
              <a:rPr lang="en-US" dirty="0" smtClean="0"/>
              <a:t>            </a:t>
            </a:r>
            <a:r>
              <a:rPr lang="en-US" dirty="0" err="1" smtClean="0"/>
              <a:t>atten_dry</a:t>
            </a:r>
            <a:r>
              <a:rPr lang="en-US" dirty="0" smtClean="0"/>
              <a:t> = 0.007984311 * (</a:t>
            </a:r>
            <a:r>
              <a:rPr lang="en-US" dirty="0" err="1" smtClean="0"/>
              <a:t>atm_pres</a:t>
            </a:r>
            <a:r>
              <a:rPr lang="en-US" dirty="0" smtClean="0"/>
              <a:t> - .9*e) / </a:t>
            </a:r>
            <a:r>
              <a:rPr lang="en-US" dirty="0" err="1" smtClean="0"/>
              <a:t>atm_pres</a:t>
            </a:r>
            <a:r>
              <a:rPr lang="en-US" dirty="0" smtClean="0"/>
              <a:t> * pow(</a:t>
            </a:r>
            <a:r>
              <a:rPr lang="en-US" dirty="0" err="1" smtClean="0"/>
              <a:t>freq</a:t>
            </a:r>
            <a:r>
              <a:rPr lang="en-US" dirty="0" smtClean="0"/>
              <a:t>/9.4E9, .207) * pow(</a:t>
            </a:r>
            <a:r>
              <a:rPr lang="en-US" dirty="0" err="1" smtClean="0"/>
              <a:t>atm_pres</a:t>
            </a:r>
            <a:r>
              <a:rPr lang="en-US" dirty="0" smtClean="0"/>
              <a:t>/101325., 1.995) * pow(</a:t>
            </a:r>
            <a:r>
              <a:rPr lang="en-US" dirty="0" err="1" smtClean="0"/>
              <a:t>temp_air</a:t>
            </a:r>
            <a:r>
              <a:rPr lang="en-US" dirty="0" smtClean="0"/>
              <a:t> / 288.15, -2.98) ;</a:t>
            </a:r>
          </a:p>
          <a:p>
            <a:r>
              <a:rPr lang="en-US" dirty="0" smtClean="0"/>
              <a:t>            </a:t>
            </a:r>
            <a:r>
              <a:rPr lang="en-US" dirty="0" err="1" smtClean="0"/>
              <a:t>atten_e_lin_term</a:t>
            </a:r>
            <a:r>
              <a:rPr lang="en-US" dirty="0" smtClean="0"/>
              <a:t> = 4.2563e-06 * pow(</a:t>
            </a:r>
            <a:r>
              <a:rPr lang="en-US" dirty="0" err="1" smtClean="0"/>
              <a:t>atm_pres</a:t>
            </a:r>
            <a:r>
              <a:rPr lang="en-US" dirty="0" smtClean="0"/>
              <a:t>/101325.,.98) * pow(</a:t>
            </a:r>
            <a:r>
              <a:rPr lang="en-US" dirty="0" err="1" smtClean="0"/>
              <a:t>freq</a:t>
            </a:r>
            <a:r>
              <a:rPr lang="en-US" dirty="0" smtClean="0"/>
              <a:t>/9.4E9, 2.42) * pow(</a:t>
            </a:r>
            <a:r>
              <a:rPr lang="en-US" dirty="0" err="1" smtClean="0"/>
              <a:t>temp_air</a:t>
            </a:r>
            <a:r>
              <a:rPr lang="en-US" dirty="0" smtClean="0"/>
              <a:t> / 288.15, -2.7) ;</a:t>
            </a:r>
          </a:p>
          <a:p>
            <a:r>
              <a:rPr lang="en-US" dirty="0" smtClean="0"/>
              <a:t>            </a:t>
            </a:r>
            <a:r>
              <a:rPr lang="en-US" dirty="0" err="1" smtClean="0"/>
              <a:t>atten_e_square_term</a:t>
            </a:r>
            <a:r>
              <a:rPr lang="en-US" dirty="0" smtClean="0"/>
              <a:t> = 9.303e-10 * pow(</a:t>
            </a:r>
            <a:r>
              <a:rPr lang="en-US" dirty="0" err="1" smtClean="0"/>
              <a:t>freq</a:t>
            </a:r>
            <a:r>
              <a:rPr lang="en-US" dirty="0" smtClean="0"/>
              <a:t>/9.4E9, 2.08) * pow(</a:t>
            </a:r>
            <a:r>
              <a:rPr lang="en-US" dirty="0" err="1" smtClean="0"/>
              <a:t>temp_air</a:t>
            </a:r>
            <a:r>
              <a:rPr lang="en-US" dirty="0" smtClean="0"/>
              <a:t> / 288.15, -10.) ;</a:t>
            </a:r>
          </a:p>
          <a:p>
            <a:r>
              <a:rPr lang="en-US" dirty="0" smtClean="0"/>
              <a:t>            </a:t>
            </a:r>
            <a:r>
              <a:rPr lang="en-US" dirty="0" err="1" smtClean="0"/>
              <a:t>atten_per_w</a:t>
            </a:r>
            <a:r>
              <a:rPr lang="en-US" dirty="0" smtClean="0"/>
              <a:t> = 0.05312521 * pow(</a:t>
            </a:r>
            <a:r>
              <a:rPr lang="en-US" dirty="0" err="1" smtClean="0"/>
              <a:t>freq</a:t>
            </a:r>
            <a:r>
              <a:rPr lang="en-US" dirty="0" smtClean="0"/>
              <a:t>/9.4E9, 1.99) * pow(</a:t>
            </a:r>
            <a:r>
              <a:rPr lang="en-US" dirty="0" err="1" smtClean="0"/>
              <a:t>temp_hydro</a:t>
            </a:r>
            <a:r>
              <a:rPr lang="en-US" dirty="0" smtClean="0"/>
              <a:t> / 288.15, -7.16+(.058*(temp_hydro-288.15))) ;</a:t>
            </a:r>
          </a:p>
          <a:p>
            <a:r>
              <a:rPr lang="en-US" dirty="0" smtClean="0"/>
              <a:t>            </a:t>
            </a:r>
            <a:r>
              <a:rPr lang="en-US" dirty="0" err="1" smtClean="0"/>
              <a:t>atten_r</a:t>
            </a:r>
            <a:r>
              <a:rPr lang="en-US" dirty="0" smtClean="0"/>
              <a:t> = 0.0066 * pow(r+.11,1.26) * pow(</a:t>
            </a:r>
            <a:r>
              <a:rPr lang="en-US" dirty="0" err="1" smtClean="0"/>
              <a:t>freq</a:t>
            </a:r>
            <a:r>
              <a:rPr lang="en-US" dirty="0" smtClean="0"/>
              <a:t>/9.4E9, 2.4+.15*</a:t>
            </a:r>
            <a:r>
              <a:rPr lang="en-US" dirty="0" err="1" smtClean="0"/>
              <a:t>sqrt</a:t>
            </a:r>
            <a:r>
              <a:rPr lang="en-US" dirty="0" smtClean="0"/>
              <a:t>(r)) * pow(</a:t>
            </a:r>
            <a:r>
              <a:rPr lang="en-US" dirty="0" err="1" smtClean="0"/>
              <a:t>temp_hydro</a:t>
            </a:r>
            <a:r>
              <a:rPr lang="en-US" dirty="0" smtClean="0"/>
              <a:t> / 288.15, (-6.6*</a:t>
            </a:r>
            <a:r>
              <a:rPr lang="en-US" dirty="0" err="1" smtClean="0"/>
              <a:t>exp</a:t>
            </a:r>
            <a:r>
              <a:rPr lang="en-US" dirty="0" smtClean="0"/>
              <a:t>(-r/7.)-(.02*(temp_hydro-288.15)))) * pow(</a:t>
            </a:r>
            <a:r>
              <a:rPr lang="en-US" dirty="0" err="1" smtClean="0"/>
              <a:t>atm_pres</a:t>
            </a:r>
            <a:r>
              <a:rPr lang="en-US" dirty="0" smtClean="0"/>
              <a:t>*288.15/(101325.*</a:t>
            </a:r>
            <a:r>
              <a:rPr lang="en-US" dirty="0" err="1" smtClean="0"/>
              <a:t>temp_air</a:t>
            </a:r>
            <a:r>
              <a:rPr lang="en-US" dirty="0" smtClean="0"/>
              <a:t>), 0.5) ;</a:t>
            </a:r>
          </a:p>
          <a:p>
            <a:r>
              <a:rPr lang="en-US" dirty="0" smtClean="0"/>
              <a:t>            </a:t>
            </a:r>
            <a:r>
              <a:rPr lang="en-US" dirty="0" err="1" smtClean="0"/>
              <a:t>atten_s</a:t>
            </a:r>
            <a:r>
              <a:rPr lang="en-US" dirty="0" smtClean="0"/>
              <a:t> = 0.00056929 * pow(s, 1.1) * pow(</a:t>
            </a:r>
            <a:r>
              <a:rPr lang="en-US" dirty="0" err="1" smtClean="0"/>
              <a:t>freq</a:t>
            </a:r>
            <a:r>
              <a:rPr lang="en-US" dirty="0" smtClean="0"/>
              <a:t>/9.4E9, 2.3) * pow(</a:t>
            </a:r>
            <a:r>
              <a:rPr lang="en-US" dirty="0" err="1" smtClean="0"/>
              <a:t>temp_hydro</a:t>
            </a:r>
            <a:r>
              <a:rPr lang="en-US" dirty="0" smtClean="0"/>
              <a:t> / 268.15, 8.) * pow(</a:t>
            </a:r>
            <a:r>
              <a:rPr lang="en-US" dirty="0" err="1" smtClean="0"/>
              <a:t>atm_pres</a:t>
            </a:r>
            <a:r>
              <a:rPr lang="en-US" dirty="0" smtClean="0"/>
              <a:t>*268.15/(101325.*</a:t>
            </a:r>
            <a:r>
              <a:rPr lang="en-US" dirty="0" err="1" smtClean="0"/>
              <a:t>temp_air</a:t>
            </a:r>
            <a:r>
              <a:rPr lang="en-US" dirty="0" smtClean="0"/>
              <a:t>), 0.5) ;</a:t>
            </a:r>
          </a:p>
          <a:p>
            <a:r>
              <a:rPr lang="en-US" dirty="0" smtClean="0"/>
              <a:t>        }</a:t>
            </a:r>
          </a:p>
          <a:p>
            <a:r>
              <a:rPr lang="en-US" dirty="0" smtClean="0"/>
              <a:t>// Ku-band, relationship optimized for 13.6 GHz</a:t>
            </a:r>
          </a:p>
          <a:p>
            <a:r>
              <a:rPr lang="en-US" dirty="0" smtClean="0"/>
              <a:t>        else if( (</a:t>
            </a:r>
            <a:r>
              <a:rPr lang="en-US" dirty="0" err="1" smtClean="0"/>
              <a:t>freq</a:t>
            </a:r>
            <a:r>
              <a:rPr lang="en-US" dirty="0" smtClean="0"/>
              <a:t> &gt;= 12.0E9) &amp;&amp; (</a:t>
            </a:r>
            <a:r>
              <a:rPr lang="en-US" dirty="0" err="1" smtClean="0"/>
              <a:t>freq</a:t>
            </a:r>
            <a:r>
              <a:rPr lang="en-US" dirty="0" smtClean="0"/>
              <a:t> &lt;= 16.0E9) ) {</a:t>
            </a:r>
          </a:p>
          <a:p>
            <a:r>
              <a:rPr lang="en-US" dirty="0" smtClean="0"/>
              <a:t>            </a:t>
            </a:r>
            <a:r>
              <a:rPr lang="en-US" dirty="0" err="1" smtClean="0"/>
              <a:t>atten_dry</a:t>
            </a:r>
            <a:r>
              <a:rPr lang="en-US" dirty="0" smtClean="0"/>
              <a:t> = 0.008916323 * (</a:t>
            </a:r>
            <a:r>
              <a:rPr lang="en-US" dirty="0" err="1" smtClean="0"/>
              <a:t>atm_pres</a:t>
            </a:r>
            <a:r>
              <a:rPr lang="en-US" dirty="0" smtClean="0"/>
              <a:t> - .9*e) / </a:t>
            </a:r>
            <a:r>
              <a:rPr lang="en-US" dirty="0" err="1" smtClean="0"/>
              <a:t>atm_pres</a:t>
            </a:r>
            <a:r>
              <a:rPr lang="en-US" dirty="0" smtClean="0"/>
              <a:t> * pow(</a:t>
            </a:r>
            <a:r>
              <a:rPr lang="en-US" dirty="0" err="1" smtClean="0"/>
              <a:t>freq</a:t>
            </a:r>
            <a:r>
              <a:rPr lang="en-US" dirty="0" smtClean="0"/>
              <a:t>/13.6E9, .417) * pow(</a:t>
            </a:r>
            <a:r>
              <a:rPr lang="en-US" dirty="0" err="1" smtClean="0"/>
              <a:t>atm_pres</a:t>
            </a:r>
            <a:r>
              <a:rPr lang="en-US" dirty="0" smtClean="0"/>
              <a:t>/101325., 2.) * pow(</a:t>
            </a:r>
            <a:r>
              <a:rPr lang="en-US" dirty="0" err="1" smtClean="0"/>
              <a:t>temp_air</a:t>
            </a:r>
            <a:r>
              <a:rPr lang="en-US" dirty="0" smtClean="0"/>
              <a:t> / 288.15, -2.97) ;</a:t>
            </a:r>
          </a:p>
          <a:p>
            <a:r>
              <a:rPr lang="en-US" dirty="0" smtClean="0"/>
              <a:t>            </a:t>
            </a:r>
            <a:r>
              <a:rPr lang="en-US" dirty="0" err="1" smtClean="0"/>
              <a:t>atten_e_lin_term</a:t>
            </a:r>
            <a:r>
              <a:rPr lang="en-US" dirty="0" smtClean="0"/>
              <a:t> = 1.199e-05 * pow(</a:t>
            </a:r>
            <a:r>
              <a:rPr lang="en-US" dirty="0" err="1" smtClean="0"/>
              <a:t>atm_pres</a:t>
            </a:r>
            <a:r>
              <a:rPr lang="en-US" dirty="0" smtClean="0"/>
              <a:t>/101325.,.937) * pow(</a:t>
            </a:r>
            <a:r>
              <a:rPr lang="en-US" dirty="0" err="1" smtClean="0"/>
              <a:t>freq</a:t>
            </a:r>
            <a:r>
              <a:rPr lang="en-US" dirty="0" smtClean="0"/>
              <a:t>/13.6E9, 3.42) * pow(</a:t>
            </a:r>
            <a:r>
              <a:rPr lang="en-US" dirty="0" err="1" smtClean="0"/>
              <a:t>temp_air</a:t>
            </a:r>
            <a:r>
              <a:rPr lang="en-US" dirty="0" smtClean="0"/>
              <a:t> / 288.15, -2.4) ;</a:t>
            </a:r>
          </a:p>
          <a:p>
            <a:r>
              <a:rPr lang="en-US" dirty="0" smtClean="0"/>
              <a:t>            </a:t>
            </a:r>
            <a:r>
              <a:rPr lang="en-US" dirty="0" err="1" smtClean="0"/>
              <a:t>atten_e_square_term</a:t>
            </a:r>
            <a:r>
              <a:rPr lang="en-US" dirty="0" smtClean="0"/>
              <a:t> = 2.026e-9 * pow(</a:t>
            </a:r>
            <a:r>
              <a:rPr lang="en-US" dirty="0" err="1" smtClean="0"/>
              <a:t>freq</a:t>
            </a:r>
            <a:r>
              <a:rPr lang="en-US" dirty="0" smtClean="0"/>
              <a:t>/13.6E9, 2.18) * pow(</a:t>
            </a:r>
            <a:r>
              <a:rPr lang="en-US" dirty="0" err="1" smtClean="0"/>
              <a:t>temp_air</a:t>
            </a:r>
            <a:r>
              <a:rPr lang="en-US" dirty="0" smtClean="0"/>
              <a:t> / 288.15, -10.) ;</a:t>
            </a:r>
          </a:p>
          <a:p>
            <a:r>
              <a:rPr lang="en-US" dirty="0" smtClean="0"/>
              <a:t>            </a:t>
            </a:r>
            <a:r>
              <a:rPr lang="en-US" dirty="0" err="1" smtClean="0"/>
              <a:t>atten_per_w</a:t>
            </a:r>
            <a:r>
              <a:rPr lang="en-US" dirty="0" smtClean="0"/>
              <a:t> = 0.1107939 * pow(</a:t>
            </a:r>
            <a:r>
              <a:rPr lang="en-US" dirty="0" err="1" smtClean="0"/>
              <a:t>freq</a:t>
            </a:r>
            <a:r>
              <a:rPr lang="en-US" dirty="0" smtClean="0"/>
              <a:t>/13.6E9, 1.99) * pow(</a:t>
            </a:r>
            <a:r>
              <a:rPr lang="en-US" dirty="0" err="1" smtClean="0"/>
              <a:t>temp_hydro</a:t>
            </a:r>
            <a:r>
              <a:rPr lang="en-US" dirty="0" smtClean="0"/>
              <a:t> / 288.15, -7.1+(.058*(temp_hydro-288.15))) ;</a:t>
            </a:r>
          </a:p>
          <a:p>
            <a:r>
              <a:rPr lang="en-US" dirty="0" smtClean="0"/>
              <a:t>            </a:t>
            </a:r>
            <a:r>
              <a:rPr lang="en-US" dirty="0" err="1" smtClean="0"/>
              <a:t>atten_r</a:t>
            </a:r>
            <a:r>
              <a:rPr lang="en-US" dirty="0" smtClean="0"/>
              <a:t> = 0.019953 * </a:t>
            </a:r>
            <a:r>
              <a:rPr lang="en-US" dirty="0" err="1" smtClean="0"/>
              <a:t>exp</a:t>
            </a:r>
            <a:r>
              <a:rPr lang="en-US" dirty="0" smtClean="0"/>
              <a:t>(-.01*(temp_hydro-288.15)) * pow(r+.06,1.24+.005*(temp_hydro-288.15)) * pow(</a:t>
            </a:r>
            <a:r>
              <a:rPr lang="en-US" dirty="0" err="1" smtClean="0"/>
              <a:t>freq</a:t>
            </a:r>
            <a:r>
              <a:rPr lang="en-US" dirty="0" smtClean="0"/>
              <a:t>/13.6E9, 2.7-.1*</a:t>
            </a:r>
            <a:r>
              <a:rPr lang="en-US" dirty="0" err="1" smtClean="0"/>
              <a:t>sqrt</a:t>
            </a:r>
            <a:r>
              <a:rPr lang="en-US" dirty="0" smtClean="0"/>
              <a:t>(r)) * pow(</a:t>
            </a:r>
            <a:r>
              <a:rPr lang="en-US" dirty="0" err="1" smtClean="0"/>
              <a:t>atm_pres</a:t>
            </a:r>
            <a:r>
              <a:rPr lang="en-US" dirty="0" smtClean="0"/>
              <a:t>*288.15/(101325.*</a:t>
            </a:r>
            <a:r>
              <a:rPr lang="en-US" dirty="0" err="1" smtClean="0"/>
              <a:t>temp_air</a:t>
            </a:r>
            <a:r>
              <a:rPr lang="en-US" dirty="0" smtClean="0"/>
              <a:t>), 0.5) ;</a:t>
            </a:r>
          </a:p>
          <a:p>
            <a:r>
              <a:rPr lang="en-US" dirty="0" smtClean="0"/>
              <a:t>            </a:t>
            </a:r>
            <a:r>
              <a:rPr lang="en-US" dirty="0" err="1" smtClean="0"/>
              <a:t>atten_s</a:t>
            </a:r>
            <a:r>
              <a:rPr lang="en-US" dirty="0" smtClean="0"/>
              <a:t> = 0.00143555 * pow(s, 1.17) * pow(</a:t>
            </a:r>
            <a:r>
              <a:rPr lang="en-US" dirty="0" err="1" smtClean="0"/>
              <a:t>freq</a:t>
            </a:r>
            <a:r>
              <a:rPr lang="en-US" dirty="0" smtClean="0"/>
              <a:t>/13.6E9, 2.4) * (.55 + .45 * </a:t>
            </a:r>
            <a:r>
              <a:rPr lang="en-US" dirty="0" err="1" smtClean="0"/>
              <a:t>exp</a:t>
            </a:r>
            <a:r>
              <a:rPr lang="en-US" dirty="0" smtClean="0"/>
              <a:t>(.07 * (</a:t>
            </a:r>
            <a:r>
              <a:rPr lang="en-US" dirty="0" err="1" smtClean="0"/>
              <a:t>temp_hydro</a:t>
            </a:r>
            <a:r>
              <a:rPr lang="en-US" dirty="0" smtClean="0"/>
              <a:t> - 268.15))) * pow(</a:t>
            </a:r>
            <a:r>
              <a:rPr lang="en-US" dirty="0" err="1" smtClean="0"/>
              <a:t>atm_pres</a:t>
            </a:r>
            <a:r>
              <a:rPr lang="en-US" dirty="0" smtClean="0"/>
              <a:t>*268.15/(101325.*</a:t>
            </a:r>
            <a:r>
              <a:rPr lang="en-US" dirty="0" err="1" smtClean="0"/>
              <a:t>temp_air</a:t>
            </a:r>
            <a:r>
              <a:rPr lang="en-US" dirty="0" smtClean="0"/>
              <a:t>), 0.5) ;</a:t>
            </a:r>
          </a:p>
          <a:p>
            <a:r>
              <a:rPr lang="en-US" dirty="0" smtClean="0"/>
              <a:t>        }</a:t>
            </a:r>
          </a:p>
          <a:p>
            <a:r>
              <a:rPr lang="en-US" dirty="0" smtClean="0"/>
              <a:t>// </a:t>
            </a:r>
            <a:r>
              <a:rPr lang="en-US" dirty="0" err="1" smtClean="0"/>
              <a:t>Ka</a:t>
            </a:r>
            <a:r>
              <a:rPr lang="en-US" dirty="0" smtClean="0"/>
              <a:t>-band, relationship optimized for 35 GHz</a:t>
            </a:r>
          </a:p>
          <a:p>
            <a:r>
              <a:rPr lang="en-US" dirty="0" smtClean="0"/>
              <a:t>        else if( (</a:t>
            </a:r>
            <a:r>
              <a:rPr lang="en-US" dirty="0" err="1" smtClean="0"/>
              <a:t>freq</a:t>
            </a:r>
            <a:r>
              <a:rPr lang="en-US" dirty="0" smtClean="0"/>
              <a:t> &gt;= 34.E9) &amp;&amp; (</a:t>
            </a:r>
            <a:r>
              <a:rPr lang="en-US" dirty="0" err="1" smtClean="0"/>
              <a:t>freq</a:t>
            </a:r>
            <a:r>
              <a:rPr lang="en-US" dirty="0" smtClean="0"/>
              <a:t> &lt;= 36.0E9) ) {</a:t>
            </a:r>
          </a:p>
          <a:p>
            <a:r>
              <a:rPr lang="en-US" dirty="0" smtClean="0"/>
              <a:t>            </a:t>
            </a:r>
            <a:r>
              <a:rPr lang="en-US" dirty="0" err="1" smtClean="0"/>
              <a:t>atten_dry</a:t>
            </a:r>
            <a:r>
              <a:rPr lang="en-US" dirty="0" smtClean="0"/>
              <a:t> = 0.02947889 * (</a:t>
            </a:r>
            <a:r>
              <a:rPr lang="en-US" dirty="0" err="1" smtClean="0"/>
              <a:t>atm_pres</a:t>
            </a:r>
            <a:r>
              <a:rPr lang="en-US" dirty="0" smtClean="0"/>
              <a:t> - .5*e) / </a:t>
            </a:r>
            <a:r>
              <a:rPr lang="en-US" dirty="0" err="1" smtClean="0"/>
              <a:t>atm_pres</a:t>
            </a:r>
            <a:r>
              <a:rPr lang="en-US" dirty="0" smtClean="0"/>
              <a:t> * pow(</a:t>
            </a:r>
            <a:r>
              <a:rPr lang="en-US" dirty="0" err="1" smtClean="0"/>
              <a:t>freq</a:t>
            </a:r>
            <a:r>
              <a:rPr lang="en-US" dirty="0" smtClean="0"/>
              <a:t>/35.E9, 3.05) * pow(</a:t>
            </a:r>
            <a:r>
              <a:rPr lang="en-US" dirty="0" err="1" smtClean="0"/>
              <a:t>atm_pres</a:t>
            </a:r>
            <a:r>
              <a:rPr lang="en-US" dirty="0" smtClean="0"/>
              <a:t>/101325., 2.) * pow(</a:t>
            </a:r>
            <a:r>
              <a:rPr lang="en-US" dirty="0" err="1" smtClean="0"/>
              <a:t>temp_air</a:t>
            </a:r>
            <a:r>
              <a:rPr lang="en-US" dirty="0" smtClean="0"/>
              <a:t> / 288.15, -2.83) ;</a:t>
            </a:r>
          </a:p>
          <a:p>
            <a:r>
              <a:rPr lang="en-US" dirty="0" smtClean="0"/>
              <a:t>            </a:t>
            </a:r>
            <a:r>
              <a:rPr lang="en-US" dirty="0" err="1" smtClean="0"/>
              <a:t>atten_e_lin_term</a:t>
            </a:r>
            <a:r>
              <a:rPr lang="en-US" dirty="0" smtClean="0"/>
              <a:t> = 5.704e-05 * pow(</a:t>
            </a:r>
            <a:r>
              <a:rPr lang="en-US" dirty="0" err="1" smtClean="0"/>
              <a:t>atm_pres</a:t>
            </a:r>
            <a:r>
              <a:rPr lang="en-US" dirty="0" smtClean="0"/>
              <a:t>/101325.,.975) * pow(</a:t>
            </a:r>
            <a:r>
              <a:rPr lang="en-US" dirty="0" err="1" smtClean="0"/>
              <a:t>freq</a:t>
            </a:r>
            <a:r>
              <a:rPr lang="en-US" dirty="0" smtClean="0"/>
              <a:t>/35.E9, .18) * pow(</a:t>
            </a:r>
            <a:r>
              <a:rPr lang="en-US" dirty="0" err="1" smtClean="0"/>
              <a:t>temp_air</a:t>
            </a:r>
            <a:r>
              <a:rPr lang="en-US" dirty="0" smtClean="0"/>
              <a:t> / 288.15, -2.7) ;</a:t>
            </a:r>
          </a:p>
          <a:p>
            <a:r>
              <a:rPr lang="en-US" dirty="0" smtClean="0"/>
              <a:t>            </a:t>
            </a:r>
            <a:r>
              <a:rPr lang="en-US" dirty="0" err="1" smtClean="0"/>
              <a:t>atten_e_square_term</a:t>
            </a:r>
            <a:r>
              <a:rPr lang="en-US" dirty="0" smtClean="0"/>
              <a:t> = 1.282e-8 * pow(</a:t>
            </a:r>
            <a:r>
              <a:rPr lang="en-US" dirty="0" err="1" smtClean="0"/>
              <a:t>freq</a:t>
            </a:r>
            <a:r>
              <a:rPr lang="en-US" dirty="0" smtClean="0"/>
              <a:t>/35.E9, 1.75) * pow(</a:t>
            </a:r>
            <a:r>
              <a:rPr lang="en-US" dirty="0" err="1" smtClean="0"/>
              <a:t>temp_air</a:t>
            </a:r>
            <a:r>
              <a:rPr lang="en-US" dirty="0" smtClean="0"/>
              <a:t> / 288.15, -10.1) ;</a:t>
            </a:r>
          </a:p>
          <a:p>
            <a:r>
              <a:rPr lang="en-US" dirty="0" smtClean="0"/>
              <a:t>            </a:t>
            </a:r>
            <a:r>
              <a:rPr lang="en-US" dirty="0" err="1" smtClean="0"/>
              <a:t>atten_per_w</a:t>
            </a:r>
            <a:r>
              <a:rPr lang="en-US" dirty="0" smtClean="0"/>
              <a:t> = 0.7058844 * pow(</a:t>
            </a:r>
            <a:r>
              <a:rPr lang="en-US" dirty="0" err="1" smtClean="0"/>
              <a:t>freq</a:t>
            </a:r>
            <a:r>
              <a:rPr lang="en-US" dirty="0" smtClean="0"/>
              <a:t>/35.E9, 1.91) * pow(</a:t>
            </a:r>
            <a:r>
              <a:rPr lang="en-US" dirty="0" err="1" smtClean="0"/>
              <a:t>temp_hydro</a:t>
            </a:r>
            <a:r>
              <a:rPr lang="en-US" dirty="0" smtClean="0"/>
              <a:t> / 288.15, -6.6+(.028*(temp_hydro-288.15))) ;</a:t>
            </a:r>
          </a:p>
          <a:p>
            <a:r>
              <a:rPr lang="en-US" dirty="0" smtClean="0"/>
              <a:t>            </a:t>
            </a:r>
            <a:r>
              <a:rPr lang="en-US" dirty="0" err="1" smtClean="0"/>
              <a:t>atten_r</a:t>
            </a:r>
            <a:r>
              <a:rPr lang="en-US" dirty="0" smtClean="0"/>
              <a:t> = 0.2083054 * (1 - .003*r) * pow(r,1.1) * pow(</a:t>
            </a:r>
            <a:r>
              <a:rPr lang="en-US" dirty="0" err="1" smtClean="0"/>
              <a:t>freq</a:t>
            </a:r>
            <a:r>
              <a:rPr lang="en-US" dirty="0" smtClean="0"/>
              <a:t>/35.E9, 2.85-.25*</a:t>
            </a:r>
            <a:r>
              <a:rPr lang="en-US" dirty="0" err="1" smtClean="0"/>
              <a:t>sqrt</a:t>
            </a:r>
            <a:r>
              <a:rPr lang="en-US" dirty="0" smtClean="0"/>
              <a:t>(r)) * pow(</a:t>
            </a:r>
            <a:r>
              <a:rPr lang="en-US" dirty="0" err="1" smtClean="0"/>
              <a:t>atm_pres</a:t>
            </a:r>
            <a:r>
              <a:rPr lang="en-US" dirty="0" smtClean="0"/>
              <a:t>*288.15/(101325.*</a:t>
            </a:r>
            <a:r>
              <a:rPr lang="en-US" dirty="0" err="1" smtClean="0"/>
              <a:t>temp_air</a:t>
            </a:r>
            <a:r>
              <a:rPr lang="en-US" dirty="0" smtClean="0"/>
              <a:t>), 0.5) ;</a:t>
            </a:r>
          </a:p>
          <a:p>
            <a:r>
              <a:rPr lang="en-US" dirty="0" smtClean="0"/>
              <a:t>            </a:t>
            </a:r>
            <a:r>
              <a:rPr lang="en-US" dirty="0" err="1" smtClean="0"/>
              <a:t>atten_s</a:t>
            </a:r>
            <a:r>
              <a:rPr lang="en-US" dirty="0" smtClean="0"/>
              <a:t> = 0.02074907 * pow(s, 1.27) * pow(</a:t>
            </a:r>
            <a:r>
              <a:rPr lang="en-US" dirty="0" err="1" smtClean="0"/>
              <a:t>freq</a:t>
            </a:r>
            <a:r>
              <a:rPr lang="en-US" dirty="0" smtClean="0"/>
              <a:t>/35.E9, 2.9) * (.85 + .15 * </a:t>
            </a:r>
            <a:r>
              <a:rPr lang="en-US" dirty="0" err="1" smtClean="0"/>
              <a:t>exp</a:t>
            </a:r>
            <a:r>
              <a:rPr lang="en-US" dirty="0" smtClean="0"/>
              <a:t>(.06 * (</a:t>
            </a:r>
            <a:r>
              <a:rPr lang="en-US" dirty="0" err="1" smtClean="0"/>
              <a:t>temp_hydro</a:t>
            </a:r>
            <a:r>
              <a:rPr lang="en-US" dirty="0" smtClean="0"/>
              <a:t> - 268.15))) * pow(</a:t>
            </a:r>
            <a:r>
              <a:rPr lang="en-US" dirty="0" err="1" smtClean="0"/>
              <a:t>atm_pres</a:t>
            </a:r>
            <a:r>
              <a:rPr lang="en-US" dirty="0" smtClean="0"/>
              <a:t>*268.15/(101325.*</a:t>
            </a:r>
            <a:r>
              <a:rPr lang="en-US" dirty="0" err="1" smtClean="0"/>
              <a:t>temp_air</a:t>
            </a:r>
            <a:r>
              <a:rPr lang="en-US" dirty="0" smtClean="0"/>
              <a:t>), 0.5) ;</a:t>
            </a:r>
          </a:p>
          <a:p>
            <a:r>
              <a:rPr lang="en-US" dirty="0" smtClean="0"/>
              <a:t>        }</a:t>
            </a:r>
          </a:p>
          <a:p>
            <a:r>
              <a:rPr lang="en-US" dirty="0" smtClean="0"/>
              <a:t>// W-band, relationship optimized for 94 GHz</a:t>
            </a:r>
          </a:p>
          <a:p>
            <a:r>
              <a:rPr lang="en-US" dirty="0" smtClean="0"/>
              <a:t>        else if( (</a:t>
            </a:r>
            <a:r>
              <a:rPr lang="en-US" dirty="0" err="1" smtClean="0"/>
              <a:t>freq</a:t>
            </a:r>
            <a:r>
              <a:rPr lang="en-US" dirty="0" smtClean="0"/>
              <a:t> &gt;= 93.E9) &amp;&amp; (</a:t>
            </a:r>
            <a:r>
              <a:rPr lang="en-US" dirty="0" err="1" smtClean="0"/>
              <a:t>freq</a:t>
            </a:r>
            <a:r>
              <a:rPr lang="en-US" dirty="0" smtClean="0"/>
              <a:t> &lt;= 95.0E9) ) {</a:t>
            </a:r>
          </a:p>
          <a:p>
            <a:r>
              <a:rPr lang="en-US" dirty="0" smtClean="0"/>
              <a:t>            </a:t>
            </a:r>
            <a:r>
              <a:rPr lang="en-US" dirty="0" err="1" smtClean="0"/>
              <a:t>atten_dry</a:t>
            </a:r>
            <a:r>
              <a:rPr lang="en-US" dirty="0" smtClean="0"/>
              <a:t> = 0.037341399 * (atm_pres+1.8*e) / </a:t>
            </a:r>
            <a:r>
              <a:rPr lang="en-US" dirty="0" err="1" smtClean="0"/>
              <a:t>atm_pres</a:t>
            </a:r>
            <a:r>
              <a:rPr lang="en-US" dirty="0" smtClean="0"/>
              <a:t> * pow(</a:t>
            </a:r>
            <a:r>
              <a:rPr lang="en-US" dirty="0" err="1" smtClean="0"/>
              <a:t>freq</a:t>
            </a:r>
            <a:r>
              <a:rPr lang="en-US" dirty="0" smtClean="0"/>
              <a:t>/94.E9, -1.97) * pow(</a:t>
            </a:r>
            <a:r>
              <a:rPr lang="en-US" dirty="0" err="1" smtClean="0"/>
              <a:t>atm_pres</a:t>
            </a:r>
            <a:r>
              <a:rPr lang="en-US" dirty="0" smtClean="0"/>
              <a:t>/101325., 2.) * pow(</a:t>
            </a:r>
            <a:r>
              <a:rPr lang="en-US" dirty="0" err="1" smtClean="0"/>
              <a:t>temp_air</a:t>
            </a:r>
            <a:r>
              <a:rPr lang="en-US" dirty="0" smtClean="0"/>
              <a:t> / 288.15, -3.25) ;</a:t>
            </a:r>
          </a:p>
          <a:p>
            <a:r>
              <a:rPr lang="en-US" dirty="0" smtClean="0"/>
              <a:t>            </a:t>
            </a:r>
            <a:r>
              <a:rPr lang="en-US" dirty="0" err="1" smtClean="0"/>
              <a:t>atten_e_lin_term</a:t>
            </a:r>
            <a:r>
              <a:rPr lang="en-US" dirty="0" smtClean="0"/>
              <a:t> = 2.773e-04 * </a:t>
            </a:r>
            <a:r>
              <a:rPr lang="en-US" dirty="0" err="1" smtClean="0"/>
              <a:t>atm_pres</a:t>
            </a:r>
            <a:r>
              <a:rPr lang="en-US" dirty="0" smtClean="0"/>
              <a:t>/101325. * pow(</a:t>
            </a:r>
            <a:r>
              <a:rPr lang="en-US" dirty="0" err="1" smtClean="0"/>
              <a:t>freq</a:t>
            </a:r>
            <a:r>
              <a:rPr lang="en-US" dirty="0" smtClean="0"/>
              <a:t>/94.E9, 2.04) * pow(</a:t>
            </a:r>
            <a:r>
              <a:rPr lang="en-US" dirty="0" err="1" smtClean="0"/>
              <a:t>temp_air</a:t>
            </a:r>
            <a:r>
              <a:rPr lang="en-US" dirty="0" smtClean="0"/>
              <a:t> / 288.15, -3.16) ;</a:t>
            </a:r>
          </a:p>
          <a:p>
            <a:r>
              <a:rPr lang="en-US" dirty="0" smtClean="0"/>
              <a:t>            </a:t>
            </a:r>
            <a:r>
              <a:rPr lang="en-US" dirty="0" err="1" smtClean="0"/>
              <a:t>atten_e_square_term</a:t>
            </a:r>
            <a:r>
              <a:rPr lang="en-US" dirty="0" smtClean="0"/>
              <a:t> = 8.797e-8 * pow(</a:t>
            </a:r>
            <a:r>
              <a:rPr lang="en-US" dirty="0" err="1" smtClean="0"/>
              <a:t>freq</a:t>
            </a:r>
            <a:r>
              <a:rPr lang="en-US" dirty="0" smtClean="0"/>
              <a:t>/94.E9, 2.0) * pow(</a:t>
            </a:r>
            <a:r>
              <a:rPr lang="en-US" dirty="0" err="1" smtClean="0"/>
              <a:t>temp_air</a:t>
            </a:r>
            <a:r>
              <a:rPr lang="en-US" dirty="0" smtClean="0"/>
              <a:t> / 288.15, -10.5) ;</a:t>
            </a:r>
          </a:p>
          <a:p>
            <a:r>
              <a:rPr lang="en-US" dirty="0" smtClean="0"/>
              <a:t>            </a:t>
            </a:r>
            <a:r>
              <a:rPr lang="en-US" dirty="0" err="1" smtClean="0"/>
              <a:t>atten_per_w</a:t>
            </a:r>
            <a:r>
              <a:rPr lang="en-US" dirty="0" smtClean="0"/>
              <a:t> = 4.018882 * pow(</a:t>
            </a:r>
            <a:r>
              <a:rPr lang="en-US" dirty="0" err="1" smtClean="0"/>
              <a:t>freq</a:t>
            </a:r>
            <a:r>
              <a:rPr lang="en-US" dirty="0" smtClean="0"/>
              <a:t>/94.E9, 1.53) * pow(</a:t>
            </a:r>
            <a:r>
              <a:rPr lang="en-US" dirty="0" err="1" smtClean="0"/>
              <a:t>temp_hydro</a:t>
            </a:r>
            <a:r>
              <a:rPr lang="en-US" dirty="0" smtClean="0"/>
              <a:t> / 288.15, -3.5-(.045*(temp_hydro-288.15))) ;  /* Poor for </a:t>
            </a:r>
            <a:r>
              <a:rPr lang="en-US" dirty="0" err="1" smtClean="0"/>
              <a:t>supercooled</a:t>
            </a:r>
            <a:r>
              <a:rPr lang="en-US" dirty="0" smtClean="0"/>
              <a:t> water */</a:t>
            </a:r>
          </a:p>
          <a:p>
            <a:r>
              <a:rPr lang="en-US" dirty="0" smtClean="0"/>
              <a:t>            </a:t>
            </a:r>
            <a:r>
              <a:rPr lang="en-US" dirty="0" err="1" smtClean="0"/>
              <a:t>atten_r</a:t>
            </a:r>
            <a:r>
              <a:rPr lang="en-US" dirty="0" smtClean="0"/>
              <a:t> = 1.18 * (1 - </a:t>
            </a:r>
            <a:r>
              <a:rPr lang="en-US" dirty="0" err="1" smtClean="0"/>
              <a:t>exp</a:t>
            </a:r>
            <a:r>
              <a:rPr lang="en-US" dirty="0" smtClean="0"/>
              <a:t>(-10.*r)) * pow(r,.8-.001*r) * pow(</a:t>
            </a:r>
            <a:r>
              <a:rPr lang="en-US" dirty="0" err="1" smtClean="0"/>
              <a:t>freq</a:t>
            </a:r>
            <a:r>
              <a:rPr lang="en-US" dirty="0" smtClean="0"/>
              <a:t>/94.E9, 2.-.3*</a:t>
            </a:r>
            <a:r>
              <a:rPr lang="en-US" dirty="0" err="1" smtClean="0"/>
              <a:t>sqrt</a:t>
            </a:r>
            <a:r>
              <a:rPr lang="en-US" dirty="0" smtClean="0"/>
              <a:t>(r)) * pow(</a:t>
            </a:r>
            <a:r>
              <a:rPr lang="en-US" dirty="0" err="1" smtClean="0"/>
              <a:t>atm_pres</a:t>
            </a:r>
            <a:r>
              <a:rPr lang="en-US" dirty="0" smtClean="0"/>
              <a:t>*288.15/(101325.*</a:t>
            </a:r>
            <a:r>
              <a:rPr lang="en-US" dirty="0" err="1" smtClean="0"/>
              <a:t>temp_air</a:t>
            </a:r>
            <a:r>
              <a:rPr lang="en-US" dirty="0" smtClean="0"/>
              <a:t>), 0.5) ;</a:t>
            </a:r>
          </a:p>
          <a:p>
            <a:r>
              <a:rPr lang="en-US" dirty="0" smtClean="0"/>
              <a:t>            </a:t>
            </a:r>
            <a:r>
              <a:rPr lang="en-US" dirty="0" err="1" smtClean="0"/>
              <a:t>atten_s</a:t>
            </a:r>
            <a:r>
              <a:rPr lang="en-US" dirty="0" smtClean="0"/>
              <a:t> = 0.2785951 * pow(s, 1.13) * pow(</a:t>
            </a:r>
            <a:r>
              <a:rPr lang="en-US" dirty="0" err="1" smtClean="0"/>
              <a:t>freq</a:t>
            </a:r>
            <a:r>
              <a:rPr lang="en-US" dirty="0" smtClean="0"/>
              <a:t>/94.E9, 2.5) * (.92 + .08 * </a:t>
            </a:r>
            <a:r>
              <a:rPr lang="en-US" dirty="0" err="1" smtClean="0"/>
              <a:t>exp</a:t>
            </a:r>
            <a:r>
              <a:rPr lang="en-US" dirty="0" smtClean="0"/>
              <a:t>(.03 * (</a:t>
            </a:r>
            <a:r>
              <a:rPr lang="en-US" dirty="0" err="1" smtClean="0"/>
              <a:t>temp_hydro</a:t>
            </a:r>
            <a:r>
              <a:rPr lang="en-US" dirty="0" smtClean="0"/>
              <a:t> - 268.15))) * pow(</a:t>
            </a:r>
            <a:r>
              <a:rPr lang="en-US" dirty="0" err="1" smtClean="0"/>
              <a:t>atm_pres</a:t>
            </a:r>
            <a:r>
              <a:rPr lang="en-US" dirty="0" smtClean="0"/>
              <a:t>*268.15/(101325.*</a:t>
            </a:r>
            <a:r>
              <a:rPr lang="en-US" dirty="0" err="1" smtClean="0"/>
              <a:t>temp_air</a:t>
            </a:r>
            <a:r>
              <a:rPr lang="en-US" dirty="0" smtClean="0"/>
              <a:t>), 0.5) ;</a:t>
            </a:r>
          </a:p>
          <a:p>
            <a:r>
              <a:rPr lang="en-US" dirty="0" smtClean="0"/>
              <a:t>        }</a:t>
            </a:r>
          </a:p>
          <a:p>
            <a:r>
              <a:rPr lang="en-US" dirty="0" smtClean="0"/>
              <a:t>        </a:t>
            </a:r>
          </a:p>
          <a:p>
            <a:r>
              <a:rPr lang="en-US" dirty="0" smtClean="0"/>
              <a:t>// Final correction for very weak rainfalls and drizzles to get 0 attenuation at r = 0</a:t>
            </a:r>
          </a:p>
          <a:p>
            <a:r>
              <a:rPr lang="en-US" dirty="0" smtClean="0"/>
              <a:t>        if( r &lt; .1 ) </a:t>
            </a:r>
            <a:r>
              <a:rPr lang="en-US" dirty="0" err="1" smtClean="0"/>
              <a:t>atten_r</a:t>
            </a:r>
            <a:r>
              <a:rPr lang="en-US" dirty="0" smtClean="0"/>
              <a:t> = </a:t>
            </a:r>
            <a:r>
              <a:rPr lang="en-US" dirty="0" err="1" smtClean="0"/>
              <a:t>atten_r</a:t>
            </a:r>
            <a:r>
              <a:rPr lang="en-US" dirty="0" smtClean="0"/>
              <a:t> * </a:t>
            </a:r>
            <a:r>
              <a:rPr lang="en-US" dirty="0" err="1" smtClean="0"/>
              <a:t>sqrt</a:t>
            </a:r>
            <a:r>
              <a:rPr lang="en-US" dirty="0" smtClean="0"/>
              <a:t>(r / .1) ;</a:t>
            </a:r>
          </a:p>
          <a:p>
            <a:endParaRPr lang="en-US" dirty="0" smtClean="0"/>
          </a:p>
          <a:p>
            <a:r>
              <a:rPr lang="en-US" dirty="0" smtClean="0"/>
              <a:t>        </a:t>
            </a:r>
            <a:r>
              <a:rPr lang="en-US" dirty="0" err="1" smtClean="0"/>
              <a:t>atten_total</a:t>
            </a:r>
            <a:r>
              <a:rPr lang="en-US" dirty="0" smtClean="0"/>
              <a:t> = </a:t>
            </a:r>
            <a:r>
              <a:rPr lang="en-US" dirty="0" err="1" smtClean="0"/>
              <a:t>atten_dry</a:t>
            </a:r>
            <a:r>
              <a:rPr lang="en-US" dirty="0" smtClean="0"/>
              <a:t> + </a:t>
            </a:r>
            <a:r>
              <a:rPr lang="en-US" dirty="0" err="1" smtClean="0"/>
              <a:t>atten_e_lin_term</a:t>
            </a:r>
            <a:r>
              <a:rPr lang="en-US" dirty="0" smtClean="0"/>
              <a:t> * e + </a:t>
            </a:r>
            <a:r>
              <a:rPr lang="en-US" dirty="0" err="1" smtClean="0"/>
              <a:t>atten_e_square_term</a:t>
            </a:r>
            <a:r>
              <a:rPr lang="en-US" dirty="0" smtClean="0"/>
              <a:t> * (e*e) + </a:t>
            </a:r>
            <a:r>
              <a:rPr lang="en-US" dirty="0" err="1" smtClean="0"/>
              <a:t>atten_per_w</a:t>
            </a:r>
            <a:r>
              <a:rPr lang="en-US" dirty="0" smtClean="0"/>
              <a:t> * w + </a:t>
            </a:r>
            <a:r>
              <a:rPr lang="en-US" dirty="0" err="1" smtClean="0"/>
              <a:t>atten_r</a:t>
            </a:r>
            <a:r>
              <a:rPr lang="en-US" dirty="0" smtClean="0"/>
              <a:t> + </a:t>
            </a:r>
            <a:r>
              <a:rPr lang="en-US" dirty="0" err="1" smtClean="0"/>
              <a:t>atten_s</a:t>
            </a:r>
            <a:r>
              <a:rPr lang="en-US" dirty="0" smtClean="0"/>
              <a:t> ;</a:t>
            </a:r>
          </a:p>
          <a:p>
            <a:endParaRPr lang="en-US" dirty="0" smtClean="0"/>
          </a:p>
          <a:p>
            <a:r>
              <a:rPr lang="en-US" dirty="0" smtClean="0"/>
              <a:t>        return(</a:t>
            </a:r>
            <a:r>
              <a:rPr lang="en-US" dirty="0" err="1" smtClean="0"/>
              <a:t>atten_total</a:t>
            </a:r>
            <a:r>
              <a:rPr lang="en-US" dirty="0" smtClean="0"/>
              <a:t>) ;</a:t>
            </a:r>
          </a:p>
          <a:p>
            <a:r>
              <a:rPr lang="en-US" dirty="0" smtClean="0"/>
              <a:t>}</a:t>
            </a:r>
          </a:p>
        </p:txBody>
      </p:sp>
      <p:sp>
        <p:nvSpPr>
          <p:cNvPr id="4" name="Slide Number Placeholder 3"/>
          <p:cNvSpPr>
            <a:spLocks noGrp="1"/>
          </p:cNvSpPr>
          <p:nvPr>
            <p:ph type="sldNum" sz="quarter" idx="10"/>
          </p:nvPr>
        </p:nvSpPr>
        <p:spPr/>
        <p:txBody>
          <a:bodyPr/>
          <a:lstStyle/>
          <a:p>
            <a:fld id="{2E2EB175-E2BF-41C0-BE4F-DE29300BE5DA}" type="slidenum">
              <a:rPr lang="en-CA" smtClean="0"/>
              <a:t>10</a:t>
            </a:fld>
            <a:endParaRPr lang="en-CA" dirty="0"/>
          </a:p>
        </p:txBody>
      </p:sp>
    </p:spTree>
    <p:extLst>
      <p:ext uri="{BB962C8B-B14F-4D97-AF65-F5344CB8AC3E}">
        <p14:creationId xmlns:p14="http://schemas.microsoft.com/office/powerpoint/2010/main" val="1693252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2803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404544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74638"/>
            <a:ext cx="2057400" cy="5961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5100" y="274638"/>
            <a:ext cx="6553200" cy="5961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56160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41300" y="1542144"/>
            <a:ext cx="8732520" cy="47460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6549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286346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1300" y="1600200"/>
            <a:ext cx="4254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2433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41300" y="1641943"/>
            <a:ext cx="4256088"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1300" y="2174875"/>
            <a:ext cx="42560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1943"/>
            <a:ext cx="4346575"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3465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 Cambridge University Press 2015 – All Rights Reserved</a:t>
            </a:r>
            <a:endParaRPr lang="en-US" dirty="0"/>
          </a:p>
        </p:txBody>
      </p:sp>
      <p:sp>
        <p:nvSpPr>
          <p:cNvPr id="9" name="Slide Number Placeholder 8"/>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03918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 Cambridge University Press 2015 – All Rights Reserved</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59199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6136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5100" y="273050"/>
            <a:ext cx="33004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4165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65100" y="1435100"/>
            <a:ext cx="33004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834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3756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1299" y="161925"/>
            <a:ext cx="7610929" cy="125571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41300" y="1600200"/>
            <a:ext cx="8732520" cy="47460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016000" y="6419850"/>
            <a:ext cx="721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p:txBody>
      </p:sp>
      <p:sp>
        <p:nvSpPr>
          <p:cNvPr id="6" name="Slide Number Placeholder 5"/>
          <p:cNvSpPr>
            <a:spLocks noGrp="1"/>
          </p:cNvSpPr>
          <p:nvPr>
            <p:ph type="sldNum" sz="quarter" idx="4"/>
          </p:nvPr>
        </p:nvSpPr>
        <p:spPr>
          <a:xfrm>
            <a:off x="8360228" y="6419850"/>
            <a:ext cx="6313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DB3BC-D9AA-C249-9E0B-FE3AE73EEB10}" type="slidenum">
              <a:rPr lang="en-US" smtClean="0"/>
              <a:t>‹#›</a:t>
            </a:fld>
            <a:endParaRPr lang="en-US" dirty="0"/>
          </a:p>
        </p:txBody>
      </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74328" y="149225"/>
            <a:ext cx="1013459" cy="1333500"/>
          </a:xfrm>
          <a:prstGeom prst="rect">
            <a:avLst/>
          </a:prstGeom>
        </p:spPr>
      </p:pic>
    </p:spTree>
    <p:extLst>
      <p:ext uri="{BB962C8B-B14F-4D97-AF65-F5344CB8AC3E}">
        <p14:creationId xmlns:p14="http://schemas.microsoft.com/office/powerpoint/2010/main" val="759380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ts.bldrdoc.gov/resources/radio-propagation-software/mpm/millimeter-wave-propagation-model-mpm.asp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026" y="2130425"/>
            <a:ext cx="8037286" cy="2427061"/>
          </a:xfrm>
        </p:spPr>
        <p:txBody>
          <a:bodyPr>
            <a:normAutofit/>
          </a:bodyPr>
          <a:lstStyle/>
          <a:p>
            <a:r>
              <a:rPr lang="en-US" dirty="0" smtClean="0"/>
              <a:t>Supplement e02.5:</a:t>
            </a:r>
            <a:br>
              <a:rPr lang="en-US" dirty="0" smtClean="0"/>
            </a:br>
            <a:r>
              <a:rPr lang="en-US" dirty="0" smtClean="0"/>
              <a:t>Attenuation formulas</a:t>
            </a:r>
            <a:endParaRPr lang="en-US" dirty="0"/>
          </a:p>
        </p:txBody>
      </p:sp>
      <p:sp>
        <p:nvSpPr>
          <p:cNvPr id="4" name="Footer Placeholder 3"/>
          <p:cNvSpPr>
            <a:spLocks noGrp="1"/>
          </p:cNvSpPr>
          <p:nvPr>
            <p:ph type="ftr" sz="quarter" idx="11"/>
          </p:nvPr>
        </p:nvSpPr>
        <p:spPr/>
        <p:txBody>
          <a:bodyPr/>
          <a:lstStyle/>
          <a:p>
            <a:r>
              <a:rPr lang="en-US" dirty="0" smtClean="0"/>
              <a:t>e02.5: Attenuation formulas</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1</a:t>
            </a:fld>
            <a:endParaRPr lang="en-US" dirty="0"/>
          </a:p>
        </p:txBody>
      </p:sp>
    </p:spTree>
    <p:extLst>
      <p:ext uri="{BB962C8B-B14F-4D97-AF65-F5344CB8AC3E}">
        <p14:creationId xmlns:p14="http://schemas.microsoft.com/office/powerpoint/2010/main" val="2005380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Attenuation parameterization code</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10</a:t>
            </a:fld>
            <a:endParaRPr lang="en-US" dirty="0"/>
          </a:p>
        </p:txBody>
      </p:sp>
      <p:sp>
        <p:nvSpPr>
          <p:cNvPr id="6" name="Content Placeholder 6"/>
          <p:cNvSpPr txBox="1">
            <a:spLocks/>
          </p:cNvSpPr>
          <p:nvPr/>
        </p:nvSpPr>
        <p:spPr>
          <a:xfrm>
            <a:off x="241300" y="1529938"/>
            <a:ext cx="3924301" cy="498516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On the right (and in the PPT notes) is a subroutine that implements the formulas in the previous tables. You can cut and paste it in your code (please acknowledge if you use it or any other contents of this book or electronic material).</a:t>
            </a:r>
          </a:p>
          <a:p>
            <a:pPr marL="0" indent="0">
              <a:buNone/>
            </a:pPr>
            <a:r>
              <a:rPr lang="en-US" sz="2400" dirty="0" smtClean="0"/>
              <a:t>It is written in C. But since it essentially contains only formulas, it should take minutes to convert it to your favorite computer language.</a:t>
            </a:r>
          </a:p>
        </p:txBody>
      </p:sp>
      <p:sp>
        <p:nvSpPr>
          <p:cNvPr id="7" name="Content Placeholder 6"/>
          <p:cNvSpPr txBox="1">
            <a:spLocks/>
          </p:cNvSpPr>
          <p:nvPr/>
        </p:nvSpPr>
        <p:spPr>
          <a:xfrm>
            <a:off x="4165601" y="1529939"/>
            <a:ext cx="4978400" cy="4802828"/>
          </a:xfrm>
          <a:prstGeom prst="rect">
            <a:avLst/>
          </a:prstGeom>
        </p:spPr>
        <p:txBody>
          <a:bodyPr vert="horz" wrap="none" lIns="91440" tIns="45720" rIns="91440" bIns="45720" rtlCol="0" anchor="t"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param_absorp</a:t>
            </a:r>
            <a:r>
              <a:rPr lang="en-US" sz="250" dirty="0">
                <a:latin typeface="Courier New" panose="02070309020205020404" pitchFamily="49" charset="0"/>
                <a:cs typeface="Courier New" panose="02070309020205020404" pitchFamily="49" charset="0"/>
              </a:rPr>
              <a:t>:</a:t>
            </a:r>
          </a:p>
          <a:p>
            <a:pPr marL="0" indent="0">
              <a:spcBef>
                <a:spcPts val="0"/>
              </a:spcBef>
              <a:buNone/>
            </a:pPr>
            <a:r>
              <a:rPr lang="en-US" sz="250" dirty="0">
                <a:latin typeface="Courier New" panose="02070309020205020404" pitchFamily="49" charset="0"/>
                <a:cs typeface="Courier New" panose="02070309020205020404" pitchFamily="49" charset="0"/>
              </a:rPr>
              <a:t>// This routine computes an approximation to the one-way attenuation expected </a:t>
            </a:r>
          </a:p>
          <a:p>
            <a:pPr marL="0" indent="0">
              <a:spcBef>
                <a:spcPts val="0"/>
              </a:spcBef>
              <a:buNone/>
            </a:pPr>
            <a:r>
              <a:rPr lang="en-US" sz="250" dirty="0">
                <a:latin typeface="Courier New" panose="02070309020205020404" pitchFamily="49" charset="0"/>
                <a:cs typeface="Courier New" panose="02070309020205020404" pitchFamily="49" charset="0"/>
              </a:rPr>
              <a:t>// given microwave frequency, pressure, temperature, vapor pressure, cloud and rain amount</a:t>
            </a:r>
          </a:p>
          <a:p>
            <a:pPr marL="0" indent="0">
              <a:spcBef>
                <a:spcPts val="0"/>
              </a:spcBef>
              <a:buNone/>
            </a:pPr>
            <a:r>
              <a:rPr lang="en-US" sz="250" dirty="0">
                <a:latin typeface="Courier New" panose="02070309020205020404" pitchFamily="49" charset="0"/>
                <a:cs typeface="Courier New" panose="02070309020205020404" pitchFamily="49" charset="0"/>
              </a:rPr>
              <a:t>// Input:</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Frequency, in Hz (2-15 GHz, 34-36 GHz, 93-95 GHz)</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Atmospheric pressure (dry + wet), in Pa (10,000-110,000 Pa)</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Temperature of the air, in K (180-330 K)</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Temperature of the hydrometeors (cloud, rain, snow), in K (180-330 K)</a:t>
            </a:r>
          </a:p>
          <a:p>
            <a:pPr marL="0" indent="0">
              <a:spcBef>
                <a:spcPts val="0"/>
              </a:spcBef>
              <a:buNone/>
            </a:pPr>
            <a:r>
              <a:rPr lang="en-US" sz="250" dirty="0">
                <a:latin typeface="Courier New" panose="02070309020205020404" pitchFamily="49" charset="0"/>
                <a:cs typeface="Courier New" panose="02070309020205020404" pitchFamily="49" charset="0"/>
              </a:rPr>
              <a:t>//      e: Water vapor pressure, in Pa</a:t>
            </a:r>
          </a:p>
          <a:p>
            <a:pPr marL="0" indent="0">
              <a:spcBef>
                <a:spcPts val="0"/>
              </a:spcBef>
              <a:buNone/>
            </a:pPr>
            <a:r>
              <a:rPr lang="en-US" sz="250" dirty="0">
                <a:latin typeface="Courier New" panose="02070309020205020404" pitchFamily="49" charset="0"/>
                <a:cs typeface="Courier New" panose="02070309020205020404" pitchFamily="49" charset="0"/>
              </a:rPr>
              <a:t>//      w: Cloud liquid water content (g/m3)</a:t>
            </a:r>
          </a:p>
          <a:p>
            <a:pPr marL="0" indent="0">
              <a:spcBef>
                <a:spcPts val="0"/>
              </a:spcBef>
              <a:buNone/>
            </a:pPr>
            <a:r>
              <a:rPr lang="en-US" sz="250" dirty="0">
                <a:latin typeface="Courier New" panose="02070309020205020404" pitchFamily="49" charset="0"/>
                <a:cs typeface="Courier New" panose="02070309020205020404" pitchFamily="49" charset="0"/>
              </a:rPr>
              <a:t>//      r: Rain rate (mm/</a:t>
            </a:r>
            <a:r>
              <a:rPr lang="en-US" sz="250" dirty="0" err="1">
                <a:latin typeface="Courier New" panose="02070309020205020404" pitchFamily="49" charset="0"/>
                <a:cs typeface="Courier New" panose="02070309020205020404" pitchFamily="49" charset="0"/>
              </a:rPr>
              <a:t>hr</a:t>
            </a:r>
            <a:r>
              <a:rPr lang="en-US" sz="250" dirty="0">
                <a:latin typeface="Courier New" panose="02070309020205020404" pitchFamily="49" charset="0"/>
                <a:cs typeface="Courier New" panose="02070309020205020404" pitchFamily="49" charset="0"/>
              </a:rPr>
              <a:t>)</a:t>
            </a:r>
          </a:p>
          <a:p>
            <a:pPr marL="0" indent="0">
              <a:spcBef>
                <a:spcPts val="0"/>
              </a:spcBef>
              <a:buNone/>
            </a:pPr>
            <a:r>
              <a:rPr lang="en-US" sz="250" dirty="0">
                <a:latin typeface="Courier New" panose="02070309020205020404" pitchFamily="49" charset="0"/>
                <a:cs typeface="Courier New" panose="02070309020205020404" pitchFamily="49" charset="0"/>
              </a:rPr>
              <a:t>//      s: Snow rate (mm/</a:t>
            </a:r>
            <a:r>
              <a:rPr lang="en-US" sz="250" dirty="0" err="1">
                <a:latin typeface="Courier New" panose="02070309020205020404" pitchFamily="49" charset="0"/>
                <a:cs typeface="Courier New" panose="02070309020205020404" pitchFamily="49" charset="0"/>
              </a:rPr>
              <a:t>hr</a:t>
            </a:r>
            <a:r>
              <a:rPr lang="en-US" sz="250" dirty="0">
                <a:latin typeface="Courier New" panose="02070309020205020404" pitchFamily="49" charset="0"/>
                <a:cs typeface="Courier New" panose="02070309020205020404" pitchFamily="49" charset="0"/>
              </a:rPr>
              <a:t>)</a:t>
            </a:r>
          </a:p>
          <a:p>
            <a:pPr marL="0" indent="0">
              <a:spcBef>
                <a:spcPts val="0"/>
              </a:spcBef>
              <a:buNone/>
            </a:pPr>
            <a:r>
              <a:rPr lang="en-US" sz="250" dirty="0">
                <a:latin typeface="Courier New" panose="02070309020205020404" pitchFamily="49" charset="0"/>
                <a:cs typeface="Courier New" panose="02070309020205020404" pitchFamily="49" charset="0"/>
              </a:rPr>
              <a:t>// Returns: -1 when well outside of the parameter space for which it was designed,</a:t>
            </a:r>
          </a:p>
          <a:p>
            <a:pPr marL="0" indent="0">
              <a:spcBef>
                <a:spcPts val="0"/>
              </a:spcBef>
              <a:buNone/>
            </a:pPr>
            <a:r>
              <a:rPr lang="en-US" sz="250" dirty="0">
                <a:latin typeface="Courier New" panose="02070309020205020404" pitchFamily="49" charset="0"/>
                <a:cs typeface="Courier New" panose="02070309020205020404" pitchFamily="49" charset="0"/>
              </a:rPr>
              <a:t>//          or the expected one-way attenuation in dB/km.</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double </a:t>
            </a:r>
            <a:r>
              <a:rPr lang="en-US" sz="250" dirty="0" err="1">
                <a:latin typeface="Courier New" panose="02070309020205020404" pitchFamily="49" charset="0"/>
                <a:cs typeface="Courier New" panose="02070309020205020404" pitchFamily="49" charset="0"/>
              </a:rPr>
              <a:t>param_absorp</a:t>
            </a:r>
            <a:r>
              <a:rPr lang="en-US" sz="250" dirty="0">
                <a:latin typeface="Courier New" panose="02070309020205020404" pitchFamily="49" charset="0"/>
                <a:cs typeface="Courier New" panose="02070309020205020404" pitchFamily="49" charset="0"/>
              </a:rPr>
              <a:t>(double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double e, double w, double r, double s)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double  </a:t>
            </a:r>
            <a:r>
              <a:rPr lang="en-US" sz="250" dirty="0" err="1">
                <a:latin typeface="Courier New" panose="02070309020205020404" pitchFamily="49" charset="0"/>
                <a:cs typeface="Courier New" panose="02070309020205020404" pitchFamily="49" charset="0"/>
              </a:rPr>
              <a:t>atten_total</a:t>
            </a:r>
            <a:r>
              <a:rPr lang="en-US" sz="250" dirty="0">
                <a:latin typeface="Courier New" panose="02070309020205020404" pitchFamily="49" charset="0"/>
                <a:cs typeface="Courier New" panose="02070309020205020404" pitchFamily="49" charset="0"/>
              </a:rPr>
              <a:t> ;</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atten_total</a:t>
            </a:r>
            <a:r>
              <a:rPr lang="en-US" sz="250" dirty="0">
                <a:latin typeface="Courier New" panose="02070309020205020404" pitchFamily="49" charset="0"/>
                <a:cs typeface="Courier New" panose="02070309020205020404" pitchFamily="49" charset="0"/>
              </a:rPr>
              <a:t> = 0. ;</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Part 1: Checks if input parameters are within the range for which this should perform reasonably.</a:t>
            </a:r>
          </a:p>
          <a:p>
            <a:pPr marL="0" indent="0">
              <a:spcBef>
                <a:spcPts val="0"/>
              </a:spcBef>
              <a:buNone/>
            </a:pPr>
            <a:r>
              <a:rPr lang="en-US" sz="250" dirty="0">
                <a:latin typeface="Courier New" panose="02070309020205020404" pitchFamily="49" charset="0"/>
                <a:cs typeface="Courier New" panose="02070309020205020404" pitchFamily="49" charset="0"/>
              </a:rPr>
              <a:t>//         If not, exit the routine prematurely, returning -1.</a:t>
            </a:r>
          </a:p>
          <a:p>
            <a:pPr marL="0" indent="0">
              <a:spcBef>
                <a:spcPts val="0"/>
              </a:spcBef>
              <a:buNone/>
            </a:pPr>
            <a:r>
              <a:rPr lang="en-US" sz="250" dirty="0">
                <a:latin typeface="Courier New" panose="02070309020205020404" pitchFamily="49" charset="0"/>
                <a:cs typeface="Courier New" panose="02070309020205020404" pitchFamily="49" charset="0"/>
              </a:rPr>
              <a:t>        if( e &lt; 0. )  e = 0. ;</a:t>
            </a:r>
          </a:p>
          <a:p>
            <a:pPr marL="0" indent="0">
              <a:spcBef>
                <a:spcPts val="0"/>
              </a:spcBef>
              <a:buNone/>
            </a:pPr>
            <a:r>
              <a:rPr lang="en-US" sz="250" dirty="0">
                <a:latin typeface="Courier New" panose="02070309020205020404" pitchFamily="49" charset="0"/>
                <a:cs typeface="Courier New" panose="02070309020205020404" pitchFamily="49" charset="0"/>
              </a:rPr>
              <a:t>        if( w &lt; 0. )  w = 0. ;</a:t>
            </a:r>
          </a:p>
          <a:p>
            <a:pPr marL="0" indent="0">
              <a:spcBef>
                <a:spcPts val="0"/>
              </a:spcBef>
              <a:buNone/>
            </a:pPr>
            <a:r>
              <a:rPr lang="en-US" sz="250" dirty="0">
                <a:latin typeface="Courier New" panose="02070309020205020404" pitchFamily="49" charset="0"/>
                <a:cs typeface="Courier New" panose="02070309020205020404" pitchFamily="49" charset="0"/>
              </a:rPr>
              <a:t>        if( r &lt; 0. )  r = 0. ;</a:t>
            </a:r>
          </a:p>
          <a:p>
            <a:pPr marL="0" indent="0">
              <a:spcBef>
                <a:spcPts val="0"/>
              </a:spcBef>
              <a:buNone/>
            </a:pPr>
            <a:r>
              <a:rPr lang="en-US" sz="250" dirty="0">
                <a:latin typeface="Courier New" panose="02070309020205020404" pitchFamily="49" charset="0"/>
                <a:cs typeface="Courier New" panose="02070309020205020404" pitchFamily="49" charset="0"/>
              </a:rPr>
              <a:t>        if( s &lt; 0. )  s = 0. ;</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2.E9 )  return(-1) ;         // Leave if:  frequency less than 2 GHz</a:t>
            </a:r>
          </a:p>
          <a:p>
            <a:pPr marL="0" indent="0">
              <a:spcBef>
                <a:spcPts val="0"/>
              </a:spcBef>
              <a:buNone/>
            </a:pPr>
            <a:r>
              <a:rPr lang="en-US" sz="250" dirty="0">
                <a:latin typeface="Courier New" panose="02070309020205020404" pitchFamily="49" charset="0"/>
                <a:cs typeface="Courier New" panose="02070309020205020404" pitchFamily="49" charset="0"/>
              </a:rPr>
              <a:t>        if((</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16.E9)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34.E9))  return(-1) ; // frequency is between 16 and 34 GHz</a:t>
            </a:r>
          </a:p>
          <a:p>
            <a:pPr marL="0" indent="0">
              <a:spcBef>
                <a:spcPts val="0"/>
              </a:spcBef>
              <a:buNone/>
            </a:pPr>
            <a:r>
              <a:rPr lang="en-US" sz="250" dirty="0">
                <a:latin typeface="Courier New" panose="02070309020205020404" pitchFamily="49" charset="0"/>
                <a:cs typeface="Courier New" panose="02070309020205020404" pitchFamily="49" charset="0"/>
              </a:rPr>
              <a:t>        if((</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36.E9)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93.E9))  return(-1) ; // frequency is between 36 and 93 GHz</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95.E9 )  return(-1) ;                   // frequency is above 95 GHz</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&lt; 10000. )  return(-1) ;   // Leave if P &lt; 10,000 Pa (100 </a:t>
            </a:r>
            <a:r>
              <a:rPr lang="en-US" sz="250" dirty="0" err="1">
                <a:latin typeface="Courier New" panose="02070309020205020404" pitchFamily="49" charset="0"/>
                <a:cs typeface="Courier New" panose="02070309020205020404" pitchFamily="49" charset="0"/>
              </a:rPr>
              <a:t>mb</a:t>
            </a:r>
            <a:r>
              <a:rPr lang="en-US" sz="250" dirty="0">
                <a:latin typeface="Courier New" panose="02070309020205020404" pitchFamily="49" charset="0"/>
                <a:cs typeface="Courier New" panose="02070309020205020404" pitchFamily="49" charset="0"/>
              </a:rPr>
              <a:t>)</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&gt; 110000. )  return(-1) ;  // or if P &gt; 110,000 Pa (1100 </a:t>
            </a:r>
            <a:r>
              <a:rPr lang="en-US" sz="250" dirty="0" err="1">
                <a:latin typeface="Courier New" panose="02070309020205020404" pitchFamily="49" charset="0"/>
                <a:cs typeface="Courier New" panose="02070309020205020404" pitchFamily="49" charset="0"/>
              </a:rPr>
              <a:t>mb</a:t>
            </a:r>
            <a:r>
              <a:rPr lang="en-US" sz="250" dirty="0">
                <a:latin typeface="Courier New" panose="02070309020205020404" pitchFamily="49" charset="0"/>
                <a:cs typeface="Courier New" panose="02070309020205020404" pitchFamily="49" charset="0"/>
              </a:rPr>
              <a:t>)</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&lt; 180. ) return(-1) ;      // or if T &lt; 180 K (-93 C)</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&lt; 180. ) return(-1) ;          </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&gt; 330. ) return(-1) ;      // or if T &gt; 330 K (57 C)</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&gt; 320. ) return(-1) ;</a:t>
            </a:r>
          </a:p>
          <a:p>
            <a:pPr marL="0" indent="0">
              <a:spcBef>
                <a:spcPts val="0"/>
              </a:spcBef>
              <a:buNone/>
            </a:pPr>
            <a:r>
              <a:rPr lang="en-US" sz="250" dirty="0">
                <a:latin typeface="Courier New" panose="02070309020205020404" pitchFamily="49" charset="0"/>
                <a:cs typeface="Courier New" panose="02070309020205020404" pitchFamily="49" charset="0"/>
              </a:rPr>
              <a:t>        if( (r &gt; 0.) &amp;&amp;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&lt; 260.) ) return(-1) ; // or if rain or clouds are too </a:t>
            </a:r>
            <a:r>
              <a:rPr lang="en-US" sz="250" dirty="0" err="1">
                <a:latin typeface="Courier New" panose="02070309020205020404" pitchFamily="49" charset="0"/>
                <a:cs typeface="Courier New" panose="02070309020205020404" pitchFamily="49" charset="0"/>
              </a:rPr>
              <a:t>supercooled</a:t>
            </a: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if( (w &gt; 0.) &amp;&amp;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&lt; 240.) ) return(-1)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Part 2: Parameterize attenuation at different radar frequencies</a:t>
            </a:r>
          </a:p>
          <a:p>
            <a:pPr marL="0" indent="0">
              <a:spcBef>
                <a:spcPts val="0"/>
              </a:spcBef>
              <a:buNone/>
            </a:pPr>
            <a:r>
              <a:rPr lang="en-US" sz="250" dirty="0">
                <a:latin typeface="Courier New" panose="02070309020205020404" pitchFamily="49" charset="0"/>
                <a:cs typeface="Courier New" panose="02070309020205020404" pitchFamily="49" charset="0"/>
              </a:rPr>
              <a:t>// S-band, relationship optimized for 2.7-2.9 GHz</a:t>
            </a:r>
          </a:p>
          <a:p>
            <a:pPr marL="0" indent="0">
              <a:spcBef>
                <a:spcPts val="0"/>
              </a:spcBef>
              <a:buNone/>
            </a:pPr>
            <a:r>
              <a:rPr lang="en-US" sz="250" dirty="0">
                <a:latin typeface="Courier New" panose="02070309020205020404" pitchFamily="49" charset="0"/>
                <a:cs typeface="Courier New" panose="02070309020205020404" pitchFamily="49" charset="0"/>
              </a:rPr>
              <a:t>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2.E9)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4.0E9) )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0.00700642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.9*e)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(1. +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/2.8E9-1.) * .103)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1.943)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-2.93)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3.215e-07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/2.8E9, 2.025)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-2.9)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8.08e-11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/2.8E9, 2.0)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-9.9)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0.004728313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/2.8E9, 2.)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-7.3+(.059*(temp_hydro-288.15)))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0.00036892 * pow(r+.06,.94)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/2.8E9, 2.+.1*</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-7.4+(.038*(temp_hydro-288.15)))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*288.15/(101325.*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3.18e-5 * pow(s, .985)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/2.8E9, 2.3)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268.15, 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*268.15/(101325.*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C-band, relationship optimized for 5.4-5.6 GHz</a:t>
            </a:r>
          </a:p>
          <a:p>
            <a:pPr marL="0" indent="0">
              <a:spcBef>
                <a:spcPts val="0"/>
              </a:spcBef>
              <a:buNone/>
            </a:pPr>
            <a:r>
              <a:rPr lang="en-US" sz="250" dirty="0">
                <a:latin typeface="Courier New" panose="02070309020205020404" pitchFamily="49" charset="0"/>
                <a:cs typeface="Courier New" panose="02070309020205020404" pitchFamily="49" charset="0"/>
              </a:rPr>
              <a:t>        else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4.0E9)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8.0E9) )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0.007421098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.9*e)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(1. +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/5.5E9-1.) * .09)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1.98)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-2.97)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1.2895e-06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/5.5E9, 2.11)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-2.88)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3.14e-10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/5.5E9, 2.0)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-9.9)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0.01822807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/5.5E9, 2.)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-7.2+(.062*(temp_hydro-288.15)))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0.00163086 * pow(r+.1,1.1)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/5.5E9, 2.+.3*</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-7.4+(.02*(temp_hydro-288.15)))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*288.15/(101325.*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0.00015826 * pow(s, 1.02)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/5.5E9, 2.3)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268.15, 7.5)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*268.15/(101325.*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X-band, relationship optimized for 9.3-9.5 GHz</a:t>
            </a:r>
          </a:p>
          <a:p>
            <a:pPr marL="0" indent="0">
              <a:spcBef>
                <a:spcPts val="0"/>
              </a:spcBef>
              <a:buNone/>
            </a:pPr>
            <a:r>
              <a:rPr lang="en-US" sz="250" dirty="0">
                <a:latin typeface="Courier New" panose="02070309020205020404" pitchFamily="49" charset="0"/>
                <a:cs typeface="Courier New" panose="02070309020205020404" pitchFamily="49" charset="0"/>
              </a:rPr>
              <a:t>        else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8.0E9)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12.0E9) )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0.007984311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.9*e)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.207)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1.995)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-2.98)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4.2563e-06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/101325.,.98)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2.42)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-2.7)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9.303e-10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2.08)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-10.)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0.05312521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1.99)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-7.16+(.058*(temp_hydro-288.15)))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0.0066 * pow(r+.11,1.26)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2.4+.15*</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(-6.6*</a:t>
            </a:r>
            <a:r>
              <a:rPr lang="en-US" sz="250" dirty="0" err="1">
                <a:latin typeface="Courier New" panose="02070309020205020404" pitchFamily="49" charset="0"/>
                <a:cs typeface="Courier New" panose="02070309020205020404" pitchFamily="49" charset="0"/>
              </a:rPr>
              <a:t>exp</a:t>
            </a:r>
            <a:r>
              <a:rPr lang="en-US" sz="250" dirty="0">
                <a:latin typeface="Courier New" panose="02070309020205020404" pitchFamily="49" charset="0"/>
                <a:cs typeface="Courier New" panose="02070309020205020404" pitchFamily="49" charset="0"/>
              </a:rPr>
              <a:t>(-r/7.)-(.02*(temp_hydro-288.15))))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*288.15/(101325.*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0.00056929 * pow(s, 1.1)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2.3)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268.15, 8.)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*268.15/(101325.*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Ku-band, relationship optimized for 13.6 GHz</a:t>
            </a:r>
          </a:p>
          <a:p>
            <a:pPr marL="0" indent="0">
              <a:spcBef>
                <a:spcPts val="0"/>
              </a:spcBef>
              <a:buNone/>
            </a:pPr>
            <a:r>
              <a:rPr lang="en-US" sz="250" dirty="0">
                <a:latin typeface="Courier New" panose="02070309020205020404" pitchFamily="49" charset="0"/>
                <a:cs typeface="Courier New" panose="02070309020205020404" pitchFamily="49" charset="0"/>
              </a:rPr>
              <a:t>        else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12.0E9)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16.0E9) )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0.008916323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.9*e)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/13.6E9, .417)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2.)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-2.97)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1.199e-05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/101325.,.937)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/13.6E9, 3.42)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-2.4)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2.026e-9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/13.6E9, 2.18)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-10.)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0.1107939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/13.6E9, 1.99)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-7.1+(.058*(temp_hydro-288.15)))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0.019953 * </a:t>
            </a:r>
            <a:r>
              <a:rPr lang="en-US" sz="250" dirty="0" err="1">
                <a:latin typeface="Courier New" panose="02070309020205020404" pitchFamily="49" charset="0"/>
                <a:cs typeface="Courier New" panose="02070309020205020404" pitchFamily="49" charset="0"/>
              </a:rPr>
              <a:t>exp</a:t>
            </a:r>
            <a:r>
              <a:rPr lang="en-US" sz="250" dirty="0">
                <a:latin typeface="Courier New" panose="02070309020205020404" pitchFamily="49" charset="0"/>
                <a:cs typeface="Courier New" panose="02070309020205020404" pitchFamily="49" charset="0"/>
              </a:rPr>
              <a:t>(-.01*(temp_hydro-288.15)) * pow(r+.06,1.24+.005*(temp_hydro-288.15))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/13.6E9, 2.7-.1*</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*288.15/(101325.*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0.00143555 * pow(s, 1.17)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/13.6E9, 2.4) * (.55 + .45 * </a:t>
            </a:r>
            <a:r>
              <a:rPr lang="en-US" sz="250" dirty="0" err="1">
                <a:latin typeface="Courier New" panose="02070309020205020404" pitchFamily="49" charset="0"/>
                <a:cs typeface="Courier New" panose="02070309020205020404" pitchFamily="49" charset="0"/>
              </a:rPr>
              <a:t>exp</a:t>
            </a:r>
            <a:r>
              <a:rPr lang="en-US" sz="250" dirty="0">
                <a:latin typeface="Courier New" panose="02070309020205020404" pitchFamily="49" charset="0"/>
                <a:cs typeface="Courier New" panose="02070309020205020404" pitchFamily="49" charset="0"/>
              </a:rPr>
              <a:t>(.07 *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- 268.15)))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*268.15/(101325.*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Ka</a:t>
            </a:r>
            <a:r>
              <a:rPr lang="en-US" sz="250" dirty="0">
                <a:latin typeface="Courier New" panose="02070309020205020404" pitchFamily="49" charset="0"/>
                <a:cs typeface="Courier New" panose="02070309020205020404" pitchFamily="49" charset="0"/>
              </a:rPr>
              <a:t>-band, relationship optimized for 35 GHz</a:t>
            </a:r>
          </a:p>
          <a:p>
            <a:pPr marL="0" indent="0">
              <a:spcBef>
                <a:spcPts val="0"/>
              </a:spcBef>
              <a:buNone/>
            </a:pPr>
            <a:r>
              <a:rPr lang="en-US" sz="250" dirty="0">
                <a:latin typeface="Courier New" panose="02070309020205020404" pitchFamily="49" charset="0"/>
                <a:cs typeface="Courier New" panose="02070309020205020404" pitchFamily="49" charset="0"/>
              </a:rPr>
              <a:t>        else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34.E9)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36.0E9) )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0.02947889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.5*e)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/35.E9, 3.05)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2.)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-2.83)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5.704e-05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/101325.,.975)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/35.E9, .18)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-2.7)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1.282e-8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/35.E9, 1.75)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-10.1)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0.7058844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/35.E9, 1.91)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-6.6+(.028*(temp_hydro-288.15)))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0.2083054 * (1 - .003*r) * pow(r,1.1)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/35.E9, 2.85-.25*</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*288.15/(101325.*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0.02074907 * pow(s, 1.27)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/35.E9, 2.9) * (.85 + .15 * </a:t>
            </a:r>
            <a:r>
              <a:rPr lang="en-US" sz="250" dirty="0" err="1">
                <a:latin typeface="Courier New" panose="02070309020205020404" pitchFamily="49" charset="0"/>
                <a:cs typeface="Courier New" panose="02070309020205020404" pitchFamily="49" charset="0"/>
              </a:rPr>
              <a:t>exp</a:t>
            </a:r>
            <a:r>
              <a:rPr lang="en-US" sz="250" dirty="0">
                <a:latin typeface="Courier New" panose="02070309020205020404" pitchFamily="49" charset="0"/>
                <a:cs typeface="Courier New" panose="02070309020205020404" pitchFamily="49" charset="0"/>
              </a:rPr>
              <a:t>(.06 *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- 268.15)))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*268.15/(101325.*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W-band, relationship optimized for 94 GHz</a:t>
            </a:r>
          </a:p>
          <a:p>
            <a:pPr marL="0" indent="0">
              <a:spcBef>
                <a:spcPts val="0"/>
              </a:spcBef>
              <a:buNone/>
            </a:pPr>
            <a:r>
              <a:rPr lang="en-US" sz="250" dirty="0">
                <a:latin typeface="Courier New" panose="02070309020205020404" pitchFamily="49" charset="0"/>
                <a:cs typeface="Courier New" panose="02070309020205020404" pitchFamily="49" charset="0"/>
              </a:rPr>
              <a:t>        else if(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&gt;= 93.E9) &amp;&amp; (</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 &lt;= 95.0E9) )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0.037341399 * (atm_pres+1.8*e)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-1.97)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2.)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-3.25)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2.773e-04 * </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/101325.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2.04)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-3.16)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8.797e-8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2.0) * pow(</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 288.15, -10.5)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4.018882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1.53) * pow(</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288.15, -3.5-(.045*(temp_hydro-288.15))) ;  /* Poor for </a:t>
            </a:r>
            <a:r>
              <a:rPr lang="en-US" sz="250" dirty="0" err="1">
                <a:latin typeface="Courier New" panose="02070309020205020404" pitchFamily="49" charset="0"/>
                <a:cs typeface="Courier New" panose="02070309020205020404" pitchFamily="49" charset="0"/>
              </a:rPr>
              <a:t>supercooled</a:t>
            </a:r>
            <a:r>
              <a:rPr lang="en-US" sz="250" dirty="0">
                <a:latin typeface="Courier New" panose="02070309020205020404" pitchFamily="49" charset="0"/>
                <a:cs typeface="Courier New" panose="02070309020205020404" pitchFamily="49" charset="0"/>
              </a:rPr>
              <a:t> water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1.18 * (1 - </a:t>
            </a:r>
            <a:r>
              <a:rPr lang="en-US" sz="250" dirty="0" err="1">
                <a:latin typeface="Courier New" panose="02070309020205020404" pitchFamily="49" charset="0"/>
                <a:cs typeface="Courier New" panose="02070309020205020404" pitchFamily="49" charset="0"/>
              </a:rPr>
              <a:t>exp</a:t>
            </a:r>
            <a:r>
              <a:rPr lang="en-US" sz="250" dirty="0">
                <a:latin typeface="Courier New" panose="02070309020205020404" pitchFamily="49" charset="0"/>
                <a:cs typeface="Courier New" panose="02070309020205020404" pitchFamily="49" charset="0"/>
              </a:rPr>
              <a:t>(-10.*r)) * pow(r,.8-.001*r)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2.-.3*</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*288.15/(101325.*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 0.2785951 * pow(s, 1.13) * pow(</a:t>
            </a:r>
            <a:r>
              <a:rPr lang="en-US" sz="250" dirty="0" err="1">
                <a:latin typeface="Courier New" panose="02070309020205020404" pitchFamily="49" charset="0"/>
                <a:cs typeface="Courier New" panose="02070309020205020404" pitchFamily="49" charset="0"/>
              </a:rPr>
              <a:t>freq</a:t>
            </a:r>
            <a:r>
              <a:rPr lang="en-US" sz="250" dirty="0">
                <a:latin typeface="Courier New" panose="02070309020205020404" pitchFamily="49" charset="0"/>
                <a:cs typeface="Courier New" panose="02070309020205020404" pitchFamily="49" charset="0"/>
              </a:rPr>
              <a:t>/94.E9, 2.5) * (.92 + .08 * </a:t>
            </a:r>
            <a:r>
              <a:rPr lang="en-US" sz="250" dirty="0" err="1">
                <a:latin typeface="Courier New" panose="02070309020205020404" pitchFamily="49" charset="0"/>
                <a:cs typeface="Courier New" panose="02070309020205020404" pitchFamily="49" charset="0"/>
              </a:rPr>
              <a:t>exp</a:t>
            </a:r>
            <a:r>
              <a:rPr lang="en-US" sz="250" dirty="0">
                <a:latin typeface="Courier New" panose="02070309020205020404" pitchFamily="49" charset="0"/>
                <a:cs typeface="Courier New" panose="02070309020205020404" pitchFamily="49" charset="0"/>
              </a:rPr>
              <a:t>(.03 * (</a:t>
            </a:r>
            <a:r>
              <a:rPr lang="en-US" sz="250" dirty="0" err="1">
                <a:latin typeface="Courier New" panose="02070309020205020404" pitchFamily="49" charset="0"/>
                <a:cs typeface="Courier New" panose="02070309020205020404" pitchFamily="49" charset="0"/>
              </a:rPr>
              <a:t>temp_hydro</a:t>
            </a:r>
            <a:r>
              <a:rPr lang="en-US" sz="250" dirty="0">
                <a:latin typeface="Courier New" panose="02070309020205020404" pitchFamily="49" charset="0"/>
                <a:cs typeface="Courier New" panose="02070309020205020404" pitchFamily="49" charset="0"/>
              </a:rPr>
              <a:t> - 268.15))) * pow(</a:t>
            </a:r>
            <a:r>
              <a:rPr lang="en-US" sz="250" dirty="0" err="1">
                <a:latin typeface="Courier New" panose="02070309020205020404" pitchFamily="49" charset="0"/>
                <a:cs typeface="Courier New" panose="02070309020205020404" pitchFamily="49" charset="0"/>
              </a:rPr>
              <a:t>atm_pres</a:t>
            </a:r>
            <a:r>
              <a:rPr lang="en-US" sz="250" dirty="0">
                <a:latin typeface="Courier New" panose="02070309020205020404" pitchFamily="49" charset="0"/>
                <a:cs typeface="Courier New" panose="02070309020205020404" pitchFamily="49" charset="0"/>
              </a:rPr>
              <a:t>*268.15/(101325.*</a:t>
            </a:r>
            <a:r>
              <a:rPr lang="en-US" sz="250" dirty="0" err="1">
                <a:latin typeface="Courier New" panose="02070309020205020404" pitchFamily="49" charset="0"/>
                <a:cs typeface="Courier New" panose="02070309020205020404" pitchFamily="49" charset="0"/>
              </a:rPr>
              <a:t>temp_air</a:t>
            </a:r>
            <a:r>
              <a:rPr lang="en-US" sz="250" dirty="0">
                <a:latin typeface="Courier New" panose="02070309020205020404" pitchFamily="49" charset="0"/>
                <a:cs typeface="Courier New" panose="02070309020205020404" pitchFamily="49" charset="0"/>
              </a:rPr>
              <a:t>), 0.5)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 Final correction for very weak rainfalls and drizzles to get 0 attenuation at r = 0</a:t>
            </a:r>
          </a:p>
          <a:p>
            <a:pPr marL="0" indent="0">
              <a:spcBef>
                <a:spcPts val="0"/>
              </a:spcBef>
              <a:buNone/>
            </a:pPr>
            <a:r>
              <a:rPr lang="en-US" sz="250" dirty="0">
                <a:latin typeface="Courier New" panose="02070309020205020404" pitchFamily="49" charset="0"/>
                <a:cs typeface="Courier New" panose="02070309020205020404" pitchFamily="49" charset="0"/>
              </a:rPr>
              <a:t>        if( r &lt; .1 )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a:t>
            </a:r>
            <a:r>
              <a:rPr lang="en-US" sz="250" dirty="0" err="1">
                <a:latin typeface="Courier New" panose="02070309020205020404" pitchFamily="49" charset="0"/>
                <a:cs typeface="Courier New" panose="02070309020205020404" pitchFamily="49" charset="0"/>
              </a:rPr>
              <a:t>sqrt</a:t>
            </a:r>
            <a:r>
              <a:rPr lang="en-US" sz="250" dirty="0">
                <a:latin typeface="Courier New" panose="02070309020205020404" pitchFamily="49" charset="0"/>
                <a:cs typeface="Courier New" panose="02070309020205020404" pitchFamily="49" charset="0"/>
              </a:rPr>
              <a:t>(r / .1) ;</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a:t>
            </a:r>
            <a:r>
              <a:rPr lang="en-US" sz="250" dirty="0" err="1">
                <a:latin typeface="Courier New" panose="02070309020205020404" pitchFamily="49" charset="0"/>
                <a:cs typeface="Courier New" panose="02070309020205020404" pitchFamily="49" charset="0"/>
              </a:rPr>
              <a:t>atten_total</a:t>
            </a:r>
            <a:r>
              <a:rPr lang="en-US" sz="250" dirty="0">
                <a:latin typeface="Courier New" panose="02070309020205020404" pitchFamily="49" charset="0"/>
                <a:cs typeface="Courier New" panose="02070309020205020404" pitchFamily="49" charset="0"/>
              </a:rPr>
              <a:t> = </a:t>
            </a:r>
            <a:r>
              <a:rPr lang="en-US" sz="250" dirty="0" err="1">
                <a:latin typeface="Courier New" panose="02070309020205020404" pitchFamily="49" charset="0"/>
                <a:cs typeface="Courier New" panose="02070309020205020404" pitchFamily="49" charset="0"/>
              </a:rPr>
              <a:t>atten_dry</a:t>
            </a:r>
            <a:r>
              <a:rPr lang="en-US" sz="250" dirty="0">
                <a:latin typeface="Courier New" panose="02070309020205020404" pitchFamily="49" charset="0"/>
                <a:cs typeface="Courier New" panose="02070309020205020404" pitchFamily="49" charset="0"/>
              </a:rPr>
              <a:t> + </a:t>
            </a:r>
            <a:r>
              <a:rPr lang="en-US" sz="250" dirty="0" err="1">
                <a:latin typeface="Courier New" panose="02070309020205020404" pitchFamily="49" charset="0"/>
                <a:cs typeface="Courier New" panose="02070309020205020404" pitchFamily="49" charset="0"/>
              </a:rPr>
              <a:t>atten_e_lin_term</a:t>
            </a:r>
            <a:r>
              <a:rPr lang="en-US" sz="250" dirty="0">
                <a:latin typeface="Courier New" panose="02070309020205020404" pitchFamily="49" charset="0"/>
                <a:cs typeface="Courier New" panose="02070309020205020404" pitchFamily="49" charset="0"/>
              </a:rPr>
              <a:t> * e + </a:t>
            </a:r>
            <a:r>
              <a:rPr lang="en-US" sz="250" dirty="0" err="1">
                <a:latin typeface="Courier New" panose="02070309020205020404" pitchFamily="49" charset="0"/>
                <a:cs typeface="Courier New" panose="02070309020205020404" pitchFamily="49" charset="0"/>
              </a:rPr>
              <a:t>atten_e_square_term</a:t>
            </a:r>
            <a:r>
              <a:rPr lang="en-US" sz="250" dirty="0">
                <a:latin typeface="Courier New" panose="02070309020205020404" pitchFamily="49" charset="0"/>
                <a:cs typeface="Courier New" panose="02070309020205020404" pitchFamily="49" charset="0"/>
              </a:rPr>
              <a:t> * (e*e) + </a:t>
            </a:r>
            <a:r>
              <a:rPr lang="en-US" sz="250" dirty="0" err="1">
                <a:latin typeface="Courier New" panose="02070309020205020404" pitchFamily="49" charset="0"/>
                <a:cs typeface="Courier New" panose="02070309020205020404" pitchFamily="49" charset="0"/>
              </a:rPr>
              <a:t>atten_per_w</a:t>
            </a:r>
            <a:r>
              <a:rPr lang="en-US" sz="250" dirty="0">
                <a:latin typeface="Courier New" panose="02070309020205020404" pitchFamily="49" charset="0"/>
                <a:cs typeface="Courier New" panose="02070309020205020404" pitchFamily="49" charset="0"/>
              </a:rPr>
              <a:t> * w + </a:t>
            </a:r>
            <a:r>
              <a:rPr lang="en-US" sz="250" dirty="0" err="1">
                <a:latin typeface="Courier New" panose="02070309020205020404" pitchFamily="49" charset="0"/>
                <a:cs typeface="Courier New" panose="02070309020205020404" pitchFamily="49" charset="0"/>
              </a:rPr>
              <a:t>atten_r</a:t>
            </a:r>
            <a:r>
              <a:rPr lang="en-US" sz="250" dirty="0">
                <a:latin typeface="Courier New" panose="02070309020205020404" pitchFamily="49" charset="0"/>
                <a:cs typeface="Courier New" panose="02070309020205020404" pitchFamily="49" charset="0"/>
              </a:rPr>
              <a:t> + </a:t>
            </a:r>
            <a:r>
              <a:rPr lang="en-US" sz="250" dirty="0" err="1">
                <a:latin typeface="Courier New" panose="02070309020205020404" pitchFamily="49" charset="0"/>
                <a:cs typeface="Courier New" panose="02070309020205020404" pitchFamily="49" charset="0"/>
              </a:rPr>
              <a:t>atten_s</a:t>
            </a:r>
            <a:r>
              <a:rPr lang="en-US" sz="250" dirty="0">
                <a:latin typeface="Courier New" panose="02070309020205020404" pitchFamily="49" charset="0"/>
                <a:cs typeface="Courier New" panose="02070309020205020404" pitchFamily="49" charset="0"/>
              </a:rPr>
              <a:t> ;</a:t>
            </a:r>
          </a:p>
          <a:p>
            <a:pPr marL="0" indent="0">
              <a:spcBef>
                <a:spcPts val="0"/>
              </a:spcBef>
              <a:buNone/>
            </a:pPr>
            <a:endParaRPr lang="en-US" sz="250" dirty="0">
              <a:latin typeface="Courier New" panose="02070309020205020404" pitchFamily="49" charset="0"/>
              <a:cs typeface="Courier New" panose="02070309020205020404" pitchFamily="49" charset="0"/>
            </a:endParaRPr>
          </a:p>
          <a:p>
            <a:pPr marL="0" indent="0">
              <a:spcBef>
                <a:spcPts val="0"/>
              </a:spcBef>
              <a:buNone/>
            </a:pPr>
            <a:r>
              <a:rPr lang="en-US" sz="250" dirty="0">
                <a:latin typeface="Courier New" panose="02070309020205020404" pitchFamily="49" charset="0"/>
                <a:cs typeface="Courier New" panose="02070309020205020404" pitchFamily="49" charset="0"/>
              </a:rPr>
              <a:t>        return(</a:t>
            </a:r>
            <a:r>
              <a:rPr lang="en-US" sz="250" dirty="0" err="1">
                <a:latin typeface="Courier New" panose="02070309020205020404" pitchFamily="49" charset="0"/>
                <a:cs typeface="Courier New" panose="02070309020205020404" pitchFamily="49" charset="0"/>
              </a:rPr>
              <a:t>atten_total</a:t>
            </a:r>
            <a:r>
              <a:rPr lang="en-US" sz="250" dirty="0">
                <a:latin typeface="Courier New" panose="02070309020205020404" pitchFamily="49" charset="0"/>
                <a:cs typeface="Courier New" panose="02070309020205020404" pitchFamily="49" charset="0"/>
              </a:rPr>
              <a:t>) ;</a:t>
            </a:r>
          </a:p>
          <a:p>
            <a:pPr marL="0" indent="0">
              <a:spcBef>
                <a:spcPts val="0"/>
              </a:spcBef>
              <a:buNone/>
            </a:pPr>
            <a:r>
              <a:rPr lang="en-US" sz="25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1217948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Going beyond (I)</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11</a:t>
            </a:fld>
            <a:endParaRPr lang="en-US" dirty="0"/>
          </a:p>
        </p:txBody>
      </p:sp>
      <p:sp>
        <p:nvSpPr>
          <p:cNvPr id="6" name="Content Placeholder 6"/>
          <p:cNvSpPr txBox="1">
            <a:spLocks/>
          </p:cNvSpPr>
          <p:nvPr/>
        </p:nvSpPr>
        <p:spPr>
          <a:xfrm>
            <a:off x="241300" y="1529938"/>
            <a:ext cx="8756653" cy="50740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Despite their sometimes complicated functional relationships, even within the typical radar </a:t>
            </a:r>
            <a:r>
              <a:rPr lang="en-US" sz="2400" dirty="0"/>
              <a:t>frequency bands, the formulas above cannot work </a:t>
            </a:r>
            <a:r>
              <a:rPr lang="en-US" sz="2400" dirty="0" smtClean="0"/>
              <a:t>perfectly </a:t>
            </a:r>
            <a:r>
              <a:rPr lang="en-US" sz="2400" dirty="0"/>
              <a:t>in </a:t>
            </a:r>
            <a:r>
              <a:rPr lang="en-US" sz="2400"/>
              <a:t>all </a:t>
            </a:r>
            <a:r>
              <a:rPr lang="en-US" sz="2400" smtClean="0"/>
              <a:t>tropospheric conditions</a:t>
            </a:r>
            <a:r>
              <a:rPr lang="en-US" sz="2400" dirty="0" smtClean="0"/>
              <a:t>.</a:t>
            </a:r>
          </a:p>
          <a:p>
            <a:pPr marL="0" indent="0">
              <a:buNone/>
            </a:pPr>
            <a:r>
              <a:rPr lang="en-US" sz="2400" dirty="0" smtClean="0"/>
              <a:t>For more accurate work, or for better results outside of the usual radar bands and tropospheric temperatures, I recommend a good basic all-purpose attenuation model such as </a:t>
            </a:r>
            <a:r>
              <a:rPr lang="en-US" sz="2400" dirty="0" err="1" smtClean="0"/>
              <a:t>Liebe</a:t>
            </a:r>
            <a:r>
              <a:rPr lang="en-US" sz="2400" dirty="0" smtClean="0"/>
              <a:t> (1989) for gas and </a:t>
            </a:r>
            <a:r>
              <a:rPr lang="en-US" sz="2400" dirty="0"/>
              <a:t>cloud attenuation (</a:t>
            </a:r>
            <a:r>
              <a:rPr lang="en-US" sz="2400" dirty="0">
                <a:hlinkClick r:id="rId2"/>
              </a:rPr>
              <a:t>http://</a:t>
            </a:r>
            <a:r>
              <a:rPr lang="en-US" sz="2400" dirty="0" smtClean="0">
                <a:hlinkClick r:id="rId2"/>
              </a:rPr>
              <a:t>www.its.bldrdoc.gov/resources/radio-propagation-software/mpm/millimeter-wave-propagation-model-mpm.aspx</a:t>
            </a:r>
            <a:r>
              <a:rPr lang="en-US" sz="2400" dirty="0" smtClean="0"/>
              <a:t>; though MPM supposedly does rainfall, it does not do a good job of it).</a:t>
            </a:r>
          </a:p>
          <a:p>
            <a:pPr marL="0" indent="0">
              <a:buNone/>
            </a:pPr>
            <a:endParaRPr lang="en-US" sz="2400" dirty="0"/>
          </a:p>
          <a:p>
            <a:pPr marL="0" indent="0">
              <a:buNone/>
            </a:pPr>
            <a:r>
              <a:rPr lang="en-US" sz="1800" dirty="0" err="1" smtClean="0"/>
              <a:t>Liebe</a:t>
            </a:r>
            <a:r>
              <a:rPr lang="en-US" sz="1800" dirty="0" smtClean="0"/>
              <a:t>, H.J, 1989: MPM </a:t>
            </a:r>
            <a:r>
              <a:rPr lang="en-US" sz="1800" dirty="0"/>
              <a:t>- An atmospheric mm-wave propagation </a:t>
            </a:r>
            <a:r>
              <a:rPr lang="en-US" sz="1800" dirty="0" smtClean="0"/>
              <a:t>model. </a:t>
            </a:r>
            <a:r>
              <a:rPr lang="en-US" sz="1800" i="1" dirty="0"/>
              <a:t>International Journal of Infrared and Millimeter </a:t>
            </a:r>
            <a:r>
              <a:rPr lang="en-US" sz="1800" i="1" dirty="0" smtClean="0"/>
              <a:t>Waves</a:t>
            </a:r>
            <a:r>
              <a:rPr lang="en-US" sz="1800" dirty="0" smtClean="0"/>
              <a:t>,</a:t>
            </a:r>
            <a:r>
              <a:rPr lang="en-US" sz="1800" b="1" dirty="0" smtClean="0"/>
              <a:t> 10</a:t>
            </a:r>
            <a:r>
              <a:rPr lang="en-US" sz="1800" dirty="0"/>
              <a:t>, </a:t>
            </a:r>
            <a:r>
              <a:rPr lang="en-US" sz="1800" dirty="0" smtClean="0"/>
              <a:t>631–650.</a:t>
            </a:r>
          </a:p>
        </p:txBody>
      </p:sp>
    </p:spTree>
    <p:extLst>
      <p:ext uri="{BB962C8B-B14F-4D97-AF65-F5344CB8AC3E}">
        <p14:creationId xmlns:p14="http://schemas.microsoft.com/office/powerpoint/2010/main" val="1720562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Going beyond (</a:t>
            </a:r>
            <a:r>
              <a:rPr lang="en-US" dirty="0" smtClean="0"/>
              <a:t>II)</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12</a:t>
            </a:fld>
            <a:endParaRPr lang="en-US" dirty="0"/>
          </a:p>
        </p:txBody>
      </p:sp>
      <p:sp>
        <p:nvSpPr>
          <p:cNvPr id="6" name="Content Placeholder 6"/>
          <p:cNvSpPr txBox="1">
            <a:spLocks/>
          </p:cNvSpPr>
          <p:nvPr/>
        </p:nvSpPr>
        <p:spPr>
          <a:xfrm>
            <a:off x="241300" y="1529938"/>
            <a:ext cx="8756653" cy="50740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For more accurate work on precipitation, given DSD variability and the underrated sensitivity of attenuation to temperature, one is generally forced to first simulate the absorption from individual hydrometeor sizes given their size, shape, and the radar viewing angle, and then sum them for all drop sizes and numbers.</a:t>
            </a:r>
          </a:p>
          <a:p>
            <a:pPr marL="0" indent="0">
              <a:buNone/>
            </a:pPr>
            <a:r>
              <a:rPr lang="en-US" sz="2400" dirty="0" smtClean="0"/>
              <a:t>A good starting point to achieve this is </a:t>
            </a:r>
            <a:r>
              <a:rPr lang="en-US" sz="2400" dirty="0" err="1" smtClean="0"/>
              <a:t>Mischenko</a:t>
            </a:r>
            <a:r>
              <a:rPr lang="en-US" sz="2400" dirty="0" smtClean="0"/>
              <a:t> et al. (2002) that can be used to compute the scattering and attenuation of </a:t>
            </a:r>
            <a:r>
              <a:rPr lang="en-US" sz="2400" dirty="0" err="1" smtClean="0"/>
              <a:t>prolate</a:t>
            </a:r>
            <a:r>
              <a:rPr lang="en-US" sz="2400" dirty="0" smtClean="0"/>
              <a:t> (sausage-shaped) and oblate (hamburger-shaped) spheroids.</a:t>
            </a:r>
            <a:endParaRPr lang="en-US" sz="1800" dirty="0" smtClean="0"/>
          </a:p>
        </p:txBody>
      </p:sp>
    </p:spTree>
    <p:extLst>
      <p:ext uri="{BB962C8B-B14F-4D97-AF65-F5344CB8AC3E}">
        <p14:creationId xmlns:p14="http://schemas.microsoft.com/office/powerpoint/2010/main" val="3613307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Going beyond (</a:t>
            </a:r>
            <a:r>
              <a:rPr lang="en-US" dirty="0" smtClean="0"/>
              <a:t>III)</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13</a:t>
            </a:fld>
            <a:endParaRPr lang="en-US" dirty="0"/>
          </a:p>
        </p:txBody>
      </p:sp>
      <p:sp>
        <p:nvSpPr>
          <p:cNvPr id="6" name="Content Placeholder 6"/>
          <p:cNvSpPr txBox="1">
            <a:spLocks/>
          </p:cNvSpPr>
          <p:nvPr/>
        </p:nvSpPr>
        <p:spPr>
          <a:xfrm>
            <a:off x="241300" y="1529938"/>
            <a:ext cx="8756653" cy="50740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Finally, for complex mixtures such as melting snow, one must first make an assumption on the morphology of the hydrometeor (what type of mixture shall be assumed, e.g., multi-layered or single layered, and what each layer is made of), compute the equivalent refractive index and size of a melting particle as a function of melted fraction, and then sum of particles as a function of their number and their size given their size-dependent melted fraction.</a:t>
            </a:r>
          </a:p>
          <a:p>
            <a:pPr marL="0" indent="0">
              <a:buNone/>
            </a:pPr>
            <a:r>
              <a:rPr lang="en-US" sz="2400" dirty="0" smtClean="0"/>
              <a:t>A good starting point to achieve this is Fabry and </a:t>
            </a:r>
            <a:r>
              <a:rPr lang="en-US" sz="2400" dirty="0" err="1" smtClean="0"/>
              <a:t>Szyrmer</a:t>
            </a:r>
            <a:r>
              <a:rPr lang="en-US" sz="2400" dirty="0" smtClean="0"/>
              <a:t> (1999), though their work did not specifically focused on attenuation, and papers referencing it.</a:t>
            </a:r>
            <a:endParaRPr lang="en-US" sz="1800" dirty="0" smtClean="0"/>
          </a:p>
        </p:txBody>
      </p:sp>
    </p:spTree>
    <p:extLst>
      <p:ext uri="{BB962C8B-B14F-4D97-AF65-F5344CB8AC3E}">
        <p14:creationId xmlns:p14="http://schemas.microsoft.com/office/powerpoint/2010/main" val="2811392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References</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14</a:t>
            </a:fld>
            <a:endParaRPr lang="en-US" dirty="0"/>
          </a:p>
        </p:txBody>
      </p:sp>
      <p:sp>
        <p:nvSpPr>
          <p:cNvPr id="6" name="Content Placeholder 6"/>
          <p:cNvSpPr txBox="1">
            <a:spLocks/>
          </p:cNvSpPr>
          <p:nvPr/>
        </p:nvSpPr>
        <p:spPr>
          <a:xfrm>
            <a:off x="241300" y="1529938"/>
            <a:ext cx="8756653" cy="468217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457200">
              <a:spcBef>
                <a:spcPts val="800"/>
              </a:spcBef>
              <a:buNone/>
            </a:pPr>
            <a:r>
              <a:rPr lang="en-US" sz="1800" dirty="0" err="1" smtClean="0"/>
              <a:t>Bohren</a:t>
            </a:r>
            <a:r>
              <a:rPr lang="en-US" sz="1800" dirty="0" smtClean="0"/>
              <a:t>, C. </a:t>
            </a:r>
            <a:r>
              <a:rPr lang="en-US" sz="1800" dirty="0"/>
              <a:t>F., and D. R. Huffman, 1983: </a:t>
            </a:r>
            <a:r>
              <a:rPr lang="en-US" sz="1800" i="1" dirty="0"/>
              <a:t>Absorption and Scattering of </a:t>
            </a:r>
            <a:r>
              <a:rPr lang="en-US" sz="1800" i="1" dirty="0" smtClean="0"/>
              <a:t>Light by </a:t>
            </a:r>
            <a:r>
              <a:rPr lang="en-US" sz="1800" i="1" dirty="0"/>
              <a:t>Small Particles</a:t>
            </a:r>
            <a:r>
              <a:rPr lang="en-US" sz="1800" dirty="0"/>
              <a:t>. Wiley, 530 </a:t>
            </a:r>
            <a:r>
              <a:rPr lang="en-US" sz="1800" dirty="0" smtClean="0"/>
              <a:t>pp.</a:t>
            </a:r>
          </a:p>
          <a:p>
            <a:pPr marL="0" indent="-457200">
              <a:spcBef>
                <a:spcPts val="800"/>
              </a:spcBef>
              <a:buNone/>
            </a:pPr>
            <a:r>
              <a:rPr lang="en-US" sz="1800" dirty="0" smtClean="0"/>
              <a:t>Fabry, F., and W. </a:t>
            </a:r>
            <a:r>
              <a:rPr lang="en-US" sz="1800" dirty="0" err="1" smtClean="0"/>
              <a:t>Szyrmer</a:t>
            </a:r>
            <a:r>
              <a:rPr lang="en-US" sz="1800" dirty="0" smtClean="0"/>
              <a:t>, 1999</a:t>
            </a:r>
            <a:r>
              <a:rPr lang="en-US" sz="1800" dirty="0"/>
              <a:t>: Modeling of the </a:t>
            </a:r>
            <a:r>
              <a:rPr lang="en-US" sz="1800" dirty="0" smtClean="0"/>
              <a:t>melting layer</a:t>
            </a:r>
            <a:r>
              <a:rPr lang="en-US" sz="1800" dirty="0"/>
              <a:t>. Part II: </a:t>
            </a:r>
            <a:r>
              <a:rPr lang="en-US" sz="1800" dirty="0" smtClean="0"/>
              <a:t>Electromagnetic. </a:t>
            </a:r>
            <a:r>
              <a:rPr lang="en-US" sz="1800" i="1" dirty="0" smtClean="0"/>
              <a:t>Journal of the Atmospheric Sciences</a:t>
            </a:r>
            <a:r>
              <a:rPr lang="en-US" sz="1800" dirty="0" smtClean="0"/>
              <a:t>, </a:t>
            </a:r>
            <a:r>
              <a:rPr lang="en-US" sz="1800" b="1" dirty="0" smtClean="0"/>
              <a:t>56</a:t>
            </a:r>
            <a:r>
              <a:rPr lang="en-US" sz="1800" dirty="0" smtClean="0"/>
              <a:t>, 3593–3600.</a:t>
            </a:r>
          </a:p>
          <a:p>
            <a:pPr marL="0" indent="-457200">
              <a:spcBef>
                <a:spcPts val="800"/>
              </a:spcBef>
              <a:buNone/>
            </a:pPr>
            <a:r>
              <a:rPr lang="en-US" sz="1800" dirty="0" err="1" smtClean="0"/>
              <a:t>Liebe</a:t>
            </a:r>
            <a:r>
              <a:rPr lang="en-US" sz="1800" dirty="0"/>
              <a:t>, H</a:t>
            </a:r>
            <a:r>
              <a:rPr lang="en-US" sz="1800" dirty="0" smtClean="0"/>
              <a:t>. J</a:t>
            </a:r>
            <a:r>
              <a:rPr lang="en-US" sz="1800" dirty="0"/>
              <a:t>, 1989: MPM - An atmospheric mm-wave propagation model. </a:t>
            </a:r>
            <a:r>
              <a:rPr lang="en-US" sz="1800" i="1" dirty="0"/>
              <a:t>International Journal of Infrared and Millimeter Waves</a:t>
            </a:r>
            <a:r>
              <a:rPr lang="en-US" sz="1800" dirty="0"/>
              <a:t>,</a:t>
            </a:r>
            <a:r>
              <a:rPr lang="en-US" sz="1800" b="1" dirty="0"/>
              <a:t> 10</a:t>
            </a:r>
            <a:r>
              <a:rPr lang="en-US" sz="1800" dirty="0"/>
              <a:t>, 631–650</a:t>
            </a:r>
            <a:r>
              <a:rPr lang="en-US" sz="1800" dirty="0" smtClean="0"/>
              <a:t>.</a:t>
            </a:r>
          </a:p>
          <a:p>
            <a:pPr marL="0" indent="-457200">
              <a:spcBef>
                <a:spcPts val="800"/>
              </a:spcBef>
              <a:buNone/>
            </a:pPr>
            <a:r>
              <a:rPr lang="en-US" sz="1800" dirty="0" err="1"/>
              <a:t>Mischenko</a:t>
            </a:r>
            <a:r>
              <a:rPr lang="en-US" sz="1800" dirty="0"/>
              <a:t>, M.I., L.D. Travis, and A.A. </a:t>
            </a:r>
            <a:r>
              <a:rPr lang="en-US" sz="1800" dirty="0" err="1"/>
              <a:t>Lacis</a:t>
            </a:r>
            <a:r>
              <a:rPr lang="en-US" sz="1800" dirty="0"/>
              <a:t>, 2002: </a:t>
            </a:r>
            <a:r>
              <a:rPr lang="en-US" sz="1800" i="1" dirty="0"/>
              <a:t>Scattering</a:t>
            </a:r>
            <a:r>
              <a:rPr lang="en-US" sz="1800" i="1"/>
              <a:t>, </a:t>
            </a:r>
            <a:r>
              <a:rPr lang="en-US" sz="1800" i="1" smtClean="0"/>
              <a:t>Absorption</a:t>
            </a:r>
            <a:r>
              <a:rPr lang="en-US" sz="1800" i="1" dirty="0"/>
              <a:t>, and Emission of Light by Small Particles</a:t>
            </a:r>
            <a:r>
              <a:rPr lang="en-US" sz="1800" dirty="0"/>
              <a:t>, Cambridge University Press, 228 pp</a:t>
            </a:r>
            <a:r>
              <a:rPr lang="en-US" sz="1800" dirty="0" smtClean="0"/>
              <a:t>.</a:t>
            </a:r>
          </a:p>
        </p:txBody>
      </p:sp>
    </p:spTree>
    <p:extLst>
      <p:ext uri="{BB962C8B-B14F-4D97-AF65-F5344CB8AC3E}">
        <p14:creationId xmlns:p14="http://schemas.microsoft.com/office/powerpoint/2010/main" val="2191769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First, a word of caution</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2</a:t>
            </a:fld>
            <a:endParaRPr lang="en-US" dirty="0"/>
          </a:p>
        </p:txBody>
      </p:sp>
      <p:sp>
        <p:nvSpPr>
          <p:cNvPr id="6" name="Content Placeholder 6"/>
          <p:cNvSpPr txBox="1">
            <a:spLocks/>
          </p:cNvSpPr>
          <p:nvPr/>
        </p:nvSpPr>
        <p:spPr>
          <a:xfrm>
            <a:off x="241300" y="1529937"/>
            <a:ext cx="8756653" cy="525503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For a variety of applications, a simple way of estimating or parameterizing attenuation is often needed. The following formulas were designed for such purposes. However, be aware that attenuation is particularly difficult to parameterize accurately because:</a:t>
            </a:r>
          </a:p>
          <a:p>
            <a:pPr marL="0" indent="0">
              <a:buNone/>
            </a:pPr>
            <a:r>
              <a:rPr lang="en-US" sz="2400" dirty="0" smtClean="0"/>
              <a:t>• The refractive index of water is a complex function of frequency and temperature, as a result of which attenuation can span a large range of values for a given cloud or precipitation amount within a specific radar band. Oxygen attenuation also varies with temperature;</a:t>
            </a:r>
          </a:p>
          <a:p>
            <a:pPr marL="0" indent="0">
              <a:buNone/>
            </a:pPr>
            <a:r>
              <a:rPr lang="en-US" sz="2400" dirty="0"/>
              <a:t>• </a:t>
            </a:r>
            <a:r>
              <a:rPr lang="en-US" sz="2400" dirty="0" smtClean="0"/>
              <a:t>For precipitation, attenuation is also a function of the hydrometeor size distribution. Expect storm-to-storm variability.</a:t>
            </a:r>
          </a:p>
          <a:p>
            <a:pPr marL="0" indent="0">
              <a:buNone/>
            </a:pPr>
            <a:r>
              <a:rPr lang="en-US" sz="2400" dirty="0" smtClean="0"/>
              <a:t>As a result, attenuation varies considerably, and the attenuation tables provided herein can be expected to provide good information only on average.</a:t>
            </a:r>
          </a:p>
        </p:txBody>
      </p:sp>
    </p:spTree>
    <p:extLst>
      <p:ext uri="{BB962C8B-B14F-4D97-AF65-F5344CB8AC3E}">
        <p14:creationId xmlns:p14="http://schemas.microsoft.com/office/powerpoint/2010/main" val="356845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Common mistakes</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3</a:t>
            </a:fld>
            <a:endParaRPr lang="en-US" dirty="0"/>
          </a:p>
        </p:txBody>
      </p:sp>
      <p:sp>
        <p:nvSpPr>
          <p:cNvPr id="6" name="Content Placeholder 6"/>
          <p:cNvSpPr txBox="1">
            <a:spLocks/>
          </p:cNvSpPr>
          <p:nvPr/>
        </p:nvSpPr>
        <p:spPr>
          <a:xfrm>
            <a:off x="5597236" y="1417639"/>
            <a:ext cx="3400717" cy="54403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Ignoring that attenuation varies considerably with temperature (at S- and C-band, rain attenuation changes by a factor two between 0</a:t>
            </a:r>
            <a:r>
              <a:rPr lang="en-US" sz="2400" dirty="0"/>
              <a:t>°C</a:t>
            </a:r>
            <a:r>
              <a:rPr lang="en-US" sz="2400" dirty="0" smtClean="0"/>
              <a:t> and 25°C);</a:t>
            </a:r>
          </a:p>
          <a:p>
            <a:pPr marL="0" indent="0">
              <a:buNone/>
            </a:pPr>
            <a:endParaRPr lang="en-US" sz="1200" dirty="0" smtClean="0"/>
          </a:p>
          <a:p>
            <a:pPr marL="0" indent="0">
              <a:buNone/>
            </a:pPr>
            <a:r>
              <a:rPr lang="en-US" sz="2400" dirty="0" smtClean="0"/>
              <a:t>Ignoring humidity  and clouds (comparable to O</a:t>
            </a:r>
            <a:r>
              <a:rPr lang="en-US" sz="2400" baseline="-25000" dirty="0" smtClean="0"/>
              <a:t>2</a:t>
            </a:r>
            <a:r>
              <a:rPr lang="en-US" sz="2400" dirty="0" smtClean="0"/>
              <a:t> at C- and X-band);</a:t>
            </a:r>
          </a:p>
          <a:p>
            <a:pPr marL="0" indent="0">
              <a:buNone/>
            </a:pPr>
            <a:endParaRPr lang="en-US" sz="1200" dirty="0"/>
          </a:p>
          <a:p>
            <a:pPr marL="0" indent="0">
              <a:buNone/>
            </a:pPr>
            <a:r>
              <a:rPr lang="en-US" sz="2400" dirty="0" smtClean="0"/>
              <a:t>Oversimplifying the correction of oxygen attenuation (no range or height dependence).</a:t>
            </a:r>
            <a:endParaRPr lang="en-US" sz="24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689" y="1598054"/>
            <a:ext cx="5295767" cy="4897122"/>
          </a:xfrm>
          <a:prstGeom prst="rect">
            <a:avLst/>
          </a:prstGeom>
        </p:spPr>
      </p:pic>
      <p:cxnSp>
        <p:nvCxnSpPr>
          <p:cNvPr id="8" name="Straight Connector 7"/>
          <p:cNvCxnSpPr/>
          <p:nvPr/>
        </p:nvCxnSpPr>
        <p:spPr>
          <a:xfrm flipH="1" flipV="1">
            <a:off x="3491346" y="2244429"/>
            <a:ext cx="2105890" cy="346371"/>
          </a:xfrm>
          <a:prstGeom prst="line">
            <a:avLst/>
          </a:prstGeom>
          <a:ln w="12700">
            <a:solidFill>
              <a:srgbClr val="4D4D4D"/>
            </a:solidFill>
          </a:ln>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2852738" y="2103717"/>
            <a:ext cx="638607" cy="265401"/>
          </a:xfrm>
          <a:prstGeom prst="ellipse">
            <a:avLst/>
          </a:prstGeom>
          <a:noFill/>
          <a:ln w="12700">
            <a:solidFill>
              <a:srgbClr val="4D4D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10" name="Straight Connector 9"/>
          <p:cNvCxnSpPr>
            <a:endCxn id="11" idx="5"/>
          </p:cNvCxnSpPr>
          <p:nvPr/>
        </p:nvCxnSpPr>
        <p:spPr>
          <a:xfrm flipH="1">
            <a:off x="3480436" y="4609958"/>
            <a:ext cx="2116800" cy="453025"/>
          </a:xfrm>
          <a:prstGeom prst="line">
            <a:avLst/>
          </a:prstGeom>
          <a:ln w="12700">
            <a:solidFill>
              <a:srgbClr val="4D4D4D"/>
            </a:solidFill>
          </a:ln>
        </p:spPr>
        <p:style>
          <a:lnRef idx="2">
            <a:schemeClr val="accent1"/>
          </a:lnRef>
          <a:fillRef idx="0">
            <a:schemeClr val="accent1"/>
          </a:fillRef>
          <a:effectRef idx="1">
            <a:schemeClr val="accent1"/>
          </a:effectRef>
          <a:fontRef idx="minor">
            <a:schemeClr val="tx1"/>
          </a:fontRef>
        </p:style>
      </p:cxnSp>
      <p:sp>
        <p:nvSpPr>
          <p:cNvPr id="11" name="Oval 10"/>
          <p:cNvSpPr/>
          <p:nvPr/>
        </p:nvSpPr>
        <p:spPr>
          <a:xfrm rot="18166082">
            <a:off x="2625298" y="4828439"/>
            <a:ext cx="920758" cy="735189"/>
          </a:xfrm>
          <a:prstGeom prst="ellipse">
            <a:avLst/>
          </a:prstGeom>
          <a:noFill/>
          <a:ln w="12700">
            <a:solidFill>
              <a:srgbClr val="4D4D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228245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Process and assumptions used</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4</a:t>
            </a:fld>
            <a:endParaRPr lang="en-US" dirty="0"/>
          </a:p>
        </p:txBody>
      </p:sp>
      <p:sp>
        <p:nvSpPr>
          <p:cNvPr id="6" name="Content Placeholder 6"/>
          <p:cNvSpPr txBox="1">
            <a:spLocks/>
          </p:cNvSpPr>
          <p:nvPr/>
        </p:nvSpPr>
        <p:spPr>
          <a:xfrm>
            <a:off x="241300" y="1529938"/>
            <a:ext cx="8756653" cy="5059548"/>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 The attenuation tables were optimized and simplified to work best within commonly used weather radar bands. They are not designed to work well outside of those bands.</a:t>
            </a:r>
          </a:p>
          <a:p>
            <a:pPr marL="0" indent="0">
              <a:buNone/>
            </a:pPr>
            <a:r>
              <a:rPr lang="en-US" sz="2400" dirty="0"/>
              <a:t>• </a:t>
            </a:r>
            <a:r>
              <a:rPr lang="en-US" sz="2400" dirty="0" smtClean="0"/>
              <a:t>For attenuation by gas, water vapor, and liquid water, the model of </a:t>
            </a:r>
            <a:r>
              <a:rPr lang="en-US" sz="2400" dirty="0" err="1"/>
              <a:t>Liebe</a:t>
            </a:r>
            <a:r>
              <a:rPr lang="en-US" sz="2400" dirty="0"/>
              <a:t> (1989) </a:t>
            </a:r>
            <a:r>
              <a:rPr lang="en-US" sz="2400" dirty="0" smtClean="0"/>
              <a:t>was used to compute attenuations in different conditions; these values served as input to generate the relationships to follow.</a:t>
            </a:r>
          </a:p>
          <a:p>
            <a:pPr marL="0" indent="0">
              <a:buNone/>
            </a:pPr>
            <a:r>
              <a:rPr lang="en-US" sz="2400" dirty="0" smtClean="0"/>
              <a:t>• For rain, drops were assumed to be spherical </a:t>
            </a:r>
            <a:r>
              <a:rPr lang="en-US" sz="2400" dirty="0"/>
              <a:t>with </a:t>
            </a:r>
            <a:r>
              <a:rPr lang="en-US" sz="2400" dirty="0" smtClean="0"/>
              <a:t>attenuation cross section computed from </a:t>
            </a:r>
            <a:r>
              <a:rPr lang="en-US" sz="2400" dirty="0" err="1" smtClean="0"/>
              <a:t>Bohren</a:t>
            </a:r>
            <a:r>
              <a:rPr lang="en-US" sz="2400" dirty="0" smtClean="0"/>
              <a:t> </a:t>
            </a:r>
            <a:r>
              <a:rPr lang="en-US" sz="2400" dirty="0"/>
              <a:t>and </a:t>
            </a:r>
            <a:r>
              <a:rPr lang="en-US" sz="2400" dirty="0" smtClean="0"/>
              <a:t>Huffman (1983</a:t>
            </a:r>
            <a:r>
              <a:rPr lang="en-US" sz="2400" dirty="0"/>
              <a:t>). </a:t>
            </a:r>
            <a:r>
              <a:rPr lang="en-US" sz="2400" dirty="0" smtClean="0"/>
              <a:t>The average drop size distribution observed in Montreal, Canada, was used for computations. Montreal has a continental temperate climate, and the calculated attenuations work best for similar conditions. Greatest differences should be expected for areas with maritime climates that generally receive rain with smaller drops.</a:t>
            </a:r>
          </a:p>
        </p:txBody>
      </p:sp>
    </p:spTree>
    <p:extLst>
      <p:ext uri="{BB962C8B-B14F-4D97-AF65-F5344CB8AC3E}">
        <p14:creationId xmlns:p14="http://schemas.microsoft.com/office/powerpoint/2010/main" val="3330666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310895" y="5527331"/>
            <a:ext cx="8680703"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9" name="Rectangle 28"/>
          <p:cNvSpPr/>
          <p:nvPr/>
        </p:nvSpPr>
        <p:spPr>
          <a:xfrm>
            <a:off x="234047" y="4548432"/>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8" name="Rectangle 27"/>
          <p:cNvSpPr/>
          <p:nvPr/>
        </p:nvSpPr>
        <p:spPr>
          <a:xfrm>
            <a:off x="234047" y="3525623"/>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rmAutofit/>
          </a:bodyPr>
          <a:lstStyle/>
          <a:p>
            <a:r>
              <a:rPr lang="en-US" dirty="0" smtClean="0"/>
              <a:t>Attenuation by oxygen</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5</a:t>
            </a:fld>
            <a:endParaRPr lang="en-US" dirty="0"/>
          </a:p>
        </p:txBody>
      </p:sp>
      <p:sp>
        <p:nvSpPr>
          <p:cNvPr id="6" name="Content Placeholder 6"/>
          <p:cNvSpPr txBox="1">
            <a:spLocks/>
          </p:cNvSpPr>
          <p:nvPr/>
        </p:nvSpPr>
        <p:spPr>
          <a:xfrm>
            <a:off x="241300" y="1529939"/>
            <a:ext cx="8902700" cy="137291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The first constant is the attenuation in dB/km of dry clean air at sea level for the International Standard Atmosphere (</a:t>
            </a:r>
            <a:r>
              <a:rPr lang="en-US" sz="1800" i="1" dirty="0" err="1" smtClean="0"/>
              <a:t>P</a:t>
            </a:r>
            <a:r>
              <a:rPr lang="en-US" sz="1800" baseline="-25000" dirty="0" err="1" smtClean="0"/>
              <a:t>ref</a:t>
            </a:r>
            <a:r>
              <a:rPr lang="en-US" sz="1800" dirty="0"/>
              <a:t> </a:t>
            </a:r>
            <a:r>
              <a:rPr lang="en-US" sz="1800" dirty="0" smtClean="0"/>
              <a:t>=</a:t>
            </a:r>
            <a:r>
              <a:rPr lang="en-US" sz="1800" dirty="0"/>
              <a:t> </a:t>
            </a:r>
            <a:r>
              <a:rPr lang="en-US" sz="1800" dirty="0" smtClean="0"/>
              <a:t>101,325</a:t>
            </a:r>
            <a:r>
              <a:rPr lang="en-US" sz="1800" dirty="0"/>
              <a:t> Pa</a:t>
            </a:r>
            <a:r>
              <a:rPr lang="en-US" sz="1800" dirty="0" smtClean="0"/>
              <a:t>, </a:t>
            </a:r>
            <a:r>
              <a:rPr lang="en-US" sz="1800" i="1" dirty="0" err="1" smtClean="0"/>
              <a:t>T</a:t>
            </a:r>
            <a:r>
              <a:rPr lang="en-US" sz="1800" baseline="-25000" dirty="0" err="1" smtClean="0"/>
              <a:t>ref</a:t>
            </a:r>
            <a:r>
              <a:rPr lang="en-US" sz="1800" dirty="0"/>
              <a:t> = </a:t>
            </a:r>
            <a:r>
              <a:rPr lang="en-US" sz="1800" dirty="0" smtClean="0"/>
              <a:t>288.15</a:t>
            </a:r>
            <a:r>
              <a:rPr lang="en-US" sz="1800" dirty="0"/>
              <a:t> K </a:t>
            </a:r>
            <a:r>
              <a:rPr lang="en-US" sz="1800" dirty="0" smtClean="0"/>
              <a:t>(15°C)) at the center of specific radar bands. The correction terms are multiplicative factors to adjust the attenuation for different pressures </a:t>
            </a:r>
            <a:r>
              <a:rPr lang="en-US" sz="1800" i="1" dirty="0" smtClean="0"/>
              <a:t>P </a:t>
            </a:r>
            <a:r>
              <a:rPr lang="en-US" sz="1800" dirty="0" smtClean="0"/>
              <a:t>(Pa), temperature </a:t>
            </a:r>
            <a:r>
              <a:rPr lang="en-US" sz="1800" i="1" dirty="0" smtClean="0"/>
              <a:t>T </a:t>
            </a:r>
            <a:r>
              <a:rPr lang="en-US" sz="1800" dirty="0" smtClean="0"/>
              <a:t>(K), frequency </a:t>
            </a:r>
            <a:r>
              <a:rPr lang="en-US" sz="1800" i="1" dirty="0" smtClean="0"/>
              <a:t>f</a:t>
            </a:r>
            <a:r>
              <a:rPr lang="en-US" sz="1800" dirty="0" smtClean="0"/>
              <a:t> (Hz), and water vapor pressure </a:t>
            </a:r>
            <a:r>
              <a:rPr lang="en-US" sz="1800" i="1" dirty="0" smtClean="0"/>
              <a:t>e </a:t>
            </a:r>
            <a:r>
              <a:rPr lang="en-US" sz="1800" dirty="0" smtClean="0"/>
              <a:t>(Pa).</a:t>
            </a:r>
            <a:endParaRPr lang="en-US" sz="1800" baseline="-25000" dirty="0" smtClean="0"/>
          </a:p>
        </p:txBody>
      </p:sp>
      <p:sp>
        <p:nvSpPr>
          <p:cNvPr id="7" name="Content Placeholder 6"/>
          <p:cNvSpPr txBox="1">
            <a:spLocks/>
          </p:cNvSpPr>
          <p:nvPr/>
        </p:nvSpPr>
        <p:spPr>
          <a:xfrm>
            <a:off x="234047" y="2770889"/>
            <a:ext cx="1197408"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Radar band (reference frequency </a:t>
            </a:r>
            <a:r>
              <a:rPr lang="en-US" sz="2000" i="1" dirty="0" err="1" smtClean="0"/>
              <a:t>f</a:t>
            </a:r>
            <a:r>
              <a:rPr lang="en-US" sz="2000" baseline="-25000" dirty="0" err="1" smtClean="0"/>
              <a:t>ref</a:t>
            </a:r>
            <a:r>
              <a:rPr lang="en-US" sz="2000" dirty="0" smtClean="0"/>
              <a:t>)</a:t>
            </a:r>
          </a:p>
        </p:txBody>
      </p:sp>
      <p:sp>
        <p:nvSpPr>
          <p:cNvPr id="9" name="Content Placeholder 6"/>
          <p:cNvSpPr txBox="1">
            <a:spLocks/>
          </p:cNvSpPr>
          <p:nvPr/>
        </p:nvSpPr>
        <p:spPr>
          <a:xfrm>
            <a:off x="1344371" y="2763635"/>
            <a:ext cx="1732660"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One-way attenuation at (</a:t>
            </a:r>
            <a:r>
              <a:rPr lang="en-US" sz="2000" i="1" dirty="0" err="1" smtClean="0"/>
              <a:t>P</a:t>
            </a:r>
            <a:r>
              <a:rPr lang="en-US" sz="2000" baseline="-25000" dirty="0" err="1" smtClean="0"/>
              <a:t>ref</a:t>
            </a:r>
            <a:r>
              <a:rPr lang="en-US" sz="2000" dirty="0" smtClean="0"/>
              <a:t>, </a:t>
            </a:r>
            <a:r>
              <a:rPr lang="en-US" sz="2000" i="1" dirty="0" err="1" smtClean="0"/>
              <a:t>T</a:t>
            </a:r>
            <a:r>
              <a:rPr lang="en-US" sz="2000" baseline="-25000" dirty="0" err="1" smtClean="0"/>
              <a:t>ref</a:t>
            </a:r>
            <a:r>
              <a:rPr lang="en-US" sz="2000" dirty="0" smtClean="0"/>
              <a:t>, </a:t>
            </a:r>
            <a:r>
              <a:rPr lang="en-US" sz="2000" i="1" dirty="0" err="1" smtClean="0"/>
              <a:t>f</a:t>
            </a:r>
            <a:r>
              <a:rPr lang="en-US" sz="2000" baseline="-25000" dirty="0" err="1" smtClean="0"/>
              <a:t>ref</a:t>
            </a:r>
            <a:r>
              <a:rPr lang="en-US" sz="2000" dirty="0" smtClean="0"/>
              <a:t>)</a:t>
            </a:r>
          </a:p>
          <a:p>
            <a:pPr marL="0" indent="0" algn="ctr">
              <a:lnSpc>
                <a:spcPct val="110000"/>
              </a:lnSpc>
              <a:spcBef>
                <a:spcPts val="0"/>
              </a:spcBef>
              <a:buNone/>
            </a:pPr>
            <a:r>
              <a:rPr lang="en-US" sz="2000" dirty="0" smtClean="0"/>
              <a:t>(dB/km)</a:t>
            </a:r>
          </a:p>
        </p:txBody>
      </p:sp>
      <p:sp>
        <p:nvSpPr>
          <p:cNvPr id="10" name="Content Placeholder 6"/>
          <p:cNvSpPr txBox="1">
            <a:spLocks/>
          </p:cNvSpPr>
          <p:nvPr/>
        </p:nvSpPr>
        <p:spPr>
          <a:xfrm>
            <a:off x="3630329" y="2770895"/>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Pressure correction term</a:t>
            </a:r>
          </a:p>
        </p:txBody>
      </p:sp>
      <p:sp>
        <p:nvSpPr>
          <p:cNvPr id="11" name="Content Placeholder 6"/>
          <p:cNvSpPr txBox="1">
            <a:spLocks/>
          </p:cNvSpPr>
          <p:nvPr/>
        </p:nvSpPr>
        <p:spPr>
          <a:xfrm>
            <a:off x="5669549"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Temperature correction term</a:t>
            </a:r>
          </a:p>
        </p:txBody>
      </p:sp>
      <p:sp>
        <p:nvSpPr>
          <p:cNvPr id="12" name="Content Placeholder 6"/>
          <p:cNvSpPr txBox="1">
            <a:spLocks/>
          </p:cNvSpPr>
          <p:nvPr/>
        </p:nvSpPr>
        <p:spPr>
          <a:xfrm>
            <a:off x="7563629" y="277090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Frequency correction term</a:t>
            </a:r>
          </a:p>
        </p:txBody>
      </p:sp>
      <p:sp>
        <p:nvSpPr>
          <p:cNvPr id="15" name="Content Placeholder 6"/>
          <p:cNvSpPr txBox="1">
            <a:spLocks/>
          </p:cNvSpPr>
          <p:nvPr/>
        </p:nvSpPr>
        <p:spPr>
          <a:xfrm>
            <a:off x="310896" y="3518363"/>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S-band     (2.8 GHz)</a:t>
            </a:r>
          </a:p>
        </p:txBody>
      </p:sp>
      <p:sp>
        <p:nvSpPr>
          <p:cNvPr id="16" name="Content Placeholder 6"/>
          <p:cNvSpPr txBox="1">
            <a:spLocks/>
          </p:cNvSpPr>
          <p:nvPr/>
        </p:nvSpPr>
        <p:spPr>
          <a:xfrm>
            <a:off x="310896" y="4019099"/>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C-band     (5.6 GHz)</a:t>
            </a:r>
          </a:p>
        </p:txBody>
      </p:sp>
      <p:sp>
        <p:nvSpPr>
          <p:cNvPr id="17" name="Content Placeholder 6"/>
          <p:cNvSpPr txBox="1">
            <a:spLocks/>
          </p:cNvSpPr>
          <p:nvPr/>
        </p:nvSpPr>
        <p:spPr>
          <a:xfrm>
            <a:off x="310896" y="452017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X-band     (9.4 GHz)</a:t>
            </a:r>
          </a:p>
        </p:txBody>
      </p:sp>
      <p:sp>
        <p:nvSpPr>
          <p:cNvPr id="18" name="Content Placeholder 6"/>
          <p:cNvSpPr txBox="1">
            <a:spLocks/>
          </p:cNvSpPr>
          <p:nvPr/>
        </p:nvSpPr>
        <p:spPr>
          <a:xfrm>
            <a:off x="310896" y="502309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Ku-band     (13.6 GHz)</a:t>
            </a:r>
          </a:p>
        </p:txBody>
      </p:sp>
      <p:sp>
        <p:nvSpPr>
          <p:cNvPr id="19" name="Content Placeholder 6"/>
          <p:cNvSpPr txBox="1">
            <a:spLocks/>
          </p:cNvSpPr>
          <p:nvPr/>
        </p:nvSpPr>
        <p:spPr>
          <a:xfrm>
            <a:off x="310896" y="552601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err="1" smtClean="0"/>
              <a:t>Ka</a:t>
            </a:r>
            <a:r>
              <a:rPr lang="en-US" sz="1400" dirty="0" smtClean="0"/>
              <a:t>-band     (35 GHz)</a:t>
            </a:r>
          </a:p>
        </p:txBody>
      </p:sp>
      <p:sp>
        <p:nvSpPr>
          <p:cNvPr id="20" name="Content Placeholder 6"/>
          <p:cNvSpPr txBox="1">
            <a:spLocks/>
          </p:cNvSpPr>
          <p:nvPr/>
        </p:nvSpPr>
        <p:spPr>
          <a:xfrm>
            <a:off x="310896" y="602893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W-band     (94 GHz)</a:t>
            </a:r>
          </a:p>
        </p:txBody>
      </p:sp>
      <p:sp>
        <p:nvSpPr>
          <p:cNvPr id="21" name="Content Placeholder 6"/>
          <p:cNvSpPr txBox="1">
            <a:spLocks/>
          </p:cNvSpPr>
          <p:nvPr/>
        </p:nvSpPr>
        <p:spPr>
          <a:xfrm>
            <a:off x="1533052" y="3525623"/>
            <a:ext cx="745854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0.00700642	                  (</a:t>
            </a:r>
            <a:r>
              <a:rPr lang="pt-BR" sz="1400" i="1" dirty="0" smtClean="0"/>
              <a:t>P</a:t>
            </a:r>
            <a:r>
              <a:rPr lang="pt-BR" sz="1400" dirty="0" smtClean="0"/>
              <a:t>−0.9</a:t>
            </a:r>
            <a:r>
              <a:rPr lang="pt-BR" sz="1400" i="1" dirty="0" smtClean="0"/>
              <a:t>e</a:t>
            </a:r>
            <a:r>
              <a:rPr lang="pt-BR" sz="1400" dirty="0"/>
              <a:t>) (</a:t>
            </a:r>
            <a:r>
              <a:rPr lang="pt-BR" sz="1400" i="1" dirty="0"/>
              <a:t>P</a:t>
            </a:r>
            <a:r>
              <a:rPr lang="pt-BR" sz="1400" dirty="0"/>
              <a:t>/101325)</a:t>
            </a:r>
            <a:r>
              <a:rPr lang="pt-BR" sz="1400" baseline="30000" dirty="0"/>
              <a:t>1.943 </a:t>
            </a:r>
            <a:r>
              <a:rPr lang="pt-BR" sz="1400" dirty="0" smtClean="0"/>
              <a:t>/ </a:t>
            </a:r>
            <a:r>
              <a:rPr lang="pt-BR" sz="1400" i="1" dirty="0" smtClean="0"/>
              <a:t>P</a:t>
            </a:r>
            <a:r>
              <a:rPr lang="pt-BR" sz="1400" dirty="0" smtClean="0"/>
              <a:t>              (</a:t>
            </a:r>
            <a:r>
              <a:rPr lang="pt-BR" sz="1400" i="1" dirty="0" smtClean="0"/>
              <a:t>T</a:t>
            </a:r>
            <a:r>
              <a:rPr lang="pt-BR" sz="1400" dirty="0" smtClean="0"/>
              <a:t>/288.15)</a:t>
            </a:r>
            <a:r>
              <a:rPr lang="pt-BR" sz="1400" baseline="30000" dirty="0" smtClean="0"/>
              <a:t>-2.93                  </a:t>
            </a:r>
            <a:r>
              <a:rPr lang="pt-BR" sz="1400" dirty="0" smtClean="0"/>
              <a:t>1 </a:t>
            </a:r>
            <a:r>
              <a:rPr lang="pt-BR" sz="1400" dirty="0"/>
              <a:t>+ .103 (</a:t>
            </a:r>
            <a:r>
              <a:rPr lang="pt-BR" sz="1400" i="1" dirty="0"/>
              <a:t>f</a:t>
            </a:r>
            <a:r>
              <a:rPr lang="pt-BR" sz="1400" dirty="0"/>
              <a:t>/2.8E9-1)</a:t>
            </a:r>
            <a:endParaRPr lang="en-US" sz="1400" dirty="0" smtClean="0"/>
          </a:p>
        </p:txBody>
      </p:sp>
      <p:sp>
        <p:nvSpPr>
          <p:cNvPr id="22" name="Content Placeholder 6"/>
          <p:cNvSpPr txBox="1">
            <a:spLocks/>
          </p:cNvSpPr>
          <p:nvPr/>
        </p:nvSpPr>
        <p:spPr>
          <a:xfrm>
            <a:off x="1540312" y="4017258"/>
            <a:ext cx="745128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0.007421098                    (</a:t>
            </a:r>
            <a:r>
              <a:rPr lang="pt-BR" sz="1400" i="1" dirty="0" smtClean="0"/>
              <a:t>P</a:t>
            </a:r>
            <a:r>
              <a:rPr lang="pt-BR" sz="1400" dirty="0" smtClean="0"/>
              <a:t>−</a:t>
            </a:r>
            <a:r>
              <a:rPr lang="pt-BR" sz="1400" dirty="0"/>
              <a:t>0.9e</a:t>
            </a:r>
            <a:r>
              <a:rPr lang="pt-BR" sz="1400" dirty="0" smtClean="0"/>
              <a:t>)</a:t>
            </a:r>
            <a:r>
              <a:rPr lang="pt-BR" sz="1400" dirty="0"/>
              <a:t> (</a:t>
            </a:r>
            <a:r>
              <a:rPr lang="pt-BR" sz="1400" i="1" dirty="0"/>
              <a:t>P</a:t>
            </a:r>
            <a:r>
              <a:rPr lang="pt-BR" sz="1400" dirty="0"/>
              <a:t>/101325)</a:t>
            </a:r>
            <a:r>
              <a:rPr lang="pt-BR" sz="1400" baseline="30000" dirty="0"/>
              <a:t>1.98</a:t>
            </a:r>
            <a:r>
              <a:rPr lang="pt-BR" sz="1400" dirty="0" smtClean="0"/>
              <a:t> </a:t>
            </a:r>
            <a:r>
              <a:rPr lang="pt-BR" sz="1400" dirty="0"/>
              <a:t>/ </a:t>
            </a:r>
            <a:r>
              <a:rPr lang="pt-BR" sz="1400" i="1" dirty="0" smtClean="0"/>
              <a:t>P</a:t>
            </a:r>
            <a:r>
              <a:rPr lang="pt-BR" sz="1400" dirty="0" smtClean="0"/>
              <a:t>            (</a:t>
            </a:r>
            <a:r>
              <a:rPr lang="pt-BR" sz="1400" i="1" dirty="0" smtClean="0"/>
              <a:t>T</a:t>
            </a:r>
            <a:r>
              <a:rPr lang="pt-BR" sz="1400" dirty="0" smtClean="0"/>
              <a:t>/288.15)</a:t>
            </a:r>
            <a:r>
              <a:rPr lang="pt-BR" sz="1400" baseline="30000" dirty="0" smtClean="0"/>
              <a:t>-2.97 </a:t>
            </a:r>
            <a:r>
              <a:rPr lang="pt-BR" sz="1400" dirty="0" smtClean="0"/>
              <a:t>             </a:t>
            </a:r>
            <a:r>
              <a:rPr lang="pt-BR" sz="1400" baseline="30000" dirty="0" smtClean="0"/>
              <a:t> </a:t>
            </a:r>
            <a:r>
              <a:rPr lang="pt-BR" sz="1400" dirty="0" smtClean="0"/>
              <a:t>1 </a:t>
            </a:r>
            <a:r>
              <a:rPr lang="pt-BR" sz="1400" dirty="0"/>
              <a:t>+ .09 (</a:t>
            </a:r>
            <a:r>
              <a:rPr lang="pt-BR" sz="1400" i="1" dirty="0" smtClean="0"/>
              <a:t>f</a:t>
            </a:r>
            <a:r>
              <a:rPr lang="pt-BR" sz="1400" dirty="0" smtClean="0"/>
              <a:t>/5.5E9-1)</a:t>
            </a:r>
            <a:endParaRPr lang="en-US" sz="1400" dirty="0" smtClean="0"/>
          </a:p>
        </p:txBody>
      </p:sp>
      <p:sp>
        <p:nvSpPr>
          <p:cNvPr id="23" name="Content Placeholder 6"/>
          <p:cNvSpPr txBox="1">
            <a:spLocks/>
          </p:cNvSpPr>
          <p:nvPr/>
        </p:nvSpPr>
        <p:spPr>
          <a:xfrm>
            <a:off x="1545336" y="4520178"/>
            <a:ext cx="7452617"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0.007984311                (</a:t>
            </a:r>
            <a:r>
              <a:rPr lang="en-US" sz="1400" i="1" dirty="0" smtClean="0"/>
              <a:t>P</a:t>
            </a:r>
            <a:r>
              <a:rPr lang="pt-BR" sz="1400" dirty="0" smtClean="0"/>
              <a:t>−</a:t>
            </a:r>
            <a:r>
              <a:rPr lang="en-US" sz="1400" dirty="0" smtClean="0"/>
              <a:t>0.9</a:t>
            </a:r>
            <a:r>
              <a:rPr lang="en-US" sz="1400" i="1" dirty="0" smtClean="0"/>
              <a:t>e</a:t>
            </a:r>
            <a:r>
              <a:rPr lang="en-US" sz="1400" dirty="0" smtClean="0"/>
              <a:t>) </a:t>
            </a:r>
            <a:r>
              <a:rPr lang="en-US" sz="1400" dirty="0"/>
              <a:t>(</a:t>
            </a:r>
            <a:r>
              <a:rPr lang="en-US" sz="1400" i="1" dirty="0"/>
              <a:t>P</a:t>
            </a:r>
            <a:r>
              <a:rPr lang="en-US" sz="1400" dirty="0"/>
              <a:t>/101325)</a:t>
            </a:r>
            <a:r>
              <a:rPr lang="en-US" sz="1400" baseline="30000" dirty="0"/>
              <a:t>1.995</a:t>
            </a:r>
            <a:r>
              <a:rPr lang="en-US" sz="1400" dirty="0" smtClean="0"/>
              <a:t> </a:t>
            </a:r>
            <a:r>
              <a:rPr lang="en-US" sz="1400" dirty="0"/>
              <a:t>/ </a:t>
            </a:r>
            <a:r>
              <a:rPr lang="en-US" sz="1400" i="1" dirty="0" smtClean="0"/>
              <a:t>P</a:t>
            </a:r>
            <a:r>
              <a:rPr lang="en-US" sz="1400" dirty="0" smtClean="0"/>
              <a:t>              (</a:t>
            </a:r>
            <a:r>
              <a:rPr lang="en-US" sz="1400" i="1" dirty="0" smtClean="0"/>
              <a:t>T</a:t>
            </a:r>
            <a:r>
              <a:rPr lang="en-US" sz="1400" dirty="0" smtClean="0"/>
              <a:t>/288.15)</a:t>
            </a:r>
            <a:r>
              <a:rPr lang="en-US" sz="1400" baseline="30000" dirty="0" smtClean="0"/>
              <a:t>-2.98 </a:t>
            </a:r>
            <a:r>
              <a:rPr lang="en-US" sz="1400" dirty="0" smtClean="0"/>
              <a:t>                         (</a:t>
            </a:r>
            <a:r>
              <a:rPr lang="en-US" sz="1400" i="1" dirty="0"/>
              <a:t>f</a:t>
            </a:r>
            <a:r>
              <a:rPr lang="en-US" sz="1400" dirty="0"/>
              <a:t>/9.4E9)</a:t>
            </a:r>
            <a:r>
              <a:rPr lang="en-US" sz="1400" baseline="30000" dirty="0"/>
              <a:t>.207</a:t>
            </a:r>
            <a:r>
              <a:rPr lang="en-US" sz="1400" dirty="0"/>
              <a:t> </a:t>
            </a:r>
            <a:r>
              <a:rPr lang="en-US" sz="1400" dirty="0" smtClean="0"/>
              <a:t>         </a:t>
            </a:r>
          </a:p>
        </p:txBody>
      </p:sp>
      <p:sp>
        <p:nvSpPr>
          <p:cNvPr id="24" name="Content Placeholder 6"/>
          <p:cNvSpPr txBox="1">
            <a:spLocks/>
          </p:cNvSpPr>
          <p:nvPr/>
        </p:nvSpPr>
        <p:spPr>
          <a:xfrm>
            <a:off x="1545336" y="502309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0.008916323</a:t>
            </a:r>
            <a:r>
              <a:rPr lang="en-US" sz="1400" dirty="0"/>
              <a:t> </a:t>
            </a:r>
            <a:r>
              <a:rPr lang="en-US" sz="1400" dirty="0" smtClean="0"/>
              <a:t>                 (</a:t>
            </a:r>
            <a:r>
              <a:rPr lang="en-US" sz="1400" i="1" dirty="0" smtClean="0"/>
              <a:t>P</a:t>
            </a:r>
            <a:r>
              <a:rPr lang="pt-BR" sz="1400" dirty="0" smtClean="0"/>
              <a:t>−</a:t>
            </a:r>
            <a:r>
              <a:rPr lang="en-US" sz="1400" dirty="0" smtClean="0"/>
              <a:t>0.9</a:t>
            </a:r>
            <a:r>
              <a:rPr lang="en-US" sz="1400" i="1" dirty="0" smtClean="0"/>
              <a:t>e</a:t>
            </a:r>
            <a:r>
              <a:rPr lang="en-US" sz="1400" dirty="0" smtClean="0"/>
              <a:t>) (</a:t>
            </a:r>
            <a:r>
              <a:rPr lang="en-US" sz="1400" i="1" dirty="0" smtClean="0"/>
              <a:t>P</a:t>
            </a:r>
            <a:r>
              <a:rPr lang="en-US" sz="1400" dirty="0" smtClean="0"/>
              <a:t>/101325)</a:t>
            </a:r>
            <a:r>
              <a:rPr lang="en-US" sz="1400" baseline="30000" dirty="0" smtClean="0"/>
              <a:t>2</a:t>
            </a:r>
            <a:r>
              <a:rPr lang="en-US" sz="1400" dirty="0" smtClean="0"/>
              <a:t> / </a:t>
            </a:r>
            <a:r>
              <a:rPr lang="en-US" sz="1400" i="1" dirty="0" smtClean="0"/>
              <a:t>P</a:t>
            </a:r>
            <a:r>
              <a:rPr lang="en-US" sz="1400" dirty="0" smtClean="0"/>
              <a:t>                 (T/288.15)</a:t>
            </a:r>
            <a:r>
              <a:rPr lang="en-US" sz="1400" baseline="30000" dirty="0" smtClean="0"/>
              <a:t>-2.97</a:t>
            </a:r>
            <a:r>
              <a:rPr lang="en-US" sz="1400" dirty="0" smtClean="0"/>
              <a:t>                      (</a:t>
            </a:r>
            <a:r>
              <a:rPr lang="en-US" sz="1400" i="1" dirty="0"/>
              <a:t>f</a:t>
            </a:r>
            <a:r>
              <a:rPr lang="en-US" sz="1400" dirty="0"/>
              <a:t>/13.6E9)</a:t>
            </a:r>
            <a:r>
              <a:rPr lang="en-US" sz="1400" baseline="30000" dirty="0"/>
              <a:t>.417</a:t>
            </a:r>
            <a:r>
              <a:rPr lang="en-US" sz="1400" dirty="0"/>
              <a:t> </a:t>
            </a:r>
            <a:endParaRPr lang="en-US" sz="1400" dirty="0" smtClean="0"/>
          </a:p>
        </p:txBody>
      </p:sp>
      <p:sp>
        <p:nvSpPr>
          <p:cNvPr id="25" name="Content Placeholder 6"/>
          <p:cNvSpPr txBox="1">
            <a:spLocks/>
          </p:cNvSpPr>
          <p:nvPr/>
        </p:nvSpPr>
        <p:spPr>
          <a:xfrm>
            <a:off x="1545336" y="552601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0.02947889                    </a:t>
            </a:r>
            <a:r>
              <a:rPr lang="en-US" sz="1400" dirty="0"/>
              <a:t>(</a:t>
            </a:r>
            <a:r>
              <a:rPr lang="en-US" sz="1400" i="1" dirty="0"/>
              <a:t>P</a:t>
            </a:r>
            <a:r>
              <a:rPr lang="pt-BR" sz="1400" dirty="0"/>
              <a:t>−</a:t>
            </a:r>
            <a:r>
              <a:rPr lang="en-US" sz="1400" dirty="0" smtClean="0"/>
              <a:t>0.5</a:t>
            </a:r>
            <a:r>
              <a:rPr lang="en-US" sz="1400" i="1" dirty="0" smtClean="0"/>
              <a:t>e</a:t>
            </a:r>
            <a:r>
              <a:rPr lang="en-US" sz="1400" dirty="0"/>
              <a:t>)</a:t>
            </a:r>
            <a:r>
              <a:rPr lang="en-US" sz="1400" dirty="0" smtClean="0"/>
              <a:t> </a:t>
            </a:r>
            <a:r>
              <a:rPr lang="en-US" sz="1400" dirty="0"/>
              <a:t>(</a:t>
            </a:r>
            <a:r>
              <a:rPr lang="en-US" sz="1400" i="1" dirty="0"/>
              <a:t>P</a:t>
            </a:r>
            <a:r>
              <a:rPr lang="en-US" sz="1400" dirty="0"/>
              <a:t>/101325)</a:t>
            </a:r>
            <a:r>
              <a:rPr lang="en-US" sz="1400" baseline="30000" dirty="0"/>
              <a:t>2</a:t>
            </a:r>
            <a:r>
              <a:rPr lang="en-US" sz="1400" dirty="0" smtClean="0"/>
              <a:t> / </a:t>
            </a:r>
            <a:r>
              <a:rPr lang="en-US" sz="1400" i="1" dirty="0" smtClean="0"/>
              <a:t>P</a:t>
            </a:r>
            <a:r>
              <a:rPr lang="en-US" sz="1400" dirty="0" smtClean="0"/>
              <a:t> </a:t>
            </a:r>
            <a:r>
              <a:rPr lang="en-US" sz="1400" dirty="0"/>
              <a:t> </a:t>
            </a:r>
            <a:r>
              <a:rPr lang="en-US" sz="1400" dirty="0" smtClean="0"/>
              <a:t>               (T/288.15)</a:t>
            </a:r>
            <a:r>
              <a:rPr lang="en-US" sz="1400" baseline="30000" dirty="0" smtClean="0"/>
              <a:t>-2.83</a:t>
            </a:r>
            <a:r>
              <a:rPr lang="en-US" sz="1400" dirty="0"/>
              <a:t> </a:t>
            </a:r>
            <a:r>
              <a:rPr lang="en-US" sz="1400" dirty="0" smtClean="0"/>
              <a:t>                       (</a:t>
            </a:r>
            <a:r>
              <a:rPr lang="en-US" sz="1400" i="1" dirty="0" smtClean="0"/>
              <a:t>f</a:t>
            </a:r>
            <a:r>
              <a:rPr lang="en-US" sz="1400" dirty="0" smtClean="0"/>
              <a:t>/35E9)</a:t>
            </a:r>
            <a:r>
              <a:rPr lang="en-US" sz="1400" baseline="30000" dirty="0" smtClean="0"/>
              <a:t>3.05</a:t>
            </a:r>
            <a:endParaRPr lang="en-US" sz="1400" dirty="0" smtClean="0"/>
          </a:p>
        </p:txBody>
      </p:sp>
      <p:sp>
        <p:nvSpPr>
          <p:cNvPr id="26" name="Content Placeholder 6"/>
          <p:cNvSpPr txBox="1">
            <a:spLocks/>
          </p:cNvSpPr>
          <p:nvPr/>
        </p:nvSpPr>
        <p:spPr>
          <a:xfrm>
            <a:off x="1545336" y="602893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a:t>0.037341399 </a:t>
            </a:r>
            <a:r>
              <a:rPr lang="en-US" sz="1400" dirty="0" smtClean="0"/>
              <a:t>                 (</a:t>
            </a:r>
            <a:r>
              <a:rPr lang="en-US" sz="1400" i="1" dirty="0" smtClean="0"/>
              <a:t>P</a:t>
            </a:r>
            <a:r>
              <a:rPr lang="en-US" sz="1400" dirty="0" smtClean="0"/>
              <a:t>+1.8</a:t>
            </a:r>
            <a:r>
              <a:rPr lang="en-US" sz="1400" i="1" dirty="0" smtClean="0"/>
              <a:t>e</a:t>
            </a:r>
            <a:r>
              <a:rPr lang="en-US" sz="1400" dirty="0"/>
              <a:t>) </a:t>
            </a:r>
            <a:r>
              <a:rPr lang="en-US" sz="1400" dirty="0" smtClean="0"/>
              <a:t>(</a:t>
            </a:r>
            <a:r>
              <a:rPr lang="en-US" sz="1400" i="1" dirty="0" smtClean="0"/>
              <a:t>P</a:t>
            </a:r>
            <a:r>
              <a:rPr lang="en-US" sz="1400" dirty="0" smtClean="0"/>
              <a:t>/101325)</a:t>
            </a:r>
            <a:r>
              <a:rPr lang="en-US" sz="1400" baseline="30000" dirty="0" smtClean="0"/>
              <a:t>2</a:t>
            </a:r>
            <a:r>
              <a:rPr lang="en-US" sz="1400" dirty="0" smtClean="0"/>
              <a:t> </a:t>
            </a:r>
            <a:r>
              <a:rPr lang="en-US" sz="1400" dirty="0"/>
              <a:t>/ </a:t>
            </a:r>
            <a:r>
              <a:rPr lang="en-US" sz="1400" i="1" dirty="0"/>
              <a:t>P</a:t>
            </a:r>
            <a:r>
              <a:rPr lang="en-US" sz="1400" dirty="0"/>
              <a:t>  </a:t>
            </a:r>
            <a:r>
              <a:rPr lang="en-US" sz="1400" dirty="0" smtClean="0"/>
              <a:t>                (</a:t>
            </a:r>
            <a:r>
              <a:rPr lang="en-US" sz="1400" i="1" dirty="0" smtClean="0"/>
              <a:t>T</a:t>
            </a:r>
            <a:r>
              <a:rPr lang="en-US" sz="1400" dirty="0" smtClean="0"/>
              <a:t>/288.15)</a:t>
            </a:r>
            <a:r>
              <a:rPr lang="en-US" sz="1400" baseline="30000" dirty="0" smtClean="0"/>
              <a:t>-3.25</a:t>
            </a:r>
            <a:r>
              <a:rPr lang="en-US" sz="1400" dirty="0"/>
              <a:t> </a:t>
            </a:r>
            <a:r>
              <a:rPr lang="en-US" sz="1400" dirty="0" smtClean="0"/>
              <a:t>                       (</a:t>
            </a:r>
            <a:r>
              <a:rPr lang="en-US" sz="1400" i="1" dirty="0"/>
              <a:t>f</a:t>
            </a:r>
            <a:r>
              <a:rPr lang="en-US" sz="1400" dirty="0"/>
              <a:t>/94E9)</a:t>
            </a:r>
            <a:r>
              <a:rPr lang="en-US" sz="1400" baseline="30000" dirty="0"/>
              <a:t>-1.97</a:t>
            </a:r>
            <a:r>
              <a:rPr lang="en-US" sz="1400" dirty="0"/>
              <a:t> </a:t>
            </a:r>
            <a:endParaRPr lang="en-US" sz="1400" dirty="0" smtClean="0"/>
          </a:p>
        </p:txBody>
      </p:sp>
    </p:spTree>
    <p:extLst>
      <p:ext uri="{BB962C8B-B14F-4D97-AF65-F5344CB8AC3E}">
        <p14:creationId xmlns:p14="http://schemas.microsoft.com/office/powerpoint/2010/main" val="3468857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Attenuation by water vapor</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6</a:t>
            </a:fld>
            <a:endParaRPr lang="en-US" dirty="0"/>
          </a:p>
        </p:txBody>
      </p:sp>
      <p:sp>
        <p:nvSpPr>
          <p:cNvPr id="6" name="Content Placeholder 6"/>
          <p:cNvSpPr txBox="1">
            <a:spLocks/>
          </p:cNvSpPr>
          <p:nvPr/>
        </p:nvSpPr>
        <p:spPr>
          <a:xfrm>
            <a:off x="241300" y="1529939"/>
            <a:ext cx="8756653" cy="123369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Water vapor attenuation has two dominant terms that must be added to get total attenuation by water vapor, one roughly proportional to </a:t>
            </a:r>
            <a:r>
              <a:rPr lang="en-US" sz="1800" i="1" dirty="0" err="1" smtClean="0"/>
              <a:t>eP</a:t>
            </a:r>
            <a:r>
              <a:rPr lang="en-US" sz="1800" i="1" dirty="0" smtClean="0"/>
              <a:t> </a:t>
            </a:r>
            <a:r>
              <a:rPr lang="en-US" sz="1800" dirty="0" smtClean="0"/>
              <a:t>and one to </a:t>
            </a:r>
            <a:r>
              <a:rPr lang="en-US" sz="1800" i="1" dirty="0" smtClean="0"/>
              <a:t>e</a:t>
            </a:r>
            <a:r>
              <a:rPr lang="en-US" sz="1800" baseline="30000" dirty="0" smtClean="0"/>
              <a:t>2</a:t>
            </a:r>
            <a:r>
              <a:rPr lang="en-US" sz="1800" dirty="0" smtClean="0"/>
              <a:t>, each with somewhat different correction terms for changing temperature, and frequency. There are hence two lines per band on the table.</a:t>
            </a:r>
            <a:endParaRPr lang="en-US" sz="1800" baseline="-25000" dirty="0" smtClean="0"/>
          </a:p>
        </p:txBody>
      </p:sp>
      <p:sp>
        <p:nvSpPr>
          <p:cNvPr id="31" name="Rectangle 30"/>
          <p:cNvSpPr/>
          <p:nvPr/>
        </p:nvSpPr>
        <p:spPr>
          <a:xfrm>
            <a:off x="310895" y="5527331"/>
            <a:ext cx="8680703"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2" name="Rectangle 31"/>
          <p:cNvSpPr/>
          <p:nvPr/>
        </p:nvSpPr>
        <p:spPr>
          <a:xfrm>
            <a:off x="275612" y="4548432"/>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3" name="Rectangle 32"/>
          <p:cNvSpPr/>
          <p:nvPr/>
        </p:nvSpPr>
        <p:spPr>
          <a:xfrm>
            <a:off x="234047" y="3525623"/>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4" name="Content Placeholder 6"/>
          <p:cNvSpPr txBox="1">
            <a:spLocks/>
          </p:cNvSpPr>
          <p:nvPr/>
        </p:nvSpPr>
        <p:spPr>
          <a:xfrm>
            <a:off x="234047" y="2770889"/>
            <a:ext cx="1197408"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Radar band (reference frequency </a:t>
            </a:r>
            <a:r>
              <a:rPr lang="en-US" sz="2000" i="1" dirty="0" err="1" smtClean="0"/>
              <a:t>f</a:t>
            </a:r>
            <a:r>
              <a:rPr lang="en-US" sz="2000" baseline="-25000" dirty="0" err="1" smtClean="0"/>
              <a:t>ref</a:t>
            </a:r>
            <a:r>
              <a:rPr lang="en-US" sz="2000" dirty="0" smtClean="0"/>
              <a:t>)</a:t>
            </a:r>
          </a:p>
        </p:txBody>
      </p:sp>
      <p:sp>
        <p:nvSpPr>
          <p:cNvPr id="35" name="Content Placeholder 6"/>
          <p:cNvSpPr txBox="1">
            <a:spLocks/>
          </p:cNvSpPr>
          <p:nvPr/>
        </p:nvSpPr>
        <p:spPr>
          <a:xfrm>
            <a:off x="1344371" y="2763635"/>
            <a:ext cx="1732660"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One-way attenuation at (</a:t>
            </a:r>
            <a:r>
              <a:rPr lang="en-US" sz="2000" i="1" dirty="0" err="1" smtClean="0"/>
              <a:t>P</a:t>
            </a:r>
            <a:r>
              <a:rPr lang="en-US" sz="2000" baseline="-25000" dirty="0" err="1" smtClean="0"/>
              <a:t>ref</a:t>
            </a:r>
            <a:r>
              <a:rPr lang="en-US" sz="2000" dirty="0" smtClean="0"/>
              <a:t>, </a:t>
            </a:r>
            <a:r>
              <a:rPr lang="en-US" sz="2000" i="1" dirty="0" err="1" smtClean="0"/>
              <a:t>T</a:t>
            </a:r>
            <a:r>
              <a:rPr lang="en-US" sz="2000" baseline="-25000" dirty="0" err="1" smtClean="0"/>
              <a:t>ref</a:t>
            </a:r>
            <a:r>
              <a:rPr lang="en-US" sz="2000" dirty="0" smtClean="0"/>
              <a:t>, </a:t>
            </a:r>
            <a:r>
              <a:rPr lang="en-US" sz="2000" i="1" dirty="0" err="1" smtClean="0"/>
              <a:t>f</a:t>
            </a:r>
            <a:r>
              <a:rPr lang="en-US" sz="2000" baseline="-25000" dirty="0" err="1" smtClean="0"/>
              <a:t>ref</a:t>
            </a:r>
            <a:r>
              <a:rPr lang="en-US" sz="2000" dirty="0" smtClean="0"/>
              <a:t>)</a:t>
            </a:r>
          </a:p>
          <a:p>
            <a:pPr marL="0" indent="0" algn="ctr">
              <a:lnSpc>
                <a:spcPct val="110000"/>
              </a:lnSpc>
              <a:spcBef>
                <a:spcPts val="0"/>
              </a:spcBef>
              <a:buNone/>
            </a:pPr>
            <a:r>
              <a:rPr lang="en-US" sz="2000" dirty="0" smtClean="0"/>
              <a:t>(dB/km)</a:t>
            </a:r>
          </a:p>
        </p:txBody>
      </p:sp>
      <p:sp>
        <p:nvSpPr>
          <p:cNvPr id="36" name="Content Placeholder 6"/>
          <p:cNvSpPr txBox="1">
            <a:spLocks/>
          </p:cNvSpPr>
          <p:nvPr/>
        </p:nvSpPr>
        <p:spPr>
          <a:xfrm>
            <a:off x="3630329" y="2770895"/>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Pressure correction term</a:t>
            </a:r>
          </a:p>
        </p:txBody>
      </p:sp>
      <p:sp>
        <p:nvSpPr>
          <p:cNvPr id="37" name="Content Placeholder 6"/>
          <p:cNvSpPr txBox="1">
            <a:spLocks/>
          </p:cNvSpPr>
          <p:nvPr/>
        </p:nvSpPr>
        <p:spPr>
          <a:xfrm>
            <a:off x="5669549"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Temperature correction term</a:t>
            </a:r>
          </a:p>
        </p:txBody>
      </p:sp>
      <p:sp>
        <p:nvSpPr>
          <p:cNvPr id="38" name="Content Placeholder 6"/>
          <p:cNvSpPr txBox="1">
            <a:spLocks/>
          </p:cNvSpPr>
          <p:nvPr/>
        </p:nvSpPr>
        <p:spPr>
          <a:xfrm>
            <a:off x="7563629" y="277090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Frequency correction term</a:t>
            </a:r>
          </a:p>
        </p:txBody>
      </p:sp>
      <p:sp>
        <p:nvSpPr>
          <p:cNvPr id="39" name="Content Placeholder 6"/>
          <p:cNvSpPr txBox="1">
            <a:spLocks/>
          </p:cNvSpPr>
          <p:nvPr/>
        </p:nvSpPr>
        <p:spPr>
          <a:xfrm>
            <a:off x="310896" y="3518363"/>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S-band     (2.8 GHz)</a:t>
            </a:r>
          </a:p>
        </p:txBody>
      </p:sp>
      <p:sp>
        <p:nvSpPr>
          <p:cNvPr id="40" name="Content Placeholder 6"/>
          <p:cNvSpPr txBox="1">
            <a:spLocks/>
          </p:cNvSpPr>
          <p:nvPr/>
        </p:nvSpPr>
        <p:spPr>
          <a:xfrm>
            <a:off x="310896" y="4019099"/>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C-band     (5.6 GHz)</a:t>
            </a:r>
          </a:p>
        </p:txBody>
      </p:sp>
      <p:sp>
        <p:nvSpPr>
          <p:cNvPr id="41" name="Content Placeholder 6"/>
          <p:cNvSpPr txBox="1">
            <a:spLocks/>
          </p:cNvSpPr>
          <p:nvPr/>
        </p:nvSpPr>
        <p:spPr>
          <a:xfrm>
            <a:off x="310896" y="452017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X-band     (9.4 GHz)</a:t>
            </a:r>
          </a:p>
        </p:txBody>
      </p:sp>
      <p:sp>
        <p:nvSpPr>
          <p:cNvPr id="42" name="Content Placeholder 6"/>
          <p:cNvSpPr txBox="1">
            <a:spLocks/>
          </p:cNvSpPr>
          <p:nvPr/>
        </p:nvSpPr>
        <p:spPr>
          <a:xfrm>
            <a:off x="310896" y="502309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Ku-band     (13.6 GHz)</a:t>
            </a:r>
          </a:p>
        </p:txBody>
      </p:sp>
      <p:sp>
        <p:nvSpPr>
          <p:cNvPr id="43" name="Content Placeholder 6"/>
          <p:cNvSpPr txBox="1">
            <a:spLocks/>
          </p:cNvSpPr>
          <p:nvPr/>
        </p:nvSpPr>
        <p:spPr>
          <a:xfrm>
            <a:off x="310896" y="552601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err="1" smtClean="0"/>
              <a:t>Ka</a:t>
            </a:r>
            <a:r>
              <a:rPr lang="en-US" sz="1400" dirty="0" smtClean="0"/>
              <a:t>-band     (35 GHz)</a:t>
            </a:r>
          </a:p>
        </p:txBody>
      </p:sp>
      <p:sp>
        <p:nvSpPr>
          <p:cNvPr id="44" name="Content Placeholder 6"/>
          <p:cNvSpPr txBox="1">
            <a:spLocks/>
          </p:cNvSpPr>
          <p:nvPr/>
        </p:nvSpPr>
        <p:spPr>
          <a:xfrm>
            <a:off x="310896" y="602893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W-band     (94 GHz)</a:t>
            </a:r>
          </a:p>
        </p:txBody>
      </p:sp>
      <p:sp>
        <p:nvSpPr>
          <p:cNvPr id="45" name="Content Placeholder 6"/>
          <p:cNvSpPr txBox="1">
            <a:spLocks/>
          </p:cNvSpPr>
          <p:nvPr/>
        </p:nvSpPr>
        <p:spPr>
          <a:xfrm>
            <a:off x="1533052" y="3525623"/>
            <a:ext cx="7458546" cy="545631"/>
          </a:xfrm>
          <a:prstGeom prst="rect">
            <a:avLst/>
          </a:prstGeom>
        </p:spPr>
        <p:txBody>
          <a:bodyPr vert="horz" lIns="91440" tIns="45720" rIns="91440" bIns="45720" rtlCol="0" anchor="ctr" anchorCtr="1">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3.215E-07 </a:t>
            </a:r>
            <a:r>
              <a:rPr lang="pt-BR" sz="1400" i="1" dirty="0" smtClean="0"/>
              <a:t>e</a:t>
            </a:r>
            <a:r>
              <a:rPr lang="pt-BR" sz="1400" dirty="0" smtClean="0"/>
              <a:t>                                  </a:t>
            </a:r>
            <a:r>
              <a:rPr lang="pt-BR" sz="1400" i="1" dirty="0" smtClean="0"/>
              <a:t>P</a:t>
            </a:r>
            <a:r>
              <a:rPr lang="pt-BR" sz="1400" dirty="0" smtClean="0"/>
              <a:t>/101325</a:t>
            </a:r>
            <a:r>
              <a:rPr lang="pt-BR" sz="1400" dirty="0"/>
              <a:t> </a:t>
            </a:r>
            <a:r>
              <a:rPr lang="pt-BR" sz="1400" dirty="0" smtClean="0"/>
              <a:t>                                (</a:t>
            </a:r>
            <a:r>
              <a:rPr lang="pt-BR" sz="1400" i="1" dirty="0" smtClean="0"/>
              <a:t>T</a:t>
            </a:r>
            <a:r>
              <a:rPr lang="pt-BR" sz="1400" dirty="0" smtClean="0"/>
              <a:t>/288.15)</a:t>
            </a:r>
            <a:r>
              <a:rPr lang="pt-BR" sz="1400" baseline="30000" dirty="0" smtClean="0"/>
              <a:t>-2.9                                 </a:t>
            </a:r>
            <a:r>
              <a:rPr lang="pt-BR" sz="1400" dirty="0" smtClean="0"/>
              <a:t> (</a:t>
            </a:r>
            <a:r>
              <a:rPr lang="pt-BR" sz="1400" i="1" dirty="0"/>
              <a:t>f</a:t>
            </a:r>
            <a:r>
              <a:rPr lang="pt-BR" sz="1400" dirty="0"/>
              <a:t>/2.8E9)</a:t>
            </a:r>
            <a:r>
              <a:rPr lang="pt-BR" sz="1400" baseline="30000" dirty="0"/>
              <a:t>2.025</a:t>
            </a:r>
            <a:r>
              <a:rPr lang="pt-BR" sz="1400" dirty="0"/>
              <a:t> </a:t>
            </a:r>
            <a:endParaRPr lang="pt-BR" sz="1400" dirty="0" smtClean="0"/>
          </a:p>
          <a:p>
            <a:pPr marL="0" indent="0" algn="ctr">
              <a:lnSpc>
                <a:spcPct val="110000"/>
              </a:lnSpc>
              <a:spcBef>
                <a:spcPts val="0"/>
              </a:spcBef>
              <a:buNone/>
            </a:pPr>
            <a:r>
              <a:rPr lang="en-US" sz="1400" dirty="0" smtClean="0"/>
              <a:t>8.08E-11 </a:t>
            </a:r>
            <a:r>
              <a:rPr lang="en-US" sz="1400" i="1" dirty="0" smtClean="0"/>
              <a:t>e</a:t>
            </a:r>
            <a:r>
              <a:rPr lang="en-US" sz="1400" baseline="30000" dirty="0" smtClean="0"/>
              <a:t>2</a:t>
            </a:r>
            <a:r>
              <a:rPr lang="en-US" sz="1400" dirty="0" smtClean="0"/>
              <a:t>                                          1                                       (</a:t>
            </a:r>
            <a:r>
              <a:rPr lang="en-US" sz="1400" i="1" dirty="0"/>
              <a:t>T</a:t>
            </a:r>
            <a:r>
              <a:rPr lang="en-US" sz="1400" dirty="0"/>
              <a:t>/288.15)</a:t>
            </a:r>
            <a:r>
              <a:rPr lang="en-US" sz="1400" baseline="30000" dirty="0"/>
              <a:t>-9.9</a:t>
            </a:r>
            <a:r>
              <a:rPr lang="en-US" sz="1400" dirty="0"/>
              <a:t> </a:t>
            </a:r>
            <a:r>
              <a:rPr lang="en-US" sz="1400" dirty="0" smtClean="0"/>
              <a:t>                          (</a:t>
            </a:r>
            <a:r>
              <a:rPr lang="en-US" sz="1400" i="1" dirty="0" smtClean="0"/>
              <a:t>f</a:t>
            </a:r>
            <a:r>
              <a:rPr lang="en-US" sz="1400" dirty="0" smtClean="0"/>
              <a:t>/2.8E9)</a:t>
            </a:r>
            <a:r>
              <a:rPr lang="en-US" sz="1400" baseline="30000" dirty="0" smtClean="0"/>
              <a:t>2</a:t>
            </a:r>
            <a:endParaRPr lang="en-US" sz="1400" dirty="0" smtClean="0"/>
          </a:p>
        </p:txBody>
      </p:sp>
      <p:sp>
        <p:nvSpPr>
          <p:cNvPr id="46" name="Content Placeholder 6"/>
          <p:cNvSpPr txBox="1">
            <a:spLocks/>
          </p:cNvSpPr>
          <p:nvPr/>
        </p:nvSpPr>
        <p:spPr>
          <a:xfrm>
            <a:off x="1540312" y="4017258"/>
            <a:ext cx="7451286" cy="545631"/>
          </a:xfrm>
          <a:prstGeom prst="rect">
            <a:avLst/>
          </a:prstGeom>
        </p:spPr>
        <p:txBody>
          <a:bodyPr vert="horz" lIns="91440" tIns="45720" rIns="91440" bIns="45720" rtlCol="0" anchor="ctr" anchorCtr="1">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1.2895E-06 </a:t>
            </a:r>
            <a:r>
              <a:rPr lang="pt-BR" sz="1400" i="1" dirty="0"/>
              <a:t>e</a:t>
            </a:r>
            <a:r>
              <a:rPr lang="pt-BR" sz="1400" dirty="0"/>
              <a:t>                                  </a:t>
            </a:r>
            <a:r>
              <a:rPr lang="pt-BR" sz="1400" i="1" dirty="0" smtClean="0"/>
              <a:t>P</a:t>
            </a:r>
            <a:r>
              <a:rPr lang="pt-BR" sz="1400" dirty="0" smtClean="0"/>
              <a:t>/101325                                </a:t>
            </a:r>
            <a:r>
              <a:rPr lang="pt-BR" sz="1400" dirty="0"/>
              <a:t>(</a:t>
            </a:r>
            <a:r>
              <a:rPr lang="pt-BR" sz="1400" i="1" dirty="0"/>
              <a:t>T</a:t>
            </a:r>
            <a:r>
              <a:rPr lang="pt-BR" sz="1400" dirty="0"/>
              <a:t>/288.15)</a:t>
            </a:r>
            <a:r>
              <a:rPr lang="pt-BR" sz="1400" baseline="30000" dirty="0"/>
              <a:t>-</a:t>
            </a:r>
            <a:r>
              <a:rPr lang="pt-BR" sz="1400" baseline="30000" dirty="0" smtClean="0"/>
              <a:t>2.88                                  </a:t>
            </a:r>
            <a:r>
              <a:rPr lang="pt-BR" sz="1400" dirty="0" smtClean="0"/>
              <a:t> </a:t>
            </a:r>
            <a:r>
              <a:rPr lang="pt-BR" sz="1400" dirty="0"/>
              <a:t>(</a:t>
            </a:r>
            <a:r>
              <a:rPr lang="pt-BR" sz="1400" i="1" dirty="0" smtClean="0"/>
              <a:t>f</a:t>
            </a:r>
            <a:r>
              <a:rPr lang="pt-BR" sz="1400" dirty="0" smtClean="0"/>
              <a:t>/5.5E9)</a:t>
            </a:r>
            <a:r>
              <a:rPr lang="pt-BR" sz="1400" baseline="30000" dirty="0" smtClean="0"/>
              <a:t>2.11</a:t>
            </a:r>
            <a:r>
              <a:rPr lang="pt-BR" sz="1400" dirty="0" smtClean="0"/>
              <a:t> </a:t>
            </a:r>
            <a:endParaRPr lang="pt-BR" sz="1400" dirty="0"/>
          </a:p>
          <a:p>
            <a:pPr marL="0" indent="0" algn="ctr">
              <a:lnSpc>
                <a:spcPct val="110000"/>
              </a:lnSpc>
              <a:spcBef>
                <a:spcPts val="0"/>
              </a:spcBef>
              <a:buNone/>
            </a:pPr>
            <a:r>
              <a:rPr lang="en-US" sz="1400" dirty="0" smtClean="0"/>
              <a:t>3.14E-10 </a:t>
            </a:r>
            <a:r>
              <a:rPr lang="en-US" sz="1400" i="1" dirty="0"/>
              <a:t>e</a:t>
            </a:r>
            <a:r>
              <a:rPr lang="en-US" sz="1400" baseline="30000" dirty="0"/>
              <a:t>2</a:t>
            </a:r>
            <a:r>
              <a:rPr lang="en-US" sz="1400" dirty="0"/>
              <a:t>                                          1                                       (</a:t>
            </a:r>
            <a:r>
              <a:rPr lang="en-US" sz="1400" i="1" dirty="0"/>
              <a:t>T</a:t>
            </a:r>
            <a:r>
              <a:rPr lang="en-US" sz="1400" dirty="0"/>
              <a:t>/288.15)</a:t>
            </a:r>
            <a:r>
              <a:rPr lang="en-US" sz="1400" baseline="30000" dirty="0"/>
              <a:t>-9.9</a:t>
            </a:r>
            <a:r>
              <a:rPr lang="en-US" sz="1400" dirty="0"/>
              <a:t>                           (</a:t>
            </a:r>
            <a:r>
              <a:rPr lang="en-US" sz="1400" i="1" dirty="0" smtClean="0"/>
              <a:t>f</a:t>
            </a:r>
            <a:r>
              <a:rPr lang="en-US" sz="1400" dirty="0" smtClean="0"/>
              <a:t>/5.5E9)</a:t>
            </a:r>
            <a:r>
              <a:rPr lang="en-US" sz="1400" baseline="30000" dirty="0" smtClean="0"/>
              <a:t>2</a:t>
            </a:r>
            <a:endParaRPr lang="en-US" sz="1400" dirty="0"/>
          </a:p>
        </p:txBody>
      </p:sp>
      <p:sp>
        <p:nvSpPr>
          <p:cNvPr id="47" name="Content Placeholder 6"/>
          <p:cNvSpPr txBox="1">
            <a:spLocks/>
          </p:cNvSpPr>
          <p:nvPr/>
        </p:nvSpPr>
        <p:spPr>
          <a:xfrm>
            <a:off x="1545336" y="4520178"/>
            <a:ext cx="7452617" cy="545631"/>
          </a:xfrm>
          <a:prstGeom prst="rect">
            <a:avLst/>
          </a:prstGeom>
        </p:spPr>
        <p:txBody>
          <a:bodyPr vert="horz" lIns="91440" tIns="45720" rIns="91440" bIns="45720" rtlCol="0" anchor="ctr" anchorCtr="1">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4.2563E-06</a:t>
            </a:r>
            <a:r>
              <a:rPr lang="pt-BR" sz="1400" dirty="0" smtClean="0"/>
              <a:t> </a:t>
            </a:r>
            <a:r>
              <a:rPr lang="pt-BR" sz="1400" i="1" dirty="0"/>
              <a:t>e</a:t>
            </a:r>
            <a:r>
              <a:rPr lang="pt-BR" sz="1400" dirty="0"/>
              <a:t>                               </a:t>
            </a:r>
            <a:r>
              <a:rPr lang="pt-BR" sz="1400" dirty="0" smtClean="0"/>
              <a:t>(</a:t>
            </a:r>
            <a:r>
              <a:rPr lang="pt-BR" sz="1400" i="1" dirty="0" smtClean="0"/>
              <a:t>P</a:t>
            </a:r>
            <a:r>
              <a:rPr lang="pt-BR" sz="1400" dirty="0" smtClean="0"/>
              <a:t>/101325)</a:t>
            </a:r>
            <a:r>
              <a:rPr lang="pt-BR" sz="1400" baseline="30000" dirty="0" smtClean="0"/>
              <a:t>0.98</a:t>
            </a:r>
            <a:r>
              <a:rPr lang="pt-BR" sz="1400" dirty="0" smtClean="0"/>
              <a:t>                          </a:t>
            </a:r>
            <a:r>
              <a:rPr lang="pt-BR" sz="1400" dirty="0"/>
              <a:t>(</a:t>
            </a:r>
            <a:r>
              <a:rPr lang="pt-BR" sz="1400" i="1" dirty="0"/>
              <a:t>T</a:t>
            </a:r>
            <a:r>
              <a:rPr lang="pt-BR" sz="1400" dirty="0"/>
              <a:t>/288.15)</a:t>
            </a:r>
            <a:r>
              <a:rPr lang="pt-BR" sz="1400" baseline="30000" dirty="0"/>
              <a:t>-</a:t>
            </a:r>
            <a:r>
              <a:rPr lang="pt-BR" sz="1400" baseline="30000" dirty="0" smtClean="0"/>
              <a:t>2.7                                  </a:t>
            </a:r>
            <a:r>
              <a:rPr lang="pt-BR" sz="1400" dirty="0" smtClean="0"/>
              <a:t> </a:t>
            </a:r>
            <a:r>
              <a:rPr lang="pt-BR" sz="1400" dirty="0"/>
              <a:t>(</a:t>
            </a:r>
            <a:r>
              <a:rPr lang="pt-BR" sz="1400" i="1" dirty="0" smtClean="0"/>
              <a:t>f</a:t>
            </a:r>
            <a:r>
              <a:rPr lang="pt-BR" sz="1400" dirty="0" smtClean="0"/>
              <a:t>/9.4E9)</a:t>
            </a:r>
            <a:r>
              <a:rPr lang="pt-BR" sz="1400" baseline="30000" dirty="0" smtClean="0"/>
              <a:t>2.42</a:t>
            </a:r>
            <a:r>
              <a:rPr lang="pt-BR" sz="1400" dirty="0" smtClean="0"/>
              <a:t> </a:t>
            </a:r>
          </a:p>
          <a:p>
            <a:pPr marL="0" indent="0" algn="ctr">
              <a:lnSpc>
                <a:spcPct val="110000"/>
              </a:lnSpc>
              <a:spcBef>
                <a:spcPts val="0"/>
              </a:spcBef>
              <a:buNone/>
            </a:pPr>
            <a:r>
              <a:rPr lang="en-US" sz="1400" dirty="0" smtClean="0"/>
              <a:t>9.303E-10 </a:t>
            </a:r>
            <a:r>
              <a:rPr lang="en-US" sz="1400" dirty="0"/>
              <a:t> </a:t>
            </a:r>
            <a:r>
              <a:rPr lang="en-US" sz="1400" i="1" dirty="0"/>
              <a:t>e</a:t>
            </a:r>
            <a:r>
              <a:rPr lang="en-US" sz="1400" baseline="30000" dirty="0"/>
              <a:t>2</a:t>
            </a:r>
            <a:r>
              <a:rPr lang="en-US" sz="1400" dirty="0"/>
              <a:t> </a:t>
            </a:r>
            <a:r>
              <a:rPr lang="en-US" sz="1400" dirty="0" smtClean="0"/>
              <a:t>                                       1                                       (T/288.15)</a:t>
            </a:r>
            <a:r>
              <a:rPr lang="en-US" sz="1400" baseline="30000" dirty="0" smtClean="0"/>
              <a:t>-10</a:t>
            </a:r>
            <a:r>
              <a:rPr lang="en-US" sz="1400" dirty="0" smtClean="0"/>
              <a:t>                         (</a:t>
            </a:r>
            <a:r>
              <a:rPr lang="en-US" sz="1400" i="1" dirty="0"/>
              <a:t>f</a:t>
            </a:r>
            <a:r>
              <a:rPr lang="en-US" sz="1400" dirty="0"/>
              <a:t>/9.4E9)</a:t>
            </a:r>
            <a:r>
              <a:rPr lang="en-US" sz="1400" baseline="30000" dirty="0"/>
              <a:t>2.08</a:t>
            </a:r>
            <a:r>
              <a:rPr lang="en-US" sz="1400" dirty="0"/>
              <a:t> </a:t>
            </a:r>
            <a:endParaRPr lang="pt-BR" sz="1400" dirty="0"/>
          </a:p>
        </p:txBody>
      </p:sp>
      <p:sp>
        <p:nvSpPr>
          <p:cNvPr id="48" name="Content Placeholder 6"/>
          <p:cNvSpPr txBox="1">
            <a:spLocks/>
          </p:cNvSpPr>
          <p:nvPr/>
        </p:nvSpPr>
        <p:spPr>
          <a:xfrm>
            <a:off x="1545336" y="5023098"/>
            <a:ext cx="7446262" cy="545631"/>
          </a:xfrm>
          <a:prstGeom prst="rect">
            <a:avLst/>
          </a:prstGeom>
        </p:spPr>
        <p:txBody>
          <a:bodyPr vert="horz" lIns="91440" tIns="45720" rIns="91440" bIns="45720" rtlCol="0" anchor="ctr" anchorCtr="1">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1.199E-05 </a:t>
            </a:r>
            <a:r>
              <a:rPr lang="pt-BR" sz="1400" i="1" dirty="0"/>
              <a:t>e</a:t>
            </a:r>
            <a:r>
              <a:rPr lang="pt-BR" sz="1400" dirty="0"/>
              <a:t>                               </a:t>
            </a:r>
            <a:r>
              <a:rPr lang="pt-BR" sz="1400" dirty="0" smtClean="0"/>
              <a:t> (</a:t>
            </a:r>
            <a:r>
              <a:rPr lang="pt-BR" sz="1400" i="1" dirty="0" smtClean="0"/>
              <a:t>P</a:t>
            </a:r>
            <a:r>
              <a:rPr lang="pt-BR" sz="1400" dirty="0" smtClean="0"/>
              <a:t>/101325)</a:t>
            </a:r>
            <a:r>
              <a:rPr lang="pt-BR" sz="1400" baseline="30000" dirty="0" smtClean="0"/>
              <a:t>0.937</a:t>
            </a:r>
            <a:r>
              <a:rPr lang="pt-BR" sz="1400" dirty="0" smtClean="0"/>
              <a:t>                          (</a:t>
            </a:r>
            <a:r>
              <a:rPr lang="pt-BR" sz="1400" i="1" dirty="0"/>
              <a:t>T</a:t>
            </a:r>
            <a:r>
              <a:rPr lang="pt-BR" sz="1400" dirty="0"/>
              <a:t>/288.15)</a:t>
            </a:r>
            <a:r>
              <a:rPr lang="pt-BR" sz="1400" baseline="30000" dirty="0"/>
              <a:t>-</a:t>
            </a:r>
            <a:r>
              <a:rPr lang="pt-BR" sz="1400" baseline="30000" dirty="0" smtClean="0"/>
              <a:t>2.4                                </a:t>
            </a:r>
            <a:r>
              <a:rPr lang="pt-BR" sz="1400" dirty="0" smtClean="0"/>
              <a:t> </a:t>
            </a:r>
            <a:r>
              <a:rPr lang="pt-BR" sz="1400" dirty="0"/>
              <a:t>(</a:t>
            </a:r>
            <a:r>
              <a:rPr lang="pt-BR" sz="1400" i="1" dirty="0" smtClean="0"/>
              <a:t>f</a:t>
            </a:r>
            <a:r>
              <a:rPr lang="pt-BR" sz="1400" dirty="0" smtClean="0"/>
              <a:t>/13.6E9)</a:t>
            </a:r>
            <a:r>
              <a:rPr lang="pt-BR" sz="1400" baseline="30000" dirty="0" smtClean="0"/>
              <a:t>3.42</a:t>
            </a:r>
          </a:p>
          <a:p>
            <a:pPr marL="0" indent="0" algn="ctr">
              <a:lnSpc>
                <a:spcPct val="110000"/>
              </a:lnSpc>
              <a:spcBef>
                <a:spcPts val="0"/>
              </a:spcBef>
              <a:buNone/>
            </a:pPr>
            <a:r>
              <a:rPr lang="en-US" sz="1400" dirty="0" smtClean="0"/>
              <a:t>2.026E-9  </a:t>
            </a:r>
            <a:r>
              <a:rPr lang="en-US" sz="1400" i="1" dirty="0"/>
              <a:t>e</a:t>
            </a:r>
            <a:r>
              <a:rPr lang="en-US" sz="1400" baseline="30000" dirty="0"/>
              <a:t>2</a:t>
            </a:r>
            <a:r>
              <a:rPr lang="en-US" sz="1400" dirty="0"/>
              <a:t>                </a:t>
            </a:r>
            <a:r>
              <a:rPr lang="en-US" sz="1400" dirty="0" smtClean="0"/>
              <a:t>                          1                                      (</a:t>
            </a:r>
            <a:r>
              <a:rPr lang="en-US" sz="1400" dirty="0"/>
              <a:t>T/288.15)</a:t>
            </a:r>
            <a:r>
              <a:rPr lang="en-US" sz="1400" baseline="30000" dirty="0"/>
              <a:t>-10</a:t>
            </a:r>
            <a:r>
              <a:rPr lang="en-US" sz="1400" dirty="0"/>
              <a:t> </a:t>
            </a:r>
            <a:r>
              <a:rPr lang="en-US" sz="1400" dirty="0" smtClean="0"/>
              <a:t>                      (</a:t>
            </a:r>
            <a:r>
              <a:rPr lang="en-US" sz="1400" i="1" dirty="0" smtClean="0"/>
              <a:t>f</a:t>
            </a:r>
            <a:r>
              <a:rPr lang="en-US" sz="1400" dirty="0" smtClean="0"/>
              <a:t>/13.6E9)</a:t>
            </a:r>
            <a:r>
              <a:rPr lang="en-US" sz="1400" baseline="30000" dirty="0" smtClean="0"/>
              <a:t>2.18</a:t>
            </a:r>
            <a:r>
              <a:rPr lang="en-US" sz="1400" dirty="0" smtClean="0"/>
              <a:t> </a:t>
            </a:r>
            <a:endParaRPr lang="pt-BR" sz="1400" dirty="0"/>
          </a:p>
        </p:txBody>
      </p:sp>
      <p:sp>
        <p:nvSpPr>
          <p:cNvPr id="49" name="Content Placeholder 6"/>
          <p:cNvSpPr txBox="1">
            <a:spLocks/>
          </p:cNvSpPr>
          <p:nvPr/>
        </p:nvSpPr>
        <p:spPr>
          <a:xfrm>
            <a:off x="1545336" y="5526018"/>
            <a:ext cx="7446262" cy="545631"/>
          </a:xfrm>
          <a:prstGeom prst="rect">
            <a:avLst/>
          </a:prstGeom>
        </p:spPr>
        <p:txBody>
          <a:bodyPr vert="horz" lIns="91440" tIns="45720" rIns="91440" bIns="45720" rtlCol="0" anchor="ctr" anchorCtr="1">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5.704E-05 </a:t>
            </a:r>
            <a:r>
              <a:rPr lang="pt-BR" sz="1400" i="1" dirty="0"/>
              <a:t>e</a:t>
            </a:r>
            <a:r>
              <a:rPr lang="pt-BR" sz="1400" dirty="0"/>
              <a:t>                                (</a:t>
            </a:r>
            <a:r>
              <a:rPr lang="pt-BR" sz="1400" i="1" dirty="0" smtClean="0"/>
              <a:t>P</a:t>
            </a:r>
            <a:r>
              <a:rPr lang="pt-BR" sz="1400" dirty="0" smtClean="0"/>
              <a:t>/101325)</a:t>
            </a:r>
            <a:r>
              <a:rPr lang="pt-BR" sz="1400" baseline="30000" dirty="0" smtClean="0"/>
              <a:t>0.975</a:t>
            </a:r>
            <a:r>
              <a:rPr lang="pt-BR" sz="1400" dirty="0" smtClean="0"/>
              <a:t>                         </a:t>
            </a:r>
            <a:r>
              <a:rPr lang="pt-BR" sz="1400" dirty="0"/>
              <a:t>(</a:t>
            </a:r>
            <a:r>
              <a:rPr lang="pt-BR" sz="1400" i="1" dirty="0"/>
              <a:t>T</a:t>
            </a:r>
            <a:r>
              <a:rPr lang="pt-BR" sz="1400" dirty="0"/>
              <a:t>/288.15)</a:t>
            </a:r>
            <a:r>
              <a:rPr lang="pt-BR" sz="1400" baseline="30000" dirty="0"/>
              <a:t>-</a:t>
            </a:r>
            <a:r>
              <a:rPr lang="pt-BR" sz="1400" baseline="30000" dirty="0" smtClean="0"/>
              <a:t>2.7                                  </a:t>
            </a:r>
            <a:r>
              <a:rPr lang="pt-BR" sz="1400" dirty="0" smtClean="0"/>
              <a:t> </a:t>
            </a:r>
            <a:r>
              <a:rPr lang="pt-BR" sz="1400" dirty="0"/>
              <a:t>(</a:t>
            </a:r>
            <a:r>
              <a:rPr lang="pt-BR" sz="1400" i="1" dirty="0" smtClean="0"/>
              <a:t>f</a:t>
            </a:r>
            <a:r>
              <a:rPr lang="pt-BR" sz="1400" dirty="0" smtClean="0"/>
              <a:t>/35E9)</a:t>
            </a:r>
            <a:r>
              <a:rPr lang="pt-BR" sz="1400" baseline="30000" dirty="0" smtClean="0"/>
              <a:t>0.18</a:t>
            </a:r>
            <a:endParaRPr lang="pt-BR" sz="1400" baseline="30000" dirty="0"/>
          </a:p>
          <a:p>
            <a:pPr marL="0" indent="0" algn="ctr">
              <a:lnSpc>
                <a:spcPct val="110000"/>
              </a:lnSpc>
              <a:spcBef>
                <a:spcPts val="0"/>
              </a:spcBef>
              <a:buNone/>
            </a:pPr>
            <a:r>
              <a:rPr lang="en-US" sz="1400" dirty="0" smtClean="0"/>
              <a:t>1.282E-8  </a:t>
            </a:r>
            <a:r>
              <a:rPr lang="en-US" sz="1400" i="1" dirty="0"/>
              <a:t>e</a:t>
            </a:r>
            <a:r>
              <a:rPr lang="en-US" sz="1400" baseline="30000" dirty="0"/>
              <a:t>2</a:t>
            </a:r>
            <a:r>
              <a:rPr lang="en-US" sz="1400" dirty="0"/>
              <a:t>         </a:t>
            </a:r>
            <a:r>
              <a:rPr lang="en-US" sz="1400" dirty="0" smtClean="0"/>
              <a:t>                               1                                       </a:t>
            </a:r>
            <a:r>
              <a:rPr lang="en-US" sz="1400" dirty="0"/>
              <a:t>(T/288.15)</a:t>
            </a:r>
            <a:r>
              <a:rPr lang="en-US" sz="1400" baseline="30000" dirty="0"/>
              <a:t>-</a:t>
            </a:r>
            <a:r>
              <a:rPr lang="en-US" sz="1400" baseline="30000" dirty="0" smtClean="0"/>
              <a:t>10.1</a:t>
            </a:r>
            <a:r>
              <a:rPr lang="en-US" sz="1400" dirty="0" smtClean="0"/>
              <a:t>                      </a:t>
            </a:r>
            <a:r>
              <a:rPr lang="en-US" sz="1400" dirty="0"/>
              <a:t>(</a:t>
            </a:r>
            <a:r>
              <a:rPr lang="en-US" sz="1400" i="1" dirty="0" smtClean="0"/>
              <a:t>f</a:t>
            </a:r>
            <a:r>
              <a:rPr lang="en-US" sz="1400" dirty="0" smtClean="0"/>
              <a:t>/35E9)</a:t>
            </a:r>
            <a:r>
              <a:rPr lang="en-US" sz="1400" baseline="30000" dirty="0" smtClean="0"/>
              <a:t>1.75</a:t>
            </a:r>
            <a:endParaRPr lang="pt-BR" sz="1400" dirty="0" smtClean="0"/>
          </a:p>
        </p:txBody>
      </p:sp>
      <p:sp>
        <p:nvSpPr>
          <p:cNvPr id="50" name="Content Placeholder 6"/>
          <p:cNvSpPr txBox="1">
            <a:spLocks/>
          </p:cNvSpPr>
          <p:nvPr/>
        </p:nvSpPr>
        <p:spPr>
          <a:xfrm>
            <a:off x="1545336" y="6028938"/>
            <a:ext cx="7446262" cy="545631"/>
          </a:xfrm>
          <a:prstGeom prst="rect">
            <a:avLst/>
          </a:prstGeom>
        </p:spPr>
        <p:txBody>
          <a:bodyPr vert="horz" lIns="91440" tIns="45720" rIns="91440" bIns="45720" rtlCol="0" anchor="ctr" anchorCtr="1">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2.773E-04 </a:t>
            </a:r>
            <a:r>
              <a:rPr lang="pt-BR" sz="1400" i="1" dirty="0"/>
              <a:t>e</a:t>
            </a:r>
            <a:r>
              <a:rPr lang="pt-BR" sz="1400" dirty="0"/>
              <a:t>                         </a:t>
            </a:r>
            <a:r>
              <a:rPr lang="pt-BR" sz="1400" dirty="0" smtClean="0"/>
              <a:t>          </a:t>
            </a:r>
            <a:r>
              <a:rPr lang="pt-BR" sz="1400" i="1" dirty="0" smtClean="0"/>
              <a:t>P</a:t>
            </a:r>
            <a:r>
              <a:rPr lang="pt-BR" sz="1400" dirty="0" smtClean="0"/>
              <a:t>/101325                               </a:t>
            </a:r>
            <a:r>
              <a:rPr lang="pt-BR" sz="1400" dirty="0"/>
              <a:t>(</a:t>
            </a:r>
            <a:r>
              <a:rPr lang="pt-BR" sz="1400" i="1" dirty="0"/>
              <a:t>T</a:t>
            </a:r>
            <a:r>
              <a:rPr lang="pt-BR" sz="1400" dirty="0"/>
              <a:t>/288.15</a:t>
            </a:r>
            <a:r>
              <a:rPr lang="pt-BR" sz="1400" dirty="0" smtClean="0"/>
              <a:t>)</a:t>
            </a:r>
            <a:r>
              <a:rPr lang="pt-BR" sz="1400" baseline="30000" dirty="0" smtClean="0"/>
              <a:t>-3.16      </a:t>
            </a:r>
            <a:r>
              <a:rPr lang="pt-BR" sz="1400" dirty="0" smtClean="0"/>
              <a:t>                   (</a:t>
            </a:r>
            <a:r>
              <a:rPr lang="pt-BR" sz="1400" i="1" dirty="0" smtClean="0"/>
              <a:t>f</a:t>
            </a:r>
            <a:r>
              <a:rPr lang="pt-BR" sz="1400" dirty="0" smtClean="0"/>
              <a:t>/94E9)</a:t>
            </a:r>
            <a:r>
              <a:rPr lang="pt-BR" sz="1400" baseline="30000" dirty="0" smtClean="0"/>
              <a:t>2.04</a:t>
            </a:r>
          </a:p>
          <a:p>
            <a:pPr marL="0" indent="0" algn="ctr">
              <a:lnSpc>
                <a:spcPct val="110000"/>
              </a:lnSpc>
              <a:spcBef>
                <a:spcPts val="0"/>
              </a:spcBef>
              <a:buNone/>
            </a:pPr>
            <a:r>
              <a:rPr lang="en-US" sz="1400" dirty="0" smtClean="0"/>
              <a:t>8.797E-8  </a:t>
            </a:r>
            <a:r>
              <a:rPr lang="en-US" sz="1400" i="1" dirty="0"/>
              <a:t>e</a:t>
            </a:r>
            <a:r>
              <a:rPr lang="en-US" sz="1400" baseline="30000" dirty="0"/>
              <a:t>2</a:t>
            </a:r>
            <a:r>
              <a:rPr lang="en-US" sz="1400" dirty="0"/>
              <a:t>                      </a:t>
            </a:r>
            <a:r>
              <a:rPr lang="en-US" sz="1400" dirty="0" smtClean="0"/>
              <a:t>                  1                                       </a:t>
            </a:r>
            <a:r>
              <a:rPr lang="en-US" sz="1400" dirty="0"/>
              <a:t>(T/288.15)</a:t>
            </a:r>
            <a:r>
              <a:rPr lang="en-US" sz="1400" baseline="30000" dirty="0"/>
              <a:t>-</a:t>
            </a:r>
            <a:r>
              <a:rPr lang="en-US" sz="1400" baseline="30000" dirty="0" smtClean="0"/>
              <a:t>10.5</a:t>
            </a:r>
            <a:r>
              <a:rPr lang="en-US" sz="1400" dirty="0" smtClean="0"/>
              <a:t>                         </a:t>
            </a:r>
            <a:r>
              <a:rPr lang="en-US" sz="1400" dirty="0"/>
              <a:t>(</a:t>
            </a:r>
            <a:r>
              <a:rPr lang="en-US" sz="1400" i="1" dirty="0" smtClean="0"/>
              <a:t>f</a:t>
            </a:r>
            <a:r>
              <a:rPr lang="en-US" sz="1400" dirty="0" smtClean="0"/>
              <a:t>/94E9)</a:t>
            </a:r>
            <a:r>
              <a:rPr lang="en-US" sz="1400" baseline="30000" dirty="0" smtClean="0"/>
              <a:t>2</a:t>
            </a:r>
            <a:endParaRPr lang="pt-BR" sz="1400" dirty="0"/>
          </a:p>
        </p:txBody>
      </p:sp>
    </p:spTree>
    <p:extLst>
      <p:ext uri="{BB962C8B-B14F-4D97-AF65-F5344CB8AC3E}">
        <p14:creationId xmlns:p14="http://schemas.microsoft.com/office/powerpoint/2010/main" val="2805497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Attenuation by liquid cloud</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7</a:t>
            </a:fld>
            <a:endParaRPr lang="en-US" dirty="0"/>
          </a:p>
        </p:txBody>
      </p:sp>
      <p:sp>
        <p:nvSpPr>
          <p:cNvPr id="6" name="Content Placeholder 6"/>
          <p:cNvSpPr txBox="1">
            <a:spLocks/>
          </p:cNvSpPr>
          <p:nvPr/>
        </p:nvSpPr>
        <p:spPr>
          <a:xfrm>
            <a:off x="241300" y="1529939"/>
            <a:ext cx="8756653" cy="123369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Attenuation by liquid cloud is proportional to the cloud liquid water content </a:t>
            </a:r>
            <a:r>
              <a:rPr lang="en-US" sz="1800" i="1" dirty="0" smtClean="0"/>
              <a:t>w</a:t>
            </a:r>
            <a:r>
              <a:rPr lang="en-US" sz="1800" dirty="0" smtClean="0"/>
              <a:t> (g/m</a:t>
            </a:r>
            <a:r>
              <a:rPr lang="en-US" sz="1800" baseline="30000" dirty="0" smtClean="0"/>
              <a:t>3</a:t>
            </a:r>
            <a:r>
              <a:rPr lang="en-US" sz="1800" dirty="0" smtClean="0"/>
              <a:t>).</a:t>
            </a:r>
            <a:endParaRPr lang="en-US" sz="1800" dirty="0"/>
          </a:p>
          <a:p>
            <a:pPr marL="0" indent="0">
              <a:buNone/>
            </a:pPr>
            <a:r>
              <a:rPr lang="en-US" sz="1800" dirty="0" smtClean="0"/>
              <a:t>It does not depend on air pressure, but it has a dependence with temperature that is sometimes difficult to parameterize properly, especially when water becomes </a:t>
            </a:r>
            <a:r>
              <a:rPr lang="en-US" sz="1800" dirty="0" err="1" smtClean="0"/>
              <a:t>supercooled</a:t>
            </a:r>
            <a:r>
              <a:rPr lang="en-US" sz="1800" dirty="0" smtClean="0"/>
              <a:t> at </a:t>
            </a:r>
            <a:r>
              <a:rPr lang="en-US" sz="1800" dirty="0" err="1" smtClean="0"/>
              <a:t>millimetric</a:t>
            </a:r>
            <a:r>
              <a:rPr lang="en-US" sz="1800" dirty="0" smtClean="0"/>
              <a:t> wavelengths.</a:t>
            </a:r>
          </a:p>
        </p:txBody>
      </p:sp>
      <p:sp>
        <p:nvSpPr>
          <p:cNvPr id="29" name="Rectangle 28"/>
          <p:cNvSpPr/>
          <p:nvPr/>
        </p:nvSpPr>
        <p:spPr>
          <a:xfrm>
            <a:off x="310895" y="5527331"/>
            <a:ext cx="8680703"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Rectangle 29"/>
          <p:cNvSpPr/>
          <p:nvPr/>
        </p:nvSpPr>
        <p:spPr>
          <a:xfrm>
            <a:off x="275612" y="4548432"/>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1" name="Rectangle 30"/>
          <p:cNvSpPr/>
          <p:nvPr/>
        </p:nvSpPr>
        <p:spPr>
          <a:xfrm>
            <a:off x="234047" y="3525623"/>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2" name="Content Placeholder 6"/>
          <p:cNvSpPr txBox="1">
            <a:spLocks/>
          </p:cNvSpPr>
          <p:nvPr/>
        </p:nvSpPr>
        <p:spPr>
          <a:xfrm>
            <a:off x="234047" y="2770889"/>
            <a:ext cx="1197408"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Radar band (reference frequency </a:t>
            </a:r>
            <a:r>
              <a:rPr lang="en-US" sz="2000" i="1" dirty="0" err="1" smtClean="0"/>
              <a:t>f</a:t>
            </a:r>
            <a:r>
              <a:rPr lang="en-US" sz="2000" baseline="-25000" dirty="0" err="1" smtClean="0"/>
              <a:t>ref</a:t>
            </a:r>
            <a:r>
              <a:rPr lang="en-US" sz="2000" dirty="0" smtClean="0"/>
              <a:t>)</a:t>
            </a:r>
          </a:p>
        </p:txBody>
      </p:sp>
      <p:sp>
        <p:nvSpPr>
          <p:cNvPr id="33" name="Content Placeholder 6"/>
          <p:cNvSpPr txBox="1">
            <a:spLocks/>
          </p:cNvSpPr>
          <p:nvPr/>
        </p:nvSpPr>
        <p:spPr>
          <a:xfrm>
            <a:off x="1344371" y="2763635"/>
            <a:ext cx="1732660"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One-way attenuation at (</a:t>
            </a:r>
            <a:r>
              <a:rPr lang="en-US" sz="2000" i="1" dirty="0" err="1" smtClean="0"/>
              <a:t>P</a:t>
            </a:r>
            <a:r>
              <a:rPr lang="en-US" sz="2000" baseline="-25000" dirty="0" err="1" smtClean="0"/>
              <a:t>ref</a:t>
            </a:r>
            <a:r>
              <a:rPr lang="en-US" sz="2000" dirty="0" smtClean="0"/>
              <a:t>, </a:t>
            </a:r>
            <a:r>
              <a:rPr lang="en-US" sz="2000" i="1" dirty="0" err="1" smtClean="0"/>
              <a:t>T</a:t>
            </a:r>
            <a:r>
              <a:rPr lang="en-US" sz="2000" baseline="-25000" dirty="0" err="1" smtClean="0"/>
              <a:t>ref</a:t>
            </a:r>
            <a:r>
              <a:rPr lang="en-US" sz="2000" dirty="0" smtClean="0"/>
              <a:t>, </a:t>
            </a:r>
            <a:r>
              <a:rPr lang="en-US" sz="2000" i="1" dirty="0" err="1" smtClean="0"/>
              <a:t>f</a:t>
            </a:r>
            <a:r>
              <a:rPr lang="en-US" sz="2000" baseline="-25000" dirty="0" err="1" smtClean="0"/>
              <a:t>ref</a:t>
            </a:r>
            <a:r>
              <a:rPr lang="en-US" sz="2000" dirty="0" smtClean="0"/>
              <a:t>)</a:t>
            </a:r>
          </a:p>
          <a:p>
            <a:pPr marL="0" indent="0" algn="ctr">
              <a:lnSpc>
                <a:spcPct val="110000"/>
              </a:lnSpc>
              <a:spcBef>
                <a:spcPts val="0"/>
              </a:spcBef>
              <a:buNone/>
            </a:pPr>
            <a:r>
              <a:rPr lang="en-US" sz="2000" dirty="0" smtClean="0"/>
              <a:t>(dB/km)</a:t>
            </a:r>
          </a:p>
        </p:txBody>
      </p:sp>
      <p:sp>
        <p:nvSpPr>
          <p:cNvPr id="35" name="Content Placeholder 6"/>
          <p:cNvSpPr txBox="1">
            <a:spLocks/>
          </p:cNvSpPr>
          <p:nvPr/>
        </p:nvSpPr>
        <p:spPr>
          <a:xfrm>
            <a:off x="4601861"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Temperature correction term</a:t>
            </a:r>
          </a:p>
        </p:txBody>
      </p:sp>
      <p:sp>
        <p:nvSpPr>
          <p:cNvPr id="36" name="Content Placeholder 6"/>
          <p:cNvSpPr txBox="1">
            <a:spLocks/>
          </p:cNvSpPr>
          <p:nvPr/>
        </p:nvSpPr>
        <p:spPr>
          <a:xfrm>
            <a:off x="7563629" y="277090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Frequency correction term</a:t>
            </a:r>
          </a:p>
        </p:txBody>
      </p:sp>
      <p:sp>
        <p:nvSpPr>
          <p:cNvPr id="37" name="Content Placeholder 6"/>
          <p:cNvSpPr txBox="1">
            <a:spLocks/>
          </p:cNvSpPr>
          <p:nvPr/>
        </p:nvSpPr>
        <p:spPr>
          <a:xfrm>
            <a:off x="310896" y="3518363"/>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S-band     (2.8 GHz)</a:t>
            </a:r>
          </a:p>
        </p:txBody>
      </p:sp>
      <p:sp>
        <p:nvSpPr>
          <p:cNvPr id="38" name="Content Placeholder 6"/>
          <p:cNvSpPr txBox="1">
            <a:spLocks/>
          </p:cNvSpPr>
          <p:nvPr/>
        </p:nvSpPr>
        <p:spPr>
          <a:xfrm>
            <a:off x="310896" y="4019099"/>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C-band     (5.6 GHz)</a:t>
            </a:r>
          </a:p>
        </p:txBody>
      </p:sp>
      <p:sp>
        <p:nvSpPr>
          <p:cNvPr id="39" name="Content Placeholder 6"/>
          <p:cNvSpPr txBox="1">
            <a:spLocks/>
          </p:cNvSpPr>
          <p:nvPr/>
        </p:nvSpPr>
        <p:spPr>
          <a:xfrm>
            <a:off x="310896" y="452017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X-band     (9.4 GHz)</a:t>
            </a:r>
          </a:p>
        </p:txBody>
      </p:sp>
      <p:sp>
        <p:nvSpPr>
          <p:cNvPr id="40" name="Content Placeholder 6"/>
          <p:cNvSpPr txBox="1">
            <a:spLocks/>
          </p:cNvSpPr>
          <p:nvPr/>
        </p:nvSpPr>
        <p:spPr>
          <a:xfrm>
            <a:off x="310896" y="502309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Ku-band     (13.6 GHz)</a:t>
            </a:r>
          </a:p>
        </p:txBody>
      </p:sp>
      <p:sp>
        <p:nvSpPr>
          <p:cNvPr id="41" name="Content Placeholder 6"/>
          <p:cNvSpPr txBox="1">
            <a:spLocks/>
          </p:cNvSpPr>
          <p:nvPr/>
        </p:nvSpPr>
        <p:spPr>
          <a:xfrm>
            <a:off x="310896" y="552601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err="1" smtClean="0"/>
              <a:t>Ka</a:t>
            </a:r>
            <a:r>
              <a:rPr lang="en-US" sz="1400" dirty="0" smtClean="0"/>
              <a:t>-band     (35 GHz)</a:t>
            </a:r>
          </a:p>
        </p:txBody>
      </p:sp>
      <p:sp>
        <p:nvSpPr>
          <p:cNvPr id="42" name="Content Placeholder 6"/>
          <p:cNvSpPr txBox="1">
            <a:spLocks/>
          </p:cNvSpPr>
          <p:nvPr/>
        </p:nvSpPr>
        <p:spPr>
          <a:xfrm>
            <a:off x="310896" y="602893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W-band     (94 GHz)</a:t>
            </a:r>
          </a:p>
        </p:txBody>
      </p:sp>
      <p:sp>
        <p:nvSpPr>
          <p:cNvPr id="43" name="Content Placeholder 6"/>
          <p:cNvSpPr txBox="1">
            <a:spLocks/>
          </p:cNvSpPr>
          <p:nvPr/>
        </p:nvSpPr>
        <p:spPr>
          <a:xfrm>
            <a:off x="1533052" y="3525623"/>
            <a:ext cx="745854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0.0047283 </a:t>
            </a:r>
            <a:r>
              <a:rPr lang="pt-BR" sz="1400" i="1" dirty="0" smtClean="0"/>
              <a:t>w</a:t>
            </a:r>
            <a:r>
              <a:rPr lang="pt-BR" sz="1400" dirty="0" smtClean="0"/>
              <a:t>                                       (</a:t>
            </a:r>
            <a:r>
              <a:rPr lang="pt-BR" sz="1400" i="1" dirty="0" smtClean="0"/>
              <a:t>T</a:t>
            </a:r>
            <a:r>
              <a:rPr lang="pt-BR" sz="1400" dirty="0" smtClean="0"/>
              <a:t>/288.15)</a:t>
            </a:r>
            <a:r>
              <a:rPr lang="pt-BR" sz="1400" baseline="30000" dirty="0" smtClean="0"/>
              <a:t>-7.3+0.059(T-288.15)</a:t>
            </a:r>
            <a:r>
              <a:rPr lang="pt-BR" sz="1400" dirty="0" smtClean="0"/>
              <a:t>                                          (</a:t>
            </a:r>
            <a:r>
              <a:rPr lang="pt-BR" sz="1400" i="1" dirty="0" smtClean="0"/>
              <a:t>f</a:t>
            </a:r>
            <a:r>
              <a:rPr lang="pt-BR" sz="1400" dirty="0" smtClean="0"/>
              <a:t>/2.8E9)</a:t>
            </a:r>
            <a:r>
              <a:rPr lang="pt-BR" sz="1400" baseline="30000" dirty="0" smtClean="0"/>
              <a:t>2</a:t>
            </a:r>
            <a:endParaRPr lang="pt-BR" sz="1400" dirty="0" smtClean="0"/>
          </a:p>
        </p:txBody>
      </p:sp>
      <p:sp>
        <p:nvSpPr>
          <p:cNvPr id="44" name="Content Placeholder 6"/>
          <p:cNvSpPr txBox="1">
            <a:spLocks/>
          </p:cNvSpPr>
          <p:nvPr/>
        </p:nvSpPr>
        <p:spPr>
          <a:xfrm>
            <a:off x="1540312" y="4017258"/>
            <a:ext cx="745128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a:t>0.018228</a:t>
            </a:r>
            <a:r>
              <a:rPr lang="pt-BR" sz="1400" dirty="0" smtClean="0"/>
              <a:t> </a:t>
            </a:r>
            <a:r>
              <a:rPr lang="pt-BR" sz="1400" i="1" dirty="0"/>
              <a:t>w</a:t>
            </a:r>
            <a:r>
              <a:rPr lang="pt-BR" sz="1400" dirty="0"/>
              <a:t>                   </a:t>
            </a:r>
            <a:r>
              <a:rPr lang="pt-BR" sz="1400" dirty="0" smtClean="0"/>
              <a:t>                      </a:t>
            </a:r>
            <a:r>
              <a:rPr lang="pt-BR" sz="1400" dirty="0"/>
              <a:t>(</a:t>
            </a:r>
            <a:r>
              <a:rPr lang="pt-BR" sz="1400" i="1" dirty="0"/>
              <a:t>T</a:t>
            </a:r>
            <a:r>
              <a:rPr lang="pt-BR" sz="1400" dirty="0"/>
              <a:t>/288.15)</a:t>
            </a:r>
            <a:r>
              <a:rPr lang="pt-BR" sz="1400" baseline="30000" dirty="0"/>
              <a:t>-</a:t>
            </a:r>
            <a:r>
              <a:rPr lang="pt-BR" sz="1400" baseline="30000" dirty="0" smtClean="0"/>
              <a:t>7.2+0.062(T-288.15</a:t>
            </a:r>
            <a:r>
              <a:rPr lang="pt-BR" sz="1400" baseline="30000" dirty="0"/>
              <a:t>)</a:t>
            </a:r>
            <a:r>
              <a:rPr lang="pt-BR" sz="1400" dirty="0"/>
              <a:t>              </a:t>
            </a:r>
            <a:r>
              <a:rPr lang="pt-BR" sz="1400" dirty="0" smtClean="0"/>
              <a:t>                            </a:t>
            </a:r>
            <a:r>
              <a:rPr lang="pt-BR" sz="1400" dirty="0"/>
              <a:t>(</a:t>
            </a:r>
            <a:r>
              <a:rPr lang="pt-BR" sz="1400" i="1" dirty="0" smtClean="0"/>
              <a:t>f</a:t>
            </a:r>
            <a:r>
              <a:rPr lang="pt-BR" sz="1400" dirty="0" smtClean="0"/>
              <a:t>/5.5E9)</a:t>
            </a:r>
            <a:r>
              <a:rPr lang="pt-BR" sz="1400" baseline="30000" dirty="0" smtClean="0"/>
              <a:t>2</a:t>
            </a:r>
            <a:endParaRPr lang="pt-BR" sz="1400" dirty="0"/>
          </a:p>
        </p:txBody>
      </p:sp>
      <p:sp>
        <p:nvSpPr>
          <p:cNvPr id="45" name="Content Placeholder 6"/>
          <p:cNvSpPr txBox="1">
            <a:spLocks/>
          </p:cNvSpPr>
          <p:nvPr/>
        </p:nvSpPr>
        <p:spPr>
          <a:xfrm>
            <a:off x="1545336" y="4520178"/>
            <a:ext cx="7452617"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0.053125</a:t>
            </a:r>
            <a:r>
              <a:rPr lang="pt-BR" sz="1400" dirty="0" smtClean="0"/>
              <a:t> </a:t>
            </a:r>
            <a:r>
              <a:rPr lang="pt-BR" sz="1400" i="1" dirty="0"/>
              <a:t>w</a:t>
            </a:r>
            <a:r>
              <a:rPr lang="pt-BR" sz="1400" dirty="0"/>
              <a:t>              </a:t>
            </a:r>
            <a:r>
              <a:rPr lang="pt-BR" sz="1400" dirty="0" smtClean="0"/>
              <a:t>                          </a:t>
            </a:r>
            <a:r>
              <a:rPr lang="pt-BR" sz="1400" dirty="0"/>
              <a:t>(</a:t>
            </a:r>
            <a:r>
              <a:rPr lang="pt-BR" sz="1400" i="1" dirty="0"/>
              <a:t>T</a:t>
            </a:r>
            <a:r>
              <a:rPr lang="pt-BR" sz="1400" dirty="0"/>
              <a:t>/288.15)</a:t>
            </a:r>
            <a:r>
              <a:rPr lang="pt-BR" sz="1400" baseline="30000" dirty="0"/>
              <a:t>-</a:t>
            </a:r>
            <a:r>
              <a:rPr lang="pt-BR" sz="1400" baseline="30000" dirty="0" smtClean="0"/>
              <a:t>7.16+0.058(T-288.15</a:t>
            </a:r>
            <a:r>
              <a:rPr lang="pt-BR" sz="1400" baseline="30000" dirty="0"/>
              <a:t>)</a:t>
            </a:r>
            <a:r>
              <a:rPr lang="pt-BR" sz="1400" dirty="0"/>
              <a:t>             </a:t>
            </a:r>
            <a:r>
              <a:rPr lang="pt-BR" sz="1400" dirty="0" smtClean="0"/>
              <a:t>                         (</a:t>
            </a:r>
            <a:r>
              <a:rPr lang="pt-BR" sz="1400" i="1" dirty="0" smtClean="0"/>
              <a:t>f</a:t>
            </a:r>
            <a:r>
              <a:rPr lang="pt-BR" sz="1400" dirty="0" smtClean="0"/>
              <a:t>/9.4E9)</a:t>
            </a:r>
            <a:r>
              <a:rPr lang="pt-BR" sz="1400" baseline="30000" dirty="0" smtClean="0"/>
              <a:t>1.99</a:t>
            </a:r>
          </a:p>
        </p:txBody>
      </p:sp>
      <p:sp>
        <p:nvSpPr>
          <p:cNvPr id="46" name="Content Placeholder 6"/>
          <p:cNvSpPr txBox="1">
            <a:spLocks/>
          </p:cNvSpPr>
          <p:nvPr/>
        </p:nvSpPr>
        <p:spPr>
          <a:xfrm>
            <a:off x="1545336" y="502309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0.11079</a:t>
            </a:r>
            <a:r>
              <a:rPr lang="pt-BR" sz="1400" dirty="0" smtClean="0"/>
              <a:t> </a:t>
            </a:r>
            <a:r>
              <a:rPr lang="pt-BR" sz="1400" i="1" dirty="0"/>
              <a:t>w</a:t>
            </a:r>
            <a:r>
              <a:rPr lang="pt-BR" sz="1400" dirty="0"/>
              <a:t>             </a:t>
            </a:r>
            <a:r>
              <a:rPr lang="pt-BR" sz="1400" dirty="0" smtClean="0"/>
              <a:t>                              </a:t>
            </a:r>
            <a:r>
              <a:rPr lang="pt-BR" sz="1400" dirty="0"/>
              <a:t>(</a:t>
            </a:r>
            <a:r>
              <a:rPr lang="pt-BR" sz="1400" i="1" dirty="0"/>
              <a:t>T</a:t>
            </a:r>
            <a:r>
              <a:rPr lang="pt-BR" sz="1400" dirty="0"/>
              <a:t>/288.15)</a:t>
            </a:r>
            <a:r>
              <a:rPr lang="pt-BR" sz="1400" baseline="30000" dirty="0"/>
              <a:t>-</a:t>
            </a:r>
            <a:r>
              <a:rPr lang="pt-BR" sz="1400" baseline="30000" dirty="0" smtClean="0"/>
              <a:t>7.1+0.058(T-288.15</a:t>
            </a:r>
            <a:r>
              <a:rPr lang="pt-BR" sz="1400" baseline="30000" dirty="0"/>
              <a:t>)</a:t>
            </a:r>
            <a:r>
              <a:rPr lang="pt-BR" sz="1400" dirty="0"/>
              <a:t>   </a:t>
            </a:r>
            <a:r>
              <a:rPr lang="pt-BR" sz="1400" dirty="0" smtClean="0"/>
              <a:t>                                  </a:t>
            </a:r>
            <a:r>
              <a:rPr lang="pt-BR" sz="1400" dirty="0"/>
              <a:t>(</a:t>
            </a:r>
            <a:r>
              <a:rPr lang="pt-BR" sz="1400" i="1" dirty="0" smtClean="0"/>
              <a:t>f</a:t>
            </a:r>
            <a:r>
              <a:rPr lang="pt-BR" sz="1400" dirty="0" smtClean="0"/>
              <a:t>/13.6E9)</a:t>
            </a:r>
            <a:r>
              <a:rPr lang="pt-BR" sz="1400" baseline="30000" dirty="0" smtClean="0"/>
              <a:t>1.99</a:t>
            </a:r>
            <a:endParaRPr lang="pt-BR" sz="1400" baseline="30000" dirty="0"/>
          </a:p>
        </p:txBody>
      </p:sp>
      <p:sp>
        <p:nvSpPr>
          <p:cNvPr id="47" name="Content Placeholder 6"/>
          <p:cNvSpPr txBox="1">
            <a:spLocks/>
          </p:cNvSpPr>
          <p:nvPr/>
        </p:nvSpPr>
        <p:spPr>
          <a:xfrm>
            <a:off x="1545336" y="552601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0.70588</a:t>
            </a:r>
            <a:r>
              <a:rPr lang="pt-BR" sz="1400" dirty="0" smtClean="0"/>
              <a:t> </a:t>
            </a:r>
            <a:r>
              <a:rPr lang="pt-BR" sz="1400" i="1" dirty="0"/>
              <a:t>w</a:t>
            </a:r>
            <a:r>
              <a:rPr lang="pt-BR" sz="1400" dirty="0"/>
              <a:t>                      </a:t>
            </a:r>
            <a:r>
              <a:rPr lang="pt-BR" sz="1400" dirty="0" smtClean="0"/>
              <a:t>                     </a:t>
            </a:r>
            <a:r>
              <a:rPr lang="pt-BR" sz="1400" dirty="0"/>
              <a:t>(</a:t>
            </a:r>
            <a:r>
              <a:rPr lang="pt-BR" sz="1400" i="1" dirty="0"/>
              <a:t>T</a:t>
            </a:r>
            <a:r>
              <a:rPr lang="pt-BR" sz="1400" dirty="0"/>
              <a:t>/288.15</a:t>
            </a:r>
            <a:r>
              <a:rPr lang="pt-BR" sz="1400" dirty="0" smtClean="0"/>
              <a:t>)</a:t>
            </a:r>
            <a:r>
              <a:rPr lang="pt-BR" sz="1400" baseline="30000" dirty="0" smtClean="0"/>
              <a:t>-6.6+0.028(T-288.15</a:t>
            </a:r>
            <a:r>
              <a:rPr lang="pt-BR" sz="1400" baseline="30000" dirty="0"/>
              <a:t>)</a:t>
            </a:r>
            <a:r>
              <a:rPr lang="pt-BR" sz="1400" dirty="0"/>
              <a:t>    </a:t>
            </a:r>
            <a:r>
              <a:rPr lang="pt-BR" sz="1400" dirty="0" smtClean="0"/>
              <a:t>                                   </a:t>
            </a:r>
            <a:r>
              <a:rPr lang="pt-BR" sz="1400" dirty="0"/>
              <a:t>(</a:t>
            </a:r>
            <a:r>
              <a:rPr lang="pt-BR" sz="1400" i="1" dirty="0" smtClean="0"/>
              <a:t>f</a:t>
            </a:r>
            <a:r>
              <a:rPr lang="pt-BR" sz="1400" dirty="0" smtClean="0"/>
              <a:t>/35E9)</a:t>
            </a:r>
            <a:r>
              <a:rPr lang="pt-BR" sz="1400" baseline="30000" dirty="0" smtClean="0"/>
              <a:t>1.91</a:t>
            </a:r>
            <a:endParaRPr lang="pt-BR" sz="1400" baseline="30000" dirty="0"/>
          </a:p>
        </p:txBody>
      </p:sp>
      <p:sp>
        <p:nvSpPr>
          <p:cNvPr id="48" name="Content Placeholder 6"/>
          <p:cNvSpPr txBox="1">
            <a:spLocks/>
          </p:cNvSpPr>
          <p:nvPr/>
        </p:nvSpPr>
        <p:spPr>
          <a:xfrm>
            <a:off x="1545336" y="602893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4.0189</a:t>
            </a:r>
            <a:r>
              <a:rPr lang="pt-BR" sz="1400" dirty="0" smtClean="0"/>
              <a:t> </a:t>
            </a:r>
            <a:r>
              <a:rPr lang="pt-BR" sz="1400" i="1" dirty="0"/>
              <a:t>w</a:t>
            </a:r>
            <a:r>
              <a:rPr lang="pt-BR" sz="1400" dirty="0"/>
              <a:t>                      </a:t>
            </a:r>
            <a:r>
              <a:rPr lang="pt-BR" sz="1400" dirty="0" smtClean="0"/>
              <a:t>                     </a:t>
            </a:r>
            <a:r>
              <a:rPr lang="pt-BR" sz="1400" dirty="0"/>
              <a:t>(</a:t>
            </a:r>
            <a:r>
              <a:rPr lang="pt-BR" sz="1400" i="1" dirty="0"/>
              <a:t>T</a:t>
            </a:r>
            <a:r>
              <a:rPr lang="pt-BR" sz="1400" dirty="0"/>
              <a:t>/288.15</a:t>
            </a:r>
            <a:r>
              <a:rPr lang="pt-BR" sz="1400" dirty="0" smtClean="0"/>
              <a:t>)</a:t>
            </a:r>
            <a:r>
              <a:rPr lang="pt-BR" sz="1400" baseline="30000" dirty="0" smtClean="0"/>
              <a:t>-3.5+0.045(T-288.15</a:t>
            </a:r>
            <a:r>
              <a:rPr lang="pt-BR" sz="1400" baseline="30000" dirty="0"/>
              <a:t>)</a:t>
            </a:r>
            <a:r>
              <a:rPr lang="pt-BR" sz="1400" dirty="0"/>
              <a:t>                    </a:t>
            </a:r>
            <a:r>
              <a:rPr lang="pt-BR" sz="1400" dirty="0" smtClean="0"/>
              <a:t>                   </a:t>
            </a:r>
            <a:r>
              <a:rPr lang="pt-BR" sz="1400" dirty="0"/>
              <a:t>(</a:t>
            </a:r>
            <a:r>
              <a:rPr lang="pt-BR" sz="1400" i="1" dirty="0" smtClean="0"/>
              <a:t>f</a:t>
            </a:r>
            <a:r>
              <a:rPr lang="pt-BR" sz="1400" dirty="0" smtClean="0"/>
              <a:t>/94E9)</a:t>
            </a:r>
            <a:r>
              <a:rPr lang="pt-BR" sz="1400" baseline="30000" dirty="0" smtClean="0"/>
              <a:t>1.53</a:t>
            </a:r>
            <a:endParaRPr lang="pt-BR" sz="1400" baseline="30000" dirty="0"/>
          </a:p>
        </p:txBody>
      </p:sp>
    </p:spTree>
    <p:extLst>
      <p:ext uri="{BB962C8B-B14F-4D97-AF65-F5344CB8AC3E}">
        <p14:creationId xmlns:p14="http://schemas.microsoft.com/office/powerpoint/2010/main" val="1739780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Attenuation by rain</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8</a:t>
            </a:fld>
            <a:endParaRPr lang="en-US" dirty="0"/>
          </a:p>
        </p:txBody>
      </p:sp>
      <p:sp>
        <p:nvSpPr>
          <p:cNvPr id="6" name="Content Placeholder 6"/>
          <p:cNvSpPr txBox="1">
            <a:spLocks/>
          </p:cNvSpPr>
          <p:nvPr/>
        </p:nvSpPr>
        <p:spPr>
          <a:xfrm>
            <a:off x="241300" y="1529938"/>
            <a:ext cx="8756653" cy="468217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Because raindrops are often at the limit between Rayleigh and Mie </a:t>
            </a:r>
            <a:r>
              <a:rPr lang="en-US" sz="1800" dirty="0" err="1" smtClean="0"/>
              <a:t>scatterers</a:t>
            </a:r>
            <a:r>
              <a:rPr lang="en-US" sz="1800" dirty="0" smtClean="0"/>
              <a:t>, attenuation is not nicely proportional to the rainfall rate </a:t>
            </a:r>
            <a:r>
              <a:rPr lang="en-US" sz="1800" i="1" dirty="0" smtClean="0"/>
              <a:t>R</a:t>
            </a:r>
            <a:r>
              <a:rPr lang="en-US" sz="1800" dirty="0" smtClean="0"/>
              <a:t> (mm/</a:t>
            </a:r>
            <a:r>
              <a:rPr lang="en-US" sz="1800" dirty="0" err="1" smtClean="0"/>
              <a:t>hr</a:t>
            </a:r>
            <a:r>
              <a:rPr lang="en-US" sz="1800" dirty="0" smtClean="0"/>
              <a:t>); it is instead a complicated function that varies considerably with </a:t>
            </a:r>
            <a:r>
              <a:rPr lang="en-US" sz="1800" i="1" dirty="0" smtClean="0"/>
              <a:t>f</a:t>
            </a:r>
            <a:r>
              <a:rPr lang="en-US" sz="1800" dirty="0" smtClean="0"/>
              <a:t>, </a:t>
            </a:r>
            <a:r>
              <a:rPr lang="en-US" sz="1800" i="1" dirty="0" smtClean="0"/>
              <a:t>R</a:t>
            </a:r>
            <a:r>
              <a:rPr lang="en-US" sz="1800" dirty="0" smtClean="0"/>
              <a:t> and </a:t>
            </a:r>
            <a:r>
              <a:rPr lang="en-US" sz="1800" i="1" dirty="0" smtClean="0"/>
              <a:t>T</a:t>
            </a:r>
            <a:r>
              <a:rPr lang="en-US" sz="1800" dirty="0" smtClean="0"/>
              <a:t>, in addition to with the drop size distribution.</a:t>
            </a:r>
          </a:p>
          <a:p>
            <a:pPr marL="0" indent="0">
              <a:buNone/>
            </a:pPr>
            <a:r>
              <a:rPr lang="en-US" sz="1800" dirty="0" smtClean="0"/>
              <a:t>In the table, “</a:t>
            </a:r>
            <a:r>
              <a:rPr lang="en-US" sz="1800" dirty="0" err="1" smtClean="0"/>
              <a:t>sqrt</a:t>
            </a:r>
            <a:r>
              <a:rPr lang="en-US" sz="1800" dirty="0" smtClean="0"/>
              <a:t>()” means √ ; the relationships here fail at very low </a:t>
            </a:r>
            <a:r>
              <a:rPr lang="en-US" sz="1800" i="1" dirty="0" smtClean="0"/>
              <a:t>R</a:t>
            </a:r>
            <a:r>
              <a:rPr lang="en-US" sz="1800" dirty="0" smtClean="0"/>
              <a:t> (&lt; 0.1 mm/</a:t>
            </a:r>
            <a:r>
              <a:rPr lang="en-US" sz="1800" dirty="0" err="1" smtClean="0"/>
              <a:t>hr</a:t>
            </a:r>
            <a:r>
              <a:rPr lang="en-US" sz="1800" dirty="0" smtClean="0"/>
              <a:t>).</a:t>
            </a:r>
            <a:endParaRPr lang="en-US" sz="1800" dirty="0"/>
          </a:p>
        </p:txBody>
      </p:sp>
      <p:sp>
        <p:nvSpPr>
          <p:cNvPr id="48" name="Rectangle 47"/>
          <p:cNvSpPr/>
          <p:nvPr/>
        </p:nvSpPr>
        <p:spPr>
          <a:xfrm>
            <a:off x="310895" y="5527331"/>
            <a:ext cx="8680703"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9" name="Rectangle 48"/>
          <p:cNvSpPr/>
          <p:nvPr/>
        </p:nvSpPr>
        <p:spPr>
          <a:xfrm>
            <a:off x="275612" y="4548432"/>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0" name="Rectangle 49"/>
          <p:cNvSpPr/>
          <p:nvPr/>
        </p:nvSpPr>
        <p:spPr>
          <a:xfrm>
            <a:off x="234047" y="3525623"/>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1" name="Content Placeholder 6"/>
          <p:cNvSpPr txBox="1">
            <a:spLocks/>
          </p:cNvSpPr>
          <p:nvPr/>
        </p:nvSpPr>
        <p:spPr>
          <a:xfrm>
            <a:off x="234047" y="2770889"/>
            <a:ext cx="1197408"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Radar band (reference frequency </a:t>
            </a:r>
            <a:r>
              <a:rPr lang="en-US" sz="2000" i="1" dirty="0" err="1" smtClean="0"/>
              <a:t>f</a:t>
            </a:r>
            <a:r>
              <a:rPr lang="en-US" sz="2000" baseline="-25000" dirty="0" err="1" smtClean="0"/>
              <a:t>ref</a:t>
            </a:r>
            <a:r>
              <a:rPr lang="en-US" sz="2000" dirty="0" smtClean="0"/>
              <a:t>)</a:t>
            </a:r>
          </a:p>
        </p:txBody>
      </p:sp>
      <p:sp>
        <p:nvSpPr>
          <p:cNvPr id="52" name="Content Placeholder 6"/>
          <p:cNvSpPr txBox="1">
            <a:spLocks/>
          </p:cNvSpPr>
          <p:nvPr/>
        </p:nvSpPr>
        <p:spPr>
          <a:xfrm>
            <a:off x="1744421" y="2763635"/>
            <a:ext cx="1732660"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One-way attenuation at (</a:t>
            </a:r>
            <a:r>
              <a:rPr lang="en-US" sz="2000" i="1" dirty="0" err="1" smtClean="0"/>
              <a:t>P</a:t>
            </a:r>
            <a:r>
              <a:rPr lang="en-US" sz="2000" baseline="-25000" dirty="0" err="1" smtClean="0"/>
              <a:t>ref</a:t>
            </a:r>
            <a:r>
              <a:rPr lang="en-US" sz="2000" dirty="0" smtClean="0"/>
              <a:t>, </a:t>
            </a:r>
            <a:r>
              <a:rPr lang="en-US" sz="2000" i="1" dirty="0" err="1" smtClean="0"/>
              <a:t>T</a:t>
            </a:r>
            <a:r>
              <a:rPr lang="en-US" sz="2000" baseline="-25000" dirty="0" err="1" smtClean="0"/>
              <a:t>ref</a:t>
            </a:r>
            <a:r>
              <a:rPr lang="en-US" sz="2000" dirty="0" smtClean="0"/>
              <a:t>, </a:t>
            </a:r>
            <a:r>
              <a:rPr lang="en-US" sz="2000" i="1" dirty="0" err="1" smtClean="0"/>
              <a:t>f</a:t>
            </a:r>
            <a:r>
              <a:rPr lang="en-US" sz="2000" baseline="-25000" dirty="0" err="1" smtClean="0"/>
              <a:t>ref</a:t>
            </a:r>
            <a:r>
              <a:rPr lang="en-US" sz="2000" dirty="0" smtClean="0"/>
              <a:t>)</a:t>
            </a:r>
          </a:p>
          <a:p>
            <a:pPr marL="0" indent="0" algn="ctr">
              <a:lnSpc>
                <a:spcPct val="110000"/>
              </a:lnSpc>
              <a:spcBef>
                <a:spcPts val="0"/>
              </a:spcBef>
              <a:buNone/>
            </a:pPr>
            <a:r>
              <a:rPr lang="en-US" sz="2000" dirty="0" smtClean="0"/>
              <a:t>(dB/km)</a:t>
            </a:r>
          </a:p>
        </p:txBody>
      </p:sp>
      <p:sp>
        <p:nvSpPr>
          <p:cNvPr id="53" name="Content Placeholder 6"/>
          <p:cNvSpPr txBox="1">
            <a:spLocks/>
          </p:cNvSpPr>
          <p:nvPr/>
        </p:nvSpPr>
        <p:spPr>
          <a:xfrm>
            <a:off x="5440921"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Temperature correction term</a:t>
            </a:r>
          </a:p>
        </p:txBody>
      </p:sp>
      <p:sp>
        <p:nvSpPr>
          <p:cNvPr id="54" name="Content Placeholder 6"/>
          <p:cNvSpPr txBox="1">
            <a:spLocks/>
          </p:cNvSpPr>
          <p:nvPr/>
        </p:nvSpPr>
        <p:spPr>
          <a:xfrm>
            <a:off x="7354079" y="277090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Frequency correction term</a:t>
            </a:r>
          </a:p>
        </p:txBody>
      </p:sp>
      <p:sp>
        <p:nvSpPr>
          <p:cNvPr id="55" name="Content Placeholder 6"/>
          <p:cNvSpPr txBox="1">
            <a:spLocks/>
          </p:cNvSpPr>
          <p:nvPr/>
        </p:nvSpPr>
        <p:spPr>
          <a:xfrm>
            <a:off x="310896" y="3518363"/>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S-band     (2.8 GHz)</a:t>
            </a:r>
          </a:p>
        </p:txBody>
      </p:sp>
      <p:sp>
        <p:nvSpPr>
          <p:cNvPr id="56" name="Content Placeholder 6"/>
          <p:cNvSpPr txBox="1">
            <a:spLocks/>
          </p:cNvSpPr>
          <p:nvPr/>
        </p:nvSpPr>
        <p:spPr>
          <a:xfrm>
            <a:off x="310896" y="4019099"/>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C-band     (5.6 GHz)</a:t>
            </a:r>
          </a:p>
        </p:txBody>
      </p:sp>
      <p:sp>
        <p:nvSpPr>
          <p:cNvPr id="57" name="Content Placeholder 6"/>
          <p:cNvSpPr txBox="1">
            <a:spLocks/>
          </p:cNvSpPr>
          <p:nvPr/>
        </p:nvSpPr>
        <p:spPr>
          <a:xfrm>
            <a:off x="310896" y="452017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X-band     (9.4 GHz)</a:t>
            </a:r>
          </a:p>
        </p:txBody>
      </p:sp>
      <p:sp>
        <p:nvSpPr>
          <p:cNvPr id="58" name="Content Placeholder 6"/>
          <p:cNvSpPr txBox="1">
            <a:spLocks/>
          </p:cNvSpPr>
          <p:nvPr/>
        </p:nvSpPr>
        <p:spPr>
          <a:xfrm>
            <a:off x="310896" y="502309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Ku-band     (13.6 GHz)</a:t>
            </a:r>
          </a:p>
        </p:txBody>
      </p:sp>
      <p:sp>
        <p:nvSpPr>
          <p:cNvPr id="59" name="Content Placeholder 6"/>
          <p:cNvSpPr txBox="1">
            <a:spLocks/>
          </p:cNvSpPr>
          <p:nvPr/>
        </p:nvSpPr>
        <p:spPr>
          <a:xfrm>
            <a:off x="310896" y="552601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err="1" smtClean="0"/>
              <a:t>Ka</a:t>
            </a:r>
            <a:r>
              <a:rPr lang="en-US" sz="1400" dirty="0" smtClean="0"/>
              <a:t>-band     (35 GHz)</a:t>
            </a:r>
          </a:p>
        </p:txBody>
      </p:sp>
      <p:sp>
        <p:nvSpPr>
          <p:cNvPr id="60" name="Content Placeholder 6"/>
          <p:cNvSpPr txBox="1">
            <a:spLocks/>
          </p:cNvSpPr>
          <p:nvPr/>
        </p:nvSpPr>
        <p:spPr>
          <a:xfrm>
            <a:off x="310896" y="602893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W-band     (94 GHz)</a:t>
            </a:r>
          </a:p>
        </p:txBody>
      </p:sp>
      <p:sp>
        <p:nvSpPr>
          <p:cNvPr id="61" name="Content Placeholder 6"/>
          <p:cNvSpPr txBox="1">
            <a:spLocks/>
          </p:cNvSpPr>
          <p:nvPr/>
        </p:nvSpPr>
        <p:spPr>
          <a:xfrm>
            <a:off x="1533052" y="3525623"/>
            <a:ext cx="745854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0.0003689 (</a:t>
            </a:r>
            <a:r>
              <a:rPr lang="pt-BR" sz="1400" i="1" dirty="0" smtClean="0"/>
              <a:t>R</a:t>
            </a:r>
            <a:r>
              <a:rPr lang="pt-BR" sz="1400" dirty="0" smtClean="0"/>
              <a:t>+0.06)</a:t>
            </a:r>
            <a:r>
              <a:rPr lang="pt-BR" sz="1400" baseline="30000" dirty="0" smtClean="0"/>
              <a:t>0.94</a:t>
            </a:r>
            <a:r>
              <a:rPr lang="pt-BR" sz="1400" dirty="0" smtClean="0"/>
              <a:t>    </a:t>
            </a:r>
            <a:r>
              <a:rPr lang="en-US" sz="1400" dirty="0" smtClean="0"/>
              <a:t>                                 </a:t>
            </a:r>
            <a:r>
              <a:rPr lang="pt-BR" sz="1400" dirty="0" smtClean="0"/>
              <a:t>      (</a:t>
            </a:r>
            <a:r>
              <a:rPr lang="pt-BR" sz="1400" i="1" dirty="0" smtClean="0"/>
              <a:t>T</a:t>
            </a:r>
            <a:r>
              <a:rPr lang="pt-BR" sz="1400" dirty="0" smtClean="0"/>
              <a:t>/288.15)</a:t>
            </a:r>
            <a:r>
              <a:rPr lang="pt-BR" sz="1400" baseline="30000" dirty="0" smtClean="0"/>
              <a:t>-7.4+0.038(</a:t>
            </a:r>
            <a:r>
              <a:rPr lang="pt-BR" sz="1400" i="1" baseline="30000" dirty="0" smtClean="0"/>
              <a:t>T</a:t>
            </a:r>
            <a:r>
              <a:rPr lang="pt-BR" sz="1400" baseline="30000" dirty="0" smtClean="0"/>
              <a:t>-288.15)</a:t>
            </a:r>
            <a:r>
              <a:rPr lang="pt-BR" sz="1400" dirty="0" smtClean="0"/>
              <a:t>    (</a:t>
            </a:r>
            <a:r>
              <a:rPr lang="pt-BR" sz="1400" i="1" dirty="0" smtClean="0"/>
              <a:t>f</a:t>
            </a:r>
            <a:r>
              <a:rPr lang="pt-BR" sz="1400" dirty="0" smtClean="0"/>
              <a:t>/2.8E9)</a:t>
            </a:r>
            <a:r>
              <a:rPr lang="pt-BR" sz="1400" baseline="30000" dirty="0" smtClean="0"/>
              <a:t>2+0.1sqrt(</a:t>
            </a:r>
            <a:r>
              <a:rPr lang="pt-BR" sz="1400" i="1" baseline="30000" dirty="0" smtClean="0"/>
              <a:t>R</a:t>
            </a:r>
            <a:r>
              <a:rPr lang="pt-BR" sz="1400" baseline="30000" dirty="0" smtClean="0"/>
              <a:t>)</a:t>
            </a:r>
          </a:p>
        </p:txBody>
      </p:sp>
      <p:sp>
        <p:nvSpPr>
          <p:cNvPr id="62" name="Content Placeholder 6"/>
          <p:cNvSpPr txBox="1">
            <a:spLocks/>
          </p:cNvSpPr>
          <p:nvPr/>
        </p:nvSpPr>
        <p:spPr>
          <a:xfrm>
            <a:off x="1540312" y="4017258"/>
            <a:ext cx="745128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0.0016309 </a:t>
            </a:r>
            <a:r>
              <a:rPr lang="pt-BR" sz="1400" dirty="0"/>
              <a:t>(</a:t>
            </a:r>
            <a:r>
              <a:rPr lang="pt-BR" sz="1400" i="1" dirty="0" smtClean="0"/>
              <a:t>R</a:t>
            </a:r>
            <a:r>
              <a:rPr lang="pt-BR" sz="1400" dirty="0" smtClean="0"/>
              <a:t>+0.1)</a:t>
            </a:r>
            <a:r>
              <a:rPr lang="pt-BR" sz="1400" baseline="30000" dirty="0" smtClean="0"/>
              <a:t>1.1</a:t>
            </a:r>
            <a:r>
              <a:rPr lang="pt-BR" sz="1400" dirty="0"/>
              <a:t> </a:t>
            </a:r>
            <a:r>
              <a:rPr lang="pt-BR" sz="1400" dirty="0" smtClean="0"/>
              <a:t>                                            (</a:t>
            </a:r>
            <a:r>
              <a:rPr lang="pt-BR" sz="1400" i="1" dirty="0"/>
              <a:t>T</a:t>
            </a:r>
            <a:r>
              <a:rPr lang="pt-BR" sz="1400" dirty="0"/>
              <a:t>/288.15)</a:t>
            </a:r>
            <a:r>
              <a:rPr lang="pt-BR" sz="1400" baseline="30000" dirty="0"/>
              <a:t>-</a:t>
            </a:r>
            <a:r>
              <a:rPr lang="pt-BR" sz="1400" baseline="30000" dirty="0" smtClean="0"/>
              <a:t>7.4+0.02(</a:t>
            </a:r>
            <a:r>
              <a:rPr lang="pt-BR" sz="1400" i="1" baseline="30000" dirty="0" smtClean="0"/>
              <a:t>T</a:t>
            </a:r>
            <a:r>
              <a:rPr lang="pt-BR" sz="1400" baseline="30000" dirty="0" smtClean="0"/>
              <a:t>-288.15</a:t>
            </a:r>
            <a:r>
              <a:rPr lang="pt-BR" sz="1400" baseline="30000" dirty="0"/>
              <a:t>)</a:t>
            </a:r>
            <a:r>
              <a:rPr lang="pt-BR" sz="1400" dirty="0"/>
              <a:t>     </a:t>
            </a:r>
            <a:r>
              <a:rPr lang="pt-BR" sz="1400" dirty="0" smtClean="0"/>
              <a:t> (</a:t>
            </a:r>
            <a:r>
              <a:rPr lang="pt-BR" sz="1400" i="1" dirty="0" smtClean="0"/>
              <a:t>f</a:t>
            </a:r>
            <a:r>
              <a:rPr lang="pt-BR" sz="1400" dirty="0" smtClean="0"/>
              <a:t>/5.5E9)</a:t>
            </a:r>
            <a:r>
              <a:rPr lang="pt-BR" sz="1400" baseline="30000" dirty="0" smtClean="0"/>
              <a:t>2+0.3sqrt(</a:t>
            </a:r>
            <a:r>
              <a:rPr lang="pt-BR" sz="1400" i="1" baseline="30000" dirty="0" smtClean="0"/>
              <a:t>R</a:t>
            </a:r>
            <a:r>
              <a:rPr lang="pt-BR" sz="1400" baseline="30000" dirty="0" smtClean="0"/>
              <a:t>)</a:t>
            </a:r>
          </a:p>
        </p:txBody>
      </p:sp>
      <p:sp>
        <p:nvSpPr>
          <p:cNvPr id="63" name="Content Placeholder 6"/>
          <p:cNvSpPr txBox="1">
            <a:spLocks/>
          </p:cNvSpPr>
          <p:nvPr/>
        </p:nvSpPr>
        <p:spPr>
          <a:xfrm>
            <a:off x="1545336" y="4520178"/>
            <a:ext cx="7452617"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0.00660 </a:t>
            </a:r>
            <a:r>
              <a:rPr lang="pt-BR" sz="1400" dirty="0"/>
              <a:t>(</a:t>
            </a:r>
            <a:r>
              <a:rPr lang="pt-BR" sz="1400" i="1" dirty="0" smtClean="0"/>
              <a:t>R</a:t>
            </a:r>
            <a:r>
              <a:rPr lang="pt-BR" sz="1400" dirty="0" smtClean="0"/>
              <a:t>+0.11)</a:t>
            </a:r>
            <a:r>
              <a:rPr lang="pt-BR" sz="1400" baseline="30000" dirty="0" smtClean="0"/>
              <a:t>1.26</a:t>
            </a:r>
            <a:r>
              <a:rPr lang="pt-BR" sz="1400" dirty="0" smtClean="0"/>
              <a:t>                                       (</a:t>
            </a:r>
            <a:r>
              <a:rPr lang="pt-BR" sz="1400" i="1" dirty="0"/>
              <a:t>T</a:t>
            </a:r>
            <a:r>
              <a:rPr lang="pt-BR" sz="1400" dirty="0"/>
              <a:t>/288.15</a:t>
            </a:r>
            <a:r>
              <a:rPr lang="pt-BR" sz="1400" dirty="0" smtClean="0"/>
              <a:t>)</a:t>
            </a:r>
            <a:r>
              <a:rPr lang="pt-BR" sz="1400" baseline="30000" dirty="0" smtClean="0"/>
              <a:t>-6.6 exp(-R/7)-0.02(</a:t>
            </a:r>
            <a:r>
              <a:rPr lang="pt-BR" sz="1400" i="1" baseline="30000" dirty="0" smtClean="0"/>
              <a:t>T</a:t>
            </a:r>
            <a:r>
              <a:rPr lang="pt-BR" sz="1400" baseline="30000" dirty="0" smtClean="0"/>
              <a:t>-288.15</a:t>
            </a:r>
            <a:r>
              <a:rPr lang="pt-BR" sz="1400" baseline="30000" dirty="0"/>
              <a:t>)</a:t>
            </a:r>
            <a:r>
              <a:rPr lang="pt-BR" sz="1400" dirty="0"/>
              <a:t> </a:t>
            </a:r>
            <a:r>
              <a:rPr lang="pt-BR" sz="1400" dirty="0" smtClean="0"/>
              <a:t> (</a:t>
            </a:r>
            <a:r>
              <a:rPr lang="pt-BR" sz="1400" i="1" dirty="0" smtClean="0"/>
              <a:t>f</a:t>
            </a:r>
            <a:r>
              <a:rPr lang="pt-BR" sz="1400" dirty="0" smtClean="0"/>
              <a:t>/9.4E9)</a:t>
            </a:r>
            <a:r>
              <a:rPr lang="pt-BR" sz="1400" baseline="30000" dirty="0" smtClean="0"/>
              <a:t>2.4+0.15sqrt(</a:t>
            </a:r>
            <a:r>
              <a:rPr lang="pt-BR" sz="1400" i="1" baseline="30000" dirty="0" smtClean="0"/>
              <a:t>R</a:t>
            </a:r>
            <a:r>
              <a:rPr lang="pt-BR" sz="1400" baseline="30000" dirty="0" smtClean="0"/>
              <a:t>)</a:t>
            </a:r>
          </a:p>
        </p:txBody>
      </p:sp>
      <p:sp>
        <p:nvSpPr>
          <p:cNvPr id="64" name="Content Placeholder 6"/>
          <p:cNvSpPr txBox="1">
            <a:spLocks/>
          </p:cNvSpPr>
          <p:nvPr/>
        </p:nvSpPr>
        <p:spPr>
          <a:xfrm>
            <a:off x="1545336" y="502309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0.019953 </a:t>
            </a:r>
            <a:r>
              <a:rPr lang="pt-BR" sz="1400" dirty="0"/>
              <a:t>(</a:t>
            </a:r>
            <a:r>
              <a:rPr lang="pt-BR" sz="1400" i="1" dirty="0" smtClean="0"/>
              <a:t>R</a:t>
            </a:r>
            <a:r>
              <a:rPr lang="pt-BR" sz="1400" dirty="0" smtClean="0"/>
              <a:t>+0.06)</a:t>
            </a:r>
            <a:r>
              <a:rPr lang="pt-BR" sz="1400" baseline="30000" dirty="0" smtClean="0"/>
              <a:t>1.24 </a:t>
            </a:r>
            <a:r>
              <a:rPr lang="pt-BR" sz="1400" dirty="0" smtClean="0"/>
              <a:t>                        </a:t>
            </a:r>
            <a:r>
              <a:rPr lang="en-US" sz="1400" dirty="0" smtClean="0"/>
              <a:t>     </a:t>
            </a:r>
            <a:r>
              <a:rPr lang="pt-BR" sz="1400" dirty="0" smtClean="0"/>
              <a:t>            exp(-0.01*(</a:t>
            </a:r>
            <a:r>
              <a:rPr lang="pt-BR" sz="1400" i="1" dirty="0" smtClean="0"/>
              <a:t>T</a:t>
            </a:r>
            <a:r>
              <a:rPr lang="pt-BR" sz="1400" dirty="0" smtClean="0"/>
              <a:t>-288.15))          (</a:t>
            </a:r>
            <a:r>
              <a:rPr lang="pt-BR" sz="1400" i="1" dirty="0" smtClean="0"/>
              <a:t>f</a:t>
            </a:r>
            <a:r>
              <a:rPr lang="pt-BR" sz="1400" dirty="0" smtClean="0"/>
              <a:t>/13.6E9)</a:t>
            </a:r>
            <a:r>
              <a:rPr lang="pt-BR" sz="1400" baseline="30000" dirty="0" smtClean="0"/>
              <a:t>2.7-0.1sqrt(</a:t>
            </a:r>
            <a:r>
              <a:rPr lang="pt-BR" sz="1400" i="1" baseline="30000" dirty="0" smtClean="0"/>
              <a:t>R</a:t>
            </a:r>
            <a:r>
              <a:rPr lang="pt-BR" sz="1400" baseline="30000" dirty="0" smtClean="0"/>
              <a:t>)</a:t>
            </a:r>
          </a:p>
        </p:txBody>
      </p:sp>
      <p:sp>
        <p:nvSpPr>
          <p:cNvPr id="65" name="Content Placeholder 6"/>
          <p:cNvSpPr txBox="1">
            <a:spLocks/>
          </p:cNvSpPr>
          <p:nvPr/>
        </p:nvSpPr>
        <p:spPr>
          <a:xfrm>
            <a:off x="1545336" y="552601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0.208305 (1-0.003R)</a:t>
            </a:r>
            <a:r>
              <a:rPr lang="pt-BR" sz="1400" i="1" dirty="0" smtClean="0"/>
              <a:t>R</a:t>
            </a:r>
            <a:r>
              <a:rPr lang="pt-BR" sz="1400" baseline="30000" dirty="0" smtClean="0"/>
              <a:t>1.1</a:t>
            </a:r>
            <a:r>
              <a:rPr lang="pt-BR" sz="1400" dirty="0" smtClean="0"/>
              <a:t>              </a:t>
            </a:r>
            <a:r>
              <a:rPr lang="en-US" sz="1400" dirty="0" smtClean="0"/>
              <a:t>                </a:t>
            </a:r>
            <a:r>
              <a:rPr lang="pt-BR" sz="1400" dirty="0" smtClean="0"/>
              <a:t>                             1                             </a:t>
            </a:r>
            <a:r>
              <a:rPr lang="pt-BR" sz="1400" dirty="0"/>
              <a:t>(</a:t>
            </a:r>
            <a:r>
              <a:rPr lang="pt-BR" sz="1400" i="1" dirty="0" smtClean="0"/>
              <a:t>f</a:t>
            </a:r>
            <a:r>
              <a:rPr lang="pt-BR" sz="1400" dirty="0" smtClean="0"/>
              <a:t>/35E9)</a:t>
            </a:r>
            <a:r>
              <a:rPr lang="pt-BR" sz="1400" baseline="30000" dirty="0" smtClean="0"/>
              <a:t>2.85-0.25sqrt(</a:t>
            </a:r>
            <a:r>
              <a:rPr lang="pt-BR" sz="1400" i="1" baseline="30000" dirty="0" smtClean="0"/>
              <a:t>R</a:t>
            </a:r>
            <a:r>
              <a:rPr lang="pt-BR" sz="1400" baseline="30000" dirty="0" smtClean="0"/>
              <a:t>)</a:t>
            </a:r>
          </a:p>
        </p:txBody>
      </p:sp>
      <p:sp>
        <p:nvSpPr>
          <p:cNvPr id="66" name="Content Placeholder 6"/>
          <p:cNvSpPr txBox="1">
            <a:spLocks/>
          </p:cNvSpPr>
          <p:nvPr/>
        </p:nvSpPr>
        <p:spPr>
          <a:xfrm>
            <a:off x="1545336" y="602893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1.18 </a:t>
            </a:r>
            <a:r>
              <a:rPr lang="pt-BR" sz="1400" dirty="0"/>
              <a:t>(</a:t>
            </a:r>
            <a:r>
              <a:rPr lang="pt-BR" sz="1400" dirty="0" smtClean="0"/>
              <a:t>1-exp(-10R))</a:t>
            </a:r>
            <a:r>
              <a:rPr lang="pt-BR" sz="1400" i="1" dirty="0" smtClean="0"/>
              <a:t>R</a:t>
            </a:r>
            <a:r>
              <a:rPr lang="pt-BR" sz="1400" baseline="30000" dirty="0" smtClean="0"/>
              <a:t>0.8-0.001</a:t>
            </a:r>
            <a:r>
              <a:rPr lang="pt-BR" sz="1400" i="1" baseline="30000" dirty="0" smtClean="0"/>
              <a:t>R</a:t>
            </a:r>
            <a:r>
              <a:rPr lang="pt-BR" sz="1400" dirty="0" smtClean="0"/>
              <a:t>                                                    </a:t>
            </a:r>
            <a:r>
              <a:rPr lang="pt-BR" sz="1400" dirty="0"/>
              <a:t>1 </a:t>
            </a:r>
            <a:r>
              <a:rPr lang="pt-BR" sz="1400" dirty="0" smtClean="0"/>
              <a:t>                                (</a:t>
            </a:r>
            <a:r>
              <a:rPr lang="pt-BR" sz="1400" i="1" dirty="0" smtClean="0"/>
              <a:t>f</a:t>
            </a:r>
            <a:r>
              <a:rPr lang="pt-BR" sz="1400" dirty="0" smtClean="0"/>
              <a:t>/94E9)</a:t>
            </a:r>
            <a:r>
              <a:rPr lang="pt-BR" sz="1400" baseline="30000" dirty="0" smtClean="0"/>
              <a:t>2-0.3sqrt(</a:t>
            </a:r>
            <a:r>
              <a:rPr lang="pt-BR" sz="1400" i="1" baseline="30000" dirty="0" smtClean="0"/>
              <a:t>R</a:t>
            </a:r>
            <a:r>
              <a:rPr lang="pt-BR" sz="1400" baseline="30000" dirty="0" smtClean="0"/>
              <a:t>)</a:t>
            </a:r>
            <a:endParaRPr lang="pt-BR" sz="1400" baseline="30000" dirty="0"/>
          </a:p>
        </p:txBody>
      </p:sp>
      <p:sp>
        <p:nvSpPr>
          <p:cNvPr id="67" name="Content Placeholder 6"/>
          <p:cNvSpPr txBox="1">
            <a:spLocks/>
          </p:cNvSpPr>
          <p:nvPr/>
        </p:nvSpPr>
        <p:spPr>
          <a:xfrm>
            <a:off x="3601731"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Air density correction term</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8932" y="3595259"/>
            <a:ext cx="822960" cy="337185"/>
          </a:xfrm>
          <a:prstGeom prst="rect">
            <a:avLst/>
          </a:prstGeom>
        </p:spPr>
      </p:pic>
      <p:pic>
        <p:nvPicPr>
          <p:cNvPr id="27" name="Picture 2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8927" y="4107889"/>
            <a:ext cx="822960" cy="337185"/>
          </a:xfrm>
          <a:prstGeom prst="rect">
            <a:avLst/>
          </a:prstGeom>
        </p:spPr>
      </p:pic>
      <p:pic>
        <p:nvPicPr>
          <p:cNvPr id="28" name="Picture 27"/>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75067" y="4620519"/>
            <a:ext cx="822960" cy="337185"/>
          </a:xfrm>
          <a:prstGeom prst="rect">
            <a:avLst/>
          </a:prstGeom>
        </p:spPr>
      </p:pic>
      <p:pic>
        <p:nvPicPr>
          <p:cNvPr id="29" name="Picture 2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8917" y="5091584"/>
            <a:ext cx="822960" cy="337185"/>
          </a:xfrm>
          <a:prstGeom prst="rect">
            <a:avLst/>
          </a:prstGeom>
        </p:spPr>
      </p:pic>
      <p:pic>
        <p:nvPicPr>
          <p:cNvPr id="30" name="Picture 29"/>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02767" y="5604214"/>
            <a:ext cx="822960" cy="337185"/>
          </a:xfrm>
          <a:prstGeom prst="rect">
            <a:avLst/>
          </a:prstGeom>
        </p:spPr>
      </p:pic>
      <p:pic>
        <p:nvPicPr>
          <p:cNvPr id="31" name="Picture 30"/>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02762" y="6075279"/>
            <a:ext cx="822960" cy="337185"/>
          </a:xfrm>
          <a:prstGeom prst="rect">
            <a:avLst/>
          </a:prstGeom>
        </p:spPr>
      </p:pic>
    </p:spTree>
    <p:extLst>
      <p:ext uri="{BB962C8B-B14F-4D97-AF65-F5344CB8AC3E}">
        <p14:creationId xmlns:p14="http://schemas.microsoft.com/office/powerpoint/2010/main" val="1462391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Attenuation by snow</a:t>
            </a:r>
            <a:endParaRPr lang="en-CA" dirty="0"/>
          </a:p>
        </p:txBody>
      </p:sp>
      <p:sp>
        <p:nvSpPr>
          <p:cNvPr id="4" name="Footer Placeholder 3"/>
          <p:cNvSpPr>
            <a:spLocks noGrp="1"/>
          </p:cNvSpPr>
          <p:nvPr>
            <p:ph type="ftr" sz="quarter" idx="11"/>
          </p:nvPr>
        </p:nvSpPr>
        <p:spPr/>
        <p:txBody>
          <a:bodyPr/>
          <a:lstStyle/>
          <a:p>
            <a:r>
              <a:rPr lang="en-US" dirty="0"/>
              <a:t>e02.5: Attenuation formulas</a:t>
            </a:r>
          </a:p>
        </p:txBody>
      </p:sp>
      <p:sp>
        <p:nvSpPr>
          <p:cNvPr id="5" name="Slide Number Placeholder 4"/>
          <p:cNvSpPr>
            <a:spLocks noGrp="1"/>
          </p:cNvSpPr>
          <p:nvPr>
            <p:ph type="sldNum" sz="quarter" idx="12"/>
          </p:nvPr>
        </p:nvSpPr>
        <p:spPr/>
        <p:txBody>
          <a:bodyPr/>
          <a:lstStyle/>
          <a:p>
            <a:fld id="{3FDDB3BC-D9AA-C249-9E0B-FE3AE73EEB10}" type="slidenum">
              <a:rPr lang="en-US" smtClean="0"/>
              <a:t>9</a:t>
            </a:fld>
            <a:endParaRPr lang="en-US" dirty="0"/>
          </a:p>
        </p:txBody>
      </p:sp>
      <p:sp>
        <p:nvSpPr>
          <p:cNvPr id="6" name="Content Placeholder 6"/>
          <p:cNvSpPr txBox="1">
            <a:spLocks/>
          </p:cNvSpPr>
          <p:nvPr/>
        </p:nvSpPr>
        <p:spPr>
          <a:xfrm>
            <a:off x="241300" y="1529938"/>
            <a:ext cx="8756653" cy="468217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A similar challenge occurs with snow rate </a:t>
            </a:r>
            <a:r>
              <a:rPr lang="en-US" sz="1800" i="1" dirty="0" smtClean="0"/>
              <a:t>S</a:t>
            </a:r>
            <a:r>
              <a:rPr lang="en-US" sz="1800" dirty="0" smtClean="0"/>
              <a:t> (mm/</a:t>
            </a:r>
            <a:r>
              <a:rPr lang="en-US" sz="1800" dirty="0" err="1" smtClean="0"/>
              <a:t>hr</a:t>
            </a:r>
            <a:r>
              <a:rPr lang="en-US" sz="1800" dirty="0" smtClean="0"/>
              <a:t>). In addition, snow attenuation increases very rapidly near 0°C at </a:t>
            </a:r>
            <a:r>
              <a:rPr lang="en-US" sz="1800" dirty="0" err="1" smtClean="0"/>
              <a:t>centimetric</a:t>
            </a:r>
            <a:r>
              <a:rPr lang="en-US" sz="1800" dirty="0" smtClean="0"/>
              <a:t> wavelengths, defeating simple parameterizations like these.</a:t>
            </a:r>
          </a:p>
          <a:p>
            <a:pPr marL="0" indent="0">
              <a:buNone/>
            </a:pPr>
            <a:r>
              <a:rPr lang="en-US" sz="1800" dirty="0" smtClean="0"/>
              <a:t>In this table, the reference temperature </a:t>
            </a:r>
            <a:r>
              <a:rPr lang="en-US" sz="1800" i="1" dirty="0" err="1" smtClean="0"/>
              <a:t>T</a:t>
            </a:r>
            <a:r>
              <a:rPr lang="en-US" sz="1800" baseline="-25000" dirty="0" err="1" smtClean="0"/>
              <a:t>ref</a:t>
            </a:r>
            <a:r>
              <a:rPr lang="en-US" sz="1800" dirty="0" smtClean="0"/>
              <a:t> is −5°C; </a:t>
            </a:r>
            <a:r>
              <a:rPr lang="en-US" sz="1800" i="1" dirty="0" err="1" smtClean="0"/>
              <a:t>P</a:t>
            </a:r>
            <a:r>
              <a:rPr lang="en-US" sz="1800" baseline="-25000" dirty="0" err="1" smtClean="0"/>
              <a:t>ref</a:t>
            </a:r>
            <a:r>
              <a:rPr lang="en-US" sz="1800" dirty="0"/>
              <a:t> </a:t>
            </a:r>
            <a:r>
              <a:rPr lang="en-US" sz="1800" dirty="0" smtClean="0"/>
              <a:t>remains 101,325</a:t>
            </a:r>
            <a:r>
              <a:rPr lang="en-US" sz="1800" dirty="0"/>
              <a:t> </a:t>
            </a:r>
            <a:r>
              <a:rPr lang="en-US" sz="1800" dirty="0" smtClean="0"/>
              <a:t>Pa.</a:t>
            </a:r>
            <a:endParaRPr lang="en-US" sz="1800" baseline="-25000" dirty="0"/>
          </a:p>
        </p:txBody>
      </p:sp>
      <p:sp>
        <p:nvSpPr>
          <p:cNvPr id="48" name="Rectangle 47"/>
          <p:cNvSpPr/>
          <p:nvPr/>
        </p:nvSpPr>
        <p:spPr>
          <a:xfrm>
            <a:off x="310895" y="5527331"/>
            <a:ext cx="8680703"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9" name="Rectangle 48"/>
          <p:cNvSpPr/>
          <p:nvPr/>
        </p:nvSpPr>
        <p:spPr>
          <a:xfrm>
            <a:off x="275612" y="4548432"/>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0" name="Rectangle 49"/>
          <p:cNvSpPr/>
          <p:nvPr/>
        </p:nvSpPr>
        <p:spPr>
          <a:xfrm>
            <a:off x="234047" y="3525623"/>
            <a:ext cx="8757552" cy="491635"/>
          </a:xfrm>
          <a:prstGeom prst="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1" name="Content Placeholder 6"/>
          <p:cNvSpPr txBox="1">
            <a:spLocks/>
          </p:cNvSpPr>
          <p:nvPr/>
        </p:nvSpPr>
        <p:spPr>
          <a:xfrm>
            <a:off x="234047" y="2770889"/>
            <a:ext cx="1197408"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Radar band (reference frequency </a:t>
            </a:r>
            <a:r>
              <a:rPr lang="en-US" sz="2000" i="1" dirty="0" err="1" smtClean="0"/>
              <a:t>f</a:t>
            </a:r>
            <a:r>
              <a:rPr lang="en-US" sz="2000" baseline="-25000" dirty="0" err="1" smtClean="0"/>
              <a:t>ref</a:t>
            </a:r>
            <a:r>
              <a:rPr lang="en-US" sz="2000" dirty="0" smtClean="0"/>
              <a:t>)</a:t>
            </a:r>
          </a:p>
        </p:txBody>
      </p:sp>
      <p:sp>
        <p:nvSpPr>
          <p:cNvPr id="52" name="Content Placeholder 6"/>
          <p:cNvSpPr txBox="1">
            <a:spLocks/>
          </p:cNvSpPr>
          <p:nvPr/>
        </p:nvSpPr>
        <p:spPr>
          <a:xfrm>
            <a:off x="1544396" y="2763635"/>
            <a:ext cx="1732660" cy="70526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2000" dirty="0" smtClean="0"/>
              <a:t>One-way attenuation at (</a:t>
            </a:r>
            <a:r>
              <a:rPr lang="en-US" sz="2000" i="1" dirty="0" err="1" smtClean="0"/>
              <a:t>P</a:t>
            </a:r>
            <a:r>
              <a:rPr lang="en-US" sz="2000" baseline="-25000" dirty="0" err="1" smtClean="0"/>
              <a:t>ref</a:t>
            </a:r>
            <a:r>
              <a:rPr lang="en-US" sz="2000" dirty="0" smtClean="0"/>
              <a:t>, </a:t>
            </a:r>
            <a:r>
              <a:rPr lang="en-US" sz="2000" i="1" dirty="0" err="1" smtClean="0"/>
              <a:t>T</a:t>
            </a:r>
            <a:r>
              <a:rPr lang="en-US" sz="2000" baseline="-25000" dirty="0" err="1" smtClean="0"/>
              <a:t>ref</a:t>
            </a:r>
            <a:r>
              <a:rPr lang="en-US" sz="2000" dirty="0" smtClean="0"/>
              <a:t>, </a:t>
            </a:r>
            <a:r>
              <a:rPr lang="en-US" sz="2000" i="1" dirty="0" err="1" smtClean="0"/>
              <a:t>f</a:t>
            </a:r>
            <a:r>
              <a:rPr lang="en-US" sz="2000" baseline="-25000" dirty="0" err="1" smtClean="0"/>
              <a:t>ref</a:t>
            </a:r>
            <a:r>
              <a:rPr lang="en-US" sz="2000" dirty="0" smtClean="0"/>
              <a:t>)</a:t>
            </a:r>
          </a:p>
          <a:p>
            <a:pPr marL="0" indent="0" algn="ctr">
              <a:lnSpc>
                <a:spcPct val="110000"/>
              </a:lnSpc>
              <a:spcBef>
                <a:spcPts val="0"/>
              </a:spcBef>
              <a:buNone/>
            </a:pPr>
            <a:r>
              <a:rPr lang="en-US" sz="2000" dirty="0" smtClean="0"/>
              <a:t>(dB/km)</a:t>
            </a:r>
          </a:p>
        </p:txBody>
      </p:sp>
      <p:sp>
        <p:nvSpPr>
          <p:cNvPr id="53" name="Content Placeholder 6"/>
          <p:cNvSpPr txBox="1">
            <a:spLocks/>
          </p:cNvSpPr>
          <p:nvPr/>
        </p:nvSpPr>
        <p:spPr>
          <a:xfrm>
            <a:off x="5621036"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Temperature correction term</a:t>
            </a:r>
          </a:p>
        </p:txBody>
      </p:sp>
      <p:sp>
        <p:nvSpPr>
          <p:cNvPr id="54" name="Content Placeholder 6"/>
          <p:cNvSpPr txBox="1">
            <a:spLocks/>
          </p:cNvSpPr>
          <p:nvPr/>
        </p:nvSpPr>
        <p:spPr>
          <a:xfrm>
            <a:off x="7381789" y="277090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Frequency correction term</a:t>
            </a:r>
          </a:p>
        </p:txBody>
      </p:sp>
      <p:sp>
        <p:nvSpPr>
          <p:cNvPr id="55" name="Content Placeholder 6"/>
          <p:cNvSpPr txBox="1">
            <a:spLocks/>
          </p:cNvSpPr>
          <p:nvPr/>
        </p:nvSpPr>
        <p:spPr>
          <a:xfrm>
            <a:off x="310896" y="3518363"/>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S-band     (2.8 GHz)</a:t>
            </a:r>
          </a:p>
        </p:txBody>
      </p:sp>
      <p:sp>
        <p:nvSpPr>
          <p:cNvPr id="56" name="Content Placeholder 6"/>
          <p:cNvSpPr txBox="1">
            <a:spLocks/>
          </p:cNvSpPr>
          <p:nvPr/>
        </p:nvSpPr>
        <p:spPr>
          <a:xfrm>
            <a:off x="310896" y="4019099"/>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C-band     (5.6 GHz)</a:t>
            </a:r>
          </a:p>
        </p:txBody>
      </p:sp>
      <p:sp>
        <p:nvSpPr>
          <p:cNvPr id="57" name="Content Placeholder 6"/>
          <p:cNvSpPr txBox="1">
            <a:spLocks/>
          </p:cNvSpPr>
          <p:nvPr/>
        </p:nvSpPr>
        <p:spPr>
          <a:xfrm>
            <a:off x="310896" y="452017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X-band     (9.4 GHz)</a:t>
            </a:r>
          </a:p>
        </p:txBody>
      </p:sp>
      <p:sp>
        <p:nvSpPr>
          <p:cNvPr id="58" name="Content Placeholder 6"/>
          <p:cNvSpPr txBox="1">
            <a:spLocks/>
          </p:cNvSpPr>
          <p:nvPr/>
        </p:nvSpPr>
        <p:spPr>
          <a:xfrm>
            <a:off x="310896" y="502309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Ku-band     (13.6 GHz)</a:t>
            </a:r>
          </a:p>
        </p:txBody>
      </p:sp>
      <p:sp>
        <p:nvSpPr>
          <p:cNvPr id="59" name="Content Placeholder 6"/>
          <p:cNvSpPr txBox="1">
            <a:spLocks/>
          </p:cNvSpPr>
          <p:nvPr/>
        </p:nvSpPr>
        <p:spPr>
          <a:xfrm>
            <a:off x="310896" y="552601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err="1" smtClean="0"/>
              <a:t>Ka</a:t>
            </a:r>
            <a:r>
              <a:rPr lang="en-US" sz="1400" dirty="0" smtClean="0"/>
              <a:t>-band     (35 GHz)</a:t>
            </a:r>
          </a:p>
        </p:txBody>
      </p:sp>
      <p:sp>
        <p:nvSpPr>
          <p:cNvPr id="60" name="Content Placeholder 6"/>
          <p:cNvSpPr txBox="1">
            <a:spLocks/>
          </p:cNvSpPr>
          <p:nvPr/>
        </p:nvSpPr>
        <p:spPr>
          <a:xfrm>
            <a:off x="310896" y="6028938"/>
            <a:ext cx="1035950" cy="54563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W-band     (94 GHz)</a:t>
            </a:r>
          </a:p>
        </p:txBody>
      </p:sp>
      <p:sp>
        <p:nvSpPr>
          <p:cNvPr id="61" name="Content Placeholder 6"/>
          <p:cNvSpPr txBox="1">
            <a:spLocks/>
          </p:cNvSpPr>
          <p:nvPr/>
        </p:nvSpPr>
        <p:spPr>
          <a:xfrm>
            <a:off x="1533052" y="3525623"/>
            <a:ext cx="745854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0.0000318 </a:t>
            </a:r>
            <a:r>
              <a:rPr lang="pt-BR" sz="1400" i="1" dirty="0" smtClean="0"/>
              <a:t>S</a:t>
            </a:r>
            <a:r>
              <a:rPr lang="pt-BR" sz="1400" baseline="30000" dirty="0" smtClean="0"/>
              <a:t>0.985</a:t>
            </a:r>
            <a:r>
              <a:rPr lang="pt-BR" sz="1400" dirty="0" smtClean="0"/>
              <a:t>                                                                (</a:t>
            </a:r>
            <a:r>
              <a:rPr lang="pt-BR" sz="1400" i="1" dirty="0" smtClean="0"/>
              <a:t>T</a:t>
            </a:r>
            <a:r>
              <a:rPr lang="pt-BR" sz="1400" dirty="0" smtClean="0"/>
              <a:t>/268.15)</a:t>
            </a:r>
            <a:r>
              <a:rPr lang="pt-BR" sz="1400" baseline="30000" dirty="0" smtClean="0"/>
              <a:t>5                            </a:t>
            </a:r>
            <a:r>
              <a:rPr lang="pt-BR" sz="1400" dirty="0" smtClean="0"/>
              <a:t>     (</a:t>
            </a:r>
            <a:r>
              <a:rPr lang="pt-BR" sz="1400" i="1" dirty="0" smtClean="0"/>
              <a:t>f</a:t>
            </a:r>
            <a:r>
              <a:rPr lang="pt-BR" sz="1400" dirty="0" smtClean="0"/>
              <a:t>/2.8E9)</a:t>
            </a:r>
            <a:r>
              <a:rPr lang="pt-BR" sz="1400" baseline="30000" dirty="0" smtClean="0"/>
              <a:t>2.3</a:t>
            </a:r>
          </a:p>
        </p:txBody>
      </p:sp>
      <p:sp>
        <p:nvSpPr>
          <p:cNvPr id="62" name="Content Placeholder 6"/>
          <p:cNvSpPr txBox="1">
            <a:spLocks/>
          </p:cNvSpPr>
          <p:nvPr/>
        </p:nvSpPr>
        <p:spPr>
          <a:xfrm>
            <a:off x="1540312" y="4017258"/>
            <a:ext cx="7451286"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0.0001583 </a:t>
            </a:r>
            <a:r>
              <a:rPr lang="pt-BR" sz="1400" i="1" dirty="0" smtClean="0"/>
              <a:t>S</a:t>
            </a:r>
            <a:r>
              <a:rPr lang="pt-BR" sz="1400" baseline="30000" dirty="0" smtClean="0"/>
              <a:t>1.02</a:t>
            </a:r>
            <a:r>
              <a:rPr lang="pt-BR" sz="1400" dirty="0" smtClean="0"/>
              <a:t>                                                                 (</a:t>
            </a:r>
            <a:r>
              <a:rPr lang="pt-BR" sz="1400" i="1" dirty="0" smtClean="0"/>
              <a:t>T</a:t>
            </a:r>
            <a:r>
              <a:rPr lang="pt-BR" sz="1400" dirty="0" smtClean="0"/>
              <a:t>/268.15)</a:t>
            </a:r>
            <a:r>
              <a:rPr lang="pt-BR" sz="1400" baseline="30000" dirty="0" smtClean="0"/>
              <a:t>7.5</a:t>
            </a:r>
            <a:r>
              <a:rPr lang="pt-BR" sz="1400" dirty="0" smtClean="0"/>
              <a:t>                      (</a:t>
            </a:r>
            <a:r>
              <a:rPr lang="pt-BR" sz="1400" i="1" dirty="0" smtClean="0"/>
              <a:t>f</a:t>
            </a:r>
            <a:r>
              <a:rPr lang="pt-BR" sz="1400" dirty="0" smtClean="0"/>
              <a:t>/5.5E9)</a:t>
            </a:r>
            <a:r>
              <a:rPr lang="pt-BR" sz="1400" baseline="30000" dirty="0" smtClean="0"/>
              <a:t>2.3</a:t>
            </a:r>
          </a:p>
        </p:txBody>
      </p:sp>
      <p:sp>
        <p:nvSpPr>
          <p:cNvPr id="63" name="Content Placeholder 6"/>
          <p:cNvSpPr txBox="1">
            <a:spLocks/>
          </p:cNvSpPr>
          <p:nvPr/>
        </p:nvSpPr>
        <p:spPr>
          <a:xfrm>
            <a:off x="1545336" y="4520178"/>
            <a:ext cx="7452617"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0.0005693 </a:t>
            </a:r>
            <a:r>
              <a:rPr lang="pt-BR" sz="1400" i="1" dirty="0" smtClean="0"/>
              <a:t>S</a:t>
            </a:r>
            <a:r>
              <a:rPr lang="pt-BR" sz="1400" baseline="30000" dirty="0" smtClean="0"/>
              <a:t>1.1</a:t>
            </a:r>
            <a:r>
              <a:rPr lang="pt-BR" sz="1400" dirty="0" smtClean="0"/>
              <a:t>                                                                  (</a:t>
            </a:r>
            <a:r>
              <a:rPr lang="pt-BR" sz="1400" i="1" dirty="0" smtClean="0"/>
              <a:t>T</a:t>
            </a:r>
            <a:r>
              <a:rPr lang="pt-BR" sz="1400" dirty="0" smtClean="0"/>
              <a:t>/268.15)</a:t>
            </a:r>
            <a:r>
              <a:rPr lang="pt-BR" sz="1400" baseline="30000" dirty="0" smtClean="0"/>
              <a:t>8</a:t>
            </a:r>
            <a:r>
              <a:rPr lang="pt-BR" sz="1400" dirty="0" smtClean="0"/>
              <a:t>                       </a:t>
            </a:r>
            <a:r>
              <a:rPr lang="pt-BR" sz="1400" dirty="0"/>
              <a:t>(</a:t>
            </a:r>
            <a:r>
              <a:rPr lang="pt-BR" sz="1400" i="1" dirty="0" smtClean="0"/>
              <a:t>f</a:t>
            </a:r>
            <a:r>
              <a:rPr lang="pt-BR" sz="1400" dirty="0" smtClean="0"/>
              <a:t>/9.4E9)</a:t>
            </a:r>
            <a:r>
              <a:rPr lang="pt-BR" sz="1400" baseline="30000" dirty="0" smtClean="0"/>
              <a:t>2.3</a:t>
            </a:r>
            <a:endParaRPr lang="pt-BR" sz="1400" baseline="30000" dirty="0"/>
          </a:p>
        </p:txBody>
      </p:sp>
      <p:sp>
        <p:nvSpPr>
          <p:cNvPr id="64" name="Content Placeholder 6"/>
          <p:cNvSpPr txBox="1">
            <a:spLocks/>
          </p:cNvSpPr>
          <p:nvPr/>
        </p:nvSpPr>
        <p:spPr>
          <a:xfrm>
            <a:off x="1545336" y="502309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0.0014356 </a:t>
            </a:r>
            <a:r>
              <a:rPr lang="pt-BR" sz="1400" i="1" dirty="0" smtClean="0"/>
              <a:t>S</a:t>
            </a:r>
            <a:r>
              <a:rPr lang="pt-BR" sz="1400" baseline="30000" dirty="0" smtClean="0"/>
              <a:t>1.17</a:t>
            </a:r>
            <a:r>
              <a:rPr lang="pt-BR" sz="1400" dirty="0" smtClean="0"/>
              <a:t>                                                 .55 + .45 exp[.07(</a:t>
            </a:r>
            <a:r>
              <a:rPr lang="pt-BR" sz="1400" i="1" dirty="0" smtClean="0"/>
              <a:t>T</a:t>
            </a:r>
            <a:r>
              <a:rPr lang="pt-BR" sz="1400" dirty="0" smtClean="0"/>
              <a:t>-268.15)]        (</a:t>
            </a:r>
            <a:r>
              <a:rPr lang="pt-BR" sz="1400" i="1" dirty="0" smtClean="0"/>
              <a:t>f</a:t>
            </a:r>
            <a:r>
              <a:rPr lang="pt-BR" sz="1400" dirty="0" smtClean="0"/>
              <a:t>/13.6E9)</a:t>
            </a:r>
            <a:r>
              <a:rPr lang="pt-BR" sz="1400" baseline="30000" dirty="0" smtClean="0"/>
              <a:t>2.4</a:t>
            </a:r>
            <a:endParaRPr lang="pt-BR" sz="1400" baseline="30000" dirty="0"/>
          </a:p>
        </p:txBody>
      </p:sp>
      <p:sp>
        <p:nvSpPr>
          <p:cNvPr id="65" name="Content Placeholder 6"/>
          <p:cNvSpPr txBox="1">
            <a:spLocks/>
          </p:cNvSpPr>
          <p:nvPr/>
        </p:nvSpPr>
        <p:spPr>
          <a:xfrm>
            <a:off x="1545336" y="552601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0.02075 </a:t>
            </a:r>
            <a:r>
              <a:rPr lang="pt-BR" sz="1400" i="1" dirty="0"/>
              <a:t>S</a:t>
            </a:r>
            <a:r>
              <a:rPr lang="pt-BR" sz="1400" baseline="30000" dirty="0"/>
              <a:t>1.17</a:t>
            </a:r>
            <a:r>
              <a:rPr lang="pt-BR" sz="1400" dirty="0"/>
              <a:t>          </a:t>
            </a:r>
            <a:r>
              <a:rPr lang="en-US" sz="1400" dirty="0" smtClean="0"/>
              <a:t>                                   </a:t>
            </a:r>
            <a:r>
              <a:rPr lang="pt-BR" sz="1400" dirty="0" smtClean="0"/>
              <a:t>       .85 </a:t>
            </a:r>
            <a:r>
              <a:rPr lang="pt-BR" sz="1400" dirty="0"/>
              <a:t>+ </a:t>
            </a:r>
            <a:r>
              <a:rPr lang="pt-BR" sz="1400" dirty="0" smtClean="0"/>
              <a:t>.15 </a:t>
            </a:r>
            <a:r>
              <a:rPr lang="pt-BR" sz="1400" dirty="0"/>
              <a:t>exp[.</a:t>
            </a:r>
            <a:r>
              <a:rPr lang="pt-BR" sz="1400" dirty="0" smtClean="0"/>
              <a:t>06(</a:t>
            </a:r>
            <a:r>
              <a:rPr lang="pt-BR" sz="1400" i="1" dirty="0" smtClean="0"/>
              <a:t>T</a:t>
            </a:r>
            <a:r>
              <a:rPr lang="pt-BR" sz="1400" dirty="0" smtClean="0"/>
              <a:t>-268.15</a:t>
            </a:r>
            <a:r>
              <a:rPr lang="pt-BR" sz="1400" dirty="0"/>
              <a:t>)]   </a:t>
            </a:r>
            <a:r>
              <a:rPr lang="pt-BR" sz="1400" dirty="0" smtClean="0"/>
              <a:t>       </a:t>
            </a:r>
            <a:r>
              <a:rPr lang="pt-BR" sz="1400" dirty="0"/>
              <a:t>(</a:t>
            </a:r>
            <a:r>
              <a:rPr lang="pt-BR" sz="1400" i="1" dirty="0" smtClean="0"/>
              <a:t>f</a:t>
            </a:r>
            <a:r>
              <a:rPr lang="pt-BR" sz="1400" dirty="0" smtClean="0"/>
              <a:t>/35E9)</a:t>
            </a:r>
            <a:r>
              <a:rPr lang="pt-BR" sz="1400" baseline="30000" dirty="0" smtClean="0"/>
              <a:t>2.9</a:t>
            </a:r>
            <a:endParaRPr lang="pt-BR" sz="1400" baseline="30000" dirty="0"/>
          </a:p>
        </p:txBody>
      </p:sp>
      <p:sp>
        <p:nvSpPr>
          <p:cNvPr id="66" name="Content Placeholder 6"/>
          <p:cNvSpPr txBox="1">
            <a:spLocks/>
          </p:cNvSpPr>
          <p:nvPr/>
        </p:nvSpPr>
        <p:spPr>
          <a:xfrm>
            <a:off x="1545336" y="6028938"/>
            <a:ext cx="7446262" cy="545631"/>
          </a:xfrm>
          <a:prstGeom prst="rect">
            <a:avLst/>
          </a:prstGeom>
        </p:spPr>
        <p:txBody>
          <a:bodyPr vert="horz" lIns="91440" tIns="45720" rIns="91440" bIns="45720" rtlCol="0" anchor="ctr" anchorCtr="1">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pt-BR" sz="1400" dirty="0" smtClean="0"/>
              <a:t>0. 2786 </a:t>
            </a:r>
            <a:r>
              <a:rPr lang="pt-BR" sz="1400" i="1" dirty="0" smtClean="0"/>
              <a:t>S</a:t>
            </a:r>
            <a:r>
              <a:rPr lang="pt-BR" sz="1400" baseline="30000" dirty="0" smtClean="0"/>
              <a:t>1.13</a:t>
            </a:r>
            <a:r>
              <a:rPr lang="pt-BR" sz="1400" dirty="0" smtClean="0"/>
              <a:t>                                                     .92 </a:t>
            </a:r>
            <a:r>
              <a:rPr lang="pt-BR" sz="1400" dirty="0"/>
              <a:t>+ </a:t>
            </a:r>
            <a:r>
              <a:rPr lang="pt-BR" sz="1400" dirty="0" smtClean="0"/>
              <a:t>.08 </a:t>
            </a:r>
            <a:r>
              <a:rPr lang="pt-BR" sz="1400" dirty="0"/>
              <a:t>exp[.</a:t>
            </a:r>
            <a:r>
              <a:rPr lang="pt-BR" sz="1400" dirty="0" smtClean="0"/>
              <a:t>03(</a:t>
            </a:r>
            <a:r>
              <a:rPr lang="pt-BR" sz="1400" i="1" dirty="0" smtClean="0"/>
              <a:t>T</a:t>
            </a:r>
            <a:r>
              <a:rPr lang="pt-BR" sz="1400" dirty="0" smtClean="0"/>
              <a:t>-268.15</a:t>
            </a:r>
            <a:r>
              <a:rPr lang="pt-BR" sz="1400" dirty="0"/>
              <a:t>)]      </a:t>
            </a:r>
            <a:r>
              <a:rPr lang="pt-BR" sz="1400" dirty="0" smtClean="0"/>
              <a:t>    </a:t>
            </a:r>
            <a:r>
              <a:rPr lang="pt-BR" sz="1400" dirty="0"/>
              <a:t>(</a:t>
            </a:r>
            <a:r>
              <a:rPr lang="pt-BR" sz="1400" i="1" dirty="0" smtClean="0"/>
              <a:t>f</a:t>
            </a:r>
            <a:r>
              <a:rPr lang="pt-BR" sz="1400" dirty="0" smtClean="0"/>
              <a:t>/94E9)</a:t>
            </a:r>
            <a:r>
              <a:rPr lang="pt-BR" sz="1400" baseline="30000" dirty="0" smtClean="0"/>
              <a:t>2.5</a:t>
            </a:r>
            <a:endParaRPr lang="pt-BR" sz="1400" baseline="30000" dirty="0"/>
          </a:p>
        </p:txBody>
      </p:sp>
      <p:sp>
        <p:nvSpPr>
          <p:cNvPr id="67" name="Content Placeholder 6"/>
          <p:cNvSpPr txBox="1">
            <a:spLocks/>
          </p:cNvSpPr>
          <p:nvPr/>
        </p:nvSpPr>
        <p:spPr>
          <a:xfrm>
            <a:off x="3643296" y="2763641"/>
            <a:ext cx="1439231" cy="7052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spcBef>
                <a:spcPts val="0"/>
              </a:spcBef>
              <a:buNone/>
            </a:pPr>
            <a:r>
              <a:rPr lang="en-US" sz="1400" dirty="0" smtClean="0"/>
              <a:t>Air density correction term</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15656" y="3595259"/>
            <a:ext cx="817245" cy="337185"/>
          </a:xfrm>
          <a:prstGeom prst="rect">
            <a:avLst/>
          </a:prstGeom>
        </p:spPr>
      </p:pic>
      <p:pic>
        <p:nvPicPr>
          <p:cNvPr id="27" name="Picture 2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15651" y="4121744"/>
            <a:ext cx="817245" cy="337185"/>
          </a:xfrm>
          <a:prstGeom prst="rect">
            <a:avLst/>
          </a:prstGeom>
        </p:spPr>
      </p:pic>
      <p:pic>
        <p:nvPicPr>
          <p:cNvPr id="28" name="Picture 27"/>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15646" y="4620519"/>
            <a:ext cx="817245" cy="337185"/>
          </a:xfrm>
          <a:prstGeom prst="rect">
            <a:avLst/>
          </a:prstGeom>
        </p:spPr>
      </p:pic>
      <p:pic>
        <p:nvPicPr>
          <p:cNvPr id="29" name="Picture 2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29496" y="5105439"/>
            <a:ext cx="817245" cy="337185"/>
          </a:xfrm>
          <a:prstGeom prst="rect">
            <a:avLst/>
          </a:prstGeom>
        </p:spPr>
      </p:pic>
      <p:pic>
        <p:nvPicPr>
          <p:cNvPr id="30" name="Picture 29"/>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29491" y="5590359"/>
            <a:ext cx="817245" cy="337185"/>
          </a:xfrm>
          <a:prstGeom prst="rect">
            <a:avLst/>
          </a:prstGeom>
        </p:spPr>
      </p:pic>
      <p:pic>
        <p:nvPicPr>
          <p:cNvPr id="31" name="Picture 30"/>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29486" y="6075279"/>
            <a:ext cx="817245" cy="337185"/>
          </a:xfrm>
          <a:prstGeom prst="rect">
            <a:avLst/>
          </a:prstGeom>
        </p:spPr>
      </p:pic>
    </p:spTree>
    <p:extLst>
      <p:ext uri="{BB962C8B-B14F-4D97-AF65-F5344CB8AC3E}">
        <p14:creationId xmlns:p14="http://schemas.microsoft.com/office/powerpoint/2010/main" val="576604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patibleSerif">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3948</TotalTime>
  <Words>5611</Words>
  <Application>Microsoft Office PowerPoint</Application>
  <PresentationFormat>On-screen Show (4:3)</PresentationFormat>
  <Paragraphs>406</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Template</vt:lpstr>
      <vt:lpstr>Supplement e02.5: Attenuation formulas</vt:lpstr>
      <vt:lpstr>First, a word of caution</vt:lpstr>
      <vt:lpstr>Common mistakes</vt:lpstr>
      <vt:lpstr>Process and assumptions used</vt:lpstr>
      <vt:lpstr>Attenuation by oxygen</vt:lpstr>
      <vt:lpstr>Attenuation by water vapor</vt:lpstr>
      <vt:lpstr>Attenuation by liquid cloud</vt:lpstr>
      <vt:lpstr>Attenuation by rain</vt:lpstr>
      <vt:lpstr>Attenuation by snow</vt:lpstr>
      <vt:lpstr>Attenuation parameterization code</vt:lpstr>
      <vt:lpstr>Going beyond (I)</vt:lpstr>
      <vt:lpstr>Going beyond (II)</vt:lpstr>
      <vt:lpstr>Going beyond (III)</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e02.5: Attenuation data and formulas</dc:title>
  <dc:creator>Frederic Fabry</dc:creator>
  <cp:lastModifiedBy>Frederic Fabry</cp:lastModifiedBy>
  <cp:revision>198</cp:revision>
  <dcterms:created xsi:type="dcterms:W3CDTF">2014-10-20T18:29:00Z</dcterms:created>
  <dcterms:modified xsi:type="dcterms:W3CDTF">2015-07-09T20:42:00Z</dcterms:modified>
</cp:coreProperties>
</file>