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60" r:id="rId4"/>
    <p:sldId id="262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FF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>
        <p:scale>
          <a:sx n="66" d="100"/>
          <a:sy n="66" d="100"/>
        </p:scale>
        <p:origin x="-1506" y="-162"/>
      </p:cViewPr>
      <p:guideLst>
        <p:guide orient="horz" pos="2160"/>
        <p:guide pos="54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1F3DB1-E28F-4303-AB89-A08B8B2F769E}" type="datetimeFigureOut">
              <a:rPr lang="en-CA" smtClean="0"/>
              <a:t>25/06/2015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2EB175-E2BF-41C0-BE4F-DE29300BE5DA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32577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e02.2: Mobile radars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034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445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100" y="274638"/>
            <a:ext cx="2057400" cy="59610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5100" y="274638"/>
            <a:ext cx="6553200" cy="59610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160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300" y="1542144"/>
            <a:ext cx="8732520" cy="47460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e02.2: Mobile radars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498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34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1300" y="1600200"/>
            <a:ext cx="4254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336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300" y="1641943"/>
            <a:ext cx="4256088" cy="5329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1300" y="2174875"/>
            <a:ext cx="42560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41943"/>
            <a:ext cx="4346575" cy="5329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3465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918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99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68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" y="273050"/>
            <a:ext cx="33004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4165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5100" y="1435100"/>
            <a:ext cx="33004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43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563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1299" y="161925"/>
            <a:ext cx="7610929" cy="12557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300" y="1600200"/>
            <a:ext cx="8732520" cy="4746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5371" y="6419850"/>
            <a:ext cx="721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e02.2: Mobile radars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4114" y="6419850"/>
            <a:ext cx="747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328" y="149225"/>
            <a:ext cx="1013459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80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712"/>
            <a:ext cx="9144000" cy="42530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7026" y="2130425"/>
            <a:ext cx="8037286" cy="1470025"/>
          </a:xfrm>
        </p:spPr>
        <p:txBody>
          <a:bodyPr/>
          <a:lstStyle/>
          <a:p>
            <a:r>
              <a:rPr lang="en-US" dirty="0" smtClean="0"/>
              <a:t>Supplement e02.2:</a:t>
            </a:r>
            <a:br>
              <a:rPr lang="en-US" dirty="0" smtClean="0"/>
            </a:br>
            <a:r>
              <a:rPr lang="en-US" dirty="0" smtClean="0"/>
              <a:t>Mobile radars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e02.2: Mobile radars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1</a:t>
            </a:fld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0538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Need for mobile radars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e02.2: Mobile radars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241300" y="1529939"/>
            <a:ext cx="8756653" cy="16777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Severe weather is (fortunately) relatively rare, and hence difficult to observe and study methodically. If the weather phenomenon of interest does not come to you, you must come to it. </a:t>
            </a:r>
            <a:endParaRPr lang="en-CA" sz="2400" dirty="0"/>
          </a:p>
        </p:txBody>
      </p:sp>
      <p:sp>
        <p:nvSpPr>
          <p:cNvPr id="7" name="Content Placeholder 6"/>
          <p:cNvSpPr txBox="1">
            <a:spLocks/>
          </p:cNvSpPr>
          <p:nvPr/>
        </p:nvSpPr>
        <p:spPr>
          <a:xfrm>
            <a:off x="241300" y="2865226"/>
            <a:ext cx="2647043" cy="3496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/>
              <a:t>Right: Probability of observing severe convection echoes (exceeding 50 </a:t>
            </a:r>
            <a:r>
              <a:rPr lang="en-US" sz="2000" dirty="0" err="1" smtClean="0"/>
              <a:t>dBZ</a:t>
            </a:r>
            <a:r>
              <a:rPr lang="en-US" sz="2000" dirty="0" smtClean="0"/>
              <a:t> in reflectivity) over the conterminous United States. A </a:t>
            </a:r>
            <a:r>
              <a:rPr lang="en-US" sz="2000" dirty="0"/>
              <a:t>probability of occurrence </a:t>
            </a:r>
            <a:r>
              <a:rPr lang="en-US" sz="2000" dirty="0" smtClean="0"/>
              <a:t>of  0.06% (in yellow) corresponds to approximately 5 hours per year.</a:t>
            </a:r>
            <a:endParaRPr lang="en-CA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962" y="2772680"/>
            <a:ext cx="60864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10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Transportable vs. mobile radars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e02.2: Mobile radars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241300" y="1529939"/>
            <a:ext cx="8756653" cy="12277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Note that different research radars have different degrees of mobility.</a:t>
            </a:r>
            <a:endParaRPr lang="en-CA" sz="2400" dirty="0"/>
          </a:p>
        </p:txBody>
      </p:sp>
      <p:sp>
        <p:nvSpPr>
          <p:cNvPr id="7" name="Content Placeholder 6"/>
          <p:cNvSpPr txBox="1">
            <a:spLocks/>
          </p:cNvSpPr>
          <p:nvPr/>
        </p:nvSpPr>
        <p:spPr>
          <a:xfrm>
            <a:off x="241300" y="2270152"/>
            <a:ext cx="3286878" cy="27517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/>
              <a:t>Following the definition of Bluestein et al. (2001), a mobile radar is one that can take measurements either while moving </a:t>
            </a:r>
            <a:r>
              <a:rPr lang="en-US" sz="2000" dirty="0"/>
              <a:t>or within a few minutes after </a:t>
            </a:r>
            <a:r>
              <a:rPr lang="en-US" sz="2000" dirty="0" smtClean="0"/>
              <a:t>stopping. Next in decreasing order of mobility are “deployable” and “transportable” radars.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5400000">
            <a:off x="4442578" y="1930402"/>
            <a:ext cx="3640975" cy="54697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15080" y="2902865"/>
            <a:ext cx="13036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Mobile radar</a:t>
            </a:r>
            <a:endParaRPr lang="en-CA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02768" y="2881097"/>
            <a:ext cx="1951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Transportable radar</a:t>
            </a:r>
            <a:endParaRPr lang="en-CA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4566893" y="3181614"/>
            <a:ext cx="1" cy="287301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41299" y="5138066"/>
            <a:ext cx="32868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Bluestein, H.B., B. A. Albrecht, R. M. Hardesty, W. D. Rust, D. Parsons, R. </a:t>
            </a:r>
            <a:r>
              <a:rPr lang="en-CA" sz="1200" dirty="0" err="1"/>
              <a:t>Wakimoto</a:t>
            </a:r>
            <a:r>
              <a:rPr lang="en-CA" sz="1200" dirty="0"/>
              <a:t>, and R. M. </a:t>
            </a:r>
            <a:r>
              <a:rPr lang="en-CA" sz="1200" dirty="0" err="1"/>
              <a:t>Rauber</a:t>
            </a:r>
            <a:r>
              <a:rPr lang="en-CA" sz="1200" dirty="0"/>
              <a:t>, 2001: Ground–based mobile instrument workshop summary, 23–24 February 2000, Boulder, Colorado. </a:t>
            </a:r>
            <a:r>
              <a:rPr lang="en-CA" sz="1200" i="1" dirty="0"/>
              <a:t>Bulletin of the American Meteorological Society</a:t>
            </a:r>
            <a:r>
              <a:rPr lang="en-CA" sz="1200" dirty="0"/>
              <a:t>, 82, 681-694</a:t>
            </a:r>
            <a:r>
              <a:rPr lang="en-CA" sz="1200" dirty="0" smtClean="0"/>
              <a:t>.</a:t>
            </a:r>
            <a:endParaRPr lang="en-CA" sz="1200" dirty="0"/>
          </a:p>
        </p:txBody>
      </p:sp>
    </p:spTree>
    <p:extLst>
      <p:ext uri="{BB962C8B-B14F-4D97-AF65-F5344CB8AC3E}">
        <p14:creationId xmlns:p14="http://schemas.microsoft.com/office/powerpoint/2010/main" val="192891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171" y="161925"/>
            <a:ext cx="7736114" cy="1255713"/>
          </a:xfrm>
        </p:spPr>
        <p:txBody>
          <a:bodyPr>
            <a:normAutofit/>
          </a:bodyPr>
          <a:lstStyle/>
          <a:p>
            <a:r>
              <a:rPr lang="en-US" dirty="0" smtClean="0"/>
              <a:t>Diverse radars for varied needs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e02.2: Mobile radars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4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915080" y="2815781"/>
            <a:ext cx="13036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Mobile radar</a:t>
            </a:r>
            <a:endParaRPr lang="en-CA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02768" y="2794013"/>
            <a:ext cx="1951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Transportable radar</a:t>
            </a:r>
            <a:endParaRPr lang="en-CA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4566893" y="3094530"/>
            <a:ext cx="1" cy="287301"/>
          </a:xfrm>
          <a:prstGeom prst="straightConnector1">
            <a:avLst/>
          </a:prstGeom>
          <a:ln w="19050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893" y="1651013"/>
            <a:ext cx="4572000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07" y="1651013"/>
            <a:ext cx="4572000" cy="2286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7013"/>
            <a:ext cx="4572000" cy="2286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206186" y="4963900"/>
            <a:ext cx="1494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Airborne radar</a:t>
            </a:r>
            <a:endParaRPr lang="en-CA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5107" y="3455068"/>
            <a:ext cx="4577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DOW7, an X-band radar used for severe storms research and education. Photo courtesy of </a:t>
            </a:r>
            <a:r>
              <a:rPr lang="en-US" sz="1200" dirty="0" err="1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Véronique</a:t>
            </a:r>
            <a:r>
              <a:rPr lang="en-US" sz="120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Meunier</a:t>
            </a:r>
            <a:r>
              <a:rPr lang="en-US" sz="120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CA" sz="120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61786" y="3447814"/>
            <a:ext cx="4577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SMART-R, a C-band radar optimized for severe convection research.</a:t>
            </a:r>
            <a:endParaRPr lang="en-CA" sz="120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15321" y="5747505"/>
            <a:ext cx="4577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Left: S-Pol, a transportable S-band radar. Right: MIPS, a set of instruments designed to measure vertical profiles.</a:t>
            </a:r>
            <a:endParaRPr lang="en-CA" sz="120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937013"/>
            <a:ext cx="4572000" cy="22860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7700569" y="5719258"/>
            <a:ext cx="1445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Courtesy of Vanda </a:t>
            </a:r>
            <a:r>
              <a:rPr lang="en-US" sz="1200" dirty="0" err="1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Grubišić</a:t>
            </a:r>
            <a:endParaRPr lang="en-CA" sz="120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9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</a:t>
            </a:r>
            <a:r>
              <a:rPr lang="en-US" dirty="0" smtClean="0"/>
              <a:t>value </a:t>
            </a:r>
            <a:r>
              <a:rPr lang="en-US" dirty="0"/>
              <a:t>of </a:t>
            </a:r>
            <a:r>
              <a:rPr lang="en-US" dirty="0" smtClean="0"/>
              <a:t>getting closer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e02.2: Mobile radars</a:t>
            </a:r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241300" y="1529940"/>
            <a:ext cx="8756653" cy="83588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Getting closer to atmospheric phenomena also allows to take more or higher resolution imagery that can help research.</a:t>
            </a:r>
            <a:endParaRPr lang="en-CA" sz="2400" dirty="0"/>
          </a:p>
        </p:txBody>
      </p:sp>
      <p:sp>
        <p:nvSpPr>
          <p:cNvPr id="7" name="Content Placeholder 6"/>
          <p:cNvSpPr txBox="1">
            <a:spLocks/>
          </p:cNvSpPr>
          <p:nvPr/>
        </p:nvSpPr>
        <p:spPr>
          <a:xfrm>
            <a:off x="0" y="2527103"/>
            <a:ext cx="9144000" cy="288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 smtClean="0"/>
              <a:t>Animation of reflectivity (left) and Doppler velocity (right) near a tornado. Markers (</a:t>
            </a:r>
            <a:r>
              <a:rPr lang="en-US" sz="1200" dirty="0" smtClean="0">
                <a:solidFill>
                  <a:srgbClr val="00B0F0"/>
                </a:solidFill>
              </a:rPr>
              <a:t>+</a:t>
            </a:r>
            <a:r>
              <a:rPr lang="en-US" sz="1200" dirty="0" smtClean="0"/>
              <a:t>) are every 1 km. Courtesy of Joshua </a:t>
            </a:r>
            <a:r>
              <a:rPr lang="en-US" sz="1200" dirty="0" err="1" smtClean="0"/>
              <a:t>Wurman</a:t>
            </a:r>
            <a:r>
              <a:rPr lang="en-US" sz="1200" dirty="0" smtClean="0"/>
              <a:t>, cswr.org.</a:t>
            </a:r>
            <a:endParaRPr lang="en-CA" sz="1200" dirty="0"/>
          </a:p>
        </p:txBody>
      </p:sp>
      <p:sp>
        <p:nvSpPr>
          <p:cNvPr id="3" name="Rectangle 2"/>
          <p:cNvSpPr/>
          <p:nvPr/>
        </p:nvSpPr>
        <p:spPr>
          <a:xfrm>
            <a:off x="0" y="1756229"/>
            <a:ext cx="241299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858000" y="6419850"/>
            <a:ext cx="2133600" cy="365125"/>
          </a:xfrm>
        </p:spPr>
        <p:txBody>
          <a:bodyPr/>
          <a:lstStyle/>
          <a:p>
            <a:fld id="{3FDDB3BC-D9AA-C249-9E0B-FE3AE73EEB10}" type="slidenum">
              <a:rPr lang="en-US" smtClean="0"/>
              <a:t>5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10154"/>
            <a:ext cx="9144000" cy="397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9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ompatibleSerif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2159</TotalTime>
  <Words>361</Words>
  <Application>Microsoft Office PowerPoint</Application>
  <PresentationFormat>On-screen Show (4:3)</PresentationFormat>
  <Paragraphs>31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Template</vt:lpstr>
      <vt:lpstr>Supplement e02.2: Mobile radars</vt:lpstr>
      <vt:lpstr>Need for mobile radars</vt:lpstr>
      <vt:lpstr>Transportable vs. mobile radars</vt:lpstr>
      <vt:lpstr>Diverse radars for varied needs</vt:lpstr>
      <vt:lpstr>The value of getting closer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e02.2: Mobile Radars</dc:title>
  <dc:creator>Frederic Fabry</dc:creator>
  <cp:lastModifiedBy>Frederic Fabry</cp:lastModifiedBy>
  <cp:revision>86</cp:revision>
  <dcterms:created xsi:type="dcterms:W3CDTF">2014-10-20T18:29:00Z</dcterms:created>
  <dcterms:modified xsi:type="dcterms:W3CDTF">2015-06-25T19:04:47Z</dcterms:modified>
</cp:coreProperties>
</file>