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4" r:id="rId9"/>
    <p:sldId id="265" r:id="rId10"/>
    <p:sldId id="263"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FE"/>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p:scale>
          <a:sx n="66" d="100"/>
          <a:sy n="66" d="100"/>
        </p:scale>
        <p:origin x="-1506" y="-162"/>
      </p:cViewPr>
      <p:guideLst>
        <p:guide orient="horz" pos="2160"/>
        <p:guide pos="543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1F3DB1-E28F-4303-AB89-A08B8B2F769E}" type="datetimeFigureOut">
              <a:rPr lang="en-CA" smtClean="0"/>
              <a:t>25/06/2015</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2EB175-E2BF-41C0-BE4F-DE29300BE5DA}" type="slidenum">
              <a:rPr lang="en-CA" smtClean="0"/>
              <a:t>‹#›</a:t>
            </a:fld>
            <a:endParaRPr lang="en-CA" dirty="0"/>
          </a:p>
        </p:txBody>
      </p:sp>
    </p:spTree>
    <p:extLst>
      <p:ext uri="{BB962C8B-B14F-4D97-AF65-F5344CB8AC3E}">
        <p14:creationId xmlns:p14="http://schemas.microsoft.com/office/powerpoint/2010/main" val="3432577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e02.1: Virtual visit of two radars</a:t>
            </a:r>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128034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 Cambridge University Press 2015 – All Rights Reserved</a:t>
            </a:r>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4045445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274638"/>
            <a:ext cx="2057400" cy="59610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5100" y="274638"/>
            <a:ext cx="6553200" cy="5961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r>
              <a:rPr lang="en-US" dirty="0" smtClean="0"/>
              <a:t>© Cambridge University Press 2015 – All Rights Reserved</a:t>
            </a:r>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2056160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e02.1: Virtual visit of two radars</a:t>
            </a:r>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765498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dirty="0" smtClean="0"/>
              <a:t>© Cambridge University Press 2015 – All Rights Reserved</a:t>
            </a:r>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286346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1300" y="1600200"/>
            <a:ext cx="4254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34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r>
              <a:rPr lang="en-US" dirty="0" smtClean="0"/>
              <a:t>© Cambridge University Press 2015 – All Rights Reserved</a:t>
            </a:r>
          </a:p>
        </p:txBody>
      </p:sp>
      <p:sp>
        <p:nvSpPr>
          <p:cNvPr id="7" name="Slide Number Placeholder 6"/>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724336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41300" y="1641943"/>
            <a:ext cx="4256088" cy="53293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41300" y="2174875"/>
            <a:ext cx="42560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41943"/>
            <a:ext cx="4346575" cy="53293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3465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dirty="0" smtClean="0"/>
              <a:t>© Cambridge University Press 2015 – All Rights Reserved</a:t>
            </a:r>
            <a:endParaRPr lang="en-US" dirty="0"/>
          </a:p>
        </p:txBody>
      </p:sp>
      <p:sp>
        <p:nvSpPr>
          <p:cNvPr id="9" name="Slide Number Placeholder 8"/>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2003918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dirty="0" smtClean="0"/>
              <a:t>© Cambridge University Press 2015 – All Rights Reserved</a:t>
            </a:r>
            <a:endParaRPr lang="en-US" dirty="0"/>
          </a:p>
        </p:txBody>
      </p:sp>
      <p:sp>
        <p:nvSpPr>
          <p:cNvPr id="5" name="Slide Number Placeholder 4"/>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591999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 Cambridge University Press 2015 – All Rights Reserved</a:t>
            </a:r>
            <a:endParaRPr lang="en-US" dirty="0"/>
          </a:p>
        </p:txBody>
      </p:sp>
      <p:sp>
        <p:nvSpPr>
          <p:cNvPr id="4" name="Slide Number Placeholder 3"/>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61368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5100" y="273050"/>
            <a:ext cx="33004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4165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65100" y="1435100"/>
            <a:ext cx="33004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 Cambridge University Press 2015 – All Rights Reserved</a:t>
            </a:r>
            <a:endParaRPr lang="en-US" dirty="0"/>
          </a:p>
        </p:txBody>
      </p:sp>
      <p:sp>
        <p:nvSpPr>
          <p:cNvPr id="7" name="Slide Number Placeholder 6"/>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83443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 Cambridge University Press 2015 – All Rights Reserved</a:t>
            </a:r>
            <a:endParaRPr lang="en-US" dirty="0"/>
          </a:p>
        </p:txBody>
      </p:sp>
      <p:sp>
        <p:nvSpPr>
          <p:cNvPr id="7" name="Slide Number Placeholder 6"/>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137563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1300" y="161925"/>
            <a:ext cx="7378700" cy="125571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41300" y="1600200"/>
            <a:ext cx="8732520" cy="47460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030514" y="6419850"/>
            <a:ext cx="7184572"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e02.1: Virtual visit of two radars</a:t>
            </a:r>
          </a:p>
        </p:txBody>
      </p:sp>
      <p:sp>
        <p:nvSpPr>
          <p:cNvPr id="6" name="Slide Number Placeholder 5"/>
          <p:cNvSpPr>
            <a:spLocks noGrp="1"/>
          </p:cNvSpPr>
          <p:nvPr>
            <p:ph type="sldNum" sz="quarter" idx="4"/>
          </p:nvPr>
        </p:nvSpPr>
        <p:spPr>
          <a:xfrm>
            <a:off x="8379460" y="6419850"/>
            <a:ext cx="61214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DDB3BC-D9AA-C249-9E0B-FE3AE73EEB10}" type="slidenum">
              <a:rPr lang="en-US" smtClean="0"/>
              <a:t>‹#›</a:t>
            </a:fld>
            <a:endParaRPr lang="en-US" dirty="0"/>
          </a:p>
        </p:txBody>
      </p:sp>
      <p:pic>
        <p:nvPicPr>
          <p:cNvPr id="4" name="Picture 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785100" y="149225"/>
            <a:ext cx="1188720" cy="1333500"/>
          </a:xfrm>
          <a:prstGeom prst="rect">
            <a:avLst/>
          </a:prstGeom>
        </p:spPr>
      </p:pic>
    </p:spTree>
    <p:extLst>
      <p:ext uri="{BB962C8B-B14F-4D97-AF65-F5344CB8AC3E}">
        <p14:creationId xmlns:p14="http://schemas.microsoft.com/office/powerpoint/2010/main" val="7593805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7.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jp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www.casa.umass.edu/" TargetMode="Externa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7026" y="2130425"/>
            <a:ext cx="8037286" cy="1470025"/>
          </a:xfrm>
        </p:spPr>
        <p:txBody>
          <a:bodyPr/>
          <a:lstStyle/>
          <a:p>
            <a:r>
              <a:rPr lang="en-US" dirty="0" smtClean="0"/>
              <a:t>Supplement e02.1:</a:t>
            </a:r>
            <a:br>
              <a:rPr lang="en-US" dirty="0" smtClean="0"/>
            </a:br>
            <a:r>
              <a:rPr lang="en-US" dirty="0" smtClean="0"/>
              <a:t>Virtual visit of two radars</a:t>
            </a:r>
            <a:endParaRPr lang="en-US" dirty="0"/>
          </a:p>
        </p:txBody>
      </p:sp>
      <p:sp>
        <p:nvSpPr>
          <p:cNvPr id="4" name="Footer Placeholder 3"/>
          <p:cNvSpPr>
            <a:spLocks noGrp="1"/>
          </p:cNvSpPr>
          <p:nvPr>
            <p:ph type="ftr" sz="quarter" idx="11"/>
          </p:nvPr>
        </p:nvSpPr>
        <p:spPr/>
        <p:txBody>
          <a:bodyPr/>
          <a:lstStyle/>
          <a:p>
            <a:r>
              <a:rPr lang="en-US" dirty="0"/>
              <a:t>e02.1: Virtual visit of two radars</a:t>
            </a:r>
          </a:p>
        </p:txBody>
      </p:sp>
      <p:sp>
        <p:nvSpPr>
          <p:cNvPr id="5" name="Slide Number Placeholder 4"/>
          <p:cNvSpPr>
            <a:spLocks noGrp="1"/>
          </p:cNvSpPr>
          <p:nvPr>
            <p:ph type="sldNum" sz="quarter" idx="12"/>
          </p:nvPr>
        </p:nvSpPr>
        <p:spPr/>
        <p:txBody>
          <a:bodyPr/>
          <a:lstStyle/>
          <a:p>
            <a:fld id="{3FDDB3BC-D9AA-C249-9E0B-FE3AE73EEB10}" type="slidenum">
              <a:rPr lang="en-US" smtClean="0"/>
              <a:t>1</a:t>
            </a:fld>
            <a:endParaRPr lang="en-US" dirty="0"/>
          </a:p>
        </p:txBody>
      </p:sp>
      <p:sp>
        <p:nvSpPr>
          <p:cNvPr id="6" name="Subtitle 5"/>
          <p:cNvSpPr>
            <a:spLocks noGrp="1"/>
          </p:cNvSpPr>
          <p:nvPr>
            <p:ph type="subTitle" idx="1"/>
          </p:nvPr>
        </p:nvSpPr>
        <p:spPr>
          <a:xfrm>
            <a:off x="1371600" y="3991434"/>
            <a:ext cx="6400800" cy="1357086"/>
          </a:xfrm>
        </p:spPr>
        <p:txBody>
          <a:bodyPr/>
          <a:lstStyle/>
          <a:p>
            <a:r>
              <a:rPr lang="en-US" dirty="0" smtClean="0"/>
              <a:t>The McGill S-band radar and the</a:t>
            </a:r>
          </a:p>
          <a:p>
            <a:r>
              <a:rPr lang="en-US" dirty="0" smtClean="0"/>
              <a:t>U. Massachusetts X-band system</a:t>
            </a:r>
            <a:endParaRPr lang="en-CA" dirty="0"/>
          </a:p>
        </p:txBody>
      </p:sp>
    </p:spTree>
    <p:extLst>
      <p:ext uri="{BB962C8B-B14F-4D97-AF65-F5344CB8AC3E}">
        <p14:creationId xmlns:p14="http://schemas.microsoft.com/office/powerpoint/2010/main" val="2005380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56833" y="3717359"/>
            <a:ext cx="1341120" cy="268224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69488" y="2734739"/>
            <a:ext cx="2381250" cy="3810000"/>
          </a:xfrm>
          <a:prstGeom prst="rect">
            <a:avLst/>
          </a:prstGeom>
        </p:spPr>
      </p:pic>
      <p:sp>
        <p:nvSpPr>
          <p:cNvPr id="15" name="Rectangle 14"/>
          <p:cNvSpPr/>
          <p:nvPr/>
        </p:nvSpPr>
        <p:spPr>
          <a:xfrm>
            <a:off x="5268123" y="304808"/>
            <a:ext cx="545149" cy="352200"/>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241300" y="161925"/>
            <a:ext cx="4289136" cy="1255713"/>
          </a:xfrm>
        </p:spPr>
        <p:txBody>
          <a:bodyPr/>
          <a:lstStyle/>
          <a:p>
            <a:r>
              <a:rPr lang="en-US" dirty="0" smtClean="0"/>
              <a:t>Antenna</a:t>
            </a:r>
            <a:endParaRPr lang="en-CA" dirty="0"/>
          </a:p>
        </p:txBody>
      </p:sp>
      <p:sp>
        <p:nvSpPr>
          <p:cNvPr id="4" name="Footer Placeholder 3"/>
          <p:cNvSpPr>
            <a:spLocks noGrp="1"/>
          </p:cNvSpPr>
          <p:nvPr>
            <p:ph type="ftr" sz="quarter" idx="11"/>
          </p:nvPr>
        </p:nvSpPr>
        <p:spPr/>
        <p:txBody>
          <a:bodyPr/>
          <a:lstStyle/>
          <a:p>
            <a:r>
              <a:rPr lang="en-US" dirty="0"/>
              <a:t>e02.1: Virtual visit of two radars</a:t>
            </a:r>
          </a:p>
        </p:txBody>
      </p:sp>
      <p:pic>
        <p:nvPicPr>
          <p:cNvPr id="6" name="Content Placeholder 5"/>
          <p:cNvPicPr>
            <a:picLocks noGrp="1" noChangeAspect="1"/>
          </p:cNvPicPr>
          <p:nvPr>
            <p:ph idx="1"/>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89160" y="314330"/>
            <a:ext cx="2874645" cy="1028700"/>
          </a:xfrm>
        </p:spPr>
      </p:pic>
      <p:sp>
        <p:nvSpPr>
          <p:cNvPr id="11" name="Content Placeholder 6"/>
          <p:cNvSpPr txBox="1">
            <a:spLocks/>
          </p:cNvSpPr>
          <p:nvPr/>
        </p:nvSpPr>
        <p:spPr>
          <a:xfrm>
            <a:off x="241300" y="1587995"/>
            <a:ext cx="8902700" cy="122777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The final destination of the waveguides is the radar antenna. The role of the antenna is to direct the energy in one direction on transmission, and to capture echoes from that direction on reception.</a:t>
            </a:r>
            <a:endParaRPr lang="en-CA" sz="2400" dirty="0"/>
          </a:p>
        </p:txBody>
      </p:sp>
      <p:sp>
        <p:nvSpPr>
          <p:cNvPr id="12" name="Content Placeholder 6"/>
          <p:cNvSpPr txBox="1">
            <a:spLocks/>
          </p:cNvSpPr>
          <p:nvPr/>
        </p:nvSpPr>
        <p:spPr>
          <a:xfrm>
            <a:off x="241300" y="2865226"/>
            <a:ext cx="4928188" cy="378231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smtClean="0"/>
              <a:t>The photo at right shows the antenna of the S-band system as seen from behind. At longer wavelengths, antennas can be large.</a:t>
            </a:r>
          </a:p>
          <a:p>
            <a:pPr marL="0" indent="0">
              <a:buNone/>
            </a:pPr>
            <a:r>
              <a:rPr lang="en-US" sz="2000" dirty="0" smtClean="0"/>
              <a:t>Outside of the photo on the left side is the </a:t>
            </a:r>
            <a:r>
              <a:rPr lang="en-US" sz="2000" i="1" dirty="0" smtClean="0"/>
              <a:t>pedestal</a:t>
            </a:r>
            <a:r>
              <a:rPr lang="en-US" sz="2000" dirty="0" smtClean="0"/>
              <a:t> that supports the antenna and houses the necessary motors to make it turn.</a:t>
            </a:r>
            <a:r>
              <a:rPr lang="en-CA" sz="2000" dirty="0"/>
              <a:t> </a:t>
            </a:r>
            <a:r>
              <a:rPr lang="en-CA" sz="2000" dirty="0" smtClean="0"/>
              <a:t>It is from there that the two waveguides come out, run behind the antenna (you can see them), and then go to the front. The </a:t>
            </a:r>
            <a:r>
              <a:rPr lang="en-CA" sz="2000" i="1" dirty="0" err="1" smtClean="0"/>
              <a:t>radome</a:t>
            </a:r>
            <a:r>
              <a:rPr lang="en-CA" sz="2000" i="1" dirty="0" smtClean="0"/>
              <a:t> </a:t>
            </a:r>
            <a:r>
              <a:rPr lang="en-CA" sz="2000" dirty="0" smtClean="0"/>
              <a:t>(the giant golf ball) surrounding the antenna protects the system against the wind and rain.</a:t>
            </a:r>
            <a:endParaRPr lang="en-US" sz="2000" dirty="0" smtClean="0"/>
          </a:p>
        </p:txBody>
      </p:sp>
      <p:sp>
        <p:nvSpPr>
          <p:cNvPr id="28" name="TextBox 27"/>
          <p:cNvSpPr txBox="1"/>
          <p:nvPr/>
        </p:nvSpPr>
        <p:spPr>
          <a:xfrm>
            <a:off x="5258197" y="5983216"/>
            <a:ext cx="220383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smtClean="0">
                <a:solidFill>
                  <a:srgbClr val="FFFFFF"/>
                </a:solidFill>
                <a:latin typeface="Tahoma" panose="020B0604030504040204" pitchFamily="34" charset="0"/>
                <a:ea typeface="Tahoma" panose="020B0604030504040204" pitchFamily="34" charset="0"/>
                <a:cs typeface="Tahoma" panose="020B0604030504040204" pitchFamily="34" charset="0"/>
              </a:rPr>
              <a:t>The parabolic dish of the S-band radar antenna</a:t>
            </a:r>
            <a:endParaRPr lang="en-CA" sz="14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30" name="Right Arrow 29"/>
          <p:cNvSpPr/>
          <p:nvPr/>
        </p:nvSpPr>
        <p:spPr>
          <a:xfrm>
            <a:off x="7550738" y="4022489"/>
            <a:ext cx="554182" cy="346797"/>
          </a:xfrm>
          <a:prstGeom prst="rightArrow">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3" name="Slide Number Placeholder 4"/>
          <p:cNvSpPr>
            <a:spLocks noGrp="1"/>
          </p:cNvSpPr>
          <p:nvPr>
            <p:ph type="sldNum" sz="quarter" idx="12"/>
          </p:nvPr>
        </p:nvSpPr>
        <p:spPr>
          <a:xfrm>
            <a:off x="6858000" y="6419850"/>
            <a:ext cx="2133600" cy="365125"/>
          </a:xfrm>
        </p:spPr>
        <p:txBody>
          <a:bodyPr/>
          <a:lstStyle/>
          <a:p>
            <a:fld id="{3FDDB3BC-D9AA-C249-9E0B-FE3AE73EEB10}" type="slidenum">
              <a:rPr lang="en-US" smtClean="0"/>
              <a:t>10</a:t>
            </a:fld>
            <a:endParaRPr lang="en-US" dirty="0"/>
          </a:p>
        </p:txBody>
      </p:sp>
    </p:spTree>
    <p:extLst>
      <p:ext uri="{BB962C8B-B14F-4D97-AF65-F5344CB8AC3E}">
        <p14:creationId xmlns:p14="http://schemas.microsoft.com/office/powerpoint/2010/main" val="18632468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5268123" y="304808"/>
            <a:ext cx="545149" cy="352200"/>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241300" y="161925"/>
            <a:ext cx="4289136" cy="1255713"/>
          </a:xfrm>
        </p:spPr>
        <p:txBody>
          <a:bodyPr/>
          <a:lstStyle/>
          <a:p>
            <a:r>
              <a:rPr lang="en-US" dirty="0" smtClean="0"/>
              <a:t>Antenna</a:t>
            </a:r>
            <a:endParaRPr lang="en-CA" dirty="0"/>
          </a:p>
        </p:txBody>
      </p:sp>
      <p:sp>
        <p:nvSpPr>
          <p:cNvPr id="4" name="Footer Placeholder 3"/>
          <p:cNvSpPr>
            <a:spLocks noGrp="1"/>
          </p:cNvSpPr>
          <p:nvPr>
            <p:ph type="ftr" sz="quarter" idx="11"/>
          </p:nvPr>
        </p:nvSpPr>
        <p:spPr/>
        <p:txBody>
          <a:bodyPr/>
          <a:lstStyle/>
          <a:p>
            <a:r>
              <a:rPr lang="en-US" dirty="0"/>
              <a:t>e02.1: Virtual visit of two radars</a:t>
            </a:r>
          </a:p>
        </p:txBody>
      </p:sp>
      <p:pic>
        <p:nvPicPr>
          <p:cNvPr id="6" name="Content Placeholder 5"/>
          <p:cNvPicPr>
            <a:picLocks noGrp="1" noChangeAspect="1"/>
          </p:cNvPicPr>
          <p:nvPr>
            <p:ph idx="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89160" y="314330"/>
            <a:ext cx="2874645" cy="1028700"/>
          </a:xfrm>
        </p:spPr>
      </p:pic>
      <p:sp>
        <p:nvSpPr>
          <p:cNvPr id="11" name="Content Placeholder 6"/>
          <p:cNvSpPr txBox="1">
            <a:spLocks/>
          </p:cNvSpPr>
          <p:nvPr/>
        </p:nvSpPr>
        <p:spPr>
          <a:xfrm>
            <a:off x="241300" y="1587995"/>
            <a:ext cx="8902700" cy="122777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The final destination of the waveguides is the radar antenna. The role of the antenna is to direct the energy in one direction on transmission, and to capture echoes from that direction on reception.</a:t>
            </a:r>
            <a:endParaRPr lang="en-CA" sz="2400" dirty="0"/>
          </a:p>
        </p:txBody>
      </p:sp>
      <p:sp>
        <p:nvSpPr>
          <p:cNvPr id="12" name="Content Placeholder 6"/>
          <p:cNvSpPr txBox="1">
            <a:spLocks/>
          </p:cNvSpPr>
          <p:nvPr/>
        </p:nvSpPr>
        <p:spPr>
          <a:xfrm>
            <a:off x="241300" y="2865226"/>
            <a:ext cx="3947792" cy="378231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smtClean="0"/>
              <a:t>From the side, we can see the </a:t>
            </a:r>
            <a:r>
              <a:rPr lang="en-US" sz="2000" i="1" dirty="0" smtClean="0"/>
              <a:t>feed</a:t>
            </a:r>
            <a:r>
              <a:rPr lang="en-US" sz="2000" dirty="0" smtClean="0"/>
              <a:t> of the antenna supported by struts and where the two waveguides converge. The feed is itself a small antenna that directs the energy from the transmitter towards the parabolic dish; the dish then focuses it out in a narrow beam, generally of the order of 1° wide. Echoes on their way back reflect off the dish into the feed, and follow the waveguides back down.</a:t>
            </a:r>
          </a:p>
        </p:txBody>
      </p:sp>
      <p:sp>
        <p:nvSpPr>
          <p:cNvPr id="28" name="TextBox 27"/>
          <p:cNvSpPr txBox="1"/>
          <p:nvPr/>
        </p:nvSpPr>
        <p:spPr>
          <a:xfrm>
            <a:off x="6189341" y="5058479"/>
            <a:ext cx="1467492" cy="1600438"/>
          </a:xfrm>
          <a:prstGeom prst="rect">
            <a:avLst/>
          </a:prstGeom>
          <a:noFill/>
          <a:effectLst/>
        </p:spPr>
        <p:txBody>
          <a:bodyPr wrap="square" rtlCol="0">
            <a:spAutoFit/>
          </a:bodyPr>
          <a:lstStyle/>
          <a:p>
            <a:r>
              <a:rPr lang="en-US" sz="1400" dirty="0" smtClean="0">
                <a:latin typeface="Tahoma" panose="020B0604030504040204" pitchFamily="34" charset="0"/>
                <a:ea typeface="Tahoma" panose="020B0604030504040204" pitchFamily="34" charset="0"/>
                <a:cs typeface="Tahoma" panose="020B0604030504040204" pitchFamily="34" charset="0"/>
              </a:rPr>
              <a:t>Above: Radar antenna seen from the side. Left: Zoom on the feed with a transparent globe on top.</a:t>
            </a:r>
            <a:endParaRPr lang="en-CA" sz="1400" dirty="0">
              <a:latin typeface="Tahoma" panose="020B0604030504040204" pitchFamily="34" charset="0"/>
              <a:ea typeface="Tahoma" panose="020B0604030504040204" pitchFamily="34" charset="0"/>
              <a:cs typeface="Tahoma" panose="020B0604030504040204" pitchFamily="34" charset="0"/>
            </a:endParaRPr>
          </a:p>
        </p:txBody>
      </p:sp>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6833" y="3717359"/>
            <a:ext cx="1341120" cy="2682240"/>
          </a:xfrm>
          <a:prstGeom prst="rect">
            <a:avLst/>
          </a:prstGeom>
        </p:spPr>
      </p:pic>
      <p:sp>
        <p:nvSpPr>
          <p:cNvPr id="30" name="Right Arrow 29"/>
          <p:cNvSpPr/>
          <p:nvPr/>
        </p:nvSpPr>
        <p:spPr>
          <a:xfrm>
            <a:off x="7550738" y="4022489"/>
            <a:ext cx="554182" cy="346797"/>
          </a:xfrm>
          <a:prstGeom prst="rightArrow">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89092" y="2792656"/>
            <a:ext cx="3405188" cy="225742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89091" y="5058478"/>
            <a:ext cx="2000250" cy="1428750"/>
          </a:xfrm>
          <a:prstGeom prst="rect">
            <a:avLst/>
          </a:prstGeom>
        </p:spPr>
      </p:pic>
      <p:sp>
        <p:nvSpPr>
          <p:cNvPr id="14" name="Right Arrow 13"/>
          <p:cNvSpPr/>
          <p:nvPr/>
        </p:nvSpPr>
        <p:spPr>
          <a:xfrm rot="-5400000">
            <a:off x="4483041" y="4644458"/>
            <a:ext cx="554182" cy="346797"/>
          </a:xfrm>
          <a:prstGeom prst="rightArrow">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6" name="Slide Number Placeholder 4"/>
          <p:cNvSpPr>
            <a:spLocks noGrp="1"/>
          </p:cNvSpPr>
          <p:nvPr>
            <p:ph type="sldNum" sz="quarter" idx="12"/>
          </p:nvPr>
        </p:nvSpPr>
        <p:spPr>
          <a:xfrm>
            <a:off x="6858000" y="6419850"/>
            <a:ext cx="2133600" cy="365125"/>
          </a:xfrm>
        </p:spPr>
        <p:txBody>
          <a:bodyPr/>
          <a:lstStyle/>
          <a:p>
            <a:fld id="{3FDDB3BC-D9AA-C249-9E0B-FE3AE73EEB10}" type="slidenum">
              <a:rPr lang="en-US" smtClean="0"/>
              <a:t>11</a:t>
            </a:fld>
            <a:endParaRPr lang="en-US" dirty="0"/>
          </a:p>
        </p:txBody>
      </p:sp>
    </p:spTree>
    <p:extLst>
      <p:ext uri="{BB962C8B-B14F-4D97-AF65-F5344CB8AC3E}">
        <p14:creationId xmlns:p14="http://schemas.microsoft.com/office/powerpoint/2010/main" val="5824128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5499" y="3357562"/>
            <a:ext cx="4023360" cy="3017520"/>
          </a:xfrm>
          <a:prstGeom prst="rect">
            <a:avLst/>
          </a:prstGeom>
        </p:spPr>
      </p:pic>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2722" y="3357562"/>
            <a:ext cx="1528763" cy="3062288"/>
          </a:xfrm>
          <a:prstGeom prst="rect">
            <a:avLst/>
          </a:prstGeom>
        </p:spPr>
      </p:pic>
      <p:sp>
        <p:nvSpPr>
          <p:cNvPr id="15" name="Rectangle 14"/>
          <p:cNvSpPr/>
          <p:nvPr/>
        </p:nvSpPr>
        <p:spPr>
          <a:xfrm>
            <a:off x="5268123" y="304808"/>
            <a:ext cx="545149" cy="352200"/>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241300" y="161925"/>
            <a:ext cx="4289136" cy="1255713"/>
          </a:xfrm>
        </p:spPr>
        <p:txBody>
          <a:bodyPr/>
          <a:lstStyle/>
          <a:p>
            <a:r>
              <a:rPr lang="en-US" dirty="0" smtClean="0"/>
              <a:t>Antenna</a:t>
            </a:r>
            <a:endParaRPr lang="en-CA" dirty="0"/>
          </a:p>
        </p:txBody>
      </p:sp>
      <p:sp>
        <p:nvSpPr>
          <p:cNvPr id="4" name="Footer Placeholder 3"/>
          <p:cNvSpPr>
            <a:spLocks noGrp="1"/>
          </p:cNvSpPr>
          <p:nvPr>
            <p:ph type="ftr" sz="quarter" idx="11"/>
          </p:nvPr>
        </p:nvSpPr>
        <p:spPr/>
        <p:txBody>
          <a:bodyPr/>
          <a:lstStyle/>
          <a:p>
            <a:r>
              <a:rPr lang="en-US" dirty="0"/>
              <a:t>e02.1: Virtual visit of two radars</a:t>
            </a:r>
          </a:p>
        </p:txBody>
      </p:sp>
      <p:pic>
        <p:nvPicPr>
          <p:cNvPr id="6" name="Content Placeholder 5"/>
          <p:cNvPicPr>
            <a:picLocks noGrp="1" noChangeAspect="1"/>
          </p:cNvPicPr>
          <p:nvPr>
            <p:ph idx="1"/>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89160" y="314330"/>
            <a:ext cx="2874645" cy="1028700"/>
          </a:xfrm>
        </p:spPr>
      </p:pic>
      <p:sp>
        <p:nvSpPr>
          <p:cNvPr id="11" name="Content Placeholder 6"/>
          <p:cNvSpPr txBox="1">
            <a:spLocks/>
          </p:cNvSpPr>
          <p:nvPr/>
        </p:nvSpPr>
        <p:spPr>
          <a:xfrm>
            <a:off x="241300" y="1587995"/>
            <a:ext cx="8902700" cy="122777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The final destination of the waveguides is the radar antenna. The role of the antenna is to direct the energy in one direction on transmission, and to capture echoes from that direction on reception.</a:t>
            </a:r>
            <a:endParaRPr lang="en-CA" sz="2400" dirty="0"/>
          </a:p>
        </p:txBody>
      </p:sp>
      <p:sp>
        <p:nvSpPr>
          <p:cNvPr id="12" name="Content Placeholder 6"/>
          <p:cNvSpPr txBox="1">
            <a:spLocks/>
          </p:cNvSpPr>
          <p:nvPr/>
        </p:nvSpPr>
        <p:spPr>
          <a:xfrm>
            <a:off x="241300" y="3178629"/>
            <a:ext cx="3124199" cy="343988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smtClean="0"/>
              <a:t>similar, though the size of the reflector is considerably smaller. Here, the feed is to the right where the two waveguides converge. Note how the two waveguides attach to the feed, the first transmitting and receiving at one polarization, the second at the other polarization.</a:t>
            </a:r>
          </a:p>
        </p:txBody>
      </p:sp>
      <p:sp>
        <p:nvSpPr>
          <p:cNvPr id="28" name="TextBox 27"/>
          <p:cNvSpPr txBox="1"/>
          <p:nvPr/>
        </p:nvSpPr>
        <p:spPr>
          <a:xfrm>
            <a:off x="5913575" y="5595497"/>
            <a:ext cx="1467492" cy="738664"/>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en-US" sz="1400" dirty="0" smtClean="0">
                <a:solidFill>
                  <a:srgbClr val="FFFFFE"/>
                </a:solidFill>
                <a:latin typeface="Tahoma" panose="020B0604030504040204" pitchFamily="34" charset="0"/>
                <a:ea typeface="Tahoma" panose="020B0604030504040204" pitchFamily="34" charset="0"/>
                <a:cs typeface="Tahoma" panose="020B0604030504040204" pitchFamily="34" charset="0"/>
              </a:rPr>
              <a:t>Dish and feed of the U. Mass. X-band radar</a:t>
            </a:r>
            <a:endParaRPr lang="en-CA" sz="1400" dirty="0">
              <a:solidFill>
                <a:srgbClr val="FFFFFE"/>
              </a:solidFill>
              <a:latin typeface="Tahoma" panose="020B0604030504040204" pitchFamily="34" charset="0"/>
              <a:ea typeface="Tahoma" panose="020B0604030504040204" pitchFamily="34" charset="0"/>
              <a:cs typeface="Tahoma" panose="020B0604030504040204" pitchFamily="34" charset="0"/>
            </a:endParaRPr>
          </a:p>
        </p:txBody>
      </p:sp>
      <p:sp>
        <p:nvSpPr>
          <p:cNvPr id="30" name="Right Arrow 29"/>
          <p:cNvSpPr/>
          <p:nvPr/>
        </p:nvSpPr>
        <p:spPr>
          <a:xfrm>
            <a:off x="7420112" y="3601583"/>
            <a:ext cx="554182" cy="346797"/>
          </a:xfrm>
          <a:prstGeom prst="rightArrow">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3" name="Content Placeholder 6"/>
          <p:cNvSpPr txBox="1">
            <a:spLocks/>
          </p:cNvSpPr>
          <p:nvPr/>
        </p:nvSpPr>
        <p:spPr>
          <a:xfrm>
            <a:off x="241299" y="2878396"/>
            <a:ext cx="8740186" cy="49368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smtClean="0"/>
              <a:t>On the University of Massachusetts dual-polarization X-band radar, the set-up is </a:t>
            </a:r>
          </a:p>
        </p:txBody>
      </p:sp>
      <p:sp>
        <p:nvSpPr>
          <p:cNvPr id="14" name="Slide Number Placeholder 4"/>
          <p:cNvSpPr>
            <a:spLocks noGrp="1"/>
          </p:cNvSpPr>
          <p:nvPr>
            <p:ph type="sldNum" sz="quarter" idx="12"/>
          </p:nvPr>
        </p:nvSpPr>
        <p:spPr>
          <a:xfrm>
            <a:off x="6858000" y="6419850"/>
            <a:ext cx="2133600" cy="365125"/>
          </a:xfrm>
        </p:spPr>
        <p:txBody>
          <a:bodyPr/>
          <a:lstStyle/>
          <a:p>
            <a:fld id="{3FDDB3BC-D9AA-C249-9E0B-FE3AE73EEB10}" type="slidenum">
              <a:rPr lang="en-US" smtClean="0"/>
              <a:t>12</a:t>
            </a:fld>
            <a:endParaRPr lang="en-US" dirty="0"/>
          </a:p>
        </p:txBody>
      </p:sp>
    </p:spTree>
    <p:extLst>
      <p:ext uri="{BB962C8B-B14F-4D97-AF65-F5344CB8AC3E}">
        <p14:creationId xmlns:p14="http://schemas.microsoft.com/office/powerpoint/2010/main" val="8149502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6467" y="3079984"/>
            <a:ext cx="2514600" cy="3352800"/>
          </a:xfrm>
          <a:prstGeom prst="rect">
            <a:avLst/>
          </a:prstGeom>
        </p:spPr>
      </p:pic>
      <p:sp>
        <p:nvSpPr>
          <p:cNvPr id="15" name="Rectangle 14"/>
          <p:cNvSpPr/>
          <p:nvPr/>
        </p:nvSpPr>
        <p:spPr>
          <a:xfrm>
            <a:off x="5790627" y="667657"/>
            <a:ext cx="545149" cy="729565"/>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241300" y="161925"/>
            <a:ext cx="4289136" cy="1255713"/>
          </a:xfrm>
        </p:spPr>
        <p:txBody>
          <a:bodyPr/>
          <a:lstStyle/>
          <a:p>
            <a:r>
              <a:rPr lang="en-US" dirty="0" smtClean="0"/>
              <a:t>Receiver</a:t>
            </a:r>
            <a:endParaRPr lang="en-CA" dirty="0"/>
          </a:p>
        </p:txBody>
      </p:sp>
      <p:sp>
        <p:nvSpPr>
          <p:cNvPr id="4" name="Footer Placeholder 3"/>
          <p:cNvSpPr>
            <a:spLocks noGrp="1"/>
          </p:cNvSpPr>
          <p:nvPr>
            <p:ph type="ftr" sz="quarter" idx="11"/>
          </p:nvPr>
        </p:nvSpPr>
        <p:spPr/>
        <p:txBody>
          <a:bodyPr/>
          <a:lstStyle/>
          <a:p>
            <a:r>
              <a:rPr lang="en-US" dirty="0"/>
              <a:t>e02.1: Virtual visit of two radars</a:t>
            </a:r>
          </a:p>
        </p:txBody>
      </p:sp>
      <p:pic>
        <p:nvPicPr>
          <p:cNvPr id="6" name="Content Placeholder 5"/>
          <p:cNvPicPr>
            <a:picLocks noGrp="1" noChangeAspect="1"/>
          </p:cNvPicPr>
          <p:nvPr>
            <p:ph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89160" y="314330"/>
            <a:ext cx="2874645" cy="1028700"/>
          </a:xfrm>
        </p:spPr>
      </p:pic>
      <p:sp>
        <p:nvSpPr>
          <p:cNvPr id="11" name="Content Placeholder 6"/>
          <p:cNvSpPr txBox="1">
            <a:spLocks/>
          </p:cNvSpPr>
          <p:nvPr/>
        </p:nvSpPr>
        <p:spPr>
          <a:xfrm>
            <a:off x="241300" y="1587995"/>
            <a:ext cx="8902700" cy="122777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The echoes travel back via the waveguide to the circulator that directs them towards the receiver. The receiver is designed to amplify the very weak signals received and simplify their digitization and processing.</a:t>
            </a:r>
            <a:endParaRPr lang="en-CA" sz="2400" dirty="0"/>
          </a:p>
        </p:txBody>
      </p:sp>
      <p:sp>
        <p:nvSpPr>
          <p:cNvPr id="12" name="Content Placeholder 6"/>
          <p:cNvSpPr txBox="1">
            <a:spLocks/>
          </p:cNvSpPr>
          <p:nvPr/>
        </p:nvSpPr>
        <p:spPr>
          <a:xfrm>
            <a:off x="241300" y="2865226"/>
            <a:ext cx="4451350" cy="3782317"/>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smtClean="0"/>
              <a:t>This is because echoes are weak (as low as 10</a:t>
            </a:r>
            <a:r>
              <a:rPr lang="en-US" sz="2000" baseline="30000" dirty="0" smtClean="0"/>
              <a:t>−15</a:t>
            </a:r>
            <a:r>
              <a:rPr lang="en-US" sz="2000" dirty="0" smtClean="0"/>
              <a:t> W) and their frequency too high for direct digitization. The receiver amplifies the signal, and also reduces its frequency </a:t>
            </a:r>
            <a:r>
              <a:rPr lang="en-US" sz="2000" i="1" dirty="0" smtClean="0"/>
              <a:t>f</a:t>
            </a:r>
            <a:r>
              <a:rPr lang="en-US" sz="2000" dirty="0" smtClean="0"/>
              <a:t> by </a:t>
            </a:r>
            <a:r>
              <a:rPr lang="en-US" sz="2000" i="1" dirty="0" smtClean="0"/>
              <a:t>mixing</a:t>
            </a:r>
            <a:r>
              <a:rPr lang="en-US" sz="2000" dirty="0" smtClean="0"/>
              <a:t> it with a known wave of frequency </a:t>
            </a:r>
            <a:r>
              <a:rPr lang="en-US" sz="2000" i="1" dirty="0" err="1" smtClean="0"/>
              <a:t>f</a:t>
            </a:r>
            <a:r>
              <a:rPr lang="en-US" sz="2000" baseline="-25000" dirty="0" err="1" smtClean="0"/>
              <a:t>LO</a:t>
            </a:r>
            <a:r>
              <a:rPr lang="en-US" sz="2000" baseline="-25000" dirty="0" smtClean="0"/>
              <a:t> </a:t>
            </a:r>
            <a:r>
              <a:rPr lang="en-US" sz="2000" dirty="0" smtClean="0"/>
              <a:t>to obtain a signal with a frequency </a:t>
            </a:r>
            <a:r>
              <a:rPr lang="en-US" sz="2000" i="1" dirty="0" smtClean="0"/>
              <a:t>f−</a:t>
            </a:r>
            <a:r>
              <a:rPr lang="en-US" sz="2000" i="1" dirty="0" err="1" smtClean="0"/>
              <a:t>f</a:t>
            </a:r>
            <a:r>
              <a:rPr lang="en-US" sz="2000" baseline="-25000" dirty="0" err="1" smtClean="0"/>
              <a:t>LO</a:t>
            </a:r>
            <a:r>
              <a:rPr lang="en-US" sz="2000" baseline="-25000" dirty="0" smtClean="0"/>
              <a:t> </a:t>
            </a:r>
            <a:r>
              <a:rPr lang="en-US" sz="2000" dirty="0" smtClean="0"/>
              <a:t>that can then be digitized.</a:t>
            </a:r>
          </a:p>
          <a:p>
            <a:pPr marL="0" indent="0">
              <a:buNone/>
            </a:pPr>
            <a:r>
              <a:rPr lang="en-US" sz="2000" dirty="0" smtClean="0"/>
              <a:t>The image on the right shows, among others, the receiver used at the University of Massachusetts. The S-band receiver at McGill looks very similar.</a:t>
            </a:r>
          </a:p>
        </p:txBody>
      </p:sp>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2722" y="3357562"/>
            <a:ext cx="1528763" cy="3062288"/>
          </a:xfrm>
          <a:prstGeom prst="rect">
            <a:avLst/>
          </a:prstGeom>
        </p:spPr>
      </p:pic>
      <p:sp>
        <p:nvSpPr>
          <p:cNvPr id="18" name="TextBox 17"/>
          <p:cNvSpPr txBox="1"/>
          <p:nvPr/>
        </p:nvSpPr>
        <p:spPr>
          <a:xfrm>
            <a:off x="4866467" y="5682581"/>
            <a:ext cx="2514600" cy="738664"/>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smtClean="0">
                <a:solidFill>
                  <a:srgbClr val="FFFFFE"/>
                </a:solidFill>
                <a:latin typeface="Tahoma" panose="020B0604030504040204" pitchFamily="34" charset="0"/>
                <a:ea typeface="Tahoma" panose="020B0604030504040204" pitchFamily="34" charset="0"/>
                <a:cs typeface="Tahoma" panose="020B0604030504040204" pitchFamily="34" charset="0"/>
              </a:rPr>
              <a:t>The black U. Mass. transmitter-receiver box is open, revealing the receiver</a:t>
            </a:r>
            <a:endParaRPr lang="en-CA" sz="1400" dirty="0">
              <a:solidFill>
                <a:srgbClr val="FFFFFE"/>
              </a:solidFill>
              <a:latin typeface="Tahoma" panose="020B0604030504040204" pitchFamily="34" charset="0"/>
              <a:ea typeface="Tahoma" panose="020B0604030504040204" pitchFamily="34" charset="0"/>
              <a:cs typeface="Tahoma" panose="020B0604030504040204" pitchFamily="34" charset="0"/>
            </a:endParaRPr>
          </a:p>
        </p:txBody>
      </p:sp>
      <p:sp>
        <p:nvSpPr>
          <p:cNvPr id="19" name="Right Arrow 18"/>
          <p:cNvSpPr/>
          <p:nvPr/>
        </p:nvSpPr>
        <p:spPr>
          <a:xfrm>
            <a:off x="7420112" y="3601583"/>
            <a:ext cx="554182" cy="346797"/>
          </a:xfrm>
          <a:prstGeom prst="rightArrow">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0" name="TextBox 19"/>
          <p:cNvSpPr txBox="1"/>
          <p:nvPr/>
        </p:nvSpPr>
        <p:spPr>
          <a:xfrm>
            <a:off x="4946297" y="3324059"/>
            <a:ext cx="1044334" cy="738664"/>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i="1" dirty="0" smtClean="0">
                <a:solidFill>
                  <a:srgbClr val="FFFFFE"/>
                </a:solidFill>
                <a:latin typeface="Tahoma" panose="020B0604030504040204" pitchFamily="34" charset="0"/>
                <a:ea typeface="Tahoma" panose="020B0604030504040204" pitchFamily="34" charset="0"/>
                <a:cs typeface="Tahoma" panose="020B0604030504040204" pitchFamily="34" charset="0"/>
              </a:rPr>
              <a:t>Digitizer and signal processor</a:t>
            </a:r>
            <a:endParaRPr lang="en-CA" sz="1400" i="1" dirty="0">
              <a:solidFill>
                <a:srgbClr val="FFFFFE"/>
              </a:solidFill>
              <a:latin typeface="Tahoma" panose="020B0604030504040204" pitchFamily="34" charset="0"/>
              <a:ea typeface="Tahoma" panose="020B0604030504040204" pitchFamily="34" charset="0"/>
              <a:cs typeface="Tahoma" panose="020B0604030504040204" pitchFamily="34" charset="0"/>
            </a:endParaRPr>
          </a:p>
        </p:txBody>
      </p:sp>
      <p:sp>
        <p:nvSpPr>
          <p:cNvPr id="21" name="TextBox 20"/>
          <p:cNvSpPr txBox="1"/>
          <p:nvPr/>
        </p:nvSpPr>
        <p:spPr>
          <a:xfrm>
            <a:off x="5882453" y="3432917"/>
            <a:ext cx="1044334" cy="30777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i="1" dirty="0" smtClean="0">
                <a:solidFill>
                  <a:srgbClr val="FFFFFE"/>
                </a:solidFill>
                <a:latin typeface="Tahoma" panose="020B0604030504040204" pitchFamily="34" charset="0"/>
                <a:ea typeface="Tahoma" panose="020B0604030504040204" pitchFamily="34" charset="0"/>
                <a:cs typeface="Tahoma" panose="020B0604030504040204" pitchFamily="34" charset="0"/>
              </a:rPr>
              <a:t>Receiver</a:t>
            </a:r>
            <a:endParaRPr lang="en-CA" sz="1400" i="1" dirty="0">
              <a:solidFill>
                <a:srgbClr val="FFFFFE"/>
              </a:solidFill>
              <a:latin typeface="Tahoma" panose="020B0604030504040204" pitchFamily="34" charset="0"/>
              <a:ea typeface="Tahoma" panose="020B0604030504040204" pitchFamily="34" charset="0"/>
              <a:cs typeface="Tahoma" panose="020B0604030504040204" pitchFamily="34" charset="0"/>
            </a:endParaRPr>
          </a:p>
        </p:txBody>
      </p:sp>
      <p:sp>
        <p:nvSpPr>
          <p:cNvPr id="22" name="Slide Number Placeholder 4"/>
          <p:cNvSpPr>
            <a:spLocks noGrp="1"/>
          </p:cNvSpPr>
          <p:nvPr>
            <p:ph type="sldNum" sz="quarter" idx="12"/>
          </p:nvPr>
        </p:nvSpPr>
        <p:spPr>
          <a:xfrm>
            <a:off x="6858000" y="6419850"/>
            <a:ext cx="2133600" cy="365125"/>
          </a:xfrm>
        </p:spPr>
        <p:txBody>
          <a:bodyPr/>
          <a:lstStyle/>
          <a:p>
            <a:fld id="{3FDDB3BC-D9AA-C249-9E0B-FE3AE73EEB10}" type="slidenum">
              <a:rPr lang="en-US" smtClean="0"/>
              <a:t>13</a:t>
            </a:fld>
            <a:endParaRPr lang="en-US" dirty="0"/>
          </a:p>
        </p:txBody>
      </p:sp>
    </p:spTree>
    <p:extLst>
      <p:ext uri="{BB962C8B-B14F-4D97-AF65-F5344CB8AC3E}">
        <p14:creationId xmlns:p14="http://schemas.microsoft.com/office/powerpoint/2010/main" val="36015536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6467" y="3079984"/>
            <a:ext cx="2514600" cy="3352800"/>
          </a:xfrm>
          <a:prstGeom prst="rect">
            <a:avLst/>
          </a:prstGeom>
        </p:spPr>
      </p:pic>
      <p:sp>
        <p:nvSpPr>
          <p:cNvPr id="15" name="Rectangle 14"/>
          <p:cNvSpPr/>
          <p:nvPr/>
        </p:nvSpPr>
        <p:spPr>
          <a:xfrm>
            <a:off x="6385701" y="537029"/>
            <a:ext cx="545149" cy="860193"/>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241300" y="161925"/>
            <a:ext cx="4289136" cy="1255713"/>
          </a:xfrm>
        </p:spPr>
        <p:txBody>
          <a:bodyPr>
            <a:normAutofit fontScale="90000"/>
          </a:bodyPr>
          <a:lstStyle/>
          <a:p>
            <a:r>
              <a:rPr lang="en-US" dirty="0" smtClean="0"/>
              <a:t>Digitizer and signal processor</a:t>
            </a:r>
            <a:endParaRPr lang="en-CA" dirty="0"/>
          </a:p>
        </p:txBody>
      </p:sp>
      <p:sp>
        <p:nvSpPr>
          <p:cNvPr id="4" name="Footer Placeholder 3"/>
          <p:cNvSpPr>
            <a:spLocks noGrp="1"/>
          </p:cNvSpPr>
          <p:nvPr>
            <p:ph type="ftr" sz="quarter" idx="11"/>
          </p:nvPr>
        </p:nvSpPr>
        <p:spPr/>
        <p:txBody>
          <a:bodyPr/>
          <a:lstStyle/>
          <a:p>
            <a:r>
              <a:rPr lang="en-US" dirty="0"/>
              <a:t>e02.1: Virtual visit of two radars</a:t>
            </a:r>
          </a:p>
        </p:txBody>
      </p:sp>
      <p:pic>
        <p:nvPicPr>
          <p:cNvPr id="6" name="Content Placeholder 5"/>
          <p:cNvPicPr>
            <a:picLocks noGrp="1" noChangeAspect="1"/>
          </p:cNvPicPr>
          <p:nvPr>
            <p:ph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89160" y="314330"/>
            <a:ext cx="2874645" cy="1028700"/>
          </a:xfrm>
        </p:spPr>
      </p:pic>
      <p:sp>
        <p:nvSpPr>
          <p:cNvPr id="11" name="Content Placeholder 6"/>
          <p:cNvSpPr txBox="1">
            <a:spLocks/>
          </p:cNvSpPr>
          <p:nvPr/>
        </p:nvSpPr>
        <p:spPr>
          <a:xfrm>
            <a:off x="241300" y="1587995"/>
            <a:ext cx="8902700" cy="122777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The digitizer then converts the signal into numbers that can then be processed by the signal processor to compute the basic radar measurements such as reflectivity and Doppler velocity.</a:t>
            </a:r>
            <a:endParaRPr lang="en-CA" sz="2400" dirty="0"/>
          </a:p>
        </p:txBody>
      </p:sp>
      <p:sp>
        <p:nvSpPr>
          <p:cNvPr id="12" name="Content Placeholder 6"/>
          <p:cNvSpPr txBox="1">
            <a:spLocks/>
          </p:cNvSpPr>
          <p:nvPr/>
        </p:nvSpPr>
        <p:spPr>
          <a:xfrm>
            <a:off x="241300" y="2865226"/>
            <a:ext cx="4451350" cy="378231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smtClean="0"/>
              <a:t>On the University of Massachusetts system, the digitizer and signal  processor are next to the receiver. On other systems such as at McGill, they are located in a building next to the tower, as the lower frequency signal after the receiver can travel “long” distances (several tens of meters).</a:t>
            </a:r>
          </a:p>
          <a:p>
            <a:pPr marL="0" indent="0">
              <a:buNone/>
            </a:pPr>
            <a:r>
              <a:rPr lang="en-US" sz="2000" dirty="0" smtClean="0"/>
              <a:t>Once processed, the basic radar measurements can be sent anywhere.</a:t>
            </a:r>
          </a:p>
        </p:txBody>
      </p:sp>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2722" y="3357562"/>
            <a:ext cx="1528763" cy="3062288"/>
          </a:xfrm>
          <a:prstGeom prst="rect">
            <a:avLst/>
          </a:prstGeom>
        </p:spPr>
      </p:pic>
      <p:sp>
        <p:nvSpPr>
          <p:cNvPr id="18" name="TextBox 17"/>
          <p:cNvSpPr txBox="1"/>
          <p:nvPr/>
        </p:nvSpPr>
        <p:spPr>
          <a:xfrm>
            <a:off x="4866467" y="5682581"/>
            <a:ext cx="2514600" cy="738664"/>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smtClean="0">
                <a:solidFill>
                  <a:srgbClr val="FFFFFE"/>
                </a:solidFill>
                <a:latin typeface="Tahoma" panose="020B0604030504040204" pitchFamily="34" charset="0"/>
                <a:ea typeface="Tahoma" panose="020B0604030504040204" pitchFamily="34" charset="0"/>
                <a:cs typeface="Tahoma" panose="020B0604030504040204" pitchFamily="34" charset="0"/>
              </a:rPr>
              <a:t>Next to the receiver, the digitizer and signal processor can be found.</a:t>
            </a:r>
            <a:endParaRPr lang="en-CA" sz="1400" dirty="0">
              <a:solidFill>
                <a:srgbClr val="FFFFFE"/>
              </a:solidFill>
              <a:latin typeface="Tahoma" panose="020B0604030504040204" pitchFamily="34" charset="0"/>
              <a:ea typeface="Tahoma" panose="020B0604030504040204" pitchFamily="34" charset="0"/>
              <a:cs typeface="Tahoma" panose="020B0604030504040204" pitchFamily="34" charset="0"/>
            </a:endParaRPr>
          </a:p>
        </p:txBody>
      </p:sp>
      <p:sp>
        <p:nvSpPr>
          <p:cNvPr id="19" name="Right Arrow 18"/>
          <p:cNvSpPr/>
          <p:nvPr/>
        </p:nvSpPr>
        <p:spPr>
          <a:xfrm>
            <a:off x="7420112" y="3601583"/>
            <a:ext cx="554182" cy="346797"/>
          </a:xfrm>
          <a:prstGeom prst="rightArrow">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0" name="TextBox 19"/>
          <p:cNvSpPr txBox="1"/>
          <p:nvPr/>
        </p:nvSpPr>
        <p:spPr>
          <a:xfrm>
            <a:off x="4946297" y="3324059"/>
            <a:ext cx="1044334" cy="738664"/>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i="1" dirty="0" smtClean="0">
                <a:solidFill>
                  <a:srgbClr val="FFFFFE"/>
                </a:solidFill>
                <a:latin typeface="Tahoma" panose="020B0604030504040204" pitchFamily="34" charset="0"/>
                <a:ea typeface="Tahoma" panose="020B0604030504040204" pitchFamily="34" charset="0"/>
                <a:cs typeface="Tahoma" panose="020B0604030504040204" pitchFamily="34" charset="0"/>
              </a:rPr>
              <a:t>Digitizer and signal processor</a:t>
            </a:r>
            <a:endParaRPr lang="en-CA" sz="1400" i="1" dirty="0">
              <a:solidFill>
                <a:srgbClr val="FFFFFE"/>
              </a:solidFill>
              <a:latin typeface="Tahoma" panose="020B0604030504040204" pitchFamily="34" charset="0"/>
              <a:ea typeface="Tahoma" panose="020B0604030504040204" pitchFamily="34" charset="0"/>
              <a:cs typeface="Tahoma" panose="020B0604030504040204" pitchFamily="34" charset="0"/>
            </a:endParaRPr>
          </a:p>
        </p:txBody>
      </p:sp>
      <p:sp>
        <p:nvSpPr>
          <p:cNvPr id="21" name="TextBox 20"/>
          <p:cNvSpPr txBox="1"/>
          <p:nvPr/>
        </p:nvSpPr>
        <p:spPr>
          <a:xfrm>
            <a:off x="5882453" y="3432917"/>
            <a:ext cx="1044334" cy="30777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i="1" dirty="0" smtClean="0">
                <a:solidFill>
                  <a:srgbClr val="FFFFFE"/>
                </a:solidFill>
                <a:latin typeface="Tahoma" panose="020B0604030504040204" pitchFamily="34" charset="0"/>
                <a:ea typeface="Tahoma" panose="020B0604030504040204" pitchFamily="34" charset="0"/>
                <a:cs typeface="Tahoma" panose="020B0604030504040204" pitchFamily="34" charset="0"/>
              </a:rPr>
              <a:t>Receiver</a:t>
            </a:r>
            <a:endParaRPr lang="en-CA" sz="1400" i="1" dirty="0">
              <a:solidFill>
                <a:srgbClr val="FFFFFE"/>
              </a:solidFill>
              <a:latin typeface="Tahoma" panose="020B0604030504040204" pitchFamily="34" charset="0"/>
              <a:ea typeface="Tahoma" panose="020B0604030504040204" pitchFamily="34" charset="0"/>
              <a:cs typeface="Tahoma" panose="020B0604030504040204" pitchFamily="34" charset="0"/>
            </a:endParaRPr>
          </a:p>
        </p:txBody>
      </p:sp>
      <p:sp>
        <p:nvSpPr>
          <p:cNvPr id="14" name="Slide Number Placeholder 4"/>
          <p:cNvSpPr>
            <a:spLocks noGrp="1"/>
          </p:cNvSpPr>
          <p:nvPr>
            <p:ph type="sldNum" sz="quarter" idx="12"/>
          </p:nvPr>
        </p:nvSpPr>
        <p:spPr>
          <a:xfrm>
            <a:off x="6858000" y="6419850"/>
            <a:ext cx="2133600" cy="365125"/>
          </a:xfrm>
        </p:spPr>
        <p:txBody>
          <a:bodyPr/>
          <a:lstStyle/>
          <a:p>
            <a:fld id="{3FDDB3BC-D9AA-C249-9E0B-FE3AE73EEB10}" type="slidenum">
              <a:rPr lang="en-US" smtClean="0"/>
              <a:t>14</a:t>
            </a:fld>
            <a:endParaRPr lang="en-US" dirty="0"/>
          </a:p>
        </p:txBody>
      </p:sp>
    </p:spTree>
    <p:extLst>
      <p:ext uri="{BB962C8B-B14F-4D97-AF65-F5344CB8AC3E}">
        <p14:creationId xmlns:p14="http://schemas.microsoft.com/office/powerpoint/2010/main" val="37212827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1608" y="3905250"/>
            <a:ext cx="3352800" cy="2514600"/>
          </a:xfrm>
          <a:prstGeom prst="rect">
            <a:avLst/>
          </a:prstGeom>
        </p:spPr>
      </p:pic>
      <p:sp>
        <p:nvSpPr>
          <p:cNvPr id="15" name="Rectangle 14"/>
          <p:cNvSpPr/>
          <p:nvPr/>
        </p:nvSpPr>
        <p:spPr>
          <a:xfrm>
            <a:off x="6980775" y="314331"/>
            <a:ext cx="683030" cy="1082892"/>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241300" y="161925"/>
            <a:ext cx="4289136" cy="1255713"/>
          </a:xfrm>
        </p:spPr>
        <p:txBody>
          <a:bodyPr>
            <a:normAutofit fontScale="90000"/>
          </a:bodyPr>
          <a:lstStyle/>
          <a:p>
            <a:r>
              <a:rPr lang="en-US" smtClean="0"/>
              <a:t>Product generator and display</a:t>
            </a:r>
            <a:endParaRPr lang="en-CA" dirty="0"/>
          </a:p>
        </p:txBody>
      </p:sp>
      <p:sp>
        <p:nvSpPr>
          <p:cNvPr id="4" name="Footer Placeholder 3"/>
          <p:cNvSpPr>
            <a:spLocks noGrp="1"/>
          </p:cNvSpPr>
          <p:nvPr>
            <p:ph type="ftr" sz="quarter" idx="11"/>
          </p:nvPr>
        </p:nvSpPr>
        <p:spPr/>
        <p:txBody>
          <a:bodyPr/>
          <a:lstStyle/>
          <a:p>
            <a:r>
              <a:rPr lang="en-US" dirty="0"/>
              <a:t>e02.1: Virtual visit of two radars</a:t>
            </a:r>
          </a:p>
        </p:txBody>
      </p:sp>
      <p:pic>
        <p:nvPicPr>
          <p:cNvPr id="6" name="Content Placeholder 5"/>
          <p:cNvPicPr>
            <a:picLocks noGrp="1" noChangeAspect="1"/>
          </p:cNvPicPr>
          <p:nvPr>
            <p:ph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89160" y="314330"/>
            <a:ext cx="2874645" cy="1028700"/>
          </a:xfrm>
        </p:spPr>
      </p:pic>
      <p:sp>
        <p:nvSpPr>
          <p:cNvPr id="11" name="Content Placeholder 6"/>
          <p:cNvSpPr txBox="1">
            <a:spLocks/>
          </p:cNvSpPr>
          <p:nvPr/>
        </p:nvSpPr>
        <p:spPr>
          <a:xfrm>
            <a:off x="241300" y="1587995"/>
            <a:ext cx="8902700" cy="122777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Those basic radar measurements are then further processed by a product generator, a specialized software program. The resulting products can then be displayed or used by other programs.</a:t>
            </a:r>
            <a:endParaRPr lang="en-CA" sz="2400" dirty="0"/>
          </a:p>
        </p:txBody>
      </p:sp>
      <p:sp>
        <p:nvSpPr>
          <p:cNvPr id="12" name="Content Placeholder 6"/>
          <p:cNvSpPr txBox="1">
            <a:spLocks/>
          </p:cNvSpPr>
          <p:nvPr/>
        </p:nvSpPr>
        <p:spPr>
          <a:xfrm>
            <a:off x="241300" y="2865226"/>
            <a:ext cx="4020308" cy="378231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smtClean="0"/>
              <a:t>Different radar systems use different approaches. Some radar systems send their basic radar measurements via a network to distant locations where integrated product generator and display systems can manipulate them. Others have product generators at specific locations, such as at the radar site or the weather office, that then send products on request to display systems located anywhere.</a:t>
            </a: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56833" y="3717359"/>
            <a:ext cx="1341120" cy="2682240"/>
          </a:xfrm>
          <a:prstGeom prst="rect">
            <a:avLst/>
          </a:prstGeom>
        </p:spPr>
      </p:pic>
      <p:sp>
        <p:nvSpPr>
          <p:cNvPr id="16" name="Right Arrow 15"/>
          <p:cNvSpPr/>
          <p:nvPr/>
        </p:nvSpPr>
        <p:spPr>
          <a:xfrm>
            <a:off x="7479492" y="5459375"/>
            <a:ext cx="277091" cy="346797"/>
          </a:xfrm>
          <a:prstGeom prst="rightArrow">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3" name="TextBox 22"/>
          <p:cNvSpPr txBox="1"/>
          <p:nvPr/>
        </p:nvSpPr>
        <p:spPr>
          <a:xfrm>
            <a:off x="4261608" y="5697095"/>
            <a:ext cx="3352799" cy="738664"/>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smtClean="0">
                <a:solidFill>
                  <a:srgbClr val="FFFFFE"/>
                </a:solidFill>
                <a:latin typeface="Tahoma" panose="020B0604030504040204" pitchFamily="34" charset="0"/>
                <a:ea typeface="Tahoma" panose="020B0604030504040204" pitchFamily="34" charset="0"/>
                <a:cs typeface="Tahoma" panose="020B0604030504040204" pitchFamily="34" charset="0"/>
              </a:rPr>
              <a:t>A researcher uses the McGill Radar Analysis, Processing and Interactive Display (RAPID) system</a:t>
            </a:r>
            <a:endParaRPr lang="en-CA" sz="1400" dirty="0">
              <a:solidFill>
                <a:srgbClr val="FFFFFE"/>
              </a:solidFill>
              <a:latin typeface="Tahoma" panose="020B0604030504040204" pitchFamily="34" charset="0"/>
              <a:ea typeface="Tahoma" panose="020B0604030504040204" pitchFamily="34" charset="0"/>
              <a:cs typeface="Tahoma" panose="020B0604030504040204" pitchFamily="34" charset="0"/>
            </a:endParaRPr>
          </a:p>
        </p:txBody>
      </p:sp>
      <p:sp>
        <p:nvSpPr>
          <p:cNvPr id="24" name="Slide Number Placeholder 4"/>
          <p:cNvSpPr>
            <a:spLocks noGrp="1"/>
          </p:cNvSpPr>
          <p:nvPr>
            <p:ph type="sldNum" sz="quarter" idx="12"/>
          </p:nvPr>
        </p:nvSpPr>
        <p:spPr>
          <a:xfrm>
            <a:off x="6858000" y="6419850"/>
            <a:ext cx="2133600" cy="365125"/>
          </a:xfrm>
        </p:spPr>
        <p:txBody>
          <a:bodyPr/>
          <a:lstStyle/>
          <a:p>
            <a:fld id="{3FDDB3BC-D9AA-C249-9E0B-FE3AE73EEB10}" type="slidenum">
              <a:rPr lang="en-US" smtClean="0"/>
              <a:t>15</a:t>
            </a:fld>
            <a:endParaRPr lang="en-US" dirty="0"/>
          </a:p>
        </p:txBody>
      </p:sp>
    </p:spTree>
    <p:extLst>
      <p:ext uri="{BB962C8B-B14F-4D97-AF65-F5344CB8AC3E}">
        <p14:creationId xmlns:p14="http://schemas.microsoft.com/office/powerpoint/2010/main" val="27711748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very different systems</a:t>
            </a:r>
            <a:endParaRPr lang="en-CA" dirty="0"/>
          </a:p>
        </p:txBody>
      </p:sp>
      <p:sp>
        <p:nvSpPr>
          <p:cNvPr id="3" name="Content Placeholder 2"/>
          <p:cNvSpPr>
            <a:spLocks noGrp="1"/>
          </p:cNvSpPr>
          <p:nvPr>
            <p:ph idx="1"/>
          </p:nvPr>
        </p:nvSpPr>
        <p:spPr>
          <a:xfrm>
            <a:off x="241300" y="1402935"/>
            <a:ext cx="3743544" cy="4891892"/>
          </a:xfrm>
        </p:spPr>
        <p:txBody>
          <a:bodyPr>
            <a:normAutofit/>
          </a:bodyPr>
          <a:lstStyle/>
          <a:p>
            <a:pPr marL="0" indent="0">
              <a:buNone/>
            </a:pPr>
            <a:r>
              <a:rPr lang="en-US" sz="2400" dirty="0" smtClean="0"/>
              <a:t>Two radar facilities </a:t>
            </a:r>
            <a:r>
              <a:rPr lang="en-US" sz="2400" dirty="0"/>
              <a:t>are </a:t>
            </a:r>
            <a:r>
              <a:rPr lang="en-US" sz="2400" dirty="0" smtClean="0"/>
              <a:t>“visited” to show what radars look like: 1) The large McGill University S-band (10-cm) radar, used for research and weather surveillance near Montreal, Canada; and, 2) the smaller University of Massachusetts X-band (3-cm) system 150 km west of Boston, USA, used as a </a:t>
            </a:r>
            <a:r>
              <a:rPr lang="en-US" sz="2400" dirty="0" smtClean="0">
                <a:hlinkClick r:id="rId2"/>
              </a:rPr>
              <a:t>demonstration for small adaptive radars</a:t>
            </a:r>
            <a:r>
              <a:rPr lang="en-US" sz="2400" dirty="0" smtClean="0"/>
              <a:t>.</a:t>
            </a:r>
          </a:p>
          <a:p>
            <a:pPr marL="0" indent="0">
              <a:buNone/>
            </a:pPr>
            <a:endParaRPr lang="en-CA" sz="2400" dirty="0"/>
          </a:p>
        </p:txBody>
      </p:sp>
      <p:sp>
        <p:nvSpPr>
          <p:cNvPr id="4" name="Footer Placeholder 3"/>
          <p:cNvSpPr>
            <a:spLocks noGrp="1"/>
          </p:cNvSpPr>
          <p:nvPr>
            <p:ph type="ftr" sz="quarter" idx="11"/>
          </p:nvPr>
        </p:nvSpPr>
        <p:spPr/>
        <p:txBody>
          <a:bodyPr/>
          <a:lstStyle/>
          <a:p>
            <a:r>
              <a:rPr lang="en-US" dirty="0"/>
              <a:t>e02.1: Virtual visit of two radars</a:t>
            </a:r>
          </a:p>
        </p:txBody>
      </p:sp>
      <p:sp>
        <p:nvSpPr>
          <p:cNvPr id="5" name="Slide Number Placeholder 4"/>
          <p:cNvSpPr>
            <a:spLocks noGrp="1"/>
          </p:cNvSpPr>
          <p:nvPr>
            <p:ph type="sldNum" sz="quarter" idx="12"/>
          </p:nvPr>
        </p:nvSpPr>
        <p:spPr/>
        <p:txBody>
          <a:bodyPr/>
          <a:lstStyle/>
          <a:p>
            <a:fld id="{3FDDB3BC-D9AA-C249-9E0B-FE3AE73EEB10}" type="slidenum">
              <a:rPr lang="en-US" smtClean="0"/>
              <a:t>2</a:t>
            </a:fld>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7845" y="1565559"/>
            <a:ext cx="2449830" cy="489966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84844" y="1564035"/>
            <a:ext cx="2450592" cy="4901184"/>
          </a:xfrm>
          <a:prstGeom prst="rect">
            <a:avLst/>
          </a:prstGeom>
        </p:spPr>
      </p:pic>
      <p:sp>
        <p:nvSpPr>
          <p:cNvPr id="8" name="TextBox 7"/>
          <p:cNvSpPr txBox="1"/>
          <p:nvPr/>
        </p:nvSpPr>
        <p:spPr>
          <a:xfrm>
            <a:off x="4099105" y="6156605"/>
            <a:ext cx="2240550" cy="307777"/>
          </a:xfrm>
          <a:prstGeom prst="rect">
            <a:avLst/>
          </a:prstGeom>
          <a:noFill/>
        </p:spPr>
        <p:txBody>
          <a:bodyPr wrap="none" rtlCol="0">
            <a:spAutoFit/>
          </a:bodyPr>
          <a:lstStyle/>
          <a:p>
            <a:pPr algn="ctr"/>
            <a:r>
              <a:rPr lang="en-US" sz="1400" dirty="0" smtClean="0">
                <a:solidFill>
                  <a:srgbClr val="FFFFFF"/>
                </a:solidFill>
                <a:latin typeface="Tahoma" panose="020B0604030504040204" pitchFamily="34" charset="0"/>
                <a:ea typeface="Tahoma" panose="020B0604030504040204" pitchFamily="34" charset="0"/>
                <a:cs typeface="Tahoma" panose="020B0604030504040204" pitchFamily="34" charset="0"/>
              </a:rPr>
              <a:t>McGill S-band radar tower</a:t>
            </a:r>
            <a:endParaRPr lang="en-CA" sz="14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9" name="TextBox 8"/>
          <p:cNvSpPr txBox="1"/>
          <p:nvPr/>
        </p:nvSpPr>
        <p:spPr>
          <a:xfrm>
            <a:off x="6481781" y="6170455"/>
            <a:ext cx="2573846" cy="307777"/>
          </a:xfrm>
          <a:prstGeom prst="rect">
            <a:avLst/>
          </a:prstGeom>
          <a:noFill/>
        </p:spPr>
        <p:txBody>
          <a:bodyPr wrap="none" rtlCol="0">
            <a:spAutoFit/>
          </a:bodyPr>
          <a:lstStyle/>
          <a:p>
            <a:pPr algn="ctr"/>
            <a:r>
              <a:rPr lang="en-US" sz="1400" dirty="0" smtClean="0">
                <a:solidFill>
                  <a:srgbClr val="FFFFFF"/>
                </a:solidFill>
                <a:latin typeface="Tahoma" panose="020B0604030504040204" pitchFamily="34" charset="0"/>
                <a:ea typeface="Tahoma" panose="020B0604030504040204" pitchFamily="34" charset="0"/>
                <a:cs typeface="Tahoma" panose="020B0604030504040204" pitchFamily="34" charset="0"/>
              </a:rPr>
              <a:t>X-band radar tower (U. Mass.)</a:t>
            </a:r>
            <a:endParaRPr lang="en-CA" sz="14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7669220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common template</a:t>
            </a:r>
            <a:endParaRPr lang="en-CA" dirty="0"/>
          </a:p>
        </p:txBody>
      </p:sp>
      <p:sp>
        <p:nvSpPr>
          <p:cNvPr id="4" name="Footer Placeholder 3"/>
          <p:cNvSpPr>
            <a:spLocks noGrp="1"/>
          </p:cNvSpPr>
          <p:nvPr>
            <p:ph type="ftr" sz="quarter" idx="11"/>
          </p:nvPr>
        </p:nvSpPr>
        <p:spPr/>
        <p:txBody>
          <a:bodyPr/>
          <a:lstStyle/>
          <a:p>
            <a:r>
              <a:rPr lang="en-US" dirty="0"/>
              <a:t>e02.1: Virtual visit of two radars</a:t>
            </a:r>
          </a:p>
        </p:txBody>
      </p:sp>
      <p:sp>
        <p:nvSpPr>
          <p:cNvPr id="5" name="Slide Number Placeholder 4"/>
          <p:cNvSpPr>
            <a:spLocks noGrp="1"/>
          </p:cNvSpPr>
          <p:nvPr>
            <p:ph type="sldNum" sz="quarter" idx="12"/>
          </p:nvPr>
        </p:nvSpPr>
        <p:spPr/>
        <p:txBody>
          <a:bodyPr/>
          <a:lstStyle/>
          <a:p>
            <a:fld id="{3FDDB3BC-D9AA-C249-9E0B-FE3AE73EEB10}" type="slidenum">
              <a:rPr lang="en-US" smtClean="0"/>
              <a:t>3</a:t>
            </a:fld>
            <a:endParaRPr lang="en-US" dirty="0"/>
          </a:p>
        </p:txBody>
      </p:sp>
      <p:sp>
        <p:nvSpPr>
          <p:cNvPr id="7" name="Content Placeholder 6"/>
          <p:cNvSpPr>
            <a:spLocks noGrp="1"/>
          </p:cNvSpPr>
          <p:nvPr>
            <p:ph idx="1"/>
          </p:nvPr>
        </p:nvSpPr>
        <p:spPr>
          <a:xfrm>
            <a:off x="241300" y="1544453"/>
            <a:ext cx="8732520" cy="4572866"/>
          </a:xfrm>
        </p:spPr>
        <p:txBody>
          <a:bodyPr>
            <a:normAutofit/>
          </a:bodyPr>
          <a:lstStyle/>
          <a:p>
            <a:pPr marL="0" indent="0">
              <a:buNone/>
            </a:pPr>
            <a:r>
              <a:rPr lang="en-US" sz="2400" dirty="0" smtClean="0"/>
              <a:t>Although weather radars may all look very different, they share similar functional blocks.</a:t>
            </a:r>
          </a:p>
          <a:p>
            <a:pPr marL="0" indent="0">
              <a:buNone/>
            </a:pPr>
            <a:r>
              <a:rPr lang="en-US" sz="2400" dirty="0" smtClean="0"/>
              <a:t>We shall now follow the travels of a radar pulse from block to block.</a:t>
            </a:r>
            <a:endParaRPr lang="en-CA" sz="24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101" y="2952771"/>
            <a:ext cx="8601075" cy="3080385"/>
          </a:xfrm>
          <a:prstGeom prst="rect">
            <a:avLst/>
          </a:prstGeom>
        </p:spPr>
      </p:pic>
      <p:sp>
        <p:nvSpPr>
          <p:cNvPr id="9" name="TextBox 8"/>
          <p:cNvSpPr txBox="1"/>
          <p:nvPr/>
        </p:nvSpPr>
        <p:spPr>
          <a:xfrm>
            <a:off x="466949" y="6039828"/>
            <a:ext cx="8146526" cy="307777"/>
          </a:xfrm>
          <a:prstGeom prst="rect">
            <a:avLst/>
          </a:prstGeom>
          <a:noFill/>
        </p:spPr>
        <p:txBody>
          <a:bodyPr wrap="none" rtlCol="0">
            <a:spAutoFit/>
          </a:bodyPr>
          <a:lstStyle/>
          <a:p>
            <a:pPr algn="ctr"/>
            <a:r>
              <a:rPr lang="en-US" sz="1400" dirty="0" smtClean="0">
                <a:solidFill>
                  <a:srgbClr val="000000"/>
                </a:solidFill>
                <a:latin typeface="Tahoma" panose="020B0604030504040204" pitchFamily="34" charset="0"/>
                <a:ea typeface="Tahoma" panose="020B0604030504040204" pitchFamily="34" charset="0"/>
                <a:cs typeface="Tahoma" panose="020B0604030504040204" pitchFamily="34" charset="0"/>
              </a:rPr>
              <a:t>Block diagram of a single-antenna pulse radar. This basic design is followed by most weather radars.</a:t>
            </a:r>
            <a:endParaRPr lang="en-CA" sz="14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2338254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4289136" cy="1255713"/>
          </a:xfrm>
        </p:spPr>
        <p:txBody>
          <a:bodyPr/>
          <a:lstStyle/>
          <a:p>
            <a:r>
              <a:rPr lang="en-US" dirty="0" smtClean="0"/>
              <a:t>Transmitter</a:t>
            </a:r>
            <a:endParaRPr lang="en-CA" dirty="0"/>
          </a:p>
        </p:txBody>
      </p:sp>
      <p:sp>
        <p:nvSpPr>
          <p:cNvPr id="4" name="Footer Placeholder 3"/>
          <p:cNvSpPr>
            <a:spLocks noGrp="1"/>
          </p:cNvSpPr>
          <p:nvPr>
            <p:ph type="ftr" sz="quarter" idx="11"/>
          </p:nvPr>
        </p:nvSpPr>
        <p:spPr/>
        <p:txBody>
          <a:bodyPr/>
          <a:lstStyle/>
          <a:p>
            <a:r>
              <a:rPr lang="en-US" dirty="0"/>
              <a:t>e02.1: Virtual visit of two radars</a:t>
            </a:r>
          </a:p>
        </p:txBody>
      </p:sp>
      <p:sp>
        <p:nvSpPr>
          <p:cNvPr id="5" name="Slide Number Placeholder 4"/>
          <p:cNvSpPr>
            <a:spLocks noGrp="1"/>
          </p:cNvSpPr>
          <p:nvPr>
            <p:ph type="sldNum" sz="quarter" idx="12"/>
          </p:nvPr>
        </p:nvSpPr>
        <p:spPr/>
        <p:txBody>
          <a:bodyPr/>
          <a:lstStyle/>
          <a:p>
            <a:fld id="{3FDDB3BC-D9AA-C249-9E0B-FE3AE73EEB10}" type="slidenum">
              <a:rPr lang="en-US" smtClean="0"/>
              <a:t>4</a:t>
            </a:fld>
            <a:endParaRPr lang="en-US" dirty="0"/>
          </a:p>
        </p:txBody>
      </p:sp>
      <p:sp>
        <p:nvSpPr>
          <p:cNvPr id="7" name="Rectangle 6"/>
          <p:cNvSpPr/>
          <p:nvPr/>
        </p:nvSpPr>
        <p:spPr>
          <a:xfrm>
            <a:off x="5043054" y="1108364"/>
            <a:ext cx="678872" cy="234666"/>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6" name="Content Placeholder 5"/>
          <p:cNvPicPr>
            <a:picLocks noGrp="1" noChangeAspect="1"/>
          </p:cNvPicPr>
          <p:nvPr>
            <p:ph idx="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89160" y="314330"/>
            <a:ext cx="2874645" cy="1028700"/>
          </a:xfrm>
        </p:spPr>
      </p:pic>
      <p:sp>
        <p:nvSpPr>
          <p:cNvPr id="8" name="Content Placeholder 6"/>
          <p:cNvSpPr txBox="1">
            <a:spLocks/>
          </p:cNvSpPr>
          <p:nvPr/>
        </p:nvSpPr>
        <p:spPr>
          <a:xfrm>
            <a:off x="241300" y="1587995"/>
            <a:ext cx="8756653" cy="122777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Weather radar transmitters typically generate powerful (10 kW – 1 MW) and short </a:t>
            </a:r>
            <a:r>
              <a:rPr lang="en-US" sz="2400" dirty="0"/>
              <a:t>(</a:t>
            </a:r>
            <a:r>
              <a:rPr lang="el-GR" sz="2400" i="1" dirty="0"/>
              <a:t>τ</a:t>
            </a:r>
            <a:r>
              <a:rPr lang="en-US" sz="2400" dirty="0"/>
              <a:t> ≈ 1 </a:t>
            </a:r>
            <a:r>
              <a:rPr lang="el-GR" sz="2400" dirty="0"/>
              <a:t>μ</a:t>
            </a:r>
            <a:r>
              <a:rPr lang="en-US" sz="2400" dirty="0"/>
              <a:t>s) </a:t>
            </a:r>
            <a:r>
              <a:rPr lang="en-US" sz="2400" dirty="0" smtClean="0"/>
              <a:t>pulses of microwaves approximately 1000 times per second. The rest of the time, the radar listens for echoes.</a:t>
            </a:r>
            <a:endParaRPr lang="en-CA" sz="2400"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6833" y="3717359"/>
            <a:ext cx="1341120" cy="2682240"/>
          </a:xfrm>
          <a:prstGeom prst="rect">
            <a:avLst/>
          </a:prstGeom>
        </p:spPr>
      </p:pic>
      <p:sp>
        <p:nvSpPr>
          <p:cNvPr id="11" name="Right Arrow 10"/>
          <p:cNvSpPr/>
          <p:nvPr/>
        </p:nvSpPr>
        <p:spPr>
          <a:xfrm>
            <a:off x="7550738" y="4733675"/>
            <a:ext cx="554182" cy="346797"/>
          </a:xfrm>
          <a:prstGeom prst="rightArrow">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3136" y="3136334"/>
            <a:ext cx="3497580" cy="3263265"/>
          </a:xfrm>
          <a:prstGeom prst="rect">
            <a:avLst/>
          </a:prstGeom>
        </p:spPr>
      </p:pic>
      <p:sp>
        <p:nvSpPr>
          <p:cNvPr id="13" name="Content Placeholder 6"/>
          <p:cNvSpPr txBox="1">
            <a:spLocks/>
          </p:cNvSpPr>
          <p:nvPr/>
        </p:nvSpPr>
        <p:spPr>
          <a:xfrm>
            <a:off x="241300" y="2865226"/>
            <a:ext cx="3731836" cy="3496567"/>
          </a:xfrm>
          <a:prstGeom prst="rect">
            <a:avLst/>
          </a:prstGeom>
        </p:spPr>
        <p:txBody>
          <a:bodyPr vert="horz" lIns="91440" tIns="45720" rIns="91440" bIns="45720" rtlCol="0">
            <a:normAutofit fontScale="850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10000"/>
              </a:lnSpc>
              <a:buNone/>
            </a:pPr>
            <a:r>
              <a:rPr lang="en-US" sz="2400" dirty="0" smtClean="0"/>
              <a:t>At McGill</a:t>
            </a:r>
            <a:r>
              <a:rPr lang="en-US" sz="2400" dirty="0"/>
              <a:t>, </a:t>
            </a:r>
            <a:r>
              <a:rPr lang="en-US" sz="2400" dirty="0" smtClean="0"/>
              <a:t>a </a:t>
            </a:r>
            <a:r>
              <a:rPr lang="en-US" sz="2400" dirty="0"/>
              <a:t>weak microwave signal is first shaped </a:t>
            </a:r>
            <a:r>
              <a:rPr lang="en-US" sz="2400" dirty="0" smtClean="0"/>
              <a:t>into </a:t>
            </a:r>
            <a:r>
              <a:rPr lang="en-US" sz="2400" dirty="0"/>
              <a:t>a short transmit pulse lasting one micro-second by the </a:t>
            </a:r>
            <a:r>
              <a:rPr lang="en-US" sz="2400" i="1" dirty="0" smtClean="0"/>
              <a:t>waveform generator </a:t>
            </a:r>
            <a:r>
              <a:rPr lang="en-US" sz="2400" dirty="0" smtClean="0"/>
              <a:t>boards </a:t>
            </a:r>
            <a:r>
              <a:rPr lang="en-US" sz="2400" dirty="0"/>
              <a:t>above </a:t>
            </a:r>
            <a:r>
              <a:rPr lang="en-US" sz="2400" dirty="0" smtClean="0"/>
              <a:t>the engineer’s hands. </a:t>
            </a:r>
            <a:r>
              <a:rPr lang="en-US" sz="2400" dirty="0"/>
              <a:t>That pulse is then amplified to more than 600 </a:t>
            </a:r>
            <a:r>
              <a:rPr lang="en-US" sz="2400" dirty="0" smtClean="0"/>
              <a:t>kW </a:t>
            </a:r>
            <a:r>
              <a:rPr lang="en-US" sz="2400" dirty="0"/>
              <a:t>of power in a few steps that culminates in a big microwave amplifier tube, known as a </a:t>
            </a:r>
            <a:r>
              <a:rPr lang="en-US" sz="2400" i="1" dirty="0"/>
              <a:t>klystron</a:t>
            </a:r>
            <a:r>
              <a:rPr lang="en-US" sz="2400" dirty="0"/>
              <a:t>, located inside the light blue canister on the right.</a:t>
            </a:r>
            <a:endParaRPr lang="en-CA" sz="2400" dirty="0"/>
          </a:p>
        </p:txBody>
      </p:sp>
      <p:sp>
        <p:nvSpPr>
          <p:cNvPr id="14" name="TextBox 13"/>
          <p:cNvSpPr txBox="1"/>
          <p:nvPr/>
        </p:nvSpPr>
        <p:spPr>
          <a:xfrm>
            <a:off x="7804798" y="5865661"/>
            <a:ext cx="1059906" cy="523220"/>
          </a:xfrm>
          <a:prstGeom prst="rect">
            <a:avLst/>
          </a:prstGeom>
          <a:noFill/>
          <a:effectLst>
            <a:outerShdw blurRad="50800" dist="38100" dir="2700000" algn="tl" rotWithShape="0">
              <a:prstClr val="black">
                <a:alpha val="40000"/>
              </a:prstClr>
            </a:outerShdw>
          </a:effectLst>
        </p:spPr>
        <p:txBody>
          <a:bodyPr wrap="none" rtlCol="0">
            <a:spAutoFit/>
          </a:bodyPr>
          <a:lstStyle/>
          <a:p>
            <a:pPr algn="ctr"/>
            <a:r>
              <a:rPr lang="en-US" sz="1400" dirty="0" smtClean="0">
                <a:solidFill>
                  <a:srgbClr val="FFFFFF"/>
                </a:solidFill>
                <a:latin typeface="Tahoma" panose="020B0604030504040204" pitchFamily="34" charset="0"/>
                <a:ea typeface="Tahoma" panose="020B0604030504040204" pitchFamily="34" charset="0"/>
                <a:cs typeface="Tahoma" panose="020B0604030504040204" pitchFamily="34" charset="0"/>
              </a:rPr>
              <a:t>Location of</a:t>
            </a:r>
          </a:p>
          <a:p>
            <a:pPr algn="ctr"/>
            <a:r>
              <a:rPr lang="en-US" sz="1400" dirty="0" smtClean="0">
                <a:solidFill>
                  <a:srgbClr val="FFFFFF"/>
                </a:solidFill>
                <a:latin typeface="Tahoma" panose="020B0604030504040204" pitchFamily="34" charset="0"/>
                <a:ea typeface="Tahoma" panose="020B0604030504040204" pitchFamily="34" charset="0"/>
                <a:cs typeface="Tahoma" panose="020B0604030504040204" pitchFamily="34" charset="0"/>
              </a:rPr>
              <a:t>transmitter</a:t>
            </a:r>
            <a:endParaRPr lang="en-CA" sz="14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5" name="TextBox 14"/>
          <p:cNvSpPr txBox="1"/>
          <p:nvPr/>
        </p:nvSpPr>
        <p:spPr>
          <a:xfrm>
            <a:off x="4411969" y="6032575"/>
            <a:ext cx="2693110" cy="307777"/>
          </a:xfrm>
          <a:prstGeom prst="rect">
            <a:avLst/>
          </a:prstGeom>
          <a:noFill/>
          <a:effectLst>
            <a:outerShdw blurRad="50800" dist="38100" dir="2700000" algn="tl" rotWithShape="0">
              <a:prstClr val="black">
                <a:alpha val="40000"/>
              </a:prstClr>
            </a:outerShdw>
          </a:effectLst>
        </p:spPr>
        <p:txBody>
          <a:bodyPr wrap="none" rtlCol="0">
            <a:spAutoFit/>
          </a:bodyPr>
          <a:lstStyle/>
          <a:p>
            <a:pPr algn="ctr"/>
            <a:r>
              <a:rPr lang="en-US" sz="1400" dirty="0" smtClean="0">
                <a:solidFill>
                  <a:srgbClr val="FFFFFF"/>
                </a:solidFill>
                <a:latin typeface="Tahoma" panose="020B0604030504040204" pitchFamily="34" charset="0"/>
                <a:ea typeface="Tahoma" panose="020B0604030504040204" pitchFamily="34" charset="0"/>
                <a:cs typeface="Tahoma" panose="020B0604030504040204" pitchFamily="34" charset="0"/>
              </a:rPr>
              <a:t>The S-band klystron transmitter</a:t>
            </a:r>
            <a:endParaRPr lang="en-CA" sz="14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8449907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4289136" cy="1255713"/>
          </a:xfrm>
        </p:spPr>
        <p:txBody>
          <a:bodyPr/>
          <a:lstStyle/>
          <a:p>
            <a:r>
              <a:rPr lang="en-US" dirty="0" smtClean="0"/>
              <a:t>Transmitter</a:t>
            </a:r>
            <a:endParaRPr lang="en-CA" dirty="0"/>
          </a:p>
        </p:txBody>
      </p:sp>
      <p:sp>
        <p:nvSpPr>
          <p:cNvPr id="4" name="Footer Placeholder 3"/>
          <p:cNvSpPr>
            <a:spLocks noGrp="1"/>
          </p:cNvSpPr>
          <p:nvPr>
            <p:ph type="ftr" sz="quarter" idx="11"/>
          </p:nvPr>
        </p:nvSpPr>
        <p:spPr/>
        <p:txBody>
          <a:bodyPr/>
          <a:lstStyle/>
          <a:p>
            <a:r>
              <a:rPr lang="en-US" dirty="0"/>
              <a:t>e02.1: Virtual visit of two radars</a:t>
            </a:r>
          </a:p>
        </p:txBody>
      </p:sp>
      <p:sp>
        <p:nvSpPr>
          <p:cNvPr id="5" name="Slide Number Placeholder 4"/>
          <p:cNvSpPr>
            <a:spLocks noGrp="1"/>
          </p:cNvSpPr>
          <p:nvPr>
            <p:ph type="sldNum" sz="quarter" idx="12"/>
          </p:nvPr>
        </p:nvSpPr>
        <p:spPr/>
        <p:txBody>
          <a:bodyPr/>
          <a:lstStyle/>
          <a:p>
            <a:fld id="{3FDDB3BC-D9AA-C249-9E0B-FE3AE73EEB10}" type="slidenum">
              <a:rPr lang="en-US" smtClean="0"/>
              <a:t>5</a:t>
            </a:fld>
            <a:endParaRPr lang="en-US" dirty="0"/>
          </a:p>
        </p:txBody>
      </p:sp>
      <p:sp>
        <p:nvSpPr>
          <p:cNvPr id="7" name="Rectangle 6"/>
          <p:cNvSpPr/>
          <p:nvPr/>
        </p:nvSpPr>
        <p:spPr>
          <a:xfrm>
            <a:off x="4789161" y="638629"/>
            <a:ext cx="1481010" cy="704401"/>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6" name="Content Placeholder 5"/>
          <p:cNvPicPr>
            <a:picLocks noGrp="1" noChangeAspect="1"/>
          </p:cNvPicPr>
          <p:nvPr>
            <p:ph idx="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89160" y="314330"/>
            <a:ext cx="2874645" cy="1028700"/>
          </a:xfrm>
        </p:spPr>
      </p:pic>
      <p:sp>
        <p:nvSpPr>
          <p:cNvPr id="11" name="Content Placeholder 6"/>
          <p:cNvSpPr txBox="1">
            <a:spLocks/>
          </p:cNvSpPr>
          <p:nvPr/>
        </p:nvSpPr>
        <p:spPr>
          <a:xfrm>
            <a:off x="241300" y="1587995"/>
            <a:ext cx="8750300" cy="122777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Weather radar transmitters typically generate powerful (10 kW – 1 MW) and short </a:t>
            </a:r>
            <a:r>
              <a:rPr lang="en-US" sz="2400" dirty="0"/>
              <a:t>(</a:t>
            </a:r>
            <a:r>
              <a:rPr lang="el-GR" sz="2400" i="1" dirty="0"/>
              <a:t>τ</a:t>
            </a:r>
            <a:r>
              <a:rPr lang="en-US" sz="2400" dirty="0"/>
              <a:t> ≈ 1 </a:t>
            </a:r>
            <a:r>
              <a:rPr lang="el-GR" sz="2400" dirty="0"/>
              <a:t>μ</a:t>
            </a:r>
            <a:r>
              <a:rPr lang="en-US" sz="2400" dirty="0"/>
              <a:t>s) </a:t>
            </a:r>
            <a:r>
              <a:rPr lang="en-US" sz="2400" dirty="0" smtClean="0"/>
              <a:t>pulses of microwaves approximately 1000 times per second. The rest of the time, the radar listens for echoes.</a:t>
            </a:r>
            <a:endParaRPr lang="en-CA" sz="2400" dirty="0"/>
          </a:p>
        </p:txBody>
      </p:sp>
      <p:sp>
        <p:nvSpPr>
          <p:cNvPr id="12" name="Content Placeholder 6"/>
          <p:cNvSpPr txBox="1">
            <a:spLocks/>
          </p:cNvSpPr>
          <p:nvPr/>
        </p:nvSpPr>
        <p:spPr>
          <a:xfrm>
            <a:off x="241301" y="2865226"/>
            <a:ext cx="2178962" cy="349656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smtClean="0"/>
              <a:t>For small radars such as the one at U. Mass., a single box often contains the transmitter as well as the circulator and the receiver.  In this case, the transmitter cannot easily be seen.</a:t>
            </a:r>
            <a:endParaRPr lang="en-CA" sz="20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9916" y="2889269"/>
            <a:ext cx="4693920" cy="3520440"/>
          </a:xfrm>
          <a:prstGeom prst="rect">
            <a:avLst/>
          </a:prstGeom>
        </p:spPr>
      </p:pic>
      <p:sp>
        <p:nvSpPr>
          <p:cNvPr id="14" name="TextBox 13"/>
          <p:cNvSpPr txBox="1"/>
          <p:nvPr/>
        </p:nvSpPr>
        <p:spPr>
          <a:xfrm>
            <a:off x="2652486" y="5880181"/>
            <a:ext cx="4505238"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smtClean="0">
                <a:solidFill>
                  <a:srgbClr val="FFFFFE"/>
                </a:solidFill>
                <a:latin typeface="Tahoma" panose="020B0604030504040204" pitchFamily="34" charset="0"/>
                <a:ea typeface="Tahoma" panose="020B0604030504040204" pitchFamily="34" charset="0"/>
                <a:cs typeface="Tahoma" panose="020B0604030504040204" pitchFamily="34" charset="0"/>
              </a:rPr>
              <a:t>The U. Mass. radar inside the </a:t>
            </a:r>
            <a:r>
              <a:rPr lang="en-US" sz="1400" dirty="0" err="1" smtClean="0">
                <a:solidFill>
                  <a:srgbClr val="FFFFFE"/>
                </a:solidFill>
                <a:latin typeface="Tahoma" panose="020B0604030504040204" pitchFamily="34" charset="0"/>
                <a:ea typeface="Tahoma" panose="020B0604030504040204" pitchFamily="34" charset="0"/>
                <a:cs typeface="Tahoma" panose="020B0604030504040204" pitchFamily="34" charset="0"/>
              </a:rPr>
              <a:t>radome</a:t>
            </a:r>
            <a:r>
              <a:rPr lang="en-US" sz="1400" dirty="0" smtClean="0">
                <a:solidFill>
                  <a:srgbClr val="FFFFFE"/>
                </a:solidFill>
                <a:latin typeface="Tahoma" panose="020B0604030504040204" pitchFamily="34" charset="0"/>
                <a:ea typeface="Tahoma" panose="020B0604030504040204" pitchFamily="34" charset="0"/>
                <a:cs typeface="Tahoma" panose="020B0604030504040204" pitchFamily="34" charset="0"/>
              </a:rPr>
              <a:t>. The black box on the left contains both the transmitter and receiver.</a:t>
            </a:r>
            <a:endParaRPr lang="en-CA" sz="1400" dirty="0">
              <a:solidFill>
                <a:srgbClr val="FFFFFE"/>
              </a:solidFill>
              <a:latin typeface="Tahoma" panose="020B0604030504040204" pitchFamily="34" charset="0"/>
              <a:ea typeface="Tahoma" panose="020B0604030504040204" pitchFamily="34" charset="0"/>
              <a:cs typeface="Tahoma" panose="020B0604030504040204" pitchFamily="34" charset="0"/>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2722" y="3357562"/>
            <a:ext cx="1528763" cy="3062288"/>
          </a:xfrm>
          <a:prstGeom prst="rect">
            <a:avLst/>
          </a:prstGeom>
        </p:spPr>
      </p:pic>
      <p:sp>
        <p:nvSpPr>
          <p:cNvPr id="15" name="TextBox 14"/>
          <p:cNvSpPr txBox="1"/>
          <p:nvPr/>
        </p:nvSpPr>
        <p:spPr>
          <a:xfrm>
            <a:off x="7717714" y="5865661"/>
            <a:ext cx="1059906" cy="523220"/>
          </a:xfrm>
          <a:prstGeom prst="rect">
            <a:avLst/>
          </a:prstGeom>
          <a:noFill/>
          <a:effectLst>
            <a:outerShdw blurRad="50800" dist="38100" dir="2700000" algn="tl" rotWithShape="0">
              <a:prstClr val="black">
                <a:alpha val="40000"/>
              </a:prstClr>
            </a:outerShdw>
          </a:effectLst>
        </p:spPr>
        <p:txBody>
          <a:bodyPr wrap="none" rtlCol="0">
            <a:spAutoFit/>
          </a:bodyPr>
          <a:lstStyle/>
          <a:p>
            <a:pPr algn="ctr"/>
            <a:r>
              <a:rPr lang="en-US" sz="1400" dirty="0" smtClean="0">
                <a:solidFill>
                  <a:srgbClr val="FFFFFF"/>
                </a:solidFill>
                <a:latin typeface="Tahoma" panose="020B0604030504040204" pitchFamily="34" charset="0"/>
                <a:ea typeface="Tahoma" panose="020B0604030504040204" pitchFamily="34" charset="0"/>
                <a:cs typeface="Tahoma" panose="020B0604030504040204" pitchFamily="34" charset="0"/>
              </a:rPr>
              <a:t>Location of</a:t>
            </a:r>
          </a:p>
          <a:p>
            <a:pPr algn="ctr"/>
            <a:r>
              <a:rPr lang="en-US" sz="1400" dirty="0" smtClean="0">
                <a:solidFill>
                  <a:srgbClr val="FFFFFF"/>
                </a:solidFill>
                <a:latin typeface="Tahoma" panose="020B0604030504040204" pitchFamily="34" charset="0"/>
                <a:ea typeface="Tahoma" panose="020B0604030504040204" pitchFamily="34" charset="0"/>
                <a:cs typeface="Tahoma" panose="020B0604030504040204" pitchFamily="34" charset="0"/>
              </a:rPr>
              <a:t>transmitter</a:t>
            </a:r>
            <a:endParaRPr lang="en-CA" sz="14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6" name="Right Arrow 15"/>
          <p:cNvSpPr/>
          <p:nvPr/>
        </p:nvSpPr>
        <p:spPr>
          <a:xfrm>
            <a:off x="7346406" y="3601561"/>
            <a:ext cx="667060" cy="346797"/>
          </a:xfrm>
          <a:prstGeom prst="rightArrow">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3355010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4789161" y="638629"/>
            <a:ext cx="1481010" cy="704401"/>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3204" y="2761483"/>
            <a:ext cx="3017520" cy="4023360"/>
          </a:xfrm>
          <a:prstGeom prst="rect">
            <a:avLst/>
          </a:prstGeom>
        </p:spPr>
      </p:pic>
      <p:sp>
        <p:nvSpPr>
          <p:cNvPr id="2" name="Title 1"/>
          <p:cNvSpPr>
            <a:spLocks noGrp="1"/>
          </p:cNvSpPr>
          <p:nvPr>
            <p:ph type="title"/>
          </p:nvPr>
        </p:nvSpPr>
        <p:spPr>
          <a:xfrm>
            <a:off x="241300" y="161925"/>
            <a:ext cx="4289136" cy="1255713"/>
          </a:xfrm>
        </p:spPr>
        <p:txBody>
          <a:bodyPr/>
          <a:lstStyle/>
          <a:p>
            <a:r>
              <a:rPr lang="en-US" dirty="0" smtClean="0"/>
              <a:t>Transmitter</a:t>
            </a:r>
            <a:endParaRPr lang="en-CA" dirty="0"/>
          </a:p>
        </p:txBody>
      </p:sp>
      <p:sp>
        <p:nvSpPr>
          <p:cNvPr id="4" name="Footer Placeholder 3"/>
          <p:cNvSpPr>
            <a:spLocks noGrp="1"/>
          </p:cNvSpPr>
          <p:nvPr>
            <p:ph type="ftr" sz="quarter" idx="11"/>
          </p:nvPr>
        </p:nvSpPr>
        <p:spPr/>
        <p:txBody>
          <a:bodyPr/>
          <a:lstStyle/>
          <a:p>
            <a:r>
              <a:rPr lang="en-US" dirty="0"/>
              <a:t>e02.1: Virtual visit of two radars</a:t>
            </a:r>
          </a:p>
        </p:txBody>
      </p:sp>
      <p:sp>
        <p:nvSpPr>
          <p:cNvPr id="5" name="Slide Number Placeholder 4"/>
          <p:cNvSpPr>
            <a:spLocks noGrp="1"/>
          </p:cNvSpPr>
          <p:nvPr>
            <p:ph type="sldNum" sz="quarter" idx="12"/>
          </p:nvPr>
        </p:nvSpPr>
        <p:spPr>
          <a:xfrm>
            <a:off x="6858000" y="6434364"/>
            <a:ext cx="2133600" cy="365125"/>
          </a:xfrm>
        </p:spPr>
        <p:txBody>
          <a:bodyPr/>
          <a:lstStyle/>
          <a:p>
            <a:fld id="{3FDDB3BC-D9AA-C249-9E0B-FE3AE73EEB10}" type="slidenum">
              <a:rPr lang="en-US" smtClean="0"/>
              <a:t>6</a:t>
            </a:fld>
            <a:endParaRPr lang="en-US" dirty="0"/>
          </a:p>
        </p:txBody>
      </p:sp>
      <p:pic>
        <p:nvPicPr>
          <p:cNvPr id="6" name="Content Placeholder 5"/>
          <p:cNvPicPr>
            <a:picLocks noGrp="1" noChangeAspect="1"/>
          </p:cNvPicPr>
          <p:nvPr>
            <p:ph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89160" y="314330"/>
            <a:ext cx="2874645" cy="1028700"/>
          </a:xfrm>
        </p:spPr>
      </p:pic>
      <p:sp>
        <p:nvSpPr>
          <p:cNvPr id="11" name="Content Placeholder 6"/>
          <p:cNvSpPr txBox="1">
            <a:spLocks/>
          </p:cNvSpPr>
          <p:nvPr/>
        </p:nvSpPr>
        <p:spPr>
          <a:xfrm>
            <a:off x="241300" y="1587995"/>
            <a:ext cx="8819424" cy="122777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Weather radar transmitters typically generate powerful (10 kW – 1 MW) and short </a:t>
            </a:r>
            <a:r>
              <a:rPr lang="en-US" sz="2400" dirty="0"/>
              <a:t>(</a:t>
            </a:r>
            <a:r>
              <a:rPr lang="el-GR" sz="2400" i="1" dirty="0"/>
              <a:t>τ</a:t>
            </a:r>
            <a:r>
              <a:rPr lang="en-US" sz="2400" dirty="0"/>
              <a:t> ≈ 1 </a:t>
            </a:r>
            <a:r>
              <a:rPr lang="el-GR" sz="2400" dirty="0"/>
              <a:t>μ</a:t>
            </a:r>
            <a:r>
              <a:rPr lang="en-US" sz="2400" dirty="0"/>
              <a:t>s) </a:t>
            </a:r>
            <a:r>
              <a:rPr lang="en-US" sz="2400" dirty="0" smtClean="0"/>
              <a:t>pulses of microwaves approximately 1000 times per second. The rest of the time, the radar listens for echoes.</a:t>
            </a:r>
            <a:endParaRPr lang="en-CA" sz="2400" dirty="0"/>
          </a:p>
        </p:txBody>
      </p:sp>
      <p:sp>
        <p:nvSpPr>
          <p:cNvPr id="12" name="Content Placeholder 6"/>
          <p:cNvSpPr txBox="1">
            <a:spLocks/>
          </p:cNvSpPr>
          <p:nvPr/>
        </p:nvSpPr>
        <p:spPr>
          <a:xfrm>
            <a:off x="241300" y="2865226"/>
            <a:ext cx="3372757" cy="378231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smtClean="0"/>
              <a:t>A comparable transmitter-receiver system is shown on the right. Under the control of the trigger board, a </a:t>
            </a:r>
            <a:r>
              <a:rPr lang="en-US" sz="2000" i="1" dirty="0" smtClean="0"/>
              <a:t>modulator</a:t>
            </a:r>
            <a:r>
              <a:rPr lang="en-US" sz="2000" dirty="0" smtClean="0"/>
              <a:t>  provides short bursts of high current to a </a:t>
            </a:r>
            <a:r>
              <a:rPr lang="en-US" sz="2000" i="1" dirty="0" smtClean="0"/>
              <a:t>magnetron</a:t>
            </a:r>
            <a:r>
              <a:rPr lang="en-US" sz="2000" dirty="0" smtClean="0"/>
              <a:t> that transforms them into pulses of microwaves. </a:t>
            </a:r>
            <a:endParaRPr lang="en-CA" sz="2000" dirty="0"/>
          </a:p>
        </p:txBody>
      </p:sp>
      <p:sp>
        <p:nvSpPr>
          <p:cNvPr id="13" name="TextBox 12"/>
          <p:cNvSpPr txBox="1"/>
          <p:nvPr/>
        </p:nvSpPr>
        <p:spPr>
          <a:xfrm>
            <a:off x="6219372" y="6047089"/>
            <a:ext cx="2692398" cy="738664"/>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smtClean="0">
                <a:solidFill>
                  <a:srgbClr val="FFFFFF"/>
                </a:solidFill>
                <a:latin typeface="Tahoma" panose="020B0604030504040204" pitchFamily="34" charset="0"/>
                <a:ea typeface="Tahoma" panose="020B0604030504040204" pitchFamily="34" charset="0"/>
                <a:cs typeface="Tahoma" panose="020B0604030504040204" pitchFamily="34" charset="0"/>
              </a:rPr>
              <a:t>X-band magnetron transmitter, circulator, and receiver used on McGill vertically pointing radars.</a:t>
            </a:r>
            <a:endParaRPr lang="en-CA" sz="14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33314" y="2761483"/>
            <a:ext cx="2203832" cy="2307431"/>
          </a:xfrm>
          <a:prstGeom prst="rect">
            <a:avLst/>
          </a:prstGeom>
        </p:spPr>
      </p:pic>
      <p:sp>
        <p:nvSpPr>
          <p:cNvPr id="16" name="Right Arrow 15"/>
          <p:cNvSpPr/>
          <p:nvPr/>
        </p:nvSpPr>
        <p:spPr>
          <a:xfrm>
            <a:off x="5813272" y="3528991"/>
            <a:ext cx="667060" cy="346797"/>
          </a:xfrm>
          <a:prstGeom prst="rightArrow">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7" name="TextBox 16"/>
          <p:cNvSpPr txBox="1"/>
          <p:nvPr/>
        </p:nvSpPr>
        <p:spPr>
          <a:xfrm>
            <a:off x="6834413" y="3565812"/>
            <a:ext cx="1193799" cy="30777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smtClean="0">
                <a:solidFill>
                  <a:srgbClr val="FFFFFF"/>
                </a:solidFill>
                <a:latin typeface="Tahoma" panose="020B0604030504040204" pitchFamily="34" charset="0"/>
                <a:ea typeface="Tahoma" panose="020B0604030504040204" pitchFamily="34" charset="0"/>
                <a:cs typeface="Tahoma" panose="020B0604030504040204" pitchFamily="34" charset="0"/>
              </a:rPr>
              <a:t>Magnetron</a:t>
            </a:r>
            <a:endParaRPr lang="en-CA" sz="14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8" name="TextBox 17"/>
          <p:cNvSpPr txBox="1"/>
          <p:nvPr/>
        </p:nvSpPr>
        <p:spPr>
          <a:xfrm>
            <a:off x="6019198" y="2865624"/>
            <a:ext cx="1193799" cy="307777"/>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en-US" sz="1400" i="1" dirty="0" smtClean="0">
                <a:solidFill>
                  <a:srgbClr val="FFFFFF"/>
                </a:solidFill>
                <a:latin typeface="Tahoma" panose="020B0604030504040204" pitchFamily="34" charset="0"/>
                <a:ea typeface="Tahoma" panose="020B0604030504040204" pitchFamily="34" charset="0"/>
                <a:cs typeface="Tahoma" panose="020B0604030504040204" pitchFamily="34" charset="0"/>
              </a:rPr>
              <a:t>Waveguide</a:t>
            </a:r>
            <a:endParaRPr lang="en-CA" sz="1400" i="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cxnSp>
        <p:nvCxnSpPr>
          <p:cNvPr id="20" name="Straight Arrow Connector 19"/>
          <p:cNvCxnSpPr/>
          <p:nvPr/>
        </p:nvCxnSpPr>
        <p:spPr>
          <a:xfrm>
            <a:off x="7169454" y="3034027"/>
            <a:ext cx="274320" cy="0"/>
          </a:xfrm>
          <a:prstGeom prst="straightConnector1">
            <a:avLst/>
          </a:prstGeom>
          <a:ln w="19050">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rot="16200000">
            <a:off x="5748464" y="4803291"/>
            <a:ext cx="1193799" cy="30777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smtClean="0">
                <a:solidFill>
                  <a:srgbClr val="FFFFFF"/>
                </a:solidFill>
                <a:latin typeface="Tahoma" panose="020B0604030504040204" pitchFamily="34" charset="0"/>
                <a:ea typeface="Tahoma" panose="020B0604030504040204" pitchFamily="34" charset="0"/>
                <a:cs typeface="Tahoma" panose="020B0604030504040204" pitchFamily="34" charset="0"/>
              </a:rPr>
              <a:t>Modulator</a:t>
            </a:r>
            <a:endParaRPr lang="en-CA" sz="14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3" name="TextBox 22"/>
          <p:cNvSpPr txBox="1"/>
          <p:nvPr/>
        </p:nvSpPr>
        <p:spPr>
          <a:xfrm>
            <a:off x="6839242" y="4527480"/>
            <a:ext cx="1193799" cy="30777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i="1" dirty="0" smtClean="0">
                <a:solidFill>
                  <a:srgbClr val="FFFFFF"/>
                </a:solidFill>
                <a:latin typeface="Tahoma" panose="020B0604030504040204" pitchFamily="34" charset="0"/>
                <a:ea typeface="Tahoma" panose="020B0604030504040204" pitchFamily="34" charset="0"/>
                <a:cs typeface="Tahoma" panose="020B0604030504040204" pitchFamily="34" charset="0"/>
              </a:rPr>
              <a:t>Circulator</a:t>
            </a:r>
            <a:endParaRPr lang="en-CA" sz="1400" i="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cxnSp>
        <p:nvCxnSpPr>
          <p:cNvPr id="24" name="Straight Arrow Connector 23"/>
          <p:cNvCxnSpPr/>
          <p:nvPr/>
        </p:nvCxnSpPr>
        <p:spPr>
          <a:xfrm rot="-5400000">
            <a:off x="7294153" y="4421169"/>
            <a:ext cx="274320" cy="0"/>
          </a:xfrm>
          <a:prstGeom prst="straightConnector1">
            <a:avLst/>
          </a:prstGeom>
          <a:ln w="19050">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rot="5400000">
            <a:off x="7983666" y="4630718"/>
            <a:ext cx="1193799" cy="30777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i="1" dirty="0" smtClean="0">
                <a:solidFill>
                  <a:srgbClr val="FFFFFF"/>
                </a:solidFill>
                <a:latin typeface="Tahoma" panose="020B0604030504040204" pitchFamily="34" charset="0"/>
                <a:ea typeface="Tahoma" panose="020B0604030504040204" pitchFamily="34" charset="0"/>
                <a:cs typeface="Tahoma" panose="020B0604030504040204" pitchFamily="34" charset="0"/>
              </a:rPr>
              <a:t>Receiver</a:t>
            </a:r>
            <a:endParaRPr lang="en-CA" sz="1400" i="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6" name="TextBox 25"/>
          <p:cNvSpPr txBox="1"/>
          <p:nvPr/>
        </p:nvSpPr>
        <p:spPr>
          <a:xfrm>
            <a:off x="6995885" y="5550720"/>
            <a:ext cx="88537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smtClean="0">
                <a:solidFill>
                  <a:srgbClr val="FFFFFF"/>
                </a:solidFill>
                <a:latin typeface="Tahoma" panose="020B0604030504040204" pitchFamily="34" charset="0"/>
                <a:ea typeface="Tahoma" panose="020B0604030504040204" pitchFamily="34" charset="0"/>
                <a:cs typeface="Tahoma" panose="020B0604030504040204" pitchFamily="34" charset="0"/>
              </a:rPr>
              <a:t>Trigger board</a:t>
            </a:r>
            <a:endParaRPr lang="en-CA" sz="14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8" name="TextBox 27"/>
          <p:cNvSpPr txBox="1"/>
          <p:nvPr/>
        </p:nvSpPr>
        <p:spPr>
          <a:xfrm>
            <a:off x="3733314" y="2777252"/>
            <a:ext cx="220383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smtClean="0">
                <a:solidFill>
                  <a:srgbClr val="FFFFFF"/>
                </a:solidFill>
                <a:latin typeface="Tahoma" panose="020B0604030504040204" pitchFamily="34" charset="0"/>
                <a:ea typeface="Tahoma" panose="020B0604030504040204" pitchFamily="34" charset="0"/>
                <a:cs typeface="Tahoma" panose="020B0604030504040204" pitchFamily="34" charset="0"/>
              </a:rPr>
              <a:t>Zoom of the magnetron section (the metal box)</a:t>
            </a:r>
            <a:endParaRPr lang="en-CA" sz="14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9" name="TextBox 28"/>
          <p:cNvSpPr txBox="1"/>
          <p:nvPr/>
        </p:nvSpPr>
        <p:spPr>
          <a:xfrm>
            <a:off x="241300" y="5321855"/>
            <a:ext cx="5571972" cy="1323439"/>
          </a:xfrm>
          <a:prstGeom prst="rect">
            <a:avLst/>
          </a:prstGeom>
          <a:noFill/>
        </p:spPr>
        <p:txBody>
          <a:bodyPr wrap="square" rtlCol="0">
            <a:spAutoFit/>
          </a:bodyPr>
          <a:lstStyle/>
          <a:p>
            <a:r>
              <a:rPr lang="en-US" sz="2000" dirty="0"/>
              <a:t>The frequency of </a:t>
            </a:r>
            <a:r>
              <a:rPr lang="en-US" sz="2000" dirty="0" smtClean="0"/>
              <a:t>the radar </a:t>
            </a:r>
            <a:r>
              <a:rPr lang="en-US" sz="2000" dirty="0"/>
              <a:t>is determined by the design of the magnetron. </a:t>
            </a:r>
            <a:r>
              <a:rPr lang="en-US" sz="2000" dirty="0" smtClean="0"/>
              <a:t>Magnetrons are commonly used as microwave sources in ovens for example.</a:t>
            </a:r>
            <a:endParaRPr lang="en-CA" sz="2000" dirty="0"/>
          </a:p>
          <a:p>
            <a:endParaRPr lang="en-CA" sz="2000" dirty="0"/>
          </a:p>
        </p:txBody>
      </p:sp>
    </p:spTree>
    <p:extLst>
      <p:ext uri="{BB962C8B-B14F-4D97-AF65-F5344CB8AC3E}">
        <p14:creationId xmlns:p14="http://schemas.microsoft.com/office/powerpoint/2010/main" val="31147060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55992" y="2473838"/>
            <a:ext cx="5286375" cy="3524250"/>
          </a:xfrm>
          <a:prstGeom prst="rect">
            <a:avLst/>
          </a:prstGeom>
        </p:spPr>
      </p:pic>
      <p:sp>
        <p:nvSpPr>
          <p:cNvPr id="15" name="Rectangle 14"/>
          <p:cNvSpPr/>
          <p:nvPr/>
        </p:nvSpPr>
        <p:spPr>
          <a:xfrm>
            <a:off x="4789161" y="961802"/>
            <a:ext cx="856896" cy="176100"/>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241300" y="161925"/>
            <a:ext cx="4289136" cy="1255713"/>
          </a:xfrm>
        </p:spPr>
        <p:txBody>
          <a:bodyPr/>
          <a:lstStyle/>
          <a:p>
            <a:r>
              <a:rPr lang="en-US" dirty="0" smtClean="0"/>
              <a:t>Waveguides</a:t>
            </a:r>
            <a:endParaRPr lang="en-CA" dirty="0"/>
          </a:p>
        </p:txBody>
      </p:sp>
      <p:sp>
        <p:nvSpPr>
          <p:cNvPr id="4" name="Footer Placeholder 3"/>
          <p:cNvSpPr>
            <a:spLocks noGrp="1"/>
          </p:cNvSpPr>
          <p:nvPr>
            <p:ph type="ftr" sz="quarter" idx="11"/>
          </p:nvPr>
        </p:nvSpPr>
        <p:spPr/>
        <p:txBody>
          <a:bodyPr/>
          <a:lstStyle/>
          <a:p>
            <a:r>
              <a:rPr lang="en-US" dirty="0"/>
              <a:t>e02.1: Virtual visit of two radars</a:t>
            </a:r>
          </a:p>
        </p:txBody>
      </p:sp>
      <p:sp>
        <p:nvSpPr>
          <p:cNvPr id="5" name="Slide Number Placeholder 4"/>
          <p:cNvSpPr>
            <a:spLocks noGrp="1"/>
          </p:cNvSpPr>
          <p:nvPr>
            <p:ph type="sldNum" sz="quarter" idx="12"/>
          </p:nvPr>
        </p:nvSpPr>
        <p:spPr>
          <a:xfrm>
            <a:off x="6858000" y="6434364"/>
            <a:ext cx="2133600" cy="365125"/>
          </a:xfrm>
        </p:spPr>
        <p:txBody>
          <a:bodyPr/>
          <a:lstStyle/>
          <a:p>
            <a:fld id="{3FDDB3BC-D9AA-C249-9E0B-FE3AE73EEB10}" type="slidenum">
              <a:rPr lang="en-US" smtClean="0"/>
              <a:t>7</a:t>
            </a:fld>
            <a:endParaRPr lang="en-US" dirty="0"/>
          </a:p>
        </p:txBody>
      </p:sp>
      <p:pic>
        <p:nvPicPr>
          <p:cNvPr id="6" name="Content Placeholder 5"/>
          <p:cNvPicPr>
            <a:picLocks noGrp="1" noChangeAspect="1"/>
          </p:cNvPicPr>
          <p:nvPr>
            <p:ph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89160" y="314330"/>
            <a:ext cx="2874645" cy="1028700"/>
          </a:xfrm>
        </p:spPr>
      </p:pic>
      <p:sp>
        <p:nvSpPr>
          <p:cNvPr id="11" name="Content Placeholder 6"/>
          <p:cNvSpPr txBox="1">
            <a:spLocks/>
          </p:cNvSpPr>
          <p:nvPr/>
        </p:nvSpPr>
        <p:spPr>
          <a:xfrm>
            <a:off x="241300" y="1602509"/>
            <a:ext cx="8801067" cy="122777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The high power radar pulse must be brought towards the antenna.            This is achieved by waveguides.</a:t>
            </a:r>
          </a:p>
        </p:txBody>
      </p:sp>
      <p:sp>
        <p:nvSpPr>
          <p:cNvPr id="12" name="Content Placeholder 6"/>
          <p:cNvSpPr txBox="1">
            <a:spLocks/>
          </p:cNvSpPr>
          <p:nvPr/>
        </p:nvSpPr>
        <p:spPr>
          <a:xfrm>
            <a:off x="241300" y="2516891"/>
            <a:ext cx="3372757" cy="348119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smtClean="0"/>
              <a:t>Standard radar waveguides are basically hollow rectangular tubes of metal that can bend or twist.  The size of the rectangular section determines the maximum wavelength of the microwaves that can travel within them, while the axis of the narrowest side determines the direction of polarization of the wave.</a:t>
            </a:r>
            <a:endParaRPr lang="en-CA" sz="2000" dirty="0"/>
          </a:p>
        </p:txBody>
      </p:sp>
      <p:sp>
        <p:nvSpPr>
          <p:cNvPr id="13" name="TextBox 12"/>
          <p:cNvSpPr txBox="1"/>
          <p:nvPr/>
        </p:nvSpPr>
        <p:spPr>
          <a:xfrm>
            <a:off x="5435616" y="5814865"/>
            <a:ext cx="1095823" cy="738664"/>
          </a:xfrm>
          <a:prstGeom prst="rect">
            <a:avLst/>
          </a:prstGeom>
          <a:noFill/>
          <a:effectLst/>
        </p:spPr>
        <p:txBody>
          <a:bodyPr wrap="square" rtlCol="0">
            <a:spAutoFit/>
          </a:bodyPr>
          <a:lstStyle/>
          <a:p>
            <a:pPr algn="ctr"/>
            <a:r>
              <a:rPr lang="en-US" sz="1400" dirty="0" smtClean="0">
                <a:latin typeface="Tahoma" panose="020B0604030504040204" pitchFamily="34" charset="0"/>
                <a:ea typeface="Tahoma" panose="020B0604030504040204" pitchFamily="34" charset="0"/>
                <a:cs typeface="Tahoma" panose="020B0604030504040204" pitchFamily="34" charset="0"/>
              </a:rPr>
              <a:t>Brass       X-band waveguide</a:t>
            </a:r>
            <a:endParaRPr lang="en-CA" sz="1400" dirty="0">
              <a:latin typeface="Tahoma" panose="020B0604030504040204" pitchFamily="34" charset="0"/>
              <a:ea typeface="Tahoma" panose="020B0604030504040204" pitchFamily="34" charset="0"/>
              <a:cs typeface="Tahoma" panose="020B0604030504040204" pitchFamily="34" charset="0"/>
            </a:endParaRPr>
          </a:p>
        </p:txBody>
      </p:sp>
      <p:sp>
        <p:nvSpPr>
          <p:cNvPr id="27" name="TextBox 26"/>
          <p:cNvSpPr txBox="1"/>
          <p:nvPr/>
        </p:nvSpPr>
        <p:spPr>
          <a:xfrm>
            <a:off x="6487884" y="5822125"/>
            <a:ext cx="1095823" cy="738664"/>
          </a:xfrm>
          <a:prstGeom prst="rect">
            <a:avLst/>
          </a:prstGeom>
          <a:noFill/>
          <a:effectLst/>
        </p:spPr>
        <p:txBody>
          <a:bodyPr wrap="square" rtlCol="0">
            <a:spAutoFit/>
          </a:bodyPr>
          <a:lstStyle/>
          <a:p>
            <a:pPr algn="ctr"/>
            <a:r>
              <a:rPr lang="en-US" sz="1400" dirty="0" smtClean="0">
                <a:latin typeface="Tahoma" panose="020B0604030504040204" pitchFamily="34" charset="0"/>
                <a:ea typeface="Tahoma" panose="020B0604030504040204" pitchFamily="34" charset="0"/>
                <a:cs typeface="Tahoma" panose="020B0604030504040204" pitchFamily="34" charset="0"/>
              </a:rPr>
              <a:t>Copper     X-band waveguide</a:t>
            </a:r>
            <a:endParaRPr lang="en-CA" sz="1400" dirty="0">
              <a:latin typeface="Tahoma" panose="020B0604030504040204" pitchFamily="34" charset="0"/>
              <a:ea typeface="Tahoma" panose="020B0604030504040204" pitchFamily="34" charset="0"/>
              <a:cs typeface="Tahoma" panose="020B0604030504040204" pitchFamily="34" charset="0"/>
            </a:endParaRPr>
          </a:p>
        </p:txBody>
      </p:sp>
      <p:sp>
        <p:nvSpPr>
          <p:cNvPr id="30" name="TextBox 29"/>
          <p:cNvSpPr txBox="1"/>
          <p:nvPr/>
        </p:nvSpPr>
        <p:spPr>
          <a:xfrm>
            <a:off x="7801404" y="5814871"/>
            <a:ext cx="1095823" cy="738664"/>
          </a:xfrm>
          <a:prstGeom prst="rect">
            <a:avLst/>
          </a:prstGeom>
          <a:noFill/>
          <a:effectLst/>
        </p:spPr>
        <p:txBody>
          <a:bodyPr wrap="square" rtlCol="0">
            <a:spAutoFit/>
          </a:bodyPr>
          <a:lstStyle/>
          <a:p>
            <a:pPr algn="ctr"/>
            <a:r>
              <a:rPr lang="en-US" sz="1400" dirty="0" smtClean="0">
                <a:latin typeface="Tahoma" panose="020B0604030504040204" pitchFamily="34" charset="0"/>
                <a:ea typeface="Tahoma" panose="020B0604030504040204" pitchFamily="34" charset="0"/>
                <a:cs typeface="Tahoma" panose="020B0604030504040204" pitchFamily="34" charset="0"/>
              </a:rPr>
              <a:t>Aluminum     S-band waveguide</a:t>
            </a:r>
            <a:endParaRPr lang="en-CA" sz="1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8866304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4789161" y="638630"/>
            <a:ext cx="871410" cy="352200"/>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3204" y="2761483"/>
            <a:ext cx="3017520" cy="4023360"/>
          </a:xfrm>
          <a:prstGeom prst="rect">
            <a:avLst/>
          </a:prstGeom>
        </p:spPr>
      </p:pic>
      <p:sp>
        <p:nvSpPr>
          <p:cNvPr id="2" name="Title 1"/>
          <p:cNvSpPr>
            <a:spLocks noGrp="1"/>
          </p:cNvSpPr>
          <p:nvPr>
            <p:ph type="title"/>
          </p:nvPr>
        </p:nvSpPr>
        <p:spPr>
          <a:xfrm>
            <a:off x="241300" y="161925"/>
            <a:ext cx="4289136" cy="1255713"/>
          </a:xfrm>
        </p:spPr>
        <p:txBody>
          <a:bodyPr/>
          <a:lstStyle/>
          <a:p>
            <a:r>
              <a:rPr lang="en-US" dirty="0" smtClean="0"/>
              <a:t>Circulator</a:t>
            </a:r>
            <a:endParaRPr lang="en-CA" dirty="0"/>
          </a:p>
        </p:txBody>
      </p:sp>
      <p:sp>
        <p:nvSpPr>
          <p:cNvPr id="4" name="Footer Placeholder 3"/>
          <p:cNvSpPr>
            <a:spLocks noGrp="1"/>
          </p:cNvSpPr>
          <p:nvPr>
            <p:ph type="ftr" sz="quarter" idx="11"/>
          </p:nvPr>
        </p:nvSpPr>
        <p:spPr/>
        <p:txBody>
          <a:bodyPr/>
          <a:lstStyle/>
          <a:p>
            <a:r>
              <a:rPr lang="en-US" dirty="0"/>
              <a:t>e02.1: Virtual visit of two radars</a:t>
            </a:r>
          </a:p>
        </p:txBody>
      </p:sp>
      <p:sp>
        <p:nvSpPr>
          <p:cNvPr id="5" name="Slide Number Placeholder 4"/>
          <p:cNvSpPr>
            <a:spLocks noGrp="1"/>
          </p:cNvSpPr>
          <p:nvPr>
            <p:ph type="sldNum" sz="quarter" idx="12"/>
          </p:nvPr>
        </p:nvSpPr>
        <p:spPr>
          <a:xfrm>
            <a:off x="6858000" y="6434364"/>
            <a:ext cx="2133600" cy="365125"/>
          </a:xfrm>
        </p:spPr>
        <p:txBody>
          <a:bodyPr/>
          <a:lstStyle/>
          <a:p>
            <a:fld id="{3FDDB3BC-D9AA-C249-9E0B-FE3AE73EEB10}" type="slidenum">
              <a:rPr lang="en-US" smtClean="0"/>
              <a:t>8</a:t>
            </a:fld>
            <a:endParaRPr lang="en-US" dirty="0"/>
          </a:p>
        </p:txBody>
      </p:sp>
      <p:pic>
        <p:nvPicPr>
          <p:cNvPr id="6" name="Content Placeholder 5"/>
          <p:cNvPicPr>
            <a:picLocks noGrp="1" noChangeAspect="1"/>
          </p:cNvPicPr>
          <p:nvPr>
            <p:ph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89160" y="314330"/>
            <a:ext cx="2874645" cy="1028700"/>
          </a:xfrm>
        </p:spPr>
      </p:pic>
      <p:sp>
        <p:nvSpPr>
          <p:cNvPr id="11" name="Content Placeholder 6"/>
          <p:cNvSpPr txBox="1">
            <a:spLocks/>
          </p:cNvSpPr>
          <p:nvPr/>
        </p:nvSpPr>
        <p:spPr>
          <a:xfrm>
            <a:off x="241300" y="1587995"/>
            <a:ext cx="8819424" cy="122777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One part of the waveguide is used both to guide waves going out from the transmitter as well as back in towards the receiver. There must be a point where the two paths split. This is done by the circulator.</a:t>
            </a:r>
            <a:endParaRPr lang="en-CA" sz="2400" dirty="0"/>
          </a:p>
        </p:txBody>
      </p:sp>
      <p:sp>
        <p:nvSpPr>
          <p:cNvPr id="12" name="Content Placeholder 6"/>
          <p:cNvSpPr txBox="1">
            <a:spLocks/>
          </p:cNvSpPr>
          <p:nvPr/>
        </p:nvSpPr>
        <p:spPr>
          <a:xfrm>
            <a:off x="241300" y="2865226"/>
            <a:ext cx="5767614" cy="378231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a:t>Its task is to passively redirect what originates from the transmitter towards the antenna, and what comes from the antenna towards the receiver. </a:t>
            </a:r>
            <a:r>
              <a:rPr lang="en-US" sz="2000" dirty="0" smtClean="0"/>
              <a:t>In the case of the single polarization vertically pointing X-band radar  shown before, the circulator is found immediately below the magnetron. The path to the antenna starts into the page and then goes up in the waveguide identified on the image. The path to the receiver goes right of the circulator. To further protect the receiver, a </a:t>
            </a:r>
            <a:r>
              <a:rPr lang="en-US" sz="2000" i="1" dirty="0" smtClean="0"/>
              <a:t>transmit-receive </a:t>
            </a:r>
            <a:r>
              <a:rPr lang="en-US" sz="2000" dirty="0" smtClean="0"/>
              <a:t>(or</a:t>
            </a:r>
            <a:r>
              <a:rPr lang="en-US" sz="2000" i="1" dirty="0" smtClean="0"/>
              <a:t> T-R</a:t>
            </a:r>
            <a:r>
              <a:rPr lang="en-US" sz="2000" dirty="0" smtClean="0"/>
              <a:t>)</a:t>
            </a:r>
            <a:r>
              <a:rPr lang="en-US" sz="2000" i="1" dirty="0" smtClean="0"/>
              <a:t> switch</a:t>
            </a:r>
            <a:r>
              <a:rPr lang="en-US" sz="2000" dirty="0" smtClean="0"/>
              <a:t> is used to prevent transmit power from reaching the receiver.</a:t>
            </a:r>
            <a:endParaRPr lang="en-US" sz="2000" i="1" dirty="0" smtClean="0"/>
          </a:p>
          <a:p>
            <a:pPr marL="0" indent="0">
              <a:buNone/>
            </a:pPr>
            <a:endParaRPr lang="en-CA" sz="2000" dirty="0"/>
          </a:p>
        </p:txBody>
      </p:sp>
      <p:sp>
        <p:nvSpPr>
          <p:cNvPr id="13" name="TextBox 12"/>
          <p:cNvSpPr txBox="1"/>
          <p:nvPr/>
        </p:nvSpPr>
        <p:spPr>
          <a:xfrm>
            <a:off x="6019198" y="6047089"/>
            <a:ext cx="3041526" cy="738664"/>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smtClean="0">
                <a:solidFill>
                  <a:srgbClr val="FFFFFF"/>
                </a:solidFill>
                <a:latin typeface="Tahoma" panose="020B0604030504040204" pitchFamily="34" charset="0"/>
                <a:ea typeface="Tahoma" panose="020B0604030504040204" pitchFamily="34" charset="0"/>
                <a:cs typeface="Tahoma" panose="020B0604030504040204" pitchFamily="34" charset="0"/>
              </a:rPr>
              <a:t>X-band magnetron transmitter, circulator, and receiver used on McGill vertically pointing radars.</a:t>
            </a:r>
            <a:endParaRPr lang="en-CA" sz="14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8" name="TextBox 17"/>
          <p:cNvSpPr txBox="1"/>
          <p:nvPr/>
        </p:nvSpPr>
        <p:spPr>
          <a:xfrm>
            <a:off x="6019198" y="2865624"/>
            <a:ext cx="1193799" cy="307777"/>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en-US" sz="1400" i="1" dirty="0" smtClean="0">
                <a:solidFill>
                  <a:srgbClr val="FFFFFF"/>
                </a:solidFill>
                <a:latin typeface="Tahoma" panose="020B0604030504040204" pitchFamily="34" charset="0"/>
                <a:ea typeface="Tahoma" panose="020B0604030504040204" pitchFamily="34" charset="0"/>
                <a:cs typeface="Tahoma" panose="020B0604030504040204" pitchFamily="34" charset="0"/>
              </a:rPr>
              <a:t>Waveguide</a:t>
            </a:r>
            <a:endParaRPr lang="en-CA" sz="1400" i="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cxnSp>
        <p:nvCxnSpPr>
          <p:cNvPr id="20" name="Straight Arrow Connector 19"/>
          <p:cNvCxnSpPr/>
          <p:nvPr/>
        </p:nvCxnSpPr>
        <p:spPr>
          <a:xfrm>
            <a:off x="7169454" y="3034027"/>
            <a:ext cx="274320" cy="0"/>
          </a:xfrm>
          <a:prstGeom prst="straightConnector1">
            <a:avLst/>
          </a:prstGeom>
          <a:ln w="19050">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6839242" y="4527480"/>
            <a:ext cx="1193799" cy="30777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i="1" dirty="0" smtClean="0">
                <a:solidFill>
                  <a:srgbClr val="FFFFFF"/>
                </a:solidFill>
                <a:latin typeface="Tahoma" panose="020B0604030504040204" pitchFamily="34" charset="0"/>
                <a:ea typeface="Tahoma" panose="020B0604030504040204" pitchFamily="34" charset="0"/>
                <a:cs typeface="Tahoma" panose="020B0604030504040204" pitchFamily="34" charset="0"/>
              </a:rPr>
              <a:t>Circulator</a:t>
            </a:r>
            <a:endParaRPr lang="en-CA" sz="1400" i="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cxnSp>
        <p:nvCxnSpPr>
          <p:cNvPr id="24" name="Straight Arrow Connector 23"/>
          <p:cNvCxnSpPr/>
          <p:nvPr/>
        </p:nvCxnSpPr>
        <p:spPr>
          <a:xfrm rot="-5400000">
            <a:off x="7294153" y="4421169"/>
            <a:ext cx="274320" cy="0"/>
          </a:xfrm>
          <a:prstGeom prst="straightConnector1">
            <a:avLst/>
          </a:prstGeom>
          <a:ln w="19050">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rot="5400000">
            <a:off x="7983666" y="4630718"/>
            <a:ext cx="1193799" cy="30777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i="1" dirty="0" smtClean="0">
                <a:solidFill>
                  <a:srgbClr val="FFFFFF"/>
                </a:solidFill>
                <a:latin typeface="Tahoma" panose="020B0604030504040204" pitchFamily="34" charset="0"/>
                <a:ea typeface="Tahoma" panose="020B0604030504040204" pitchFamily="34" charset="0"/>
                <a:cs typeface="Tahoma" panose="020B0604030504040204" pitchFamily="34" charset="0"/>
              </a:rPr>
              <a:t>Receiver</a:t>
            </a:r>
            <a:endParaRPr lang="en-CA" sz="1400" i="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6" name="TextBox 25"/>
          <p:cNvSpPr txBox="1"/>
          <p:nvPr/>
        </p:nvSpPr>
        <p:spPr>
          <a:xfrm>
            <a:off x="7315193" y="3228480"/>
            <a:ext cx="88537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i="1" dirty="0" smtClean="0">
                <a:solidFill>
                  <a:srgbClr val="000000"/>
                </a:solidFill>
                <a:latin typeface="Tahoma" panose="020B0604030504040204" pitchFamily="34" charset="0"/>
                <a:ea typeface="Tahoma" panose="020B0604030504040204" pitchFamily="34" charset="0"/>
                <a:cs typeface="Tahoma" panose="020B0604030504040204" pitchFamily="34" charset="0"/>
              </a:rPr>
              <a:t>T-R switch</a:t>
            </a:r>
            <a:endParaRPr lang="en-CA" sz="1400" i="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cxnSp>
        <p:nvCxnSpPr>
          <p:cNvPr id="27" name="Straight Arrow Connector 26"/>
          <p:cNvCxnSpPr/>
          <p:nvPr/>
        </p:nvCxnSpPr>
        <p:spPr>
          <a:xfrm rot="5400000">
            <a:off x="7512589" y="4014057"/>
            <a:ext cx="548640" cy="0"/>
          </a:xfrm>
          <a:prstGeom prst="straightConnector1">
            <a:avLst/>
          </a:prstGeom>
          <a:ln w="19050">
            <a:solidFill>
              <a:srgbClr val="00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727273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5738" y="2393948"/>
            <a:ext cx="3175000" cy="4127500"/>
          </a:xfrm>
          <a:prstGeom prst="rect">
            <a:avLst/>
          </a:prstGeom>
        </p:spPr>
      </p:pic>
      <p:sp>
        <p:nvSpPr>
          <p:cNvPr id="16" name="Rectangle 15"/>
          <p:cNvSpPr/>
          <p:nvPr/>
        </p:nvSpPr>
        <p:spPr>
          <a:xfrm>
            <a:off x="4789161" y="638630"/>
            <a:ext cx="871410" cy="352200"/>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241300" y="161925"/>
            <a:ext cx="4289136" cy="1255713"/>
          </a:xfrm>
        </p:spPr>
        <p:txBody>
          <a:bodyPr/>
          <a:lstStyle/>
          <a:p>
            <a:r>
              <a:rPr lang="en-US" dirty="0" smtClean="0"/>
              <a:t>Circulator</a:t>
            </a:r>
            <a:endParaRPr lang="en-CA" dirty="0"/>
          </a:p>
        </p:txBody>
      </p:sp>
      <p:sp>
        <p:nvSpPr>
          <p:cNvPr id="4" name="Footer Placeholder 3"/>
          <p:cNvSpPr>
            <a:spLocks noGrp="1"/>
          </p:cNvSpPr>
          <p:nvPr>
            <p:ph type="ftr" sz="quarter" idx="11"/>
          </p:nvPr>
        </p:nvSpPr>
        <p:spPr/>
        <p:txBody>
          <a:bodyPr/>
          <a:lstStyle/>
          <a:p>
            <a:r>
              <a:rPr lang="en-US" dirty="0"/>
              <a:t>e02.1: Virtual visit of two radars</a:t>
            </a:r>
          </a:p>
        </p:txBody>
      </p:sp>
      <p:sp>
        <p:nvSpPr>
          <p:cNvPr id="5" name="Slide Number Placeholder 4"/>
          <p:cNvSpPr>
            <a:spLocks noGrp="1"/>
          </p:cNvSpPr>
          <p:nvPr>
            <p:ph type="sldNum" sz="quarter" idx="12"/>
          </p:nvPr>
        </p:nvSpPr>
        <p:spPr/>
        <p:txBody>
          <a:bodyPr/>
          <a:lstStyle/>
          <a:p>
            <a:fld id="{3FDDB3BC-D9AA-C249-9E0B-FE3AE73EEB10}" type="slidenum">
              <a:rPr lang="en-US" smtClean="0"/>
              <a:t>9</a:t>
            </a:fld>
            <a:endParaRPr lang="en-US" dirty="0"/>
          </a:p>
        </p:txBody>
      </p:sp>
      <p:pic>
        <p:nvPicPr>
          <p:cNvPr id="6" name="Content Placeholder 5"/>
          <p:cNvPicPr>
            <a:picLocks noGrp="1" noChangeAspect="1"/>
          </p:cNvPicPr>
          <p:nvPr>
            <p:ph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89160" y="314330"/>
            <a:ext cx="2874645" cy="1028700"/>
          </a:xfrm>
        </p:spPr>
      </p:pic>
      <p:sp>
        <p:nvSpPr>
          <p:cNvPr id="8" name="Content Placeholder 6"/>
          <p:cNvSpPr txBox="1">
            <a:spLocks/>
          </p:cNvSpPr>
          <p:nvPr/>
        </p:nvSpPr>
        <p:spPr>
          <a:xfrm>
            <a:off x="241300" y="1587995"/>
            <a:ext cx="8756653" cy="122777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When a radar sends and receives at two polarizations, the waveguides must also split. There are hence two circulators, one per channel.</a:t>
            </a:r>
            <a:endParaRPr lang="en-CA" sz="240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56833" y="3717359"/>
            <a:ext cx="1341120" cy="2682240"/>
          </a:xfrm>
          <a:prstGeom prst="rect">
            <a:avLst/>
          </a:prstGeom>
        </p:spPr>
      </p:pic>
      <p:sp>
        <p:nvSpPr>
          <p:cNvPr id="11" name="Right Arrow 10"/>
          <p:cNvSpPr/>
          <p:nvPr/>
        </p:nvSpPr>
        <p:spPr>
          <a:xfrm>
            <a:off x="7550738" y="4515965"/>
            <a:ext cx="554182" cy="346797"/>
          </a:xfrm>
          <a:prstGeom prst="rightArrow">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3" name="Content Placeholder 6"/>
          <p:cNvSpPr txBox="1">
            <a:spLocks/>
          </p:cNvSpPr>
          <p:nvPr/>
        </p:nvSpPr>
        <p:spPr>
          <a:xfrm>
            <a:off x="241299" y="2510972"/>
            <a:ext cx="4134439" cy="385082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smtClean="0"/>
              <a:t>On the large S-band system, the </a:t>
            </a:r>
            <a:r>
              <a:rPr lang="en-US" sz="2000" dirty="0"/>
              <a:t>transmit pulse traveling </a:t>
            </a:r>
            <a:r>
              <a:rPr lang="en-US" sz="2000" dirty="0" smtClean="0"/>
              <a:t>from </a:t>
            </a:r>
            <a:r>
              <a:rPr lang="en-US" sz="2000" dirty="0"/>
              <a:t>the transmitter (</a:t>
            </a:r>
            <a:r>
              <a:rPr lang="en-US" sz="2000" dirty="0" smtClean="0"/>
              <a:t>1, flow in red) is first split into </a:t>
            </a:r>
            <a:r>
              <a:rPr lang="en-US" sz="2000" dirty="0"/>
              <a:t>two pulses travelling in two waveguide channels (2a and 2b) that ultimately go up (5) towards the antenna. </a:t>
            </a:r>
            <a:r>
              <a:rPr lang="en-US" sz="2000" dirty="0" smtClean="0"/>
              <a:t>Two </a:t>
            </a:r>
            <a:r>
              <a:rPr lang="en-US" sz="2000" dirty="0"/>
              <a:t>circulators </a:t>
            </a:r>
            <a:r>
              <a:rPr lang="en-US" sz="2000" dirty="0" smtClean="0"/>
              <a:t>(one in 3, one left of 2a) direct </a:t>
            </a:r>
            <a:r>
              <a:rPr lang="en-US" sz="2000" dirty="0"/>
              <a:t>the transmitted pulse coming from (2a) to (3) towards (4) and (5), and direct the signal received by the radar </a:t>
            </a:r>
            <a:r>
              <a:rPr lang="en-US" sz="2000" dirty="0" smtClean="0"/>
              <a:t>(in orange) from </a:t>
            </a:r>
            <a:r>
              <a:rPr lang="en-US" sz="2000" dirty="0"/>
              <a:t>(5) and (4) to (3) towards (6).</a:t>
            </a:r>
            <a:endParaRPr lang="en-CA" sz="2000" dirty="0"/>
          </a:p>
        </p:txBody>
      </p:sp>
      <p:sp>
        <p:nvSpPr>
          <p:cNvPr id="14" name="TextBox 13"/>
          <p:cNvSpPr txBox="1"/>
          <p:nvPr/>
        </p:nvSpPr>
        <p:spPr>
          <a:xfrm>
            <a:off x="7804798" y="5865661"/>
            <a:ext cx="1059906" cy="523220"/>
          </a:xfrm>
          <a:prstGeom prst="rect">
            <a:avLst/>
          </a:prstGeom>
          <a:noFill/>
          <a:effectLst>
            <a:outerShdw blurRad="50800" dist="38100" dir="2700000" algn="tl" rotWithShape="0">
              <a:prstClr val="black">
                <a:alpha val="40000"/>
              </a:prstClr>
            </a:outerShdw>
          </a:effectLst>
        </p:spPr>
        <p:txBody>
          <a:bodyPr wrap="none" rtlCol="0">
            <a:spAutoFit/>
          </a:bodyPr>
          <a:lstStyle/>
          <a:p>
            <a:pPr algn="ctr"/>
            <a:r>
              <a:rPr lang="en-US" sz="1400" dirty="0" smtClean="0">
                <a:solidFill>
                  <a:srgbClr val="FFFFFF"/>
                </a:solidFill>
                <a:latin typeface="Tahoma" panose="020B0604030504040204" pitchFamily="34" charset="0"/>
                <a:ea typeface="Tahoma" panose="020B0604030504040204" pitchFamily="34" charset="0"/>
                <a:cs typeface="Tahoma" panose="020B0604030504040204" pitchFamily="34" charset="0"/>
              </a:rPr>
              <a:t>Location of</a:t>
            </a:r>
          </a:p>
          <a:p>
            <a:pPr algn="ctr"/>
            <a:r>
              <a:rPr lang="en-US" sz="1400" dirty="0" smtClean="0">
                <a:solidFill>
                  <a:srgbClr val="FFFFFF"/>
                </a:solidFill>
                <a:latin typeface="Tahoma" panose="020B0604030504040204" pitchFamily="34" charset="0"/>
                <a:ea typeface="Tahoma" panose="020B0604030504040204" pitchFamily="34" charset="0"/>
                <a:cs typeface="Tahoma" panose="020B0604030504040204" pitchFamily="34" charset="0"/>
              </a:rPr>
              <a:t>circulator</a:t>
            </a:r>
            <a:endParaRPr lang="en-CA" sz="14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5" name="TextBox 14"/>
          <p:cNvSpPr txBox="1"/>
          <p:nvPr/>
        </p:nvSpPr>
        <p:spPr>
          <a:xfrm>
            <a:off x="4376216" y="5916463"/>
            <a:ext cx="2068124"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1400" dirty="0" smtClean="0">
                <a:solidFill>
                  <a:srgbClr val="000000"/>
                </a:solidFill>
                <a:latin typeface="Tahoma" panose="020B0604030504040204" pitchFamily="34" charset="0"/>
                <a:ea typeface="Tahoma" panose="020B0604030504040204" pitchFamily="34" charset="0"/>
                <a:cs typeface="Tahoma" panose="020B0604030504040204" pitchFamily="34" charset="0"/>
              </a:rPr>
              <a:t>Dual-polarization split and circulators</a:t>
            </a:r>
            <a:endParaRPr lang="en-CA" sz="14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cxnSp>
        <p:nvCxnSpPr>
          <p:cNvPr id="19" name="Straight Arrow Connector 18"/>
          <p:cNvCxnSpPr/>
          <p:nvPr/>
        </p:nvCxnSpPr>
        <p:spPr>
          <a:xfrm flipV="1">
            <a:off x="6966844" y="5689599"/>
            <a:ext cx="0" cy="457200"/>
          </a:xfrm>
          <a:prstGeom prst="straightConnector1">
            <a:avLst/>
          </a:prstGeom>
          <a:ln w="1905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rot="-600000" flipV="1">
            <a:off x="7380496" y="4622823"/>
            <a:ext cx="0" cy="457200"/>
          </a:xfrm>
          <a:prstGeom prst="straightConnector1">
            <a:avLst/>
          </a:prstGeom>
          <a:ln w="1905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rot="-4680000" flipV="1">
            <a:off x="5950870" y="3744729"/>
            <a:ext cx="0" cy="457200"/>
          </a:xfrm>
          <a:prstGeom prst="straightConnector1">
            <a:avLst/>
          </a:prstGeom>
          <a:ln w="1905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rot="-4920000" flipV="1">
            <a:off x="5958130" y="5029221"/>
            <a:ext cx="0" cy="457200"/>
          </a:xfrm>
          <a:prstGeom prst="straightConnector1">
            <a:avLst/>
          </a:prstGeom>
          <a:ln w="1905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V="1">
            <a:off x="6278834" y="2532754"/>
            <a:ext cx="0" cy="457200"/>
          </a:xfrm>
          <a:prstGeom prst="straightConnector1">
            <a:avLst/>
          </a:prstGeom>
          <a:ln w="1905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rot="10800000" flipV="1">
            <a:off x="6053870" y="2525500"/>
            <a:ext cx="0" cy="457200"/>
          </a:xfrm>
          <a:prstGeom prst="straightConnector1">
            <a:avLst/>
          </a:prstGeom>
          <a:ln w="19050">
            <a:solidFill>
              <a:srgbClr val="FFC000"/>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rot="6120000" flipV="1">
            <a:off x="5959532" y="3955132"/>
            <a:ext cx="0" cy="457200"/>
          </a:xfrm>
          <a:prstGeom prst="straightConnector1">
            <a:avLst/>
          </a:prstGeom>
          <a:ln w="19050">
            <a:solidFill>
              <a:srgbClr val="FFC000"/>
            </a:solidFill>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rot="3000000" flipV="1">
            <a:off x="6651308" y="3811591"/>
            <a:ext cx="0" cy="274320"/>
          </a:xfrm>
          <a:prstGeom prst="straightConnector1">
            <a:avLst/>
          </a:prstGeom>
          <a:ln w="19050">
            <a:solidFill>
              <a:srgbClr val="FFC000"/>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rot="5820000" flipV="1">
            <a:off x="5974046" y="5319448"/>
            <a:ext cx="0" cy="457200"/>
          </a:xfrm>
          <a:prstGeom prst="straightConnector1">
            <a:avLst/>
          </a:prstGeom>
          <a:ln w="19050">
            <a:solidFill>
              <a:srgbClr val="FFC000"/>
            </a:solidFill>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rot="4800000" flipV="1">
            <a:off x="6673082" y="5270251"/>
            <a:ext cx="0" cy="274320"/>
          </a:xfrm>
          <a:prstGeom prst="straightConnector1">
            <a:avLst/>
          </a:prstGeom>
          <a:ln w="19050">
            <a:solidFill>
              <a:srgbClr val="FFC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593668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mpatibleSerif">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1922</TotalTime>
  <Words>1804</Words>
  <Application>Microsoft Office PowerPoint</Application>
  <PresentationFormat>On-screen Show (4:3)</PresentationFormat>
  <Paragraphs>117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Template</vt:lpstr>
      <vt:lpstr>Supplement e02.1: Virtual visit of two radars</vt:lpstr>
      <vt:lpstr>Two very different systems</vt:lpstr>
      <vt:lpstr>One common template</vt:lpstr>
      <vt:lpstr>Transmitter</vt:lpstr>
      <vt:lpstr>Transmitter</vt:lpstr>
      <vt:lpstr>Transmitter</vt:lpstr>
      <vt:lpstr>Waveguides</vt:lpstr>
      <vt:lpstr>Circulator</vt:lpstr>
      <vt:lpstr>Circulator</vt:lpstr>
      <vt:lpstr>Antenna</vt:lpstr>
      <vt:lpstr>Antenna</vt:lpstr>
      <vt:lpstr>Antenna</vt:lpstr>
      <vt:lpstr>Receiver</vt:lpstr>
      <vt:lpstr>Digitizer and signal processor</vt:lpstr>
      <vt:lpstr>Product generator and display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e02.1: Virtual Visit of Two Radars</dc:title>
  <dc:creator>Frederic Fabry</dc:creator>
  <cp:lastModifiedBy>Frederic Fabry</cp:lastModifiedBy>
  <cp:revision>63</cp:revision>
  <dcterms:created xsi:type="dcterms:W3CDTF">2014-10-20T18:29:00Z</dcterms:created>
  <dcterms:modified xsi:type="dcterms:W3CDTF">2015-06-25T19:38:35Z</dcterms:modified>
</cp:coreProperties>
</file>