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56" r:id="rId2"/>
    <p:sldId id="263" r:id="rId3"/>
    <p:sldId id="262" r:id="rId4"/>
    <p:sldId id="264" r:id="rId5"/>
    <p:sldId id="266" r:id="rId6"/>
    <p:sldId id="267" r:id="rId7"/>
    <p:sldId id="268"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FFFF"/>
    <a:srgbClr val="000000"/>
    <a:srgbClr val="FFFF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p:scale>
          <a:sx n="66" d="100"/>
          <a:sy n="66" d="100"/>
        </p:scale>
        <p:origin x="-1506" y="-162"/>
      </p:cViewPr>
      <p:guideLst>
        <p:guide orient="horz" pos="2160"/>
        <p:guide pos="5434"/>
      </p:guideLst>
    </p:cSldViewPr>
  </p:slideViewPr>
  <p:notesTextViewPr>
    <p:cViewPr>
      <p:scale>
        <a:sx n="100" d="100"/>
        <a:sy n="100" d="100"/>
      </p:scale>
      <p:origin x="0" y="0"/>
    </p:cViewPr>
  </p:notesTextViewPr>
  <p:notesViewPr>
    <p:cSldViewPr snapToGrid="0" snapToObjects="1">
      <p:cViewPr varScale="1">
        <p:scale>
          <a:sx n="56" d="100"/>
          <a:sy n="56" d="100"/>
        </p:scale>
        <p:origin x="-288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23BC18-0D14-4C6F-A9E6-1AA4A7A51AC9}" type="datetimeFigureOut">
              <a:rPr lang="en-CA" smtClean="0"/>
              <a:t>25/06/2015</a:t>
            </a:fld>
            <a:endParaRPr lang="en-C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7F7E691-4F88-4342-A9E0-D1FA06F69D86}" type="slidenum">
              <a:rPr lang="en-CA" smtClean="0"/>
              <a:t>‹#›</a:t>
            </a:fld>
            <a:endParaRPr lang="en-CA"/>
          </a:p>
        </p:txBody>
      </p:sp>
    </p:spTree>
    <p:extLst>
      <p:ext uri="{BB962C8B-B14F-4D97-AF65-F5344CB8AC3E}">
        <p14:creationId xmlns:p14="http://schemas.microsoft.com/office/powerpoint/2010/main" val="14126219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1F3DB1-E28F-4303-AB89-A08B8B2F769E}" type="datetimeFigureOut">
              <a:rPr lang="en-CA" smtClean="0"/>
              <a:t>25/06/2015</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EB175-E2BF-41C0-BE4F-DE29300BE5DA}" type="slidenum">
              <a:rPr lang="en-CA" smtClean="0"/>
              <a:t>‹#›</a:t>
            </a:fld>
            <a:endParaRPr lang="en-CA" dirty="0"/>
          </a:p>
        </p:txBody>
      </p:sp>
    </p:spTree>
    <p:extLst>
      <p:ext uri="{BB962C8B-B14F-4D97-AF65-F5344CB8AC3E}">
        <p14:creationId xmlns:p14="http://schemas.microsoft.com/office/powerpoint/2010/main" val="3432577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28034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404544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274638"/>
            <a:ext cx="2057400" cy="5961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5100" y="274638"/>
            <a:ext cx="6553200" cy="5961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56160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41300" y="1542144"/>
            <a:ext cx="8732520" cy="47460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6549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286346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41300" y="1600200"/>
            <a:ext cx="4254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343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2433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41300" y="1641943"/>
            <a:ext cx="4256088"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1300" y="2174875"/>
            <a:ext cx="42560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41943"/>
            <a:ext cx="4346575"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3465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dirty="0" smtClean="0"/>
              <a:t>© Cambridge University Press 2015 – All Rights Reserved</a:t>
            </a:r>
            <a:endParaRPr lang="en-US" dirty="0"/>
          </a:p>
        </p:txBody>
      </p:sp>
      <p:sp>
        <p:nvSpPr>
          <p:cNvPr id="9" name="Slide Number Placeholder 8"/>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03918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dirty="0" smtClean="0"/>
              <a:t>© Cambridge University Press 2015 – All Rights Reserved</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59199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61368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5100" y="273050"/>
            <a:ext cx="33004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416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65100" y="1435100"/>
            <a:ext cx="33004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834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37563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1299" y="161925"/>
            <a:ext cx="7610929" cy="125571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1300" y="1600200"/>
            <a:ext cx="8732520" cy="47460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016000" y="6419850"/>
            <a:ext cx="721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smtClean="0"/>
          </a:p>
        </p:txBody>
      </p:sp>
      <p:sp>
        <p:nvSpPr>
          <p:cNvPr id="6" name="Slide Number Placeholder 5"/>
          <p:cNvSpPr>
            <a:spLocks noGrp="1"/>
          </p:cNvSpPr>
          <p:nvPr>
            <p:ph type="sldNum" sz="quarter" idx="4"/>
          </p:nvPr>
        </p:nvSpPr>
        <p:spPr>
          <a:xfrm>
            <a:off x="8360228" y="6419850"/>
            <a:ext cx="63137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DDB3BC-D9AA-C249-9E0B-FE3AE73EEB10}" type="slidenum">
              <a:rPr lang="en-US" smtClean="0"/>
              <a:t>‹#›</a:t>
            </a:fld>
            <a:endParaRPr lang="en-US" dirty="0"/>
          </a:p>
        </p:txBody>
      </p:sp>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74328" y="149225"/>
            <a:ext cx="1013459" cy="1333500"/>
          </a:xfrm>
          <a:prstGeom prst="rect">
            <a:avLst/>
          </a:prstGeom>
        </p:spPr>
      </p:pic>
    </p:spTree>
    <p:extLst>
      <p:ext uri="{BB962C8B-B14F-4D97-AF65-F5344CB8AC3E}">
        <p14:creationId xmlns:p14="http://schemas.microsoft.com/office/powerpoint/2010/main" val="759380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7026" y="2130425"/>
            <a:ext cx="8037286" cy="2427061"/>
          </a:xfrm>
        </p:spPr>
        <p:txBody>
          <a:bodyPr>
            <a:normAutofit/>
          </a:bodyPr>
          <a:lstStyle/>
          <a:p>
            <a:r>
              <a:rPr lang="en-US" dirty="0" smtClean="0"/>
              <a:t>Supplement e02.6:</a:t>
            </a:r>
            <a:br>
              <a:rPr lang="en-US" dirty="0" smtClean="0"/>
            </a:br>
            <a:r>
              <a:rPr lang="en-US" dirty="0"/>
              <a:t>The fluctuating </a:t>
            </a:r>
            <a:r>
              <a:rPr lang="en-US" dirty="0" smtClean="0"/>
              <a:t>radar signal</a:t>
            </a:r>
            <a:endParaRPr lang="en-US" dirty="0"/>
          </a:p>
        </p:txBody>
      </p:sp>
      <p:sp>
        <p:nvSpPr>
          <p:cNvPr id="4" name="Footer Placeholder 3"/>
          <p:cNvSpPr>
            <a:spLocks noGrp="1"/>
          </p:cNvSpPr>
          <p:nvPr>
            <p:ph type="ftr" sz="quarter" idx="11"/>
          </p:nvPr>
        </p:nvSpPr>
        <p:spPr/>
        <p:txBody>
          <a:bodyPr/>
          <a:lstStyle/>
          <a:p>
            <a:r>
              <a:rPr lang="en-US" dirty="0" smtClean="0"/>
              <a:t>e02.6: The fluctuating radar signal</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a:t>
            </a:fld>
            <a:endParaRPr lang="en-US" dirty="0"/>
          </a:p>
        </p:txBody>
      </p:sp>
    </p:spTree>
    <p:extLst>
      <p:ext uri="{BB962C8B-B14F-4D97-AF65-F5344CB8AC3E}">
        <p14:creationId xmlns:p14="http://schemas.microsoft.com/office/powerpoint/2010/main" val="20053806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Echoes from distributed targets</a:t>
            </a:r>
            <a:endParaRPr lang="en-CA" dirty="0"/>
          </a:p>
        </p:txBody>
      </p:sp>
      <p:sp>
        <p:nvSpPr>
          <p:cNvPr id="4" name="Footer Placeholder 3"/>
          <p:cNvSpPr>
            <a:spLocks noGrp="1"/>
          </p:cNvSpPr>
          <p:nvPr>
            <p:ph type="ftr" sz="quarter" idx="11"/>
          </p:nvPr>
        </p:nvSpPr>
        <p:spPr/>
        <p:txBody>
          <a:bodyPr/>
          <a:lstStyle/>
          <a:p>
            <a:r>
              <a:rPr lang="en-US" dirty="0" smtClean="0"/>
              <a:t>e02.6: The fluctuating radar signal</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2</a:t>
            </a:fld>
            <a:endParaRPr lang="en-US" dirty="0"/>
          </a:p>
        </p:txBody>
      </p:sp>
      <p:sp>
        <p:nvSpPr>
          <p:cNvPr id="6" name="Content Placeholder 6"/>
          <p:cNvSpPr txBox="1">
            <a:spLocks/>
          </p:cNvSpPr>
          <p:nvPr/>
        </p:nvSpPr>
        <p:spPr>
          <a:xfrm>
            <a:off x="241299" y="1529938"/>
            <a:ext cx="8756654" cy="488991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Atmospheric targets such as rain and snow are distributed targets.</a:t>
            </a:r>
            <a:br>
              <a:rPr lang="en-US" sz="2400" dirty="0" smtClean="0"/>
            </a:br>
            <a:endParaRPr lang="en-US" sz="2400" dirty="0"/>
          </a:p>
          <a:p>
            <a:pPr marL="0" indent="0">
              <a:buNone/>
            </a:pPr>
            <a:r>
              <a:rPr lang="en-US" sz="2400" dirty="0" smtClean="0"/>
              <a:t>In a typical radar sampling volume (~ 0.1 km</a:t>
            </a:r>
            <a:r>
              <a:rPr lang="en-US" sz="2400" baseline="30000" dirty="0" smtClean="0"/>
              <a:t>3</a:t>
            </a:r>
            <a:r>
              <a:rPr lang="en-US" sz="2400" dirty="0" smtClean="0"/>
              <a:t>), one may find of the order of 100 billion raindrops. The returns from each target combine to make a single signal that is received by the radar. Because each drop or snowflake moves, the signal coming from a particular volume evolves in time in complex ways.</a:t>
            </a:r>
          </a:p>
          <a:p>
            <a:pPr marL="0" indent="0">
              <a:buNone/>
            </a:pPr>
            <a:endParaRPr lang="en-US" sz="2400" dirty="0"/>
          </a:p>
          <a:p>
            <a:pPr marL="0" indent="0">
              <a:buNone/>
            </a:pPr>
            <a:r>
              <a:rPr lang="en-US" sz="2400" dirty="0" smtClean="0"/>
              <a:t>To understand what the radar will measure, we need to know what to expect in simpler scenarios. We hence first start to consider what the radar would measure for a single target.</a:t>
            </a:r>
          </a:p>
        </p:txBody>
      </p:sp>
    </p:spTree>
    <p:extLst>
      <p:ext uri="{BB962C8B-B14F-4D97-AF65-F5344CB8AC3E}">
        <p14:creationId xmlns:p14="http://schemas.microsoft.com/office/powerpoint/2010/main" val="36294936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Signal from a single target</a:t>
            </a:r>
            <a:endParaRPr lang="en-CA" dirty="0"/>
          </a:p>
        </p:txBody>
      </p:sp>
      <p:sp>
        <p:nvSpPr>
          <p:cNvPr id="4" name="Footer Placeholder 3"/>
          <p:cNvSpPr>
            <a:spLocks noGrp="1"/>
          </p:cNvSpPr>
          <p:nvPr>
            <p:ph type="ftr" sz="quarter" idx="11"/>
          </p:nvPr>
        </p:nvSpPr>
        <p:spPr/>
        <p:txBody>
          <a:bodyPr/>
          <a:lstStyle/>
          <a:p>
            <a:r>
              <a:rPr lang="en-US" dirty="0" smtClean="0"/>
              <a:t>e02.6: The fluctuating radar signal</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3</a:t>
            </a:fld>
            <a:endParaRPr lang="en-US" dirty="0"/>
          </a:p>
        </p:txBody>
      </p:sp>
      <p:sp>
        <p:nvSpPr>
          <p:cNvPr id="6" name="Content Placeholder 6"/>
          <p:cNvSpPr txBox="1">
            <a:spLocks/>
          </p:cNvSpPr>
          <p:nvPr/>
        </p:nvSpPr>
        <p:spPr>
          <a:xfrm>
            <a:off x="6040527" y="1587994"/>
            <a:ext cx="2957426" cy="349200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As the transmit wave interacts with the target, a signal is returned back to the radar.</a:t>
            </a:r>
          </a:p>
          <a:p>
            <a:pPr marL="0" indent="0">
              <a:buNone/>
            </a:pPr>
            <a:r>
              <a:rPr lang="en-US" sz="2400" dirty="0" smtClean="0"/>
              <a:t>That signal has an </a:t>
            </a:r>
            <a:r>
              <a:rPr lang="en-US" sz="2400" i="1" dirty="0" smtClean="0"/>
              <a:t>amplitude </a:t>
            </a:r>
            <a:r>
              <a:rPr lang="en-US" sz="2400" dirty="0"/>
              <a:t>(illustrated by the magnitude of the wave) and a </a:t>
            </a:r>
            <a:r>
              <a:rPr lang="en-US" sz="2400" i="1" dirty="0" smtClean="0"/>
              <a:t>phase</a:t>
            </a:r>
            <a:endParaRPr lang="en-US" sz="2400" dirty="0" smtClean="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47" y="1252728"/>
            <a:ext cx="5974080" cy="3672839"/>
          </a:xfrm>
          <a:prstGeom prst="rect">
            <a:avLst/>
          </a:prstGeom>
        </p:spPr>
      </p:pic>
      <p:sp>
        <p:nvSpPr>
          <p:cNvPr id="7" name="Content Placeholder 6"/>
          <p:cNvSpPr txBox="1">
            <a:spLocks/>
          </p:cNvSpPr>
          <p:nvPr/>
        </p:nvSpPr>
        <p:spPr>
          <a:xfrm>
            <a:off x="241299" y="4963887"/>
            <a:ext cx="8865512" cy="173400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with respect to the transmit wave (illustrated by how far along in the sine function the wave is when it comes back to the antenna). </a:t>
            </a:r>
            <a:endParaRPr lang="en-US" sz="2400" dirty="0"/>
          </a:p>
          <a:p>
            <a:pPr marL="0" indent="0">
              <a:buNone/>
            </a:pPr>
            <a:r>
              <a:rPr lang="en-US" sz="2400" dirty="0" smtClean="0"/>
              <a:t>We can also plot amplitude and phase as a vector, as shown on the left.</a:t>
            </a:r>
          </a:p>
          <a:p>
            <a:pPr marL="0" indent="0">
              <a:buNone/>
            </a:pPr>
            <a:r>
              <a:rPr lang="en-US" sz="2400" dirty="0" smtClean="0"/>
              <a:t>Let us see how amplitude and phase will change as the drop moves.</a:t>
            </a:r>
          </a:p>
        </p:txBody>
      </p:sp>
    </p:spTree>
    <p:extLst>
      <p:ext uri="{BB962C8B-B14F-4D97-AF65-F5344CB8AC3E}">
        <p14:creationId xmlns:p14="http://schemas.microsoft.com/office/powerpoint/2010/main" val="356845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Signal from a single circling target</a:t>
            </a:r>
            <a:endParaRPr lang="en-CA" dirty="0"/>
          </a:p>
        </p:txBody>
      </p:sp>
      <p:sp>
        <p:nvSpPr>
          <p:cNvPr id="4" name="Footer Placeholder 3"/>
          <p:cNvSpPr>
            <a:spLocks noGrp="1"/>
          </p:cNvSpPr>
          <p:nvPr>
            <p:ph type="ftr" sz="quarter" idx="11"/>
          </p:nvPr>
        </p:nvSpPr>
        <p:spPr/>
        <p:txBody>
          <a:bodyPr/>
          <a:lstStyle/>
          <a:p>
            <a:r>
              <a:rPr lang="en-US" dirty="0" smtClean="0"/>
              <a:t>e02.6: The fluctuating radar signal</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4</a:t>
            </a:fld>
            <a:endParaRPr lang="en-US" dirty="0"/>
          </a:p>
        </p:txBody>
      </p:sp>
      <p:sp>
        <p:nvSpPr>
          <p:cNvPr id="6" name="Content Placeholder 6"/>
          <p:cNvSpPr txBox="1">
            <a:spLocks/>
          </p:cNvSpPr>
          <p:nvPr/>
        </p:nvSpPr>
        <p:spPr>
          <a:xfrm>
            <a:off x="6040527" y="1529937"/>
            <a:ext cx="2957426" cy="525503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While the amplitude of the return signal does not change, its phase does, depending on how quickly the target gets closer or further away from the radar. The rate of phase change can then be used to measure radial velocity.</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47" y="1248204"/>
            <a:ext cx="5974079" cy="5547360"/>
          </a:xfrm>
          <a:prstGeom prst="rect">
            <a:avLst/>
          </a:prstGeom>
        </p:spPr>
      </p:pic>
    </p:spTree>
    <p:extLst>
      <p:ext uri="{BB962C8B-B14F-4D97-AF65-F5344CB8AC3E}">
        <p14:creationId xmlns:p14="http://schemas.microsoft.com/office/powerpoint/2010/main" val="15330482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Signal from two targets</a:t>
            </a:r>
            <a:endParaRPr lang="en-CA" dirty="0"/>
          </a:p>
        </p:txBody>
      </p:sp>
      <p:sp>
        <p:nvSpPr>
          <p:cNvPr id="4" name="Footer Placeholder 3"/>
          <p:cNvSpPr>
            <a:spLocks noGrp="1"/>
          </p:cNvSpPr>
          <p:nvPr>
            <p:ph type="ftr" sz="quarter" idx="11"/>
          </p:nvPr>
        </p:nvSpPr>
        <p:spPr/>
        <p:txBody>
          <a:bodyPr/>
          <a:lstStyle/>
          <a:p>
            <a:r>
              <a:rPr lang="en-US" dirty="0" smtClean="0"/>
              <a:t>e02.6: The fluctuating radar signal</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5</a:t>
            </a:fld>
            <a:endParaRPr lang="en-US" dirty="0"/>
          </a:p>
        </p:txBody>
      </p:sp>
      <p:sp>
        <p:nvSpPr>
          <p:cNvPr id="6" name="Content Placeholder 6"/>
          <p:cNvSpPr txBox="1">
            <a:spLocks/>
          </p:cNvSpPr>
          <p:nvPr/>
        </p:nvSpPr>
        <p:spPr>
          <a:xfrm>
            <a:off x="6040527" y="1529937"/>
            <a:ext cx="2957426" cy="525503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t>When two targets are illuminated, their </a:t>
            </a:r>
            <a:r>
              <a:rPr lang="en-US" sz="2400" dirty="0" smtClean="0"/>
              <a:t>returns combine and interfere. If the returns are in phase, the signal amplitude is maximized; if the returns are 180° out of phase, the signal amplitude is minimized. As targets move with respect to each other,  echo amplitude fluctuates.</a:t>
            </a:r>
            <a:endParaRPr lang="en-US" sz="24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47" y="1248204"/>
            <a:ext cx="5974079" cy="5547359"/>
          </a:xfrm>
          <a:prstGeom prst="rect">
            <a:avLst/>
          </a:prstGeom>
        </p:spPr>
      </p:pic>
    </p:spTree>
    <p:extLst>
      <p:ext uri="{BB962C8B-B14F-4D97-AF65-F5344CB8AC3E}">
        <p14:creationId xmlns:p14="http://schemas.microsoft.com/office/powerpoint/2010/main" val="16135683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Signal from multiple targets</a:t>
            </a:r>
            <a:endParaRPr lang="en-CA" dirty="0"/>
          </a:p>
        </p:txBody>
      </p:sp>
      <p:sp>
        <p:nvSpPr>
          <p:cNvPr id="4" name="Footer Placeholder 3"/>
          <p:cNvSpPr>
            <a:spLocks noGrp="1"/>
          </p:cNvSpPr>
          <p:nvPr>
            <p:ph type="ftr" sz="quarter" idx="11"/>
          </p:nvPr>
        </p:nvSpPr>
        <p:spPr/>
        <p:txBody>
          <a:bodyPr/>
          <a:lstStyle/>
          <a:p>
            <a:r>
              <a:rPr lang="en-US" dirty="0" smtClean="0"/>
              <a:t>e02.6: The fluctuating radar signal</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6</a:t>
            </a:fld>
            <a:endParaRPr lang="en-US" dirty="0"/>
          </a:p>
        </p:txBody>
      </p:sp>
      <p:sp>
        <p:nvSpPr>
          <p:cNvPr id="6" name="Content Placeholder 6"/>
          <p:cNvSpPr txBox="1">
            <a:spLocks/>
          </p:cNvSpPr>
          <p:nvPr/>
        </p:nvSpPr>
        <p:spPr>
          <a:xfrm>
            <a:off x="6040527" y="1529937"/>
            <a:ext cx="2957426" cy="53280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The echo from multiple targets also fluctuates considerably, as targets move in out of configurations where constructive or destructive interference dominates.</a:t>
            </a:r>
          </a:p>
          <a:p>
            <a:pPr marL="0" indent="0">
              <a:buNone/>
            </a:pPr>
            <a:r>
              <a:rPr lang="en-US" sz="2400" dirty="0" smtClean="0"/>
              <a:t>The rate of echo fluctuation is dictated by the width of the velocity distribution.</a:t>
            </a:r>
            <a:endParaRPr lang="en-US" sz="24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47" y="1248204"/>
            <a:ext cx="5974078" cy="5547359"/>
          </a:xfrm>
          <a:prstGeom prst="rect">
            <a:avLst/>
          </a:prstGeom>
        </p:spPr>
      </p:pic>
    </p:spTree>
    <p:extLst>
      <p:ext uri="{BB962C8B-B14F-4D97-AF65-F5344CB8AC3E}">
        <p14:creationId xmlns:p14="http://schemas.microsoft.com/office/powerpoint/2010/main" val="651171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Signal from multiple targets</a:t>
            </a:r>
            <a:br>
              <a:rPr lang="en-US" dirty="0" smtClean="0"/>
            </a:br>
            <a:r>
              <a:rPr lang="en-US" dirty="0" smtClean="0"/>
              <a:t>Consequences</a:t>
            </a:r>
            <a:endParaRPr lang="en-CA" dirty="0"/>
          </a:p>
        </p:txBody>
      </p:sp>
      <p:sp>
        <p:nvSpPr>
          <p:cNvPr id="4" name="Footer Placeholder 3"/>
          <p:cNvSpPr>
            <a:spLocks noGrp="1"/>
          </p:cNvSpPr>
          <p:nvPr>
            <p:ph type="ftr" sz="quarter" idx="11"/>
          </p:nvPr>
        </p:nvSpPr>
        <p:spPr/>
        <p:txBody>
          <a:bodyPr/>
          <a:lstStyle/>
          <a:p>
            <a:r>
              <a:rPr lang="en-US" dirty="0" smtClean="0"/>
              <a:t>e02.6: The fluctuating radar signal</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7</a:t>
            </a:fld>
            <a:endParaRPr lang="en-US" dirty="0"/>
          </a:p>
        </p:txBody>
      </p:sp>
      <p:sp>
        <p:nvSpPr>
          <p:cNvPr id="6" name="Content Placeholder 6"/>
          <p:cNvSpPr txBox="1">
            <a:spLocks/>
          </p:cNvSpPr>
          <p:nvPr/>
        </p:nvSpPr>
        <p:spPr>
          <a:xfrm>
            <a:off x="241299" y="1527048"/>
            <a:ext cx="8756654" cy="353843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charset="0"/>
              <a:buChar char="•"/>
            </a:pPr>
            <a:r>
              <a:rPr lang="en-US" sz="2400" dirty="0" smtClean="0"/>
              <a:t>Amplitude measurements provide echo intensity information; phase change measurements are used to compute radial velocity.</a:t>
            </a:r>
          </a:p>
          <a:p>
            <a:pPr>
              <a:buFont typeface="Arial" charset="0"/>
              <a:buChar char="•"/>
            </a:pPr>
            <a:r>
              <a:rPr lang="en-US" sz="2400" dirty="0" smtClean="0"/>
              <a:t>A single echo strength measurement is not sufficient to get a good estimate; multiple independent measurements are needed.</a:t>
            </a:r>
          </a:p>
          <a:p>
            <a:pPr>
              <a:buFont typeface="Arial" charset="0"/>
              <a:buChar char="•"/>
            </a:pPr>
            <a:r>
              <a:rPr lang="en-US" sz="2400" dirty="0" smtClean="0"/>
              <a:t>It takes some time to get independent measurements: we need to wait for targets to move with respect to each other.</a:t>
            </a:r>
          </a:p>
          <a:p>
            <a:pPr marL="0" indent="0">
              <a:buNone/>
            </a:pPr>
            <a:r>
              <a:rPr lang="en-US" sz="2400" dirty="0" smtClean="0">
                <a:sym typeface="Wingdings" panose="05000000000000000000" pitchFamily="2" charset="2"/>
              </a:rPr>
              <a:t> This limits the maximum scanning speed of weather radars.</a:t>
            </a:r>
            <a:endParaRPr lang="en-US" sz="24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228" y="4511631"/>
            <a:ext cx="7467600" cy="2305050"/>
          </a:xfrm>
          <a:prstGeom prst="rect">
            <a:avLst/>
          </a:prstGeom>
          <a:solidFill>
            <a:srgbClr val="FFFFFF">
              <a:alpha val="50000"/>
            </a:srgbClr>
          </a:solidFill>
        </p:spPr>
      </p:pic>
    </p:spTree>
    <p:extLst>
      <p:ext uri="{BB962C8B-B14F-4D97-AF65-F5344CB8AC3E}">
        <p14:creationId xmlns:p14="http://schemas.microsoft.com/office/powerpoint/2010/main" val="359287481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mpatibleSerif">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3068</TotalTime>
  <Words>390</Words>
  <Application>Microsoft Office PowerPoint</Application>
  <PresentationFormat>On-screen Show (4:3)</PresentationFormat>
  <Paragraphs>38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Template</vt:lpstr>
      <vt:lpstr>Supplement e02.6: The fluctuating radar signal</vt:lpstr>
      <vt:lpstr>Echoes from distributed targets</vt:lpstr>
      <vt:lpstr>Signal from a single target</vt:lpstr>
      <vt:lpstr>Signal from a single circling target</vt:lpstr>
      <vt:lpstr>Signal from two targets</vt:lpstr>
      <vt:lpstr>Signal from multiple targets</vt:lpstr>
      <vt:lpstr>Signal from multiple targets Consequences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e02.6: The fluctuating radar signal</dc:title>
  <dc:creator>Frederic Fabry</dc:creator>
  <cp:lastModifiedBy>Frederic Fabry</cp:lastModifiedBy>
  <cp:revision>128</cp:revision>
  <dcterms:created xsi:type="dcterms:W3CDTF">2014-10-20T18:29:00Z</dcterms:created>
  <dcterms:modified xsi:type="dcterms:W3CDTF">2015-06-25T19:27:34Z</dcterms:modified>
</cp:coreProperties>
</file>