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FFFFE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66" d="100"/>
          <a:sy n="66" d="100"/>
        </p:scale>
        <p:origin x="-1506" y="-162"/>
      </p:cViewPr>
      <p:guideLst>
        <p:guide orient="horz" pos="2160"/>
        <p:guide pos="54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F3DB1-E28F-4303-AB89-A08B8B2F769E}" type="datetimeFigureOut">
              <a:rPr lang="en-CA" smtClean="0"/>
              <a:t>25/06/2015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EB175-E2BF-41C0-BE4F-DE29300BE5DA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32577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034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445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274638"/>
            <a:ext cx="2057400" cy="59610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274638"/>
            <a:ext cx="6553200" cy="59610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160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1542144"/>
            <a:ext cx="8732520" cy="47460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49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34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1300" y="1600200"/>
            <a:ext cx="4254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33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41943"/>
            <a:ext cx="4256088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300" y="2174875"/>
            <a:ext cx="42560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1943"/>
            <a:ext cx="4346575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465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1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99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6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73050"/>
            <a:ext cx="33004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416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5100" y="1435100"/>
            <a:ext cx="33004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3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563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1299" y="161925"/>
            <a:ext cx="7610929" cy="1255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00200"/>
            <a:ext cx="8732520" cy="4746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5657" y="6419850"/>
            <a:ext cx="69668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8628" y="6419850"/>
            <a:ext cx="7329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328" y="149225"/>
            <a:ext cx="1013459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8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7026" y="2130425"/>
            <a:ext cx="8037286" cy="2427061"/>
          </a:xfrm>
        </p:spPr>
        <p:txBody>
          <a:bodyPr>
            <a:normAutofit/>
          </a:bodyPr>
          <a:lstStyle/>
          <a:p>
            <a:r>
              <a:rPr lang="en-US" dirty="0" smtClean="0"/>
              <a:t>Supplement e02.3:</a:t>
            </a:r>
            <a:br>
              <a:rPr lang="en-US" dirty="0" smtClean="0"/>
            </a:br>
            <a:r>
              <a:rPr lang="en-US" dirty="0" smtClean="0"/>
              <a:t>Propagation and ground clutter coverage: an animation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e02.3: Propagation and ground clutter coverage: an animation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38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215" y="161925"/>
            <a:ext cx="7741558" cy="1255713"/>
          </a:xfrm>
        </p:spPr>
        <p:txBody>
          <a:bodyPr>
            <a:normAutofit/>
          </a:bodyPr>
          <a:lstStyle/>
          <a:p>
            <a:r>
              <a:rPr lang="en-US" dirty="0" smtClean="0"/>
              <a:t>Propagation and clutter: theory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e02.3: Propagation and ground clutter coverage: an </a:t>
            </a:r>
            <a:r>
              <a:rPr lang="en-US" dirty="0" smtClean="0"/>
              <a:t>animation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2</a:t>
            </a:fld>
            <a:endParaRPr lang="en-US" dirty="0"/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241300" y="1698172"/>
            <a:ext cx="3706586" cy="4663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/>
              <a:t>As illustrated on the left of Fig. 2.11 partially reproduced here, the vertical profile of refractive index </a:t>
            </a:r>
            <a:r>
              <a:rPr lang="en-US" sz="2000" i="1" dirty="0" smtClean="0"/>
              <a:t>n</a:t>
            </a:r>
            <a:r>
              <a:rPr lang="en-US" sz="2000" dirty="0" smtClean="0"/>
              <a:t> (or of refractivity </a:t>
            </a:r>
            <a:r>
              <a:rPr lang="en-US" sz="2000" i="1" dirty="0" smtClean="0"/>
              <a:t>N</a:t>
            </a:r>
            <a:r>
              <a:rPr lang="en-US" sz="2000" dirty="0" smtClean="0"/>
              <a:t>) determines the bending of radar rays. As a result, ground target coverage (right of Fig. 2.11) changes.</a:t>
            </a:r>
          </a:p>
          <a:p>
            <a:pPr marL="0" indent="0">
              <a:buNone/>
            </a:pPr>
            <a:r>
              <a:rPr lang="en-US" sz="2000" dirty="0" smtClean="0"/>
              <a:t>Super-refraction and trapping conditions occur when </a:t>
            </a:r>
            <a:r>
              <a:rPr lang="en-US" sz="2000" dirty="0" err="1" smtClean="0"/>
              <a:t>d</a:t>
            </a:r>
            <a:r>
              <a:rPr lang="en-US" sz="2000" i="1" dirty="0" err="1" smtClean="0"/>
              <a:t>n</a:t>
            </a:r>
            <a:r>
              <a:rPr lang="en-US" sz="2000" dirty="0" smtClean="0"/>
              <a:t>/</a:t>
            </a:r>
            <a:r>
              <a:rPr lang="en-US" sz="2000" dirty="0" err="1" smtClean="0"/>
              <a:t>d</a:t>
            </a:r>
            <a:r>
              <a:rPr lang="en-US" sz="2000" i="1" dirty="0" err="1" smtClean="0"/>
              <a:t>z</a:t>
            </a:r>
            <a:r>
              <a:rPr lang="en-US" sz="2000" dirty="0" smtClean="0"/>
              <a:t> is more negative than usual, which happens when cool and/or moist air lies underneath warmer and/or drier air. Such situations often occur at night.</a:t>
            </a:r>
            <a:endParaRPr lang="en-CA" sz="2000" i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60" y="1640116"/>
            <a:ext cx="4892040" cy="487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10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e02.3: Propagation and ground clutter coverage: an </a:t>
            </a:r>
            <a:r>
              <a:rPr lang="en-US" dirty="0" smtClean="0"/>
              <a:t>animation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3</a:t>
            </a:fld>
            <a:endParaRPr lang="en-US" dirty="0"/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5146570" y="1553031"/>
            <a:ext cx="3903086" cy="4833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000" dirty="0"/>
              <a:t>A</a:t>
            </a:r>
            <a:r>
              <a:rPr lang="en-US" sz="2000" dirty="0" smtClean="0"/>
              <a:t>nimation of ground echo strength over a week of mostly nice weather in summer. Weak moving patches are echoes from weather that have been partly filtered.</a:t>
            </a:r>
          </a:p>
          <a:p>
            <a:pPr marL="0" indent="0" algn="r">
              <a:buNone/>
            </a:pPr>
            <a:r>
              <a:rPr lang="en-US" sz="2000" dirty="0" smtClean="0"/>
              <a:t>This illustrates how even though ground echoes are fixed, their appearance and intensity are not. In clear nights, when surface inversions are particularly strong, ground echo coverage is high; in cloudy or precipitating nights, when inversions are reduced, ground echoes are not as strong; during daytime, they are the weakest.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20" y="1143000"/>
            <a:ext cx="4572000" cy="4572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44320" y="5715000"/>
            <a:ext cx="4572000" cy="584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9" name="Rectangle 8"/>
          <p:cNvSpPr/>
          <p:nvPr/>
        </p:nvSpPr>
        <p:spPr>
          <a:xfrm>
            <a:off x="841829" y="5831112"/>
            <a:ext cx="1825171" cy="205016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rgbClr val="FFFFFF"/>
              </a:gs>
            </a:gsLst>
            <a:lin ang="0" scaled="0"/>
          </a:gra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extBox 9"/>
          <p:cNvSpPr txBox="1"/>
          <p:nvPr/>
        </p:nvSpPr>
        <p:spPr>
          <a:xfrm>
            <a:off x="515292" y="6031466"/>
            <a:ext cx="2392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Weak echo       Strong echo</a:t>
            </a:r>
            <a:endParaRPr lang="en-CA" sz="1400" dirty="0">
              <a:solidFill>
                <a:srgbClr val="FFFFF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32328" y="5789261"/>
            <a:ext cx="1485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solidFill>
                  <a:srgbClr val="FFFFF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0.3° PPI</a:t>
            </a:r>
          </a:p>
          <a:p>
            <a:pPr algn="r"/>
            <a:r>
              <a:rPr lang="en-US" sz="1400" dirty="0" smtClean="0">
                <a:solidFill>
                  <a:srgbClr val="FFFFF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hourly-averaged</a:t>
            </a:r>
          </a:p>
        </p:txBody>
      </p:sp>
      <p:sp>
        <p:nvSpPr>
          <p:cNvPr id="12" name="Oval 11"/>
          <p:cNvSpPr/>
          <p:nvPr/>
        </p:nvSpPr>
        <p:spPr>
          <a:xfrm>
            <a:off x="452880" y="1051560"/>
            <a:ext cx="4754880" cy="4754880"/>
          </a:xfrm>
          <a:prstGeom prst="ellipse">
            <a:avLst/>
          </a:prstGeom>
          <a:noFill/>
          <a:ln w="6350">
            <a:solidFill>
              <a:srgbClr val="F8F8F8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215" y="161925"/>
            <a:ext cx="7741558" cy="1255713"/>
          </a:xfrm>
        </p:spPr>
        <p:txBody>
          <a:bodyPr>
            <a:normAutofit/>
          </a:bodyPr>
          <a:lstStyle/>
          <a:p>
            <a:r>
              <a:rPr lang="en-US" dirty="0"/>
              <a:t>Propagation and </a:t>
            </a:r>
            <a:r>
              <a:rPr lang="en-US" dirty="0" smtClean="0"/>
              <a:t>clutter</a:t>
            </a:r>
            <a:r>
              <a:rPr lang="en-US" dirty="0"/>
              <a:t>: </a:t>
            </a:r>
            <a:r>
              <a:rPr lang="en-US" dirty="0" smtClean="0"/>
              <a:t>data</a:t>
            </a:r>
            <a:endParaRPr lang="en-CA" dirty="0"/>
          </a:p>
        </p:txBody>
      </p:sp>
      <p:sp>
        <p:nvSpPr>
          <p:cNvPr id="13" name="TextBox 12"/>
          <p:cNvSpPr txBox="1"/>
          <p:nvPr/>
        </p:nvSpPr>
        <p:spPr>
          <a:xfrm rot="18900000">
            <a:off x="4309784" y="4985046"/>
            <a:ext cx="6880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125 km</a:t>
            </a:r>
            <a:endParaRPr lang="en-CA" sz="1200" dirty="0">
              <a:solidFill>
                <a:srgbClr val="FFFFF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mpatibleSerif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2236</TotalTime>
  <Words>227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Template</vt:lpstr>
      <vt:lpstr>Supplement e02.3: Propagation and ground clutter coverage: an animation</vt:lpstr>
      <vt:lpstr>Propagation and clutter: theory</vt:lpstr>
      <vt:lpstr>Propagation and clutter: data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e02.3: Propagation and clutter coverage</dc:title>
  <dc:creator>Frederic Fabry</dc:creator>
  <cp:lastModifiedBy>Frederic Fabry</cp:lastModifiedBy>
  <cp:revision>93</cp:revision>
  <dcterms:created xsi:type="dcterms:W3CDTF">2014-10-20T18:29:00Z</dcterms:created>
  <dcterms:modified xsi:type="dcterms:W3CDTF">2015-06-25T19:06:15Z</dcterms:modified>
</cp:coreProperties>
</file>