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8" r:id="rId2"/>
    <p:sldId id="309" r:id="rId3"/>
    <p:sldId id="421" r:id="rId4"/>
    <p:sldId id="395" r:id="rId5"/>
    <p:sldId id="407" r:id="rId6"/>
    <p:sldId id="418" r:id="rId7"/>
    <p:sldId id="419" r:id="rId8"/>
    <p:sldId id="409" r:id="rId9"/>
    <p:sldId id="408" r:id="rId10"/>
    <p:sldId id="414" r:id="rId11"/>
    <p:sldId id="413" r:id="rId12"/>
    <p:sldId id="416" r:id="rId13"/>
    <p:sldId id="417" r:id="rId14"/>
    <p:sldId id="410" r:id="rId15"/>
    <p:sldId id="374" r:id="rId16"/>
    <p:sldId id="375" r:id="rId17"/>
    <p:sldId id="385" r:id="rId18"/>
    <p:sldId id="386" r:id="rId19"/>
    <p:sldId id="387" r:id="rId20"/>
    <p:sldId id="388" r:id="rId21"/>
    <p:sldId id="389" r:id="rId22"/>
    <p:sldId id="420" r:id="rId23"/>
    <p:sldId id="404" r:id="rId24"/>
    <p:sldId id="425" r:id="rId25"/>
    <p:sldId id="423" r:id="rId26"/>
  </p:sldIdLst>
  <p:sldSz cx="9144000" cy="6858000" type="screen4x3"/>
  <p:notesSz cx="7010400" cy="923607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1/27/2005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A447A4C-4656-452F-990E-EE5BD1D52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25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1/27/2005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BE42CD9-28DE-4896-93C7-5598164CA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6263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8" tIns="46760" rIns="91908" bIns="46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3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3325" y="698500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676671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9D20FD-172A-45DF-B34F-238F33EFC8AB}" type="slidenum">
              <a:rPr lang="en-US" sz="1000" b="0">
                <a:latin typeface="Times New Roman" pitchFamily="18" charset="0"/>
              </a:rPr>
              <a:pPr/>
              <a:t>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EEB055-AD67-44BD-97B9-DD14B0E23FA0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AF6BE15-B6A4-4EEC-8593-C7011A26D057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2E4B86-B280-483D-A35A-5B433C028C83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975C7F-88A8-4340-BB7D-5EA3A9E3649B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FEF8D33-2CC1-45C7-B716-3BBCEA4BD115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56F191F-4530-4B4E-8511-9E322567E2E0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492618B-B587-48A7-9836-0E216A1D143C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AC8CFE-A65F-4C3A-B31C-52E5EB4876A9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76C60E3-BF9E-4B67-B81E-E4871A407401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7778CAB-EF95-42C7-BEFA-0DBCBC6D42F0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02EC14-0E7B-4831-825F-06648CEA3C49}" type="slidenum">
              <a:rPr lang="en-US" sz="1000" b="0">
                <a:latin typeface="Times New Roman" pitchFamily="18" charset="0"/>
              </a:rPr>
              <a:pPr/>
              <a:t>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CDBA9F-0739-49F2-982B-A54D08953FEB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232989E-124C-4655-93A5-2D5618C822B5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A4D744-A4B3-414B-A914-B999F14E2E69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9C1701-A003-42CF-8D23-0FFC7E607696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40D87F6-12CC-49EC-81B6-AEB15CC1337C}" type="slidenum">
              <a:rPr lang="en-US" sz="1000" b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92CB752-2065-41BB-93F0-FBEA481E327D}" type="slidenum">
              <a:rPr lang="en-US" sz="1000" b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69C7CA-4F13-4FB2-B317-BC2F0F699318}" type="slidenum">
              <a:rPr lang="en-US" sz="1000" b="0">
                <a:latin typeface="Times New Roman" pitchFamily="18" charset="0"/>
              </a:rPr>
              <a:pPr/>
              <a:t>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678172-98DD-4C27-96EE-1BFC4EAC9FBE}" type="slidenum">
              <a:rPr lang="en-US" sz="1000" b="0">
                <a:latin typeface="Times New Roman" pitchFamily="18" charset="0"/>
              </a:rPr>
              <a:pPr/>
              <a:t>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4A7E34-08F4-4D2B-BFFF-94D80489D51D}" type="slidenum">
              <a:rPr lang="en-US" sz="1000" b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40026B7-1C1C-47F2-9C90-3E1748496F7F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200DE0-F9AB-4A54-A2BB-70F5A481B93F}" type="slidenum">
              <a:rPr lang="en-US" sz="1000" b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93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96938"/>
            <a:ext cx="8763000" cy="259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648075"/>
            <a:ext cx="87630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1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CA29073-3231-4D41-8BA0-F642B2E9A60E}" type="slidenum">
              <a:rPr lang="en-US" sz="1000" b="0" smtClean="0"/>
              <a:pPr>
                <a:defRPr/>
              </a:pPr>
              <a:t>‹#›</a:t>
            </a:fld>
            <a:endParaRPr lang="en-US" sz="16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12:  Timing</a:t>
            </a:r>
            <a:br>
              <a:rPr lang="en-US" smtClean="0">
                <a:ea typeface="ＭＳ Ｐゴシック" pitchFamily="34" charset="-128"/>
              </a:rPr>
            </a:b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4-bit Prime or one Function in Verilog Code –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Result of synthesizing description using case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module prime ( in, isprime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input  [3:0] in;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output isprime;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    wire n1, n2, n3, n4;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    OAI13 U1 ( .A1(n2), .B1(n1), .B2(in[2]), .B3(in[3]), .Y(isprime)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    INV   U2 ( .A(in[1]), .Y(n1)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    INV   U3 ( .A(in[3]), .Y(n3)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    XOR2  U4 ( .A(in[2]), .B(in[1]), .Y(n4)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    OAI12 U5 ( .A1(in[0]), .B1(n3), .B2(n4), .Y(n2)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>
                <a:latin typeface="Courier New" pitchFamily="49" charset="0"/>
              </a:rPr>
              <a:t>endmodule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endParaRPr lang="en-US" sz="1600">
              <a:latin typeface="Courier New" pitchFamily="49" charset="0"/>
            </a:endParaRPr>
          </a:p>
        </p:txBody>
      </p:sp>
      <p:graphicFrame>
        <p:nvGraphicFramePr>
          <p:cNvPr id="23557" name="Object 2"/>
          <p:cNvGraphicFramePr>
            <a:graphicFrameLocks noChangeAspect="1"/>
          </p:cNvGraphicFramePr>
          <p:nvPr/>
        </p:nvGraphicFramePr>
        <p:xfrm>
          <a:off x="1752600" y="3316288"/>
          <a:ext cx="6019800" cy="297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Visio" r:id="rId4" imgW="3124200" imgH="1536700" progId="Visio.Drawing.6">
                  <p:embed/>
                </p:oleObj>
              </mc:Choice>
              <mc:Fallback>
                <p:oleObj name="Visio" r:id="rId4" imgW="3124200" imgH="15367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16288"/>
                        <a:ext cx="6019800" cy="297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51475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Synthesis Reports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****************************************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Report : area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Design : prime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Version: 2003.06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Date   : Sat Oct  4 11:38:08 2003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****************************************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Library(s) Used: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  GS30KA_W_125_1.35_CORE.db (File: /home/imagine/from_ti/gs30ka_1.3/sun5/synop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sys/lib/GS30KA_W_125_1.35_CORE.db)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Number of ports:                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Number of nets:                 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Number of cells:                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Number of references:           4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Combinational area:          7.000000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Noncombinational area:       0.000000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Net Interconnect area:      undefined  (Wire load has zero net area)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Total cell area:             7.000000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Total area:                 undefined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****************************************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Report : timing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      -path full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      -delay max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      -max_paths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Design : prime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Version: 2003.06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Date   : Sat Oct  4 11:38:08 2003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****************************************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Operating Conditions: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Wire Load Model Mode: enclosed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Startpoint: in[2] (input port)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Endpoint: isprime (output port)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Path Group: (none)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Path Type: max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Des/Clust/Port     Wire Load Model       Library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------------------------------------------------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prime              2K_5LM                GS30KA_W_125_1.35_CORE.db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Point                                    Incr       Path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-----------------------------------------------------------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input external delay                    0.000      0.000 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in[2] (in)                              0.000      0.000 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U4/Y (EX210)                            0.191      0.191 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U5/Y (BF051)                            0.116      0.307 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U1/Y (BF052)                            0.168      0.475 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isprime (out)                           0.000      0.475 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data arrival time                                  0.475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-----------------------------------------------------------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smtClean="0">
                <a:latin typeface="Courier New" pitchFamily="49" charset="0"/>
                <a:ea typeface="ＭＳ Ｐゴシック" pitchFamily="34" charset="-128"/>
              </a:rPr>
              <a:t>  (Path is unconstrained)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0" y="4511675"/>
          <a:ext cx="475615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Visio" r:id="rId4" imgW="3124200" imgH="1536700" progId="Visio.Drawing.6">
                  <p:embed/>
                </p:oleObj>
              </mc:Choice>
              <mc:Fallback>
                <p:oleObj name="Visio" r:id="rId4" imgW="3124200" imgH="15367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11675"/>
                        <a:ext cx="4756150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28588"/>
            <a:ext cx="8991600" cy="8937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report from Xilinx tools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" y="1022350"/>
            <a:ext cx="8763000" cy="53514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Delay:               7.668ns (Levels of Logic = 20)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Source:            wave_buffer_inst/Mram_RAM_inst_ramb_0 (RAM)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Destination:       vga_blue_reg/q_1 (FF)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Source Clock:      clk rising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Destination Clock: clk rising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Data Path: wave_buffer_inst/Mram_RAM_inst_ramb_0 to vga_blue_reg/q_1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                           Gate     Net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Cell:in-&gt;out      fanout   Delay   Delay  Logical Name (Net Name)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----------------------------------------  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RAMB16_S36_S36:CLKB-&gt;DOB0    4   1.500   0.629  wave_buffer_inst/Mram_RAM_inst_ramb_0 (data_read&lt;0&gt;)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LUT2_L:I0-&gt;LO         1   0.313   0.000  vga_driver_inst/XNor_stagelut (vga_driver_inst/N2)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MUXCY:S-&gt;O            1   0.377   0.000  vga_driver_inst/XNor_stagecy (vga_driver_inst/XNor_stage_cyo)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0.042   0.000  vga_driver_inst/XNor_stagecy_rn_0 (vga_driver_inst/XNor_stage_cyo1)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0.042   0.000  vga_driver_inst/XNor_stagecy_rn_1 (vga_driver_inst/XNor_stage_cyo2)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0.042   0.000  vga_driver_inst/XNor_stagecy_rn_2 (vga_driver_inst/XNor_stage_cyo3)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0.042   0.000  vga_driver_inst/XNor_stagecy_rn_3 (vga_driver_inst/XNor_stage_cyo4)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0.042   0.000  vga_driver_inst/XNor_stagecy_rn_4 (vga_driver_inst/XNor_stage_cyo5)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0.042   0.000  vga_driver_inst/XNor_stagecy_rn_5 (vga_driver_inst/XNor_stage_cyo6)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23   0.524   0.779  vga_driver_inst/XNor_stagecy_rn_6 (vga_driver_inst/XNor_stage_cyo7)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LUT3:I2-&gt;O            1   0.313   0.533  vga_driver_inst/_AUX_5&lt;0&gt;1 (vga_driver_inst/max_data&lt;0&gt;)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LUT2_L:I0-&gt;LO         1   0.313   0.000  vga_driver_inst/XNor_stagelut8 (vga_driver_inst/N11)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MUXCY:S-&gt;O            1   0.377   0.000  vga_driver_inst/XNor_stagecy_rn_7 (vga_driver_inst/XNor_stage_cyo8)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0.041   0.000  vga_driver_inst/XNor_stagecy_rn_8 (vga_driver_inst/XNor_stage_cyo9)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0.041   0.000  vga_driver_inst/XNor_stagecy_rn_9 (vga_driver_inst/XNor_stage_cyo10)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0.041   0.000  vga_driver_inst/XNor_stagecy_rn_10 (vga_driver_inst/XNor_stage_cyo11)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0.041   0.000  vga_driver_inst/XNor_stagecy_rn_11 (vga_driver_inst/XNor_stage_cyo12)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0.041   0.000  vga_driver_inst/XNor_stagecy_rn_12 (vga_driver_inst/XNor_stage_cyo13)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0.041   0.000  vga_driver_inst/XNor_stagecy_rn_13 (vga_driver_inst/XNor_stage_cyo14)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MUXCY:CI-&gt;O           1   0.525   0.440  vga_driver_inst/XNor_stagecy_rn_14 (vga_driver_inst/_n0002)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LUT4_D:I3-&gt;LO         1   0.313   0.000  vga_driver_inst/rgb_mux_select2 (N531)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FD:D                      0.234          vga_blue_reg/q_1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Total                      7.668ns (5.287ns logic, 2.381ns route)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smtClean="0">
                <a:latin typeface="Courier New" pitchFamily="49" charset="0"/>
                <a:ea typeface="ＭＳ Ｐゴシック" pitchFamily="34" charset="-128"/>
              </a:rPr>
              <a:t>                                       (68.9% logic, 31.1% route)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 smtClean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699125" y="637381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And, from the .twr file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1" smtClean="0">
                <a:latin typeface="Courier New" pitchFamily="49" charset="0"/>
                <a:ea typeface="ＭＳ Ｐゴシック" pitchFamily="34" charset="-128"/>
              </a:rPr>
              <a:t>================================================================================</a:t>
            </a:r>
          </a:p>
          <a:p>
            <a:pPr>
              <a:buFontTx/>
              <a:buNone/>
            </a:pPr>
            <a:r>
              <a:rPr lang="en-US" sz="1200" b="1" smtClean="0">
                <a:latin typeface="Courier New" pitchFamily="49" charset="0"/>
                <a:ea typeface="ＭＳ Ｐゴシック" pitchFamily="34" charset="-128"/>
              </a:rPr>
              <a:t>Timing constraint: TS_J_TO_J = MAXDELAY FROM TIMEGRP "J_CLK" TO TIMEGRP "J_CLK" 30 ns;</a:t>
            </a:r>
          </a:p>
          <a:p>
            <a:pPr>
              <a:buFontTx/>
              <a:buNone/>
            </a:pPr>
            <a:endParaRPr lang="en-US" sz="1200" b="1" smtClean="0">
              <a:latin typeface="Courier New" pitchFamily="49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200" b="1" smtClean="0">
                <a:latin typeface="Courier New" pitchFamily="49" charset="0"/>
                <a:ea typeface="ＭＳ Ｐゴシック" pitchFamily="34" charset="-128"/>
              </a:rPr>
              <a:t> 2782 items analyzed, 0 timing errors detected. (0 setup errors, 0 hold errors)</a:t>
            </a:r>
          </a:p>
          <a:p>
            <a:pPr>
              <a:buFontTx/>
              <a:buNone/>
            </a:pPr>
            <a:r>
              <a:rPr lang="en-US" sz="1200" b="1" smtClean="0">
                <a:latin typeface="Courier New" pitchFamily="49" charset="0"/>
                <a:ea typeface="ＭＳ Ｐゴシック" pitchFamily="34" charset="-128"/>
              </a:rPr>
              <a:t> Maximum delay is   7.915ns.</a:t>
            </a:r>
          </a:p>
          <a:p>
            <a:pPr>
              <a:buFontTx/>
              <a:buNone/>
            </a:pPr>
            <a:r>
              <a:rPr lang="en-US" sz="1200" b="1" smtClean="0">
                <a:latin typeface="Courier New" pitchFamily="49" charset="0"/>
                <a:ea typeface="ＭＳ Ｐゴシック" pitchFamily="34" charset="-128"/>
              </a:rPr>
              <a:t>--------------------------------------------------------------------------------</a:t>
            </a:r>
          </a:p>
          <a:p>
            <a:pPr>
              <a:buFontTx/>
              <a:buNone/>
            </a:pPr>
            <a:endParaRPr lang="en-US" sz="1200" b="1" smtClean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92250"/>
            <a:ext cx="7772400" cy="3749675"/>
          </a:xfrm>
        </p:spPr>
        <p:txBody>
          <a:bodyPr/>
          <a:lstStyle/>
          <a:p>
            <a:r>
              <a:rPr lang="en-US" i="1" smtClean="0">
                <a:ea typeface="ＭＳ Ｐゴシック" pitchFamily="34" charset="-128"/>
              </a:rPr>
              <a:t>Contamination delay</a:t>
            </a:r>
            <a:r>
              <a:rPr lang="en-US" smtClean="0">
                <a:ea typeface="ＭＳ Ｐゴシック" pitchFamily="34" charset="-128"/>
              </a:rPr>
              <a:t> is not the same thing as </a:t>
            </a:r>
            <a:r>
              <a:rPr lang="en-US" i="1" smtClean="0">
                <a:ea typeface="ＭＳ Ｐゴシック" pitchFamily="34" charset="-128"/>
              </a:rPr>
              <a:t>minimum delay</a:t>
            </a:r>
            <a:br>
              <a:rPr lang="en-US" i="1" smtClean="0">
                <a:ea typeface="ＭＳ Ｐゴシック" pitchFamily="34" charset="-128"/>
              </a:rPr>
            </a:br>
            <a:r>
              <a:rPr lang="en-US" i="1" smtClean="0">
                <a:ea typeface="ＭＳ Ｐゴシック" pitchFamily="34" charset="-128"/>
              </a:rPr>
              <a:t/>
            </a:r>
            <a:br>
              <a:rPr lang="en-US" i="1" smtClean="0">
                <a:ea typeface="ＭＳ Ｐゴシック" pitchFamily="34" charset="-128"/>
              </a:rPr>
            </a:br>
            <a:r>
              <a:rPr lang="en-US" i="1" smtClean="0">
                <a:ea typeface="ＭＳ Ｐゴシック" pitchFamily="34" charset="-128"/>
              </a:rPr>
              <a:t>Contamination delay - </a:t>
            </a:r>
            <a:r>
              <a:rPr lang="en-US" smtClean="0">
                <a:ea typeface="ＭＳ Ｐゴシック" pitchFamily="34" charset="-128"/>
              </a:rPr>
              <a:t> is the minimum amount of time from an input signal change to an output signal </a:t>
            </a:r>
            <a:r>
              <a:rPr lang="en-US" b="1" smtClean="0">
                <a:ea typeface="ＭＳ Ｐゴシック" pitchFamily="34" charset="-128"/>
              </a:rPr>
              <a:t>change</a:t>
            </a:r>
            <a:br>
              <a:rPr lang="en-US" b="1" smtClean="0">
                <a:ea typeface="ＭＳ Ｐゴシック" pitchFamily="34" charset="-128"/>
              </a:rPr>
            </a:br>
            <a:r>
              <a:rPr lang="en-US" b="1" smtClean="0">
                <a:ea typeface="ＭＳ Ｐゴシック" pitchFamily="34" charset="-128"/>
              </a:rPr>
              <a:t/>
            </a:r>
            <a:br>
              <a:rPr lang="en-US" b="1" smtClean="0">
                <a:ea typeface="ＭＳ Ｐゴシック" pitchFamily="34" charset="-128"/>
              </a:rPr>
            </a:br>
            <a:r>
              <a:rPr lang="en-US" i="1" smtClean="0">
                <a:ea typeface="ＭＳ Ｐゴシック" pitchFamily="34" charset="-128"/>
              </a:rPr>
              <a:t>Minimum delay - </a:t>
            </a:r>
            <a:r>
              <a:rPr lang="en-US" smtClean="0">
                <a:ea typeface="ＭＳ Ｐゴシック" pitchFamily="34" charset="-128"/>
              </a:rPr>
              <a:t> is the minimum amount of time from an input signal change (to its correct value) to an output signal taking on its </a:t>
            </a:r>
            <a:r>
              <a:rPr lang="en-US" b="1" smtClean="0">
                <a:ea typeface="ＭＳ Ｐゴシック" pitchFamily="34" charset="-128"/>
              </a:rPr>
              <a:t>correct value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1573213" y="4237038"/>
          <a:ext cx="5995987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Visio" r:id="rId4" imgW="2997200" imgH="952500" progId="Visio.Drawing.6">
                  <p:embed/>
                </p:oleObj>
              </mc:Choice>
              <mc:Fallback>
                <p:oleObj name="Visio" r:id="rId4" imgW="2997200" imgH="952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4237038"/>
                        <a:ext cx="5995987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1806575" y="1082675"/>
          <a:ext cx="5100638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Visio" r:id="rId6" imgW="2552700" imgH="1308100" progId="Visio.Drawing.6">
                  <p:embed/>
                </p:oleObj>
              </mc:Choice>
              <mc:Fallback>
                <p:oleObj name="Visio" r:id="rId6" imgW="2552700" imgH="13081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082675"/>
                        <a:ext cx="5100638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Synchronous Sequential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454025" y="2352675"/>
          <a:ext cx="2809875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Visio" r:id="rId4" imgW="787400" imgH="571500" progId="Visio.Drawing.6">
                  <p:embed/>
                </p:oleObj>
              </mc:Choice>
              <mc:Fallback>
                <p:oleObj name="Visio" r:id="rId4" imgW="787400" imgH="571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352675"/>
                        <a:ext cx="2809875" cy="20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951038"/>
            <a:ext cx="5292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Edge-Triggered D Flip-Flop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5105400" y="304800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Setup Time Constraint</a:t>
            </a:r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1219200" y="304800"/>
          <a:ext cx="3144838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Visio" r:id="rId4" imgW="2108200" imgH="1841500" progId="Visio.Drawing.6">
                  <p:embed/>
                </p:oleObj>
              </mc:Choice>
              <mc:Fallback>
                <p:oleObj name="Visio" r:id="rId4" imgW="2108200" imgH="1841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"/>
                        <a:ext cx="3144838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600075" y="3200400"/>
          <a:ext cx="794385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Visio" r:id="rId6" imgW="4673600" imgH="1778000" progId="Visio.Drawing.6">
                  <p:embed/>
                </p:oleObj>
              </mc:Choice>
              <mc:Fallback>
                <p:oleObj name="Visio" r:id="rId6" imgW="4673600" imgH="1778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200400"/>
                        <a:ext cx="794385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5105400" y="1676400"/>
          <a:ext cx="3125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8" imgW="1041400" imgH="190500" progId="Equation.3">
                  <p:embed/>
                </p:oleObj>
              </mc:Choice>
              <mc:Fallback>
                <p:oleObj name="Equation" r:id="rId8" imgW="10414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31257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5332413" y="304800"/>
            <a:ext cx="341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Hold Time Constraint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882650" y="860425"/>
          <a:ext cx="3144838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Visio" r:id="rId4" imgW="2108200" imgH="1841500" progId="Visio.Drawing.6">
                  <p:embed/>
                </p:oleObj>
              </mc:Choice>
              <mc:Fallback>
                <p:oleObj name="Visio" r:id="rId4" imgW="2108200" imgH="1841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860425"/>
                        <a:ext cx="3144838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5784850" y="1157288"/>
          <a:ext cx="23256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6" imgW="774700" imgH="177800" progId="Equation.3">
                  <p:embed/>
                </p:oleObj>
              </mc:Choice>
              <mc:Fallback>
                <p:oleObj name="Equation" r:id="rId6" imgW="7747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1157288"/>
                        <a:ext cx="23256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26" name="Text Box 6"/>
          <p:cNvSpPr txBox="1">
            <a:spLocks noChangeArrowheads="1"/>
          </p:cNvSpPr>
          <p:nvPr/>
        </p:nvSpPr>
        <p:spPr bwMode="auto">
          <a:xfrm>
            <a:off x="5105400" y="5021263"/>
            <a:ext cx="3646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cXY </a:t>
            </a:r>
            <a:r>
              <a:rPr lang="en-US" sz="2400" b="0">
                <a:latin typeface="Tahoma" pitchFamily="34" charset="0"/>
              </a:rPr>
              <a:t>– contamination delay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dXY</a:t>
            </a:r>
            <a:r>
              <a:rPr lang="en-US" sz="2400" b="0">
                <a:latin typeface="Tahoma" pitchFamily="34" charset="0"/>
              </a:rPr>
              <a:t> – propagation delay</a:t>
            </a:r>
          </a:p>
        </p:txBody>
      </p:sp>
      <p:sp>
        <p:nvSpPr>
          <p:cNvPr id="696327" name="Text Box 7"/>
          <p:cNvSpPr txBox="1">
            <a:spLocks noChangeArrowheads="1"/>
          </p:cNvSpPr>
          <p:nvPr/>
        </p:nvSpPr>
        <p:spPr bwMode="auto">
          <a:xfrm>
            <a:off x="5594350" y="2190750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hlink"/>
                </a:solidFill>
                <a:latin typeface="Tahoma" pitchFamily="34" charset="0"/>
              </a:rPr>
              <a:t>Unsafe at any speed</a:t>
            </a: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709988"/>
            <a:ext cx="474821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5332413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 autoUpdateAnimBg="0"/>
      <p:bldP spid="696326" grpId="0" autoUpdateAnimBg="0"/>
      <p:bldP spid="69632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52400" y="1589088"/>
            <a:ext cx="4648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dCQ </a:t>
            </a:r>
            <a:r>
              <a:rPr lang="en-US" sz="2400" b="0">
                <a:latin typeface="Tahoma" pitchFamily="34" charset="0"/>
              </a:rPr>
              <a:t>= t</a:t>
            </a:r>
            <a:r>
              <a:rPr lang="en-US" sz="2400" b="0" baseline="-25000">
                <a:latin typeface="Tahoma" pitchFamily="34" charset="0"/>
              </a:rPr>
              <a:t>cCQ</a:t>
            </a:r>
            <a:r>
              <a:rPr lang="en-US" sz="2400" b="0">
                <a:latin typeface="Tahoma" pitchFamily="34" charset="0"/>
              </a:rPr>
              <a:t> = t</a:t>
            </a:r>
            <a:r>
              <a:rPr lang="en-US" sz="2400" b="0" baseline="-25000">
                <a:latin typeface="Tahoma" pitchFamily="34" charset="0"/>
              </a:rPr>
              <a:t>s</a:t>
            </a:r>
            <a:r>
              <a:rPr lang="en-US" sz="2400" b="0">
                <a:latin typeface="Tahoma" pitchFamily="34" charset="0"/>
              </a:rPr>
              <a:t> = 150ps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h</a:t>
            </a:r>
            <a:r>
              <a:rPr lang="en-US" sz="2400" b="0">
                <a:latin typeface="Tahoma" pitchFamily="34" charset="0"/>
              </a:rPr>
              <a:t> = 250ps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dMax </a:t>
            </a:r>
            <a:r>
              <a:rPr lang="en-US" sz="2400" b="0">
                <a:latin typeface="Tahoma" pitchFamily="34" charset="0"/>
              </a:rPr>
              <a:t>= 850ps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cMin </a:t>
            </a:r>
            <a:r>
              <a:rPr lang="en-US" sz="2400" b="0">
                <a:latin typeface="Tahoma" pitchFamily="34" charset="0"/>
              </a:rPr>
              <a:t>= 100ps</a:t>
            </a:r>
          </a:p>
          <a:p>
            <a:pPr algn="l" eaLnBrk="1" hangingPunct="1">
              <a:spcBef>
                <a:spcPct val="0"/>
              </a:spcBef>
            </a:pPr>
            <a:endParaRPr lang="en-US" sz="2400" b="0"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Is hold time constraint met?</a:t>
            </a:r>
          </a:p>
          <a:p>
            <a:pPr algn="l" eaLnBrk="1" hangingPunct="1">
              <a:spcBef>
                <a:spcPct val="0"/>
              </a:spcBef>
            </a:pPr>
            <a:endParaRPr lang="en-US" sz="2400" b="0"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What is the minimum cycle time?</a:t>
            </a:r>
            <a:endParaRPr lang="en-US" sz="2400" b="0" baseline="-25000">
              <a:latin typeface="Tahoma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graphicFrame>
        <p:nvGraphicFramePr>
          <p:cNvPr id="32773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5381625" y="3683000"/>
          <a:ext cx="2913063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Visio" r:id="rId4" imgW="2108200" imgH="1841500" progId="Visio.Drawing.6">
                  <p:embed/>
                </p:oleObj>
              </mc:Choice>
              <mc:Fallback>
                <p:oleObj name="Visio" r:id="rId4" imgW="2108200" imgH="1841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683000"/>
                        <a:ext cx="2913063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307013" y="1022350"/>
          <a:ext cx="2987675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Visio" r:id="rId6" imgW="2108200" imgH="1841500" progId="Visio.Drawing.6">
                  <p:embed/>
                </p:oleObj>
              </mc:Choice>
              <mc:Fallback>
                <p:oleObj name="Visio" r:id="rId6" imgW="2108200" imgH="18415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1022350"/>
                        <a:ext cx="2987675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  <a:cs typeface="Times New Roman" pitchFamily="18" charset="0"/>
              </a:rPr>
              <a:t>L12: Chapter 15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  <a:cs typeface="Times New Roman" pitchFamily="18" charset="0"/>
              </a:rPr>
              <a:t>L13: Chapter 27 &amp;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484188" y="1066800"/>
          <a:ext cx="3144837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Visio" r:id="rId4" imgW="2095500" imgH="1866900" progId="Visio.Drawing.6">
                  <p:embed/>
                </p:oleObj>
              </mc:Choice>
              <mc:Fallback>
                <p:oleObj name="Visio" r:id="rId4" imgW="2095500" imgH="1866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066800"/>
                        <a:ext cx="3144837" cy="280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3876675" y="3119438"/>
          <a:ext cx="4579938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Visio" r:id="rId6" imgW="3060700" imgH="1854200" progId="Visio.Drawing.6">
                  <p:embed/>
                </p:oleObj>
              </mc:Choice>
              <mc:Fallback>
                <p:oleObj name="Visio" r:id="rId6" imgW="3060700" imgH="1854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3119438"/>
                        <a:ext cx="4579938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4743450" y="1104900"/>
          <a:ext cx="33178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8" imgW="1104900" imgH="330200" progId="Equation.3">
                  <p:embed/>
                </p:oleObj>
              </mc:Choice>
              <mc:Fallback>
                <p:oleObj name="Equation" r:id="rId8" imgW="11049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104900"/>
                        <a:ext cx="33178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Clock Skew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812925" y="1439863"/>
            <a:ext cx="464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dCQ </a:t>
            </a:r>
            <a:r>
              <a:rPr lang="en-US" sz="2400" b="0">
                <a:latin typeface="Tahoma" pitchFamily="34" charset="0"/>
              </a:rPr>
              <a:t>= t</a:t>
            </a:r>
            <a:r>
              <a:rPr lang="en-US" sz="2400" b="0" baseline="-25000">
                <a:latin typeface="Tahoma" pitchFamily="34" charset="0"/>
              </a:rPr>
              <a:t>cCQ</a:t>
            </a:r>
            <a:r>
              <a:rPr lang="en-US" sz="2400" b="0">
                <a:latin typeface="Tahoma" pitchFamily="34" charset="0"/>
              </a:rPr>
              <a:t> = t</a:t>
            </a:r>
            <a:r>
              <a:rPr lang="en-US" sz="2400" b="0" baseline="-25000">
                <a:latin typeface="Tahoma" pitchFamily="34" charset="0"/>
              </a:rPr>
              <a:t>s</a:t>
            </a:r>
            <a:r>
              <a:rPr lang="en-US" sz="2400" b="0">
                <a:latin typeface="Tahoma" pitchFamily="34" charset="0"/>
              </a:rPr>
              <a:t> = 150ps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h</a:t>
            </a:r>
            <a:r>
              <a:rPr lang="en-US" sz="2400" b="0">
                <a:latin typeface="Tahoma" pitchFamily="34" charset="0"/>
              </a:rPr>
              <a:t> = 250ps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dMax </a:t>
            </a:r>
            <a:r>
              <a:rPr lang="en-US" sz="2400" b="0">
                <a:latin typeface="Tahoma" pitchFamily="34" charset="0"/>
              </a:rPr>
              <a:t>= 850ps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cMin </a:t>
            </a:r>
            <a:r>
              <a:rPr lang="en-US" sz="2400" b="0">
                <a:latin typeface="Tahoma" pitchFamily="34" charset="0"/>
              </a:rPr>
              <a:t>= 100ps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t</a:t>
            </a:r>
            <a:r>
              <a:rPr lang="en-US" sz="2400" b="0" baseline="-25000">
                <a:latin typeface="Tahoma" pitchFamily="34" charset="0"/>
              </a:rPr>
              <a:t>k</a:t>
            </a:r>
            <a:r>
              <a:rPr lang="en-US" sz="2400" b="0">
                <a:latin typeface="Tahoma" pitchFamily="34" charset="0"/>
              </a:rPr>
              <a:t> = 100ps</a:t>
            </a:r>
          </a:p>
          <a:p>
            <a:pPr algn="l" eaLnBrk="1" hangingPunct="1">
              <a:spcBef>
                <a:spcPct val="0"/>
              </a:spcBef>
            </a:pPr>
            <a:endParaRPr lang="en-US" sz="2400" b="0"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Is hold time constraint met?</a:t>
            </a:r>
          </a:p>
          <a:p>
            <a:pPr algn="l" eaLnBrk="1" hangingPunct="1">
              <a:spcBef>
                <a:spcPct val="0"/>
              </a:spcBef>
            </a:pPr>
            <a:endParaRPr lang="en-US" sz="2400" b="0"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What is the minimum cycle time?</a:t>
            </a:r>
            <a:endParaRPr lang="en-US" sz="2400" b="0" baseline="-25000">
              <a:latin typeface="Tahoma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Another example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You have three flip-flops connected as a shift register</a:t>
            </a:r>
          </a:p>
          <a:p>
            <a:r>
              <a:rPr lang="en-US" smtClean="0">
                <a:ea typeface="ＭＳ Ｐゴシック" pitchFamily="34" charset="-128"/>
              </a:rPr>
              <a:t>You need to connect the clock to these three flip flops</a:t>
            </a:r>
          </a:p>
          <a:p>
            <a:r>
              <a:rPr lang="en-US" smtClean="0">
                <a:ea typeface="ＭＳ Ｐゴシック" pitchFamily="34" charset="-128"/>
              </a:rPr>
              <a:t>Your connection must be from flip-flop to flip-flop (no intermediate points)</a:t>
            </a:r>
          </a:p>
          <a:p>
            <a:r>
              <a:rPr lang="en-US" smtClean="0">
                <a:ea typeface="ＭＳ Ｐゴシック" pitchFamily="34" charset="-128"/>
              </a:rPr>
              <a:t>Each segment of your connection takes t</a:t>
            </a:r>
            <a:r>
              <a:rPr lang="en-US" baseline="-25000" smtClean="0">
                <a:ea typeface="ＭＳ Ｐゴシック" pitchFamily="34" charset="-128"/>
              </a:rPr>
              <a:t>dck</a:t>
            </a:r>
            <a:r>
              <a:rPr lang="en-US" smtClean="0">
                <a:ea typeface="ＭＳ Ｐゴシック" pitchFamily="34" charset="-128"/>
              </a:rPr>
              <a:t>=200ps</a:t>
            </a:r>
          </a:p>
          <a:p>
            <a:r>
              <a:rPr lang="en-US" smtClean="0">
                <a:ea typeface="ＭＳ Ｐゴシック" pitchFamily="34" charset="-128"/>
              </a:rPr>
              <a:t>Assume t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= t</a:t>
            </a:r>
            <a:r>
              <a:rPr lang="en-US" baseline="-25000" smtClean="0">
                <a:ea typeface="ＭＳ Ｐゴシック" pitchFamily="34" charset="-128"/>
              </a:rPr>
              <a:t>h </a:t>
            </a:r>
            <a:r>
              <a:rPr lang="en-US" smtClean="0">
                <a:ea typeface="ＭＳ Ｐゴシック" pitchFamily="34" charset="-128"/>
              </a:rPr>
              <a:t>= t</a:t>
            </a:r>
            <a:r>
              <a:rPr lang="en-US" baseline="-25000" smtClean="0">
                <a:ea typeface="ＭＳ Ｐゴシック" pitchFamily="34" charset="-128"/>
              </a:rPr>
              <a:t>dcq </a:t>
            </a:r>
            <a:r>
              <a:rPr lang="en-US" smtClean="0">
                <a:ea typeface="ＭＳ Ｐゴシック" pitchFamily="34" charset="-128"/>
              </a:rPr>
              <a:t>= t</a:t>
            </a:r>
            <a:r>
              <a:rPr lang="en-US" baseline="-25000" smtClean="0">
                <a:ea typeface="ＭＳ Ｐゴシック" pitchFamily="34" charset="-128"/>
              </a:rPr>
              <a:t>ccq</a:t>
            </a:r>
            <a:r>
              <a:rPr lang="en-US" smtClean="0">
                <a:ea typeface="ＭＳ Ｐゴシック" pitchFamily="34" charset="-128"/>
              </a:rPr>
              <a:t> = 100ps</a:t>
            </a:r>
          </a:p>
          <a:p>
            <a:r>
              <a:rPr lang="en-US" smtClean="0">
                <a:ea typeface="ＭＳ Ｐゴシック" pitchFamily="34" charset="-128"/>
              </a:rPr>
              <a:t>How should you connect the clock to these flip-flops (what order?)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Delays in digital systems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Propagation delay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Contamination delay</a:t>
            </a:r>
          </a:p>
          <a:p>
            <a:r>
              <a:rPr lang="en-US" smtClean="0">
                <a:ea typeface="ＭＳ Ｐゴシック" pitchFamily="34" charset="-128"/>
              </a:rPr>
              <a:t>Flip-flop timing constraints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Setup time (t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Hold time (t</a:t>
            </a:r>
            <a:r>
              <a:rPr lang="en-US" baseline="-25000" smtClean="0"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r>
              <a:rPr lang="en-US" smtClean="0">
                <a:ea typeface="ＭＳ Ｐゴシック" pitchFamily="34" charset="-128"/>
              </a:rPr>
              <a:t>Cycle time determined by maximum delay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Correct operation depends on minimum delay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Clock skew affects both</a:t>
            </a: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1012825" y="3378200"/>
          <a:ext cx="3125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4" imgW="1041400" imgH="190500" progId="Equation.3">
                  <p:embed/>
                </p:oleObj>
              </mc:Choice>
              <mc:Fallback>
                <p:oleObj name="Equation" r:id="rId4" imgW="10414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378200"/>
                        <a:ext cx="31257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3"/>
          <p:cNvGraphicFramePr>
            <a:graphicFrameLocks noChangeAspect="1"/>
          </p:cNvGraphicFramePr>
          <p:nvPr/>
        </p:nvGraphicFramePr>
        <p:xfrm>
          <a:off x="1012825" y="4119563"/>
          <a:ext cx="23256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6" imgW="774700" imgH="177800" progId="Equation.3">
                  <p:embed/>
                </p:oleObj>
              </mc:Choice>
              <mc:Fallback>
                <p:oleObj name="Equation" r:id="rId6" imgW="7747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4119563"/>
                        <a:ext cx="23256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4"/>
          <p:cNvGraphicFramePr>
            <a:graphicFrameLocks noChangeAspect="1"/>
          </p:cNvGraphicFramePr>
          <p:nvPr/>
        </p:nvGraphicFramePr>
        <p:xfrm>
          <a:off x="1012825" y="4895850"/>
          <a:ext cx="33178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8" imgW="1104900" imgH="330200" progId="Equation.3">
                  <p:embed/>
                </p:oleObj>
              </mc:Choice>
              <mc:Fallback>
                <p:oleObj name="Equation" r:id="rId8" imgW="11049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4895850"/>
                        <a:ext cx="33178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Preview of coming attractions</a:t>
            </a:r>
          </a:p>
        </p:txBody>
      </p:sp>
      <p:pic>
        <p:nvPicPr>
          <p:cNvPr id="37891" name="Picture 4" descr="ee108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95350"/>
            <a:ext cx="82772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Coming Next Lecture	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Metastability and synchronization failure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or – When good flip-flops go bad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fast can a system run?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Will it work at any speed?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Propagation Delay and Contamination Delay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b="1" smtClean="0">
                <a:ea typeface="ＭＳ Ｐゴシック" pitchFamily="34" charset="-128"/>
              </a:rPr>
              <a:t>Propagation Delay</a:t>
            </a:r>
            <a:r>
              <a:rPr lang="en-US" sz="1800" smtClean="0">
                <a:ea typeface="ＭＳ Ｐゴシック" pitchFamily="34" charset="-128"/>
              </a:rPr>
              <a:t> – Time from last input change until last output change.  (Input at steady state to output at steady state.)</a:t>
            </a:r>
          </a:p>
          <a:p>
            <a:pPr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800" b="1" smtClean="0">
                <a:ea typeface="ＭＳ Ｐゴシック" pitchFamily="34" charset="-128"/>
              </a:rPr>
              <a:t>Contamination Delay</a:t>
            </a:r>
            <a:r>
              <a:rPr lang="en-US" sz="1800" smtClean="0">
                <a:ea typeface="ＭＳ Ｐゴシック" pitchFamily="34" charset="-128"/>
              </a:rPr>
              <a:t> – Time from first input change until first output change.  (Input contaminated to output contaminated)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3146425"/>
            <a:ext cx="3929063" cy="1733550"/>
          </a:xfrm>
          <a:noFill/>
        </p:spPr>
      </p:pic>
      <p:pic>
        <p:nvPicPr>
          <p:cNvPr id="17414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3676650"/>
            <a:ext cx="3705225" cy="120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Example, Contamination and Propagation Delay of Full Adder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166813"/>
            <a:ext cx="6434137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9565" name="Group 61"/>
          <p:cNvGraphicFramePr>
            <a:graphicFrameLocks noGrp="1"/>
          </p:cNvGraphicFramePr>
          <p:nvPr/>
        </p:nvGraphicFramePr>
        <p:xfrm>
          <a:off x="258763" y="4227513"/>
          <a:ext cx="2022475" cy="1493837"/>
        </p:xfrm>
        <a:graphic>
          <a:graphicData uri="http://schemas.openxmlformats.org/drawingml/2006/table">
            <a:tbl>
              <a:tblPr/>
              <a:tblGrid>
                <a:gridCol w="1011237"/>
                <a:gridCol w="1011238"/>
              </a:tblGrid>
              <a:tr h="701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Gate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Delay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Nand2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OAI21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120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9573" name="Group 69"/>
          <p:cNvGraphicFramePr>
            <a:graphicFrameLocks noGrp="1"/>
          </p:cNvGraphicFramePr>
          <p:nvPr/>
        </p:nvGraphicFramePr>
        <p:xfrm>
          <a:off x="2454275" y="3938588"/>
          <a:ext cx="2109788" cy="2194404"/>
        </p:xfrm>
        <a:graphic>
          <a:graphicData uri="http://schemas.openxmlformats.org/drawingml/2006/table">
            <a:tbl>
              <a:tblPr/>
              <a:tblGrid>
                <a:gridCol w="703263"/>
                <a:gridCol w="703262"/>
                <a:gridCol w="703263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min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a,b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cin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cout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U3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9574" name="Group 70"/>
          <p:cNvGraphicFramePr>
            <a:graphicFrameLocks noGrp="1"/>
          </p:cNvGraphicFramePr>
          <p:nvPr/>
        </p:nvGraphicFramePr>
        <p:xfrm>
          <a:off x="4722813" y="3938588"/>
          <a:ext cx="2106612" cy="2194404"/>
        </p:xfrm>
        <a:graphic>
          <a:graphicData uri="http://schemas.openxmlformats.org/drawingml/2006/table">
            <a:tbl>
              <a:tblPr/>
              <a:tblGrid>
                <a:gridCol w="701675"/>
                <a:gridCol w="703262"/>
                <a:gridCol w="701675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max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a,b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cin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cout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U3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1" name="Rectangle 100"/>
          <p:cNvSpPr>
            <a:spLocks noChangeArrowheads="1"/>
          </p:cNvSpPr>
          <p:nvPr/>
        </p:nvSpPr>
        <p:spPr bwMode="auto">
          <a:xfrm>
            <a:off x="7292975" y="3825875"/>
            <a:ext cx="846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99"/>
                </a:solidFill>
              </a:rPr>
              <a:t>What is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das</a:t>
            </a:r>
            <a:r>
              <a:rPr lang="en-US" b="0">
                <a:solidFill>
                  <a:srgbClr val="000099"/>
                </a:solidFill>
              </a:rPr>
              <a:t> 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cas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dcs</a:t>
            </a:r>
            <a:endParaRPr lang="en-US" b="0">
              <a:solidFill>
                <a:srgbClr val="000099"/>
              </a:solidFill>
            </a:endParaRP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ccc</a:t>
            </a:r>
            <a:endParaRPr lang="en-US" b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Example, Contamination and Propagation Delay of Full Adder</a:t>
            </a: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166813"/>
            <a:ext cx="6434137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9565" name="Group 61"/>
          <p:cNvGraphicFramePr>
            <a:graphicFrameLocks noGrp="1"/>
          </p:cNvGraphicFramePr>
          <p:nvPr/>
        </p:nvGraphicFramePr>
        <p:xfrm>
          <a:off x="258763" y="4227513"/>
          <a:ext cx="2022475" cy="1493837"/>
        </p:xfrm>
        <a:graphic>
          <a:graphicData uri="http://schemas.openxmlformats.org/drawingml/2006/table">
            <a:tbl>
              <a:tblPr/>
              <a:tblGrid>
                <a:gridCol w="1011237"/>
                <a:gridCol w="1011238"/>
              </a:tblGrid>
              <a:tr h="701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Gate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Delay (ps)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Nand2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OAI21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120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9573" name="Group 69"/>
          <p:cNvGraphicFramePr>
            <a:graphicFrameLocks noGrp="1"/>
          </p:cNvGraphicFramePr>
          <p:nvPr/>
        </p:nvGraphicFramePr>
        <p:xfrm>
          <a:off x="2454275" y="3938588"/>
          <a:ext cx="2109788" cy="2194404"/>
        </p:xfrm>
        <a:graphic>
          <a:graphicData uri="http://schemas.openxmlformats.org/drawingml/2006/table">
            <a:tbl>
              <a:tblPr/>
              <a:tblGrid>
                <a:gridCol w="703263"/>
                <a:gridCol w="703262"/>
                <a:gridCol w="703263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min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a,b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cin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cout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U3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9574" name="Group 70"/>
          <p:cNvGraphicFramePr>
            <a:graphicFrameLocks noGrp="1"/>
          </p:cNvGraphicFramePr>
          <p:nvPr/>
        </p:nvGraphicFramePr>
        <p:xfrm>
          <a:off x="4722813" y="3938588"/>
          <a:ext cx="2106612" cy="2194404"/>
        </p:xfrm>
        <a:graphic>
          <a:graphicData uri="http://schemas.openxmlformats.org/drawingml/2006/table">
            <a:tbl>
              <a:tblPr/>
              <a:tblGrid>
                <a:gridCol w="701675"/>
                <a:gridCol w="703262"/>
                <a:gridCol w="701675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max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a,b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cin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cout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U3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5" name="Rectangle 100"/>
          <p:cNvSpPr>
            <a:spLocks noChangeArrowheads="1"/>
          </p:cNvSpPr>
          <p:nvPr/>
        </p:nvSpPr>
        <p:spPr bwMode="auto">
          <a:xfrm>
            <a:off x="7292975" y="3825875"/>
            <a:ext cx="846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99"/>
                </a:solidFill>
              </a:rPr>
              <a:t>What is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das</a:t>
            </a:r>
            <a:r>
              <a:rPr lang="en-US" b="0">
                <a:solidFill>
                  <a:srgbClr val="000099"/>
                </a:solidFill>
              </a:rPr>
              <a:t> 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cas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dcs</a:t>
            </a:r>
            <a:endParaRPr lang="en-US" b="0">
              <a:solidFill>
                <a:srgbClr val="000099"/>
              </a:solidFill>
            </a:endParaRP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ccc</a:t>
            </a:r>
            <a:endParaRPr lang="en-US" b="0">
              <a:solidFill>
                <a:srgbClr val="000099"/>
              </a:solidFill>
            </a:endParaRPr>
          </a:p>
        </p:txBody>
      </p:sp>
      <p:cxnSp>
        <p:nvCxnSpPr>
          <p:cNvPr id="19536" name="Straight Connector 14"/>
          <p:cNvCxnSpPr>
            <a:cxnSpLocks noChangeShapeType="1"/>
          </p:cNvCxnSpPr>
          <p:nvPr/>
        </p:nvCxnSpPr>
        <p:spPr bwMode="auto">
          <a:xfrm>
            <a:off x="858838" y="1498600"/>
            <a:ext cx="819150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7" name="Straight Connector 18"/>
          <p:cNvCxnSpPr>
            <a:cxnSpLocks noChangeShapeType="1"/>
          </p:cNvCxnSpPr>
          <p:nvPr/>
        </p:nvCxnSpPr>
        <p:spPr bwMode="auto">
          <a:xfrm>
            <a:off x="1677988" y="1498600"/>
            <a:ext cx="603250" cy="188913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8" name="Straight Connector 20"/>
          <p:cNvCxnSpPr>
            <a:cxnSpLocks noChangeShapeType="1"/>
          </p:cNvCxnSpPr>
          <p:nvPr/>
        </p:nvCxnSpPr>
        <p:spPr bwMode="auto">
          <a:xfrm>
            <a:off x="2281238" y="1687513"/>
            <a:ext cx="303212" cy="1587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9" name="Straight Connector 23"/>
          <p:cNvCxnSpPr>
            <a:cxnSpLocks noChangeShapeType="1"/>
          </p:cNvCxnSpPr>
          <p:nvPr/>
        </p:nvCxnSpPr>
        <p:spPr bwMode="auto">
          <a:xfrm rot="5400000">
            <a:off x="2343944" y="1926432"/>
            <a:ext cx="479425" cy="1587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0" name="Straight Connector 26"/>
          <p:cNvCxnSpPr>
            <a:cxnSpLocks noChangeShapeType="1"/>
          </p:cNvCxnSpPr>
          <p:nvPr/>
        </p:nvCxnSpPr>
        <p:spPr bwMode="auto">
          <a:xfrm>
            <a:off x="2647950" y="2166938"/>
            <a:ext cx="912813" cy="239712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1" name="Straight Connector 29"/>
          <p:cNvCxnSpPr>
            <a:cxnSpLocks noChangeShapeType="1"/>
          </p:cNvCxnSpPr>
          <p:nvPr/>
        </p:nvCxnSpPr>
        <p:spPr bwMode="auto">
          <a:xfrm>
            <a:off x="3525838" y="2352675"/>
            <a:ext cx="781050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2" name="Straight Connector 32"/>
          <p:cNvCxnSpPr>
            <a:cxnSpLocks noChangeShapeType="1"/>
          </p:cNvCxnSpPr>
          <p:nvPr/>
        </p:nvCxnSpPr>
        <p:spPr bwMode="auto">
          <a:xfrm rot="5400000">
            <a:off x="4155281" y="2504282"/>
            <a:ext cx="301625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3" name="Straight Connector 34"/>
          <p:cNvCxnSpPr>
            <a:cxnSpLocks noChangeShapeType="1"/>
          </p:cNvCxnSpPr>
          <p:nvPr/>
        </p:nvCxnSpPr>
        <p:spPr bwMode="auto">
          <a:xfrm>
            <a:off x="4305300" y="2655888"/>
            <a:ext cx="303213" cy="1587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4" name="Straight Connector 35"/>
          <p:cNvCxnSpPr>
            <a:cxnSpLocks noChangeShapeType="1"/>
          </p:cNvCxnSpPr>
          <p:nvPr/>
        </p:nvCxnSpPr>
        <p:spPr bwMode="auto">
          <a:xfrm rot="5400000">
            <a:off x="5388769" y="2948782"/>
            <a:ext cx="171450" cy="11112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5" name="Straight Connector 36"/>
          <p:cNvCxnSpPr>
            <a:cxnSpLocks noChangeShapeType="1"/>
          </p:cNvCxnSpPr>
          <p:nvPr/>
        </p:nvCxnSpPr>
        <p:spPr bwMode="auto">
          <a:xfrm>
            <a:off x="5480050" y="3040063"/>
            <a:ext cx="912813" cy="239712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6" name="Straight Connector 37"/>
          <p:cNvCxnSpPr>
            <a:cxnSpLocks noChangeShapeType="1"/>
          </p:cNvCxnSpPr>
          <p:nvPr/>
        </p:nvCxnSpPr>
        <p:spPr bwMode="auto">
          <a:xfrm>
            <a:off x="6357938" y="3225800"/>
            <a:ext cx="781050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7" name="Straight Connector 39"/>
          <p:cNvCxnSpPr>
            <a:cxnSpLocks noChangeShapeType="1"/>
          </p:cNvCxnSpPr>
          <p:nvPr/>
        </p:nvCxnSpPr>
        <p:spPr bwMode="auto">
          <a:xfrm>
            <a:off x="5176838" y="2868613"/>
            <a:ext cx="303212" cy="1587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8" name="Straight Connector 40"/>
          <p:cNvCxnSpPr>
            <a:cxnSpLocks noChangeShapeType="1"/>
          </p:cNvCxnSpPr>
          <p:nvPr/>
        </p:nvCxnSpPr>
        <p:spPr bwMode="auto">
          <a:xfrm>
            <a:off x="4608513" y="2655888"/>
            <a:ext cx="568325" cy="212725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Example, Contamination and Propagation Delay of Full Adder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166813"/>
            <a:ext cx="6434137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9565" name="Group 61"/>
          <p:cNvGraphicFramePr>
            <a:graphicFrameLocks noGrp="1"/>
          </p:cNvGraphicFramePr>
          <p:nvPr/>
        </p:nvGraphicFramePr>
        <p:xfrm>
          <a:off x="258763" y="4227513"/>
          <a:ext cx="2022475" cy="1493837"/>
        </p:xfrm>
        <a:graphic>
          <a:graphicData uri="http://schemas.openxmlformats.org/drawingml/2006/table">
            <a:tbl>
              <a:tblPr/>
              <a:tblGrid>
                <a:gridCol w="1011237"/>
                <a:gridCol w="1011238"/>
              </a:tblGrid>
              <a:tr h="701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Gate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Delay (ps)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Nand2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OAI21</a:t>
                      </a:r>
                    </a:p>
                  </a:txBody>
                  <a:tcPr marL="45720" marR="457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120</a:t>
                      </a:r>
                    </a:p>
                  </a:txBody>
                  <a:tcPr marL="45720" marR="457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9573" name="Group 69"/>
          <p:cNvGraphicFramePr>
            <a:graphicFrameLocks noGrp="1"/>
          </p:cNvGraphicFramePr>
          <p:nvPr/>
        </p:nvGraphicFramePr>
        <p:xfrm>
          <a:off x="2454275" y="3938588"/>
          <a:ext cx="2109788" cy="2194404"/>
        </p:xfrm>
        <a:graphic>
          <a:graphicData uri="http://schemas.openxmlformats.org/drawingml/2006/table">
            <a:tbl>
              <a:tblPr/>
              <a:tblGrid>
                <a:gridCol w="703263"/>
                <a:gridCol w="703262"/>
                <a:gridCol w="703263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min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a,b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cin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cout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U3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9574" name="Group 70"/>
          <p:cNvGraphicFramePr>
            <a:graphicFrameLocks noGrp="1"/>
          </p:cNvGraphicFramePr>
          <p:nvPr/>
        </p:nvGraphicFramePr>
        <p:xfrm>
          <a:off x="4722813" y="3938588"/>
          <a:ext cx="2106612" cy="2194404"/>
        </p:xfrm>
        <a:graphic>
          <a:graphicData uri="http://schemas.openxmlformats.org/drawingml/2006/table">
            <a:tbl>
              <a:tblPr/>
              <a:tblGrid>
                <a:gridCol w="701675"/>
                <a:gridCol w="703262"/>
                <a:gridCol w="701675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max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a,b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cin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cout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U3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45720" marR="457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59" name="Rectangle 100"/>
          <p:cNvSpPr>
            <a:spLocks noChangeArrowheads="1"/>
          </p:cNvSpPr>
          <p:nvPr/>
        </p:nvSpPr>
        <p:spPr bwMode="auto">
          <a:xfrm>
            <a:off x="7292975" y="3825875"/>
            <a:ext cx="846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99"/>
                </a:solidFill>
              </a:rPr>
              <a:t>What is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das</a:t>
            </a:r>
            <a:r>
              <a:rPr lang="en-US" b="0">
                <a:solidFill>
                  <a:srgbClr val="000099"/>
                </a:solidFill>
              </a:rPr>
              <a:t> 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cas</a:t>
            </a: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dcs</a:t>
            </a:r>
            <a:endParaRPr lang="en-US" b="0">
              <a:solidFill>
                <a:srgbClr val="000099"/>
              </a:solidFill>
            </a:endParaRPr>
          </a:p>
          <a:p>
            <a:pPr algn="l"/>
            <a:r>
              <a:rPr lang="en-US" b="0">
                <a:solidFill>
                  <a:srgbClr val="000099"/>
                </a:solidFill>
              </a:rPr>
              <a:t>t</a:t>
            </a:r>
            <a:r>
              <a:rPr lang="en-US" b="0" baseline="-25000">
                <a:solidFill>
                  <a:srgbClr val="000099"/>
                </a:solidFill>
              </a:rPr>
              <a:t>ccc</a:t>
            </a:r>
            <a:endParaRPr lang="en-US" b="0">
              <a:solidFill>
                <a:srgbClr val="000099"/>
              </a:solidFill>
            </a:endParaRPr>
          </a:p>
        </p:txBody>
      </p:sp>
      <p:cxnSp>
        <p:nvCxnSpPr>
          <p:cNvPr id="20560" name="Straight Connector 14"/>
          <p:cNvCxnSpPr>
            <a:cxnSpLocks noChangeShapeType="1"/>
          </p:cNvCxnSpPr>
          <p:nvPr/>
        </p:nvCxnSpPr>
        <p:spPr bwMode="auto">
          <a:xfrm>
            <a:off x="858838" y="1498600"/>
            <a:ext cx="544512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1" name="Straight Connector 18"/>
          <p:cNvCxnSpPr>
            <a:cxnSpLocks noChangeShapeType="1"/>
          </p:cNvCxnSpPr>
          <p:nvPr/>
        </p:nvCxnSpPr>
        <p:spPr bwMode="auto">
          <a:xfrm rot="16200000" flipH="1">
            <a:off x="935832" y="1939131"/>
            <a:ext cx="908050" cy="26987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2" name="Straight Connector 20"/>
          <p:cNvCxnSpPr>
            <a:cxnSpLocks noChangeShapeType="1"/>
          </p:cNvCxnSpPr>
          <p:nvPr/>
        </p:nvCxnSpPr>
        <p:spPr bwMode="auto">
          <a:xfrm>
            <a:off x="1403350" y="2406650"/>
            <a:ext cx="877888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3" name="Straight Connector 23"/>
          <p:cNvCxnSpPr>
            <a:cxnSpLocks noChangeShapeType="1"/>
          </p:cNvCxnSpPr>
          <p:nvPr/>
        </p:nvCxnSpPr>
        <p:spPr bwMode="auto">
          <a:xfrm>
            <a:off x="2281238" y="2406650"/>
            <a:ext cx="569912" cy="127000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4" name="Straight Connector 26"/>
          <p:cNvCxnSpPr>
            <a:cxnSpLocks noChangeShapeType="1"/>
          </p:cNvCxnSpPr>
          <p:nvPr/>
        </p:nvCxnSpPr>
        <p:spPr bwMode="auto">
          <a:xfrm flipV="1">
            <a:off x="2851150" y="2406650"/>
            <a:ext cx="709613" cy="127000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5" name="Straight Connector 29"/>
          <p:cNvCxnSpPr>
            <a:cxnSpLocks noChangeShapeType="1"/>
          </p:cNvCxnSpPr>
          <p:nvPr/>
        </p:nvCxnSpPr>
        <p:spPr bwMode="auto">
          <a:xfrm>
            <a:off x="3525838" y="2352675"/>
            <a:ext cx="781050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6" name="Straight Connector 32"/>
          <p:cNvCxnSpPr>
            <a:cxnSpLocks noChangeShapeType="1"/>
          </p:cNvCxnSpPr>
          <p:nvPr/>
        </p:nvCxnSpPr>
        <p:spPr bwMode="auto">
          <a:xfrm rot="5400000">
            <a:off x="3844925" y="2817813"/>
            <a:ext cx="925513" cy="1587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7" name="Straight Connector 34"/>
          <p:cNvCxnSpPr>
            <a:cxnSpLocks noChangeShapeType="1"/>
          </p:cNvCxnSpPr>
          <p:nvPr/>
        </p:nvCxnSpPr>
        <p:spPr bwMode="auto">
          <a:xfrm>
            <a:off x="4308475" y="3281363"/>
            <a:ext cx="868363" cy="1587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8" name="Straight Connector 36"/>
          <p:cNvCxnSpPr>
            <a:cxnSpLocks noChangeShapeType="1"/>
          </p:cNvCxnSpPr>
          <p:nvPr/>
        </p:nvCxnSpPr>
        <p:spPr bwMode="auto">
          <a:xfrm flipV="1">
            <a:off x="5737225" y="3279775"/>
            <a:ext cx="655638" cy="14763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9" name="Straight Connector 37"/>
          <p:cNvCxnSpPr>
            <a:cxnSpLocks noChangeShapeType="1"/>
          </p:cNvCxnSpPr>
          <p:nvPr/>
        </p:nvCxnSpPr>
        <p:spPr bwMode="auto">
          <a:xfrm>
            <a:off x="6357938" y="3225800"/>
            <a:ext cx="781050" cy="1588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70" name="Straight Connector 40"/>
          <p:cNvCxnSpPr>
            <a:cxnSpLocks noChangeShapeType="1"/>
          </p:cNvCxnSpPr>
          <p:nvPr/>
        </p:nvCxnSpPr>
        <p:spPr bwMode="auto">
          <a:xfrm>
            <a:off x="5195888" y="3321050"/>
            <a:ext cx="569912" cy="106363"/>
          </a:xfrm>
          <a:prstGeom prst="line">
            <a:avLst/>
          </a:prstGeom>
          <a:noFill/>
          <a:ln w="127000">
            <a:solidFill>
              <a:srgbClr val="FFFF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Note that if a, b goes from 0,0 to 1,1 contamination does occur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166813"/>
            <a:ext cx="6434137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about an n-bit adder?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141413"/>
            <a:ext cx="251301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487863" y="1417638"/>
            <a:ext cx="39433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/>
              <a:t>Assume delay of FA is 1</a:t>
            </a:r>
          </a:p>
          <a:p>
            <a:pPr algn="l"/>
            <a:endParaRPr lang="en-US"/>
          </a:p>
          <a:p>
            <a:pPr algn="l"/>
            <a:r>
              <a:rPr lang="en-US"/>
              <a:t>What is</a:t>
            </a:r>
          </a:p>
          <a:p>
            <a:pPr algn="l"/>
            <a:r>
              <a:rPr lang="en-US"/>
              <a:t>t</a:t>
            </a:r>
            <a:r>
              <a:rPr lang="en-US" baseline="-25000"/>
              <a:t>das</a:t>
            </a:r>
            <a:endParaRPr lang="en-US"/>
          </a:p>
          <a:p>
            <a:pPr algn="l"/>
            <a:r>
              <a:rPr lang="en-US"/>
              <a:t>t</a:t>
            </a:r>
            <a:r>
              <a:rPr lang="en-US" baseline="-25000"/>
              <a:t>cas</a:t>
            </a:r>
            <a:endParaRPr lang="en-US"/>
          </a:p>
          <a:p>
            <a:pPr algn="l"/>
            <a:r>
              <a:rPr lang="en-US"/>
              <a:t>t</a:t>
            </a:r>
            <a:r>
              <a:rPr lang="en-US" baseline="-25000"/>
              <a:t>dcs</a:t>
            </a:r>
            <a:endParaRPr lang="en-US"/>
          </a:p>
          <a:p>
            <a:pPr algn="l"/>
            <a:r>
              <a:rPr lang="en-US"/>
              <a:t>t</a:t>
            </a:r>
            <a:r>
              <a:rPr lang="en-US" baseline="-25000"/>
              <a:t>ccs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1517</Words>
  <Application>Microsoft Office PowerPoint</Application>
  <PresentationFormat>On-screen Show (4:3)</PresentationFormat>
  <Paragraphs>400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ＭＳ Ｐゴシック</vt:lpstr>
      <vt:lpstr>Times New Roman</vt:lpstr>
      <vt:lpstr>Courier New</vt:lpstr>
      <vt:lpstr>Tahoma</vt:lpstr>
      <vt:lpstr>lect</vt:lpstr>
      <vt:lpstr>Microsoft Visio Drawing</vt:lpstr>
      <vt:lpstr>Microsoft Equation 3.0</vt:lpstr>
      <vt:lpstr>Digital Design: A Systems Approach  Lecture 12:  Timing </vt:lpstr>
      <vt:lpstr>Readings</vt:lpstr>
      <vt:lpstr>Timing</vt:lpstr>
      <vt:lpstr>Propagation Delay and Contamination Delay</vt:lpstr>
      <vt:lpstr>Example, Contamination and Propagation Delay of Full Adder</vt:lpstr>
      <vt:lpstr>Example, Contamination and Propagation Delay of Full Adder</vt:lpstr>
      <vt:lpstr>Example, Contamination and Propagation Delay of Full Adder</vt:lpstr>
      <vt:lpstr>Note that if a, b goes from 0,0 to 1,1 contamination does occur</vt:lpstr>
      <vt:lpstr>What about an n-bit adder?</vt:lpstr>
      <vt:lpstr>4-bit Prime or one Function in Verilog Code –  Result of synthesizing description using case</vt:lpstr>
      <vt:lpstr>Synthesis Reports</vt:lpstr>
      <vt:lpstr>Timing report from Xilinx tools</vt:lpstr>
      <vt:lpstr>And, from the .twr file</vt:lpstr>
      <vt:lpstr>Contamination delay is not the same thing as minimum delay  Contamination delay -  is the minimum amount of time from an input signal change to an output signal change  Minimum delay -  is the minimum amount of time from an input signal change (to its correct value) to an output signal taking on its correct value</vt:lpstr>
      <vt:lpstr>Synchronous Sequential Logic</vt:lpstr>
      <vt:lpstr>Edge-Triggered D Flip-Flop</vt:lpstr>
      <vt:lpstr>PowerPoint Presentation</vt:lpstr>
      <vt:lpstr>PowerPoint Presentation</vt:lpstr>
      <vt:lpstr>Example</vt:lpstr>
      <vt:lpstr>Clock Skew</vt:lpstr>
      <vt:lpstr>Example</vt:lpstr>
      <vt:lpstr>Another example</vt:lpstr>
      <vt:lpstr>Summary</vt:lpstr>
      <vt:lpstr>A Preview of coming attractions</vt:lpstr>
      <vt:lpstr>Coming Next Lecture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2012-11-30T22:16:23Z</dcterms:created>
  <dcterms:modified xsi:type="dcterms:W3CDTF">2012-11-30T22:16:44Z</dcterms:modified>
</cp:coreProperties>
</file>