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0" r:id="rId4"/>
    <p:sldId id="257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38C3-AC33-46EB-BD38-5DB563FC2C1C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C1C5-67C1-40DD-9E46-205D4D98E3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449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38C3-AC33-46EB-BD38-5DB563FC2C1C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C1C5-67C1-40DD-9E46-205D4D98E3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587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38C3-AC33-46EB-BD38-5DB563FC2C1C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C1C5-67C1-40DD-9E46-205D4D98E3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39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38C3-AC33-46EB-BD38-5DB563FC2C1C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C1C5-67C1-40DD-9E46-205D4D98E3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594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38C3-AC33-46EB-BD38-5DB563FC2C1C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C1C5-67C1-40DD-9E46-205D4D98E3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14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38C3-AC33-46EB-BD38-5DB563FC2C1C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C1C5-67C1-40DD-9E46-205D4D98E3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896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38C3-AC33-46EB-BD38-5DB563FC2C1C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C1C5-67C1-40DD-9E46-205D4D98E3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549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38C3-AC33-46EB-BD38-5DB563FC2C1C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C1C5-67C1-40DD-9E46-205D4D98E3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640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38C3-AC33-46EB-BD38-5DB563FC2C1C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C1C5-67C1-40DD-9E46-205D4D98E3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56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38C3-AC33-46EB-BD38-5DB563FC2C1C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C1C5-67C1-40DD-9E46-205D4D98E3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672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38C3-AC33-46EB-BD38-5DB563FC2C1C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C1C5-67C1-40DD-9E46-205D4D98E3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735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E38C3-AC33-46EB-BD38-5DB563FC2C1C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2C1C5-67C1-40DD-9E46-205D4D98E3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288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4934272"/>
            <a:ext cx="5760640" cy="3541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Plate 18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629" y="749895"/>
            <a:ext cx="5686180" cy="411084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9672" y="5288434"/>
            <a:ext cx="5760640" cy="804862"/>
          </a:xfrm>
        </p:spPr>
        <p:txBody>
          <a:bodyPr/>
          <a:lstStyle/>
          <a:p>
            <a:r>
              <a:rPr lang="en-GB" dirty="0" smtClean="0"/>
              <a:t>Aurochs (illustration by Francesco </a:t>
            </a:r>
            <a:r>
              <a:rPr lang="en-GB" dirty="0" err="1" smtClean="0"/>
              <a:t>Rinaldi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92054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31640" y="4653136"/>
            <a:ext cx="6408712" cy="3541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Figure 15.2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31640" y="5007298"/>
            <a:ext cx="6408712" cy="804862"/>
          </a:xfrm>
        </p:spPr>
        <p:txBody>
          <a:bodyPr/>
          <a:lstStyle/>
          <a:p>
            <a:r>
              <a:rPr lang="en-GB" dirty="0"/>
              <a:t>Comparison of bulls and cows of the aurochs and modern cattle (after </a:t>
            </a:r>
            <a:r>
              <a:rPr lang="en-GB" dirty="0" err="1"/>
              <a:t>Boessneck</a:t>
            </a:r>
            <a:r>
              <a:rPr lang="en-GB" dirty="0"/>
              <a:t> 1957, modified and coloured). The differences in body size, udder size, body proportions and horns are clear.</a:t>
            </a:r>
          </a:p>
          <a:p>
            <a:endParaRPr lang="en-GB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724" y="612775"/>
            <a:ext cx="6255186" cy="3896345"/>
          </a:xfrm>
        </p:spPr>
      </p:pic>
    </p:spTree>
    <p:extLst>
      <p:ext uri="{BB962C8B-B14F-4D97-AF65-F5344CB8AC3E}">
        <p14:creationId xmlns:p14="http://schemas.microsoft.com/office/powerpoint/2010/main" val="1437277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4797152"/>
            <a:ext cx="6264696" cy="3541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Figure 15.3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1640" y="5151314"/>
            <a:ext cx="6264696" cy="804862"/>
          </a:xfrm>
        </p:spPr>
        <p:txBody>
          <a:bodyPr/>
          <a:lstStyle/>
          <a:p>
            <a:r>
              <a:rPr lang="en-GB" dirty="0"/>
              <a:t>Rock engraving of an aurochs bull dated 14,000-10,000 years BC (</a:t>
            </a:r>
            <a:r>
              <a:rPr lang="en-GB" dirty="0" err="1"/>
              <a:t>Romito</a:t>
            </a:r>
            <a:r>
              <a:rPr lang="en-GB" dirty="0"/>
              <a:t> Cave, South Italy). Photo by Luca </a:t>
            </a:r>
            <a:r>
              <a:rPr lang="en-GB" dirty="0" err="1"/>
              <a:t>Policastri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289" y="612775"/>
            <a:ext cx="6159731" cy="4114800"/>
          </a:xfrm>
        </p:spPr>
      </p:pic>
    </p:spTree>
    <p:extLst>
      <p:ext uri="{BB962C8B-B14F-4D97-AF65-F5344CB8AC3E}">
        <p14:creationId xmlns:p14="http://schemas.microsoft.com/office/powerpoint/2010/main" val="2134573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4725144"/>
            <a:ext cx="5760640" cy="3541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Figure 15.7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710" y="612775"/>
            <a:ext cx="5656601" cy="405976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9672" y="5079306"/>
            <a:ext cx="5760640" cy="804862"/>
          </a:xfrm>
        </p:spPr>
        <p:txBody>
          <a:bodyPr/>
          <a:lstStyle/>
          <a:p>
            <a:r>
              <a:rPr lang="en-GB" dirty="0"/>
              <a:t>One of the crossings of the back-breeding experiment in the </a:t>
            </a:r>
            <a:r>
              <a:rPr lang="en-GB" dirty="0" err="1"/>
              <a:t>Lippe</a:t>
            </a:r>
            <a:r>
              <a:rPr lang="en-GB" dirty="0"/>
              <a:t> area (Germany). This bull is ½ </a:t>
            </a:r>
            <a:r>
              <a:rPr lang="en-GB" dirty="0" err="1"/>
              <a:t>Sayaguesa</a:t>
            </a:r>
            <a:r>
              <a:rPr lang="en-GB" dirty="0"/>
              <a:t> - ½ Heck. Photo by M. </a:t>
            </a:r>
            <a:r>
              <a:rPr lang="en-GB" dirty="0" err="1"/>
              <a:t>Bunzel-Drüke</a:t>
            </a:r>
            <a:r>
              <a:rPr lang="en-GB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2540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4797152"/>
            <a:ext cx="5616624" cy="3541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Figure 15.8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88" y="610499"/>
            <a:ext cx="5516016" cy="414492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1680" y="5151314"/>
            <a:ext cx="5616624" cy="804862"/>
          </a:xfrm>
        </p:spPr>
        <p:txBody>
          <a:bodyPr/>
          <a:lstStyle/>
          <a:p>
            <a:r>
              <a:rPr lang="en-GB" dirty="0" err="1"/>
              <a:t>Marammana</a:t>
            </a:r>
            <a:r>
              <a:rPr lang="en-GB" dirty="0"/>
              <a:t> bull. One of the cattle breeds used for the back-breeding experiment in the ‘</a:t>
            </a:r>
            <a:r>
              <a:rPr lang="en-GB" dirty="0" err="1"/>
              <a:t>TaurOs</a:t>
            </a:r>
            <a:r>
              <a:rPr lang="en-GB" dirty="0"/>
              <a:t> Project’. Photo by Marco Di Luca.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2379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108</Words>
  <Application>Microsoft Office PowerPoint</Application>
  <PresentationFormat>On-screen Show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Plate 18</vt:lpstr>
      <vt:lpstr>Figure 15.2</vt:lpstr>
      <vt:lpstr>Figure 15.3</vt:lpstr>
      <vt:lpstr>Figure 15.7</vt:lpstr>
      <vt:lpstr>Figure 15.8</vt:lpstr>
    </vt:vector>
  </TitlesOfParts>
  <Company>Cambridge University Press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Figure 15.2</dc:title>
  <dc:creator>Ilaria Tassistro</dc:creator>
  <cp:lastModifiedBy>Ilaria Tassistro</cp:lastModifiedBy>
  <cp:revision>6</cp:revision>
  <dcterms:created xsi:type="dcterms:W3CDTF">2014-10-31T11:48:53Z</dcterms:created>
  <dcterms:modified xsi:type="dcterms:W3CDTF">2014-11-04T14:51:11Z</dcterms:modified>
</cp:coreProperties>
</file>