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4E11C-0734-4105-9535-2291759DD226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0BC63-3CC1-414E-9A84-2E4E86E148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C65C42-C79F-4D0E-90F2-CBB2E9DDC0FF}" type="slidenum">
              <a:rPr lang="en-US"/>
              <a:pPr/>
              <a:t>3</a:t>
            </a:fld>
            <a:endParaRPr lang="en-US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69A212-112B-491D-8629-B47BADEE8759}" type="slidenum">
              <a:rPr lang="en-US"/>
              <a:pPr/>
              <a:t>12</a:t>
            </a:fld>
            <a:endParaRPr lang="en-US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E8F4A1-F2C7-45DF-AC2F-510B6B375509}" type="slidenum">
              <a:rPr lang="en-US"/>
              <a:pPr/>
              <a:t>4</a:t>
            </a:fld>
            <a:endParaRPr lang="en-US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0F877F-39E0-47B0-A6B2-0EFBE4A49709}" type="slidenum">
              <a:rPr lang="en-US"/>
              <a:pPr/>
              <a:t>5</a:t>
            </a:fld>
            <a:endParaRPr lang="en-US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9A512E-1556-4788-9D4B-16973750D8C5}" type="slidenum">
              <a:rPr lang="en-US"/>
              <a:pPr/>
              <a:t>6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C61942-8022-440C-899A-44841EF618F1}" type="slidenum">
              <a:rPr lang="en-US"/>
              <a:pPr/>
              <a:t>7</a:t>
            </a:fld>
            <a:endParaRPr lang="en-US"/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5CA86D-4DEF-4CDE-8B74-DC0C0AF6377D}" type="slidenum">
              <a:rPr lang="en-US"/>
              <a:pPr/>
              <a:t>8</a:t>
            </a:fld>
            <a:endParaRPr lang="en-US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5800"/>
            <a:ext cx="4572000" cy="3429000"/>
          </a:xfrm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4111625"/>
          </a:xfrm>
        </p:spPr>
        <p:txBody>
          <a:bodyPr lIns="94366" tIns="47183" rIns="94366" bIns="471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8ED9D3-5544-4479-9518-B557E710B892}" type="slidenum">
              <a:rPr lang="en-US"/>
              <a:pPr/>
              <a:t>9</a:t>
            </a:fld>
            <a:endParaRPr 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0F573B-97BC-4E83-81B4-BA7F27AB0DAF}" type="slidenum">
              <a:rPr lang="en-US"/>
              <a:pPr/>
              <a:t>10</a:t>
            </a:fld>
            <a:endParaRPr 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B8E75-B414-4C68-89F4-90F98ED07B76}" type="slidenum">
              <a:rPr lang="en-US"/>
              <a:pPr/>
              <a:t>11</a:t>
            </a:fld>
            <a:endParaRPr lang="en-US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8E0CE-483E-4AE8-84DC-14277E0DFF6E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7A8C4-9B09-4AE6-9ACD-38165FFFD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8CBD-4014-4A42-865D-7CA41834EA39}" type="slidenum">
              <a:rPr lang="en-US"/>
              <a:pPr/>
              <a:t>10</a:t>
            </a:fld>
            <a:endParaRPr 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Cold Pit Crew</a:t>
            </a:r>
          </a:p>
        </p:txBody>
      </p:sp>
      <p:pic>
        <p:nvPicPr>
          <p:cNvPr id="241667" name="Picture 3" descr="DSCN0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8100" y="1301750"/>
            <a:ext cx="6434138" cy="482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2012B-06D7-430F-A622-81738C3EBD64}" type="slidenum">
              <a:rPr lang="en-US"/>
              <a:pPr/>
              <a:t>11</a:t>
            </a:fld>
            <a:endParaRPr lang="en-US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Acqusition</a:t>
            </a:r>
          </a:p>
        </p:txBody>
      </p:sp>
      <p:pic>
        <p:nvPicPr>
          <p:cNvPr id="243715" name="Picture 3" descr="DSCN02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0813" y="1200150"/>
            <a:ext cx="6430962" cy="4822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27FEC-9F77-4172-BF4D-737A01A6E889}" type="slidenum">
              <a:rPr lang="en-US"/>
              <a:pPr/>
              <a:t>12</a:t>
            </a:fld>
            <a:endParaRPr lang="en-US"/>
          </a:p>
        </p:txBody>
      </p:sp>
      <p:pic>
        <p:nvPicPr>
          <p:cNvPr id="247810" name="Picture 2" descr="fig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9163" y="977900"/>
            <a:ext cx="7091362" cy="5318125"/>
          </a:xfrm>
          <a:prstGeom prst="rect">
            <a:avLst/>
          </a:prstGeom>
          <a:noFill/>
        </p:spPr>
      </p:pic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492125" y="176213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kumimoji="1" lang="en-US" sz="3600">
                <a:solidFill>
                  <a:srgbClr val="003399"/>
                </a:solidFill>
              </a:rPr>
              <a:t>Full 3D Validation Image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Shallow Ocean Imaging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346200"/>
            <a:ext cx="779145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17575" y="5680075"/>
            <a:ext cx="6908800" cy="8318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</a:rPr>
              <a:t>Goal is to image (reconstruct) properties of </a:t>
            </a:r>
          </a:p>
          <a:p>
            <a:pPr algn="ctr"/>
            <a:r>
              <a:rPr lang="en-US" sz="2400" b="1">
                <a:solidFill>
                  <a:srgbClr val="FF0000"/>
                </a:solidFill>
              </a:rPr>
              <a:t>perturbation of SSP from set of such measurements</a:t>
            </a:r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5575300" y="3784600"/>
            <a:ext cx="1092200" cy="279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Freeform 6"/>
          <p:cNvSpPr>
            <a:spLocks/>
          </p:cNvSpPr>
          <p:nvPr/>
        </p:nvSpPr>
        <p:spPr bwMode="auto">
          <a:xfrm>
            <a:off x="6283325" y="3813175"/>
            <a:ext cx="161925" cy="241300"/>
          </a:xfrm>
          <a:custGeom>
            <a:avLst/>
            <a:gdLst>
              <a:gd name="T0" fmla="*/ 102 w 102"/>
              <a:gd name="T1" fmla="*/ 0 h 152"/>
              <a:gd name="T2" fmla="*/ 80 w 102"/>
              <a:gd name="T3" fmla="*/ 40 h 152"/>
              <a:gd name="T4" fmla="*/ 46 w 102"/>
              <a:gd name="T5" fmla="*/ 58 h 152"/>
              <a:gd name="T6" fmla="*/ 28 w 102"/>
              <a:gd name="T7" fmla="*/ 86 h 152"/>
              <a:gd name="T8" fmla="*/ 0 w 102"/>
              <a:gd name="T9" fmla="*/ 152 h 1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2"/>
              <a:gd name="T16" fmla="*/ 0 h 152"/>
              <a:gd name="T17" fmla="*/ 102 w 102"/>
              <a:gd name="T18" fmla="*/ 152 h 1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2" h="152">
                <a:moveTo>
                  <a:pt x="102" y="0"/>
                </a:moveTo>
                <a:cubicBezTo>
                  <a:pt x="95" y="15"/>
                  <a:pt x="89" y="30"/>
                  <a:pt x="80" y="40"/>
                </a:cubicBezTo>
                <a:cubicBezTo>
                  <a:pt x="71" y="50"/>
                  <a:pt x="55" y="50"/>
                  <a:pt x="46" y="58"/>
                </a:cubicBezTo>
                <a:cubicBezTo>
                  <a:pt x="37" y="66"/>
                  <a:pt x="36" y="70"/>
                  <a:pt x="28" y="86"/>
                </a:cubicBezTo>
                <a:cubicBezTo>
                  <a:pt x="20" y="102"/>
                  <a:pt x="10" y="127"/>
                  <a:pt x="0" y="15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143625" y="4203700"/>
            <a:ext cx="191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Perturbing object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H="1" flipV="1">
            <a:off x="6616700" y="4051300"/>
            <a:ext cx="3429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57DB6-414D-4DB6-818C-8BCBBB9F4AB7}" type="slidenum">
              <a:rPr lang="en-US"/>
              <a:pPr/>
              <a:t>3</a:t>
            </a:fld>
            <a:endParaRPr lang="en-US"/>
          </a:p>
        </p:txBody>
      </p:sp>
      <p:pic>
        <p:nvPicPr>
          <p:cNvPr id="217092" name="Picture 4" descr="fig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E112-5076-49CC-AA2B-B7FF24CBCBDA}" type="slidenum">
              <a:rPr lang="en-US"/>
              <a:pPr/>
              <a:t>4</a:t>
            </a:fld>
            <a:endParaRPr lang="en-US"/>
          </a:p>
        </p:txBody>
      </p:sp>
      <p:pic>
        <p:nvPicPr>
          <p:cNvPr id="218116" name="Picture 4" descr="fig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8117" name="Text Box 5"/>
          <p:cNvSpPr txBox="1">
            <a:spLocks noChangeArrowheads="1"/>
          </p:cNvSpPr>
          <p:nvPr/>
        </p:nvSpPr>
        <p:spPr bwMode="auto">
          <a:xfrm>
            <a:off x="4117975" y="4165600"/>
            <a:ext cx="4248150" cy="64135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/>
              <a:t>Frequency diversity more important than</a:t>
            </a:r>
          </a:p>
          <a:p>
            <a:pPr algn="ctr"/>
            <a:r>
              <a:rPr lang="en-US" b="1"/>
              <a:t>angle diversity in backscatter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A8311-7697-4F91-962E-F5E5729709F6}" type="slidenum">
              <a:rPr lang="en-US"/>
              <a:pPr/>
              <a:t>5</a:t>
            </a:fld>
            <a:endParaRPr lang="en-US"/>
          </a:p>
        </p:txBody>
      </p:sp>
      <p:pic>
        <p:nvPicPr>
          <p:cNvPr id="223236" name="Picture 4" descr="eight_o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2300" y="544513"/>
            <a:ext cx="7251700" cy="5438775"/>
          </a:xfrm>
          <a:prstGeom prst="rect">
            <a:avLst/>
          </a:prstGeom>
          <a:noFill/>
        </p:spPr>
      </p:pic>
      <p:sp>
        <p:nvSpPr>
          <p:cNvPr id="223237" name="Text Box 5"/>
          <p:cNvSpPr txBox="1">
            <a:spLocks noChangeArrowheads="1"/>
          </p:cNvSpPr>
          <p:nvPr/>
        </p:nvSpPr>
        <p:spPr bwMode="auto">
          <a:xfrm>
            <a:off x="314325" y="2959100"/>
            <a:ext cx="127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 targets</a:t>
            </a:r>
          </a:p>
          <a:p>
            <a:r>
              <a:rPr lang="en-US"/>
              <a:t>1 frequency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52112-687B-4187-97A4-5EF02863A2FF}" type="slidenum">
              <a:rPr lang="en-US"/>
              <a:pPr/>
              <a:t>6</a:t>
            </a:fld>
            <a:endParaRPr lang="en-US"/>
          </a:p>
        </p:txBody>
      </p:sp>
      <p:pic>
        <p:nvPicPr>
          <p:cNvPr id="224260" name="Picture 4" descr="eight_t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8575" y="519113"/>
            <a:ext cx="7620000" cy="5715000"/>
          </a:xfrm>
          <a:prstGeom prst="rect">
            <a:avLst/>
          </a:prstGeom>
          <a:noFill/>
        </p:spPr>
      </p:pic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314325" y="29591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 targets</a:t>
            </a:r>
          </a:p>
          <a:p>
            <a:r>
              <a:rPr lang="en-US"/>
              <a:t>10 frequencies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2D0A-1CA8-4030-8A9F-9CB6340E6A53}" type="slidenum">
              <a:rPr lang="en-US"/>
              <a:pPr/>
              <a:t>7</a:t>
            </a:fld>
            <a:endParaRPr lang="en-US"/>
          </a:p>
        </p:txBody>
      </p:sp>
      <p:pic>
        <p:nvPicPr>
          <p:cNvPr id="225284" name="Picture 4" descr="fourteen_twen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2238" y="493713"/>
            <a:ext cx="7573962" cy="5680075"/>
          </a:xfrm>
          <a:prstGeom prst="rect">
            <a:avLst/>
          </a:prstGeom>
          <a:noFill/>
        </p:spPr>
      </p:pic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314325" y="29591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14 targets</a:t>
            </a:r>
          </a:p>
          <a:p>
            <a:r>
              <a:rPr lang="en-US"/>
              <a:t>20 frequencies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0DF0-5216-4F64-9032-EE43754FC840}" type="slidenum">
              <a:rPr lang="en-US"/>
              <a:pPr/>
              <a:t>8</a:t>
            </a:fld>
            <a:endParaRPr 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900">
                <a:latin typeface="Trebuchet MS" pitchFamily="34" charset="0"/>
              </a:rPr>
              <a:t>A Sustained DOE Partnership:</a:t>
            </a:r>
            <a:br>
              <a:rPr lang="en-US" sz="2900">
                <a:latin typeface="Trebuchet MS" pitchFamily="34" charset="0"/>
              </a:rPr>
            </a:br>
            <a:r>
              <a:rPr lang="en-US" sz="2900">
                <a:latin typeface="Trebuchet MS" pitchFamily="34" charset="0"/>
              </a:rPr>
              <a:t>Buried Pollutant Assessment (S5)</a:t>
            </a:r>
          </a:p>
        </p:txBody>
      </p:sp>
      <p:sp>
        <p:nvSpPr>
          <p:cNvPr id="237571" name="Text Box 3"/>
          <p:cNvSpPr txBox="1">
            <a:spLocks noChangeArrowheads="1"/>
          </p:cNvSpPr>
          <p:nvPr/>
        </p:nvSpPr>
        <p:spPr bwMode="gray">
          <a:xfrm>
            <a:off x="0" y="1817688"/>
            <a:ext cx="2471738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Electric Resistance</a:t>
            </a:r>
          </a:p>
          <a:p>
            <a:pPr algn="ctr">
              <a:lnSpc>
                <a:spcPct val="80000"/>
              </a:lnSpc>
            </a:pP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Tomography (ERT)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gray">
          <a:xfrm>
            <a:off x="158750" y="1346200"/>
            <a:ext cx="23637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GPR  Images</a:t>
            </a:r>
          </a:p>
        </p:txBody>
      </p:sp>
      <p:sp>
        <p:nvSpPr>
          <p:cNvPr id="237573" name="Text Box 5"/>
          <p:cNvSpPr txBox="1">
            <a:spLocks noChangeArrowheads="1"/>
          </p:cNvSpPr>
          <p:nvPr/>
        </p:nvSpPr>
        <p:spPr bwMode="gray">
          <a:xfrm>
            <a:off x="0" y="3394075"/>
            <a:ext cx="239395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Acoustic Diffraction Tomography</a:t>
            </a:r>
          </a:p>
        </p:txBody>
      </p:sp>
      <p:sp>
        <p:nvSpPr>
          <p:cNvPr id="237574" name="Text Box 6"/>
          <p:cNvSpPr txBox="1">
            <a:spLocks noChangeArrowheads="1"/>
          </p:cNvSpPr>
          <p:nvPr/>
        </p:nvSpPr>
        <p:spPr bwMode="gray">
          <a:xfrm>
            <a:off x="0" y="4695825"/>
            <a:ext cx="30400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Electromagnetic induction</a:t>
            </a:r>
          </a:p>
        </p:txBody>
      </p:sp>
      <p:sp>
        <p:nvSpPr>
          <p:cNvPr id="237575" name="Rectangle 7"/>
          <p:cNvSpPr>
            <a:spLocks noChangeArrowheads="1"/>
          </p:cNvSpPr>
          <p:nvPr/>
        </p:nvSpPr>
        <p:spPr bwMode="gray">
          <a:xfrm>
            <a:off x="3417888" y="3170238"/>
            <a:ext cx="5199062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endParaRPr lang="en-US" sz="2900" b="1" i="1">
              <a:solidFill>
                <a:srgbClr val="114FFB"/>
              </a:solidFill>
              <a:latin typeface="Trebuchet MS" pitchFamily="34" charset="0"/>
            </a:endParaRPr>
          </a:p>
        </p:txBody>
      </p:sp>
      <p:sp>
        <p:nvSpPr>
          <p:cNvPr id="237576" name="Rectangle 8"/>
          <p:cNvSpPr>
            <a:spLocks noChangeArrowheads="1"/>
          </p:cNvSpPr>
          <p:nvPr/>
        </p:nvSpPr>
        <p:spPr bwMode="gray">
          <a:xfrm>
            <a:off x="3381375" y="1695450"/>
            <a:ext cx="5434013" cy="750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lIns="90487" tIns="44450" rIns="90487" bIns="44450" anchor="ctr"/>
          <a:lstStyle/>
          <a:p>
            <a:pPr algn="ctr"/>
            <a:endParaRPr lang="en-US" sz="2400" b="1">
              <a:solidFill>
                <a:srgbClr val="CC0000"/>
              </a:solidFill>
              <a:latin typeface="Trebuchet MS" pitchFamily="34" charset="0"/>
            </a:endParaRPr>
          </a:p>
        </p:txBody>
      </p:sp>
      <p:pic>
        <p:nvPicPr>
          <p:cNvPr id="237577" name="Picture 9" descr="INEL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050" y="5116513"/>
            <a:ext cx="2041525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7578" name="Picture 10" descr="03-GA50161-14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5800" y="1498600"/>
            <a:ext cx="5486400" cy="3419475"/>
          </a:xfrm>
          <a:prstGeom prst="rect">
            <a:avLst/>
          </a:prstGeom>
          <a:solidFill>
            <a:srgbClr val="000000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30 07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A.J. Devaney Holographic Workshop 07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69DF3-2534-4FB6-A434-C043B909B541}" type="slidenum">
              <a:rPr lang="en-US"/>
              <a:pPr/>
              <a:t>9</a:t>
            </a:fld>
            <a:endParaRPr 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Pit 9</a:t>
            </a:r>
          </a:p>
        </p:txBody>
      </p:sp>
      <p:graphicFrame>
        <p:nvGraphicFramePr>
          <p:cNvPr id="239619" name="Object 3"/>
          <p:cNvGraphicFramePr>
            <a:graphicFrameLocks noChangeAspect="1"/>
          </p:cNvGraphicFramePr>
          <p:nvPr/>
        </p:nvGraphicFramePr>
        <p:xfrm>
          <a:off x="533400" y="1295400"/>
          <a:ext cx="2478088" cy="2212975"/>
        </p:xfrm>
        <a:graphic>
          <a:graphicData uri="http://schemas.openxmlformats.org/presentationml/2006/ole">
            <p:oleObj spid="_x0000_s1026" name="CorelDRAW!" r:id="rId4" imgW="2477880" imgH="2213640" progId="">
              <p:embed/>
            </p:oleObj>
          </a:graphicData>
        </a:graphic>
      </p:graphicFrame>
      <p:graphicFrame>
        <p:nvGraphicFramePr>
          <p:cNvPr id="239620" name="Object 4"/>
          <p:cNvGraphicFramePr>
            <a:graphicFrameLocks noChangeAspect="1"/>
          </p:cNvGraphicFramePr>
          <p:nvPr/>
        </p:nvGraphicFramePr>
        <p:xfrm>
          <a:off x="3200400" y="1295400"/>
          <a:ext cx="2478088" cy="2212975"/>
        </p:xfrm>
        <a:graphic>
          <a:graphicData uri="http://schemas.openxmlformats.org/presentationml/2006/ole">
            <p:oleObj spid="_x0000_s1027" name="CorelDRAW!" r:id="rId5" imgW="2477880" imgH="2213640" progId="">
              <p:embed/>
            </p:oleObj>
          </a:graphicData>
        </a:graphic>
      </p:graphicFrame>
      <p:graphicFrame>
        <p:nvGraphicFramePr>
          <p:cNvPr id="239621" name="Object 5"/>
          <p:cNvGraphicFramePr>
            <a:graphicFrameLocks noChangeAspect="1"/>
          </p:cNvGraphicFramePr>
          <p:nvPr/>
        </p:nvGraphicFramePr>
        <p:xfrm>
          <a:off x="533400" y="3873500"/>
          <a:ext cx="2381250" cy="2325688"/>
        </p:xfrm>
        <a:graphic>
          <a:graphicData uri="http://schemas.openxmlformats.org/presentationml/2006/ole">
            <p:oleObj spid="_x0000_s1028" name="CorelDRAW!" r:id="rId6" imgW="2381040" imgH="2325240" progId="">
              <p:embed/>
            </p:oleObj>
          </a:graphicData>
        </a:graphic>
      </p:graphicFrame>
      <p:sp>
        <p:nvSpPr>
          <p:cNvPr id="239622" name="Text Box 6"/>
          <p:cNvSpPr txBox="1">
            <a:spLocks noChangeArrowheads="1"/>
          </p:cNvSpPr>
          <p:nvPr/>
        </p:nvSpPr>
        <p:spPr bwMode="auto">
          <a:xfrm>
            <a:off x="6019800" y="1752600"/>
            <a:ext cx="2667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A string of 24 hydrophones, spaced 8 in apart, are placed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in a borehole. Source lines are established from each borehole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where the source ( a hammer and plate) is sequentially moved 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and fired..</a:t>
            </a:r>
          </a:p>
        </p:txBody>
      </p:sp>
      <p:sp>
        <p:nvSpPr>
          <p:cNvPr id="239623" name="Text Box 7"/>
          <p:cNvSpPr txBox="1">
            <a:spLocks noChangeArrowheads="1"/>
          </p:cNvSpPr>
          <p:nvPr/>
        </p:nvSpPr>
        <p:spPr bwMode="auto">
          <a:xfrm>
            <a:off x="3251200" y="3810000"/>
            <a:ext cx="5635625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The four deepest  boreholes in the Pit 9 area were used in last survey. The figure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 to the left shows the borehole (yellow) locations as well as the source lines from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 each borehole. Source lines are spokes radiating horizontally outward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from each borehole. Seven source lines were used for each of the four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boreholes. For each borehole, source lines spanned a horizontal angle of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either 90</a:t>
            </a:r>
            <a:r>
              <a:rPr lang="en-US" sz="1200" baseline="30000">
                <a:solidFill>
                  <a:srgbClr val="003399"/>
                </a:solidFill>
                <a:latin typeface="Arial Rounded MT Bold" pitchFamily="34" charset="0"/>
              </a:rPr>
              <a:t>0</a:t>
            </a:r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 or 180</a:t>
            </a:r>
            <a:r>
              <a:rPr lang="en-US" sz="1200" baseline="30000">
                <a:solidFill>
                  <a:srgbClr val="003399"/>
                </a:solidFill>
                <a:latin typeface="Arial Rounded MT Bold" pitchFamily="34" charset="0"/>
              </a:rPr>
              <a:t>0</a:t>
            </a:r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 and the radial source lines were oriented at uniform</a:t>
            </a:r>
          </a:p>
          <a:p>
            <a:r>
              <a:rPr lang="en-US" sz="1200">
                <a:solidFill>
                  <a:srgbClr val="003399"/>
                </a:solidFill>
                <a:latin typeface="Arial Rounded MT Bold" pitchFamily="34" charset="0"/>
              </a:rPr>
              <a:t>angles over the total angle spanned.</a:t>
            </a:r>
          </a:p>
        </p:txBody>
      </p:sp>
      <p:sp>
        <p:nvSpPr>
          <p:cNvPr id="239624" name="Text Box 8"/>
          <p:cNvSpPr txBox="1">
            <a:spLocks noChangeArrowheads="1"/>
          </p:cNvSpPr>
          <p:nvPr/>
        </p:nvSpPr>
        <p:spPr bwMode="auto">
          <a:xfrm>
            <a:off x="3438525" y="5235575"/>
            <a:ext cx="5094288" cy="822325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6600FF"/>
                </a:solidFill>
              </a:rPr>
              <a:t>Alan Witten: University of Oklahoma</a:t>
            </a:r>
          </a:p>
          <a:p>
            <a:r>
              <a:rPr lang="en-US" sz="2400" b="1">
                <a:solidFill>
                  <a:srgbClr val="6600FF"/>
                </a:solidFill>
              </a:rPr>
              <a:t>Sean Lehman: Lawrence Livermore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325</Words>
  <Application>Microsoft Office PowerPoint</Application>
  <PresentationFormat>On-screen Show (4:3)</PresentationFormat>
  <Paragraphs>75</Paragraphs>
  <Slides>12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CorelDRAW!</vt:lpstr>
      <vt:lpstr>Slide 1</vt:lpstr>
      <vt:lpstr>Shallow Ocean Imaging</vt:lpstr>
      <vt:lpstr>Slide 3</vt:lpstr>
      <vt:lpstr>Slide 4</vt:lpstr>
      <vt:lpstr>Slide 5</vt:lpstr>
      <vt:lpstr>Slide 6</vt:lpstr>
      <vt:lpstr>Slide 7</vt:lpstr>
      <vt:lpstr>A Sustained DOE Partnership: Buried Pollutant Assessment (S5)</vt:lpstr>
      <vt:lpstr>Pit 9</vt:lpstr>
      <vt:lpstr>Cold Pit Crew</vt:lpstr>
      <vt:lpstr>Data Acqusition</vt:lpstr>
      <vt:lpstr>Slide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tony devaney</dc:creator>
  <cp:lastModifiedBy>tony devaney</cp:lastModifiedBy>
  <cp:revision>3</cp:revision>
  <dcterms:created xsi:type="dcterms:W3CDTF">2012-09-21T16:18:45Z</dcterms:created>
  <dcterms:modified xsi:type="dcterms:W3CDTF">2012-09-25T12:49:32Z</dcterms:modified>
</cp:coreProperties>
</file>