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7" r:id="rId3"/>
    <p:sldId id="323" r:id="rId4"/>
    <p:sldId id="324" r:id="rId5"/>
    <p:sldId id="328" r:id="rId6"/>
    <p:sldId id="329" r:id="rId7"/>
    <p:sldId id="330" r:id="rId8"/>
    <p:sldId id="331" r:id="rId9"/>
    <p:sldId id="325" r:id="rId10"/>
    <p:sldId id="332" r:id="rId11"/>
    <p:sldId id="333" r:id="rId12"/>
    <p:sldId id="32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7" autoAdjust="0"/>
  </p:normalViewPr>
  <p:slideViewPr>
    <p:cSldViewPr>
      <p:cViewPr varScale="1">
        <p:scale>
          <a:sx n="83" d="100"/>
          <a:sy n="83" d="100"/>
        </p:scale>
        <p:origin x="1450" y="67"/>
      </p:cViewPr>
      <p:guideLst>
        <p:guide orient="horz" pos="2160"/>
        <p:guide pos="2880"/>
      </p:guideLst>
    </p:cSldViewPr>
  </p:slideViewPr>
  <p:outlineViewPr>
    <p:cViewPr>
      <p:scale>
        <a:sx n="33" d="100"/>
        <a:sy n="33" d="100"/>
      </p:scale>
      <p:origin x="0" y="-1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AE1FA5-6D4D-4715-800E-DC2D28B6F2DC}" type="datetimeFigureOut">
              <a:rPr lang="en-GB" smtClean="0"/>
              <a:t>21/08/2020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6F6552-D22D-487C-B20E-3F21F8F90440}" type="slidenum">
              <a:rPr lang="en-GB" smtClean="0"/>
              <a:t>‹#›</a:t>
            </a:fld>
            <a:endParaRPr lang="en-GB"/>
          </a:p>
        </p:txBody>
      </p:sp>
    </p:spTree>
    <p:extLst>
      <p:ext uri="{BB962C8B-B14F-4D97-AF65-F5344CB8AC3E}">
        <p14:creationId xmlns:p14="http://schemas.microsoft.com/office/powerpoint/2010/main" val="1382532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AE1FA5-6D4D-4715-800E-DC2D28B6F2DC}" type="datetimeFigureOut">
              <a:rPr lang="en-GB" smtClean="0"/>
              <a:t>21/08/2020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6F6552-D22D-487C-B20E-3F21F8F90440}" type="slidenum">
              <a:rPr lang="en-GB" smtClean="0"/>
              <a:t>‹#›</a:t>
            </a:fld>
            <a:endParaRPr lang="en-GB"/>
          </a:p>
        </p:txBody>
      </p:sp>
    </p:spTree>
    <p:extLst>
      <p:ext uri="{BB962C8B-B14F-4D97-AF65-F5344CB8AC3E}">
        <p14:creationId xmlns:p14="http://schemas.microsoft.com/office/powerpoint/2010/main" val="921292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AE1FA5-6D4D-4715-800E-DC2D28B6F2DC}" type="datetimeFigureOut">
              <a:rPr lang="en-GB" smtClean="0"/>
              <a:t>21/08/2020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6F6552-D22D-487C-B20E-3F21F8F90440}" type="slidenum">
              <a:rPr lang="en-GB" smtClean="0"/>
              <a:t>‹#›</a:t>
            </a:fld>
            <a:endParaRPr lang="en-GB"/>
          </a:p>
        </p:txBody>
      </p:sp>
    </p:spTree>
    <p:extLst>
      <p:ext uri="{BB962C8B-B14F-4D97-AF65-F5344CB8AC3E}">
        <p14:creationId xmlns:p14="http://schemas.microsoft.com/office/powerpoint/2010/main" val="1278820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AE1FA5-6D4D-4715-800E-DC2D28B6F2DC}" type="datetimeFigureOut">
              <a:rPr lang="en-GB" smtClean="0"/>
              <a:t>21/08/2020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6F6552-D22D-487C-B20E-3F21F8F90440}" type="slidenum">
              <a:rPr lang="en-GB" smtClean="0"/>
              <a:t>‹#›</a:t>
            </a:fld>
            <a:endParaRPr lang="en-GB"/>
          </a:p>
        </p:txBody>
      </p:sp>
    </p:spTree>
    <p:extLst>
      <p:ext uri="{BB962C8B-B14F-4D97-AF65-F5344CB8AC3E}">
        <p14:creationId xmlns:p14="http://schemas.microsoft.com/office/powerpoint/2010/main" val="122332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AE1FA5-6D4D-4715-800E-DC2D28B6F2DC}" type="datetimeFigureOut">
              <a:rPr lang="en-GB" smtClean="0"/>
              <a:t>21/08/2020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6F6552-D22D-487C-B20E-3F21F8F90440}" type="slidenum">
              <a:rPr lang="en-GB" smtClean="0"/>
              <a:t>‹#›</a:t>
            </a:fld>
            <a:endParaRPr lang="en-GB"/>
          </a:p>
        </p:txBody>
      </p:sp>
    </p:spTree>
    <p:extLst>
      <p:ext uri="{BB962C8B-B14F-4D97-AF65-F5344CB8AC3E}">
        <p14:creationId xmlns:p14="http://schemas.microsoft.com/office/powerpoint/2010/main" val="1612126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AE1FA5-6D4D-4715-800E-DC2D28B6F2DC}" type="datetimeFigureOut">
              <a:rPr lang="en-GB" smtClean="0"/>
              <a:t>21/08/2020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6F6552-D22D-487C-B20E-3F21F8F90440}" type="slidenum">
              <a:rPr lang="en-GB" smtClean="0"/>
              <a:t>‹#›</a:t>
            </a:fld>
            <a:endParaRPr lang="en-GB"/>
          </a:p>
        </p:txBody>
      </p:sp>
    </p:spTree>
    <p:extLst>
      <p:ext uri="{BB962C8B-B14F-4D97-AF65-F5344CB8AC3E}">
        <p14:creationId xmlns:p14="http://schemas.microsoft.com/office/powerpoint/2010/main" val="417419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AE1FA5-6D4D-4715-800E-DC2D28B6F2DC}" type="datetimeFigureOut">
              <a:rPr lang="en-GB" smtClean="0"/>
              <a:t>21/08/2020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6F6552-D22D-487C-B20E-3F21F8F90440}" type="slidenum">
              <a:rPr lang="en-GB" smtClean="0"/>
              <a:t>‹#›</a:t>
            </a:fld>
            <a:endParaRPr lang="en-GB"/>
          </a:p>
        </p:txBody>
      </p:sp>
    </p:spTree>
    <p:extLst>
      <p:ext uri="{BB962C8B-B14F-4D97-AF65-F5344CB8AC3E}">
        <p14:creationId xmlns:p14="http://schemas.microsoft.com/office/powerpoint/2010/main" val="2072872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AE1FA5-6D4D-4715-800E-DC2D28B6F2DC}" type="datetimeFigureOut">
              <a:rPr lang="en-GB" smtClean="0"/>
              <a:t>21/08/2020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6F6552-D22D-487C-B20E-3F21F8F90440}" type="slidenum">
              <a:rPr lang="en-GB" smtClean="0"/>
              <a:t>‹#›</a:t>
            </a:fld>
            <a:endParaRPr lang="en-GB"/>
          </a:p>
        </p:txBody>
      </p:sp>
    </p:spTree>
    <p:extLst>
      <p:ext uri="{BB962C8B-B14F-4D97-AF65-F5344CB8AC3E}">
        <p14:creationId xmlns:p14="http://schemas.microsoft.com/office/powerpoint/2010/main" val="2372526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E1FA5-6D4D-4715-800E-DC2D28B6F2DC}" type="datetimeFigureOut">
              <a:rPr lang="en-GB" smtClean="0"/>
              <a:t>21/08/2020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46F6552-D22D-487C-B20E-3F21F8F90440}" type="slidenum">
              <a:rPr lang="en-GB" smtClean="0"/>
              <a:t>‹#›</a:t>
            </a:fld>
            <a:endParaRPr lang="en-GB"/>
          </a:p>
        </p:txBody>
      </p:sp>
    </p:spTree>
    <p:extLst>
      <p:ext uri="{BB962C8B-B14F-4D97-AF65-F5344CB8AC3E}">
        <p14:creationId xmlns:p14="http://schemas.microsoft.com/office/powerpoint/2010/main" val="2238632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E1FA5-6D4D-4715-800E-DC2D28B6F2DC}" type="datetimeFigureOut">
              <a:rPr lang="en-GB" smtClean="0"/>
              <a:t>21/08/2020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6F6552-D22D-487C-B20E-3F21F8F90440}" type="slidenum">
              <a:rPr lang="en-GB" smtClean="0"/>
              <a:t>‹#›</a:t>
            </a:fld>
            <a:endParaRPr lang="en-GB"/>
          </a:p>
        </p:txBody>
      </p:sp>
    </p:spTree>
    <p:extLst>
      <p:ext uri="{BB962C8B-B14F-4D97-AF65-F5344CB8AC3E}">
        <p14:creationId xmlns:p14="http://schemas.microsoft.com/office/powerpoint/2010/main" val="1569116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E1FA5-6D4D-4715-800E-DC2D28B6F2DC}" type="datetimeFigureOut">
              <a:rPr lang="en-GB" smtClean="0"/>
              <a:t>21/08/2020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6F6552-D22D-487C-B20E-3F21F8F90440}" type="slidenum">
              <a:rPr lang="en-GB" smtClean="0"/>
              <a:t>‹#›</a:t>
            </a:fld>
            <a:endParaRPr lang="en-GB"/>
          </a:p>
        </p:txBody>
      </p:sp>
    </p:spTree>
    <p:extLst>
      <p:ext uri="{BB962C8B-B14F-4D97-AF65-F5344CB8AC3E}">
        <p14:creationId xmlns:p14="http://schemas.microsoft.com/office/powerpoint/2010/main" val="2956638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E1FA5-6D4D-4715-800E-DC2D28B6F2DC}" type="datetimeFigureOut">
              <a:rPr lang="en-GB" smtClean="0"/>
              <a:t>21/08/2020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6F6552-D22D-487C-B20E-3F21F8F90440}" type="slidenum">
              <a:rPr lang="en-GB" smtClean="0"/>
              <a:t>‹#›</a:t>
            </a:fld>
            <a:endParaRPr lang="en-GB"/>
          </a:p>
        </p:txBody>
      </p:sp>
    </p:spTree>
    <p:extLst>
      <p:ext uri="{BB962C8B-B14F-4D97-AF65-F5344CB8AC3E}">
        <p14:creationId xmlns:p14="http://schemas.microsoft.com/office/powerpoint/2010/main" val="195807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5.wmf"/><Relationship Id="rId5" Type="http://schemas.openxmlformats.org/officeDocument/2006/relationships/oleObject" Target="../embeddings/oleObject12.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4.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8.wmf"/></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5.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10.bin"/><Relationship Id="rId4" Type="http://schemas.openxmlformats.org/officeDocument/2006/relationships/image" Target="../media/image1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130425"/>
            <a:ext cx="8136904" cy="1470025"/>
          </a:xfrm>
        </p:spPr>
        <p:txBody>
          <a:bodyPr>
            <a:normAutofit/>
          </a:bodyPr>
          <a:lstStyle/>
          <a:p>
            <a:r>
              <a:rPr lang="en-GB" b="1" dirty="0" smtClean="0"/>
              <a:t>Detection and Noise in Spectroscopic Systems</a:t>
            </a:r>
            <a:endParaRPr lang="en-GB" dirty="0"/>
          </a:p>
        </p:txBody>
      </p:sp>
      <p:sp>
        <p:nvSpPr>
          <p:cNvPr id="3" name="Subtitle 2"/>
          <p:cNvSpPr>
            <a:spLocks noGrp="1"/>
          </p:cNvSpPr>
          <p:nvPr>
            <p:ph type="subTitle" idx="1"/>
          </p:nvPr>
        </p:nvSpPr>
        <p:spPr>
          <a:xfrm>
            <a:off x="1371600" y="3886200"/>
            <a:ext cx="6400800" cy="766936"/>
          </a:xfrm>
        </p:spPr>
        <p:txBody>
          <a:bodyPr>
            <a:normAutofit/>
          </a:bodyPr>
          <a:lstStyle/>
          <a:p>
            <a:r>
              <a:rPr lang="en-GB" dirty="0" smtClean="0"/>
              <a:t>Principles &amp; Measurement</a:t>
            </a:r>
            <a:endParaRPr lang="en-GB" dirty="0"/>
          </a:p>
        </p:txBody>
      </p:sp>
    </p:spTree>
    <p:extLst>
      <p:ext uri="{BB962C8B-B14F-4D97-AF65-F5344CB8AC3E}">
        <p14:creationId xmlns:p14="http://schemas.microsoft.com/office/powerpoint/2010/main" val="3297601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Signal Averaging in Spectroscopic Measurements</a:t>
            </a:r>
            <a:endParaRPr lang="en-GB" dirty="0"/>
          </a:p>
        </p:txBody>
      </p:sp>
      <p:sp>
        <p:nvSpPr>
          <p:cNvPr id="3" name="Content Placeholder 2"/>
          <p:cNvSpPr>
            <a:spLocks noGrp="1"/>
          </p:cNvSpPr>
          <p:nvPr>
            <p:ph idx="1"/>
          </p:nvPr>
        </p:nvSpPr>
        <p:spPr>
          <a:xfrm>
            <a:off x="323528" y="1988840"/>
            <a:ext cx="8064896" cy="4349080"/>
          </a:xfrm>
        </p:spPr>
        <p:txBody>
          <a:bodyPr>
            <a:noAutofit/>
          </a:bodyPr>
          <a:lstStyle/>
          <a:p>
            <a:pPr marL="0" indent="0">
              <a:buNone/>
            </a:pPr>
            <a:r>
              <a:rPr lang="en-US" sz="2000" dirty="0"/>
              <a:t>Instead of improving the SNR by reducing the bandwidth, an alternative (and equivalent) method is that of signal averaging. Here, the data collected from repetitive scans over an absorption line is averaged over a specified time interval or number of scans, k. </a:t>
            </a:r>
            <a:endParaRPr lang="en-US" sz="2000" dirty="0" smtClean="0"/>
          </a:p>
          <a:p>
            <a:pPr marL="0" indent="0">
              <a:buNone/>
            </a:pPr>
            <a:endParaRPr lang="en-US" sz="2000" dirty="0"/>
          </a:p>
          <a:p>
            <a:pPr marL="0" indent="0">
              <a:buNone/>
            </a:pPr>
            <a:r>
              <a:rPr lang="en-US" sz="2000" dirty="0" smtClean="0"/>
              <a:t>Since </a:t>
            </a:r>
            <a:r>
              <a:rPr lang="en-US" sz="2000" dirty="0"/>
              <a:t>the noise from each individual scan is uncorrelated, the noise signal adds according to:			and the averaged noise over k scans </a:t>
            </a:r>
            <a:r>
              <a:rPr lang="en-US" sz="2000" dirty="0" smtClean="0"/>
              <a:t>with		       is: </a:t>
            </a:r>
          </a:p>
          <a:p>
            <a:pPr marL="0" indent="0">
              <a:buNone/>
            </a:pPr>
            <a:endParaRPr lang="en-US" sz="2000" dirty="0"/>
          </a:p>
          <a:p>
            <a:pPr marL="0" indent="0">
              <a:buNone/>
            </a:pPr>
            <a:endParaRPr lang="en-US" sz="2000" dirty="0" smtClean="0"/>
          </a:p>
          <a:p>
            <a:pPr marL="0" indent="0" algn="just">
              <a:buNone/>
            </a:pPr>
            <a:endParaRPr lang="en-US" sz="2000" dirty="0" smtClean="0"/>
          </a:p>
          <a:p>
            <a:pPr marL="0" indent="0" algn="just">
              <a:buNone/>
            </a:pPr>
            <a:r>
              <a:rPr lang="en-US" sz="2000" dirty="0" smtClean="0"/>
              <a:t>Hence </a:t>
            </a:r>
            <a:r>
              <a:rPr lang="en-US" sz="2000" dirty="0"/>
              <a:t>averaging reduces the noise by the </a:t>
            </a:r>
            <a:r>
              <a:rPr lang="en-US" sz="2000" dirty="0" smtClean="0"/>
              <a:t>factor     which </a:t>
            </a:r>
            <a:r>
              <a:rPr lang="en-US" sz="2000" dirty="0"/>
              <a:t>is equivalent to reducing the detection bandwidth by </a:t>
            </a:r>
            <a:r>
              <a:rPr lang="en-US" sz="2000" i="1" dirty="0">
                <a:latin typeface="Times New Roman" panose="02020603050405020304" pitchFamily="18" charset="0"/>
                <a:cs typeface="Times New Roman" panose="02020603050405020304" pitchFamily="18" charset="0"/>
              </a:rPr>
              <a:t>k</a:t>
            </a:r>
            <a:r>
              <a:rPr lang="en-US" sz="2000" dirty="0"/>
              <a:t> for the </a:t>
            </a:r>
            <a:r>
              <a:rPr lang="en-US" sz="2000" dirty="0" smtClean="0"/>
              <a:t>non-averaged case.</a:t>
            </a:r>
          </a:p>
        </p:txBody>
      </p:sp>
      <p:sp>
        <p:nvSpPr>
          <p:cNvPr id="7" name="Rectangle 5"/>
          <p:cNvSpPr>
            <a:spLocks noChangeArrowheads="1"/>
          </p:cNvSpPr>
          <p:nvPr/>
        </p:nvSpPr>
        <p:spPr bwMode="auto">
          <a:xfrm>
            <a:off x="3707904" y="479715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2"/>
          <p:cNvSpPr>
            <a:spLocks noChangeArrowheads="1"/>
          </p:cNvSpPr>
          <p:nvPr/>
        </p:nvSpPr>
        <p:spPr bwMode="auto">
          <a:xfrm>
            <a:off x="3214211" y="3933055"/>
            <a:ext cx="922459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5" name="Object 4"/>
          <p:cNvGraphicFramePr>
            <a:graphicFrameLocks noChangeAspect="1"/>
          </p:cNvGraphicFramePr>
          <p:nvPr>
            <p:extLst>
              <p:ext uri="{D42A27DB-BD31-4B8C-83A1-F6EECF244321}">
                <p14:modId xmlns:p14="http://schemas.microsoft.com/office/powerpoint/2010/main" val="4046238056"/>
              </p:ext>
            </p:extLst>
          </p:nvPr>
        </p:nvGraphicFramePr>
        <p:xfrm>
          <a:off x="2411760" y="3933056"/>
          <a:ext cx="2224480" cy="405408"/>
        </p:xfrm>
        <a:graphic>
          <a:graphicData uri="http://schemas.openxmlformats.org/presentationml/2006/ole">
            <mc:AlternateContent xmlns:mc="http://schemas.openxmlformats.org/markup-compatibility/2006">
              <mc:Choice xmlns:v="urn:schemas-microsoft-com:vml" Requires="v">
                <p:oleObj spid="_x0000_s23624" name="Equation" r:id="rId3" imgW="1346200" imgH="241300" progId="Equation.DSMT4">
                  <p:embed/>
                </p:oleObj>
              </mc:Choice>
              <mc:Fallback>
                <p:oleObj name="Equation" r:id="rId3" imgW="1346200" imgH="2413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760" y="3933056"/>
                        <a:ext cx="2224480" cy="405408"/>
                      </a:xfrm>
                      <a:prstGeom prst="rect">
                        <a:avLst/>
                      </a:prstGeom>
                      <a:noFill/>
                    </p:spPr>
                  </p:pic>
                </p:oleObj>
              </mc:Fallback>
            </mc:AlternateContent>
          </a:graphicData>
        </a:graphic>
      </p:graphicFrame>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8" name="Object 7"/>
          <p:cNvGraphicFramePr>
            <a:graphicFrameLocks noChangeAspect="1"/>
          </p:cNvGraphicFramePr>
          <p:nvPr>
            <p:extLst>
              <p:ext uri="{D42A27DB-BD31-4B8C-83A1-F6EECF244321}">
                <p14:modId xmlns:p14="http://schemas.microsoft.com/office/powerpoint/2010/main" val="2830711325"/>
              </p:ext>
            </p:extLst>
          </p:nvPr>
        </p:nvGraphicFramePr>
        <p:xfrm>
          <a:off x="1566023" y="4221088"/>
          <a:ext cx="1904329" cy="432047"/>
        </p:xfrm>
        <a:graphic>
          <a:graphicData uri="http://schemas.openxmlformats.org/presentationml/2006/ole">
            <mc:AlternateContent xmlns:mc="http://schemas.openxmlformats.org/markup-compatibility/2006">
              <mc:Choice xmlns:v="urn:schemas-microsoft-com:vml" Requires="v">
                <p:oleObj spid="_x0000_s23625" name="Equation" r:id="rId5" imgW="1180588" imgH="241195" progId="Equation.DSMT4">
                  <p:embed/>
                </p:oleObj>
              </mc:Choice>
              <mc:Fallback>
                <p:oleObj name="Equation" r:id="rId5" imgW="1180588" imgH="241195"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66023" y="4221088"/>
                        <a:ext cx="1904329" cy="432047"/>
                      </a:xfrm>
                      <a:prstGeom prst="rect">
                        <a:avLst/>
                      </a:prstGeom>
                      <a:noFill/>
                    </p:spPr>
                  </p:pic>
                </p:oleObj>
              </mc:Fallback>
            </mc:AlternateContent>
          </a:graphicData>
        </a:graphic>
      </p:graphicFrame>
      <p:sp>
        <p:nvSpPr>
          <p:cNvPr id="9" name="Rectangle 6"/>
          <p:cNvSpPr>
            <a:spLocks noChangeArrowheads="1"/>
          </p:cNvSpPr>
          <p:nvPr/>
        </p:nvSpPr>
        <p:spPr bwMode="auto">
          <a:xfrm>
            <a:off x="3214211" y="468240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0" name="Object 9"/>
          <p:cNvGraphicFramePr>
            <a:graphicFrameLocks noChangeAspect="1"/>
          </p:cNvGraphicFramePr>
          <p:nvPr>
            <p:extLst>
              <p:ext uri="{D42A27DB-BD31-4B8C-83A1-F6EECF244321}">
                <p14:modId xmlns:p14="http://schemas.microsoft.com/office/powerpoint/2010/main" val="1607456042"/>
              </p:ext>
            </p:extLst>
          </p:nvPr>
        </p:nvGraphicFramePr>
        <p:xfrm>
          <a:off x="2411760" y="4711674"/>
          <a:ext cx="3332563" cy="891235"/>
        </p:xfrm>
        <a:graphic>
          <a:graphicData uri="http://schemas.openxmlformats.org/presentationml/2006/ole">
            <mc:AlternateContent xmlns:mc="http://schemas.openxmlformats.org/markup-compatibility/2006">
              <mc:Choice xmlns:v="urn:schemas-microsoft-com:vml" Requires="v">
                <p:oleObj spid="_x0000_s23626" name="Equation" r:id="rId7" imgW="1943100" imgH="520700" progId="Equation.DSMT4">
                  <p:embed/>
                </p:oleObj>
              </mc:Choice>
              <mc:Fallback>
                <p:oleObj name="Equation" r:id="rId7" imgW="1943100" imgH="5207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11760" y="4711674"/>
                        <a:ext cx="3332563" cy="891235"/>
                      </a:xfrm>
                      <a:prstGeom prst="rect">
                        <a:avLst/>
                      </a:prstGeom>
                      <a:noFill/>
                    </p:spPr>
                  </p:pic>
                </p:oleObj>
              </mc:Fallback>
            </mc:AlternateContent>
          </a:graphicData>
        </a:graphic>
      </p:graphicFrame>
      <p:sp>
        <p:nvSpPr>
          <p:cNvPr id="11"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2" name="Object 11"/>
          <p:cNvGraphicFramePr>
            <a:graphicFrameLocks noChangeAspect="1"/>
          </p:cNvGraphicFramePr>
          <p:nvPr>
            <p:extLst>
              <p:ext uri="{D42A27DB-BD31-4B8C-83A1-F6EECF244321}">
                <p14:modId xmlns:p14="http://schemas.microsoft.com/office/powerpoint/2010/main" val="3621728488"/>
              </p:ext>
            </p:extLst>
          </p:nvPr>
        </p:nvGraphicFramePr>
        <p:xfrm>
          <a:off x="5565760" y="5717656"/>
          <a:ext cx="357125" cy="345531"/>
        </p:xfrm>
        <a:graphic>
          <a:graphicData uri="http://schemas.openxmlformats.org/presentationml/2006/ole">
            <mc:AlternateContent xmlns:mc="http://schemas.openxmlformats.org/markup-compatibility/2006">
              <mc:Choice xmlns:v="urn:schemas-microsoft-com:vml" Requires="v">
                <p:oleObj spid="_x0000_s23627" name="Equation" r:id="rId9" imgW="241300" imgH="228600" progId="Equation.DSMT4">
                  <p:embed/>
                </p:oleObj>
              </mc:Choice>
              <mc:Fallback>
                <p:oleObj name="Equation" r:id="rId9" imgW="241300" imgH="228600" progId="Equation.DSMT4">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65760" y="5717656"/>
                        <a:ext cx="357125" cy="345531"/>
                      </a:xfrm>
                      <a:prstGeom prst="rect">
                        <a:avLst/>
                      </a:prstGeom>
                      <a:noFill/>
                    </p:spPr>
                  </p:pic>
                </p:oleObj>
              </mc:Fallback>
            </mc:AlternateContent>
          </a:graphicData>
        </a:graphic>
      </p:graphicFrame>
    </p:spTree>
    <p:extLst>
      <p:ext uri="{BB962C8B-B14F-4D97-AF65-F5344CB8AC3E}">
        <p14:creationId xmlns:p14="http://schemas.microsoft.com/office/powerpoint/2010/main" val="466814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Allan Variance and Allan-</a:t>
            </a:r>
            <a:r>
              <a:rPr lang="en-GB" dirty="0" err="1" smtClean="0"/>
              <a:t>Werle</a:t>
            </a:r>
            <a:r>
              <a:rPr lang="en-GB" dirty="0" smtClean="0"/>
              <a:t> Plot for Spectroscopic Measurements </a:t>
            </a:r>
            <a:endParaRPr lang="en-GB" dirty="0"/>
          </a:p>
        </p:txBody>
      </p:sp>
      <p:sp>
        <p:nvSpPr>
          <p:cNvPr id="3" name="Content Placeholder 2"/>
          <p:cNvSpPr>
            <a:spLocks noGrp="1"/>
          </p:cNvSpPr>
          <p:nvPr>
            <p:ph idx="1"/>
          </p:nvPr>
        </p:nvSpPr>
        <p:spPr>
          <a:xfrm>
            <a:off x="755576" y="1988840"/>
            <a:ext cx="7488832" cy="4349080"/>
          </a:xfrm>
        </p:spPr>
        <p:txBody>
          <a:bodyPr>
            <a:noAutofit/>
          </a:bodyPr>
          <a:lstStyle/>
          <a:p>
            <a:pPr marL="0" indent="0">
              <a:buNone/>
            </a:pPr>
            <a:r>
              <a:rPr lang="en-US" sz="2000" dirty="0"/>
              <a:t>There </a:t>
            </a:r>
            <a:r>
              <a:rPr lang="en-US" sz="2000" dirty="0" smtClean="0"/>
              <a:t>is a </a:t>
            </a:r>
            <a:r>
              <a:rPr lang="en-US" sz="2000" dirty="0"/>
              <a:t>limit in the </a:t>
            </a:r>
            <a:r>
              <a:rPr lang="en-US" sz="2000" dirty="0" smtClean="0"/>
              <a:t>sensitivity improvement that can be achieved through signal averaging since in addition to receiver </a:t>
            </a:r>
            <a:r>
              <a:rPr lang="en-US" sz="2000" dirty="0"/>
              <a:t>(white) </a:t>
            </a:r>
            <a:r>
              <a:rPr lang="en-US" sz="2000" dirty="0" smtClean="0"/>
              <a:t>noise, there </a:t>
            </a:r>
            <a:r>
              <a:rPr lang="en-US" sz="2000" dirty="0"/>
              <a:t>are a number of other noise </a:t>
            </a:r>
            <a:r>
              <a:rPr lang="en-US" sz="2000" dirty="0" smtClean="0"/>
              <a:t>sources (drift</a:t>
            </a:r>
            <a:r>
              <a:rPr lang="en-US" sz="2000" dirty="0"/>
              <a:t>, jitter, etalon fringes, source noise or transmission </a:t>
            </a:r>
            <a:r>
              <a:rPr lang="en-US" sz="2000" dirty="0" smtClean="0"/>
              <a:t>fluctuations)</a:t>
            </a:r>
          </a:p>
          <a:p>
            <a:pPr marL="0" indent="0">
              <a:buNone/>
            </a:pPr>
            <a:endParaRPr lang="en-US" sz="2000" dirty="0"/>
          </a:p>
          <a:p>
            <a:pPr marL="0" indent="0">
              <a:buNone/>
            </a:pPr>
            <a:r>
              <a:rPr lang="en-US" sz="2000" dirty="0" smtClean="0"/>
              <a:t>A </a:t>
            </a:r>
            <a:r>
              <a:rPr lang="en-US" sz="2000" dirty="0"/>
              <a:t>useful way to </a:t>
            </a:r>
            <a:r>
              <a:rPr lang="en-US" sz="2000" dirty="0" smtClean="0"/>
              <a:t>identify </a:t>
            </a:r>
            <a:r>
              <a:rPr lang="en-US" sz="2000" dirty="0"/>
              <a:t>the optimum averaging time is </a:t>
            </a:r>
            <a:r>
              <a:rPr lang="en-US" sz="2000" dirty="0" smtClean="0"/>
              <a:t>to determine, </a:t>
            </a:r>
            <a:r>
              <a:rPr lang="en-US" sz="2000" dirty="0"/>
              <a:t>for a range of averaging (or integration) </a:t>
            </a:r>
            <a:r>
              <a:rPr lang="en-US" sz="2000" dirty="0" err="1"/>
              <a:t>times,</a:t>
            </a:r>
            <a:r>
              <a:rPr lang="en-US" sz="2000" i="1" dirty="0" err="1">
                <a:latin typeface="Symbol" panose="05050102010706020507" pitchFamily="18" charset="2"/>
              </a:rPr>
              <a:t>t</a:t>
            </a:r>
            <a:r>
              <a:rPr lang="en-US" sz="2000" dirty="0"/>
              <a:t>, the Allan </a:t>
            </a:r>
            <a:r>
              <a:rPr lang="en-US" sz="2000" dirty="0" smtClean="0"/>
              <a:t>Variance:</a:t>
            </a:r>
          </a:p>
          <a:p>
            <a:pPr marL="0" indent="0">
              <a:buNone/>
            </a:pPr>
            <a:endParaRPr lang="en-US" sz="2000" dirty="0"/>
          </a:p>
          <a:p>
            <a:pPr marL="0" indent="0">
              <a:buNone/>
            </a:pPr>
            <a:endParaRPr lang="en-US" sz="2000" dirty="0" smtClean="0"/>
          </a:p>
          <a:p>
            <a:pPr marL="0" indent="0">
              <a:buNone/>
            </a:pPr>
            <a:endParaRPr lang="en-US" sz="2000" dirty="0"/>
          </a:p>
          <a:p>
            <a:pPr marL="0" indent="0">
              <a:buNone/>
            </a:pPr>
            <a:r>
              <a:rPr lang="en-US" sz="2000" dirty="0"/>
              <a:t>The Allan-Variance may then be plotted versus the integration time to give the characteristic Allan-</a:t>
            </a:r>
            <a:r>
              <a:rPr lang="en-US" sz="2000" dirty="0" err="1"/>
              <a:t>Werle</a:t>
            </a:r>
            <a:r>
              <a:rPr lang="en-US" sz="2000" dirty="0"/>
              <a:t> plot for a spectroscopic system, as illustrated in the next </a:t>
            </a:r>
            <a:r>
              <a:rPr lang="en-US" sz="2000" dirty="0" smtClean="0"/>
              <a:t>slide.</a:t>
            </a:r>
          </a:p>
        </p:txBody>
      </p:sp>
      <p:sp>
        <p:nvSpPr>
          <p:cNvPr id="7" name="Rectangle 5"/>
          <p:cNvSpPr>
            <a:spLocks noChangeArrowheads="1"/>
          </p:cNvSpPr>
          <p:nvPr/>
        </p:nvSpPr>
        <p:spPr bwMode="auto">
          <a:xfrm>
            <a:off x="3707904" y="479715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2"/>
          <p:cNvSpPr>
            <a:spLocks noChangeArrowheads="1"/>
          </p:cNvSpPr>
          <p:nvPr/>
        </p:nvSpPr>
        <p:spPr bwMode="auto">
          <a:xfrm>
            <a:off x="3214211" y="3933055"/>
            <a:ext cx="922459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9" name="Rectangle 6"/>
          <p:cNvSpPr>
            <a:spLocks noChangeArrowheads="1"/>
          </p:cNvSpPr>
          <p:nvPr/>
        </p:nvSpPr>
        <p:spPr bwMode="auto">
          <a:xfrm>
            <a:off x="3214211" y="468240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1"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4" name="Object 13"/>
          <p:cNvGraphicFramePr>
            <a:graphicFrameLocks noChangeAspect="1"/>
          </p:cNvGraphicFramePr>
          <p:nvPr>
            <p:extLst>
              <p:ext uri="{D42A27DB-BD31-4B8C-83A1-F6EECF244321}">
                <p14:modId xmlns:p14="http://schemas.microsoft.com/office/powerpoint/2010/main" val="4065151978"/>
              </p:ext>
            </p:extLst>
          </p:nvPr>
        </p:nvGraphicFramePr>
        <p:xfrm>
          <a:off x="2627784" y="4488801"/>
          <a:ext cx="3120698" cy="626937"/>
        </p:xfrm>
        <a:graphic>
          <a:graphicData uri="http://schemas.openxmlformats.org/presentationml/2006/ole">
            <mc:AlternateContent xmlns:mc="http://schemas.openxmlformats.org/markup-compatibility/2006">
              <mc:Choice xmlns:v="urn:schemas-microsoft-com:vml" Requires="v">
                <p:oleObj spid="_x0000_s24594" name="Equation" r:id="rId3" imgW="2133600" imgH="431800" progId="Equation.DSMT4">
                  <p:embed/>
                </p:oleObj>
              </mc:Choice>
              <mc:Fallback>
                <p:oleObj name="Equation" r:id="rId3" imgW="2133600" imgH="4318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4488801"/>
                        <a:ext cx="3120698" cy="626937"/>
                      </a:xfrm>
                      <a:prstGeom prst="rect">
                        <a:avLst/>
                      </a:prstGeom>
                      <a:noFill/>
                    </p:spPr>
                  </p:pic>
                </p:oleObj>
              </mc:Fallback>
            </mc:AlternateContent>
          </a:graphicData>
        </a:graphic>
      </p:graphicFrame>
    </p:spTree>
    <p:extLst>
      <p:ext uri="{BB962C8B-B14F-4D97-AF65-F5344CB8AC3E}">
        <p14:creationId xmlns:p14="http://schemas.microsoft.com/office/powerpoint/2010/main" val="28396363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Allan-</a:t>
            </a:r>
            <a:r>
              <a:rPr lang="en-GB" dirty="0" err="1" smtClean="0"/>
              <a:t>Werle</a:t>
            </a:r>
            <a:r>
              <a:rPr lang="en-GB" dirty="0" smtClean="0"/>
              <a:t> Plot </a:t>
            </a:r>
            <a:r>
              <a:rPr lang="en-GB" dirty="0"/>
              <a:t>for a </a:t>
            </a:r>
            <a:r>
              <a:rPr lang="en-GB" dirty="0" smtClean="0"/>
              <a:t>Spectroscopic </a:t>
            </a:r>
            <a:r>
              <a:rPr lang="en-GB" dirty="0"/>
              <a:t>M</a:t>
            </a:r>
            <a:r>
              <a:rPr lang="en-GB" dirty="0" smtClean="0"/>
              <a:t>easurement </a:t>
            </a:r>
            <a:r>
              <a:rPr lang="en-GB" dirty="0"/>
              <a:t>S</a:t>
            </a:r>
            <a:r>
              <a:rPr lang="en-GB" dirty="0" smtClean="0"/>
              <a:t>ystem</a:t>
            </a:r>
            <a:endParaRPr lang="en-GB" dirty="0"/>
          </a:p>
        </p:txBody>
      </p:sp>
      <p:pic>
        <p:nvPicPr>
          <p:cNvPr id="4" name="Picture 3"/>
          <p:cNvPicPr>
            <a:picLocks noChangeAspect="1"/>
          </p:cNvPicPr>
          <p:nvPr/>
        </p:nvPicPr>
        <p:blipFill>
          <a:blip r:embed="rId2"/>
          <a:stretch>
            <a:fillRect/>
          </a:stretch>
        </p:blipFill>
        <p:spPr>
          <a:xfrm>
            <a:off x="1403648" y="2420888"/>
            <a:ext cx="5972189" cy="3816424"/>
          </a:xfrm>
          <a:prstGeom prst="rect">
            <a:avLst/>
          </a:prstGeom>
        </p:spPr>
      </p:pic>
      <p:sp>
        <p:nvSpPr>
          <p:cNvPr id="3" name="Rectangle 2"/>
          <p:cNvSpPr/>
          <p:nvPr/>
        </p:nvSpPr>
        <p:spPr>
          <a:xfrm>
            <a:off x="971600" y="1700808"/>
            <a:ext cx="7344816" cy="646331"/>
          </a:xfrm>
          <a:prstGeom prst="rect">
            <a:avLst/>
          </a:prstGeom>
        </p:spPr>
        <p:txBody>
          <a:bodyPr wrap="square">
            <a:spAutoFit/>
          </a:bodyPr>
          <a:lstStyle/>
          <a:p>
            <a:r>
              <a:rPr lang="en-US" dirty="0" smtClean="0"/>
              <a:t>The Allan-</a:t>
            </a:r>
            <a:r>
              <a:rPr lang="en-US" dirty="0" err="1" smtClean="0"/>
              <a:t>Werle</a:t>
            </a:r>
            <a:r>
              <a:rPr lang="en-US" dirty="0" smtClean="0"/>
              <a:t> plot </a:t>
            </a:r>
            <a:r>
              <a:rPr lang="en-US" dirty="0"/>
              <a:t>illustrates how the sensitivity improves with integration time before reaching an optimum value after which system drift takes over</a:t>
            </a:r>
            <a:endParaRPr lang="en-GB" dirty="0"/>
          </a:p>
        </p:txBody>
      </p:sp>
    </p:spTree>
    <p:extLst>
      <p:ext uri="{BB962C8B-B14F-4D97-AF65-F5344CB8AC3E}">
        <p14:creationId xmlns:p14="http://schemas.microsoft.com/office/powerpoint/2010/main" val="1847162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Photodiode Detectors</a:t>
            </a:r>
            <a:endParaRPr lang="en-GB" dirty="0"/>
          </a:p>
        </p:txBody>
      </p:sp>
      <p:sp>
        <p:nvSpPr>
          <p:cNvPr id="3" name="Content Placeholder 2"/>
          <p:cNvSpPr>
            <a:spLocks noGrp="1"/>
          </p:cNvSpPr>
          <p:nvPr>
            <p:ph idx="1"/>
          </p:nvPr>
        </p:nvSpPr>
        <p:spPr>
          <a:xfrm>
            <a:off x="395536" y="1600200"/>
            <a:ext cx="8352928" cy="4525963"/>
          </a:xfrm>
        </p:spPr>
        <p:txBody>
          <a:bodyPr>
            <a:noAutofit/>
          </a:bodyPr>
          <a:lstStyle/>
          <a:p>
            <a:pPr marL="0" indent="0">
              <a:buNone/>
            </a:pPr>
            <a:r>
              <a:rPr lang="en-GB" sz="2000" dirty="0"/>
              <a:t>The most common photodiode detectors for the near-IR </a:t>
            </a:r>
            <a:r>
              <a:rPr lang="en-GB" sz="2000" dirty="0" smtClean="0"/>
              <a:t>are silicon for </a:t>
            </a:r>
            <a:r>
              <a:rPr lang="en-GB" sz="2000" dirty="0"/>
              <a:t>the wavelength range of 0.2–1.1</a:t>
            </a:r>
            <a:r>
              <a:rPr lang="en-GB" sz="2000" dirty="0">
                <a:latin typeface="Symbol" panose="05050102010706020507" pitchFamily="18" charset="2"/>
              </a:rPr>
              <a:t>m</a:t>
            </a:r>
            <a:r>
              <a:rPr lang="en-GB" sz="2000" dirty="0"/>
              <a:t>m or </a:t>
            </a:r>
            <a:r>
              <a:rPr lang="en-GB" sz="2000" dirty="0" err="1" smtClean="0"/>
              <a:t>InGaAs</a:t>
            </a:r>
            <a:r>
              <a:rPr lang="en-GB" sz="2000" dirty="0" smtClean="0"/>
              <a:t> </a:t>
            </a:r>
            <a:r>
              <a:rPr lang="en-GB" sz="2000" dirty="0"/>
              <a:t>for </a:t>
            </a:r>
            <a:r>
              <a:rPr lang="en-GB" sz="2000" dirty="0" smtClean="0"/>
              <a:t>0.5–2.6</a:t>
            </a:r>
            <a:r>
              <a:rPr lang="en-GB" sz="2000" dirty="0" smtClean="0">
                <a:latin typeface="Symbol" panose="05050102010706020507" pitchFamily="18" charset="2"/>
              </a:rPr>
              <a:t>m</a:t>
            </a:r>
            <a:r>
              <a:rPr lang="en-GB" sz="2000" dirty="0" smtClean="0"/>
              <a:t>m.</a:t>
            </a:r>
          </a:p>
          <a:p>
            <a:pPr marL="0" indent="0">
              <a:buNone/>
            </a:pPr>
            <a:endParaRPr lang="en-GB" sz="2000" dirty="0" smtClean="0"/>
          </a:p>
          <a:p>
            <a:pPr marL="0" indent="0">
              <a:buNone/>
            </a:pPr>
            <a:r>
              <a:rPr lang="en-US" sz="2000" dirty="0" smtClean="0"/>
              <a:t>Several </a:t>
            </a:r>
            <a:r>
              <a:rPr lang="en-US" sz="2000" dirty="0"/>
              <a:t>parameters </a:t>
            </a:r>
            <a:r>
              <a:rPr lang="en-US" sz="2000" dirty="0" smtClean="0"/>
              <a:t>are </a:t>
            </a:r>
            <a:r>
              <a:rPr lang="en-US" sz="2000" dirty="0"/>
              <a:t>commonly used to </a:t>
            </a:r>
            <a:r>
              <a:rPr lang="en-US" sz="2000" dirty="0" smtClean="0"/>
              <a:t>describe detector performance:</a:t>
            </a:r>
          </a:p>
          <a:p>
            <a:pPr marL="0" indent="0">
              <a:buNone/>
            </a:pPr>
            <a:endParaRPr lang="en-GB" sz="2000" dirty="0" smtClean="0"/>
          </a:p>
          <a:p>
            <a:pPr algn="just"/>
            <a:r>
              <a:rPr lang="en-US" sz="2000" dirty="0"/>
              <a:t>The responsivity, </a:t>
            </a:r>
            <a:r>
              <a:rPr lang="en-US" sz="2000" dirty="0" smtClean="0">
                <a:latin typeface="Script MT Bold" panose="03040602040607080904" pitchFamily="66" charset="0"/>
              </a:rPr>
              <a:t>R</a:t>
            </a:r>
            <a:r>
              <a:rPr lang="en-US" sz="2000" dirty="0" smtClean="0"/>
              <a:t>, </a:t>
            </a:r>
            <a:r>
              <a:rPr lang="en-US" sz="2000" dirty="0"/>
              <a:t>in units of </a:t>
            </a:r>
            <a:r>
              <a:rPr lang="en-US" sz="2000" dirty="0" smtClean="0"/>
              <a:t>AW</a:t>
            </a:r>
            <a:r>
              <a:rPr lang="en-US" sz="2000" baseline="30000" dirty="0" smtClean="0">
                <a:latin typeface="Symbol" panose="05050102010706020507" pitchFamily="18" charset="2"/>
              </a:rPr>
              <a:t>-</a:t>
            </a:r>
            <a:r>
              <a:rPr lang="en-US" sz="2000" baseline="30000" dirty="0" smtClean="0"/>
              <a:t>1</a:t>
            </a:r>
            <a:r>
              <a:rPr lang="en-US" sz="2000" dirty="0" smtClean="0"/>
              <a:t> </a:t>
            </a:r>
            <a:r>
              <a:rPr lang="en-US" sz="2000" dirty="0"/>
              <a:t>defines the photodiode output current per watt of optical power falling on the </a:t>
            </a:r>
            <a:r>
              <a:rPr lang="en-US" sz="2000" dirty="0" smtClean="0"/>
              <a:t>detector.</a:t>
            </a:r>
            <a:endParaRPr lang="en-GB" sz="2000" dirty="0" smtClean="0"/>
          </a:p>
          <a:p>
            <a:pPr algn="just"/>
            <a:r>
              <a:rPr lang="en-GB" sz="2000" dirty="0"/>
              <a:t>The noise-equivalent-power (NEP) per unit bandwidth, </a:t>
            </a:r>
            <a:r>
              <a:rPr lang="en-GB" sz="2000" dirty="0" smtClean="0"/>
              <a:t>in units </a:t>
            </a:r>
            <a:r>
              <a:rPr lang="en-GB" sz="2000" dirty="0"/>
              <a:t>of </a:t>
            </a:r>
            <a:r>
              <a:rPr lang="en-GB" sz="2000" dirty="0" smtClean="0"/>
              <a:t>WHz</a:t>
            </a:r>
            <a:r>
              <a:rPr lang="en-GB" sz="2000" baseline="30000" dirty="0" smtClean="0">
                <a:latin typeface="Symbol" panose="05050102010706020507" pitchFamily="18" charset="2"/>
              </a:rPr>
              <a:t>-</a:t>
            </a:r>
            <a:r>
              <a:rPr lang="en-GB" sz="2000" baseline="30000" dirty="0" smtClean="0"/>
              <a:t>1/2</a:t>
            </a:r>
            <a:r>
              <a:rPr lang="en-GB" sz="2000" dirty="0"/>
              <a:t>, defines the signal level for a signal-to-noise ratio of unity and is typically of the order of 10</a:t>
            </a:r>
            <a:r>
              <a:rPr lang="en-GB" sz="2000" baseline="30000" dirty="0"/>
              <a:t>-12</a:t>
            </a:r>
            <a:r>
              <a:rPr lang="en-GB" sz="2000" dirty="0"/>
              <a:t> WHz</a:t>
            </a:r>
            <a:r>
              <a:rPr lang="en-GB" sz="2000" baseline="30000" dirty="0">
                <a:latin typeface="Symbol" panose="05050102010706020507" pitchFamily="18" charset="2"/>
              </a:rPr>
              <a:t>-</a:t>
            </a:r>
            <a:r>
              <a:rPr lang="en-GB" sz="2000" baseline="30000" dirty="0"/>
              <a:t>1/2</a:t>
            </a:r>
            <a:r>
              <a:rPr lang="en-GB" sz="2000" dirty="0"/>
              <a:t>. </a:t>
            </a:r>
            <a:endParaRPr lang="en-GB" sz="2000" dirty="0" smtClean="0"/>
          </a:p>
          <a:p>
            <a:pPr algn="just"/>
            <a:r>
              <a:rPr lang="en-GB" sz="2000" dirty="0"/>
              <a:t>The </a:t>
            </a:r>
            <a:r>
              <a:rPr lang="en-GB" sz="2000" dirty="0" err="1" smtClean="0"/>
              <a:t>detectivity</a:t>
            </a:r>
            <a:r>
              <a:rPr lang="en-GB" sz="2000" dirty="0" smtClean="0"/>
              <a:t>, </a:t>
            </a:r>
            <a:r>
              <a:rPr lang="en-GB" sz="2000" i="1" dirty="0" smtClean="0">
                <a:latin typeface="Times New Roman" panose="02020603050405020304" pitchFamily="18" charset="0"/>
                <a:cs typeface="Times New Roman" panose="02020603050405020304" pitchFamily="18" charset="0"/>
              </a:rPr>
              <a:t>D,</a:t>
            </a:r>
            <a:r>
              <a:rPr lang="en-GB" sz="2000" dirty="0" smtClean="0"/>
              <a:t> is </a:t>
            </a:r>
            <a:r>
              <a:rPr lang="en-GB" sz="2000" dirty="0"/>
              <a:t>the inverse of the </a:t>
            </a:r>
            <a:r>
              <a:rPr lang="en-GB" sz="2000" dirty="0" smtClean="0"/>
              <a:t>NEP.</a:t>
            </a:r>
          </a:p>
          <a:p>
            <a:pPr marL="342900" lvl="1" indent="-342900" algn="just">
              <a:buFont typeface="Arial" panose="020B0604020202020204" pitchFamily="34" charset="0"/>
              <a:buChar char="•"/>
            </a:pPr>
            <a:r>
              <a:rPr lang="en-GB" sz="2000" i="1" dirty="0" smtClean="0"/>
              <a:t>D</a:t>
            </a:r>
            <a:r>
              <a:rPr lang="en-GB" sz="2000" dirty="0" smtClean="0"/>
              <a:t>* is defined by:	          </a:t>
            </a:r>
            <a:r>
              <a:rPr lang="en-GB" sz="2000" dirty="0"/>
              <a:t>where </a:t>
            </a:r>
            <a:r>
              <a:rPr lang="en-GB" sz="2000" i="1" dirty="0"/>
              <a:t>A</a:t>
            </a:r>
            <a:r>
              <a:rPr lang="en-GB" sz="2000" i="1" baseline="-25000" dirty="0"/>
              <a:t>d</a:t>
            </a:r>
            <a:r>
              <a:rPr lang="en-GB" sz="2000" dirty="0"/>
              <a:t> is the detector </a:t>
            </a:r>
            <a:r>
              <a:rPr lang="en-GB" sz="2000" dirty="0" smtClean="0"/>
              <a:t>area and </a:t>
            </a:r>
            <a:r>
              <a:rPr lang="en-GB" sz="2000" dirty="0"/>
              <a:t>is in units of </a:t>
            </a:r>
            <a:r>
              <a:rPr lang="en-GB" sz="2000" dirty="0" smtClean="0"/>
              <a:t>cmHz</a:t>
            </a:r>
            <a:r>
              <a:rPr lang="en-GB" sz="2000" baseline="30000" dirty="0" smtClean="0"/>
              <a:t>1/2</a:t>
            </a:r>
            <a:r>
              <a:rPr lang="en-GB" sz="2000" dirty="0" smtClean="0"/>
              <a:t>W</a:t>
            </a:r>
            <a:r>
              <a:rPr lang="en-GB" sz="2000" baseline="30000" dirty="0" smtClean="0">
                <a:latin typeface="Symbol" panose="05050102010706020507" pitchFamily="18" charset="2"/>
              </a:rPr>
              <a:t>-</a:t>
            </a:r>
            <a:r>
              <a:rPr lang="en-GB" sz="2000" baseline="30000" dirty="0" smtClean="0"/>
              <a:t>1</a:t>
            </a:r>
            <a:r>
              <a:rPr lang="en-GB" sz="2000" dirty="0" smtClean="0"/>
              <a:t>.</a:t>
            </a:r>
          </a:p>
        </p:txBody>
      </p:sp>
      <p:sp>
        <p:nvSpPr>
          <p:cNvPr id="7" name="Rectangle 5"/>
          <p:cNvSpPr>
            <a:spLocks noChangeArrowheads="1"/>
          </p:cNvSpPr>
          <p:nvPr/>
        </p:nvSpPr>
        <p:spPr bwMode="auto">
          <a:xfrm>
            <a:off x="3707904" y="479715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8" name="Object 7"/>
          <p:cNvGraphicFramePr>
            <a:graphicFrameLocks noChangeAspect="1"/>
          </p:cNvGraphicFramePr>
          <p:nvPr>
            <p:extLst>
              <p:ext uri="{D42A27DB-BD31-4B8C-83A1-F6EECF244321}">
                <p14:modId xmlns:p14="http://schemas.microsoft.com/office/powerpoint/2010/main" val="4214840544"/>
              </p:ext>
            </p:extLst>
          </p:nvPr>
        </p:nvGraphicFramePr>
        <p:xfrm>
          <a:off x="2555776" y="5373216"/>
          <a:ext cx="1231740" cy="426665"/>
        </p:xfrm>
        <a:graphic>
          <a:graphicData uri="http://schemas.openxmlformats.org/presentationml/2006/ole">
            <mc:AlternateContent xmlns:mc="http://schemas.openxmlformats.org/markup-compatibility/2006">
              <mc:Choice xmlns:v="urn:schemas-microsoft-com:vml" Requires="v">
                <p:oleObj spid="_x0000_s18458" name="Equation" r:id="rId3" imgW="774364" imgH="266584" progId="Equation.DSMT4">
                  <p:embed/>
                </p:oleObj>
              </mc:Choice>
              <mc:Fallback>
                <p:oleObj name="Equation" r:id="rId3" imgW="774364" imgH="266584"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5373216"/>
                        <a:ext cx="1231740" cy="426665"/>
                      </a:xfrm>
                      <a:prstGeom prst="rect">
                        <a:avLst/>
                      </a:prstGeom>
                      <a:noFill/>
                    </p:spPr>
                  </p:pic>
                </p:oleObj>
              </mc:Fallback>
            </mc:AlternateContent>
          </a:graphicData>
        </a:graphic>
      </p:graphicFrame>
    </p:spTree>
    <p:extLst>
      <p:ext uri="{BB962C8B-B14F-4D97-AF65-F5344CB8AC3E}">
        <p14:creationId xmlns:p14="http://schemas.microsoft.com/office/powerpoint/2010/main" val="3522544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a:t>Transimpedance</a:t>
            </a:r>
            <a:r>
              <a:rPr lang="en-GB" dirty="0"/>
              <a:t> </a:t>
            </a:r>
            <a:r>
              <a:rPr lang="en-GB" dirty="0" smtClean="0"/>
              <a:t>Photodiode Receivers</a:t>
            </a:r>
            <a:endParaRPr lang="en-GB" dirty="0"/>
          </a:p>
        </p:txBody>
      </p:sp>
      <p:pic>
        <p:nvPicPr>
          <p:cNvPr id="4" name="Picture 3"/>
          <p:cNvPicPr>
            <a:picLocks noChangeAspect="1"/>
          </p:cNvPicPr>
          <p:nvPr/>
        </p:nvPicPr>
        <p:blipFill>
          <a:blip r:embed="rId2"/>
          <a:stretch>
            <a:fillRect/>
          </a:stretch>
        </p:blipFill>
        <p:spPr>
          <a:xfrm>
            <a:off x="964764" y="1576103"/>
            <a:ext cx="6801628" cy="3206600"/>
          </a:xfrm>
          <a:prstGeom prst="rect">
            <a:avLst/>
          </a:prstGeom>
        </p:spPr>
      </p:pic>
      <p:sp>
        <p:nvSpPr>
          <p:cNvPr id="3" name="TextBox 2"/>
          <p:cNvSpPr txBox="1"/>
          <p:nvPr/>
        </p:nvSpPr>
        <p:spPr>
          <a:xfrm>
            <a:off x="4716016" y="4782703"/>
            <a:ext cx="3888432" cy="1569660"/>
          </a:xfrm>
          <a:prstGeom prst="rect">
            <a:avLst/>
          </a:prstGeom>
          <a:noFill/>
        </p:spPr>
        <p:txBody>
          <a:bodyPr wrap="square" rtlCol="0">
            <a:spAutoFit/>
          </a:bodyPr>
          <a:lstStyle/>
          <a:p>
            <a:r>
              <a:rPr lang="en-GB" sz="1600" dirty="0" smtClean="0"/>
              <a:t>Zero </a:t>
            </a:r>
            <a:r>
              <a:rPr lang="en-GB" sz="1600" dirty="0"/>
              <a:t>bias photovoltaic mode has better noise characteristics due to the almost complete suppression of surface leakage </a:t>
            </a:r>
            <a:r>
              <a:rPr lang="en-GB" sz="1600" dirty="0" smtClean="0"/>
              <a:t>currents. It also has a linear response </a:t>
            </a:r>
            <a:r>
              <a:rPr lang="en-GB" sz="1600" dirty="0"/>
              <a:t>due to the low load resistance on the photodiode from the virtual earth at the inverting </a:t>
            </a:r>
            <a:r>
              <a:rPr lang="en-GB" sz="1600" dirty="0" smtClean="0"/>
              <a:t>input.</a:t>
            </a:r>
            <a:endParaRPr lang="en-GB" sz="1600" dirty="0"/>
          </a:p>
        </p:txBody>
      </p:sp>
      <p:sp>
        <p:nvSpPr>
          <p:cNvPr id="5" name="TextBox 4"/>
          <p:cNvSpPr txBox="1"/>
          <p:nvPr/>
        </p:nvSpPr>
        <p:spPr>
          <a:xfrm>
            <a:off x="1403648" y="4950118"/>
            <a:ext cx="3103180" cy="1077218"/>
          </a:xfrm>
          <a:prstGeom prst="rect">
            <a:avLst/>
          </a:prstGeom>
          <a:noFill/>
        </p:spPr>
        <p:txBody>
          <a:bodyPr wrap="square" rtlCol="0">
            <a:spAutoFit/>
          </a:bodyPr>
          <a:lstStyle/>
          <a:p>
            <a:r>
              <a:rPr lang="en-GB" sz="1600" dirty="0"/>
              <a:t>Biasing </a:t>
            </a:r>
            <a:r>
              <a:rPr lang="en-GB" sz="1600" dirty="0" smtClean="0"/>
              <a:t>the </a:t>
            </a:r>
            <a:r>
              <a:rPr lang="en-GB" sz="1600" dirty="0"/>
              <a:t>photodiode </a:t>
            </a:r>
            <a:r>
              <a:rPr lang="en-GB" sz="1600" dirty="0" smtClean="0"/>
              <a:t>in the photoconductive mode reduces </a:t>
            </a:r>
            <a:r>
              <a:rPr lang="en-GB" sz="1600" dirty="0"/>
              <a:t>the junction capacitance and hence improves the </a:t>
            </a:r>
            <a:r>
              <a:rPr lang="en-GB" sz="1600" dirty="0" smtClean="0"/>
              <a:t>bandwidth.</a:t>
            </a:r>
            <a:endParaRPr lang="en-GB" sz="1600" dirty="0"/>
          </a:p>
        </p:txBody>
      </p:sp>
    </p:spTree>
    <p:extLst>
      <p:ext uri="{BB962C8B-B14F-4D97-AF65-F5344CB8AC3E}">
        <p14:creationId xmlns:p14="http://schemas.microsoft.com/office/powerpoint/2010/main" val="979879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Equivalent </a:t>
            </a:r>
            <a:r>
              <a:rPr lang="en-GB" dirty="0" smtClean="0"/>
              <a:t>Circuit </a:t>
            </a:r>
            <a:r>
              <a:rPr lang="en-GB" dirty="0"/>
              <a:t>M</a:t>
            </a:r>
            <a:r>
              <a:rPr lang="en-GB" dirty="0" smtClean="0"/>
              <a:t>odel </a:t>
            </a:r>
            <a:r>
              <a:rPr lang="en-GB" dirty="0"/>
              <a:t>of the </a:t>
            </a:r>
            <a:r>
              <a:rPr lang="en-GB" dirty="0" err="1"/>
              <a:t>T</a:t>
            </a:r>
            <a:r>
              <a:rPr lang="en-GB" dirty="0" err="1" smtClean="0"/>
              <a:t>ransimpedance</a:t>
            </a:r>
            <a:r>
              <a:rPr lang="en-GB" dirty="0" smtClean="0"/>
              <a:t> </a:t>
            </a:r>
            <a:r>
              <a:rPr lang="en-GB" dirty="0"/>
              <a:t>P</a:t>
            </a:r>
            <a:r>
              <a:rPr lang="en-GB" dirty="0" smtClean="0"/>
              <a:t>hotodiode </a:t>
            </a:r>
            <a:r>
              <a:rPr lang="en-GB" dirty="0"/>
              <a:t>R</a:t>
            </a:r>
            <a:r>
              <a:rPr lang="en-GB" dirty="0" smtClean="0"/>
              <a:t>eceiver </a:t>
            </a:r>
            <a:endParaRPr lang="en-GB" dirty="0"/>
          </a:p>
        </p:txBody>
      </p:sp>
      <p:pic>
        <p:nvPicPr>
          <p:cNvPr id="3" name="Picture 2"/>
          <p:cNvPicPr>
            <a:picLocks noChangeAspect="1"/>
          </p:cNvPicPr>
          <p:nvPr/>
        </p:nvPicPr>
        <p:blipFill>
          <a:blip r:embed="rId3"/>
          <a:stretch>
            <a:fillRect/>
          </a:stretch>
        </p:blipFill>
        <p:spPr>
          <a:xfrm>
            <a:off x="1115616" y="1844824"/>
            <a:ext cx="6637595" cy="3558848"/>
          </a:xfrm>
          <a:prstGeom prst="rect">
            <a:avLst/>
          </a:prstGeom>
        </p:spPr>
      </p:pic>
      <p:sp>
        <p:nvSpPr>
          <p:cNvPr id="4" name="TextBox 3"/>
          <p:cNvSpPr txBox="1"/>
          <p:nvPr/>
        </p:nvSpPr>
        <p:spPr>
          <a:xfrm>
            <a:off x="971600" y="5830858"/>
            <a:ext cx="7488832" cy="646331"/>
          </a:xfrm>
          <a:prstGeom prst="rect">
            <a:avLst/>
          </a:prstGeom>
          <a:noFill/>
        </p:spPr>
        <p:txBody>
          <a:bodyPr wrap="square" rtlCol="0">
            <a:spAutoFit/>
          </a:bodyPr>
          <a:lstStyle/>
          <a:p>
            <a:r>
              <a:rPr lang="en-GB" dirty="0"/>
              <a:t>The noise sources in the </a:t>
            </a:r>
            <a:r>
              <a:rPr lang="en-GB" dirty="0" err="1"/>
              <a:t>transimpedance</a:t>
            </a:r>
            <a:r>
              <a:rPr lang="en-GB" dirty="0"/>
              <a:t> receiver consist of thermal noise, amplifier voltage and </a:t>
            </a:r>
            <a:r>
              <a:rPr lang="en-GB" dirty="0" smtClean="0"/>
              <a:t>amplifier current </a:t>
            </a:r>
            <a:r>
              <a:rPr lang="en-GB" dirty="0"/>
              <a:t>noise, shot and dark current noise.</a:t>
            </a:r>
          </a:p>
        </p:txBody>
      </p:sp>
      <p:sp>
        <p:nvSpPr>
          <p:cNvPr id="5" name="Rectangle 2"/>
          <p:cNvSpPr>
            <a:spLocks noChangeArrowheads="1"/>
          </p:cNvSpPr>
          <p:nvPr/>
        </p:nvSpPr>
        <p:spPr bwMode="auto">
          <a:xfrm>
            <a:off x="7686483" y="4005063"/>
            <a:ext cx="921627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6" name="Object 5"/>
          <p:cNvGraphicFramePr>
            <a:graphicFrameLocks noChangeAspect="1"/>
          </p:cNvGraphicFramePr>
          <p:nvPr>
            <p:extLst>
              <p:ext uri="{D42A27DB-BD31-4B8C-83A1-F6EECF244321}">
                <p14:modId xmlns:p14="http://schemas.microsoft.com/office/powerpoint/2010/main" val="3049356199"/>
              </p:ext>
            </p:extLst>
          </p:nvPr>
        </p:nvGraphicFramePr>
        <p:xfrm>
          <a:off x="7653438" y="3998832"/>
          <a:ext cx="1033362" cy="360040"/>
        </p:xfrm>
        <a:graphic>
          <a:graphicData uri="http://schemas.openxmlformats.org/presentationml/2006/ole">
            <mc:AlternateContent xmlns:mc="http://schemas.openxmlformats.org/markup-compatibility/2006">
              <mc:Choice xmlns:v="urn:schemas-microsoft-com:vml" Requires="v">
                <p:oleObj spid="_x0000_s25627" name="Equation" r:id="rId4" imgW="710891" imgH="241195" progId="Equation.DSMT4">
                  <p:embed/>
                </p:oleObj>
              </mc:Choice>
              <mc:Fallback>
                <p:oleObj name="Equation" r:id="rId4" imgW="710891" imgH="241195"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53438" y="3998832"/>
                        <a:ext cx="1033362" cy="360040"/>
                      </a:xfrm>
                      <a:prstGeom prst="rect">
                        <a:avLst/>
                      </a:prstGeom>
                      <a:no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974407052"/>
              </p:ext>
            </p:extLst>
          </p:nvPr>
        </p:nvGraphicFramePr>
        <p:xfrm>
          <a:off x="2195736" y="3387710"/>
          <a:ext cx="817778" cy="329322"/>
        </p:xfrm>
        <a:graphic>
          <a:graphicData uri="http://schemas.openxmlformats.org/presentationml/2006/ole">
            <mc:AlternateContent xmlns:mc="http://schemas.openxmlformats.org/markup-compatibility/2006">
              <mc:Choice xmlns:v="urn:schemas-microsoft-com:vml" Requires="v">
                <p:oleObj spid="_x0000_s25628" name="Equation" r:id="rId6" imgW="583947" imgH="228501" progId="Equation.DSMT4">
                  <p:embed/>
                </p:oleObj>
              </mc:Choice>
              <mc:Fallback>
                <p:oleObj name="Equation" r:id="rId6" imgW="583947" imgH="228501"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5736" y="3387710"/>
                        <a:ext cx="817778" cy="329322"/>
                      </a:xfrm>
                      <a:prstGeom prst="rect">
                        <a:avLst/>
                      </a:prstGeom>
                      <a:noFill/>
                    </p:spPr>
                  </p:pic>
                </p:oleObj>
              </mc:Fallback>
            </mc:AlternateContent>
          </a:graphicData>
        </a:graphic>
      </p:graphicFrame>
      <p:sp>
        <p:nvSpPr>
          <p:cNvPr id="9" name="TextBox 8"/>
          <p:cNvSpPr txBox="1"/>
          <p:nvPr/>
        </p:nvSpPr>
        <p:spPr>
          <a:xfrm>
            <a:off x="7038411" y="3020229"/>
            <a:ext cx="1296144" cy="307777"/>
          </a:xfrm>
          <a:prstGeom prst="rect">
            <a:avLst/>
          </a:prstGeom>
          <a:noFill/>
        </p:spPr>
        <p:txBody>
          <a:bodyPr wrap="square" rtlCol="0">
            <a:spAutoFit/>
          </a:bodyPr>
          <a:lstStyle/>
          <a:p>
            <a:r>
              <a:rPr lang="en-GB" sz="1400" dirty="0" smtClean="0"/>
              <a:t>Signal + noise</a:t>
            </a:r>
            <a:endParaRPr lang="en-GB" sz="1400" dirty="0"/>
          </a:p>
        </p:txBody>
      </p:sp>
      <p:sp>
        <p:nvSpPr>
          <p:cNvPr id="10" name="TextBox 9"/>
          <p:cNvSpPr txBox="1"/>
          <p:nvPr/>
        </p:nvSpPr>
        <p:spPr>
          <a:xfrm>
            <a:off x="7573194" y="3808341"/>
            <a:ext cx="761361" cy="307777"/>
          </a:xfrm>
          <a:prstGeom prst="rect">
            <a:avLst/>
          </a:prstGeom>
          <a:noFill/>
        </p:spPr>
        <p:txBody>
          <a:bodyPr wrap="square" rtlCol="0">
            <a:spAutoFit/>
          </a:bodyPr>
          <a:lstStyle/>
          <a:p>
            <a:r>
              <a:rPr lang="en-GB" sz="1400" dirty="0" smtClean="0"/>
              <a:t>Signal</a:t>
            </a:r>
            <a:endParaRPr lang="en-GB" sz="1400" dirty="0"/>
          </a:p>
        </p:txBody>
      </p:sp>
    </p:spTree>
    <p:extLst>
      <p:ext uri="{BB962C8B-B14F-4D97-AF65-F5344CB8AC3E}">
        <p14:creationId xmlns:p14="http://schemas.microsoft.com/office/powerpoint/2010/main" val="602946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Noise in </a:t>
            </a:r>
            <a:r>
              <a:rPr lang="en-GB" dirty="0" err="1" smtClean="0"/>
              <a:t>Transimpedance</a:t>
            </a:r>
            <a:r>
              <a:rPr lang="en-GB" dirty="0" smtClean="0"/>
              <a:t> Receiver</a:t>
            </a:r>
            <a:endParaRPr lang="en-GB" dirty="0"/>
          </a:p>
        </p:txBody>
      </p:sp>
      <p:sp>
        <p:nvSpPr>
          <p:cNvPr id="3" name="Rectangle 2"/>
          <p:cNvSpPr>
            <a:spLocks noChangeArrowheads="1"/>
          </p:cNvSpPr>
          <p:nvPr/>
        </p:nvSpPr>
        <p:spPr bwMode="auto">
          <a:xfrm>
            <a:off x="3347864" y="23488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4" name="Object 3"/>
          <p:cNvGraphicFramePr>
            <a:graphicFrameLocks noChangeAspect="1"/>
          </p:cNvGraphicFramePr>
          <p:nvPr>
            <p:extLst>
              <p:ext uri="{D42A27DB-BD31-4B8C-83A1-F6EECF244321}">
                <p14:modId xmlns:p14="http://schemas.microsoft.com/office/powerpoint/2010/main" val="196940478"/>
              </p:ext>
            </p:extLst>
          </p:nvPr>
        </p:nvGraphicFramePr>
        <p:xfrm>
          <a:off x="1724110" y="2687747"/>
          <a:ext cx="5870575" cy="525462"/>
        </p:xfrm>
        <a:graphic>
          <a:graphicData uri="http://schemas.openxmlformats.org/presentationml/2006/ole">
            <mc:AlternateContent xmlns:mc="http://schemas.openxmlformats.org/markup-compatibility/2006">
              <mc:Choice xmlns:v="urn:schemas-microsoft-com:vml" Requires="v">
                <p:oleObj spid="_x0000_s19566" name="Equation" r:id="rId3" imgW="3073320" imgH="279360" progId="Equation.DSMT4">
                  <p:embed/>
                </p:oleObj>
              </mc:Choice>
              <mc:Fallback>
                <p:oleObj name="Equation" r:id="rId3" imgW="3073320" imgH="279360" progId="Equation.DSMT4">
                  <p:embed/>
                  <p:pic>
                    <p:nvPicPr>
                      <p:cNvPr id="0" name="Object 1"/>
                      <p:cNvPicPr>
                        <a:picLocks noChangeAspect="1" noChangeArrowheads="1"/>
                      </p:cNvPicPr>
                      <p:nvPr/>
                    </p:nvPicPr>
                    <p:blipFill>
                      <a:blip r:embed="rId4"/>
                      <a:srcRect/>
                      <a:stretch>
                        <a:fillRect/>
                      </a:stretch>
                    </p:blipFill>
                    <p:spPr bwMode="auto">
                      <a:xfrm>
                        <a:off x="1724110" y="2687747"/>
                        <a:ext cx="5870575" cy="525462"/>
                      </a:xfrm>
                      <a:prstGeom prst="rect">
                        <a:avLst/>
                      </a:prstGeom>
                      <a:noFill/>
                    </p:spPr>
                  </p:pic>
                </p:oleObj>
              </mc:Fallback>
            </mc:AlternateContent>
          </a:graphicData>
        </a:graphic>
      </p:graphicFrame>
      <p:sp>
        <p:nvSpPr>
          <p:cNvPr id="5" name="TextBox 4"/>
          <p:cNvSpPr txBox="1"/>
          <p:nvPr/>
        </p:nvSpPr>
        <p:spPr>
          <a:xfrm>
            <a:off x="611560" y="1484784"/>
            <a:ext cx="7632848" cy="923330"/>
          </a:xfrm>
          <a:prstGeom prst="rect">
            <a:avLst/>
          </a:prstGeom>
          <a:noFill/>
        </p:spPr>
        <p:txBody>
          <a:bodyPr wrap="square" rtlCol="0">
            <a:spAutoFit/>
          </a:bodyPr>
          <a:lstStyle/>
          <a:p>
            <a:r>
              <a:rPr lang="en-GB" dirty="0"/>
              <a:t>Since each of </a:t>
            </a:r>
            <a:r>
              <a:rPr lang="en-GB" dirty="0" smtClean="0"/>
              <a:t>the noise </a:t>
            </a:r>
            <a:r>
              <a:rPr lang="en-GB" dirty="0"/>
              <a:t>sources are mutually independent and uncorrelated, the total spectral density of the voltage noise on the </a:t>
            </a:r>
            <a:r>
              <a:rPr lang="en-GB" dirty="0" smtClean="0"/>
              <a:t>output, </a:t>
            </a:r>
            <a:r>
              <a:rPr lang="en-GB" i="1" dirty="0" err="1" smtClean="0">
                <a:latin typeface="Times New Roman" panose="02020603050405020304" pitchFamily="18" charset="0"/>
                <a:cs typeface="Times New Roman" panose="02020603050405020304" pitchFamily="18" charset="0"/>
              </a:rPr>
              <a:t>v</a:t>
            </a:r>
            <a:r>
              <a:rPr lang="en-GB" i="1" baseline="-25000" dirty="0" err="1" smtClean="0">
                <a:latin typeface="Times New Roman" panose="02020603050405020304" pitchFamily="18" charset="0"/>
                <a:cs typeface="Times New Roman" panose="02020603050405020304" pitchFamily="18" charset="0"/>
              </a:rPr>
              <a:t>n</a:t>
            </a:r>
            <a:r>
              <a:rPr lang="en-GB" dirty="0" smtClean="0"/>
              <a:t>,  </a:t>
            </a:r>
            <a:r>
              <a:rPr lang="en-GB" dirty="0"/>
              <a:t>is obtained by adding their mean square </a:t>
            </a:r>
            <a:r>
              <a:rPr lang="en-GB" dirty="0" smtClean="0"/>
              <a:t>values:</a:t>
            </a:r>
            <a:endParaRPr lang="en-GB" dirty="0"/>
          </a:p>
        </p:txBody>
      </p:sp>
      <p:sp>
        <p:nvSpPr>
          <p:cNvPr id="6" name="Rectangle 4"/>
          <p:cNvSpPr>
            <a:spLocks noChangeArrowheads="1"/>
          </p:cNvSpPr>
          <p:nvPr/>
        </p:nvSpPr>
        <p:spPr bwMode="auto">
          <a:xfrm>
            <a:off x="3203848" y="364502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8"/>
          <p:cNvSpPr>
            <a:spLocks noChangeArrowheads="1"/>
          </p:cNvSpPr>
          <p:nvPr/>
        </p:nvSpPr>
        <p:spPr bwMode="auto">
          <a:xfrm>
            <a:off x="4068301" y="303023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9" name="Object 8"/>
          <p:cNvGraphicFramePr>
            <a:graphicFrameLocks noChangeAspect="1"/>
          </p:cNvGraphicFramePr>
          <p:nvPr>
            <p:extLst>
              <p:ext uri="{D42A27DB-BD31-4B8C-83A1-F6EECF244321}">
                <p14:modId xmlns:p14="http://schemas.microsoft.com/office/powerpoint/2010/main" val="2445331643"/>
              </p:ext>
            </p:extLst>
          </p:nvPr>
        </p:nvGraphicFramePr>
        <p:xfrm>
          <a:off x="2894427" y="4357332"/>
          <a:ext cx="2394187" cy="661229"/>
        </p:xfrm>
        <a:graphic>
          <a:graphicData uri="http://schemas.openxmlformats.org/presentationml/2006/ole">
            <mc:AlternateContent xmlns:mc="http://schemas.openxmlformats.org/markup-compatibility/2006">
              <mc:Choice xmlns:v="urn:schemas-microsoft-com:vml" Requires="v">
                <p:oleObj spid="_x0000_s19567" name="Equation" r:id="rId5" imgW="1548728" imgH="431613" progId="Equation.DSMT4">
                  <p:embed/>
                </p:oleObj>
              </mc:Choice>
              <mc:Fallback>
                <p:oleObj name="Equation" r:id="rId5" imgW="1548728" imgH="431613"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4427" y="4357332"/>
                        <a:ext cx="2394187" cy="661229"/>
                      </a:xfrm>
                      <a:prstGeom prst="rect">
                        <a:avLst/>
                      </a:prstGeom>
                      <a:noFill/>
                    </p:spPr>
                  </p:pic>
                </p:oleObj>
              </mc:Fallback>
            </mc:AlternateContent>
          </a:graphicData>
        </a:graphic>
      </p:graphicFrame>
      <p:sp>
        <p:nvSpPr>
          <p:cNvPr id="10" name="Rectangle 10"/>
          <p:cNvSpPr>
            <a:spLocks noChangeArrowheads="1"/>
          </p:cNvSpPr>
          <p:nvPr/>
        </p:nvSpPr>
        <p:spPr bwMode="auto">
          <a:xfrm>
            <a:off x="2577926" y="520018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1" name="Object 10"/>
          <p:cNvGraphicFramePr>
            <a:graphicFrameLocks noChangeAspect="1"/>
          </p:cNvGraphicFramePr>
          <p:nvPr>
            <p:extLst>
              <p:ext uri="{D42A27DB-BD31-4B8C-83A1-F6EECF244321}">
                <p14:modId xmlns:p14="http://schemas.microsoft.com/office/powerpoint/2010/main" val="2509989528"/>
              </p:ext>
            </p:extLst>
          </p:nvPr>
        </p:nvGraphicFramePr>
        <p:xfrm>
          <a:off x="2894427" y="5110900"/>
          <a:ext cx="2436812" cy="400050"/>
        </p:xfrm>
        <a:graphic>
          <a:graphicData uri="http://schemas.openxmlformats.org/presentationml/2006/ole">
            <mc:AlternateContent xmlns:mc="http://schemas.openxmlformats.org/markup-compatibility/2006">
              <mc:Choice xmlns:v="urn:schemas-microsoft-com:vml" Requires="v">
                <p:oleObj spid="_x0000_s19568" name="Equation" r:id="rId7" imgW="1523880" imgH="253800" progId="Equation.DSMT4">
                  <p:embed/>
                </p:oleObj>
              </mc:Choice>
              <mc:Fallback>
                <p:oleObj name="Equation" r:id="rId7" imgW="1523880" imgH="253800" progId="Equation.DSMT4">
                  <p:embed/>
                  <p:pic>
                    <p:nvPicPr>
                      <p:cNvPr id="0" name="Object 9"/>
                      <p:cNvPicPr>
                        <a:picLocks noChangeAspect="1" noChangeArrowheads="1"/>
                      </p:cNvPicPr>
                      <p:nvPr/>
                    </p:nvPicPr>
                    <p:blipFill>
                      <a:blip r:embed="rId8"/>
                      <a:srcRect/>
                      <a:stretch>
                        <a:fillRect/>
                      </a:stretch>
                    </p:blipFill>
                    <p:spPr bwMode="auto">
                      <a:xfrm>
                        <a:off x="2894427" y="5110900"/>
                        <a:ext cx="2436812" cy="400050"/>
                      </a:xfrm>
                      <a:prstGeom prst="rect">
                        <a:avLst/>
                      </a:prstGeom>
                      <a:noFill/>
                    </p:spPr>
                  </p:pic>
                </p:oleObj>
              </mc:Fallback>
            </mc:AlternateContent>
          </a:graphicData>
        </a:graphic>
      </p:graphicFrame>
      <p:sp>
        <p:nvSpPr>
          <p:cNvPr id="12" name="Rectangle 12"/>
          <p:cNvSpPr>
            <a:spLocks noChangeArrowheads="1"/>
          </p:cNvSpPr>
          <p:nvPr/>
        </p:nvSpPr>
        <p:spPr bwMode="auto">
          <a:xfrm>
            <a:off x="4610610" y="517792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3" name="Object 12"/>
          <p:cNvGraphicFramePr>
            <a:graphicFrameLocks noChangeAspect="1"/>
          </p:cNvGraphicFramePr>
          <p:nvPr>
            <p:extLst>
              <p:ext uri="{D42A27DB-BD31-4B8C-83A1-F6EECF244321}">
                <p14:modId xmlns:p14="http://schemas.microsoft.com/office/powerpoint/2010/main" val="3055990257"/>
              </p:ext>
            </p:extLst>
          </p:nvPr>
        </p:nvGraphicFramePr>
        <p:xfrm>
          <a:off x="3061207" y="5631170"/>
          <a:ext cx="2014188" cy="396810"/>
        </p:xfrm>
        <a:graphic>
          <a:graphicData uri="http://schemas.openxmlformats.org/presentationml/2006/ole">
            <mc:AlternateContent xmlns:mc="http://schemas.openxmlformats.org/markup-compatibility/2006">
              <mc:Choice xmlns:v="urn:schemas-microsoft-com:vml" Requires="v">
                <p:oleObj spid="_x0000_s19569" name="Equation" r:id="rId9" imgW="1269449" imgH="253890" progId="Equation.DSMT4">
                  <p:embed/>
                </p:oleObj>
              </mc:Choice>
              <mc:Fallback>
                <p:oleObj name="Equation" r:id="rId9" imgW="1269449" imgH="253890" progId="Equation.DSMT4">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61207" y="5631170"/>
                        <a:ext cx="2014188" cy="396810"/>
                      </a:xfrm>
                      <a:prstGeom prst="rect">
                        <a:avLst/>
                      </a:prstGeom>
                      <a:noFill/>
                    </p:spPr>
                  </p:pic>
                </p:oleObj>
              </mc:Fallback>
            </mc:AlternateContent>
          </a:graphicData>
        </a:graphic>
      </p:graphicFrame>
      <p:sp>
        <p:nvSpPr>
          <p:cNvPr id="14" name="Rectangle 13"/>
          <p:cNvSpPr/>
          <p:nvPr/>
        </p:nvSpPr>
        <p:spPr>
          <a:xfrm>
            <a:off x="1619672" y="2602097"/>
            <a:ext cx="6052746" cy="63461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867936" y="4503280"/>
            <a:ext cx="864096" cy="369332"/>
          </a:xfrm>
          <a:prstGeom prst="rect">
            <a:avLst/>
          </a:prstGeom>
          <a:noFill/>
        </p:spPr>
        <p:txBody>
          <a:bodyPr wrap="square" rtlCol="0">
            <a:spAutoFit/>
          </a:bodyPr>
          <a:lstStyle/>
          <a:p>
            <a:r>
              <a:rPr lang="en-GB" dirty="0"/>
              <a:t>w</a:t>
            </a:r>
            <a:r>
              <a:rPr lang="en-GB" dirty="0" smtClean="0"/>
              <a:t>here:</a:t>
            </a:r>
            <a:endParaRPr lang="en-GB" dirty="0"/>
          </a:p>
        </p:txBody>
      </p:sp>
      <p:sp>
        <p:nvSpPr>
          <p:cNvPr id="17" name="TextBox 16"/>
          <p:cNvSpPr txBox="1"/>
          <p:nvPr/>
        </p:nvSpPr>
        <p:spPr>
          <a:xfrm>
            <a:off x="1612140" y="3406403"/>
            <a:ext cx="1375688" cy="584775"/>
          </a:xfrm>
          <a:prstGeom prst="rect">
            <a:avLst/>
          </a:prstGeom>
          <a:noFill/>
        </p:spPr>
        <p:txBody>
          <a:bodyPr wrap="square" rtlCol="0">
            <a:spAutoFit/>
          </a:bodyPr>
          <a:lstStyle/>
          <a:p>
            <a:r>
              <a:rPr lang="en-GB" sz="1600" dirty="0" smtClean="0"/>
              <a:t>Thermal noise from </a:t>
            </a:r>
            <a:r>
              <a:rPr lang="en-GB" sz="1600" i="1" dirty="0" err="1" smtClean="0">
                <a:latin typeface="Times New Roman" panose="02020603050405020304" pitchFamily="18" charset="0"/>
                <a:cs typeface="Times New Roman" panose="02020603050405020304" pitchFamily="18" charset="0"/>
              </a:rPr>
              <a:t>R</a:t>
            </a:r>
            <a:r>
              <a:rPr lang="en-GB" sz="1600" i="1" baseline="-25000" dirty="0" err="1" smtClean="0">
                <a:latin typeface="Times New Roman" panose="02020603050405020304" pitchFamily="18" charset="0"/>
                <a:cs typeface="Times New Roman" panose="02020603050405020304" pitchFamily="18" charset="0"/>
              </a:rPr>
              <a:t>f</a:t>
            </a:r>
            <a:endParaRPr lang="en-GB" sz="1600" i="1" baseline="-25000"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3010243" y="3415764"/>
            <a:ext cx="1689582" cy="584775"/>
          </a:xfrm>
          <a:prstGeom prst="rect">
            <a:avLst/>
          </a:prstGeom>
          <a:noFill/>
        </p:spPr>
        <p:txBody>
          <a:bodyPr wrap="square" rtlCol="0">
            <a:spAutoFit/>
          </a:bodyPr>
          <a:lstStyle/>
          <a:p>
            <a:r>
              <a:rPr lang="en-GB" sz="1600" dirty="0" smtClean="0"/>
              <a:t>Amplifier voltage noise on output</a:t>
            </a:r>
            <a:endParaRPr lang="en-GB" sz="1600" dirty="0"/>
          </a:p>
        </p:txBody>
      </p:sp>
      <p:sp>
        <p:nvSpPr>
          <p:cNvPr id="19" name="TextBox 18"/>
          <p:cNvSpPr txBox="1"/>
          <p:nvPr/>
        </p:nvSpPr>
        <p:spPr>
          <a:xfrm>
            <a:off x="4659397" y="3429793"/>
            <a:ext cx="1469124" cy="584775"/>
          </a:xfrm>
          <a:prstGeom prst="rect">
            <a:avLst/>
          </a:prstGeom>
          <a:noFill/>
        </p:spPr>
        <p:txBody>
          <a:bodyPr wrap="square" rtlCol="0">
            <a:spAutoFit/>
          </a:bodyPr>
          <a:lstStyle/>
          <a:p>
            <a:r>
              <a:rPr lang="en-GB" sz="1600" dirty="0" smtClean="0"/>
              <a:t>Amplifier current noise</a:t>
            </a:r>
          </a:p>
        </p:txBody>
      </p:sp>
      <p:sp>
        <p:nvSpPr>
          <p:cNvPr id="20" name="TextBox 19"/>
          <p:cNvSpPr txBox="1"/>
          <p:nvPr/>
        </p:nvSpPr>
        <p:spPr>
          <a:xfrm>
            <a:off x="608879" y="3415764"/>
            <a:ext cx="1299373" cy="584775"/>
          </a:xfrm>
          <a:prstGeom prst="rect">
            <a:avLst/>
          </a:prstGeom>
          <a:noFill/>
        </p:spPr>
        <p:txBody>
          <a:bodyPr wrap="square" rtlCol="0">
            <a:spAutoFit/>
          </a:bodyPr>
          <a:lstStyle/>
          <a:p>
            <a:r>
              <a:rPr lang="en-GB" sz="1600" dirty="0" smtClean="0"/>
              <a:t>Total noise on output</a:t>
            </a:r>
            <a:endParaRPr lang="en-GB" sz="1600" dirty="0"/>
          </a:p>
        </p:txBody>
      </p:sp>
      <p:cxnSp>
        <p:nvCxnSpPr>
          <p:cNvPr id="22" name="Straight Connector 21"/>
          <p:cNvCxnSpPr/>
          <p:nvPr/>
        </p:nvCxnSpPr>
        <p:spPr>
          <a:xfrm flipV="1">
            <a:off x="1074424" y="2980949"/>
            <a:ext cx="649686" cy="464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2179545" y="3098596"/>
            <a:ext cx="432048" cy="3468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403681" y="3098596"/>
            <a:ext cx="0" cy="346873"/>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931167" y="3415764"/>
            <a:ext cx="1253100" cy="584775"/>
          </a:xfrm>
          <a:prstGeom prst="rect">
            <a:avLst/>
          </a:prstGeom>
          <a:noFill/>
        </p:spPr>
        <p:txBody>
          <a:bodyPr wrap="square" rtlCol="0">
            <a:spAutoFit/>
          </a:bodyPr>
          <a:lstStyle/>
          <a:p>
            <a:r>
              <a:rPr lang="en-GB" sz="1600" dirty="0" smtClean="0"/>
              <a:t>Thermal noise of </a:t>
            </a:r>
            <a:r>
              <a:rPr lang="en-GB" sz="1600" i="1" dirty="0" err="1" smtClean="0">
                <a:latin typeface="Times New Roman" panose="02020603050405020304" pitchFamily="18" charset="0"/>
                <a:cs typeface="Times New Roman" panose="02020603050405020304" pitchFamily="18" charset="0"/>
              </a:rPr>
              <a:t>R</a:t>
            </a:r>
            <a:r>
              <a:rPr lang="en-GB" sz="1600" i="1" baseline="-25000" dirty="0" err="1" smtClean="0">
                <a:latin typeface="Times New Roman" panose="02020603050405020304" pitchFamily="18" charset="0"/>
                <a:cs typeface="Times New Roman" panose="02020603050405020304" pitchFamily="18" charset="0"/>
              </a:rPr>
              <a:t>p</a:t>
            </a:r>
            <a:r>
              <a:rPr lang="en-GB" sz="1600" dirty="0" smtClean="0"/>
              <a:t> </a:t>
            </a:r>
          </a:p>
        </p:txBody>
      </p:sp>
      <p:sp>
        <p:nvSpPr>
          <p:cNvPr id="39" name="TextBox 38"/>
          <p:cNvSpPr txBox="1"/>
          <p:nvPr/>
        </p:nvSpPr>
        <p:spPr>
          <a:xfrm>
            <a:off x="6948525" y="3432626"/>
            <a:ext cx="1486371" cy="584775"/>
          </a:xfrm>
          <a:prstGeom prst="rect">
            <a:avLst/>
          </a:prstGeom>
          <a:noFill/>
        </p:spPr>
        <p:txBody>
          <a:bodyPr wrap="square" rtlCol="0">
            <a:spAutoFit/>
          </a:bodyPr>
          <a:lstStyle/>
          <a:p>
            <a:r>
              <a:rPr lang="en-GB" sz="1600" dirty="0" smtClean="0"/>
              <a:t>Shot and dark current noise</a:t>
            </a:r>
            <a:endParaRPr lang="en-GB" sz="1600" dirty="0"/>
          </a:p>
        </p:txBody>
      </p:sp>
      <p:cxnSp>
        <p:nvCxnSpPr>
          <p:cNvPr id="41" name="Straight Connector 40"/>
          <p:cNvCxnSpPr/>
          <p:nvPr/>
        </p:nvCxnSpPr>
        <p:spPr>
          <a:xfrm>
            <a:off x="4530717" y="3175153"/>
            <a:ext cx="444556" cy="2703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584186" y="3175153"/>
            <a:ext cx="648072" cy="2703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948525" y="3184065"/>
            <a:ext cx="537020" cy="29942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997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Signal-to-Noise </a:t>
            </a:r>
            <a:r>
              <a:rPr lang="en-GB" dirty="0"/>
              <a:t>R</a:t>
            </a:r>
            <a:r>
              <a:rPr lang="en-GB" dirty="0" smtClean="0"/>
              <a:t>atio </a:t>
            </a:r>
            <a:r>
              <a:rPr lang="en-GB" dirty="0"/>
              <a:t>of the </a:t>
            </a:r>
            <a:r>
              <a:rPr lang="en-GB" dirty="0" err="1" smtClean="0"/>
              <a:t>Transimpedance</a:t>
            </a:r>
            <a:r>
              <a:rPr lang="en-GB" dirty="0" smtClean="0"/>
              <a:t> Receiver</a:t>
            </a:r>
            <a:endParaRPr lang="en-GB" dirty="0"/>
          </a:p>
        </p:txBody>
      </p:sp>
      <p:sp>
        <p:nvSpPr>
          <p:cNvPr id="3" name="Rectangle 2"/>
          <p:cNvSpPr>
            <a:spLocks noChangeArrowheads="1"/>
          </p:cNvSpPr>
          <p:nvPr/>
        </p:nvSpPr>
        <p:spPr bwMode="auto">
          <a:xfrm>
            <a:off x="3347864" y="23488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4"/>
          <p:cNvSpPr txBox="1"/>
          <p:nvPr/>
        </p:nvSpPr>
        <p:spPr>
          <a:xfrm>
            <a:off x="686175" y="2190048"/>
            <a:ext cx="7848870" cy="646331"/>
          </a:xfrm>
          <a:prstGeom prst="rect">
            <a:avLst/>
          </a:prstGeom>
          <a:noFill/>
        </p:spPr>
        <p:txBody>
          <a:bodyPr wrap="square" rtlCol="0">
            <a:spAutoFit/>
          </a:bodyPr>
          <a:lstStyle/>
          <a:p>
            <a:r>
              <a:rPr lang="en-GB" dirty="0" smtClean="0"/>
              <a:t>If an optical power of </a:t>
            </a:r>
            <a:r>
              <a:rPr lang="en-GB" i="1" dirty="0" err="1">
                <a:latin typeface="Times New Roman" panose="02020603050405020304" pitchFamily="18" charset="0"/>
                <a:cs typeface="Times New Roman" panose="02020603050405020304" pitchFamily="18" charset="0"/>
              </a:rPr>
              <a:t>P</a:t>
            </a:r>
            <a:r>
              <a:rPr lang="en-GB" i="1" baseline="-25000" dirty="0" err="1">
                <a:latin typeface="Times New Roman" panose="02020603050405020304" pitchFamily="18" charset="0"/>
                <a:cs typeface="Times New Roman" panose="02020603050405020304" pitchFamily="18" charset="0"/>
              </a:rPr>
              <a:t>d</a:t>
            </a:r>
            <a:r>
              <a:rPr lang="en-GB" dirty="0"/>
              <a:t> </a:t>
            </a:r>
            <a:r>
              <a:rPr lang="en-GB" dirty="0" smtClean="0"/>
              <a:t>falls on </a:t>
            </a:r>
            <a:r>
              <a:rPr lang="en-GB" dirty="0"/>
              <a:t>the </a:t>
            </a:r>
            <a:r>
              <a:rPr lang="en-GB" dirty="0" smtClean="0"/>
              <a:t>photodiode detector, the signal-to-noise ratio of the receiver over a </a:t>
            </a:r>
            <a:r>
              <a:rPr lang="en-GB" dirty="0"/>
              <a:t>frequency bandwidth </a:t>
            </a:r>
            <a:r>
              <a:rPr lang="en-GB" i="1" dirty="0" smtClean="0"/>
              <a:t>B is</a:t>
            </a:r>
            <a:r>
              <a:rPr lang="en-GB" dirty="0" smtClean="0"/>
              <a:t>:</a:t>
            </a:r>
            <a:endParaRPr lang="en-GB" dirty="0"/>
          </a:p>
        </p:txBody>
      </p:sp>
      <p:sp>
        <p:nvSpPr>
          <p:cNvPr id="6" name="Rectangle 4"/>
          <p:cNvSpPr>
            <a:spLocks noChangeArrowheads="1"/>
          </p:cNvSpPr>
          <p:nvPr/>
        </p:nvSpPr>
        <p:spPr bwMode="auto">
          <a:xfrm>
            <a:off x="3203848" y="364502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8"/>
          <p:cNvSpPr>
            <a:spLocks noChangeArrowheads="1"/>
          </p:cNvSpPr>
          <p:nvPr/>
        </p:nvSpPr>
        <p:spPr bwMode="auto">
          <a:xfrm>
            <a:off x="3347864" y="303023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0" name="Rectangle 10"/>
          <p:cNvSpPr>
            <a:spLocks noChangeArrowheads="1"/>
          </p:cNvSpPr>
          <p:nvPr/>
        </p:nvSpPr>
        <p:spPr bwMode="auto">
          <a:xfrm>
            <a:off x="2577926" y="520018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2" name="Rectangle 12"/>
          <p:cNvSpPr>
            <a:spLocks noChangeArrowheads="1"/>
          </p:cNvSpPr>
          <p:nvPr/>
        </p:nvSpPr>
        <p:spPr bwMode="auto">
          <a:xfrm>
            <a:off x="4610610" y="517792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4" name="Rectangle 13"/>
          <p:cNvSpPr/>
          <p:nvPr/>
        </p:nvSpPr>
        <p:spPr>
          <a:xfrm>
            <a:off x="1115616" y="3395736"/>
            <a:ext cx="6552728" cy="140420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8"/>
          <p:cNvSpPr>
            <a:spLocks noChangeArrowheads="1"/>
          </p:cNvSpPr>
          <p:nvPr/>
        </p:nvSpPr>
        <p:spPr bwMode="auto">
          <a:xfrm>
            <a:off x="1523560" y="4123149"/>
            <a:ext cx="10969639" cy="56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16" name="Object 15"/>
          <p:cNvGraphicFramePr>
            <a:graphicFrameLocks noChangeAspect="1"/>
          </p:cNvGraphicFramePr>
          <p:nvPr>
            <p:extLst>
              <p:ext uri="{D42A27DB-BD31-4B8C-83A1-F6EECF244321}">
                <p14:modId xmlns:p14="http://schemas.microsoft.com/office/powerpoint/2010/main" val="2116905972"/>
              </p:ext>
            </p:extLst>
          </p:nvPr>
        </p:nvGraphicFramePr>
        <p:xfrm>
          <a:off x="1206746" y="3616435"/>
          <a:ext cx="6082435" cy="1126560"/>
        </p:xfrm>
        <a:graphic>
          <a:graphicData uri="http://schemas.openxmlformats.org/presentationml/2006/ole">
            <mc:AlternateContent xmlns:mc="http://schemas.openxmlformats.org/markup-compatibility/2006">
              <mc:Choice xmlns:v="urn:schemas-microsoft-com:vml" Requires="v">
                <p:oleObj spid="_x0000_s20525" name="Equation" r:id="rId3" imgW="3911600" imgH="723900" progId="Equation.DSMT4">
                  <p:embed/>
                </p:oleObj>
              </mc:Choice>
              <mc:Fallback>
                <p:oleObj name="Equation" r:id="rId3" imgW="3911600" imgH="723900"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6746" y="3616435"/>
                        <a:ext cx="6082435" cy="1126560"/>
                      </a:xfrm>
                      <a:prstGeom prst="rect">
                        <a:avLst/>
                      </a:prstGeom>
                      <a:noFill/>
                    </p:spPr>
                  </p:pic>
                </p:oleObj>
              </mc:Fallback>
            </mc:AlternateContent>
          </a:graphicData>
        </a:graphic>
      </p:graphicFrame>
      <p:sp>
        <p:nvSpPr>
          <p:cNvPr id="18" name="Rectangle 10"/>
          <p:cNvSpPr>
            <a:spLocks noChangeArrowheads="1"/>
          </p:cNvSpPr>
          <p:nvPr/>
        </p:nvSpPr>
        <p:spPr bwMode="auto">
          <a:xfrm>
            <a:off x="2452041" y="5768975"/>
            <a:ext cx="11823404" cy="56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10662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Signal-to-Noise Ratio of 2</a:t>
            </a:r>
            <a:r>
              <a:rPr lang="en-GB" baseline="30000" dirty="0" smtClean="0"/>
              <a:t>nd</a:t>
            </a:r>
            <a:r>
              <a:rPr lang="en-GB" dirty="0" smtClean="0"/>
              <a:t> Harmonic Measurements with WMS</a:t>
            </a:r>
            <a:endParaRPr lang="en-GB" dirty="0"/>
          </a:p>
        </p:txBody>
      </p:sp>
      <p:sp>
        <p:nvSpPr>
          <p:cNvPr id="3" name="Rectangle 2"/>
          <p:cNvSpPr>
            <a:spLocks noChangeArrowheads="1"/>
          </p:cNvSpPr>
          <p:nvPr/>
        </p:nvSpPr>
        <p:spPr bwMode="auto">
          <a:xfrm>
            <a:off x="3347864" y="23488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6" name="Rectangle 4"/>
          <p:cNvSpPr>
            <a:spLocks noChangeArrowheads="1"/>
          </p:cNvSpPr>
          <p:nvPr/>
        </p:nvSpPr>
        <p:spPr bwMode="auto">
          <a:xfrm>
            <a:off x="3203848" y="364502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8"/>
          <p:cNvSpPr>
            <a:spLocks noChangeArrowheads="1"/>
          </p:cNvSpPr>
          <p:nvPr/>
        </p:nvSpPr>
        <p:spPr bwMode="auto">
          <a:xfrm>
            <a:off x="3347864" y="303023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0" name="Rectangle 10"/>
          <p:cNvSpPr>
            <a:spLocks noChangeArrowheads="1"/>
          </p:cNvSpPr>
          <p:nvPr/>
        </p:nvSpPr>
        <p:spPr bwMode="auto">
          <a:xfrm>
            <a:off x="2577926" y="520018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2" name="Rectangle 12"/>
          <p:cNvSpPr>
            <a:spLocks noChangeArrowheads="1"/>
          </p:cNvSpPr>
          <p:nvPr/>
        </p:nvSpPr>
        <p:spPr bwMode="auto">
          <a:xfrm>
            <a:off x="4610610" y="517792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7" name="Rectangle 16"/>
          <p:cNvSpPr/>
          <p:nvPr/>
        </p:nvSpPr>
        <p:spPr>
          <a:xfrm>
            <a:off x="678502" y="4766958"/>
            <a:ext cx="7694526" cy="1477328"/>
          </a:xfrm>
          <a:prstGeom prst="rect">
            <a:avLst/>
          </a:prstGeom>
        </p:spPr>
        <p:txBody>
          <a:bodyPr wrap="square">
            <a:spAutoFit/>
          </a:bodyPr>
          <a:lstStyle/>
          <a:p>
            <a:r>
              <a:rPr lang="en-GB" dirty="0" smtClean="0">
                <a:latin typeface="Times New Roman" panose="02020603050405020304" pitchFamily="18" charset="0"/>
                <a:ea typeface="Times" panose="02020603050405020304" pitchFamily="18" charset="0"/>
              </a:rPr>
              <a:t>The </a:t>
            </a:r>
            <a:r>
              <a:rPr lang="en-GB" dirty="0">
                <a:latin typeface="Times New Roman" panose="02020603050405020304" pitchFamily="18" charset="0"/>
                <a:ea typeface="Times" panose="02020603050405020304" pitchFamily="18" charset="0"/>
              </a:rPr>
              <a:t>Fourier coefficient of the second harmonic signal</a:t>
            </a:r>
            <a:r>
              <a:rPr lang="en-GB" dirty="0" smtClean="0">
                <a:latin typeface="Times New Roman" panose="02020603050405020304" pitchFamily="18" charset="0"/>
                <a:ea typeface="Times" panose="02020603050405020304" pitchFamily="18" charset="0"/>
              </a:rPr>
              <a:t>,</a:t>
            </a:r>
            <a:r>
              <a:rPr lang="en-GB" i="1" dirty="0" smtClean="0">
                <a:latin typeface="Times New Roman" panose="02020603050405020304" pitchFamily="18" charset="0"/>
                <a:ea typeface="Times" panose="02020603050405020304" pitchFamily="18" charset="0"/>
              </a:rPr>
              <a:t> a</a:t>
            </a:r>
            <a:r>
              <a:rPr lang="en-GB" baseline="-25000" dirty="0" smtClean="0">
                <a:latin typeface="Times New Roman" panose="02020603050405020304" pitchFamily="18" charset="0"/>
                <a:ea typeface="Times" panose="02020603050405020304" pitchFamily="18" charset="0"/>
              </a:rPr>
              <a:t>2</a:t>
            </a:r>
            <a:r>
              <a:rPr lang="en-GB" dirty="0" smtClean="0">
                <a:latin typeface="Times New Roman" panose="02020603050405020304" pitchFamily="18" charset="0"/>
                <a:ea typeface="Times" panose="02020603050405020304" pitchFamily="18" charset="0"/>
              </a:rPr>
              <a:t>, has </a:t>
            </a:r>
            <a:r>
              <a:rPr lang="en-GB" dirty="0">
                <a:latin typeface="Times New Roman" panose="02020603050405020304" pitchFamily="18" charset="0"/>
                <a:ea typeface="Times" panose="02020603050405020304" pitchFamily="18" charset="0"/>
              </a:rPr>
              <a:t>a maximum value of 0.343 at line centre for </a:t>
            </a:r>
            <a:r>
              <a:rPr lang="en-GB" i="1" dirty="0" smtClean="0">
                <a:latin typeface="Times New Roman" panose="02020603050405020304" pitchFamily="18" charset="0"/>
                <a:ea typeface="Times" panose="02020603050405020304" pitchFamily="18" charset="0"/>
              </a:rPr>
              <a:t>m</a:t>
            </a:r>
            <a:r>
              <a:rPr lang="en-GB" dirty="0" smtClean="0">
                <a:latin typeface="Times New Roman" panose="02020603050405020304" pitchFamily="18" charset="0"/>
                <a:ea typeface="Times" panose="02020603050405020304" pitchFamily="18" charset="0"/>
              </a:rPr>
              <a:t>=2.2. </a:t>
            </a:r>
            <a:r>
              <a:rPr lang="en-GB" dirty="0" smtClean="0"/>
              <a:t>Hence </a:t>
            </a:r>
            <a:r>
              <a:rPr lang="en-GB" dirty="0"/>
              <a:t>with a typical value of 0.6A/W for the responsivity, the minimum detectable absorbance is </a:t>
            </a:r>
            <a:r>
              <a:rPr lang="en-GB" dirty="0">
                <a:latin typeface="Times New Roman" panose="02020603050405020304" pitchFamily="18" charset="0"/>
                <a:cs typeface="Times New Roman" panose="02020603050405020304" pitchFamily="18" charset="0"/>
              </a:rPr>
              <a:t>~</a:t>
            </a:r>
            <a:r>
              <a:rPr lang="en-GB" dirty="0"/>
              <a:t>2x10</a:t>
            </a:r>
            <a:r>
              <a:rPr lang="en-GB" baseline="30000" dirty="0">
                <a:latin typeface="Symbol" panose="05050102010706020507" pitchFamily="18" charset="2"/>
              </a:rPr>
              <a:t>-</a:t>
            </a:r>
            <a:r>
              <a:rPr lang="en-GB" baseline="30000" dirty="0"/>
              <a:t>9</a:t>
            </a:r>
            <a:r>
              <a:rPr lang="en-GB" dirty="0"/>
              <a:t> W</a:t>
            </a:r>
            <a:r>
              <a:rPr lang="en-GB" baseline="30000" dirty="0"/>
              <a:t>1/2</a:t>
            </a:r>
            <a:r>
              <a:rPr lang="en-GB" dirty="0"/>
              <a:t>Hz</a:t>
            </a:r>
            <a:r>
              <a:rPr lang="en-GB" baseline="30000" dirty="0">
                <a:latin typeface="Symbol" panose="05050102010706020507" pitchFamily="18" charset="2"/>
              </a:rPr>
              <a:t>-</a:t>
            </a:r>
            <a:r>
              <a:rPr lang="en-GB" baseline="30000" dirty="0"/>
              <a:t>1/2</a:t>
            </a:r>
            <a:r>
              <a:rPr lang="en-GB" dirty="0"/>
              <a:t> at a SNR of </a:t>
            </a:r>
            <a:r>
              <a:rPr lang="en-GB" dirty="0" smtClean="0"/>
              <a:t>unity on the peak of the second harmonic, </a:t>
            </a:r>
            <a:r>
              <a:rPr lang="en-GB" dirty="0"/>
              <a:t>or a normalised noise-equivalent-absorption (NNEA) of </a:t>
            </a:r>
            <a:r>
              <a:rPr lang="en-GB" dirty="0">
                <a:latin typeface="Times New Roman" panose="02020603050405020304" pitchFamily="18" charset="0"/>
                <a:cs typeface="Times New Roman" panose="02020603050405020304" pitchFamily="18" charset="0"/>
              </a:rPr>
              <a:t>~</a:t>
            </a:r>
            <a:r>
              <a:rPr lang="en-GB" dirty="0"/>
              <a:t>2x10</a:t>
            </a:r>
            <a:r>
              <a:rPr lang="en-GB" baseline="30000" dirty="0">
                <a:latin typeface="Symbol" panose="05050102010706020507" pitchFamily="18" charset="2"/>
              </a:rPr>
              <a:t>-</a:t>
            </a:r>
            <a:r>
              <a:rPr lang="en-GB" baseline="30000" dirty="0"/>
              <a:t>9</a:t>
            </a:r>
            <a:r>
              <a:rPr lang="en-GB" dirty="0"/>
              <a:t> </a:t>
            </a:r>
            <a:r>
              <a:rPr lang="en-GB" dirty="0" smtClean="0"/>
              <a:t>cm</a:t>
            </a:r>
            <a:r>
              <a:rPr lang="en-GB" baseline="30000" dirty="0" smtClean="0">
                <a:latin typeface="Symbol" panose="05050102010706020507" pitchFamily="18" charset="2"/>
              </a:rPr>
              <a:t>-</a:t>
            </a:r>
            <a:r>
              <a:rPr lang="en-GB" baseline="30000" dirty="0" smtClean="0"/>
              <a:t>1</a:t>
            </a:r>
            <a:r>
              <a:rPr lang="en-GB" dirty="0" smtClean="0"/>
              <a:t>W</a:t>
            </a:r>
            <a:r>
              <a:rPr lang="en-GB" baseline="30000" dirty="0" smtClean="0"/>
              <a:t>1/2</a:t>
            </a:r>
            <a:r>
              <a:rPr lang="en-GB" dirty="0" smtClean="0"/>
              <a:t>Hz</a:t>
            </a:r>
            <a:r>
              <a:rPr lang="en-GB" baseline="30000" dirty="0" smtClean="0">
                <a:latin typeface="Symbol" panose="05050102010706020507" pitchFamily="18" charset="2"/>
              </a:rPr>
              <a:t>-</a:t>
            </a:r>
            <a:r>
              <a:rPr lang="en-GB" baseline="30000" dirty="0" smtClean="0"/>
              <a:t>1/2</a:t>
            </a:r>
            <a:endParaRPr lang="en-GB" dirty="0"/>
          </a:p>
        </p:txBody>
      </p:sp>
      <p:sp>
        <p:nvSpPr>
          <p:cNvPr id="18" name="Rectangle 10"/>
          <p:cNvSpPr>
            <a:spLocks noChangeArrowheads="1"/>
          </p:cNvSpPr>
          <p:nvPr/>
        </p:nvSpPr>
        <p:spPr bwMode="auto">
          <a:xfrm>
            <a:off x="2452041" y="5768975"/>
            <a:ext cx="11823404" cy="56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19" name="Object 18"/>
          <p:cNvGraphicFramePr>
            <a:graphicFrameLocks noChangeAspect="1"/>
          </p:cNvGraphicFramePr>
          <p:nvPr>
            <p:extLst>
              <p:ext uri="{D42A27DB-BD31-4B8C-83A1-F6EECF244321}">
                <p14:modId xmlns:p14="http://schemas.microsoft.com/office/powerpoint/2010/main" val="1944684555"/>
              </p:ext>
            </p:extLst>
          </p:nvPr>
        </p:nvGraphicFramePr>
        <p:xfrm>
          <a:off x="2936874" y="3714488"/>
          <a:ext cx="2265363" cy="704850"/>
        </p:xfrm>
        <a:graphic>
          <a:graphicData uri="http://schemas.openxmlformats.org/presentationml/2006/ole">
            <mc:AlternateContent xmlns:mc="http://schemas.openxmlformats.org/markup-compatibility/2006">
              <mc:Choice xmlns:v="urn:schemas-microsoft-com:vml" Requires="v">
                <p:oleObj spid="_x0000_s21535" name="Equation" r:id="rId3" imgW="1447560" imgH="444240" progId="Equation.DSMT4">
                  <p:embed/>
                </p:oleObj>
              </mc:Choice>
              <mc:Fallback>
                <p:oleObj name="Equation" r:id="rId3" imgW="1447560" imgH="444240" progId="Equation.DSMT4">
                  <p:embed/>
                  <p:pic>
                    <p:nvPicPr>
                      <p:cNvPr id="19" name="Object 18"/>
                      <p:cNvPicPr>
                        <a:picLocks noChangeAspect="1" noChangeArrowheads="1"/>
                      </p:cNvPicPr>
                      <p:nvPr/>
                    </p:nvPicPr>
                    <p:blipFill>
                      <a:blip r:embed="rId4"/>
                      <a:srcRect/>
                      <a:stretch>
                        <a:fillRect/>
                      </a:stretch>
                    </p:blipFill>
                    <p:spPr bwMode="auto">
                      <a:xfrm>
                        <a:off x="2936874" y="3714488"/>
                        <a:ext cx="2265363" cy="704850"/>
                      </a:xfrm>
                      <a:prstGeom prst="rect">
                        <a:avLst/>
                      </a:prstGeom>
                      <a:noFill/>
                    </p:spPr>
                  </p:pic>
                </p:oleObj>
              </mc:Fallback>
            </mc:AlternateContent>
          </a:graphicData>
        </a:graphic>
      </p:graphicFrame>
      <p:sp>
        <p:nvSpPr>
          <p:cNvPr id="20" name="Rectangle 19"/>
          <p:cNvSpPr/>
          <p:nvPr/>
        </p:nvSpPr>
        <p:spPr>
          <a:xfrm>
            <a:off x="678503" y="1788394"/>
            <a:ext cx="7694525" cy="1754326"/>
          </a:xfrm>
          <a:prstGeom prst="rect">
            <a:avLst/>
          </a:prstGeom>
        </p:spPr>
        <p:txBody>
          <a:bodyPr wrap="square">
            <a:spAutoFit/>
          </a:bodyPr>
          <a:lstStyle/>
          <a:p>
            <a:r>
              <a:rPr lang="en-GB" dirty="0" smtClean="0"/>
              <a:t>The </a:t>
            </a:r>
            <a:r>
              <a:rPr lang="en-GB" dirty="0"/>
              <a:t>second harmonic </a:t>
            </a:r>
            <a:r>
              <a:rPr lang="en-GB" dirty="0" smtClean="0"/>
              <a:t>signal is                    </a:t>
            </a:r>
            <a:r>
              <a:rPr lang="en-GB" dirty="0" smtClean="0">
                <a:latin typeface="Times New Roman" panose="02020603050405020304" pitchFamily="18" charset="0"/>
              </a:rPr>
              <a:t>where</a:t>
            </a:r>
            <a:r>
              <a:rPr lang="en-GB" i="1" dirty="0" smtClean="0">
                <a:latin typeface="Times New Roman" panose="02020603050405020304" pitchFamily="18" charset="0"/>
                <a:ea typeface="Times" panose="02020603050405020304" pitchFamily="18" charset="0"/>
              </a:rPr>
              <a:t> </a:t>
            </a:r>
            <a:r>
              <a:rPr lang="en-GB" i="1" dirty="0">
                <a:latin typeface="Times New Roman" panose="02020603050405020304" pitchFamily="18" charset="0"/>
                <a:ea typeface="Times" panose="02020603050405020304" pitchFamily="18" charset="0"/>
              </a:rPr>
              <a:t>a</a:t>
            </a:r>
            <a:r>
              <a:rPr lang="en-GB" baseline="-25000" dirty="0">
                <a:latin typeface="Times New Roman" panose="02020603050405020304" pitchFamily="18" charset="0"/>
                <a:ea typeface="Times" panose="02020603050405020304" pitchFamily="18" charset="0"/>
              </a:rPr>
              <a:t>2</a:t>
            </a:r>
            <a:r>
              <a:rPr lang="en-GB" dirty="0">
                <a:latin typeface="Times New Roman" panose="02020603050405020304" pitchFamily="18" charset="0"/>
                <a:ea typeface="Times" panose="02020603050405020304" pitchFamily="18" charset="0"/>
              </a:rPr>
              <a:t> is the Fourier </a:t>
            </a:r>
            <a:r>
              <a:rPr lang="en-GB" dirty="0" smtClean="0">
                <a:latin typeface="Times New Roman" panose="02020603050405020304" pitchFamily="18" charset="0"/>
                <a:ea typeface="Times" panose="02020603050405020304" pitchFamily="18" charset="0"/>
              </a:rPr>
              <a:t>coefficient of the second harmonic and </a:t>
            </a:r>
            <a:r>
              <a:rPr lang="en-GB" i="1" dirty="0" smtClean="0">
                <a:latin typeface="Times New Roman" panose="02020603050405020304" pitchFamily="18" charset="0"/>
                <a:ea typeface="Times" panose="02020603050405020304" pitchFamily="18" charset="0"/>
              </a:rPr>
              <a:t>A</a:t>
            </a:r>
            <a:r>
              <a:rPr lang="en-GB" i="1" baseline="-25000" dirty="0" smtClean="0">
                <a:latin typeface="Times New Roman" panose="02020603050405020304" pitchFamily="18" charset="0"/>
                <a:ea typeface="Times" panose="02020603050405020304" pitchFamily="18" charset="0"/>
              </a:rPr>
              <a:t>0</a:t>
            </a:r>
            <a:r>
              <a:rPr lang="en-GB" dirty="0" smtClean="0">
                <a:latin typeface="Times New Roman" panose="02020603050405020304" pitchFamily="18" charset="0"/>
                <a:ea typeface="Times" panose="02020603050405020304" pitchFamily="18" charset="0"/>
              </a:rPr>
              <a:t> </a:t>
            </a:r>
            <a:r>
              <a:rPr lang="en-GB" dirty="0">
                <a:latin typeface="Times New Roman" panose="02020603050405020304" pitchFamily="18" charset="0"/>
                <a:ea typeface="Times" panose="02020603050405020304" pitchFamily="18" charset="0"/>
              </a:rPr>
              <a:t>is the line centre </a:t>
            </a:r>
            <a:r>
              <a:rPr lang="en-GB" dirty="0" smtClean="0">
                <a:latin typeface="Times New Roman" panose="02020603050405020304" pitchFamily="18" charset="0"/>
                <a:ea typeface="Times" panose="02020603050405020304" pitchFamily="18" charset="0"/>
              </a:rPr>
              <a:t>absorbance.</a:t>
            </a:r>
            <a:endParaRPr lang="en-GB" dirty="0"/>
          </a:p>
          <a:p>
            <a:r>
              <a:rPr lang="en-GB" dirty="0" smtClean="0">
                <a:latin typeface="Times New Roman" panose="02020603050405020304" pitchFamily="18" charset="0"/>
                <a:ea typeface="Times" panose="02020603050405020304" pitchFamily="18" charset="0"/>
              </a:rPr>
              <a:t>  </a:t>
            </a:r>
          </a:p>
          <a:p>
            <a:r>
              <a:rPr lang="en-GB" dirty="0">
                <a:latin typeface="Times New Roman" panose="02020603050405020304" pitchFamily="18" charset="0"/>
                <a:ea typeface="Times" panose="02020603050405020304" pitchFamily="18" charset="0"/>
              </a:rPr>
              <a:t>With a sufficiently large value of feedback resistor to reduce the thermal noise and with low amplifier and dark current noise (in the photovoltaic mode), the SNR is dominated by shot noise and is given by</a:t>
            </a:r>
            <a:r>
              <a:rPr lang="en-GB" dirty="0" smtClean="0">
                <a:latin typeface="Times New Roman" panose="02020603050405020304" pitchFamily="18" charset="0"/>
                <a:ea typeface="Times" panose="02020603050405020304" pitchFamily="18" charset="0"/>
              </a:rPr>
              <a:t>:</a:t>
            </a:r>
            <a:endParaRPr lang="en-GB" dirty="0"/>
          </a:p>
        </p:txBody>
      </p:sp>
      <p:graphicFrame>
        <p:nvGraphicFramePr>
          <p:cNvPr id="13" name="Object 12"/>
          <p:cNvGraphicFramePr>
            <a:graphicFrameLocks noChangeAspect="1"/>
          </p:cNvGraphicFramePr>
          <p:nvPr>
            <p:extLst>
              <p:ext uri="{D42A27DB-BD31-4B8C-83A1-F6EECF244321}">
                <p14:modId xmlns:p14="http://schemas.microsoft.com/office/powerpoint/2010/main" val="1134068055"/>
              </p:ext>
            </p:extLst>
          </p:nvPr>
        </p:nvGraphicFramePr>
        <p:xfrm>
          <a:off x="3603625" y="1808163"/>
          <a:ext cx="931863" cy="379412"/>
        </p:xfrm>
        <a:graphic>
          <a:graphicData uri="http://schemas.openxmlformats.org/presentationml/2006/ole">
            <mc:AlternateContent xmlns:mc="http://schemas.openxmlformats.org/markup-compatibility/2006">
              <mc:Choice xmlns:v="urn:schemas-microsoft-com:vml" Requires="v">
                <p:oleObj spid="_x0000_s21536" name="Equation" r:id="rId5" imgW="571320" imgH="228600" progId="Equation.DSMT4">
                  <p:embed/>
                </p:oleObj>
              </mc:Choice>
              <mc:Fallback>
                <p:oleObj name="Equation" r:id="rId5" imgW="571320" imgH="228600" progId="Equation.DSMT4">
                  <p:embed/>
                  <p:pic>
                    <p:nvPicPr>
                      <p:cNvPr id="19" name="Object 18"/>
                      <p:cNvPicPr>
                        <a:picLocks noChangeAspect="1" noChangeArrowheads="1"/>
                      </p:cNvPicPr>
                      <p:nvPr/>
                    </p:nvPicPr>
                    <p:blipFill>
                      <a:blip r:embed="rId6"/>
                      <a:srcRect/>
                      <a:stretch>
                        <a:fillRect/>
                      </a:stretch>
                    </p:blipFill>
                    <p:spPr bwMode="auto">
                      <a:xfrm>
                        <a:off x="3603625" y="1808163"/>
                        <a:ext cx="931863" cy="379412"/>
                      </a:xfrm>
                      <a:prstGeom prst="rect">
                        <a:avLst/>
                      </a:prstGeom>
                      <a:noFill/>
                    </p:spPr>
                  </p:pic>
                </p:oleObj>
              </mc:Fallback>
            </mc:AlternateContent>
          </a:graphicData>
        </a:graphic>
      </p:graphicFrame>
    </p:spTree>
    <p:extLst>
      <p:ext uri="{BB962C8B-B14F-4D97-AF65-F5344CB8AC3E}">
        <p14:creationId xmlns:p14="http://schemas.microsoft.com/office/powerpoint/2010/main" val="4125891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Lock-in Amplifier for Spectroscopic Measurements</a:t>
            </a:r>
            <a:endParaRPr lang="en-GB" dirty="0"/>
          </a:p>
        </p:txBody>
      </p:sp>
      <p:sp>
        <p:nvSpPr>
          <p:cNvPr id="3" name="Content Placeholder 2"/>
          <p:cNvSpPr>
            <a:spLocks noGrp="1"/>
          </p:cNvSpPr>
          <p:nvPr>
            <p:ph idx="1"/>
          </p:nvPr>
        </p:nvSpPr>
        <p:spPr>
          <a:xfrm>
            <a:off x="323528" y="1988840"/>
            <a:ext cx="8064896" cy="4349080"/>
          </a:xfrm>
        </p:spPr>
        <p:txBody>
          <a:bodyPr>
            <a:noAutofit/>
          </a:bodyPr>
          <a:lstStyle/>
          <a:p>
            <a:pPr marL="0" indent="0">
              <a:buNone/>
            </a:pPr>
            <a:r>
              <a:rPr lang="en-US" sz="2000" dirty="0" smtClean="0"/>
              <a:t>The SNR can be greatly improved by reducing the bandwidth, </a:t>
            </a:r>
            <a:r>
              <a:rPr lang="en-US" sz="2000" i="1" dirty="0" smtClean="0"/>
              <a:t>B</a:t>
            </a:r>
            <a:r>
              <a:rPr lang="en-US" sz="2000" dirty="0" smtClean="0"/>
              <a:t>. This is usually done in WMS by feeding the receiver </a:t>
            </a:r>
            <a:r>
              <a:rPr lang="en-US" sz="2000" dirty="0"/>
              <a:t>output </a:t>
            </a:r>
            <a:r>
              <a:rPr lang="en-US" sz="2000" dirty="0" smtClean="0"/>
              <a:t>to </a:t>
            </a:r>
            <a:r>
              <a:rPr lang="en-US" sz="2000" dirty="0"/>
              <a:t>a lock-in </a:t>
            </a:r>
            <a:r>
              <a:rPr lang="en-US" sz="2000" dirty="0" smtClean="0"/>
              <a:t>amplifier </a:t>
            </a:r>
            <a:r>
              <a:rPr lang="en-US" sz="2000" dirty="0"/>
              <a:t>(see next slide) </a:t>
            </a:r>
            <a:r>
              <a:rPr lang="en-US" sz="2000" dirty="0" smtClean="0"/>
              <a:t>with a reference at the modulation frequency to </a:t>
            </a:r>
            <a:r>
              <a:rPr lang="en-US" sz="2000" dirty="0"/>
              <a:t>extract the </a:t>
            </a:r>
            <a:r>
              <a:rPr lang="en-US" sz="2000" dirty="0" smtClean="0"/>
              <a:t>desired harmonic.  </a:t>
            </a:r>
            <a:r>
              <a:rPr lang="en-US" sz="2000" dirty="0"/>
              <a:t>The lock-in may be in either analogue </a:t>
            </a:r>
            <a:r>
              <a:rPr lang="en-US" sz="2000" dirty="0" smtClean="0"/>
              <a:t>or </a:t>
            </a:r>
            <a:r>
              <a:rPr lang="en-US" sz="2000" dirty="0"/>
              <a:t>in digital </a:t>
            </a:r>
            <a:r>
              <a:rPr lang="en-US" sz="2000" dirty="0" smtClean="0"/>
              <a:t>form.</a:t>
            </a:r>
          </a:p>
          <a:p>
            <a:pPr algn="just"/>
            <a:r>
              <a:rPr lang="en-US" sz="2000" dirty="0" smtClean="0"/>
              <a:t>The </a:t>
            </a:r>
            <a:r>
              <a:rPr lang="en-US" sz="2000" dirty="0"/>
              <a:t>characteristics of the low-pass filter (time constant, filter order, roll-off, bandwidth and settling time) </a:t>
            </a:r>
            <a:r>
              <a:rPr lang="en-US" sz="2000" dirty="0" smtClean="0"/>
              <a:t>determine </a:t>
            </a:r>
            <a:r>
              <a:rPr lang="en-US" sz="2000" dirty="0"/>
              <a:t>the noise </a:t>
            </a:r>
            <a:r>
              <a:rPr lang="en-US" sz="2000" dirty="0" smtClean="0"/>
              <a:t>bandwidth </a:t>
            </a:r>
            <a:r>
              <a:rPr lang="en-US" sz="2000" dirty="0"/>
              <a:t>and </a:t>
            </a:r>
            <a:r>
              <a:rPr lang="en-US" sz="2000" dirty="0" smtClean="0"/>
              <a:t>set </a:t>
            </a:r>
            <a:r>
              <a:rPr lang="en-US" sz="2000" dirty="0"/>
              <a:t>a limit in how fast the output can track changes in the input signal</a:t>
            </a:r>
            <a:r>
              <a:rPr lang="en-US" sz="2000" dirty="0" smtClean="0"/>
              <a:t>.</a:t>
            </a:r>
          </a:p>
          <a:p>
            <a:pPr algn="just"/>
            <a:r>
              <a:rPr lang="en-US" sz="2000" dirty="0"/>
              <a:t>A</a:t>
            </a:r>
            <a:r>
              <a:rPr lang="en-US" sz="2000" dirty="0" smtClean="0"/>
              <a:t>n </a:t>
            </a:r>
            <a:r>
              <a:rPr lang="en-US" sz="2000" dirty="0"/>
              <a:t>appropriate time constant </a:t>
            </a:r>
            <a:r>
              <a:rPr lang="en-US" sz="2000" dirty="0" smtClean="0"/>
              <a:t>is </a:t>
            </a:r>
            <a:r>
              <a:rPr lang="en-US" sz="2000" dirty="0"/>
              <a:t>selected by the </a:t>
            </a:r>
            <a:r>
              <a:rPr lang="en-US" sz="2000" dirty="0" smtClean="0"/>
              <a:t>user to take </a:t>
            </a:r>
            <a:r>
              <a:rPr lang="en-US" sz="2000" dirty="0"/>
              <a:t>into account the trade-off between a long time constant for low noise and a short time constant for a fast response</a:t>
            </a:r>
            <a:r>
              <a:rPr lang="en-US" sz="2000" dirty="0" smtClean="0"/>
              <a:t>.</a:t>
            </a:r>
          </a:p>
          <a:p>
            <a:pPr algn="just"/>
            <a:r>
              <a:rPr lang="en-US" sz="2000" dirty="0"/>
              <a:t>Typically, </a:t>
            </a:r>
            <a:r>
              <a:rPr lang="en-US" sz="2000" dirty="0" smtClean="0"/>
              <a:t>with WMS and line scanning at </a:t>
            </a:r>
            <a:r>
              <a:rPr lang="en-US" sz="2000" dirty="0" smtClean="0">
                <a:latin typeface="Times New Roman" panose="02020603050405020304" pitchFamily="18" charset="0"/>
                <a:cs typeface="Times New Roman" panose="02020603050405020304" pitchFamily="18" charset="0"/>
              </a:rPr>
              <a:t>~</a:t>
            </a:r>
            <a:r>
              <a:rPr lang="en-US" sz="2000" dirty="0" smtClean="0"/>
              <a:t>10Hz, a </a:t>
            </a:r>
            <a:r>
              <a:rPr lang="en-US" sz="2000" dirty="0"/>
              <a:t>bandwidth of up to 1kHz (time constant of </a:t>
            </a:r>
            <a:r>
              <a:rPr lang="en-US" sz="2000" dirty="0">
                <a:latin typeface="Times New Roman" panose="02020603050405020304" pitchFamily="18" charset="0"/>
                <a:cs typeface="Times New Roman" panose="02020603050405020304" pitchFamily="18" charset="0"/>
              </a:rPr>
              <a:t>~</a:t>
            </a:r>
            <a:r>
              <a:rPr lang="en-US" sz="2000" dirty="0" smtClean="0"/>
              <a:t>150</a:t>
            </a:r>
            <a:r>
              <a:rPr lang="en-US" sz="2000" dirty="0" smtClean="0">
                <a:latin typeface="Symbol" panose="05050102010706020507" pitchFamily="18" charset="2"/>
                <a:cs typeface="Times New Roman" panose="02020603050405020304" pitchFamily="18" charset="0"/>
              </a:rPr>
              <a:t>m</a:t>
            </a:r>
            <a:r>
              <a:rPr lang="en-US" sz="2000" dirty="0" smtClean="0"/>
              <a:t>s</a:t>
            </a:r>
            <a:r>
              <a:rPr lang="en-US" sz="2000" dirty="0"/>
              <a:t>) may be required to accurately reproduce the second harmonic signal shape for absorption line fitting. </a:t>
            </a:r>
            <a:endParaRPr lang="en-GB" sz="2000" dirty="0" smtClean="0"/>
          </a:p>
        </p:txBody>
      </p:sp>
      <p:sp>
        <p:nvSpPr>
          <p:cNvPr id="7" name="Rectangle 5"/>
          <p:cNvSpPr>
            <a:spLocks noChangeArrowheads="1"/>
          </p:cNvSpPr>
          <p:nvPr/>
        </p:nvSpPr>
        <p:spPr bwMode="auto">
          <a:xfrm>
            <a:off x="3707904" y="479715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28969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Schematic of a </a:t>
            </a:r>
            <a:r>
              <a:rPr lang="en-GB" dirty="0" smtClean="0"/>
              <a:t>Lock-in </a:t>
            </a:r>
            <a:r>
              <a:rPr lang="en-GB" dirty="0"/>
              <a:t>A</a:t>
            </a:r>
            <a:r>
              <a:rPr lang="en-GB" dirty="0" smtClean="0"/>
              <a:t>mplifier </a:t>
            </a:r>
            <a:r>
              <a:rPr lang="en-GB" dirty="0"/>
              <a:t>for </a:t>
            </a:r>
            <a:r>
              <a:rPr lang="en-GB" dirty="0" smtClean="0"/>
              <a:t>Spectroscopic </a:t>
            </a:r>
            <a:r>
              <a:rPr lang="en-GB" dirty="0"/>
              <a:t>M</a:t>
            </a:r>
            <a:r>
              <a:rPr lang="en-GB" dirty="0" smtClean="0"/>
              <a:t>easurements</a:t>
            </a:r>
            <a:endParaRPr lang="en-GB" dirty="0"/>
          </a:p>
        </p:txBody>
      </p:sp>
      <p:pic>
        <p:nvPicPr>
          <p:cNvPr id="4" name="Picture 3"/>
          <p:cNvPicPr>
            <a:picLocks noChangeAspect="1"/>
          </p:cNvPicPr>
          <p:nvPr/>
        </p:nvPicPr>
        <p:blipFill>
          <a:blip r:embed="rId2"/>
          <a:stretch>
            <a:fillRect/>
          </a:stretch>
        </p:blipFill>
        <p:spPr>
          <a:xfrm>
            <a:off x="738595" y="2204864"/>
            <a:ext cx="7666809" cy="3331953"/>
          </a:xfrm>
          <a:prstGeom prst="rect">
            <a:avLst/>
          </a:prstGeom>
        </p:spPr>
      </p:pic>
    </p:spTree>
    <p:extLst>
      <p:ext uri="{BB962C8B-B14F-4D97-AF65-F5344CB8AC3E}">
        <p14:creationId xmlns:p14="http://schemas.microsoft.com/office/powerpoint/2010/main" val="3299890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2692</TotalTime>
  <Words>849</Words>
  <Application>Microsoft Office PowerPoint</Application>
  <PresentationFormat>On-screen Show (4:3)</PresentationFormat>
  <Paragraphs>58</Paragraphs>
  <Slides>12</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vt:lpstr>
      <vt:lpstr>Calibri</vt:lpstr>
      <vt:lpstr>Script MT Bold</vt:lpstr>
      <vt:lpstr>Symbol</vt:lpstr>
      <vt:lpstr>Times</vt:lpstr>
      <vt:lpstr>Times New Roman</vt:lpstr>
      <vt:lpstr>Office Theme</vt:lpstr>
      <vt:lpstr>Equation</vt:lpstr>
      <vt:lpstr>Detection and Noise in Spectroscopic Systems</vt:lpstr>
      <vt:lpstr>Photodiode Detectors</vt:lpstr>
      <vt:lpstr>Transimpedance Photodiode Receivers</vt:lpstr>
      <vt:lpstr>Equivalent Circuit Model of the Transimpedance Photodiode Receiver </vt:lpstr>
      <vt:lpstr>Noise in Transimpedance Receiver</vt:lpstr>
      <vt:lpstr>Signal-to-Noise Ratio of the Transimpedance Receiver</vt:lpstr>
      <vt:lpstr>Signal-to-Noise Ratio of 2nd Harmonic Measurements with WMS</vt:lpstr>
      <vt:lpstr>Lock-in Amplifier for Spectroscopic Measurements</vt:lpstr>
      <vt:lpstr>Schematic of a Lock-in Amplifier for Spectroscopic Measurements</vt:lpstr>
      <vt:lpstr>Signal Averaging in Spectroscopic Measurements</vt:lpstr>
      <vt:lpstr>The Allan Variance and Allan-Werle Plot for Spectroscopic Measurements </vt:lpstr>
      <vt:lpstr>Allan-Werle Plot for a Spectroscopic Measurement System</vt:lpstr>
    </vt:vector>
  </TitlesOfParts>
  <Company>EEE Dept, University of Strathclyde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Spectroscopy</dc:title>
  <dc:creator>George Stewart</dc:creator>
  <cp:lastModifiedBy>George Stewart</cp:lastModifiedBy>
  <cp:revision>176</cp:revision>
  <dcterms:created xsi:type="dcterms:W3CDTF">2019-11-19T11:30:57Z</dcterms:created>
  <dcterms:modified xsi:type="dcterms:W3CDTF">2020-08-21T12:22:35Z</dcterms:modified>
</cp:coreProperties>
</file>