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8" r:id="rId2"/>
    <p:sldId id="309" r:id="rId3"/>
    <p:sldId id="310" r:id="rId4"/>
    <p:sldId id="373" r:id="rId5"/>
    <p:sldId id="374" r:id="rId6"/>
    <p:sldId id="343" r:id="rId7"/>
    <p:sldId id="344" r:id="rId8"/>
    <p:sldId id="346" r:id="rId9"/>
    <p:sldId id="347" r:id="rId10"/>
    <p:sldId id="348" r:id="rId11"/>
    <p:sldId id="312" r:id="rId12"/>
    <p:sldId id="313" r:id="rId13"/>
    <p:sldId id="316" r:id="rId14"/>
    <p:sldId id="355" r:id="rId15"/>
    <p:sldId id="356" r:id="rId16"/>
    <p:sldId id="357" r:id="rId17"/>
    <p:sldId id="358" r:id="rId18"/>
    <p:sldId id="349" r:id="rId19"/>
    <p:sldId id="319" r:id="rId20"/>
    <p:sldId id="318" r:id="rId21"/>
    <p:sldId id="378" r:id="rId22"/>
    <p:sldId id="350" r:id="rId23"/>
    <p:sldId id="351" r:id="rId24"/>
    <p:sldId id="352" r:id="rId25"/>
    <p:sldId id="325" r:id="rId26"/>
    <p:sldId id="359" r:id="rId27"/>
    <p:sldId id="360" r:id="rId28"/>
    <p:sldId id="361" r:id="rId29"/>
    <p:sldId id="362" r:id="rId30"/>
    <p:sldId id="363" r:id="rId31"/>
    <p:sldId id="364" r:id="rId32"/>
    <p:sldId id="375" r:id="rId33"/>
    <p:sldId id="365" r:id="rId34"/>
    <p:sldId id="366" r:id="rId35"/>
    <p:sldId id="367" r:id="rId36"/>
    <p:sldId id="379" r:id="rId37"/>
    <p:sldId id="371" r:id="rId38"/>
    <p:sldId id="368" r:id="rId39"/>
    <p:sldId id="369" r:id="rId40"/>
    <p:sldId id="370" r:id="rId41"/>
    <p:sldId id="372" r:id="rId42"/>
    <p:sldId id="376" r:id="rId43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8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10/3/2005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8E416EF-B016-45B2-B73A-8573AD891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7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10/3/2005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2291D8AA-CE20-473A-B856-E4A1A221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7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115956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2CA2F4-D315-45F1-9E89-FC31A3DC198A}" type="slidenum">
              <a:rPr lang="en-US" sz="1000" b="0" smtClean="0">
                <a:latin typeface="Times New Roman" pitchFamily="18" charset="0"/>
              </a:rPr>
              <a:pPr/>
              <a:t>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BFE82A-6DB2-42AF-A80B-6B5F39E04E21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A1D36B-402B-4042-99F0-3B1DD2582C26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007AD-E37D-421F-AD7E-79B8124B2207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0A07CB-D228-4C72-84D5-650D40AF4094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B5356F-AEF2-4867-9D2E-E7BF4003C833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2DBF8B-90D7-4D4C-A7B8-EB361CF26463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2567A4-BEA1-42A4-80F8-6669283F92F2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7D0EC58-79AC-49C1-ADAF-5D6B7479EE0B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7C701C-8B6F-4784-B230-2823CFC6949E}" type="slidenum">
              <a:rPr lang="en-US" sz="1000" b="0" smtClean="0">
                <a:latin typeface="Times New Roman" pitchFamily="18" charset="0"/>
              </a:rPr>
              <a:pPr/>
              <a:t>18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FABF97-A61E-462E-A3E7-74ECF2ECA873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AFC12B-47AB-46C1-B095-9FFD75BC73E4}" type="slidenum">
              <a:rPr lang="en-US" sz="1000" b="0" smtClean="0">
                <a:latin typeface="Times New Roman" pitchFamily="18" charset="0"/>
              </a:rPr>
              <a:pPr/>
              <a:t>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7599FF-41C4-49F6-BE99-AAAE6EF40C7A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B38C09-26E5-47A8-98AD-206975019D7C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7AC0CD-AFB6-4369-B58D-D77CB6ED97B0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016831-778B-475F-85FB-7407BE0F0D85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66510E-1987-49B0-B771-2801675EECB6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B96C9E-FB6E-46C3-95A5-70116A08DFA2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CD0B96-C65A-4670-AC97-6FC648164689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61C98F-C4FB-4EDF-B3F2-BFF0018682BA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39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38F8D4-6FA3-4877-8AE8-9783168785A4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49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2ABA54-7427-440C-98B0-31C397559B99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29652-6A98-47BD-A1B1-86EDE6F47412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329FC7-D317-437A-B762-7EB2B5F70BC3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882115-E486-4B4B-A515-5E273959FAA8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18D5EF-2690-4323-B46F-726018C30A74}" type="slidenum">
              <a:rPr lang="en-US" sz="1000" b="0" smtClean="0">
                <a:latin typeface="Times New Roman" pitchFamily="18" charset="0"/>
              </a:rPr>
              <a:pPr/>
              <a:t>32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BC590C-1965-4F27-ADCC-2474206A3B86}" type="slidenum">
              <a:rPr lang="en-US" sz="1000" b="0" smtClean="0">
                <a:latin typeface="Times New Roman" pitchFamily="18" charset="0"/>
              </a:rPr>
              <a:pPr/>
              <a:t>33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01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ED19F2-26F5-4D7C-885C-D368D2173A27}" type="slidenum">
              <a:rPr lang="en-US" sz="1000" b="0" smtClean="0">
                <a:latin typeface="Times New Roman" pitchFamily="18" charset="0"/>
              </a:rPr>
              <a:pPr/>
              <a:t>34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B25610-B856-4A8E-A46B-3521DDF71264}" type="slidenum">
              <a:rPr lang="en-US" sz="1000" b="0" smtClean="0">
                <a:latin typeface="Times New Roman" pitchFamily="18" charset="0"/>
              </a:rPr>
              <a:pPr/>
              <a:t>35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9686AF-86E4-4B87-B4A4-23D0DC63612A}" type="slidenum">
              <a:rPr lang="en-US" sz="1000" b="0" smtClean="0">
                <a:latin typeface="Times New Roman" pitchFamily="18" charset="0"/>
              </a:rPr>
              <a:pPr/>
              <a:t>36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31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3F1525-C9EC-4333-9FC7-E95145D158C6}" type="slidenum">
              <a:rPr lang="en-US" sz="1000" b="0" smtClean="0">
                <a:latin typeface="Times New Roman" pitchFamily="18" charset="0"/>
              </a:rPr>
              <a:pPr/>
              <a:t>37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1116BD-862A-455F-BCEF-F9C203C3F55D}" type="slidenum">
              <a:rPr lang="en-US" sz="1000" b="0" smtClean="0">
                <a:latin typeface="Times New Roman" pitchFamily="18" charset="0"/>
              </a:rPr>
              <a:pPr/>
              <a:t>38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52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1D4E0D-D633-46C9-B644-250ECBF2C967}" type="slidenum">
              <a:rPr lang="en-US" sz="1000" b="0" smtClean="0">
                <a:latin typeface="Times New Roman" pitchFamily="18" charset="0"/>
              </a:rPr>
              <a:pPr/>
              <a:t>39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62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7BDFAE-373F-4394-B1F2-C1AF98D1694E}" type="slidenum">
              <a:rPr lang="en-US" sz="1000" b="0" smtClean="0">
                <a:latin typeface="Times New Roman" pitchFamily="18" charset="0"/>
              </a:rPr>
              <a:pPr/>
              <a:t>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6C784D-3309-462A-BAF1-4DFEBA8BD06C}" type="slidenum">
              <a:rPr lang="en-US" sz="1000" b="0" smtClean="0">
                <a:latin typeface="Times New Roman" pitchFamily="18" charset="0"/>
              </a:rPr>
              <a:pPr/>
              <a:t>40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72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512B02-9FE9-42FD-BF88-D1BF5FAA0F88}" type="slidenum">
              <a:rPr lang="en-US" sz="1000" b="0" smtClean="0">
                <a:latin typeface="Times New Roman" pitchFamily="18" charset="0"/>
              </a:rPr>
              <a:pPr/>
              <a:t>41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83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8ED2AF-E8A6-46F7-9789-30777725E905}" type="slidenum">
              <a:rPr lang="en-US" sz="1000" b="0" smtClean="0">
                <a:latin typeface="Times New Roman" pitchFamily="18" charset="0"/>
              </a:rPr>
              <a:pPr/>
              <a:t>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3401E5-4FB6-45A5-BBE6-44FC7811AFD3}" type="slidenum">
              <a:rPr lang="en-US" sz="1000" b="0" smtClean="0">
                <a:latin typeface="Times New Roman" pitchFamily="18" charset="0"/>
              </a:rPr>
              <a:pPr/>
              <a:t>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91186B-EB6A-47FE-9B4D-5E460D83D982}" type="slidenum">
              <a:rPr lang="en-US" sz="1000" b="0" smtClean="0">
                <a:latin typeface="Times New Roman" pitchFamily="18" charset="0"/>
              </a:rPr>
              <a:pPr/>
              <a:t>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39C6B0-1F77-471F-87C4-407B7EB7B1E6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10/3/2005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C9F961-B257-47B5-A477-96E94BBD6AF9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18259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63161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21271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5887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2521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0210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9161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0331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5501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47109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402266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01A6D14-E732-4CD6-96B2-579C41FF5C30}" type="slidenum">
              <a:rPr lang="en-US" sz="1000" b="0" smtClean="0"/>
              <a:pPr>
                <a:defRPr/>
              </a:pPr>
              <a:t>‹#›</a:t>
            </a:fld>
            <a:endParaRPr 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3:  Combinational Building Blocks</a:t>
            </a:r>
            <a:br>
              <a:rPr lang="en-US" smtClean="0">
                <a:ea typeface="ＭＳ Ｐゴシック" pitchFamily="34" charset="-128"/>
              </a:rPr>
            </a:b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Advantage Of Dividing Large Decoder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6-&gt;64 decoder requires: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64 6-input AND gates (384 inputs)</a:t>
            </a:r>
          </a:p>
          <a:p>
            <a:pPr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6-&gt;64 decoder using 2-&gt;4 decoders requires: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12 2-input AND gates (24 inputs)</a:t>
            </a:r>
          </a:p>
          <a:p>
            <a:pPr lvl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64 3-input AND gates (192 inputs)</a:t>
            </a:r>
          </a:p>
          <a:p>
            <a:pPr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Faster, smaller, lower power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30188" y="1116013"/>
            <a:ext cx="55626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a - binary input   (n bits wide)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b - one hot output (m bits wide)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Dec(a, b)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n=2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m=4 ;</a:t>
            </a:r>
          </a:p>
          <a:p>
            <a:pPr algn="l" eaLnBrk="1" hangingPunct="1"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 [n-1:0] a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[m-1:0] b ;</a:t>
            </a:r>
          </a:p>
          <a:p>
            <a:pPr algn="l" eaLnBrk="1" hangingPunct="1"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[m-1:0] b = 1&lt;&lt;a ;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 implementation of a decoder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4462463" y="3700463"/>
            <a:ext cx="4125912" cy="2082800"/>
            <a:chOff x="2811" y="2331"/>
            <a:chExt cx="2599" cy="1312"/>
          </a:xfrm>
        </p:grpSpPr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3668" y="2331"/>
              <a:ext cx="862" cy="1291"/>
            </a:xfrm>
            <a:custGeom>
              <a:avLst/>
              <a:gdLst>
                <a:gd name="T0" fmla="*/ 862 w 862"/>
                <a:gd name="T1" fmla="*/ 1291 h 1291"/>
                <a:gd name="T2" fmla="*/ 862 w 862"/>
                <a:gd name="T3" fmla="*/ 0 h 1291"/>
                <a:gd name="T4" fmla="*/ 0 w 862"/>
                <a:gd name="T5" fmla="*/ 0 h 1291"/>
                <a:gd name="T6" fmla="*/ 0 w 862"/>
                <a:gd name="T7" fmla="*/ 1291 h 1291"/>
                <a:gd name="T8" fmla="*/ 862 w 862"/>
                <a:gd name="T9" fmla="*/ 1291 h 1291"/>
                <a:gd name="T10" fmla="*/ 862 w 862"/>
                <a:gd name="T11" fmla="*/ 1291 h 1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2"/>
                <a:gd name="T19" fmla="*/ 0 h 1291"/>
                <a:gd name="T20" fmla="*/ 862 w 862"/>
                <a:gd name="T21" fmla="*/ 1291 h 1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2" h="1291">
                  <a:moveTo>
                    <a:pt x="862" y="1291"/>
                  </a:moveTo>
                  <a:lnTo>
                    <a:pt x="862" y="0"/>
                  </a:lnTo>
                  <a:lnTo>
                    <a:pt x="0" y="0"/>
                  </a:lnTo>
                  <a:lnTo>
                    <a:pt x="0" y="1291"/>
                  </a:lnTo>
                  <a:lnTo>
                    <a:pt x="862" y="1291"/>
                  </a:lnTo>
                  <a:close/>
                </a:path>
              </a:pathLst>
            </a:cu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2811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V="1">
              <a:off x="3189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3322" y="302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4536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V="1">
              <a:off x="4913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5046" y="3029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3755" y="286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5317" y="332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4889" y="3410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5237" y="341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5100" y="343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≤</a:t>
              </a:r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4391" y="286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 rot="5400000">
              <a:off x="3624" y="2830"/>
              <a:ext cx="96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0">
                  <a:solidFill>
                    <a:srgbClr val="000000"/>
                  </a:solidFill>
                </a:rPr>
                <a:t>Decoder</a:t>
              </a:r>
              <a:endParaRPr 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47675" y="1143000"/>
            <a:ext cx="76041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dec ( in, out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input  [1:0] in;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output [3:0] out;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wire n2, n3;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NO210 U2 ( .A(n2), .B(n3), .Y(out[3])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NO210 U3 ( .A(in[0]), .B(n2), .Y(out[2])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NO210 U4 ( .A(in[1]), .B(n3), .Y(out[1])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NO210 U5 ( .A(in[0]), .B(in[1]), .Y(out[0])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IV110 U6 ( .A(in[1]), .Y(n2)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  IV110 U7 ( .A(in[0]), .Y(n3) 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Synthesizes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968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endParaRPr lang="en-US" sz="1800">
              <a:latin typeface="Courier New" pitchFamily="49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3429000"/>
            <a:ext cx="8763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Primed(in, isprime)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[2:0] in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     isprime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[7:0] b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// compute the output as the OR of the required minterms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      isprime = b[1] | b[2] | b[3] | b[5] | b[7]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// instantiate a 3-&gt;8 decoder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Dec #(3,8) d(in,b)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Can implement an arbitrary logic function with a decoder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Example – prime number function</a:t>
            </a:r>
          </a:p>
        </p:txBody>
      </p:sp>
      <p:grpSp>
        <p:nvGrpSpPr>
          <p:cNvPr id="25606" name="Group 68"/>
          <p:cNvGrpSpPr>
            <a:grpSpLocks/>
          </p:cNvGrpSpPr>
          <p:nvPr/>
        </p:nvGrpSpPr>
        <p:grpSpPr bwMode="auto">
          <a:xfrm>
            <a:off x="2466975" y="1438275"/>
            <a:ext cx="5718175" cy="2197100"/>
            <a:chOff x="1554" y="906"/>
            <a:chExt cx="3602" cy="1384"/>
          </a:xfrm>
        </p:grpSpPr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2281" y="915"/>
              <a:ext cx="289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2272" y="906"/>
              <a:ext cx="288" cy="433"/>
            </a:xfrm>
            <a:custGeom>
              <a:avLst/>
              <a:gdLst>
                <a:gd name="T0" fmla="*/ 288 w 288"/>
                <a:gd name="T1" fmla="*/ 433 h 433"/>
                <a:gd name="T2" fmla="*/ 288 w 288"/>
                <a:gd name="T3" fmla="*/ 0 h 433"/>
                <a:gd name="T4" fmla="*/ 0 w 288"/>
                <a:gd name="T5" fmla="*/ 0 h 433"/>
                <a:gd name="T6" fmla="*/ 0 w 288"/>
                <a:gd name="T7" fmla="*/ 433 h 433"/>
                <a:gd name="T8" fmla="*/ 288 w 288"/>
                <a:gd name="T9" fmla="*/ 433 h 433"/>
                <a:gd name="T10" fmla="*/ 288 w 288"/>
                <a:gd name="T11" fmla="*/ 433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33"/>
                <a:gd name="T20" fmla="*/ 288 w 288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33">
                  <a:moveTo>
                    <a:pt x="288" y="433"/>
                  </a:moveTo>
                  <a:lnTo>
                    <a:pt x="288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288" y="433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>
              <a:off x="1554" y="1127"/>
              <a:ext cx="7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1624" y="977"/>
              <a:ext cx="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25611" name="Rectangle 13"/>
            <p:cNvSpPr>
              <a:spLocks noChangeArrowheads="1"/>
            </p:cNvSpPr>
            <p:nvPr/>
          </p:nvSpPr>
          <p:spPr bwMode="auto">
            <a:xfrm>
              <a:off x="1652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25612" name="Rectangle 14"/>
            <p:cNvSpPr>
              <a:spLocks noChangeArrowheads="1"/>
            </p:cNvSpPr>
            <p:nvPr/>
          </p:nvSpPr>
          <p:spPr bwMode="auto">
            <a:xfrm>
              <a:off x="1742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13" name="Rectangle 15"/>
            <p:cNvSpPr>
              <a:spLocks noChangeArrowheads="1"/>
            </p:cNvSpPr>
            <p:nvPr/>
          </p:nvSpPr>
          <p:spPr bwMode="auto">
            <a:xfrm>
              <a:off x="1758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5614" name="Rectangle 16"/>
            <p:cNvSpPr>
              <a:spLocks noChangeArrowheads="1"/>
            </p:cNvSpPr>
            <p:nvPr/>
          </p:nvSpPr>
          <p:spPr bwMode="auto">
            <a:xfrm>
              <a:off x="1848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25615" name="Rectangle 17"/>
            <p:cNvSpPr>
              <a:spLocks noChangeArrowheads="1"/>
            </p:cNvSpPr>
            <p:nvPr/>
          </p:nvSpPr>
          <p:spPr bwMode="auto">
            <a:xfrm>
              <a:off x="1864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5616" name="Rectangle 18"/>
            <p:cNvSpPr>
              <a:spLocks noChangeArrowheads="1"/>
            </p:cNvSpPr>
            <p:nvPr/>
          </p:nvSpPr>
          <p:spPr bwMode="auto">
            <a:xfrm>
              <a:off x="1954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17" name="Line 19"/>
            <p:cNvSpPr>
              <a:spLocks noChangeShapeType="1"/>
            </p:cNvSpPr>
            <p:nvPr/>
          </p:nvSpPr>
          <p:spPr bwMode="auto">
            <a:xfrm flipV="1">
              <a:off x="2023" y="1091"/>
              <a:ext cx="72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Rectangle 20"/>
            <p:cNvSpPr>
              <a:spLocks noChangeArrowheads="1"/>
            </p:cNvSpPr>
            <p:nvPr/>
          </p:nvSpPr>
          <p:spPr bwMode="auto">
            <a:xfrm>
              <a:off x="2093" y="116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>
              <a:off x="2564" y="1127"/>
              <a:ext cx="7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Rectangle 22"/>
            <p:cNvSpPr>
              <a:spLocks noChangeArrowheads="1"/>
            </p:cNvSpPr>
            <p:nvPr/>
          </p:nvSpPr>
          <p:spPr bwMode="auto">
            <a:xfrm>
              <a:off x="3106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21" name="Rectangle 23"/>
            <p:cNvSpPr>
              <a:spLocks noChangeArrowheads="1"/>
            </p:cNvSpPr>
            <p:nvPr/>
          </p:nvSpPr>
          <p:spPr bwMode="auto">
            <a:xfrm>
              <a:off x="3196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22" name="Rectangle 24"/>
            <p:cNvSpPr>
              <a:spLocks noChangeArrowheads="1"/>
            </p:cNvSpPr>
            <p:nvPr/>
          </p:nvSpPr>
          <p:spPr bwMode="auto">
            <a:xfrm>
              <a:off x="3212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5623" name="Rectangle 25"/>
            <p:cNvSpPr>
              <a:spLocks noChangeArrowheads="1"/>
            </p:cNvSpPr>
            <p:nvPr/>
          </p:nvSpPr>
          <p:spPr bwMode="auto">
            <a:xfrm>
              <a:off x="3302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25624" name="Rectangle 26"/>
            <p:cNvSpPr>
              <a:spLocks noChangeArrowheads="1"/>
            </p:cNvSpPr>
            <p:nvPr/>
          </p:nvSpPr>
          <p:spPr bwMode="auto">
            <a:xfrm>
              <a:off x="3318" y="97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5625" name="Rectangle 27"/>
            <p:cNvSpPr>
              <a:spLocks noChangeArrowheads="1"/>
            </p:cNvSpPr>
            <p:nvPr/>
          </p:nvSpPr>
          <p:spPr bwMode="auto">
            <a:xfrm>
              <a:off x="3408" y="977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26" name="Line 28"/>
            <p:cNvSpPr>
              <a:spLocks noChangeShapeType="1"/>
            </p:cNvSpPr>
            <p:nvPr/>
          </p:nvSpPr>
          <p:spPr bwMode="auto">
            <a:xfrm flipV="1">
              <a:off x="2744" y="1091"/>
              <a:ext cx="72" cy="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Rectangle 29"/>
            <p:cNvSpPr>
              <a:spLocks noChangeArrowheads="1"/>
            </p:cNvSpPr>
            <p:nvPr/>
          </p:nvSpPr>
          <p:spPr bwMode="auto">
            <a:xfrm>
              <a:off x="2813" y="116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5628" name="Line 30"/>
            <p:cNvSpPr>
              <a:spLocks noChangeShapeType="1"/>
            </p:cNvSpPr>
            <p:nvPr/>
          </p:nvSpPr>
          <p:spPr bwMode="auto">
            <a:xfrm>
              <a:off x="3357" y="1127"/>
              <a:ext cx="1" cy="10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31"/>
            <p:cNvSpPr>
              <a:spLocks/>
            </p:cNvSpPr>
            <p:nvPr/>
          </p:nvSpPr>
          <p:spPr bwMode="auto">
            <a:xfrm>
              <a:off x="3357" y="1199"/>
              <a:ext cx="742" cy="432"/>
            </a:xfrm>
            <a:custGeom>
              <a:avLst/>
              <a:gdLst>
                <a:gd name="T0" fmla="*/ 0 w 742"/>
                <a:gd name="T1" fmla="*/ 0 h 432"/>
                <a:gd name="T2" fmla="*/ 72 w 742"/>
                <a:gd name="T3" fmla="*/ 71 h 432"/>
                <a:gd name="T4" fmla="*/ 612 w 742"/>
                <a:gd name="T5" fmla="*/ 71 h 432"/>
                <a:gd name="T6" fmla="*/ 612 w 742"/>
                <a:gd name="T7" fmla="*/ 432 h 432"/>
                <a:gd name="T8" fmla="*/ 742 w 742"/>
                <a:gd name="T9" fmla="*/ 432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32"/>
                <a:gd name="T17" fmla="*/ 742 w 742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32">
                  <a:moveTo>
                    <a:pt x="0" y="0"/>
                  </a:moveTo>
                  <a:lnTo>
                    <a:pt x="72" y="71"/>
                  </a:lnTo>
                  <a:lnTo>
                    <a:pt x="612" y="71"/>
                  </a:lnTo>
                  <a:lnTo>
                    <a:pt x="612" y="432"/>
                  </a:lnTo>
                  <a:lnTo>
                    <a:pt x="742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Rectangle 32"/>
            <p:cNvSpPr>
              <a:spLocks noChangeArrowheads="1"/>
            </p:cNvSpPr>
            <p:nvPr/>
          </p:nvSpPr>
          <p:spPr bwMode="auto">
            <a:xfrm>
              <a:off x="3517" y="112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3607" y="112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32" name="Rectangle 34"/>
            <p:cNvSpPr>
              <a:spLocks noChangeArrowheads="1"/>
            </p:cNvSpPr>
            <p:nvPr/>
          </p:nvSpPr>
          <p:spPr bwMode="auto">
            <a:xfrm>
              <a:off x="3623" y="112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5633" name="Rectangle 35"/>
            <p:cNvSpPr>
              <a:spLocks noChangeArrowheads="1"/>
            </p:cNvSpPr>
            <p:nvPr/>
          </p:nvSpPr>
          <p:spPr bwMode="auto">
            <a:xfrm>
              <a:off x="3713" y="112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34" name="Freeform 36"/>
            <p:cNvSpPr>
              <a:spLocks/>
            </p:cNvSpPr>
            <p:nvPr/>
          </p:nvSpPr>
          <p:spPr bwMode="auto">
            <a:xfrm>
              <a:off x="3357" y="1451"/>
              <a:ext cx="782" cy="252"/>
            </a:xfrm>
            <a:custGeom>
              <a:avLst/>
              <a:gdLst>
                <a:gd name="T0" fmla="*/ 0 w 782"/>
                <a:gd name="T1" fmla="*/ 0 h 252"/>
                <a:gd name="T2" fmla="*/ 72 w 782"/>
                <a:gd name="T3" fmla="*/ 72 h 252"/>
                <a:gd name="T4" fmla="*/ 504 w 782"/>
                <a:gd name="T5" fmla="*/ 72 h 252"/>
                <a:gd name="T6" fmla="*/ 504 w 782"/>
                <a:gd name="T7" fmla="*/ 252 h 252"/>
                <a:gd name="T8" fmla="*/ 782 w 782"/>
                <a:gd name="T9" fmla="*/ 252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252"/>
                <a:gd name="T17" fmla="*/ 782 w 782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252">
                  <a:moveTo>
                    <a:pt x="0" y="0"/>
                  </a:moveTo>
                  <a:lnTo>
                    <a:pt x="72" y="72"/>
                  </a:lnTo>
                  <a:lnTo>
                    <a:pt x="504" y="72"/>
                  </a:lnTo>
                  <a:lnTo>
                    <a:pt x="504" y="252"/>
                  </a:lnTo>
                  <a:lnTo>
                    <a:pt x="782" y="25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Rectangle 37"/>
            <p:cNvSpPr>
              <a:spLocks noChangeArrowheads="1"/>
            </p:cNvSpPr>
            <p:nvPr/>
          </p:nvSpPr>
          <p:spPr bwMode="auto">
            <a:xfrm>
              <a:off x="3517" y="137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36" name="Rectangle 38"/>
            <p:cNvSpPr>
              <a:spLocks noChangeArrowheads="1"/>
            </p:cNvSpPr>
            <p:nvPr/>
          </p:nvSpPr>
          <p:spPr bwMode="auto">
            <a:xfrm>
              <a:off x="3607" y="1379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37" name="Rectangle 39"/>
            <p:cNvSpPr>
              <a:spLocks noChangeArrowheads="1"/>
            </p:cNvSpPr>
            <p:nvPr/>
          </p:nvSpPr>
          <p:spPr bwMode="auto">
            <a:xfrm>
              <a:off x="3623" y="137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5638" name="Rectangle 40"/>
            <p:cNvSpPr>
              <a:spLocks noChangeArrowheads="1"/>
            </p:cNvSpPr>
            <p:nvPr/>
          </p:nvSpPr>
          <p:spPr bwMode="auto">
            <a:xfrm>
              <a:off x="3713" y="1379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39" name="Freeform 41"/>
            <p:cNvSpPr>
              <a:spLocks/>
            </p:cNvSpPr>
            <p:nvPr/>
          </p:nvSpPr>
          <p:spPr bwMode="auto">
            <a:xfrm>
              <a:off x="3357" y="1703"/>
              <a:ext cx="793" cy="72"/>
            </a:xfrm>
            <a:custGeom>
              <a:avLst/>
              <a:gdLst>
                <a:gd name="T0" fmla="*/ 0 w 793"/>
                <a:gd name="T1" fmla="*/ 0 h 72"/>
                <a:gd name="T2" fmla="*/ 72 w 793"/>
                <a:gd name="T3" fmla="*/ 72 h 72"/>
                <a:gd name="T4" fmla="*/ 793 w 793"/>
                <a:gd name="T5" fmla="*/ 72 h 72"/>
                <a:gd name="T6" fmla="*/ 0 60000 65536"/>
                <a:gd name="T7" fmla="*/ 0 60000 65536"/>
                <a:gd name="T8" fmla="*/ 0 60000 65536"/>
                <a:gd name="T9" fmla="*/ 0 w 793"/>
                <a:gd name="T10" fmla="*/ 0 h 72"/>
                <a:gd name="T11" fmla="*/ 793 w 793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3" h="72">
                  <a:moveTo>
                    <a:pt x="0" y="0"/>
                  </a:moveTo>
                  <a:lnTo>
                    <a:pt x="72" y="72"/>
                  </a:lnTo>
                  <a:lnTo>
                    <a:pt x="793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Rectangle 42"/>
            <p:cNvSpPr>
              <a:spLocks noChangeArrowheads="1"/>
            </p:cNvSpPr>
            <p:nvPr/>
          </p:nvSpPr>
          <p:spPr bwMode="auto">
            <a:xfrm>
              <a:off x="3517" y="163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41" name="Rectangle 43"/>
            <p:cNvSpPr>
              <a:spLocks noChangeArrowheads="1"/>
            </p:cNvSpPr>
            <p:nvPr/>
          </p:nvSpPr>
          <p:spPr bwMode="auto">
            <a:xfrm>
              <a:off x="3607" y="1631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42" name="Rectangle 44"/>
            <p:cNvSpPr>
              <a:spLocks noChangeArrowheads="1"/>
            </p:cNvSpPr>
            <p:nvPr/>
          </p:nvSpPr>
          <p:spPr bwMode="auto">
            <a:xfrm>
              <a:off x="3623" y="163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5643" name="Rectangle 45"/>
            <p:cNvSpPr>
              <a:spLocks noChangeArrowheads="1"/>
            </p:cNvSpPr>
            <p:nvPr/>
          </p:nvSpPr>
          <p:spPr bwMode="auto">
            <a:xfrm>
              <a:off x="3713" y="1631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44" name="Freeform 46"/>
            <p:cNvSpPr>
              <a:spLocks/>
            </p:cNvSpPr>
            <p:nvPr/>
          </p:nvSpPr>
          <p:spPr bwMode="auto">
            <a:xfrm>
              <a:off x="3357" y="1847"/>
              <a:ext cx="782" cy="181"/>
            </a:xfrm>
            <a:custGeom>
              <a:avLst/>
              <a:gdLst>
                <a:gd name="T0" fmla="*/ 0 w 782"/>
                <a:gd name="T1" fmla="*/ 108 h 181"/>
                <a:gd name="T2" fmla="*/ 72 w 782"/>
                <a:gd name="T3" fmla="*/ 181 h 181"/>
                <a:gd name="T4" fmla="*/ 504 w 782"/>
                <a:gd name="T5" fmla="*/ 181 h 181"/>
                <a:gd name="T6" fmla="*/ 504 w 782"/>
                <a:gd name="T7" fmla="*/ 0 h 181"/>
                <a:gd name="T8" fmla="*/ 782 w 782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181"/>
                <a:gd name="T17" fmla="*/ 782 w 78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181">
                  <a:moveTo>
                    <a:pt x="0" y="108"/>
                  </a:moveTo>
                  <a:lnTo>
                    <a:pt x="72" y="181"/>
                  </a:lnTo>
                  <a:lnTo>
                    <a:pt x="504" y="181"/>
                  </a:lnTo>
                  <a:lnTo>
                    <a:pt x="504" y="0"/>
                  </a:lnTo>
                  <a:lnTo>
                    <a:pt x="7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Rectangle 47"/>
            <p:cNvSpPr>
              <a:spLocks noChangeArrowheads="1"/>
            </p:cNvSpPr>
            <p:nvPr/>
          </p:nvSpPr>
          <p:spPr bwMode="auto">
            <a:xfrm>
              <a:off x="3517" y="188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46" name="Rectangle 48"/>
            <p:cNvSpPr>
              <a:spLocks noChangeArrowheads="1"/>
            </p:cNvSpPr>
            <p:nvPr/>
          </p:nvSpPr>
          <p:spPr bwMode="auto">
            <a:xfrm>
              <a:off x="3607" y="1883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47" name="Rectangle 49"/>
            <p:cNvSpPr>
              <a:spLocks noChangeArrowheads="1"/>
            </p:cNvSpPr>
            <p:nvPr/>
          </p:nvSpPr>
          <p:spPr bwMode="auto">
            <a:xfrm>
              <a:off x="3623" y="188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5648" name="Rectangle 50"/>
            <p:cNvSpPr>
              <a:spLocks noChangeArrowheads="1"/>
            </p:cNvSpPr>
            <p:nvPr/>
          </p:nvSpPr>
          <p:spPr bwMode="auto">
            <a:xfrm>
              <a:off x="3713" y="1883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49" name="Freeform 51"/>
            <p:cNvSpPr>
              <a:spLocks/>
            </p:cNvSpPr>
            <p:nvPr/>
          </p:nvSpPr>
          <p:spPr bwMode="auto">
            <a:xfrm>
              <a:off x="3357" y="1920"/>
              <a:ext cx="742" cy="360"/>
            </a:xfrm>
            <a:custGeom>
              <a:avLst/>
              <a:gdLst>
                <a:gd name="T0" fmla="*/ 0 w 742"/>
                <a:gd name="T1" fmla="*/ 287 h 360"/>
                <a:gd name="T2" fmla="*/ 72 w 742"/>
                <a:gd name="T3" fmla="*/ 360 h 360"/>
                <a:gd name="T4" fmla="*/ 607 w 742"/>
                <a:gd name="T5" fmla="*/ 360 h 360"/>
                <a:gd name="T6" fmla="*/ 603 w 742"/>
                <a:gd name="T7" fmla="*/ 0 h 360"/>
                <a:gd name="T8" fmla="*/ 742 w 742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360"/>
                <a:gd name="T17" fmla="*/ 742 w 742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360">
                  <a:moveTo>
                    <a:pt x="0" y="287"/>
                  </a:moveTo>
                  <a:lnTo>
                    <a:pt x="72" y="360"/>
                  </a:lnTo>
                  <a:lnTo>
                    <a:pt x="607" y="360"/>
                  </a:lnTo>
                  <a:lnTo>
                    <a:pt x="603" y="0"/>
                  </a:lnTo>
                  <a:lnTo>
                    <a:pt x="74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Rectangle 52"/>
            <p:cNvSpPr>
              <a:spLocks noChangeArrowheads="1"/>
            </p:cNvSpPr>
            <p:nvPr/>
          </p:nvSpPr>
          <p:spPr bwMode="auto">
            <a:xfrm>
              <a:off x="3517" y="213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5651" name="Rectangle 53"/>
            <p:cNvSpPr>
              <a:spLocks noChangeArrowheads="1"/>
            </p:cNvSpPr>
            <p:nvPr/>
          </p:nvSpPr>
          <p:spPr bwMode="auto">
            <a:xfrm>
              <a:off x="3607" y="213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[</a:t>
              </a:r>
              <a:endParaRPr lang="en-US"/>
            </a:p>
          </p:txBody>
        </p:sp>
        <p:sp>
          <p:nvSpPr>
            <p:cNvPr id="25652" name="Rectangle 54"/>
            <p:cNvSpPr>
              <a:spLocks noChangeArrowheads="1"/>
            </p:cNvSpPr>
            <p:nvPr/>
          </p:nvSpPr>
          <p:spPr bwMode="auto">
            <a:xfrm>
              <a:off x="3623" y="213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5653" name="Rectangle 55"/>
            <p:cNvSpPr>
              <a:spLocks noChangeArrowheads="1"/>
            </p:cNvSpPr>
            <p:nvPr/>
          </p:nvSpPr>
          <p:spPr bwMode="auto">
            <a:xfrm>
              <a:off x="3713" y="213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]</a:t>
              </a:r>
              <a:endParaRPr lang="en-US"/>
            </a:p>
          </p:txBody>
        </p:sp>
        <p:sp>
          <p:nvSpPr>
            <p:cNvPr id="25654" name="Freeform 56"/>
            <p:cNvSpPr>
              <a:spLocks/>
            </p:cNvSpPr>
            <p:nvPr/>
          </p:nvSpPr>
          <p:spPr bwMode="auto">
            <a:xfrm>
              <a:off x="4104" y="1636"/>
              <a:ext cx="376" cy="289"/>
            </a:xfrm>
            <a:custGeom>
              <a:avLst/>
              <a:gdLst>
                <a:gd name="T0" fmla="*/ 371 w 376"/>
                <a:gd name="T1" fmla="*/ 151 h 289"/>
                <a:gd name="T2" fmla="*/ 362 w 376"/>
                <a:gd name="T3" fmla="*/ 165 h 289"/>
                <a:gd name="T4" fmla="*/ 351 w 376"/>
                <a:gd name="T5" fmla="*/ 176 h 289"/>
                <a:gd name="T6" fmla="*/ 339 w 376"/>
                <a:gd name="T7" fmla="*/ 188 h 289"/>
                <a:gd name="T8" fmla="*/ 326 w 376"/>
                <a:gd name="T9" fmla="*/ 200 h 289"/>
                <a:gd name="T10" fmla="*/ 312 w 376"/>
                <a:gd name="T11" fmla="*/ 211 h 289"/>
                <a:gd name="T12" fmla="*/ 297 w 376"/>
                <a:gd name="T13" fmla="*/ 222 h 289"/>
                <a:gd name="T14" fmla="*/ 281 w 376"/>
                <a:gd name="T15" fmla="*/ 231 h 289"/>
                <a:gd name="T16" fmla="*/ 256 w 376"/>
                <a:gd name="T17" fmla="*/ 245 h 289"/>
                <a:gd name="T18" fmla="*/ 218 w 376"/>
                <a:gd name="T19" fmla="*/ 261 h 289"/>
                <a:gd name="T20" fmla="*/ 178 w 376"/>
                <a:gd name="T21" fmla="*/ 275 h 289"/>
                <a:gd name="T22" fmla="*/ 136 w 376"/>
                <a:gd name="T23" fmla="*/ 285 h 289"/>
                <a:gd name="T24" fmla="*/ 0 w 376"/>
                <a:gd name="T25" fmla="*/ 289 h 289"/>
                <a:gd name="T26" fmla="*/ 13 w 376"/>
                <a:gd name="T27" fmla="*/ 272 h 289"/>
                <a:gd name="T28" fmla="*/ 23 w 376"/>
                <a:gd name="T29" fmla="*/ 254 h 289"/>
                <a:gd name="T30" fmla="*/ 32 w 376"/>
                <a:gd name="T31" fmla="*/ 236 h 289"/>
                <a:gd name="T32" fmla="*/ 39 w 376"/>
                <a:gd name="T33" fmla="*/ 218 h 289"/>
                <a:gd name="T34" fmla="*/ 46 w 376"/>
                <a:gd name="T35" fmla="*/ 200 h 289"/>
                <a:gd name="T36" fmla="*/ 49 w 376"/>
                <a:gd name="T37" fmla="*/ 182 h 289"/>
                <a:gd name="T38" fmla="*/ 52 w 376"/>
                <a:gd name="T39" fmla="*/ 163 h 289"/>
                <a:gd name="T40" fmla="*/ 53 w 376"/>
                <a:gd name="T41" fmla="*/ 145 h 289"/>
                <a:gd name="T42" fmla="*/ 52 w 376"/>
                <a:gd name="T43" fmla="*/ 127 h 289"/>
                <a:gd name="T44" fmla="*/ 49 w 376"/>
                <a:gd name="T45" fmla="*/ 107 h 289"/>
                <a:gd name="T46" fmla="*/ 46 w 376"/>
                <a:gd name="T47" fmla="*/ 89 h 289"/>
                <a:gd name="T48" fmla="*/ 39 w 376"/>
                <a:gd name="T49" fmla="*/ 71 h 289"/>
                <a:gd name="T50" fmla="*/ 32 w 376"/>
                <a:gd name="T51" fmla="*/ 53 h 289"/>
                <a:gd name="T52" fmla="*/ 23 w 376"/>
                <a:gd name="T53" fmla="*/ 36 h 289"/>
                <a:gd name="T54" fmla="*/ 13 w 376"/>
                <a:gd name="T55" fmla="*/ 18 h 289"/>
                <a:gd name="T56" fmla="*/ 0 w 376"/>
                <a:gd name="T57" fmla="*/ 0 h 289"/>
                <a:gd name="T58" fmla="*/ 136 w 376"/>
                <a:gd name="T59" fmla="*/ 5 h 289"/>
                <a:gd name="T60" fmla="*/ 178 w 376"/>
                <a:gd name="T61" fmla="*/ 15 h 289"/>
                <a:gd name="T62" fmla="*/ 218 w 376"/>
                <a:gd name="T63" fmla="*/ 28 h 289"/>
                <a:gd name="T64" fmla="*/ 256 w 376"/>
                <a:gd name="T65" fmla="*/ 44 h 289"/>
                <a:gd name="T66" fmla="*/ 281 w 376"/>
                <a:gd name="T67" fmla="*/ 57 h 289"/>
                <a:gd name="T68" fmla="*/ 297 w 376"/>
                <a:gd name="T69" fmla="*/ 67 h 289"/>
                <a:gd name="T70" fmla="*/ 312 w 376"/>
                <a:gd name="T71" fmla="*/ 78 h 289"/>
                <a:gd name="T72" fmla="*/ 326 w 376"/>
                <a:gd name="T73" fmla="*/ 89 h 289"/>
                <a:gd name="T74" fmla="*/ 339 w 376"/>
                <a:gd name="T75" fmla="*/ 100 h 289"/>
                <a:gd name="T76" fmla="*/ 351 w 376"/>
                <a:gd name="T77" fmla="*/ 113 h 289"/>
                <a:gd name="T78" fmla="*/ 362 w 376"/>
                <a:gd name="T79" fmla="*/ 125 h 289"/>
                <a:gd name="T80" fmla="*/ 371 w 376"/>
                <a:gd name="T81" fmla="*/ 138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6"/>
                <a:gd name="T124" fmla="*/ 0 h 289"/>
                <a:gd name="T125" fmla="*/ 376 w 376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6" h="289">
                  <a:moveTo>
                    <a:pt x="376" y="145"/>
                  </a:moveTo>
                  <a:lnTo>
                    <a:pt x="371" y="151"/>
                  </a:lnTo>
                  <a:lnTo>
                    <a:pt x="366" y="157"/>
                  </a:lnTo>
                  <a:lnTo>
                    <a:pt x="362" y="165"/>
                  </a:lnTo>
                  <a:lnTo>
                    <a:pt x="356" y="170"/>
                  </a:lnTo>
                  <a:lnTo>
                    <a:pt x="351" y="176"/>
                  </a:lnTo>
                  <a:lnTo>
                    <a:pt x="345" y="183"/>
                  </a:lnTo>
                  <a:lnTo>
                    <a:pt x="339" y="188"/>
                  </a:lnTo>
                  <a:lnTo>
                    <a:pt x="333" y="195"/>
                  </a:lnTo>
                  <a:lnTo>
                    <a:pt x="326" y="200"/>
                  </a:lnTo>
                  <a:lnTo>
                    <a:pt x="319" y="206"/>
                  </a:lnTo>
                  <a:lnTo>
                    <a:pt x="312" y="211"/>
                  </a:lnTo>
                  <a:lnTo>
                    <a:pt x="305" y="216"/>
                  </a:lnTo>
                  <a:lnTo>
                    <a:pt x="297" y="222"/>
                  </a:lnTo>
                  <a:lnTo>
                    <a:pt x="289" y="226"/>
                  </a:lnTo>
                  <a:lnTo>
                    <a:pt x="281" y="231"/>
                  </a:lnTo>
                  <a:lnTo>
                    <a:pt x="273" y="236"/>
                  </a:lnTo>
                  <a:lnTo>
                    <a:pt x="256" y="245"/>
                  </a:lnTo>
                  <a:lnTo>
                    <a:pt x="237" y="254"/>
                  </a:lnTo>
                  <a:lnTo>
                    <a:pt x="218" y="261"/>
                  </a:lnTo>
                  <a:lnTo>
                    <a:pt x="198" y="268"/>
                  </a:lnTo>
                  <a:lnTo>
                    <a:pt x="178" y="275"/>
                  </a:lnTo>
                  <a:lnTo>
                    <a:pt x="157" y="280"/>
                  </a:lnTo>
                  <a:lnTo>
                    <a:pt x="136" y="285"/>
                  </a:lnTo>
                  <a:lnTo>
                    <a:pt x="113" y="289"/>
                  </a:lnTo>
                  <a:lnTo>
                    <a:pt x="0" y="289"/>
                  </a:lnTo>
                  <a:lnTo>
                    <a:pt x="7" y="280"/>
                  </a:lnTo>
                  <a:lnTo>
                    <a:pt x="13" y="272"/>
                  </a:lnTo>
                  <a:lnTo>
                    <a:pt x="19" y="263"/>
                  </a:lnTo>
                  <a:lnTo>
                    <a:pt x="23" y="254"/>
                  </a:lnTo>
                  <a:lnTo>
                    <a:pt x="29" y="245"/>
                  </a:lnTo>
                  <a:lnTo>
                    <a:pt x="32" y="236"/>
                  </a:lnTo>
                  <a:lnTo>
                    <a:pt x="37" y="227"/>
                  </a:lnTo>
                  <a:lnTo>
                    <a:pt x="39" y="218"/>
                  </a:lnTo>
                  <a:lnTo>
                    <a:pt x="43" y="209"/>
                  </a:lnTo>
                  <a:lnTo>
                    <a:pt x="46" y="200"/>
                  </a:lnTo>
                  <a:lnTo>
                    <a:pt x="48" y="191"/>
                  </a:lnTo>
                  <a:lnTo>
                    <a:pt x="49" y="182"/>
                  </a:lnTo>
                  <a:lnTo>
                    <a:pt x="51" y="172"/>
                  </a:lnTo>
                  <a:lnTo>
                    <a:pt x="52" y="163"/>
                  </a:lnTo>
                  <a:lnTo>
                    <a:pt x="53" y="154"/>
                  </a:lnTo>
                  <a:lnTo>
                    <a:pt x="53" y="145"/>
                  </a:lnTo>
                  <a:lnTo>
                    <a:pt x="53" y="136"/>
                  </a:lnTo>
                  <a:lnTo>
                    <a:pt x="52" y="127"/>
                  </a:lnTo>
                  <a:lnTo>
                    <a:pt x="51" y="117"/>
                  </a:lnTo>
                  <a:lnTo>
                    <a:pt x="49" y="107"/>
                  </a:lnTo>
                  <a:lnTo>
                    <a:pt x="48" y="98"/>
                  </a:lnTo>
                  <a:lnTo>
                    <a:pt x="46" y="89"/>
                  </a:lnTo>
                  <a:lnTo>
                    <a:pt x="43" y="80"/>
                  </a:lnTo>
                  <a:lnTo>
                    <a:pt x="39" y="71"/>
                  </a:lnTo>
                  <a:lnTo>
                    <a:pt x="37" y="62"/>
                  </a:lnTo>
                  <a:lnTo>
                    <a:pt x="32" y="53"/>
                  </a:lnTo>
                  <a:lnTo>
                    <a:pt x="29" y="44"/>
                  </a:lnTo>
                  <a:lnTo>
                    <a:pt x="23" y="36"/>
                  </a:lnTo>
                  <a:lnTo>
                    <a:pt x="19" y="27"/>
                  </a:lnTo>
                  <a:lnTo>
                    <a:pt x="13" y="18"/>
                  </a:lnTo>
                  <a:lnTo>
                    <a:pt x="7" y="9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36" y="5"/>
                  </a:lnTo>
                  <a:lnTo>
                    <a:pt x="158" y="9"/>
                  </a:lnTo>
                  <a:lnTo>
                    <a:pt x="178" y="15"/>
                  </a:lnTo>
                  <a:lnTo>
                    <a:pt x="198" y="21"/>
                  </a:lnTo>
                  <a:lnTo>
                    <a:pt x="218" y="28"/>
                  </a:lnTo>
                  <a:lnTo>
                    <a:pt x="237" y="36"/>
                  </a:lnTo>
                  <a:lnTo>
                    <a:pt x="256" y="44"/>
                  </a:lnTo>
                  <a:lnTo>
                    <a:pt x="273" y="53"/>
                  </a:lnTo>
                  <a:lnTo>
                    <a:pt x="281" y="57"/>
                  </a:lnTo>
                  <a:lnTo>
                    <a:pt x="289" y="63"/>
                  </a:lnTo>
                  <a:lnTo>
                    <a:pt x="297" y="67"/>
                  </a:lnTo>
                  <a:lnTo>
                    <a:pt x="305" y="73"/>
                  </a:lnTo>
                  <a:lnTo>
                    <a:pt x="312" y="78"/>
                  </a:lnTo>
                  <a:lnTo>
                    <a:pt x="319" y="84"/>
                  </a:lnTo>
                  <a:lnTo>
                    <a:pt x="326" y="89"/>
                  </a:lnTo>
                  <a:lnTo>
                    <a:pt x="333" y="95"/>
                  </a:lnTo>
                  <a:lnTo>
                    <a:pt x="339" y="100"/>
                  </a:lnTo>
                  <a:lnTo>
                    <a:pt x="346" y="107"/>
                  </a:lnTo>
                  <a:lnTo>
                    <a:pt x="351" y="113"/>
                  </a:lnTo>
                  <a:lnTo>
                    <a:pt x="356" y="119"/>
                  </a:lnTo>
                  <a:lnTo>
                    <a:pt x="362" y="125"/>
                  </a:lnTo>
                  <a:lnTo>
                    <a:pt x="366" y="132"/>
                  </a:lnTo>
                  <a:lnTo>
                    <a:pt x="371" y="138"/>
                  </a:lnTo>
                  <a:lnTo>
                    <a:pt x="376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57"/>
            <p:cNvSpPr>
              <a:spLocks/>
            </p:cNvSpPr>
            <p:nvPr/>
          </p:nvSpPr>
          <p:spPr bwMode="auto">
            <a:xfrm>
              <a:off x="4095" y="1627"/>
              <a:ext cx="375" cy="289"/>
            </a:xfrm>
            <a:custGeom>
              <a:avLst/>
              <a:gdLst>
                <a:gd name="T0" fmla="*/ 371 w 375"/>
                <a:gd name="T1" fmla="*/ 151 h 289"/>
                <a:gd name="T2" fmla="*/ 362 w 375"/>
                <a:gd name="T3" fmla="*/ 165 h 289"/>
                <a:gd name="T4" fmla="*/ 351 w 375"/>
                <a:gd name="T5" fmla="*/ 176 h 289"/>
                <a:gd name="T6" fmla="*/ 339 w 375"/>
                <a:gd name="T7" fmla="*/ 188 h 289"/>
                <a:gd name="T8" fmla="*/ 325 w 375"/>
                <a:gd name="T9" fmla="*/ 200 h 289"/>
                <a:gd name="T10" fmla="*/ 312 w 375"/>
                <a:gd name="T11" fmla="*/ 211 h 289"/>
                <a:gd name="T12" fmla="*/ 296 w 375"/>
                <a:gd name="T13" fmla="*/ 222 h 289"/>
                <a:gd name="T14" fmla="*/ 281 w 375"/>
                <a:gd name="T15" fmla="*/ 231 h 289"/>
                <a:gd name="T16" fmla="*/ 256 w 375"/>
                <a:gd name="T17" fmla="*/ 245 h 289"/>
                <a:gd name="T18" fmla="*/ 218 w 375"/>
                <a:gd name="T19" fmla="*/ 261 h 289"/>
                <a:gd name="T20" fmla="*/ 178 w 375"/>
                <a:gd name="T21" fmla="*/ 274 h 289"/>
                <a:gd name="T22" fmla="*/ 136 w 375"/>
                <a:gd name="T23" fmla="*/ 284 h 289"/>
                <a:gd name="T24" fmla="*/ 113 w 375"/>
                <a:gd name="T25" fmla="*/ 289 h 289"/>
                <a:gd name="T26" fmla="*/ 7 w 375"/>
                <a:gd name="T27" fmla="*/ 280 h 289"/>
                <a:gd name="T28" fmla="*/ 19 w 375"/>
                <a:gd name="T29" fmla="*/ 263 h 289"/>
                <a:gd name="T30" fmla="*/ 29 w 375"/>
                <a:gd name="T31" fmla="*/ 245 h 289"/>
                <a:gd name="T32" fmla="*/ 37 w 375"/>
                <a:gd name="T33" fmla="*/ 227 h 289"/>
                <a:gd name="T34" fmla="*/ 43 w 375"/>
                <a:gd name="T35" fmla="*/ 209 h 289"/>
                <a:gd name="T36" fmla="*/ 48 w 375"/>
                <a:gd name="T37" fmla="*/ 191 h 289"/>
                <a:gd name="T38" fmla="*/ 51 w 375"/>
                <a:gd name="T39" fmla="*/ 172 h 289"/>
                <a:gd name="T40" fmla="*/ 53 w 375"/>
                <a:gd name="T41" fmla="*/ 154 h 289"/>
                <a:gd name="T42" fmla="*/ 53 w 375"/>
                <a:gd name="T43" fmla="*/ 136 h 289"/>
                <a:gd name="T44" fmla="*/ 51 w 375"/>
                <a:gd name="T45" fmla="*/ 117 h 289"/>
                <a:gd name="T46" fmla="*/ 48 w 375"/>
                <a:gd name="T47" fmla="*/ 98 h 289"/>
                <a:gd name="T48" fmla="*/ 43 w 375"/>
                <a:gd name="T49" fmla="*/ 80 h 289"/>
                <a:gd name="T50" fmla="*/ 37 w 375"/>
                <a:gd name="T51" fmla="*/ 62 h 289"/>
                <a:gd name="T52" fmla="*/ 29 w 375"/>
                <a:gd name="T53" fmla="*/ 44 h 289"/>
                <a:gd name="T54" fmla="*/ 19 w 375"/>
                <a:gd name="T55" fmla="*/ 27 h 289"/>
                <a:gd name="T56" fmla="*/ 7 w 375"/>
                <a:gd name="T57" fmla="*/ 9 h 289"/>
                <a:gd name="T58" fmla="*/ 0 w 375"/>
                <a:gd name="T59" fmla="*/ 0 h 289"/>
                <a:gd name="T60" fmla="*/ 113 w 375"/>
                <a:gd name="T61" fmla="*/ 0 h 289"/>
                <a:gd name="T62" fmla="*/ 157 w 375"/>
                <a:gd name="T63" fmla="*/ 9 h 289"/>
                <a:gd name="T64" fmla="*/ 198 w 375"/>
                <a:gd name="T65" fmla="*/ 21 h 289"/>
                <a:gd name="T66" fmla="*/ 237 w 375"/>
                <a:gd name="T67" fmla="*/ 36 h 289"/>
                <a:gd name="T68" fmla="*/ 273 w 375"/>
                <a:gd name="T69" fmla="*/ 53 h 289"/>
                <a:gd name="T70" fmla="*/ 289 w 375"/>
                <a:gd name="T71" fmla="*/ 63 h 289"/>
                <a:gd name="T72" fmla="*/ 305 w 375"/>
                <a:gd name="T73" fmla="*/ 73 h 289"/>
                <a:gd name="T74" fmla="*/ 319 w 375"/>
                <a:gd name="T75" fmla="*/ 84 h 289"/>
                <a:gd name="T76" fmla="*/ 333 w 375"/>
                <a:gd name="T77" fmla="*/ 95 h 289"/>
                <a:gd name="T78" fmla="*/ 345 w 375"/>
                <a:gd name="T79" fmla="*/ 106 h 289"/>
                <a:gd name="T80" fmla="*/ 356 w 375"/>
                <a:gd name="T81" fmla="*/ 119 h 289"/>
                <a:gd name="T82" fmla="*/ 366 w 375"/>
                <a:gd name="T83" fmla="*/ 132 h 289"/>
                <a:gd name="T84" fmla="*/ 375 w 375"/>
                <a:gd name="T85" fmla="*/ 145 h 2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5"/>
                <a:gd name="T130" fmla="*/ 0 h 289"/>
                <a:gd name="T131" fmla="*/ 375 w 375"/>
                <a:gd name="T132" fmla="*/ 289 h 2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5" h="289">
                  <a:moveTo>
                    <a:pt x="375" y="145"/>
                  </a:moveTo>
                  <a:lnTo>
                    <a:pt x="371" y="151"/>
                  </a:lnTo>
                  <a:lnTo>
                    <a:pt x="366" y="157"/>
                  </a:lnTo>
                  <a:lnTo>
                    <a:pt x="362" y="165"/>
                  </a:lnTo>
                  <a:lnTo>
                    <a:pt x="356" y="170"/>
                  </a:lnTo>
                  <a:lnTo>
                    <a:pt x="351" y="176"/>
                  </a:lnTo>
                  <a:lnTo>
                    <a:pt x="345" y="183"/>
                  </a:lnTo>
                  <a:lnTo>
                    <a:pt x="339" y="188"/>
                  </a:lnTo>
                  <a:lnTo>
                    <a:pt x="333" y="195"/>
                  </a:lnTo>
                  <a:lnTo>
                    <a:pt x="325" y="200"/>
                  </a:lnTo>
                  <a:lnTo>
                    <a:pt x="319" y="205"/>
                  </a:lnTo>
                  <a:lnTo>
                    <a:pt x="312" y="211"/>
                  </a:lnTo>
                  <a:lnTo>
                    <a:pt x="305" y="216"/>
                  </a:lnTo>
                  <a:lnTo>
                    <a:pt x="296" y="222"/>
                  </a:lnTo>
                  <a:lnTo>
                    <a:pt x="289" y="226"/>
                  </a:lnTo>
                  <a:lnTo>
                    <a:pt x="281" y="231"/>
                  </a:lnTo>
                  <a:lnTo>
                    <a:pt x="273" y="236"/>
                  </a:lnTo>
                  <a:lnTo>
                    <a:pt x="256" y="245"/>
                  </a:lnTo>
                  <a:lnTo>
                    <a:pt x="237" y="254"/>
                  </a:lnTo>
                  <a:lnTo>
                    <a:pt x="218" y="261"/>
                  </a:lnTo>
                  <a:lnTo>
                    <a:pt x="198" y="268"/>
                  </a:lnTo>
                  <a:lnTo>
                    <a:pt x="178" y="274"/>
                  </a:lnTo>
                  <a:lnTo>
                    <a:pt x="157" y="280"/>
                  </a:lnTo>
                  <a:lnTo>
                    <a:pt x="136" y="284"/>
                  </a:lnTo>
                  <a:lnTo>
                    <a:pt x="113" y="289"/>
                  </a:lnTo>
                  <a:lnTo>
                    <a:pt x="0" y="289"/>
                  </a:lnTo>
                  <a:lnTo>
                    <a:pt x="7" y="280"/>
                  </a:lnTo>
                  <a:lnTo>
                    <a:pt x="13" y="272"/>
                  </a:lnTo>
                  <a:lnTo>
                    <a:pt x="19" y="263"/>
                  </a:lnTo>
                  <a:lnTo>
                    <a:pt x="23" y="254"/>
                  </a:lnTo>
                  <a:lnTo>
                    <a:pt x="29" y="245"/>
                  </a:lnTo>
                  <a:lnTo>
                    <a:pt x="32" y="236"/>
                  </a:lnTo>
                  <a:lnTo>
                    <a:pt x="37" y="227"/>
                  </a:lnTo>
                  <a:lnTo>
                    <a:pt x="39" y="218"/>
                  </a:lnTo>
                  <a:lnTo>
                    <a:pt x="43" y="209"/>
                  </a:lnTo>
                  <a:lnTo>
                    <a:pt x="46" y="200"/>
                  </a:lnTo>
                  <a:lnTo>
                    <a:pt x="48" y="191"/>
                  </a:lnTo>
                  <a:lnTo>
                    <a:pt x="49" y="182"/>
                  </a:lnTo>
                  <a:lnTo>
                    <a:pt x="51" y="172"/>
                  </a:lnTo>
                  <a:lnTo>
                    <a:pt x="52" y="163"/>
                  </a:lnTo>
                  <a:lnTo>
                    <a:pt x="53" y="154"/>
                  </a:lnTo>
                  <a:lnTo>
                    <a:pt x="53" y="145"/>
                  </a:lnTo>
                  <a:lnTo>
                    <a:pt x="53" y="136"/>
                  </a:lnTo>
                  <a:lnTo>
                    <a:pt x="52" y="126"/>
                  </a:lnTo>
                  <a:lnTo>
                    <a:pt x="51" y="117"/>
                  </a:lnTo>
                  <a:lnTo>
                    <a:pt x="49" y="107"/>
                  </a:lnTo>
                  <a:lnTo>
                    <a:pt x="48" y="98"/>
                  </a:lnTo>
                  <a:lnTo>
                    <a:pt x="46" y="89"/>
                  </a:lnTo>
                  <a:lnTo>
                    <a:pt x="43" y="80"/>
                  </a:lnTo>
                  <a:lnTo>
                    <a:pt x="39" y="71"/>
                  </a:lnTo>
                  <a:lnTo>
                    <a:pt x="37" y="62"/>
                  </a:lnTo>
                  <a:lnTo>
                    <a:pt x="32" y="53"/>
                  </a:lnTo>
                  <a:lnTo>
                    <a:pt x="29" y="44"/>
                  </a:lnTo>
                  <a:lnTo>
                    <a:pt x="23" y="36"/>
                  </a:lnTo>
                  <a:lnTo>
                    <a:pt x="19" y="27"/>
                  </a:lnTo>
                  <a:lnTo>
                    <a:pt x="13" y="17"/>
                  </a:lnTo>
                  <a:lnTo>
                    <a:pt x="7" y="9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36" y="5"/>
                  </a:lnTo>
                  <a:lnTo>
                    <a:pt x="157" y="9"/>
                  </a:lnTo>
                  <a:lnTo>
                    <a:pt x="178" y="15"/>
                  </a:lnTo>
                  <a:lnTo>
                    <a:pt x="198" y="21"/>
                  </a:lnTo>
                  <a:lnTo>
                    <a:pt x="218" y="28"/>
                  </a:lnTo>
                  <a:lnTo>
                    <a:pt x="237" y="36"/>
                  </a:lnTo>
                  <a:lnTo>
                    <a:pt x="256" y="44"/>
                  </a:lnTo>
                  <a:lnTo>
                    <a:pt x="273" y="53"/>
                  </a:lnTo>
                  <a:lnTo>
                    <a:pt x="281" y="57"/>
                  </a:lnTo>
                  <a:lnTo>
                    <a:pt x="289" y="63"/>
                  </a:lnTo>
                  <a:lnTo>
                    <a:pt x="297" y="67"/>
                  </a:lnTo>
                  <a:lnTo>
                    <a:pt x="305" y="73"/>
                  </a:lnTo>
                  <a:lnTo>
                    <a:pt x="312" y="78"/>
                  </a:lnTo>
                  <a:lnTo>
                    <a:pt x="319" y="84"/>
                  </a:lnTo>
                  <a:lnTo>
                    <a:pt x="326" y="89"/>
                  </a:lnTo>
                  <a:lnTo>
                    <a:pt x="333" y="95"/>
                  </a:lnTo>
                  <a:lnTo>
                    <a:pt x="339" y="100"/>
                  </a:lnTo>
                  <a:lnTo>
                    <a:pt x="345" y="106"/>
                  </a:lnTo>
                  <a:lnTo>
                    <a:pt x="351" y="113"/>
                  </a:lnTo>
                  <a:lnTo>
                    <a:pt x="356" y="119"/>
                  </a:lnTo>
                  <a:lnTo>
                    <a:pt x="362" y="125"/>
                  </a:lnTo>
                  <a:lnTo>
                    <a:pt x="366" y="132"/>
                  </a:lnTo>
                  <a:lnTo>
                    <a:pt x="371" y="138"/>
                  </a:lnTo>
                  <a:lnTo>
                    <a:pt x="375" y="145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8"/>
            <p:cNvSpPr>
              <a:spLocks noChangeShapeType="1"/>
            </p:cNvSpPr>
            <p:nvPr/>
          </p:nvSpPr>
          <p:spPr bwMode="auto">
            <a:xfrm>
              <a:off x="4474" y="1775"/>
              <a:ext cx="6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Rectangle 59"/>
            <p:cNvSpPr>
              <a:spLocks noChangeArrowheads="1"/>
            </p:cNvSpPr>
            <p:nvPr/>
          </p:nvSpPr>
          <p:spPr bwMode="auto">
            <a:xfrm>
              <a:off x="4743" y="1626"/>
              <a:ext cx="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25658" name="Rectangle 60"/>
            <p:cNvSpPr>
              <a:spLocks noChangeArrowheads="1"/>
            </p:cNvSpPr>
            <p:nvPr/>
          </p:nvSpPr>
          <p:spPr bwMode="auto">
            <a:xfrm>
              <a:off x="4791" y="162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</a:t>
              </a:r>
              <a:endParaRPr lang="en-US"/>
            </a:p>
          </p:txBody>
        </p:sp>
        <p:sp>
          <p:nvSpPr>
            <p:cNvPr id="25659" name="Rectangle 61"/>
            <p:cNvSpPr>
              <a:spLocks noChangeArrowheads="1"/>
            </p:cNvSpPr>
            <p:nvPr/>
          </p:nvSpPr>
          <p:spPr bwMode="auto">
            <a:xfrm>
              <a:off x="4836" y="162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25660" name="Rectangle 62"/>
            <p:cNvSpPr>
              <a:spLocks noChangeArrowheads="1"/>
            </p:cNvSpPr>
            <p:nvPr/>
          </p:nvSpPr>
          <p:spPr bwMode="auto">
            <a:xfrm>
              <a:off x="4927" y="1626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25661" name="Rectangle 63"/>
            <p:cNvSpPr>
              <a:spLocks noChangeArrowheads="1"/>
            </p:cNvSpPr>
            <p:nvPr/>
          </p:nvSpPr>
          <p:spPr bwMode="auto">
            <a:xfrm>
              <a:off x="4949" y="1626"/>
              <a:ext cx="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25662" name="Rectangle 64"/>
            <p:cNvSpPr>
              <a:spLocks noChangeArrowheads="1"/>
            </p:cNvSpPr>
            <p:nvPr/>
          </p:nvSpPr>
          <p:spPr bwMode="auto">
            <a:xfrm>
              <a:off x="4997" y="1626"/>
              <a:ext cx="1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25663" name="Rectangle 65"/>
            <p:cNvSpPr>
              <a:spLocks noChangeArrowheads="1"/>
            </p:cNvSpPr>
            <p:nvPr/>
          </p:nvSpPr>
          <p:spPr bwMode="auto">
            <a:xfrm>
              <a:off x="5085" y="162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25664" name="Rectangle 66"/>
            <p:cNvSpPr>
              <a:spLocks noChangeArrowheads="1"/>
            </p:cNvSpPr>
            <p:nvPr/>
          </p:nvSpPr>
          <p:spPr bwMode="auto">
            <a:xfrm rot="-5400000">
              <a:off x="2312" y="1005"/>
              <a:ext cx="1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3:8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Encoder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1466850"/>
            <a:ext cx="86868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b="0"/>
              <a:t>An encoder is an inverse of a decoder.</a:t>
            </a:r>
          </a:p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b="0"/>
              <a:t>Encoder is a logic module that converts a one-hot input signal to a binary-encoded output signal.</a:t>
            </a:r>
          </a:p>
          <a:p>
            <a:pPr marL="228600" indent="-228600" algn="l">
              <a:lnSpc>
                <a:spcPct val="110000"/>
              </a:lnSpc>
              <a:buSzPct val="100000"/>
              <a:buFontTx/>
              <a:buChar char="•"/>
            </a:pPr>
            <a:r>
              <a:rPr lang="en-US" b="0"/>
              <a:t>Example: a 4    2 encoder.</a:t>
            </a:r>
          </a:p>
          <a:p>
            <a:pPr marL="685800" lvl="1" indent="-228600">
              <a:lnSpc>
                <a:spcPct val="110000"/>
              </a:lnSpc>
              <a:buSzPct val="100000"/>
            </a:pPr>
            <a:endParaRPr lang="en-US" b="0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981200" y="2943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aphicFrame>
        <p:nvGraphicFramePr>
          <p:cNvPr id="607237" name="Group 5"/>
          <p:cNvGraphicFramePr>
            <a:graphicFrameLocks noGrp="1"/>
          </p:cNvGraphicFramePr>
          <p:nvPr/>
        </p:nvGraphicFramePr>
        <p:xfrm>
          <a:off x="685800" y="3581400"/>
          <a:ext cx="2819400" cy="1600201"/>
        </p:xfrm>
        <a:graphic>
          <a:graphicData uri="http://schemas.openxmlformats.org/drawingml/2006/table">
            <a:tbl>
              <a:tblPr/>
              <a:tblGrid>
                <a:gridCol w="469900"/>
                <a:gridCol w="469900"/>
                <a:gridCol w="469900"/>
                <a:gridCol w="469900"/>
                <a:gridCol w="469900"/>
                <a:gridCol w="4699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4" name="Rectangle 49"/>
          <p:cNvSpPr>
            <a:spLocks noChangeArrowheads="1"/>
          </p:cNvSpPr>
          <p:nvPr/>
        </p:nvSpPr>
        <p:spPr bwMode="auto">
          <a:xfrm>
            <a:off x="1371600" y="5334000"/>
            <a:ext cx="1676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b="0"/>
              <a:t>b0 = a3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b="0"/>
              <a:t> a1</a:t>
            </a:r>
          </a:p>
          <a:p>
            <a:pPr algn="l"/>
            <a:r>
              <a:rPr lang="en-US" b="0"/>
              <a:t>b1 = a3 </a:t>
            </a:r>
            <a:r>
              <a:rPr lang="en-US" sz="2400">
                <a:sym typeface="Symbol" pitchFamily="18" charset="2"/>
              </a:rPr>
              <a:t></a:t>
            </a:r>
            <a:r>
              <a:rPr lang="en-US" b="0"/>
              <a:t> a2</a:t>
            </a:r>
          </a:p>
        </p:txBody>
      </p:sp>
      <p:grpSp>
        <p:nvGrpSpPr>
          <p:cNvPr id="26675" name="Group 77"/>
          <p:cNvGrpSpPr>
            <a:grpSpLocks/>
          </p:cNvGrpSpPr>
          <p:nvPr/>
        </p:nvGrpSpPr>
        <p:grpSpPr bwMode="auto">
          <a:xfrm>
            <a:off x="4583113" y="3557588"/>
            <a:ext cx="3367087" cy="2006600"/>
            <a:chOff x="2887" y="2241"/>
            <a:chExt cx="2121" cy="1264"/>
          </a:xfrm>
        </p:grpSpPr>
        <p:sp>
          <p:nvSpPr>
            <p:cNvPr id="26676" name="Line 51"/>
            <p:cNvSpPr>
              <a:spLocks noChangeShapeType="1"/>
            </p:cNvSpPr>
            <p:nvPr/>
          </p:nvSpPr>
          <p:spPr bwMode="auto">
            <a:xfrm flipV="1">
              <a:off x="2921" y="2418"/>
              <a:ext cx="1" cy="8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Rectangle 52"/>
            <p:cNvSpPr>
              <a:spLocks noChangeArrowheads="1"/>
            </p:cNvSpPr>
            <p:nvPr/>
          </p:nvSpPr>
          <p:spPr bwMode="auto">
            <a:xfrm rot="-5400000">
              <a:off x="2928" y="227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678" name="Rectangle 53"/>
            <p:cNvSpPr>
              <a:spLocks noChangeArrowheads="1"/>
            </p:cNvSpPr>
            <p:nvPr/>
          </p:nvSpPr>
          <p:spPr bwMode="auto">
            <a:xfrm rot="-5400000">
              <a:off x="2928" y="22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6679" name="Line 54"/>
            <p:cNvSpPr>
              <a:spLocks noChangeShapeType="1"/>
            </p:cNvSpPr>
            <p:nvPr/>
          </p:nvSpPr>
          <p:spPr bwMode="auto">
            <a:xfrm flipV="1">
              <a:off x="3498" y="2418"/>
              <a:ext cx="1" cy="10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55"/>
            <p:cNvSpPr>
              <a:spLocks noChangeArrowheads="1"/>
            </p:cNvSpPr>
            <p:nvPr/>
          </p:nvSpPr>
          <p:spPr bwMode="auto">
            <a:xfrm rot="-5400000">
              <a:off x="3504" y="227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681" name="Rectangle 56"/>
            <p:cNvSpPr>
              <a:spLocks noChangeArrowheads="1"/>
            </p:cNvSpPr>
            <p:nvPr/>
          </p:nvSpPr>
          <p:spPr bwMode="auto">
            <a:xfrm rot="-5400000">
              <a:off x="3504" y="22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6682" name="Line 57"/>
            <p:cNvSpPr>
              <a:spLocks noChangeShapeType="1"/>
            </p:cNvSpPr>
            <p:nvPr/>
          </p:nvSpPr>
          <p:spPr bwMode="auto">
            <a:xfrm flipV="1">
              <a:off x="3210" y="2418"/>
              <a:ext cx="1" cy="6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Rectangle 58"/>
            <p:cNvSpPr>
              <a:spLocks noChangeArrowheads="1"/>
            </p:cNvSpPr>
            <p:nvPr/>
          </p:nvSpPr>
          <p:spPr bwMode="auto">
            <a:xfrm rot="-5400000">
              <a:off x="3216" y="227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684" name="Rectangle 59"/>
            <p:cNvSpPr>
              <a:spLocks noChangeArrowheads="1"/>
            </p:cNvSpPr>
            <p:nvPr/>
          </p:nvSpPr>
          <p:spPr bwMode="auto">
            <a:xfrm rot="-5400000">
              <a:off x="3216" y="22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6685" name="Line 60"/>
            <p:cNvSpPr>
              <a:spLocks noChangeShapeType="1"/>
            </p:cNvSpPr>
            <p:nvPr/>
          </p:nvSpPr>
          <p:spPr bwMode="auto">
            <a:xfrm flipV="1">
              <a:off x="3786" y="2418"/>
              <a:ext cx="1" cy="2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Rectangle 61"/>
            <p:cNvSpPr>
              <a:spLocks noChangeArrowheads="1"/>
            </p:cNvSpPr>
            <p:nvPr/>
          </p:nvSpPr>
          <p:spPr bwMode="auto">
            <a:xfrm rot="-5400000">
              <a:off x="3793" y="227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26687" name="Rectangle 62"/>
            <p:cNvSpPr>
              <a:spLocks noChangeArrowheads="1"/>
            </p:cNvSpPr>
            <p:nvPr/>
          </p:nvSpPr>
          <p:spPr bwMode="auto">
            <a:xfrm rot="-5400000">
              <a:off x="3793" y="22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6688" name="Freeform 63"/>
            <p:cNvSpPr>
              <a:spLocks/>
            </p:cNvSpPr>
            <p:nvPr/>
          </p:nvSpPr>
          <p:spPr bwMode="auto">
            <a:xfrm>
              <a:off x="4066" y="2784"/>
              <a:ext cx="374" cy="289"/>
            </a:xfrm>
            <a:custGeom>
              <a:avLst/>
              <a:gdLst>
                <a:gd name="T0" fmla="*/ 369 w 374"/>
                <a:gd name="T1" fmla="*/ 138 h 289"/>
                <a:gd name="T2" fmla="*/ 360 w 374"/>
                <a:gd name="T3" fmla="*/ 124 h 289"/>
                <a:gd name="T4" fmla="*/ 349 w 374"/>
                <a:gd name="T5" fmla="*/ 113 h 289"/>
                <a:gd name="T6" fmla="*/ 338 w 374"/>
                <a:gd name="T7" fmla="*/ 100 h 289"/>
                <a:gd name="T8" fmla="*/ 325 w 374"/>
                <a:gd name="T9" fmla="*/ 89 h 289"/>
                <a:gd name="T10" fmla="*/ 310 w 374"/>
                <a:gd name="T11" fmla="*/ 78 h 289"/>
                <a:gd name="T12" fmla="*/ 296 w 374"/>
                <a:gd name="T13" fmla="*/ 67 h 289"/>
                <a:gd name="T14" fmla="*/ 279 w 374"/>
                <a:gd name="T15" fmla="*/ 57 h 289"/>
                <a:gd name="T16" fmla="*/ 254 w 374"/>
                <a:gd name="T17" fmla="*/ 44 h 289"/>
                <a:gd name="T18" fmla="*/ 217 w 374"/>
                <a:gd name="T19" fmla="*/ 28 h 289"/>
                <a:gd name="T20" fmla="*/ 177 w 374"/>
                <a:gd name="T21" fmla="*/ 15 h 289"/>
                <a:gd name="T22" fmla="*/ 134 w 374"/>
                <a:gd name="T23" fmla="*/ 5 h 289"/>
                <a:gd name="T24" fmla="*/ 0 w 374"/>
                <a:gd name="T25" fmla="*/ 0 h 289"/>
                <a:gd name="T26" fmla="*/ 12 w 374"/>
                <a:gd name="T27" fmla="*/ 17 h 289"/>
                <a:gd name="T28" fmla="*/ 23 w 374"/>
                <a:gd name="T29" fmla="*/ 35 h 289"/>
                <a:gd name="T30" fmla="*/ 32 w 374"/>
                <a:gd name="T31" fmla="*/ 53 h 289"/>
                <a:gd name="T32" fmla="*/ 39 w 374"/>
                <a:gd name="T33" fmla="*/ 71 h 289"/>
                <a:gd name="T34" fmla="*/ 44 w 374"/>
                <a:gd name="T35" fmla="*/ 89 h 289"/>
                <a:gd name="T36" fmla="*/ 48 w 374"/>
                <a:gd name="T37" fmla="*/ 107 h 289"/>
                <a:gd name="T38" fmla="*/ 51 w 374"/>
                <a:gd name="T39" fmla="*/ 126 h 289"/>
                <a:gd name="T40" fmla="*/ 52 w 374"/>
                <a:gd name="T41" fmla="*/ 144 h 289"/>
                <a:gd name="T42" fmla="*/ 51 w 374"/>
                <a:gd name="T43" fmla="*/ 163 h 289"/>
                <a:gd name="T44" fmla="*/ 48 w 374"/>
                <a:gd name="T45" fmla="*/ 181 h 289"/>
                <a:gd name="T46" fmla="*/ 44 w 374"/>
                <a:gd name="T47" fmla="*/ 200 h 289"/>
                <a:gd name="T48" fmla="*/ 39 w 374"/>
                <a:gd name="T49" fmla="*/ 218 h 289"/>
                <a:gd name="T50" fmla="*/ 32 w 374"/>
                <a:gd name="T51" fmla="*/ 236 h 289"/>
                <a:gd name="T52" fmla="*/ 23 w 374"/>
                <a:gd name="T53" fmla="*/ 253 h 289"/>
                <a:gd name="T54" fmla="*/ 12 w 374"/>
                <a:gd name="T55" fmla="*/ 272 h 289"/>
                <a:gd name="T56" fmla="*/ 0 w 374"/>
                <a:gd name="T57" fmla="*/ 289 h 289"/>
                <a:gd name="T58" fmla="*/ 134 w 374"/>
                <a:gd name="T59" fmla="*/ 284 h 289"/>
                <a:gd name="T60" fmla="*/ 177 w 374"/>
                <a:gd name="T61" fmla="*/ 274 h 289"/>
                <a:gd name="T62" fmla="*/ 217 w 374"/>
                <a:gd name="T63" fmla="*/ 261 h 289"/>
                <a:gd name="T64" fmla="*/ 254 w 374"/>
                <a:gd name="T65" fmla="*/ 245 h 289"/>
                <a:gd name="T66" fmla="*/ 280 w 374"/>
                <a:gd name="T67" fmla="*/ 232 h 289"/>
                <a:gd name="T68" fmla="*/ 296 w 374"/>
                <a:gd name="T69" fmla="*/ 222 h 289"/>
                <a:gd name="T70" fmla="*/ 311 w 374"/>
                <a:gd name="T71" fmla="*/ 211 h 289"/>
                <a:gd name="T72" fmla="*/ 325 w 374"/>
                <a:gd name="T73" fmla="*/ 200 h 289"/>
                <a:gd name="T74" fmla="*/ 338 w 374"/>
                <a:gd name="T75" fmla="*/ 188 h 289"/>
                <a:gd name="T76" fmla="*/ 349 w 374"/>
                <a:gd name="T77" fmla="*/ 176 h 289"/>
                <a:gd name="T78" fmla="*/ 360 w 374"/>
                <a:gd name="T79" fmla="*/ 163 h 289"/>
                <a:gd name="T80" fmla="*/ 370 w 374"/>
                <a:gd name="T81" fmla="*/ 151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289"/>
                <a:gd name="T125" fmla="*/ 374 w 374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289">
                  <a:moveTo>
                    <a:pt x="374" y="144"/>
                  </a:moveTo>
                  <a:lnTo>
                    <a:pt x="369" y="138"/>
                  </a:lnTo>
                  <a:lnTo>
                    <a:pt x="365" y="131"/>
                  </a:lnTo>
                  <a:lnTo>
                    <a:pt x="360" y="124"/>
                  </a:lnTo>
                  <a:lnTo>
                    <a:pt x="355" y="118"/>
                  </a:lnTo>
                  <a:lnTo>
                    <a:pt x="349" y="113"/>
                  </a:lnTo>
                  <a:lnTo>
                    <a:pt x="344" y="106"/>
                  </a:lnTo>
                  <a:lnTo>
                    <a:pt x="338" y="100"/>
                  </a:lnTo>
                  <a:lnTo>
                    <a:pt x="331" y="94"/>
                  </a:lnTo>
                  <a:lnTo>
                    <a:pt x="325" y="89"/>
                  </a:lnTo>
                  <a:lnTo>
                    <a:pt x="318" y="84"/>
                  </a:lnTo>
                  <a:lnTo>
                    <a:pt x="310" y="78"/>
                  </a:lnTo>
                  <a:lnTo>
                    <a:pt x="303" y="73"/>
                  </a:lnTo>
                  <a:lnTo>
                    <a:pt x="296" y="67"/>
                  </a:lnTo>
                  <a:lnTo>
                    <a:pt x="288" y="63"/>
                  </a:lnTo>
                  <a:lnTo>
                    <a:pt x="279" y="57"/>
                  </a:lnTo>
                  <a:lnTo>
                    <a:pt x="271" y="53"/>
                  </a:lnTo>
                  <a:lnTo>
                    <a:pt x="254" y="44"/>
                  </a:lnTo>
                  <a:lnTo>
                    <a:pt x="236" y="35"/>
                  </a:lnTo>
                  <a:lnTo>
                    <a:pt x="217" y="28"/>
                  </a:lnTo>
                  <a:lnTo>
                    <a:pt x="197" y="21"/>
                  </a:lnTo>
                  <a:lnTo>
                    <a:pt x="177" y="15"/>
                  </a:lnTo>
                  <a:lnTo>
                    <a:pt x="156" y="9"/>
                  </a:lnTo>
                  <a:lnTo>
                    <a:pt x="134" y="5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5" y="9"/>
                  </a:lnTo>
                  <a:lnTo>
                    <a:pt x="12" y="17"/>
                  </a:lnTo>
                  <a:lnTo>
                    <a:pt x="17" y="26"/>
                  </a:lnTo>
                  <a:lnTo>
                    <a:pt x="23" y="35"/>
                  </a:lnTo>
                  <a:lnTo>
                    <a:pt x="27" y="44"/>
                  </a:lnTo>
                  <a:lnTo>
                    <a:pt x="32" y="53"/>
                  </a:lnTo>
                  <a:lnTo>
                    <a:pt x="35" y="62"/>
                  </a:lnTo>
                  <a:lnTo>
                    <a:pt x="39" y="71"/>
                  </a:lnTo>
                  <a:lnTo>
                    <a:pt x="42" y="80"/>
                  </a:lnTo>
                  <a:lnTo>
                    <a:pt x="44" y="89"/>
                  </a:lnTo>
                  <a:lnTo>
                    <a:pt x="46" y="98"/>
                  </a:lnTo>
                  <a:lnTo>
                    <a:pt x="48" y="107"/>
                  </a:lnTo>
                  <a:lnTo>
                    <a:pt x="50" y="116"/>
                  </a:lnTo>
                  <a:lnTo>
                    <a:pt x="51" y="126"/>
                  </a:lnTo>
                  <a:lnTo>
                    <a:pt x="52" y="135"/>
                  </a:lnTo>
                  <a:lnTo>
                    <a:pt x="52" y="144"/>
                  </a:lnTo>
                  <a:lnTo>
                    <a:pt x="52" y="153"/>
                  </a:lnTo>
                  <a:lnTo>
                    <a:pt x="51" y="163"/>
                  </a:lnTo>
                  <a:lnTo>
                    <a:pt x="50" y="172"/>
                  </a:lnTo>
                  <a:lnTo>
                    <a:pt x="48" y="181"/>
                  </a:lnTo>
                  <a:lnTo>
                    <a:pt x="46" y="191"/>
                  </a:lnTo>
                  <a:lnTo>
                    <a:pt x="44" y="200"/>
                  </a:lnTo>
                  <a:lnTo>
                    <a:pt x="42" y="209"/>
                  </a:lnTo>
                  <a:lnTo>
                    <a:pt x="39" y="218"/>
                  </a:lnTo>
                  <a:lnTo>
                    <a:pt x="35" y="227"/>
                  </a:lnTo>
                  <a:lnTo>
                    <a:pt x="32" y="236"/>
                  </a:lnTo>
                  <a:lnTo>
                    <a:pt x="27" y="244"/>
                  </a:lnTo>
                  <a:lnTo>
                    <a:pt x="23" y="253"/>
                  </a:lnTo>
                  <a:lnTo>
                    <a:pt x="17" y="262"/>
                  </a:lnTo>
                  <a:lnTo>
                    <a:pt x="12" y="272"/>
                  </a:lnTo>
                  <a:lnTo>
                    <a:pt x="5" y="280"/>
                  </a:lnTo>
                  <a:lnTo>
                    <a:pt x="0" y="289"/>
                  </a:lnTo>
                  <a:lnTo>
                    <a:pt x="112" y="289"/>
                  </a:lnTo>
                  <a:lnTo>
                    <a:pt x="134" y="284"/>
                  </a:lnTo>
                  <a:lnTo>
                    <a:pt x="156" y="280"/>
                  </a:lnTo>
                  <a:lnTo>
                    <a:pt x="177" y="274"/>
                  </a:lnTo>
                  <a:lnTo>
                    <a:pt x="198" y="268"/>
                  </a:lnTo>
                  <a:lnTo>
                    <a:pt x="217" y="261"/>
                  </a:lnTo>
                  <a:lnTo>
                    <a:pt x="236" y="253"/>
                  </a:lnTo>
                  <a:lnTo>
                    <a:pt x="254" y="245"/>
                  </a:lnTo>
                  <a:lnTo>
                    <a:pt x="271" y="236"/>
                  </a:lnTo>
                  <a:lnTo>
                    <a:pt x="280" y="232"/>
                  </a:lnTo>
                  <a:lnTo>
                    <a:pt x="288" y="226"/>
                  </a:lnTo>
                  <a:lnTo>
                    <a:pt x="296" y="222"/>
                  </a:lnTo>
                  <a:lnTo>
                    <a:pt x="304" y="216"/>
                  </a:lnTo>
                  <a:lnTo>
                    <a:pt x="311" y="211"/>
                  </a:lnTo>
                  <a:lnTo>
                    <a:pt x="318" y="205"/>
                  </a:lnTo>
                  <a:lnTo>
                    <a:pt x="325" y="200"/>
                  </a:lnTo>
                  <a:lnTo>
                    <a:pt x="331" y="194"/>
                  </a:lnTo>
                  <a:lnTo>
                    <a:pt x="338" y="188"/>
                  </a:lnTo>
                  <a:lnTo>
                    <a:pt x="344" y="183"/>
                  </a:lnTo>
                  <a:lnTo>
                    <a:pt x="349" y="176"/>
                  </a:lnTo>
                  <a:lnTo>
                    <a:pt x="355" y="170"/>
                  </a:lnTo>
                  <a:lnTo>
                    <a:pt x="360" y="163"/>
                  </a:lnTo>
                  <a:lnTo>
                    <a:pt x="365" y="157"/>
                  </a:lnTo>
                  <a:lnTo>
                    <a:pt x="370" y="151"/>
                  </a:lnTo>
                  <a:lnTo>
                    <a:pt x="37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4"/>
            <p:cNvSpPr>
              <a:spLocks/>
            </p:cNvSpPr>
            <p:nvPr/>
          </p:nvSpPr>
          <p:spPr bwMode="auto">
            <a:xfrm>
              <a:off x="4057" y="2775"/>
              <a:ext cx="374" cy="289"/>
            </a:xfrm>
            <a:custGeom>
              <a:avLst/>
              <a:gdLst>
                <a:gd name="T0" fmla="*/ 369 w 374"/>
                <a:gd name="T1" fmla="*/ 138 h 289"/>
                <a:gd name="T2" fmla="*/ 360 w 374"/>
                <a:gd name="T3" fmla="*/ 124 h 289"/>
                <a:gd name="T4" fmla="*/ 349 w 374"/>
                <a:gd name="T5" fmla="*/ 113 h 289"/>
                <a:gd name="T6" fmla="*/ 337 w 374"/>
                <a:gd name="T7" fmla="*/ 100 h 289"/>
                <a:gd name="T8" fmla="*/ 325 w 374"/>
                <a:gd name="T9" fmla="*/ 89 h 289"/>
                <a:gd name="T10" fmla="*/ 310 w 374"/>
                <a:gd name="T11" fmla="*/ 78 h 289"/>
                <a:gd name="T12" fmla="*/ 296 w 374"/>
                <a:gd name="T13" fmla="*/ 67 h 289"/>
                <a:gd name="T14" fmla="*/ 279 w 374"/>
                <a:gd name="T15" fmla="*/ 57 h 289"/>
                <a:gd name="T16" fmla="*/ 254 w 374"/>
                <a:gd name="T17" fmla="*/ 44 h 289"/>
                <a:gd name="T18" fmla="*/ 217 w 374"/>
                <a:gd name="T19" fmla="*/ 28 h 289"/>
                <a:gd name="T20" fmla="*/ 177 w 374"/>
                <a:gd name="T21" fmla="*/ 15 h 289"/>
                <a:gd name="T22" fmla="*/ 134 w 374"/>
                <a:gd name="T23" fmla="*/ 5 h 289"/>
                <a:gd name="T24" fmla="*/ 0 w 374"/>
                <a:gd name="T25" fmla="*/ 0 h 289"/>
                <a:gd name="T26" fmla="*/ 12 w 374"/>
                <a:gd name="T27" fmla="*/ 17 h 289"/>
                <a:gd name="T28" fmla="*/ 22 w 374"/>
                <a:gd name="T29" fmla="*/ 35 h 289"/>
                <a:gd name="T30" fmla="*/ 32 w 374"/>
                <a:gd name="T31" fmla="*/ 53 h 289"/>
                <a:gd name="T32" fmla="*/ 39 w 374"/>
                <a:gd name="T33" fmla="*/ 71 h 289"/>
                <a:gd name="T34" fmla="*/ 44 w 374"/>
                <a:gd name="T35" fmla="*/ 89 h 289"/>
                <a:gd name="T36" fmla="*/ 48 w 374"/>
                <a:gd name="T37" fmla="*/ 107 h 289"/>
                <a:gd name="T38" fmla="*/ 51 w 374"/>
                <a:gd name="T39" fmla="*/ 126 h 289"/>
                <a:gd name="T40" fmla="*/ 52 w 374"/>
                <a:gd name="T41" fmla="*/ 144 h 289"/>
                <a:gd name="T42" fmla="*/ 51 w 374"/>
                <a:gd name="T43" fmla="*/ 162 h 289"/>
                <a:gd name="T44" fmla="*/ 48 w 374"/>
                <a:gd name="T45" fmla="*/ 181 h 289"/>
                <a:gd name="T46" fmla="*/ 44 w 374"/>
                <a:gd name="T47" fmla="*/ 200 h 289"/>
                <a:gd name="T48" fmla="*/ 39 w 374"/>
                <a:gd name="T49" fmla="*/ 218 h 289"/>
                <a:gd name="T50" fmla="*/ 32 w 374"/>
                <a:gd name="T51" fmla="*/ 236 h 289"/>
                <a:gd name="T52" fmla="*/ 22 w 374"/>
                <a:gd name="T53" fmla="*/ 253 h 289"/>
                <a:gd name="T54" fmla="*/ 12 w 374"/>
                <a:gd name="T55" fmla="*/ 271 h 289"/>
                <a:gd name="T56" fmla="*/ 0 w 374"/>
                <a:gd name="T57" fmla="*/ 289 h 289"/>
                <a:gd name="T58" fmla="*/ 111 w 374"/>
                <a:gd name="T59" fmla="*/ 289 h 289"/>
                <a:gd name="T60" fmla="*/ 156 w 374"/>
                <a:gd name="T61" fmla="*/ 280 h 289"/>
                <a:gd name="T62" fmla="*/ 198 w 374"/>
                <a:gd name="T63" fmla="*/ 268 h 289"/>
                <a:gd name="T64" fmla="*/ 236 w 374"/>
                <a:gd name="T65" fmla="*/ 253 h 289"/>
                <a:gd name="T66" fmla="*/ 271 w 374"/>
                <a:gd name="T67" fmla="*/ 236 h 289"/>
                <a:gd name="T68" fmla="*/ 288 w 374"/>
                <a:gd name="T69" fmla="*/ 226 h 289"/>
                <a:gd name="T70" fmla="*/ 304 w 374"/>
                <a:gd name="T71" fmla="*/ 216 h 289"/>
                <a:gd name="T72" fmla="*/ 318 w 374"/>
                <a:gd name="T73" fmla="*/ 205 h 289"/>
                <a:gd name="T74" fmla="*/ 331 w 374"/>
                <a:gd name="T75" fmla="*/ 194 h 289"/>
                <a:gd name="T76" fmla="*/ 344 w 374"/>
                <a:gd name="T77" fmla="*/ 182 h 289"/>
                <a:gd name="T78" fmla="*/ 355 w 374"/>
                <a:gd name="T79" fmla="*/ 170 h 289"/>
                <a:gd name="T80" fmla="*/ 365 w 374"/>
                <a:gd name="T81" fmla="*/ 157 h 289"/>
                <a:gd name="T82" fmla="*/ 374 w 374"/>
                <a:gd name="T83" fmla="*/ 144 h 2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4"/>
                <a:gd name="T127" fmla="*/ 0 h 289"/>
                <a:gd name="T128" fmla="*/ 374 w 374"/>
                <a:gd name="T129" fmla="*/ 289 h 2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4" h="289">
                  <a:moveTo>
                    <a:pt x="374" y="144"/>
                  </a:moveTo>
                  <a:lnTo>
                    <a:pt x="369" y="138"/>
                  </a:lnTo>
                  <a:lnTo>
                    <a:pt x="365" y="131"/>
                  </a:lnTo>
                  <a:lnTo>
                    <a:pt x="360" y="124"/>
                  </a:lnTo>
                  <a:lnTo>
                    <a:pt x="355" y="118"/>
                  </a:lnTo>
                  <a:lnTo>
                    <a:pt x="349" y="113"/>
                  </a:lnTo>
                  <a:lnTo>
                    <a:pt x="344" y="106"/>
                  </a:lnTo>
                  <a:lnTo>
                    <a:pt x="337" y="100"/>
                  </a:lnTo>
                  <a:lnTo>
                    <a:pt x="331" y="94"/>
                  </a:lnTo>
                  <a:lnTo>
                    <a:pt x="325" y="89"/>
                  </a:lnTo>
                  <a:lnTo>
                    <a:pt x="318" y="84"/>
                  </a:lnTo>
                  <a:lnTo>
                    <a:pt x="310" y="78"/>
                  </a:lnTo>
                  <a:lnTo>
                    <a:pt x="303" y="73"/>
                  </a:lnTo>
                  <a:lnTo>
                    <a:pt x="296" y="67"/>
                  </a:lnTo>
                  <a:lnTo>
                    <a:pt x="288" y="63"/>
                  </a:lnTo>
                  <a:lnTo>
                    <a:pt x="279" y="57"/>
                  </a:lnTo>
                  <a:lnTo>
                    <a:pt x="271" y="53"/>
                  </a:lnTo>
                  <a:lnTo>
                    <a:pt x="254" y="44"/>
                  </a:lnTo>
                  <a:lnTo>
                    <a:pt x="236" y="35"/>
                  </a:lnTo>
                  <a:lnTo>
                    <a:pt x="217" y="28"/>
                  </a:lnTo>
                  <a:lnTo>
                    <a:pt x="197" y="21"/>
                  </a:lnTo>
                  <a:lnTo>
                    <a:pt x="177" y="15"/>
                  </a:lnTo>
                  <a:lnTo>
                    <a:pt x="156" y="9"/>
                  </a:lnTo>
                  <a:lnTo>
                    <a:pt x="134" y="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5" y="9"/>
                  </a:lnTo>
                  <a:lnTo>
                    <a:pt x="12" y="17"/>
                  </a:lnTo>
                  <a:lnTo>
                    <a:pt x="17" y="26"/>
                  </a:lnTo>
                  <a:lnTo>
                    <a:pt x="22" y="35"/>
                  </a:lnTo>
                  <a:lnTo>
                    <a:pt x="27" y="44"/>
                  </a:lnTo>
                  <a:lnTo>
                    <a:pt x="32" y="53"/>
                  </a:lnTo>
                  <a:lnTo>
                    <a:pt x="35" y="62"/>
                  </a:lnTo>
                  <a:lnTo>
                    <a:pt x="39" y="71"/>
                  </a:lnTo>
                  <a:lnTo>
                    <a:pt x="42" y="80"/>
                  </a:lnTo>
                  <a:lnTo>
                    <a:pt x="44" y="89"/>
                  </a:lnTo>
                  <a:lnTo>
                    <a:pt x="46" y="98"/>
                  </a:lnTo>
                  <a:lnTo>
                    <a:pt x="48" y="107"/>
                  </a:lnTo>
                  <a:lnTo>
                    <a:pt x="50" y="116"/>
                  </a:lnTo>
                  <a:lnTo>
                    <a:pt x="51" y="126"/>
                  </a:lnTo>
                  <a:lnTo>
                    <a:pt x="52" y="135"/>
                  </a:lnTo>
                  <a:lnTo>
                    <a:pt x="52" y="144"/>
                  </a:lnTo>
                  <a:lnTo>
                    <a:pt x="52" y="153"/>
                  </a:lnTo>
                  <a:lnTo>
                    <a:pt x="51" y="162"/>
                  </a:lnTo>
                  <a:lnTo>
                    <a:pt x="50" y="172"/>
                  </a:lnTo>
                  <a:lnTo>
                    <a:pt x="48" y="181"/>
                  </a:lnTo>
                  <a:lnTo>
                    <a:pt x="46" y="191"/>
                  </a:lnTo>
                  <a:lnTo>
                    <a:pt x="44" y="200"/>
                  </a:lnTo>
                  <a:lnTo>
                    <a:pt x="42" y="209"/>
                  </a:lnTo>
                  <a:lnTo>
                    <a:pt x="39" y="218"/>
                  </a:lnTo>
                  <a:lnTo>
                    <a:pt x="35" y="227"/>
                  </a:lnTo>
                  <a:lnTo>
                    <a:pt x="32" y="236"/>
                  </a:lnTo>
                  <a:lnTo>
                    <a:pt x="27" y="244"/>
                  </a:lnTo>
                  <a:lnTo>
                    <a:pt x="22" y="253"/>
                  </a:lnTo>
                  <a:lnTo>
                    <a:pt x="17" y="262"/>
                  </a:lnTo>
                  <a:lnTo>
                    <a:pt x="12" y="271"/>
                  </a:lnTo>
                  <a:lnTo>
                    <a:pt x="5" y="280"/>
                  </a:lnTo>
                  <a:lnTo>
                    <a:pt x="0" y="289"/>
                  </a:lnTo>
                  <a:lnTo>
                    <a:pt x="111" y="289"/>
                  </a:lnTo>
                  <a:lnTo>
                    <a:pt x="134" y="284"/>
                  </a:lnTo>
                  <a:lnTo>
                    <a:pt x="156" y="280"/>
                  </a:lnTo>
                  <a:lnTo>
                    <a:pt x="177" y="274"/>
                  </a:lnTo>
                  <a:lnTo>
                    <a:pt x="198" y="268"/>
                  </a:lnTo>
                  <a:lnTo>
                    <a:pt x="217" y="261"/>
                  </a:lnTo>
                  <a:lnTo>
                    <a:pt x="236" y="253"/>
                  </a:lnTo>
                  <a:lnTo>
                    <a:pt x="254" y="245"/>
                  </a:lnTo>
                  <a:lnTo>
                    <a:pt x="271" y="236"/>
                  </a:lnTo>
                  <a:lnTo>
                    <a:pt x="280" y="231"/>
                  </a:lnTo>
                  <a:lnTo>
                    <a:pt x="288" y="226"/>
                  </a:lnTo>
                  <a:lnTo>
                    <a:pt x="296" y="222"/>
                  </a:lnTo>
                  <a:lnTo>
                    <a:pt x="304" y="216"/>
                  </a:lnTo>
                  <a:lnTo>
                    <a:pt x="311" y="211"/>
                  </a:lnTo>
                  <a:lnTo>
                    <a:pt x="318" y="205"/>
                  </a:lnTo>
                  <a:lnTo>
                    <a:pt x="325" y="200"/>
                  </a:lnTo>
                  <a:lnTo>
                    <a:pt x="331" y="194"/>
                  </a:lnTo>
                  <a:lnTo>
                    <a:pt x="337" y="188"/>
                  </a:lnTo>
                  <a:lnTo>
                    <a:pt x="344" y="182"/>
                  </a:lnTo>
                  <a:lnTo>
                    <a:pt x="349" y="176"/>
                  </a:lnTo>
                  <a:lnTo>
                    <a:pt x="355" y="170"/>
                  </a:lnTo>
                  <a:lnTo>
                    <a:pt x="360" y="163"/>
                  </a:lnTo>
                  <a:lnTo>
                    <a:pt x="365" y="157"/>
                  </a:lnTo>
                  <a:lnTo>
                    <a:pt x="370" y="151"/>
                  </a:lnTo>
                  <a:lnTo>
                    <a:pt x="374" y="144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5"/>
            <p:cNvSpPr>
              <a:spLocks noChangeShapeType="1"/>
            </p:cNvSpPr>
            <p:nvPr/>
          </p:nvSpPr>
          <p:spPr bwMode="auto">
            <a:xfrm>
              <a:off x="2921" y="2812"/>
              <a:ext cx="115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6"/>
            <p:cNvSpPr>
              <a:spLocks noChangeShapeType="1"/>
            </p:cNvSpPr>
            <p:nvPr/>
          </p:nvSpPr>
          <p:spPr bwMode="auto">
            <a:xfrm>
              <a:off x="3210" y="3031"/>
              <a:ext cx="87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7"/>
            <p:cNvSpPr>
              <a:spLocks/>
            </p:cNvSpPr>
            <p:nvPr/>
          </p:nvSpPr>
          <p:spPr bwMode="auto">
            <a:xfrm>
              <a:off x="4066" y="3216"/>
              <a:ext cx="374" cy="289"/>
            </a:xfrm>
            <a:custGeom>
              <a:avLst/>
              <a:gdLst>
                <a:gd name="T0" fmla="*/ 369 w 374"/>
                <a:gd name="T1" fmla="*/ 138 h 289"/>
                <a:gd name="T2" fmla="*/ 360 w 374"/>
                <a:gd name="T3" fmla="*/ 126 h 289"/>
                <a:gd name="T4" fmla="*/ 349 w 374"/>
                <a:gd name="T5" fmla="*/ 113 h 289"/>
                <a:gd name="T6" fmla="*/ 338 w 374"/>
                <a:gd name="T7" fmla="*/ 101 h 289"/>
                <a:gd name="T8" fmla="*/ 325 w 374"/>
                <a:gd name="T9" fmla="*/ 89 h 289"/>
                <a:gd name="T10" fmla="*/ 310 w 374"/>
                <a:gd name="T11" fmla="*/ 78 h 289"/>
                <a:gd name="T12" fmla="*/ 296 w 374"/>
                <a:gd name="T13" fmla="*/ 68 h 289"/>
                <a:gd name="T14" fmla="*/ 279 w 374"/>
                <a:gd name="T15" fmla="*/ 58 h 289"/>
                <a:gd name="T16" fmla="*/ 254 w 374"/>
                <a:gd name="T17" fmla="*/ 45 h 289"/>
                <a:gd name="T18" fmla="*/ 217 w 374"/>
                <a:gd name="T19" fmla="*/ 28 h 289"/>
                <a:gd name="T20" fmla="*/ 177 w 374"/>
                <a:gd name="T21" fmla="*/ 15 h 289"/>
                <a:gd name="T22" fmla="*/ 134 w 374"/>
                <a:gd name="T23" fmla="*/ 5 h 289"/>
                <a:gd name="T24" fmla="*/ 0 w 374"/>
                <a:gd name="T25" fmla="*/ 0 h 289"/>
                <a:gd name="T26" fmla="*/ 12 w 374"/>
                <a:gd name="T27" fmla="*/ 17 h 289"/>
                <a:gd name="T28" fmla="*/ 23 w 374"/>
                <a:gd name="T29" fmla="*/ 36 h 289"/>
                <a:gd name="T30" fmla="*/ 32 w 374"/>
                <a:gd name="T31" fmla="*/ 53 h 289"/>
                <a:gd name="T32" fmla="*/ 39 w 374"/>
                <a:gd name="T33" fmla="*/ 71 h 289"/>
                <a:gd name="T34" fmla="*/ 44 w 374"/>
                <a:gd name="T35" fmla="*/ 89 h 289"/>
                <a:gd name="T36" fmla="*/ 48 w 374"/>
                <a:gd name="T37" fmla="*/ 108 h 289"/>
                <a:gd name="T38" fmla="*/ 51 w 374"/>
                <a:gd name="T39" fmla="*/ 126 h 289"/>
                <a:gd name="T40" fmla="*/ 52 w 374"/>
                <a:gd name="T41" fmla="*/ 145 h 289"/>
                <a:gd name="T42" fmla="*/ 51 w 374"/>
                <a:gd name="T43" fmla="*/ 163 h 289"/>
                <a:gd name="T44" fmla="*/ 48 w 374"/>
                <a:gd name="T45" fmla="*/ 182 h 289"/>
                <a:gd name="T46" fmla="*/ 44 w 374"/>
                <a:gd name="T47" fmla="*/ 200 h 289"/>
                <a:gd name="T48" fmla="*/ 39 w 374"/>
                <a:gd name="T49" fmla="*/ 218 h 289"/>
                <a:gd name="T50" fmla="*/ 32 w 374"/>
                <a:gd name="T51" fmla="*/ 236 h 289"/>
                <a:gd name="T52" fmla="*/ 23 w 374"/>
                <a:gd name="T53" fmla="*/ 254 h 289"/>
                <a:gd name="T54" fmla="*/ 12 w 374"/>
                <a:gd name="T55" fmla="*/ 272 h 289"/>
                <a:gd name="T56" fmla="*/ 0 w 374"/>
                <a:gd name="T57" fmla="*/ 289 h 289"/>
                <a:gd name="T58" fmla="*/ 134 w 374"/>
                <a:gd name="T59" fmla="*/ 285 h 289"/>
                <a:gd name="T60" fmla="*/ 177 w 374"/>
                <a:gd name="T61" fmla="*/ 274 h 289"/>
                <a:gd name="T62" fmla="*/ 217 w 374"/>
                <a:gd name="T63" fmla="*/ 262 h 289"/>
                <a:gd name="T64" fmla="*/ 254 w 374"/>
                <a:gd name="T65" fmla="*/ 245 h 289"/>
                <a:gd name="T66" fmla="*/ 280 w 374"/>
                <a:gd name="T67" fmla="*/ 232 h 289"/>
                <a:gd name="T68" fmla="*/ 296 w 374"/>
                <a:gd name="T69" fmla="*/ 222 h 289"/>
                <a:gd name="T70" fmla="*/ 311 w 374"/>
                <a:gd name="T71" fmla="*/ 211 h 289"/>
                <a:gd name="T72" fmla="*/ 325 w 374"/>
                <a:gd name="T73" fmla="*/ 200 h 289"/>
                <a:gd name="T74" fmla="*/ 338 w 374"/>
                <a:gd name="T75" fmla="*/ 189 h 289"/>
                <a:gd name="T76" fmla="*/ 349 w 374"/>
                <a:gd name="T77" fmla="*/ 176 h 289"/>
                <a:gd name="T78" fmla="*/ 360 w 374"/>
                <a:gd name="T79" fmla="*/ 165 h 289"/>
                <a:gd name="T80" fmla="*/ 370 w 374"/>
                <a:gd name="T81" fmla="*/ 151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289"/>
                <a:gd name="T125" fmla="*/ 374 w 374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289">
                  <a:moveTo>
                    <a:pt x="374" y="145"/>
                  </a:moveTo>
                  <a:lnTo>
                    <a:pt x="369" y="138"/>
                  </a:lnTo>
                  <a:lnTo>
                    <a:pt x="365" y="132"/>
                  </a:lnTo>
                  <a:lnTo>
                    <a:pt x="360" y="126"/>
                  </a:lnTo>
                  <a:lnTo>
                    <a:pt x="355" y="119"/>
                  </a:lnTo>
                  <a:lnTo>
                    <a:pt x="349" y="113"/>
                  </a:lnTo>
                  <a:lnTo>
                    <a:pt x="344" y="106"/>
                  </a:lnTo>
                  <a:lnTo>
                    <a:pt x="338" y="101"/>
                  </a:lnTo>
                  <a:lnTo>
                    <a:pt x="331" y="95"/>
                  </a:lnTo>
                  <a:lnTo>
                    <a:pt x="325" y="89"/>
                  </a:lnTo>
                  <a:lnTo>
                    <a:pt x="318" y="84"/>
                  </a:lnTo>
                  <a:lnTo>
                    <a:pt x="310" y="78"/>
                  </a:lnTo>
                  <a:lnTo>
                    <a:pt x="303" y="73"/>
                  </a:lnTo>
                  <a:lnTo>
                    <a:pt x="296" y="68"/>
                  </a:lnTo>
                  <a:lnTo>
                    <a:pt x="288" y="63"/>
                  </a:lnTo>
                  <a:lnTo>
                    <a:pt x="279" y="58"/>
                  </a:lnTo>
                  <a:lnTo>
                    <a:pt x="271" y="53"/>
                  </a:lnTo>
                  <a:lnTo>
                    <a:pt x="254" y="45"/>
                  </a:lnTo>
                  <a:lnTo>
                    <a:pt x="236" y="36"/>
                  </a:lnTo>
                  <a:lnTo>
                    <a:pt x="217" y="28"/>
                  </a:lnTo>
                  <a:lnTo>
                    <a:pt x="197" y="21"/>
                  </a:lnTo>
                  <a:lnTo>
                    <a:pt x="177" y="15"/>
                  </a:lnTo>
                  <a:lnTo>
                    <a:pt x="156" y="9"/>
                  </a:lnTo>
                  <a:lnTo>
                    <a:pt x="134" y="5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5" y="9"/>
                  </a:lnTo>
                  <a:lnTo>
                    <a:pt x="12" y="17"/>
                  </a:lnTo>
                  <a:lnTo>
                    <a:pt x="17" y="27"/>
                  </a:lnTo>
                  <a:lnTo>
                    <a:pt x="23" y="36"/>
                  </a:lnTo>
                  <a:lnTo>
                    <a:pt x="27" y="45"/>
                  </a:lnTo>
                  <a:lnTo>
                    <a:pt x="32" y="53"/>
                  </a:lnTo>
                  <a:lnTo>
                    <a:pt x="35" y="62"/>
                  </a:lnTo>
                  <a:lnTo>
                    <a:pt x="39" y="71"/>
                  </a:lnTo>
                  <a:lnTo>
                    <a:pt x="42" y="80"/>
                  </a:lnTo>
                  <a:lnTo>
                    <a:pt x="44" y="89"/>
                  </a:lnTo>
                  <a:lnTo>
                    <a:pt x="46" y="98"/>
                  </a:lnTo>
                  <a:lnTo>
                    <a:pt x="48" y="108"/>
                  </a:lnTo>
                  <a:lnTo>
                    <a:pt x="50" y="117"/>
                  </a:lnTo>
                  <a:lnTo>
                    <a:pt x="51" y="126"/>
                  </a:lnTo>
                  <a:lnTo>
                    <a:pt x="52" y="136"/>
                  </a:lnTo>
                  <a:lnTo>
                    <a:pt x="52" y="145"/>
                  </a:lnTo>
                  <a:lnTo>
                    <a:pt x="52" y="154"/>
                  </a:lnTo>
                  <a:lnTo>
                    <a:pt x="51" y="163"/>
                  </a:lnTo>
                  <a:lnTo>
                    <a:pt x="50" y="173"/>
                  </a:lnTo>
                  <a:lnTo>
                    <a:pt x="48" y="182"/>
                  </a:lnTo>
                  <a:lnTo>
                    <a:pt x="46" y="191"/>
                  </a:lnTo>
                  <a:lnTo>
                    <a:pt x="44" y="200"/>
                  </a:lnTo>
                  <a:lnTo>
                    <a:pt x="42" y="209"/>
                  </a:lnTo>
                  <a:lnTo>
                    <a:pt x="39" y="218"/>
                  </a:lnTo>
                  <a:lnTo>
                    <a:pt x="35" y="227"/>
                  </a:lnTo>
                  <a:lnTo>
                    <a:pt x="32" y="236"/>
                  </a:lnTo>
                  <a:lnTo>
                    <a:pt x="27" y="245"/>
                  </a:lnTo>
                  <a:lnTo>
                    <a:pt x="23" y="254"/>
                  </a:lnTo>
                  <a:lnTo>
                    <a:pt x="17" y="263"/>
                  </a:lnTo>
                  <a:lnTo>
                    <a:pt x="12" y="272"/>
                  </a:lnTo>
                  <a:lnTo>
                    <a:pt x="5" y="280"/>
                  </a:lnTo>
                  <a:lnTo>
                    <a:pt x="0" y="289"/>
                  </a:lnTo>
                  <a:lnTo>
                    <a:pt x="112" y="289"/>
                  </a:lnTo>
                  <a:lnTo>
                    <a:pt x="134" y="285"/>
                  </a:lnTo>
                  <a:lnTo>
                    <a:pt x="156" y="280"/>
                  </a:lnTo>
                  <a:lnTo>
                    <a:pt x="177" y="274"/>
                  </a:lnTo>
                  <a:lnTo>
                    <a:pt x="198" y="268"/>
                  </a:lnTo>
                  <a:lnTo>
                    <a:pt x="217" y="262"/>
                  </a:lnTo>
                  <a:lnTo>
                    <a:pt x="236" y="254"/>
                  </a:lnTo>
                  <a:lnTo>
                    <a:pt x="254" y="245"/>
                  </a:lnTo>
                  <a:lnTo>
                    <a:pt x="271" y="236"/>
                  </a:lnTo>
                  <a:lnTo>
                    <a:pt x="280" y="232"/>
                  </a:lnTo>
                  <a:lnTo>
                    <a:pt x="288" y="227"/>
                  </a:lnTo>
                  <a:lnTo>
                    <a:pt x="296" y="222"/>
                  </a:lnTo>
                  <a:lnTo>
                    <a:pt x="304" y="216"/>
                  </a:lnTo>
                  <a:lnTo>
                    <a:pt x="311" y="211"/>
                  </a:lnTo>
                  <a:lnTo>
                    <a:pt x="318" y="205"/>
                  </a:lnTo>
                  <a:lnTo>
                    <a:pt x="325" y="200"/>
                  </a:lnTo>
                  <a:lnTo>
                    <a:pt x="331" y="195"/>
                  </a:lnTo>
                  <a:lnTo>
                    <a:pt x="338" y="189"/>
                  </a:lnTo>
                  <a:lnTo>
                    <a:pt x="344" y="183"/>
                  </a:lnTo>
                  <a:lnTo>
                    <a:pt x="349" y="176"/>
                  </a:lnTo>
                  <a:lnTo>
                    <a:pt x="355" y="171"/>
                  </a:lnTo>
                  <a:lnTo>
                    <a:pt x="360" y="165"/>
                  </a:lnTo>
                  <a:lnTo>
                    <a:pt x="365" y="158"/>
                  </a:lnTo>
                  <a:lnTo>
                    <a:pt x="370" y="151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8"/>
            <p:cNvSpPr>
              <a:spLocks/>
            </p:cNvSpPr>
            <p:nvPr/>
          </p:nvSpPr>
          <p:spPr bwMode="auto">
            <a:xfrm>
              <a:off x="4057" y="3207"/>
              <a:ext cx="374" cy="289"/>
            </a:xfrm>
            <a:custGeom>
              <a:avLst/>
              <a:gdLst>
                <a:gd name="T0" fmla="*/ 369 w 374"/>
                <a:gd name="T1" fmla="*/ 138 h 289"/>
                <a:gd name="T2" fmla="*/ 360 w 374"/>
                <a:gd name="T3" fmla="*/ 125 h 289"/>
                <a:gd name="T4" fmla="*/ 349 w 374"/>
                <a:gd name="T5" fmla="*/ 113 h 289"/>
                <a:gd name="T6" fmla="*/ 337 w 374"/>
                <a:gd name="T7" fmla="*/ 101 h 289"/>
                <a:gd name="T8" fmla="*/ 325 w 374"/>
                <a:gd name="T9" fmla="*/ 89 h 289"/>
                <a:gd name="T10" fmla="*/ 310 w 374"/>
                <a:gd name="T11" fmla="*/ 78 h 289"/>
                <a:gd name="T12" fmla="*/ 296 w 374"/>
                <a:gd name="T13" fmla="*/ 68 h 289"/>
                <a:gd name="T14" fmla="*/ 279 w 374"/>
                <a:gd name="T15" fmla="*/ 58 h 289"/>
                <a:gd name="T16" fmla="*/ 254 w 374"/>
                <a:gd name="T17" fmla="*/ 45 h 289"/>
                <a:gd name="T18" fmla="*/ 217 w 374"/>
                <a:gd name="T19" fmla="*/ 28 h 289"/>
                <a:gd name="T20" fmla="*/ 177 w 374"/>
                <a:gd name="T21" fmla="*/ 15 h 289"/>
                <a:gd name="T22" fmla="*/ 134 w 374"/>
                <a:gd name="T23" fmla="*/ 5 h 289"/>
                <a:gd name="T24" fmla="*/ 111 w 374"/>
                <a:gd name="T25" fmla="*/ 0 h 289"/>
                <a:gd name="T26" fmla="*/ 5 w 374"/>
                <a:gd name="T27" fmla="*/ 9 h 289"/>
                <a:gd name="T28" fmla="*/ 17 w 374"/>
                <a:gd name="T29" fmla="*/ 26 h 289"/>
                <a:gd name="T30" fmla="*/ 27 w 374"/>
                <a:gd name="T31" fmla="*/ 45 h 289"/>
                <a:gd name="T32" fmla="*/ 35 w 374"/>
                <a:gd name="T33" fmla="*/ 62 h 289"/>
                <a:gd name="T34" fmla="*/ 42 w 374"/>
                <a:gd name="T35" fmla="*/ 80 h 289"/>
                <a:gd name="T36" fmla="*/ 46 w 374"/>
                <a:gd name="T37" fmla="*/ 98 h 289"/>
                <a:gd name="T38" fmla="*/ 50 w 374"/>
                <a:gd name="T39" fmla="*/ 117 h 289"/>
                <a:gd name="T40" fmla="*/ 52 w 374"/>
                <a:gd name="T41" fmla="*/ 135 h 289"/>
                <a:gd name="T42" fmla="*/ 52 w 374"/>
                <a:gd name="T43" fmla="*/ 154 h 289"/>
                <a:gd name="T44" fmla="*/ 50 w 374"/>
                <a:gd name="T45" fmla="*/ 173 h 289"/>
                <a:gd name="T46" fmla="*/ 46 w 374"/>
                <a:gd name="T47" fmla="*/ 191 h 289"/>
                <a:gd name="T48" fmla="*/ 42 w 374"/>
                <a:gd name="T49" fmla="*/ 209 h 289"/>
                <a:gd name="T50" fmla="*/ 35 w 374"/>
                <a:gd name="T51" fmla="*/ 227 h 289"/>
                <a:gd name="T52" fmla="*/ 27 w 374"/>
                <a:gd name="T53" fmla="*/ 245 h 289"/>
                <a:gd name="T54" fmla="*/ 17 w 374"/>
                <a:gd name="T55" fmla="*/ 263 h 289"/>
                <a:gd name="T56" fmla="*/ 5 w 374"/>
                <a:gd name="T57" fmla="*/ 280 h 289"/>
                <a:gd name="T58" fmla="*/ 0 w 374"/>
                <a:gd name="T59" fmla="*/ 289 h 289"/>
                <a:gd name="T60" fmla="*/ 134 w 374"/>
                <a:gd name="T61" fmla="*/ 285 h 289"/>
                <a:gd name="T62" fmla="*/ 177 w 374"/>
                <a:gd name="T63" fmla="*/ 274 h 289"/>
                <a:gd name="T64" fmla="*/ 217 w 374"/>
                <a:gd name="T65" fmla="*/ 262 h 289"/>
                <a:gd name="T66" fmla="*/ 254 w 374"/>
                <a:gd name="T67" fmla="*/ 245 h 289"/>
                <a:gd name="T68" fmla="*/ 280 w 374"/>
                <a:gd name="T69" fmla="*/ 232 h 289"/>
                <a:gd name="T70" fmla="*/ 296 w 374"/>
                <a:gd name="T71" fmla="*/ 222 h 289"/>
                <a:gd name="T72" fmla="*/ 311 w 374"/>
                <a:gd name="T73" fmla="*/ 211 h 289"/>
                <a:gd name="T74" fmla="*/ 325 w 374"/>
                <a:gd name="T75" fmla="*/ 200 h 289"/>
                <a:gd name="T76" fmla="*/ 337 w 374"/>
                <a:gd name="T77" fmla="*/ 189 h 289"/>
                <a:gd name="T78" fmla="*/ 349 w 374"/>
                <a:gd name="T79" fmla="*/ 176 h 289"/>
                <a:gd name="T80" fmla="*/ 360 w 374"/>
                <a:gd name="T81" fmla="*/ 164 h 289"/>
                <a:gd name="T82" fmla="*/ 370 w 374"/>
                <a:gd name="T83" fmla="*/ 151 h 289"/>
                <a:gd name="T84" fmla="*/ 374 w 374"/>
                <a:gd name="T85" fmla="*/ 145 h 2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4"/>
                <a:gd name="T130" fmla="*/ 0 h 289"/>
                <a:gd name="T131" fmla="*/ 374 w 374"/>
                <a:gd name="T132" fmla="*/ 289 h 2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4" h="289">
                  <a:moveTo>
                    <a:pt x="374" y="145"/>
                  </a:moveTo>
                  <a:lnTo>
                    <a:pt x="369" y="138"/>
                  </a:lnTo>
                  <a:lnTo>
                    <a:pt x="365" y="132"/>
                  </a:lnTo>
                  <a:lnTo>
                    <a:pt x="360" y="125"/>
                  </a:lnTo>
                  <a:lnTo>
                    <a:pt x="355" y="119"/>
                  </a:lnTo>
                  <a:lnTo>
                    <a:pt x="349" y="113"/>
                  </a:lnTo>
                  <a:lnTo>
                    <a:pt x="344" y="106"/>
                  </a:lnTo>
                  <a:lnTo>
                    <a:pt x="337" y="101"/>
                  </a:lnTo>
                  <a:lnTo>
                    <a:pt x="331" y="95"/>
                  </a:lnTo>
                  <a:lnTo>
                    <a:pt x="325" y="89"/>
                  </a:lnTo>
                  <a:lnTo>
                    <a:pt x="318" y="84"/>
                  </a:lnTo>
                  <a:lnTo>
                    <a:pt x="310" y="78"/>
                  </a:lnTo>
                  <a:lnTo>
                    <a:pt x="303" y="73"/>
                  </a:lnTo>
                  <a:lnTo>
                    <a:pt x="296" y="68"/>
                  </a:lnTo>
                  <a:lnTo>
                    <a:pt x="288" y="63"/>
                  </a:lnTo>
                  <a:lnTo>
                    <a:pt x="279" y="58"/>
                  </a:lnTo>
                  <a:lnTo>
                    <a:pt x="271" y="53"/>
                  </a:lnTo>
                  <a:lnTo>
                    <a:pt x="254" y="45"/>
                  </a:lnTo>
                  <a:lnTo>
                    <a:pt x="236" y="36"/>
                  </a:lnTo>
                  <a:lnTo>
                    <a:pt x="217" y="28"/>
                  </a:lnTo>
                  <a:lnTo>
                    <a:pt x="197" y="21"/>
                  </a:lnTo>
                  <a:lnTo>
                    <a:pt x="177" y="15"/>
                  </a:lnTo>
                  <a:lnTo>
                    <a:pt x="156" y="9"/>
                  </a:lnTo>
                  <a:lnTo>
                    <a:pt x="134" y="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5" y="9"/>
                  </a:lnTo>
                  <a:lnTo>
                    <a:pt x="12" y="17"/>
                  </a:lnTo>
                  <a:lnTo>
                    <a:pt x="17" y="26"/>
                  </a:lnTo>
                  <a:lnTo>
                    <a:pt x="22" y="36"/>
                  </a:lnTo>
                  <a:lnTo>
                    <a:pt x="27" y="45"/>
                  </a:lnTo>
                  <a:lnTo>
                    <a:pt x="32" y="53"/>
                  </a:lnTo>
                  <a:lnTo>
                    <a:pt x="35" y="62"/>
                  </a:lnTo>
                  <a:lnTo>
                    <a:pt x="39" y="71"/>
                  </a:lnTo>
                  <a:lnTo>
                    <a:pt x="42" y="80"/>
                  </a:lnTo>
                  <a:lnTo>
                    <a:pt x="44" y="89"/>
                  </a:lnTo>
                  <a:lnTo>
                    <a:pt x="46" y="98"/>
                  </a:lnTo>
                  <a:lnTo>
                    <a:pt x="48" y="108"/>
                  </a:lnTo>
                  <a:lnTo>
                    <a:pt x="50" y="117"/>
                  </a:lnTo>
                  <a:lnTo>
                    <a:pt x="51" y="126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2" y="154"/>
                  </a:lnTo>
                  <a:lnTo>
                    <a:pt x="51" y="163"/>
                  </a:lnTo>
                  <a:lnTo>
                    <a:pt x="50" y="173"/>
                  </a:lnTo>
                  <a:lnTo>
                    <a:pt x="48" y="182"/>
                  </a:lnTo>
                  <a:lnTo>
                    <a:pt x="46" y="191"/>
                  </a:lnTo>
                  <a:lnTo>
                    <a:pt x="44" y="200"/>
                  </a:lnTo>
                  <a:lnTo>
                    <a:pt x="42" y="209"/>
                  </a:lnTo>
                  <a:lnTo>
                    <a:pt x="39" y="218"/>
                  </a:lnTo>
                  <a:lnTo>
                    <a:pt x="35" y="227"/>
                  </a:lnTo>
                  <a:lnTo>
                    <a:pt x="32" y="236"/>
                  </a:lnTo>
                  <a:lnTo>
                    <a:pt x="27" y="245"/>
                  </a:lnTo>
                  <a:lnTo>
                    <a:pt x="22" y="253"/>
                  </a:lnTo>
                  <a:lnTo>
                    <a:pt x="17" y="263"/>
                  </a:lnTo>
                  <a:lnTo>
                    <a:pt x="12" y="272"/>
                  </a:lnTo>
                  <a:lnTo>
                    <a:pt x="5" y="280"/>
                  </a:lnTo>
                  <a:lnTo>
                    <a:pt x="0" y="289"/>
                  </a:lnTo>
                  <a:lnTo>
                    <a:pt x="111" y="289"/>
                  </a:lnTo>
                  <a:lnTo>
                    <a:pt x="134" y="285"/>
                  </a:lnTo>
                  <a:lnTo>
                    <a:pt x="156" y="280"/>
                  </a:lnTo>
                  <a:lnTo>
                    <a:pt x="177" y="274"/>
                  </a:lnTo>
                  <a:lnTo>
                    <a:pt x="198" y="268"/>
                  </a:lnTo>
                  <a:lnTo>
                    <a:pt x="217" y="262"/>
                  </a:lnTo>
                  <a:lnTo>
                    <a:pt x="236" y="253"/>
                  </a:lnTo>
                  <a:lnTo>
                    <a:pt x="254" y="245"/>
                  </a:lnTo>
                  <a:lnTo>
                    <a:pt x="271" y="236"/>
                  </a:lnTo>
                  <a:lnTo>
                    <a:pt x="280" y="232"/>
                  </a:lnTo>
                  <a:lnTo>
                    <a:pt x="288" y="227"/>
                  </a:lnTo>
                  <a:lnTo>
                    <a:pt x="296" y="222"/>
                  </a:lnTo>
                  <a:lnTo>
                    <a:pt x="304" y="216"/>
                  </a:lnTo>
                  <a:lnTo>
                    <a:pt x="311" y="211"/>
                  </a:lnTo>
                  <a:lnTo>
                    <a:pt x="318" y="205"/>
                  </a:lnTo>
                  <a:lnTo>
                    <a:pt x="325" y="200"/>
                  </a:lnTo>
                  <a:lnTo>
                    <a:pt x="331" y="194"/>
                  </a:lnTo>
                  <a:lnTo>
                    <a:pt x="337" y="189"/>
                  </a:lnTo>
                  <a:lnTo>
                    <a:pt x="344" y="183"/>
                  </a:lnTo>
                  <a:lnTo>
                    <a:pt x="349" y="176"/>
                  </a:lnTo>
                  <a:lnTo>
                    <a:pt x="355" y="171"/>
                  </a:lnTo>
                  <a:lnTo>
                    <a:pt x="360" y="164"/>
                  </a:lnTo>
                  <a:lnTo>
                    <a:pt x="365" y="158"/>
                  </a:lnTo>
                  <a:lnTo>
                    <a:pt x="370" y="151"/>
                  </a:lnTo>
                  <a:lnTo>
                    <a:pt x="374" y="145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9"/>
            <p:cNvSpPr>
              <a:spLocks noChangeShapeType="1"/>
            </p:cNvSpPr>
            <p:nvPr/>
          </p:nvSpPr>
          <p:spPr bwMode="auto">
            <a:xfrm>
              <a:off x="2921" y="3244"/>
              <a:ext cx="115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70"/>
            <p:cNvSpPr>
              <a:spLocks noChangeShapeType="1"/>
            </p:cNvSpPr>
            <p:nvPr/>
          </p:nvSpPr>
          <p:spPr bwMode="auto">
            <a:xfrm>
              <a:off x="3498" y="3463"/>
              <a:ext cx="5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71"/>
            <p:cNvSpPr>
              <a:spLocks noChangeShapeType="1"/>
            </p:cNvSpPr>
            <p:nvPr/>
          </p:nvSpPr>
          <p:spPr bwMode="auto">
            <a:xfrm>
              <a:off x="4434" y="2923"/>
              <a:ext cx="5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Rectangle 72"/>
            <p:cNvSpPr>
              <a:spLocks noChangeArrowheads="1"/>
            </p:cNvSpPr>
            <p:nvPr/>
          </p:nvSpPr>
          <p:spPr bwMode="auto">
            <a:xfrm>
              <a:off x="4866" y="27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6698" name="Rectangle 73"/>
            <p:cNvSpPr>
              <a:spLocks noChangeArrowheads="1"/>
            </p:cNvSpPr>
            <p:nvPr/>
          </p:nvSpPr>
          <p:spPr bwMode="auto">
            <a:xfrm>
              <a:off x="4937" y="27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6699" name="Line 74"/>
            <p:cNvSpPr>
              <a:spLocks noChangeShapeType="1"/>
            </p:cNvSpPr>
            <p:nvPr/>
          </p:nvSpPr>
          <p:spPr bwMode="auto">
            <a:xfrm>
              <a:off x="4434" y="3355"/>
              <a:ext cx="5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Rectangle 75"/>
            <p:cNvSpPr>
              <a:spLocks noChangeArrowheads="1"/>
            </p:cNvSpPr>
            <p:nvPr/>
          </p:nvSpPr>
          <p:spPr bwMode="auto">
            <a:xfrm>
              <a:off x="4866" y="320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26701" name="Rectangle 76"/>
            <p:cNvSpPr>
              <a:spLocks noChangeArrowheads="1"/>
            </p:cNvSpPr>
            <p:nvPr/>
          </p:nvSpPr>
          <p:spPr bwMode="auto">
            <a:xfrm>
              <a:off x="4937" y="320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Designing A Large Encoder – 16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4</a:t>
            </a:r>
            <a:r>
              <a:rPr lang="en-US" smtClean="0">
                <a:ea typeface="ＭＳ Ｐゴシック" pitchFamily="34" charset="-128"/>
              </a:rPr>
              <a:t> from 5 4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2s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265488" y="2449513"/>
            <a:ext cx="390525" cy="784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7"/>
          <p:cNvSpPr>
            <a:spLocks/>
          </p:cNvSpPr>
          <p:nvPr/>
        </p:nvSpPr>
        <p:spPr bwMode="auto">
          <a:xfrm>
            <a:off x="3252788" y="2438400"/>
            <a:ext cx="390525" cy="782638"/>
          </a:xfrm>
          <a:custGeom>
            <a:avLst/>
            <a:gdLst>
              <a:gd name="T0" fmla="*/ 2147483647 w 246"/>
              <a:gd name="T1" fmla="*/ 2147483647 h 493"/>
              <a:gd name="T2" fmla="*/ 2147483647 w 246"/>
              <a:gd name="T3" fmla="*/ 0 h 493"/>
              <a:gd name="T4" fmla="*/ 0 w 246"/>
              <a:gd name="T5" fmla="*/ 0 h 493"/>
              <a:gd name="T6" fmla="*/ 0 w 246"/>
              <a:gd name="T7" fmla="*/ 2147483647 h 493"/>
              <a:gd name="T8" fmla="*/ 2147483647 w 246"/>
              <a:gd name="T9" fmla="*/ 2147483647 h 493"/>
              <a:gd name="T10" fmla="*/ 2147483647 w 246"/>
              <a:gd name="T11" fmla="*/ 2147483647 h 4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3"/>
              <a:gd name="T20" fmla="*/ 246 w 246"/>
              <a:gd name="T21" fmla="*/ 493 h 4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3">
                <a:moveTo>
                  <a:pt x="246" y="493"/>
                </a:moveTo>
                <a:lnTo>
                  <a:pt x="246" y="0"/>
                </a:lnTo>
                <a:lnTo>
                  <a:pt x="0" y="0"/>
                </a:lnTo>
                <a:lnTo>
                  <a:pt x="0" y="493"/>
                </a:lnTo>
                <a:lnTo>
                  <a:pt x="246" y="49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3265488" y="3429000"/>
            <a:ext cx="390525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12"/>
          <p:cNvSpPr>
            <a:spLocks/>
          </p:cNvSpPr>
          <p:nvPr/>
        </p:nvSpPr>
        <p:spPr bwMode="auto">
          <a:xfrm>
            <a:off x="3252788" y="3416300"/>
            <a:ext cx="390525" cy="784225"/>
          </a:xfrm>
          <a:custGeom>
            <a:avLst/>
            <a:gdLst>
              <a:gd name="T0" fmla="*/ 2147483647 w 246"/>
              <a:gd name="T1" fmla="*/ 2147483647 h 494"/>
              <a:gd name="T2" fmla="*/ 2147483647 w 246"/>
              <a:gd name="T3" fmla="*/ 0 h 494"/>
              <a:gd name="T4" fmla="*/ 0 w 246"/>
              <a:gd name="T5" fmla="*/ 0 h 494"/>
              <a:gd name="T6" fmla="*/ 0 w 246"/>
              <a:gd name="T7" fmla="*/ 2147483647 h 494"/>
              <a:gd name="T8" fmla="*/ 2147483647 w 246"/>
              <a:gd name="T9" fmla="*/ 2147483647 h 494"/>
              <a:gd name="T10" fmla="*/ 2147483647 w 246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4"/>
              <a:gd name="T20" fmla="*/ 246 w 246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4">
                <a:moveTo>
                  <a:pt x="246" y="494"/>
                </a:moveTo>
                <a:lnTo>
                  <a:pt x="246" y="0"/>
                </a:lnTo>
                <a:lnTo>
                  <a:pt x="0" y="0"/>
                </a:lnTo>
                <a:lnTo>
                  <a:pt x="0" y="494"/>
                </a:lnTo>
                <a:lnTo>
                  <a:pt x="246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3265488" y="4408488"/>
            <a:ext cx="390525" cy="782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Freeform 17"/>
          <p:cNvSpPr>
            <a:spLocks/>
          </p:cNvSpPr>
          <p:nvPr/>
        </p:nvSpPr>
        <p:spPr bwMode="auto">
          <a:xfrm>
            <a:off x="3252788" y="4395788"/>
            <a:ext cx="390525" cy="784225"/>
          </a:xfrm>
          <a:custGeom>
            <a:avLst/>
            <a:gdLst>
              <a:gd name="T0" fmla="*/ 2147483647 w 246"/>
              <a:gd name="T1" fmla="*/ 2147483647 h 494"/>
              <a:gd name="T2" fmla="*/ 2147483647 w 246"/>
              <a:gd name="T3" fmla="*/ 0 h 494"/>
              <a:gd name="T4" fmla="*/ 0 w 246"/>
              <a:gd name="T5" fmla="*/ 0 h 494"/>
              <a:gd name="T6" fmla="*/ 0 w 246"/>
              <a:gd name="T7" fmla="*/ 2147483647 h 494"/>
              <a:gd name="T8" fmla="*/ 2147483647 w 246"/>
              <a:gd name="T9" fmla="*/ 2147483647 h 494"/>
              <a:gd name="T10" fmla="*/ 2147483647 w 246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4"/>
              <a:gd name="T20" fmla="*/ 246 w 246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4">
                <a:moveTo>
                  <a:pt x="246" y="494"/>
                </a:moveTo>
                <a:lnTo>
                  <a:pt x="246" y="0"/>
                </a:lnTo>
                <a:lnTo>
                  <a:pt x="0" y="0"/>
                </a:lnTo>
                <a:lnTo>
                  <a:pt x="0" y="494"/>
                </a:lnTo>
                <a:lnTo>
                  <a:pt x="246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Rectangle 21"/>
          <p:cNvSpPr>
            <a:spLocks noChangeArrowheads="1"/>
          </p:cNvSpPr>
          <p:nvPr/>
        </p:nvSpPr>
        <p:spPr bwMode="auto">
          <a:xfrm>
            <a:off x="3265488" y="5387975"/>
            <a:ext cx="390525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Freeform 22"/>
          <p:cNvSpPr>
            <a:spLocks/>
          </p:cNvSpPr>
          <p:nvPr/>
        </p:nvSpPr>
        <p:spPr bwMode="auto">
          <a:xfrm>
            <a:off x="3252788" y="5375275"/>
            <a:ext cx="390525" cy="782638"/>
          </a:xfrm>
          <a:custGeom>
            <a:avLst/>
            <a:gdLst>
              <a:gd name="T0" fmla="*/ 2147483647 w 246"/>
              <a:gd name="T1" fmla="*/ 2147483647 h 493"/>
              <a:gd name="T2" fmla="*/ 2147483647 w 246"/>
              <a:gd name="T3" fmla="*/ 0 h 493"/>
              <a:gd name="T4" fmla="*/ 0 w 246"/>
              <a:gd name="T5" fmla="*/ 0 h 493"/>
              <a:gd name="T6" fmla="*/ 0 w 246"/>
              <a:gd name="T7" fmla="*/ 2147483647 h 493"/>
              <a:gd name="T8" fmla="*/ 2147483647 w 246"/>
              <a:gd name="T9" fmla="*/ 2147483647 h 493"/>
              <a:gd name="T10" fmla="*/ 2147483647 w 246"/>
              <a:gd name="T11" fmla="*/ 2147483647 h 4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6"/>
              <a:gd name="T19" fmla="*/ 0 h 493"/>
              <a:gd name="T20" fmla="*/ 246 w 246"/>
              <a:gd name="T21" fmla="*/ 493 h 4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6" h="493">
                <a:moveTo>
                  <a:pt x="246" y="493"/>
                </a:moveTo>
                <a:lnTo>
                  <a:pt x="246" y="0"/>
                </a:lnTo>
                <a:lnTo>
                  <a:pt x="0" y="0"/>
                </a:lnTo>
                <a:lnTo>
                  <a:pt x="0" y="493"/>
                </a:lnTo>
                <a:lnTo>
                  <a:pt x="246" y="493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6"/>
          <p:cNvSpPr>
            <a:spLocks noChangeShapeType="1"/>
          </p:cNvSpPr>
          <p:nvPr/>
        </p:nvSpPr>
        <p:spPr bwMode="auto">
          <a:xfrm>
            <a:off x="2082800" y="2835275"/>
            <a:ext cx="11747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Rectangle 27"/>
          <p:cNvSpPr>
            <a:spLocks noChangeArrowheads="1"/>
          </p:cNvSpPr>
          <p:nvPr/>
        </p:nvSpPr>
        <p:spPr bwMode="auto">
          <a:xfrm>
            <a:off x="2174875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62" name="Rectangle 28"/>
          <p:cNvSpPr>
            <a:spLocks noChangeArrowheads="1"/>
          </p:cNvSpPr>
          <p:nvPr/>
        </p:nvSpPr>
        <p:spPr bwMode="auto">
          <a:xfrm>
            <a:off x="2271713" y="26336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63" name="Rectangle 29"/>
          <p:cNvSpPr>
            <a:spLocks noChangeArrowheads="1"/>
          </p:cNvSpPr>
          <p:nvPr/>
        </p:nvSpPr>
        <p:spPr bwMode="auto">
          <a:xfrm>
            <a:off x="231933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64" name="Rectangle 30"/>
          <p:cNvSpPr>
            <a:spLocks noChangeArrowheads="1"/>
          </p:cNvSpPr>
          <p:nvPr/>
        </p:nvSpPr>
        <p:spPr bwMode="auto">
          <a:xfrm>
            <a:off x="2416175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27665" name="Rectangle 31"/>
          <p:cNvSpPr>
            <a:spLocks noChangeArrowheads="1"/>
          </p:cNvSpPr>
          <p:nvPr/>
        </p:nvSpPr>
        <p:spPr bwMode="auto">
          <a:xfrm>
            <a:off x="2511425" y="26336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66" name="Rectangle 32"/>
          <p:cNvSpPr>
            <a:spLocks noChangeArrowheads="1"/>
          </p:cNvSpPr>
          <p:nvPr/>
        </p:nvSpPr>
        <p:spPr bwMode="auto">
          <a:xfrm>
            <a:off x="256063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67" name="Rectangle 33"/>
          <p:cNvSpPr>
            <a:spLocks noChangeArrowheads="1"/>
          </p:cNvSpPr>
          <p:nvPr/>
        </p:nvSpPr>
        <p:spPr bwMode="auto">
          <a:xfrm>
            <a:off x="2655888" y="2633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668" name="Rectangle 34"/>
          <p:cNvSpPr>
            <a:spLocks noChangeArrowheads="1"/>
          </p:cNvSpPr>
          <p:nvPr/>
        </p:nvSpPr>
        <p:spPr bwMode="auto">
          <a:xfrm>
            <a:off x="2752725" y="26336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69" name="Line 35"/>
          <p:cNvSpPr>
            <a:spLocks noChangeShapeType="1"/>
          </p:cNvSpPr>
          <p:nvPr/>
        </p:nvSpPr>
        <p:spPr bwMode="auto">
          <a:xfrm flipV="1">
            <a:off x="3011488" y="2786063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Rectangle 36"/>
          <p:cNvSpPr>
            <a:spLocks noChangeArrowheads="1"/>
          </p:cNvSpPr>
          <p:nvPr/>
        </p:nvSpPr>
        <p:spPr bwMode="auto">
          <a:xfrm>
            <a:off x="3106738" y="28829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71" name="Line 37"/>
          <p:cNvSpPr>
            <a:spLocks noChangeShapeType="1"/>
          </p:cNvSpPr>
          <p:nvPr/>
        </p:nvSpPr>
        <p:spPr bwMode="auto">
          <a:xfrm>
            <a:off x="2082800" y="38147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Rectangle 38"/>
          <p:cNvSpPr>
            <a:spLocks noChangeArrowheads="1"/>
          </p:cNvSpPr>
          <p:nvPr/>
        </p:nvSpPr>
        <p:spPr bwMode="auto">
          <a:xfrm>
            <a:off x="2174875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73" name="Rectangle 39"/>
          <p:cNvSpPr>
            <a:spLocks noChangeArrowheads="1"/>
          </p:cNvSpPr>
          <p:nvPr/>
        </p:nvSpPr>
        <p:spPr bwMode="auto">
          <a:xfrm>
            <a:off x="2271713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74" name="Rectangle 40"/>
          <p:cNvSpPr>
            <a:spLocks noChangeArrowheads="1"/>
          </p:cNvSpPr>
          <p:nvPr/>
        </p:nvSpPr>
        <p:spPr bwMode="auto">
          <a:xfrm>
            <a:off x="23193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75" name="Rectangle 41"/>
          <p:cNvSpPr>
            <a:spLocks noChangeArrowheads="1"/>
          </p:cNvSpPr>
          <p:nvPr/>
        </p:nvSpPr>
        <p:spPr bwMode="auto">
          <a:xfrm>
            <a:off x="2416175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676" name="Rectangle 42"/>
          <p:cNvSpPr>
            <a:spLocks noChangeArrowheads="1"/>
          </p:cNvSpPr>
          <p:nvPr/>
        </p:nvSpPr>
        <p:spPr bwMode="auto">
          <a:xfrm>
            <a:off x="2511425" y="36115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77" name="Rectangle 43"/>
          <p:cNvSpPr>
            <a:spLocks noChangeArrowheads="1"/>
          </p:cNvSpPr>
          <p:nvPr/>
        </p:nvSpPr>
        <p:spPr bwMode="auto">
          <a:xfrm>
            <a:off x="25606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27678" name="Rectangle 44"/>
          <p:cNvSpPr>
            <a:spLocks noChangeArrowheads="1"/>
          </p:cNvSpPr>
          <p:nvPr/>
        </p:nvSpPr>
        <p:spPr bwMode="auto">
          <a:xfrm>
            <a:off x="2655888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79" name="Line 45"/>
          <p:cNvSpPr>
            <a:spLocks noChangeShapeType="1"/>
          </p:cNvSpPr>
          <p:nvPr/>
        </p:nvSpPr>
        <p:spPr bwMode="auto">
          <a:xfrm flipV="1">
            <a:off x="3011488" y="3763963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Rectangle 46"/>
          <p:cNvSpPr>
            <a:spLocks noChangeArrowheads="1"/>
          </p:cNvSpPr>
          <p:nvPr/>
        </p:nvSpPr>
        <p:spPr bwMode="auto">
          <a:xfrm>
            <a:off x="3106738" y="3862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81" name="Line 47"/>
          <p:cNvSpPr>
            <a:spLocks noChangeShapeType="1"/>
          </p:cNvSpPr>
          <p:nvPr/>
        </p:nvSpPr>
        <p:spPr bwMode="auto">
          <a:xfrm>
            <a:off x="2082800" y="47926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Rectangle 48"/>
          <p:cNvSpPr>
            <a:spLocks noChangeArrowheads="1"/>
          </p:cNvSpPr>
          <p:nvPr/>
        </p:nvSpPr>
        <p:spPr bwMode="auto">
          <a:xfrm>
            <a:off x="2174875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83" name="Rectangle 49"/>
          <p:cNvSpPr>
            <a:spLocks noChangeArrowheads="1"/>
          </p:cNvSpPr>
          <p:nvPr/>
        </p:nvSpPr>
        <p:spPr bwMode="auto">
          <a:xfrm>
            <a:off x="2271713" y="45910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84" name="Rectangle 50"/>
          <p:cNvSpPr>
            <a:spLocks noChangeArrowheads="1"/>
          </p:cNvSpPr>
          <p:nvPr/>
        </p:nvSpPr>
        <p:spPr bwMode="auto">
          <a:xfrm>
            <a:off x="2319338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27685" name="Rectangle 51"/>
          <p:cNvSpPr>
            <a:spLocks noChangeArrowheads="1"/>
          </p:cNvSpPr>
          <p:nvPr/>
        </p:nvSpPr>
        <p:spPr bwMode="auto">
          <a:xfrm>
            <a:off x="2416175" y="459105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86" name="Rectangle 52"/>
          <p:cNvSpPr>
            <a:spLocks noChangeArrowheads="1"/>
          </p:cNvSpPr>
          <p:nvPr/>
        </p:nvSpPr>
        <p:spPr bwMode="auto">
          <a:xfrm>
            <a:off x="2463800" y="45910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87" name="Rectangle 53"/>
          <p:cNvSpPr>
            <a:spLocks noChangeArrowheads="1"/>
          </p:cNvSpPr>
          <p:nvPr/>
        </p:nvSpPr>
        <p:spPr bwMode="auto">
          <a:xfrm>
            <a:off x="2560638" y="45910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88" name="Line 54"/>
          <p:cNvSpPr>
            <a:spLocks noChangeShapeType="1"/>
          </p:cNvSpPr>
          <p:nvPr/>
        </p:nvSpPr>
        <p:spPr bwMode="auto">
          <a:xfrm flipV="1">
            <a:off x="3011488" y="4743450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Rectangle 55"/>
          <p:cNvSpPr>
            <a:spLocks noChangeArrowheads="1"/>
          </p:cNvSpPr>
          <p:nvPr/>
        </p:nvSpPr>
        <p:spPr bwMode="auto">
          <a:xfrm>
            <a:off x="3106738" y="48418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90" name="Line 56"/>
          <p:cNvSpPr>
            <a:spLocks noChangeShapeType="1"/>
          </p:cNvSpPr>
          <p:nvPr/>
        </p:nvSpPr>
        <p:spPr bwMode="auto">
          <a:xfrm>
            <a:off x="2082800" y="5770563"/>
            <a:ext cx="11747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Rectangle 57"/>
          <p:cNvSpPr>
            <a:spLocks noChangeArrowheads="1"/>
          </p:cNvSpPr>
          <p:nvPr/>
        </p:nvSpPr>
        <p:spPr bwMode="auto">
          <a:xfrm>
            <a:off x="2174875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7692" name="Rectangle 58"/>
          <p:cNvSpPr>
            <a:spLocks noChangeArrowheads="1"/>
          </p:cNvSpPr>
          <p:nvPr/>
        </p:nvSpPr>
        <p:spPr bwMode="auto">
          <a:xfrm>
            <a:off x="2271713" y="55689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693" name="Rectangle 59"/>
          <p:cNvSpPr>
            <a:spLocks noChangeArrowheads="1"/>
          </p:cNvSpPr>
          <p:nvPr/>
        </p:nvSpPr>
        <p:spPr bwMode="auto">
          <a:xfrm>
            <a:off x="2319338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7694" name="Rectangle 60"/>
          <p:cNvSpPr>
            <a:spLocks noChangeArrowheads="1"/>
          </p:cNvSpPr>
          <p:nvPr/>
        </p:nvSpPr>
        <p:spPr bwMode="auto">
          <a:xfrm>
            <a:off x="2416175" y="556895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695" name="Rectangle 61"/>
          <p:cNvSpPr>
            <a:spLocks noChangeArrowheads="1"/>
          </p:cNvSpPr>
          <p:nvPr/>
        </p:nvSpPr>
        <p:spPr bwMode="auto">
          <a:xfrm>
            <a:off x="2463800" y="55689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7696" name="Rectangle 62"/>
          <p:cNvSpPr>
            <a:spLocks noChangeArrowheads="1"/>
          </p:cNvSpPr>
          <p:nvPr/>
        </p:nvSpPr>
        <p:spPr bwMode="auto">
          <a:xfrm>
            <a:off x="2560638" y="556895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697" name="Line 63"/>
          <p:cNvSpPr>
            <a:spLocks noChangeShapeType="1"/>
          </p:cNvSpPr>
          <p:nvPr/>
        </p:nvSpPr>
        <p:spPr bwMode="auto">
          <a:xfrm flipV="1">
            <a:off x="3011488" y="5722938"/>
            <a:ext cx="100012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Rectangle 64"/>
          <p:cNvSpPr>
            <a:spLocks noChangeArrowheads="1"/>
          </p:cNvSpPr>
          <p:nvPr/>
        </p:nvSpPr>
        <p:spPr bwMode="auto">
          <a:xfrm>
            <a:off x="3106738" y="58213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7699" name="Line 65"/>
          <p:cNvSpPr>
            <a:spLocks noChangeShapeType="1"/>
          </p:cNvSpPr>
          <p:nvPr/>
        </p:nvSpPr>
        <p:spPr bwMode="auto">
          <a:xfrm>
            <a:off x="3648075" y="5770563"/>
            <a:ext cx="1579563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66"/>
          <p:cNvSpPr>
            <a:spLocks noChangeShapeType="1"/>
          </p:cNvSpPr>
          <p:nvPr/>
        </p:nvSpPr>
        <p:spPr bwMode="auto">
          <a:xfrm flipV="1">
            <a:off x="3844925" y="5722938"/>
            <a:ext cx="96838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Rectangle 67"/>
          <p:cNvSpPr>
            <a:spLocks noChangeArrowheads="1"/>
          </p:cNvSpPr>
          <p:nvPr/>
        </p:nvSpPr>
        <p:spPr bwMode="auto">
          <a:xfrm>
            <a:off x="3938588" y="58213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02" name="Rectangle 68"/>
          <p:cNvSpPr>
            <a:spLocks noChangeArrowheads="1"/>
          </p:cNvSpPr>
          <p:nvPr/>
        </p:nvSpPr>
        <p:spPr bwMode="auto">
          <a:xfrm>
            <a:off x="5419725" y="3429000"/>
            <a:ext cx="392113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Freeform 69"/>
          <p:cNvSpPr>
            <a:spLocks/>
          </p:cNvSpPr>
          <p:nvPr/>
        </p:nvSpPr>
        <p:spPr bwMode="auto">
          <a:xfrm>
            <a:off x="5407025" y="3416300"/>
            <a:ext cx="392113" cy="784225"/>
          </a:xfrm>
          <a:custGeom>
            <a:avLst/>
            <a:gdLst>
              <a:gd name="T0" fmla="*/ 2147483647 w 247"/>
              <a:gd name="T1" fmla="*/ 2147483647 h 494"/>
              <a:gd name="T2" fmla="*/ 2147483647 w 247"/>
              <a:gd name="T3" fmla="*/ 0 h 494"/>
              <a:gd name="T4" fmla="*/ 0 w 247"/>
              <a:gd name="T5" fmla="*/ 0 h 494"/>
              <a:gd name="T6" fmla="*/ 0 w 247"/>
              <a:gd name="T7" fmla="*/ 2147483647 h 494"/>
              <a:gd name="T8" fmla="*/ 2147483647 w 247"/>
              <a:gd name="T9" fmla="*/ 2147483647 h 494"/>
              <a:gd name="T10" fmla="*/ 2147483647 w 247"/>
              <a:gd name="T11" fmla="*/ 2147483647 h 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494"/>
              <a:gd name="T20" fmla="*/ 247 w 247"/>
              <a:gd name="T21" fmla="*/ 494 h 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494">
                <a:moveTo>
                  <a:pt x="247" y="494"/>
                </a:moveTo>
                <a:lnTo>
                  <a:pt x="247" y="0"/>
                </a:lnTo>
                <a:lnTo>
                  <a:pt x="0" y="0"/>
                </a:lnTo>
                <a:lnTo>
                  <a:pt x="0" y="494"/>
                </a:lnTo>
                <a:lnTo>
                  <a:pt x="247" y="49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Freeform 73"/>
          <p:cNvSpPr>
            <a:spLocks/>
          </p:cNvSpPr>
          <p:nvPr/>
        </p:nvSpPr>
        <p:spPr bwMode="auto">
          <a:xfrm>
            <a:off x="3648075" y="4106863"/>
            <a:ext cx="1763713" cy="1371600"/>
          </a:xfrm>
          <a:custGeom>
            <a:avLst/>
            <a:gdLst>
              <a:gd name="T0" fmla="*/ 0 w 1111"/>
              <a:gd name="T1" fmla="*/ 2147483647 h 864"/>
              <a:gd name="T2" fmla="*/ 2147483647 w 1111"/>
              <a:gd name="T3" fmla="*/ 2147483647 h 864"/>
              <a:gd name="T4" fmla="*/ 2147483647 w 1111"/>
              <a:gd name="T5" fmla="*/ 2147483647 h 864"/>
              <a:gd name="T6" fmla="*/ 2147483647 w 1111"/>
              <a:gd name="T7" fmla="*/ 2147483647 h 864"/>
              <a:gd name="T8" fmla="*/ 2147483647 w 1111"/>
              <a:gd name="T9" fmla="*/ 0 h 864"/>
              <a:gd name="T10" fmla="*/ 2147483647 w 1111"/>
              <a:gd name="T11" fmla="*/ 0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1"/>
              <a:gd name="T19" fmla="*/ 0 h 864"/>
              <a:gd name="T20" fmla="*/ 1111 w 1111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1" h="864">
                <a:moveTo>
                  <a:pt x="0" y="864"/>
                </a:moveTo>
                <a:lnTo>
                  <a:pt x="124" y="864"/>
                </a:lnTo>
                <a:lnTo>
                  <a:pt x="124" y="740"/>
                </a:lnTo>
                <a:lnTo>
                  <a:pt x="865" y="740"/>
                </a:lnTo>
                <a:lnTo>
                  <a:pt x="865" y="0"/>
                </a:lnTo>
                <a:lnTo>
                  <a:pt x="1111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Freeform 74"/>
          <p:cNvSpPr>
            <a:spLocks/>
          </p:cNvSpPr>
          <p:nvPr/>
        </p:nvSpPr>
        <p:spPr bwMode="auto">
          <a:xfrm>
            <a:off x="3648075" y="3911600"/>
            <a:ext cx="1763713" cy="587375"/>
          </a:xfrm>
          <a:custGeom>
            <a:avLst/>
            <a:gdLst>
              <a:gd name="T0" fmla="*/ 0 w 1111"/>
              <a:gd name="T1" fmla="*/ 2147483647 h 370"/>
              <a:gd name="T2" fmla="*/ 2147483647 w 1111"/>
              <a:gd name="T3" fmla="*/ 2147483647 h 370"/>
              <a:gd name="T4" fmla="*/ 2147483647 w 1111"/>
              <a:gd name="T5" fmla="*/ 0 h 370"/>
              <a:gd name="T6" fmla="*/ 2147483647 w 1111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370"/>
              <a:gd name="T14" fmla="*/ 1111 w 1111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370">
                <a:moveTo>
                  <a:pt x="0" y="370"/>
                </a:moveTo>
                <a:lnTo>
                  <a:pt x="741" y="370"/>
                </a:lnTo>
                <a:lnTo>
                  <a:pt x="741" y="0"/>
                </a:lnTo>
                <a:lnTo>
                  <a:pt x="1111" y="0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Freeform 75"/>
          <p:cNvSpPr>
            <a:spLocks/>
          </p:cNvSpPr>
          <p:nvPr/>
        </p:nvSpPr>
        <p:spPr bwMode="auto">
          <a:xfrm>
            <a:off x="3648075" y="3521075"/>
            <a:ext cx="1763713" cy="193675"/>
          </a:xfrm>
          <a:custGeom>
            <a:avLst/>
            <a:gdLst>
              <a:gd name="T0" fmla="*/ 0 w 1111"/>
              <a:gd name="T1" fmla="*/ 0 h 122"/>
              <a:gd name="T2" fmla="*/ 2147483647 w 1111"/>
              <a:gd name="T3" fmla="*/ 0 h 122"/>
              <a:gd name="T4" fmla="*/ 2147483647 w 1111"/>
              <a:gd name="T5" fmla="*/ 2147483647 h 122"/>
              <a:gd name="T6" fmla="*/ 2147483647 w 1111"/>
              <a:gd name="T7" fmla="*/ 2147483647 h 122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122"/>
              <a:gd name="T14" fmla="*/ 1111 w 1111"/>
              <a:gd name="T15" fmla="*/ 122 h 1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122">
                <a:moveTo>
                  <a:pt x="0" y="0"/>
                </a:moveTo>
                <a:lnTo>
                  <a:pt x="741" y="0"/>
                </a:lnTo>
                <a:lnTo>
                  <a:pt x="741" y="122"/>
                </a:lnTo>
                <a:lnTo>
                  <a:pt x="1111" y="122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Freeform 76"/>
          <p:cNvSpPr>
            <a:spLocks/>
          </p:cNvSpPr>
          <p:nvPr/>
        </p:nvSpPr>
        <p:spPr bwMode="auto">
          <a:xfrm>
            <a:off x="3648075" y="2541588"/>
            <a:ext cx="1763713" cy="979487"/>
          </a:xfrm>
          <a:custGeom>
            <a:avLst/>
            <a:gdLst>
              <a:gd name="T0" fmla="*/ 0 w 1111"/>
              <a:gd name="T1" fmla="*/ 0 h 617"/>
              <a:gd name="T2" fmla="*/ 2147483647 w 1111"/>
              <a:gd name="T3" fmla="*/ 0 h 617"/>
              <a:gd name="T4" fmla="*/ 2147483647 w 1111"/>
              <a:gd name="T5" fmla="*/ 2147483647 h 617"/>
              <a:gd name="T6" fmla="*/ 2147483647 w 1111"/>
              <a:gd name="T7" fmla="*/ 2147483647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1111"/>
              <a:gd name="T13" fmla="*/ 0 h 617"/>
              <a:gd name="T14" fmla="*/ 1111 w 1111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" h="617">
                <a:moveTo>
                  <a:pt x="0" y="0"/>
                </a:moveTo>
                <a:lnTo>
                  <a:pt x="865" y="0"/>
                </a:lnTo>
                <a:lnTo>
                  <a:pt x="865" y="617"/>
                </a:lnTo>
                <a:lnTo>
                  <a:pt x="1111" y="617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Freeform 77"/>
          <p:cNvSpPr>
            <a:spLocks/>
          </p:cNvSpPr>
          <p:nvPr/>
        </p:nvSpPr>
        <p:spPr bwMode="auto">
          <a:xfrm>
            <a:off x="3648075" y="4792663"/>
            <a:ext cx="1614488" cy="881062"/>
          </a:xfrm>
          <a:custGeom>
            <a:avLst/>
            <a:gdLst>
              <a:gd name="T0" fmla="*/ 0 w 1017"/>
              <a:gd name="T1" fmla="*/ 0 h 555"/>
              <a:gd name="T2" fmla="*/ 2147483647 w 1017"/>
              <a:gd name="T3" fmla="*/ 0 h 555"/>
              <a:gd name="T4" fmla="*/ 2147483647 w 1017"/>
              <a:gd name="T5" fmla="*/ 2147483647 h 555"/>
              <a:gd name="T6" fmla="*/ 2147483647 w 1017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017"/>
              <a:gd name="T13" fmla="*/ 0 h 555"/>
              <a:gd name="T14" fmla="*/ 1017 w 1017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7" h="555">
                <a:moveTo>
                  <a:pt x="0" y="0"/>
                </a:moveTo>
                <a:lnTo>
                  <a:pt x="248" y="0"/>
                </a:lnTo>
                <a:lnTo>
                  <a:pt x="248" y="555"/>
                </a:lnTo>
                <a:lnTo>
                  <a:pt x="1017" y="55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Freeform 78"/>
          <p:cNvSpPr>
            <a:spLocks/>
          </p:cNvSpPr>
          <p:nvPr/>
        </p:nvSpPr>
        <p:spPr bwMode="auto">
          <a:xfrm>
            <a:off x="3648075" y="3814763"/>
            <a:ext cx="1616075" cy="1762125"/>
          </a:xfrm>
          <a:custGeom>
            <a:avLst/>
            <a:gdLst>
              <a:gd name="T0" fmla="*/ 0 w 1018"/>
              <a:gd name="T1" fmla="*/ 0 h 1110"/>
              <a:gd name="T2" fmla="*/ 2147483647 w 1018"/>
              <a:gd name="T3" fmla="*/ 0 h 1110"/>
              <a:gd name="T4" fmla="*/ 2147483647 w 1018"/>
              <a:gd name="T5" fmla="*/ 2147483647 h 1110"/>
              <a:gd name="T6" fmla="*/ 2147483647 w 1018"/>
              <a:gd name="T7" fmla="*/ 2147483647 h 1110"/>
              <a:gd name="T8" fmla="*/ 0 60000 65536"/>
              <a:gd name="T9" fmla="*/ 0 60000 65536"/>
              <a:gd name="T10" fmla="*/ 0 60000 65536"/>
              <a:gd name="T11" fmla="*/ 0 60000 65536"/>
              <a:gd name="T12" fmla="*/ 0 w 1018"/>
              <a:gd name="T13" fmla="*/ 0 h 1110"/>
              <a:gd name="T14" fmla="*/ 1018 w 1018"/>
              <a:gd name="T15" fmla="*/ 1110 h 1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8" h="1110">
                <a:moveTo>
                  <a:pt x="0" y="0"/>
                </a:moveTo>
                <a:lnTo>
                  <a:pt x="371" y="0"/>
                </a:lnTo>
                <a:lnTo>
                  <a:pt x="371" y="1110"/>
                </a:lnTo>
                <a:lnTo>
                  <a:pt x="1018" y="111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79"/>
          <p:cNvSpPr>
            <a:spLocks noChangeShapeType="1"/>
          </p:cNvSpPr>
          <p:nvPr/>
        </p:nvSpPr>
        <p:spPr bwMode="auto">
          <a:xfrm flipV="1">
            <a:off x="3795713" y="4743450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Rectangle 80"/>
          <p:cNvSpPr>
            <a:spLocks noChangeArrowheads="1"/>
          </p:cNvSpPr>
          <p:nvPr/>
        </p:nvSpPr>
        <p:spPr bwMode="auto">
          <a:xfrm>
            <a:off x="3889375" y="48418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12" name="Line 81"/>
          <p:cNvSpPr>
            <a:spLocks noChangeShapeType="1"/>
          </p:cNvSpPr>
          <p:nvPr/>
        </p:nvSpPr>
        <p:spPr bwMode="auto">
          <a:xfrm flipV="1">
            <a:off x="3795713" y="3763963"/>
            <a:ext cx="98425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Rectangle 82"/>
          <p:cNvSpPr>
            <a:spLocks noChangeArrowheads="1"/>
          </p:cNvSpPr>
          <p:nvPr/>
        </p:nvSpPr>
        <p:spPr bwMode="auto">
          <a:xfrm>
            <a:off x="3889375" y="3862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14" name="Line 83"/>
          <p:cNvSpPr>
            <a:spLocks noChangeShapeType="1"/>
          </p:cNvSpPr>
          <p:nvPr/>
        </p:nvSpPr>
        <p:spPr bwMode="auto">
          <a:xfrm flipV="1">
            <a:off x="3748088" y="2786063"/>
            <a:ext cx="96837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Rectangle 84"/>
          <p:cNvSpPr>
            <a:spLocks noChangeArrowheads="1"/>
          </p:cNvSpPr>
          <p:nvPr/>
        </p:nvSpPr>
        <p:spPr bwMode="auto">
          <a:xfrm>
            <a:off x="3840163" y="28829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16" name="Freeform 85"/>
          <p:cNvSpPr>
            <a:spLocks/>
          </p:cNvSpPr>
          <p:nvPr/>
        </p:nvSpPr>
        <p:spPr bwMode="auto">
          <a:xfrm>
            <a:off x="3648075" y="2835275"/>
            <a:ext cx="1566863" cy="2643188"/>
          </a:xfrm>
          <a:custGeom>
            <a:avLst/>
            <a:gdLst>
              <a:gd name="T0" fmla="*/ 0 w 987"/>
              <a:gd name="T1" fmla="*/ 0 h 1665"/>
              <a:gd name="T2" fmla="*/ 2147483647 w 987"/>
              <a:gd name="T3" fmla="*/ 0 h 1665"/>
              <a:gd name="T4" fmla="*/ 2147483647 w 987"/>
              <a:gd name="T5" fmla="*/ 2147483647 h 1665"/>
              <a:gd name="T6" fmla="*/ 2147483647 w 987"/>
              <a:gd name="T7" fmla="*/ 2147483647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1665"/>
              <a:gd name="T14" fmla="*/ 987 w 987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1665">
                <a:moveTo>
                  <a:pt x="0" y="0"/>
                </a:moveTo>
                <a:lnTo>
                  <a:pt x="494" y="0"/>
                </a:lnTo>
                <a:lnTo>
                  <a:pt x="494" y="1665"/>
                </a:lnTo>
                <a:lnTo>
                  <a:pt x="987" y="166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Freeform 86"/>
          <p:cNvSpPr>
            <a:spLocks/>
          </p:cNvSpPr>
          <p:nvPr/>
        </p:nvSpPr>
        <p:spPr bwMode="auto">
          <a:xfrm>
            <a:off x="5203825" y="5435600"/>
            <a:ext cx="509588" cy="392113"/>
          </a:xfrm>
          <a:custGeom>
            <a:avLst/>
            <a:gdLst>
              <a:gd name="T0" fmla="*/ 2147483647 w 321"/>
              <a:gd name="T1" fmla="*/ 2147483647 h 247"/>
              <a:gd name="T2" fmla="*/ 2147483647 w 321"/>
              <a:gd name="T3" fmla="*/ 2147483647 h 247"/>
              <a:gd name="T4" fmla="*/ 2147483647 w 321"/>
              <a:gd name="T5" fmla="*/ 2147483647 h 247"/>
              <a:gd name="T6" fmla="*/ 2147483647 w 321"/>
              <a:gd name="T7" fmla="*/ 2147483647 h 247"/>
              <a:gd name="T8" fmla="*/ 2147483647 w 321"/>
              <a:gd name="T9" fmla="*/ 2147483647 h 247"/>
              <a:gd name="T10" fmla="*/ 2147483647 w 321"/>
              <a:gd name="T11" fmla="*/ 2147483647 h 247"/>
              <a:gd name="T12" fmla="*/ 2147483647 w 321"/>
              <a:gd name="T13" fmla="*/ 2147483647 h 247"/>
              <a:gd name="T14" fmla="*/ 2147483647 w 321"/>
              <a:gd name="T15" fmla="*/ 2147483647 h 247"/>
              <a:gd name="T16" fmla="*/ 2147483647 w 321"/>
              <a:gd name="T17" fmla="*/ 2147483647 h 247"/>
              <a:gd name="T18" fmla="*/ 2147483647 w 321"/>
              <a:gd name="T19" fmla="*/ 2147483647 h 247"/>
              <a:gd name="T20" fmla="*/ 2147483647 w 321"/>
              <a:gd name="T21" fmla="*/ 2147483647 h 247"/>
              <a:gd name="T22" fmla="*/ 2147483647 w 321"/>
              <a:gd name="T23" fmla="*/ 2147483647 h 247"/>
              <a:gd name="T24" fmla="*/ 0 w 321"/>
              <a:gd name="T25" fmla="*/ 2147483647 h 247"/>
              <a:gd name="T26" fmla="*/ 2147483647 w 321"/>
              <a:gd name="T27" fmla="*/ 2147483647 h 247"/>
              <a:gd name="T28" fmla="*/ 2147483647 w 321"/>
              <a:gd name="T29" fmla="*/ 2147483647 h 247"/>
              <a:gd name="T30" fmla="*/ 2147483647 w 321"/>
              <a:gd name="T31" fmla="*/ 2147483647 h 247"/>
              <a:gd name="T32" fmla="*/ 2147483647 w 321"/>
              <a:gd name="T33" fmla="*/ 2147483647 h 247"/>
              <a:gd name="T34" fmla="*/ 2147483647 w 321"/>
              <a:gd name="T35" fmla="*/ 2147483647 h 247"/>
              <a:gd name="T36" fmla="*/ 2147483647 w 321"/>
              <a:gd name="T37" fmla="*/ 2147483647 h 247"/>
              <a:gd name="T38" fmla="*/ 2147483647 w 321"/>
              <a:gd name="T39" fmla="*/ 2147483647 h 247"/>
              <a:gd name="T40" fmla="*/ 2147483647 w 321"/>
              <a:gd name="T41" fmla="*/ 2147483647 h 247"/>
              <a:gd name="T42" fmla="*/ 2147483647 w 321"/>
              <a:gd name="T43" fmla="*/ 2147483647 h 247"/>
              <a:gd name="T44" fmla="*/ 2147483647 w 321"/>
              <a:gd name="T45" fmla="*/ 2147483647 h 247"/>
              <a:gd name="T46" fmla="*/ 2147483647 w 321"/>
              <a:gd name="T47" fmla="*/ 2147483647 h 247"/>
              <a:gd name="T48" fmla="*/ 2147483647 w 321"/>
              <a:gd name="T49" fmla="*/ 2147483647 h 247"/>
              <a:gd name="T50" fmla="*/ 2147483647 w 321"/>
              <a:gd name="T51" fmla="*/ 2147483647 h 247"/>
              <a:gd name="T52" fmla="*/ 2147483647 w 321"/>
              <a:gd name="T53" fmla="*/ 2147483647 h 247"/>
              <a:gd name="T54" fmla="*/ 2147483647 w 321"/>
              <a:gd name="T55" fmla="*/ 2147483647 h 247"/>
              <a:gd name="T56" fmla="*/ 0 w 321"/>
              <a:gd name="T57" fmla="*/ 0 h 247"/>
              <a:gd name="T58" fmla="*/ 2147483647 w 321"/>
              <a:gd name="T59" fmla="*/ 2147483647 h 247"/>
              <a:gd name="T60" fmla="*/ 2147483647 w 321"/>
              <a:gd name="T61" fmla="*/ 2147483647 h 247"/>
              <a:gd name="T62" fmla="*/ 2147483647 w 321"/>
              <a:gd name="T63" fmla="*/ 2147483647 h 247"/>
              <a:gd name="T64" fmla="*/ 2147483647 w 321"/>
              <a:gd name="T65" fmla="*/ 2147483647 h 247"/>
              <a:gd name="T66" fmla="*/ 2147483647 w 321"/>
              <a:gd name="T67" fmla="*/ 2147483647 h 247"/>
              <a:gd name="T68" fmla="*/ 2147483647 w 321"/>
              <a:gd name="T69" fmla="*/ 2147483647 h 247"/>
              <a:gd name="T70" fmla="*/ 2147483647 w 321"/>
              <a:gd name="T71" fmla="*/ 2147483647 h 247"/>
              <a:gd name="T72" fmla="*/ 2147483647 w 321"/>
              <a:gd name="T73" fmla="*/ 2147483647 h 247"/>
              <a:gd name="T74" fmla="*/ 2147483647 w 321"/>
              <a:gd name="T75" fmla="*/ 2147483647 h 247"/>
              <a:gd name="T76" fmla="*/ 2147483647 w 321"/>
              <a:gd name="T77" fmla="*/ 2147483647 h 247"/>
              <a:gd name="T78" fmla="*/ 2147483647 w 321"/>
              <a:gd name="T79" fmla="*/ 2147483647 h 247"/>
              <a:gd name="T80" fmla="*/ 2147483647 w 321"/>
              <a:gd name="T81" fmla="*/ 2147483647 h 24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1"/>
              <a:gd name="T124" fmla="*/ 0 h 247"/>
              <a:gd name="T125" fmla="*/ 321 w 321"/>
              <a:gd name="T126" fmla="*/ 247 h 24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1" h="247">
                <a:moveTo>
                  <a:pt x="321" y="124"/>
                </a:moveTo>
                <a:lnTo>
                  <a:pt x="317" y="130"/>
                </a:lnTo>
                <a:lnTo>
                  <a:pt x="313" y="135"/>
                </a:lnTo>
                <a:lnTo>
                  <a:pt x="309" y="141"/>
                </a:lnTo>
                <a:lnTo>
                  <a:pt x="304" y="146"/>
                </a:lnTo>
                <a:lnTo>
                  <a:pt x="300" y="151"/>
                </a:lnTo>
                <a:lnTo>
                  <a:pt x="295" y="156"/>
                </a:lnTo>
                <a:lnTo>
                  <a:pt x="290" y="162"/>
                </a:lnTo>
                <a:lnTo>
                  <a:pt x="284" y="166"/>
                </a:lnTo>
                <a:lnTo>
                  <a:pt x="279" y="171"/>
                </a:lnTo>
                <a:lnTo>
                  <a:pt x="272" y="176"/>
                </a:lnTo>
                <a:lnTo>
                  <a:pt x="266" y="180"/>
                </a:lnTo>
                <a:lnTo>
                  <a:pt x="260" y="185"/>
                </a:lnTo>
                <a:lnTo>
                  <a:pt x="254" y="190"/>
                </a:lnTo>
                <a:lnTo>
                  <a:pt x="247" y="194"/>
                </a:lnTo>
                <a:lnTo>
                  <a:pt x="240" y="198"/>
                </a:lnTo>
                <a:lnTo>
                  <a:pt x="233" y="202"/>
                </a:lnTo>
                <a:lnTo>
                  <a:pt x="218" y="210"/>
                </a:lnTo>
                <a:lnTo>
                  <a:pt x="202" y="217"/>
                </a:lnTo>
                <a:lnTo>
                  <a:pt x="186" y="223"/>
                </a:lnTo>
                <a:lnTo>
                  <a:pt x="169" y="229"/>
                </a:lnTo>
                <a:lnTo>
                  <a:pt x="152" y="235"/>
                </a:lnTo>
                <a:lnTo>
                  <a:pt x="134" y="239"/>
                </a:lnTo>
                <a:lnTo>
                  <a:pt x="115" y="243"/>
                </a:lnTo>
                <a:lnTo>
                  <a:pt x="96" y="247"/>
                </a:lnTo>
                <a:lnTo>
                  <a:pt x="0" y="247"/>
                </a:lnTo>
                <a:lnTo>
                  <a:pt x="5" y="239"/>
                </a:lnTo>
                <a:lnTo>
                  <a:pt x="11" y="232"/>
                </a:lnTo>
                <a:lnTo>
                  <a:pt x="15" y="225"/>
                </a:lnTo>
                <a:lnTo>
                  <a:pt x="20" y="217"/>
                </a:lnTo>
                <a:lnTo>
                  <a:pt x="24" y="210"/>
                </a:lnTo>
                <a:lnTo>
                  <a:pt x="27" y="202"/>
                </a:lnTo>
                <a:lnTo>
                  <a:pt x="31" y="194"/>
                </a:lnTo>
                <a:lnTo>
                  <a:pt x="33" y="187"/>
                </a:lnTo>
                <a:lnTo>
                  <a:pt x="36" y="179"/>
                </a:lnTo>
                <a:lnTo>
                  <a:pt x="39" y="171"/>
                </a:lnTo>
                <a:lnTo>
                  <a:pt x="40" y="163"/>
                </a:lnTo>
                <a:lnTo>
                  <a:pt x="42" y="155"/>
                </a:lnTo>
                <a:lnTo>
                  <a:pt x="43" y="148"/>
                </a:lnTo>
                <a:lnTo>
                  <a:pt x="44" y="139"/>
                </a:lnTo>
                <a:lnTo>
                  <a:pt x="45" y="131"/>
                </a:lnTo>
                <a:lnTo>
                  <a:pt x="45" y="124"/>
                </a:lnTo>
                <a:lnTo>
                  <a:pt x="45" y="116"/>
                </a:lnTo>
                <a:lnTo>
                  <a:pt x="44" y="108"/>
                </a:lnTo>
                <a:lnTo>
                  <a:pt x="43" y="100"/>
                </a:lnTo>
                <a:lnTo>
                  <a:pt x="42" y="93"/>
                </a:lnTo>
                <a:lnTo>
                  <a:pt x="40" y="84"/>
                </a:lnTo>
                <a:lnTo>
                  <a:pt x="39" y="76"/>
                </a:lnTo>
                <a:lnTo>
                  <a:pt x="36" y="68"/>
                </a:lnTo>
                <a:lnTo>
                  <a:pt x="33" y="61"/>
                </a:lnTo>
                <a:lnTo>
                  <a:pt x="31" y="53"/>
                </a:lnTo>
                <a:lnTo>
                  <a:pt x="27" y="45"/>
                </a:lnTo>
                <a:lnTo>
                  <a:pt x="24" y="38"/>
                </a:lnTo>
                <a:lnTo>
                  <a:pt x="20" y="30"/>
                </a:lnTo>
                <a:lnTo>
                  <a:pt x="15" y="23"/>
                </a:lnTo>
                <a:lnTo>
                  <a:pt x="11" y="15"/>
                </a:lnTo>
                <a:lnTo>
                  <a:pt x="5" y="8"/>
                </a:lnTo>
                <a:lnTo>
                  <a:pt x="0" y="0"/>
                </a:lnTo>
                <a:lnTo>
                  <a:pt x="96" y="0"/>
                </a:lnTo>
                <a:lnTo>
                  <a:pt x="115" y="4"/>
                </a:lnTo>
                <a:lnTo>
                  <a:pt x="134" y="8"/>
                </a:lnTo>
                <a:lnTo>
                  <a:pt x="152" y="13"/>
                </a:lnTo>
                <a:lnTo>
                  <a:pt x="170" y="18"/>
                </a:lnTo>
                <a:lnTo>
                  <a:pt x="186" y="24"/>
                </a:lnTo>
                <a:lnTo>
                  <a:pt x="202" y="30"/>
                </a:lnTo>
                <a:lnTo>
                  <a:pt x="218" y="37"/>
                </a:lnTo>
                <a:lnTo>
                  <a:pt x="233" y="45"/>
                </a:lnTo>
                <a:lnTo>
                  <a:pt x="240" y="49"/>
                </a:lnTo>
                <a:lnTo>
                  <a:pt x="247" y="54"/>
                </a:lnTo>
                <a:lnTo>
                  <a:pt x="254" y="58"/>
                </a:lnTo>
                <a:lnTo>
                  <a:pt x="260" y="62"/>
                </a:lnTo>
                <a:lnTo>
                  <a:pt x="267" y="67"/>
                </a:lnTo>
                <a:lnTo>
                  <a:pt x="272" y="72"/>
                </a:lnTo>
                <a:lnTo>
                  <a:pt x="279" y="76"/>
                </a:lnTo>
                <a:lnTo>
                  <a:pt x="284" y="81"/>
                </a:lnTo>
                <a:lnTo>
                  <a:pt x="290" y="86"/>
                </a:lnTo>
                <a:lnTo>
                  <a:pt x="295" y="91"/>
                </a:lnTo>
                <a:lnTo>
                  <a:pt x="300" y="96"/>
                </a:lnTo>
                <a:lnTo>
                  <a:pt x="304" y="102"/>
                </a:lnTo>
                <a:lnTo>
                  <a:pt x="309" y="107"/>
                </a:lnTo>
                <a:lnTo>
                  <a:pt x="313" y="113"/>
                </a:lnTo>
                <a:lnTo>
                  <a:pt x="317" y="118"/>
                </a:lnTo>
                <a:lnTo>
                  <a:pt x="321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Freeform 87"/>
          <p:cNvSpPr>
            <a:spLocks/>
          </p:cNvSpPr>
          <p:nvPr/>
        </p:nvSpPr>
        <p:spPr bwMode="auto">
          <a:xfrm>
            <a:off x="5191125" y="5422900"/>
            <a:ext cx="509588" cy="392113"/>
          </a:xfrm>
          <a:custGeom>
            <a:avLst/>
            <a:gdLst>
              <a:gd name="T0" fmla="*/ 2147483647 w 321"/>
              <a:gd name="T1" fmla="*/ 2147483647 h 247"/>
              <a:gd name="T2" fmla="*/ 2147483647 w 321"/>
              <a:gd name="T3" fmla="*/ 2147483647 h 247"/>
              <a:gd name="T4" fmla="*/ 2147483647 w 321"/>
              <a:gd name="T5" fmla="*/ 2147483647 h 247"/>
              <a:gd name="T6" fmla="*/ 2147483647 w 321"/>
              <a:gd name="T7" fmla="*/ 2147483647 h 247"/>
              <a:gd name="T8" fmla="*/ 2147483647 w 321"/>
              <a:gd name="T9" fmla="*/ 2147483647 h 247"/>
              <a:gd name="T10" fmla="*/ 2147483647 w 321"/>
              <a:gd name="T11" fmla="*/ 2147483647 h 247"/>
              <a:gd name="T12" fmla="*/ 2147483647 w 321"/>
              <a:gd name="T13" fmla="*/ 2147483647 h 247"/>
              <a:gd name="T14" fmla="*/ 2147483647 w 321"/>
              <a:gd name="T15" fmla="*/ 2147483647 h 247"/>
              <a:gd name="T16" fmla="*/ 2147483647 w 321"/>
              <a:gd name="T17" fmla="*/ 2147483647 h 247"/>
              <a:gd name="T18" fmla="*/ 2147483647 w 321"/>
              <a:gd name="T19" fmla="*/ 2147483647 h 247"/>
              <a:gd name="T20" fmla="*/ 2147483647 w 321"/>
              <a:gd name="T21" fmla="*/ 2147483647 h 247"/>
              <a:gd name="T22" fmla="*/ 2147483647 w 321"/>
              <a:gd name="T23" fmla="*/ 2147483647 h 247"/>
              <a:gd name="T24" fmla="*/ 0 w 321"/>
              <a:gd name="T25" fmla="*/ 2147483647 h 247"/>
              <a:gd name="T26" fmla="*/ 2147483647 w 321"/>
              <a:gd name="T27" fmla="*/ 2147483647 h 247"/>
              <a:gd name="T28" fmla="*/ 2147483647 w 321"/>
              <a:gd name="T29" fmla="*/ 2147483647 h 247"/>
              <a:gd name="T30" fmla="*/ 2147483647 w 321"/>
              <a:gd name="T31" fmla="*/ 2147483647 h 247"/>
              <a:gd name="T32" fmla="*/ 2147483647 w 321"/>
              <a:gd name="T33" fmla="*/ 2147483647 h 247"/>
              <a:gd name="T34" fmla="*/ 2147483647 w 321"/>
              <a:gd name="T35" fmla="*/ 2147483647 h 247"/>
              <a:gd name="T36" fmla="*/ 2147483647 w 321"/>
              <a:gd name="T37" fmla="*/ 2147483647 h 247"/>
              <a:gd name="T38" fmla="*/ 2147483647 w 321"/>
              <a:gd name="T39" fmla="*/ 2147483647 h 247"/>
              <a:gd name="T40" fmla="*/ 2147483647 w 321"/>
              <a:gd name="T41" fmla="*/ 2147483647 h 247"/>
              <a:gd name="T42" fmla="*/ 2147483647 w 321"/>
              <a:gd name="T43" fmla="*/ 2147483647 h 247"/>
              <a:gd name="T44" fmla="*/ 2147483647 w 321"/>
              <a:gd name="T45" fmla="*/ 2147483647 h 247"/>
              <a:gd name="T46" fmla="*/ 2147483647 w 321"/>
              <a:gd name="T47" fmla="*/ 2147483647 h 247"/>
              <a:gd name="T48" fmla="*/ 2147483647 w 321"/>
              <a:gd name="T49" fmla="*/ 2147483647 h 247"/>
              <a:gd name="T50" fmla="*/ 2147483647 w 321"/>
              <a:gd name="T51" fmla="*/ 2147483647 h 247"/>
              <a:gd name="T52" fmla="*/ 2147483647 w 321"/>
              <a:gd name="T53" fmla="*/ 2147483647 h 247"/>
              <a:gd name="T54" fmla="*/ 2147483647 w 321"/>
              <a:gd name="T55" fmla="*/ 2147483647 h 247"/>
              <a:gd name="T56" fmla="*/ 0 w 321"/>
              <a:gd name="T57" fmla="*/ 0 h 247"/>
              <a:gd name="T58" fmla="*/ 2147483647 w 321"/>
              <a:gd name="T59" fmla="*/ 0 h 247"/>
              <a:gd name="T60" fmla="*/ 2147483647 w 321"/>
              <a:gd name="T61" fmla="*/ 2147483647 h 247"/>
              <a:gd name="T62" fmla="*/ 2147483647 w 321"/>
              <a:gd name="T63" fmla="*/ 2147483647 h 247"/>
              <a:gd name="T64" fmla="*/ 2147483647 w 321"/>
              <a:gd name="T65" fmla="*/ 2147483647 h 247"/>
              <a:gd name="T66" fmla="*/ 2147483647 w 321"/>
              <a:gd name="T67" fmla="*/ 2147483647 h 247"/>
              <a:gd name="T68" fmla="*/ 2147483647 w 321"/>
              <a:gd name="T69" fmla="*/ 2147483647 h 247"/>
              <a:gd name="T70" fmla="*/ 2147483647 w 321"/>
              <a:gd name="T71" fmla="*/ 2147483647 h 247"/>
              <a:gd name="T72" fmla="*/ 2147483647 w 321"/>
              <a:gd name="T73" fmla="*/ 2147483647 h 247"/>
              <a:gd name="T74" fmla="*/ 2147483647 w 321"/>
              <a:gd name="T75" fmla="*/ 2147483647 h 247"/>
              <a:gd name="T76" fmla="*/ 2147483647 w 321"/>
              <a:gd name="T77" fmla="*/ 2147483647 h 247"/>
              <a:gd name="T78" fmla="*/ 2147483647 w 321"/>
              <a:gd name="T79" fmla="*/ 2147483647 h 247"/>
              <a:gd name="T80" fmla="*/ 2147483647 w 321"/>
              <a:gd name="T81" fmla="*/ 2147483647 h 247"/>
              <a:gd name="T82" fmla="*/ 2147483647 w 321"/>
              <a:gd name="T83" fmla="*/ 2147483647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1"/>
              <a:gd name="T127" fmla="*/ 0 h 247"/>
              <a:gd name="T128" fmla="*/ 321 w 321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1" h="247">
                <a:moveTo>
                  <a:pt x="321" y="124"/>
                </a:moveTo>
                <a:lnTo>
                  <a:pt x="317" y="130"/>
                </a:lnTo>
                <a:lnTo>
                  <a:pt x="313" y="136"/>
                </a:lnTo>
                <a:lnTo>
                  <a:pt x="309" y="141"/>
                </a:lnTo>
                <a:lnTo>
                  <a:pt x="305" y="146"/>
                </a:lnTo>
                <a:lnTo>
                  <a:pt x="300" y="151"/>
                </a:lnTo>
                <a:lnTo>
                  <a:pt x="295" y="157"/>
                </a:lnTo>
                <a:lnTo>
                  <a:pt x="290" y="162"/>
                </a:lnTo>
                <a:lnTo>
                  <a:pt x="284" y="167"/>
                </a:lnTo>
                <a:lnTo>
                  <a:pt x="279" y="171"/>
                </a:lnTo>
                <a:lnTo>
                  <a:pt x="273" y="176"/>
                </a:lnTo>
                <a:lnTo>
                  <a:pt x="266" y="181"/>
                </a:lnTo>
                <a:lnTo>
                  <a:pt x="260" y="185"/>
                </a:lnTo>
                <a:lnTo>
                  <a:pt x="254" y="190"/>
                </a:lnTo>
                <a:lnTo>
                  <a:pt x="247" y="194"/>
                </a:lnTo>
                <a:lnTo>
                  <a:pt x="240" y="198"/>
                </a:lnTo>
                <a:lnTo>
                  <a:pt x="233" y="202"/>
                </a:lnTo>
                <a:lnTo>
                  <a:pt x="218" y="210"/>
                </a:lnTo>
                <a:lnTo>
                  <a:pt x="203" y="217"/>
                </a:lnTo>
                <a:lnTo>
                  <a:pt x="186" y="223"/>
                </a:lnTo>
                <a:lnTo>
                  <a:pt x="169" y="230"/>
                </a:lnTo>
                <a:lnTo>
                  <a:pt x="152" y="235"/>
                </a:lnTo>
                <a:lnTo>
                  <a:pt x="134" y="240"/>
                </a:lnTo>
                <a:lnTo>
                  <a:pt x="116" y="244"/>
                </a:lnTo>
                <a:lnTo>
                  <a:pt x="96" y="247"/>
                </a:lnTo>
                <a:lnTo>
                  <a:pt x="0" y="247"/>
                </a:lnTo>
                <a:lnTo>
                  <a:pt x="5" y="240"/>
                </a:lnTo>
                <a:lnTo>
                  <a:pt x="11" y="233"/>
                </a:lnTo>
                <a:lnTo>
                  <a:pt x="15" y="225"/>
                </a:lnTo>
                <a:lnTo>
                  <a:pt x="20" y="217"/>
                </a:lnTo>
                <a:lnTo>
                  <a:pt x="24" y="210"/>
                </a:lnTo>
                <a:lnTo>
                  <a:pt x="27" y="202"/>
                </a:lnTo>
                <a:lnTo>
                  <a:pt x="31" y="195"/>
                </a:lnTo>
                <a:lnTo>
                  <a:pt x="33" y="187"/>
                </a:lnTo>
                <a:lnTo>
                  <a:pt x="36" y="179"/>
                </a:lnTo>
                <a:lnTo>
                  <a:pt x="39" y="171"/>
                </a:lnTo>
                <a:lnTo>
                  <a:pt x="40" y="163"/>
                </a:lnTo>
                <a:lnTo>
                  <a:pt x="42" y="156"/>
                </a:lnTo>
                <a:lnTo>
                  <a:pt x="43" y="148"/>
                </a:lnTo>
                <a:lnTo>
                  <a:pt x="44" y="139"/>
                </a:lnTo>
                <a:lnTo>
                  <a:pt x="45" y="132"/>
                </a:lnTo>
                <a:lnTo>
                  <a:pt x="45" y="124"/>
                </a:lnTo>
                <a:lnTo>
                  <a:pt x="45" y="116"/>
                </a:lnTo>
                <a:lnTo>
                  <a:pt x="44" y="108"/>
                </a:lnTo>
                <a:lnTo>
                  <a:pt x="43" y="101"/>
                </a:lnTo>
                <a:lnTo>
                  <a:pt x="42" y="93"/>
                </a:lnTo>
                <a:lnTo>
                  <a:pt x="40" y="84"/>
                </a:lnTo>
                <a:lnTo>
                  <a:pt x="39" y="76"/>
                </a:lnTo>
                <a:lnTo>
                  <a:pt x="36" y="69"/>
                </a:lnTo>
                <a:lnTo>
                  <a:pt x="33" y="61"/>
                </a:lnTo>
                <a:lnTo>
                  <a:pt x="31" y="53"/>
                </a:lnTo>
                <a:lnTo>
                  <a:pt x="27" y="45"/>
                </a:lnTo>
                <a:lnTo>
                  <a:pt x="24" y="38"/>
                </a:lnTo>
                <a:lnTo>
                  <a:pt x="20" y="31"/>
                </a:lnTo>
                <a:lnTo>
                  <a:pt x="15" y="23"/>
                </a:lnTo>
                <a:lnTo>
                  <a:pt x="11" y="15"/>
                </a:lnTo>
                <a:lnTo>
                  <a:pt x="5" y="8"/>
                </a:lnTo>
                <a:lnTo>
                  <a:pt x="0" y="0"/>
                </a:lnTo>
                <a:lnTo>
                  <a:pt x="96" y="0"/>
                </a:lnTo>
                <a:lnTo>
                  <a:pt x="116" y="4"/>
                </a:lnTo>
                <a:lnTo>
                  <a:pt x="134" y="8"/>
                </a:lnTo>
                <a:lnTo>
                  <a:pt x="152" y="13"/>
                </a:lnTo>
                <a:lnTo>
                  <a:pt x="170" y="18"/>
                </a:lnTo>
                <a:lnTo>
                  <a:pt x="186" y="24"/>
                </a:lnTo>
                <a:lnTo>
                  <a:pt x="203" y="31"/>
                </a:lnTo>
                <a:lnTo>
                  <a:pt x="218" y="38"/>
                </a:lnTo>
                <a:lnTo>
                  <a:pt x="233" y="45"/>
                </a:lnTo>
                <a:lnTo>
                  <a:pt x="240" y="49"/>
                </a:lnTo>
                <a:lnTo>
                  <a:pt x="247" y="54"/>
                </a:lnTo>
                <a:lnTo>
                  <a:pt x="254" y="58"/>
                </a:lnTo>
                <a:lnTo>
                  <a:pt x="260" y="63"/>
                </a:lnTo>
                <a:lnTo>
                  <a:pt x="267" y="67"/>
                </a:lnTo>
                <a:lnTo>
                  <a:pt x="273" y="72"/>
                </a:lnTo>
                <a:lnTo>
                  <a:pt x="279" y="76"/>
                </a:lnTo>
                <a:lnTo>
                  <a:pt x="284" y="81"/>
                </a:lnTo>
                <a:lnTo>
                  <a:pt x="290" y="87"/>
                </a:lnTo>
                <a:lnTo>
                  <a:pt x="295" y="91"/>
                </a:lnTo>
                <a:lnTo>
                  <a:pt x="300" y="97"/>
                </a:lnTo>
                <a:lnTo>
                  <a:pt x="305" y="102"/>
                </a:lnTo>
                <a:lnTo>
                  <a:pt x="309" y="108"/>
                </a:lnTo>
                <a:lnTo>
                  <a:pt x="313" y="113"/>
                </a:lnTo>
                <a:lnTo>
                  <a:pt x="317" y="118"/>
                </a:lnTo>
                <a:lnTo>
                  <a:pt x="321" y="124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88"/>
          <p:cNvSpPr>
            <a:spLocks noChangeShapeType="1"/>
          </p:cNvSpPr>
          <p:nvPr/>
        </p:nvSpPr>
        <p:spPr bwMode="auto">
          <a:xfrm>
            <a:off x="5702300" y="5627688"/>
            <a:ext cx="8858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Rectangle 89"/>
          <p:cNvSpPr>
            <a:spLocks noChangeArrowheads="1"/>
          </p:cNvSpPr>
          <p:nvPr/>
        </p:nvSpPr>
        <p:spPr bwMode="auto">
          <a:xfrm>
            <a:off x="6243638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27721" name="Rectangle 90"/>
          <p:cNvSpPr>
            <a:spLocks noChangeArrowheads="1"/>
          </p:cNvSpPr>
          <p:nvPr/>
        </p:nvSpPr>
        <p:spPr bwMode="auto">
          <a:xfrm>
            <a:off x="6340475" y="5426075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722" name="Rectangle 91"/>
          <p:cNvSpPr>
            <a:spLocks noChangeArrowheads="1"/>
          </p:cNvSpPr>
          <p:nvPr/>
        </p:nvSpPr>
        <p:spPr bwMode="auto">
          <a:xfrm>
            <a:off x="6388100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7723" name="Rectangle 92"/>
          <p:cNvSpPr>
            <a:spLocks noChangeArrowheads="1"/>
          </p:cNvSpPr>
          <p:nvPr/>
        </p:nvSpPr>
        <p:spPr bwMode="auto">
          <a:xfrm>
            <a:off x="6484938" y="5426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724" name="Rectangle 93"/>
          <p:cNvSpPr>
            <a:spLocks noChangeArrowheads="1"/>
          </p:cNvSpPr>
          <p:nvPr/>
        </p:nvSpPr>
        <p:spPr bwMode="auto">
          <a:xfrm>
            <a:off x="6532563" y="5426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7725" name="Rectangle 94"/>
          <p:cNvSpPr>
            <a:spLocks noChangeArrowheads="1"/>
          </p:cNvSpPr>
          <p:nvPr/>
        </p:nvSpPr>
        <p:spPr bwMode="auto">
          <a:xfrm>
            <a:off x="6627813" y="54260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726" name="Line 95"/>
          <p:cNvSpPr>
            <a:spLocks noChangeShapeType="1"/>
          </p:cNvSpPr>
          <p:nvPr/>
        </p:nvSpPr>
        <p:spPr bwMode="auto">
          <a:xfrm>
            <a:off x="5803900" y="3814763"/>
            <a:ext cx="7842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Rectangle 96"/>
          <p:cNvSpPr>
            <a:spLocks noChangeArrowheads="1"/>
          </p:cNvSpPr>
          <p:nvPr/>
        </p:nvSpPr>
        <p:spPr bwMode="auto">
          <a:xfrm>
            <a:off x="6243638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27728" name="Rectangle 97"/>
          <p:cNvSpPr>
            <a:spLocks noChangeArrowheads="1"/>
          </p:cNvSpPr>
          <p:nvPr/>
        </p:nvSpPr>
        <p:spPr bwMode="auto">
          <a:xfrm>
            <a:off x="6340475" y="36115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27729" name="Rectangle 98"/>
          <p:cNvSpPr>
            <a:spLocks noChangeArrowheads="1"/>
          </p:cNvSpPr>
          <p:nvPr/>
        </p:nvSpPr>
        <p:spPr bwMode="auto">
          <a:xfrm>
            <a:off x="6388100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7730" name="Rectangle 99"/>
          <p:cNvSpPr>
            <a:spLocks noChangeArrowheads="1"/>
          </p:cNvSpPr>
          <p:nvPr/>
        </p:nvSpPr>
        <p:spPr bwMode="auto">
          <a:xfrm>
            <a:off x="6484938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:</a:t>
            </a:r>
            <a:endParaRPr lang="en-US"/>
          </a:p>
        </p:txBody>
      </p:sp>
      <p:sp>
        <p:nvSpPr>
          <p:cNvPr id="27731" name="Rectangle 100"/>
          <p:cNvSpPr>
            <a:spLocks noChangeArrowheads="1"/>
          </p:cNvSpPr>
          <p:nvPr/>
        </p:nvSpPr>
        <p:spPr bwMode="auto">
          <a:xfrm>
            <a:off x="6532563" y="36115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2" name="Rectangle 101"/>
          <p:cNvSpPr>
            <a:spLocks noChangeArrowheads="1"/>
          </p:cNvSpPr>
          <p:nvPr/>
        </p:nvSpPr>
        <p:spPr bwMode="auto">
          <a:xfrm>
            <a:off x="6627813" y="36115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27733" name="Line 102"/>
          <p:cNvSpPr>
            <a:spLocks noChangeShapeType="1"/>
          </p:cNvSpPr>
          <p:nvPr/>
        </p:nvSpPr>
        <p:spPr bwMode="auto">
          <a:xfrm flipV="1">
            <a:off x="5851525" y="5576888"/>
            <a:ext cx="100013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Rectangle 103"/>
          <p:cNvSpPr>
            <a:spLocks noChangeArrowheads="1"/>
          </p:cNvSpPr>
          <p:nvPr/>
        </p:nvSpPr>
        <p:spPr bwMode="auto">
          <a:xfrm>
            <a:off x="5946775" y="56737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5" name="Line 104"/>
          <p:cNvSpPr>
            <a:spLocks noChangeShapeType="1"/>
          </p:cNvSpPr>
          <p:nvPr/>
        </p:nvSpPr>
        <p:spPr bwMode="auto">
          <a:xfrm flipV="1">
            <a:off x="5951538" y="3763963"/>
            <a:ext cx="96837" cy="984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Rectangle 105"/>
          <p:cNvSpPr>
            <a:spLocks noChangeArrowheads="1"/>
          </p:cNvSpPr>
          <p:nvPr/>
        </p:nvSpPr>
        <p:spPr bwMode="auto">
          <a:xfrm>
            <a:off x="6043613" y="3862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7737" name="Text Box 5"/>
          <p:cNvSpPr txBox="1">
            <a:spLocks noChangeArrowheads="1"/>
          </p:cNvSpPr>
          <p:nvPr/>
        </p:nvSpPr>
        <p:spPr bwMode="auto">
          <a:xfrm>
            <a:off x="636588" y="1066800"/>
            <a:ext cx="657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 i="1"/>
              <a:t>Need an </a:t>
            </a:r>
            <a:r>
              <a:rPr lang="ja-JP" altLang="en-US" b="0" i="1"/>
              <a:t>‘</a:t>
            </a:r>
            <a:r>
              <a:rPr lang="en-US" altLang="ja-JP" b="0" i="1"/>
              <a:t>any input true</a:t>
            </a:r>
            <a:r>
              <a:rPr lang="ja-JP" altLang="en-US" b="0" i="1"/>
              <a:t>’</a:t>
            </a:r>
            <a:r>
              <a:rPr lang="en-US" altLang="ja-JP" b="0" i="1"/>
              <a:t> output on first rank of encoders</a:t>
            </a:r>
          </a:p>
          <a:p>
            <a:pPr algn="l"/>
            <a:r>
              <a:rPr lang="en-US" b="0" i="1"/>
              <a:t>First rank encodes low bits, second rank encodes high bits</a:t>
            </a:r>
          </a:p>
          <a:p>
            <a:pPr algn="l"/>
            <a:r>
              <a:rPr lang="en-US" b="0" i="1"/>
              <a:t>Repeat as needed</a:t>
            </a:r>
          </a:p>
        </p:txBody>
      </p:sp>
      <p:sp>
        <p:nvSpPr>
          <p:cNvPr id="27738" name="Text Box 108"/>
          <p:cNvSpPr txBox="1">
            <a:spLocks noChangeArrowheads="1"/>
          </p:cNvSpPr>
          <p:nvPr/>
        </p:nvSpPr>
        <p:spPr bwMode="auto">
          <a:xfrm rot="-5400000">
            <a:off x="5437188" y="36195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39" name="Text Box 109"/>
          <p:cNvSpPr txBox="1">
            <a:spLocks noChangeArrowheads="1"/>
          </p:cNvSpPr>
          <p:nvPr/>
        </p:nvSpPr>
        <p:spPr bwMode="auto">
          <a:xfrm rot="-5400000">
            <a:off x="3289300" y="55514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0" name="Text Box 110"/>
          <p:cNvSpPr txBox="1">
            <a:spLocks noChangeArrowheads="1"/>
          </p:cNvSpPr>
          <p:nvPr/>
        </p:nvSpPr>
        <p:spPr bwMode="auto">
          <a:xfrm rot="-5400000">
            <a:off x="3287713" y="46180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1" name="Text Box 111"/>
          <p:cNvSpPr txBox="1">
            <a:spLocks noChangeArrowheads="1"/>
          </p:cNvSpPr>
          <p:nvPr/>
        </p:nvSpPr>
        <p:spPr bwMode="auto">
          <a:xfrm rot="-5400000">
            <a:off x="3281363" y="363696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2" name="Text Box 112"/>
          <p:cNvSpPr txBox="1">
            <a:spLocks noChangeArrowheads="1"/>
          </p:cNvSpPr>
          <p:nvPr/>
        </p:nvSpPr>
        <p:spPr bwMode="auto">
          <a:xfrm rot="-5400000">
            <a:off x="3279775" y="26495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4:2</a:t>
            </a:r>
          </a:p>
        </p:txBody>
      </p:sp>
      <p:sp>
        <p:nvSpPr>
          <p:cNvPr id="27743" name="Line 113"/>
          <p:cNvSpPr>
            <a:spLocks noChangeShapeType="1"/>
          </p:cNvSpPr>
          <p:nvPr/>
        </p:nvSpPr>
        <p:spPr bwMode="auto">
          <a:xfrm>
            <a:off x="6389688" y="2647950"/>
            <a:ext cx="5572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7744" name="Line 114"/>
          <p:cNvSpPr>
            <a:spLocks noChangeShapeType="1"/>
          </p:cNvSpPr>
          <p:nvPr/>
        </p:nvSpPr>
        <p:spPr bwMode="auto">
          <a:xfrm>
            <a:off x="6389688" y="2305050"/>
            <a:ext cx="5572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7745" name="Text Box 115"/>
          <p:cNvSpPr txBox="1">
            <a:spLocks noChangeArrowheads="1"/>
          </p:cNvSpPr>
          <p:nvPr/>
        </p:nvSpPr>
        <p:spPr bwMode="auto">
          <a:xfrm>
            <a:off x="7032625" y="2160588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High bits</a:t>
            </a:r>
          </a:p>
        </p:txBody>
      </p:sp>
      <p:sp>
        <p:nvSpPr>
          <p:cNvPr id="27746" name="Text Box 116"/>
          <p:cNvSpPr txBox="1">
            <a:spLocks noChangeArrowheads="1"/>
          </p:cNvSpPr>
          <p:nvPr/>
        </p:nvSpPr>
        <p:spPr bwMode="auto">
          <a:xfrm>
            <a:off x="7032625" y="2522538"/>
            <a:ext cx="931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Low bits</a:t>
            </a:r>
          </a:p>
        </p:txBody>
      </p:sp>
      <p:sp>
        <p:nvSpPr>
          <p:cNvPr id="27747" name="Text Box 117"/>
          <p:cNvSpPr txBox="1">
            <a:spLocks noChangeArrowheads="1"/>
          </p:cNvSpPr>
          <p:nvPr/>
        </p:nvSpPr>
        <p:spPr bwMode="auto">
          <a:xfrm>
            <a:off x="636588" y="3954463"/>
            <a:ext cx="903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One 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" y="152400"/>
            <a:ext cx="8001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encoder - fixed width - with summary output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Enc42a(a, b, c)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 [3:0] a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[1:0] b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c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[1:0] b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c ;		// c is true if any input is true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assign b[1] = a[3] | a[2]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assign b[0] = a[3] | a[1]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assign c = |a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factored encoder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Enc164(a, b)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[15:0] a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output[3:0]  b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b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[7:0] c ; // intermediate result of first stage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d ; // if any set in group of four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four LSB encoders each include 4-bits of the input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Enc42a e0(a[3:0],  c[1:0],d[0])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Enc42a e1(a[7:4],  c[3:2],d[1])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Enc42a e2(a[11:8], c[5:4],d[2])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Enc42a e3(a[15:12],c[7:6],d[3])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MSB encoder takes summaries and gives msb of output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Enc42 e4(d[3:0], b[3:2])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two OR gates combine output of LSB encoders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assign b[1] = c[1]|c[3]|c[5]|c[7]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assign b[0] = c[0]|c[2]|c[4]|c[6] 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23888" y="935038"/>
            <a:ext cx="44053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0000000000000001 0000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0000000000000010 0001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0000000000000100 0010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0000000000001000 0011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0000000000010000 0100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0000000000100000 0101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0000000001000000 0110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0000000010000000 0111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0000000100000000 1000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0000001000000000 1001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0000010000000000 1010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0000100000000000 1011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0001000000000000 1100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0010000000000000 1101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0100000000000000 1110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1000000000000000 1111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0000000000000000 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Multiplexer: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n k-bit inputs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n-bit one-hot select signal s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Multiplexers are commonly used as </a:t>
            </a:r>
            <a:r>
              <a:rPr lang="en-US" b="0" i="1">
                <a:solidFill>
                  <a:srgbClr val="0000FF"/>
                </a:solidFill>
              </a:rPr>
              <a:t>data selectors</a:t>
            </a:r>
            <a:endParaRPr lang="en-US" b="0"/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4267200" y="3124200"/>
          <a:ext cx="39036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Visio" r:id="rId4" imgW="1308100" imgH="965200" progId="Visio.Drawing.6">
                  <p:embed/>
                </p:oleObj>
              </mc:Choice>
              <mc:Fallback>
                <p:oleObj name="Visio" r:id="rId4" imgW="1308100" imgH="965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903663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810000"/>
            <a:ext cx="396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0">
                <a:solidFill>
                  <a:srgbClr val="0000FF"/>
                </a:solidFill>
              </a:rPr>
              <a:t>Selects one of n k-bit inputs</a:t>
            </a:r>
          </a:p>
          <a:p>
            <a:pPr algn="ctr" eaLnBrk="1" hangingPunct="1"/>
            <a:r>
              <a:rPr lang="en-US" b="0">
                <a:solidFill>
                  <a:srgbClr val="0000FF"/>
                </a:solidFill>
              </a:rPr>
              <a:t>s must be one-hot</a:t>
            </a:r>
          </a:p>
          <a:p>
            <a:pPr algn="ctr" eaLnBrk="1" hangingPunct="1"/>
            <a:r>
              <a:rPr lang="en-US" b="0">
                <a:solidFill>
                  <a:srgbClr val="0000FF"/>
                </a:solidFill>
              </a:rPr>
              <a:t>b=a[i] if s [i] = 1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Multiplexer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838200" y="2028825"/>
          <a:ext cx="3271838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Visio" r:id="rId4" imgW="1638300" imgH="1397000" progId="Visio.Drawing.6">
                  <p:embed/>
                </p:oleObj>
              </mc:Choice>
              <mc:Fallback>
                <p:oleObj name="Visio" r:id="rId4" imgW="1638300" imgH="1397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28825"/>
                        <a:ext cx="3271838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5334000" y="2209800"/>
          <a:ext cx="23590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Visio" r:id="rId6" imgW="1181100" imgH="1371600" progId="Visio.Drawing.6">
                  <p:embed/>
                </p:oleObj>
              </mc:Choice>
              <mc:Fallback>
                <p:oleObj name="Visio" r:id="rId6" imgW="1181100" imgH="13716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5902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Multiplexer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L3: Chapters 8 &amp; 9 </a:t>
            </a:r>
          </a:p>
          <a:p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L4: Chapter 10 &amp;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// four input k-wide mux with one-hot select module Mux4(a3, a2, a1, a0, s,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parameter k =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input [k-1:0] a0, a1, a2, a3 ;  // inputs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input [3:0]   s ; // one-hot select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output[k-1:0]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wire [k-1:0] b = ({k{s[0]}} &amp; a0) |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             ({k{s[1]}} &amp; a1) |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             ({k{s[2]}} &amp; a2) |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             ({k{s[3]}} &amp; a3)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Mux4 #(2) mx(2'd3, 2'd2, 2'd1, 2'd0, f, h)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f    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0001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0010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0100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# 1000 11</a:t>
            </a: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module Mux3a(a2, a1, a0, s,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parameter k =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input [k-1:0] a0, a1, a2 ;  // inputs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input [2:0]   s ; // one-hot select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output[k-1:0]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reg [k-1:0]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always @(*)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case(s)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3'b001: b = a0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3'b010: b = a1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3'b100: b = a2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  default: b =  {k{1'bx}}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endmodule</a:t>
            </a: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k-bit Binary-Select Multiplexer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2362200" y="1447800"/>
          <a:ext cx="39036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Visio" r:id="rId4" imgW="1308100" imgH="965200" progId="Visio.Drawing.6">
                  <p:embed/>
                </p:oleObj>
              </mc:Choice>
              <mc:Fallback>
                <p:oleObj name="Visio" r:id="rId4" imgW="1308100" imgH="965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3903663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104900" y="4495800"/>
            <a:ext cx="678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Selects one of n k-bit inputs</a:t>
            </a:r>
          </a:p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s must be one-hot</a:t>
            </a:r>
          </a:p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b=a[i] if s [i]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k-bit Binary-Select Multiplexer (Cont)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3886200" y="1752600"/>
          <a:ext cx="46482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Visio" r:id="rId4" imgW="2438400" imgH="2057400" progId="Visio.Drawing.6">
                  <p:embed/>
                </p:oleObj>
              </mc:Choice>
              <mc:Fallback>
                <p:oleObj name="Visio" r:id="rId4" imgW="2438400" imgH="20574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4648200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5" name="Group 45"/>
          <p:cNvGrpSpPr>
            <a:grpSpLocks/>
          </p:cNvGrpSpPr>
          <p:nvPr/>
        </p:nvGrpSpPr>
        <p:grpSpPr bwMode="auto">
          <a:xfrm>
            <a:off x="330200" y="2792413"/>
            <a:ext cx="3305175" cy="2270125"/>
            <a:chOff x="208" y="1759"/>
            <a:chExt cx="2082" cy="1430"/>
          </a:xfrm>
        </p:grpSpPr>
        <p:sp>
          <p:nvSpPr>
            <p:cNvPr id="35846" name="Freeform 5"/>
            <p:cNvSpPr>
              <a:spLocks/>
            </p:cNvSpPr>
            <p:nvPr/>
          </p:nvSpPr>
          <p:spPr bwMode="auto">
            <a:xfrm>
              <a:off x="1476" y="1832"/>
              <a:ext cx="252" cy="505"/>
            </a:xfrm>
            <a:custGeom>
              <a:avLst/>
              <a:gdLst>
                <a:gd name="T0" fmla="*/ 0 w 252"/>
                <a:gd name="T1" fmla="*/ 505 h 505"/>
                <a:gd name="T2" fmla="*/ 0 w 252"/>
                <a:gd name="T3" fmla="*/ 0 h 505"/>
                <a:gd name="T4" fmla="*/ 252 w 252"/>
                <a:gd name="T5" fmla="*/ 126 h 505"/>
                <a:gd name="T6" fmla="*/ 252 w 252"/>
                <a:gd name="T7" fmla="*/ 378 h 505"/>
                <a:gd name="T8" fmla="*/ 0 w 252"/>
                <a:gd name="T9" fmla="*/ 505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505"/>
                <a:gd name="T17" fmla="*/ 252 w 252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505">
                  <a:moveTo>
                    <a:pt x="0" y="505"/>
                  </a:moveTo>
                  <a:lnTo>
                    <a:pt x="0" y="0"/>
                  </a:lnTo>
                  <a:lnTo>
                    <a:pt x="252" y="126"/>
                  </a:lnTo>
                  <a:lnTo>
                    <a:pt x="252" y="378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Freeform 6"/>
            <p:cNvSpPr>
              <a:spLocks/>
            </p:cNvSpPr>
            <p:nvPr/>
          </p:nvSpPr>
          <p:spPr bwMode="auto">
            <a:xfrm>
              <a:off x="1468" y="1824"/>
              <a:ext cx="253" cy="505"/>
            </a:xfrm>
            <a:custGeom>
              <a:avLst/>
              <a:gdLst>
                <a:gd name="T0" fmla="*/ 0 w 253"/>
                <a:gd name="T1" fmla="*/ 505 h 505"/>
                <a:gd name="T2" fmla="*/ 0 w 253"/>
                <a:gd name="T3" fmla="*/ 0 h 505"/>
                <a:gd name="T4" fmla="*/ 253 w 253"/>
                <a:gd name="T5" fmla="*/ 127 h 505"/>
                <a:gd name="T6" fmla="*/ 253 w 253"/>
                <a:gd name="T7" fmla="*/ 378 h 505"/>
                <a:gd name="T8" fmla="*/ 0 w 253"/>
                <a:gd name="T9" fmla="*/ 505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505"/>
                <a:gd name="T17" fmla="*/ 253 w 253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505">
                  <a:moveTo>
                    <a:pt x="0" y="505"/>
                  </a:moveTo>
                  <a:lnTo>
                    <a:pt x="0" y="0"/>
                  </a:lnTo>
                  <a:lnTo>
                    <a:pt x="253" y="127"/>
                  </a:lnTo>
                  <a:lnTo>
                    <a:pt x="253" y="378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7"/>
            <p:cNvSpPr>
              <a:spLocks noChangeShapeType="1"/>
            </p:cNvSpPr>
            <p:nvPr/>
          </p:nvSpPr>
          <p:spPr bwMode="auto">
            <a:xfrm>
              <a:off x="208" y="1890"/>
              <a:ext cx="126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269" y="175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331" y="175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 flipV="1">
              <a:off x="1187" y="1859"/>
              <a:ext cx="63" cy="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1281" y="192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1724" y="2080"/>
              <a:ext cx="50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>
              <a:off x="2228" y="194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>
              <a:off x="208" y="2269"/>
              <a:ext cx="126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269" y="21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5857" name="Rectangle 16"/>
            <p:cNvSpPr>
              <a:spLocks noChangeArrowheads="1"/>
            </p:cNvSpPr>
            <p:nvPr/>
          </p:nvSpPr>
          <p:spPr bwMode="auto">
            <a:xfrm>
              <a:off x="331" y="21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393" y="2138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35859" name="Rectangle 18"/>
            <p:cNvSpPr>
              <a:spLocks noChangeArrowheads="1"/>
            </p:cNvSpPr>
            <p:nvPr/>
          </p:nvSpPr>
          <p:spPr bwMode="auto">
            <a:xfrm>
              <a:off x="430" y="213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V="1">
              <a:off x="1187" y="2237"/>
              <a:ext cx="63" cy="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0"/>
            <p:cNvSpPr>
              <a:spLocks noChangeArrowheads="1"/>
            </p:cNvSpPr>
            <p:nvPr/>
          </p:nvSpPr>
          <p:spPr bwMode="auto">
            <a:xfrm>
              <a:off x="1281" y="230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5862" name="Line 21"/>
            <p:cNvSpPr>
              <a:spLocks noChangeShapeType="1"/>
            </p:cNvSpPr>
            <p:nvPr/>
          </p:nvSpPr>
          <p:spPr bwMode="auto">
            <a:xfrm flipV="1">
              <a:off x="1929" y="2048"/>
              <a:ext cx="64" cy="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22"/>
            <p:cNvSpPr>
              <a:spLocks noChangeArrowheads="1"/>
            </p:cNvSpPr>
            <p:nvPr/>
          </p:nvSpPr>
          <p:spPr bwMode="auto">
            <a:xfrm>
              <a:off x="2023" y="211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5864" name="Rectangle 23"/>
            <p:cNvSpPr>
              <a:spLocks noChangeArrowheads="1"/>
            </p:cNvSpPr>
            <p:nvPr/>
          </p:nvSpPr>
          <p:spPr bwMode="auto">
            <a:xfrm>
              <a:off x="718" y="2494"/>
              <a:ext cx="505" cy="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4"/>
            <p:cNvSpPr>
              <a:spLocks/>
            </p:cNvSpPr>
            <p:nvPr/>
          </p:nvSpPr>
          <p:spPr bwMode="auto">
            <a:xfrm>
              <a:off x="710" y="2486"/>
              <a:ext cx="505" cy="695"/>
            </a:xfrm>
            <a:custGeom>
              <a:avLst/>
              <a:gdLst>
                <a:gd name="T0" fmla="*/ 505 w 505"/>
                <a:gd name="T1" fmla="*/ 695 h 695"/>
                <a:gd name="T2" fmla="*/ 505 w 505"/>
                <a:gd name="T3" fmla="*/ 0 h 695"/>
                <a:gd name="T4" fmla="*/ 0 w 505"/>
                <a:gd name="T5" fmla="*/ 0 h 695"/>
                <a:gd name="T6" fmla="*/ 0 w 505"/>
                <a:gd name="T7" fmla="*/ 695 h 695"/>
                <a:gd name="T8" fmla="*/ 505 w 505"/>
                <a:gd name="T9" fmla="*/ 695 h 695"/>
                <a:gd name="T10" fmla="*/ 505 w 505"/>
                <a:gd name="T11" fmla="*/ 695 h 6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695"/>
                <a:gd name="T20" fmla="*/ 505 w 505"/>
                <a:gd name="T21" fmla="*/ 695 h 6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695">
                  <a:moveTo>
                    <a:pt x="505" y="695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695"/>
                  </a:lnTo>
                  <a:lnTo>
                    <a:pt x="505" y="695"/>
                  </a:lnTo>
                  <a:close/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32"/>
            <p:cNvSpPr>
              <a:spLocks noChangeShapeType="1"/>
            </p:cNvSpPr>
            <p:nvPr/>
          </p:nvSpPr>
          <p:spPr bwMode="auto">
            <a:xfrm>
              <a:off x="208" y="2837"/>
              <a:ext cx="50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33"/>
            <p:cNvSpPr>
              <a:spLocks noChangeArrowheads="1"/>
            </p:cNvSpPr>
            <p:nvPr/>
          </p:nvSpPr>
          <p:spPr bwMode="auto">
            <a:xfrm>
              <a:off x="283" y="270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s</a:t>
              </a:r>
              <a:endParaRPr lang="en-US"/>
            </a:p>
          </p:txBody>
        </p:sp>
        <p:sp>
          <p:nvSpPr>
            <p:cNvPr id="35868" name="Line 34"/>
            <p:cNvSpPr>
              <a:spLocks noChangeShapeType="1"/>
            </p:cNvSpPr>
            <p:nvPr/>
          </p:nvSpPr>
          <p:spPr bwMode="auto">
            <a:xfrm flipV="1">
              <a:off x="429" y="2805"/>
              <a:ext cx="63" cy="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Rectangle 35"/>
            <p:cNvSpPr>
              <a:spLocks noChangeArrowheads="1"/>
            </p:cNvSpPr>
            <p:nvPr/>
          </p:nvSpPr>
          <p:spPr bwMode="auto">
            <a:xfrm>
              <a:off x="490" y="2863"/>
              <a:ext cx="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5870" name="Line 36"/>
            <p:cNvSpPr>
              <a:spLocks noChangeShapeType="1"/>
            </p:cNvSpPr>
            <p:nvPr/>
          </p:nvSpPr>
          <p:spPr bwMode="auto">
            <a:xfrm>
              <a:off x="1218" y="2837"/>
              <a:ext cx="38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37"/>
            <p:cNvSpPr>
              <a:spLocks noChangeShapeType="1"/>
            </p:cNvSpPr>
            <p:nvPr/>
          </p:nvSpPr>
          <p:spPr bwMode="auto">
            <a:xfrm flipV="1">
              <a:off x="1377" y="2805"/>
              <a:ext cx="63" cy="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Rectangle 38"/>
            <p:cNvSpPr>
              <a:spLocks noChangeArrowheads="1"/>
            </p:cNvSpPr>
            <p:nvPr/>
          </p:nvSpPr>
          <p:spPr bwMode="auto">
            <a:xfrm>
              <a:off x="1437" y="286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5873" name="Line 41"/>
            <p:cNvSpPr>
              <a:spLocks noChangeShapeType="1"/>
            </p:cNvSpPr>
            <p:nvPr/>
          </p:nvSpPr>
          <p:spPr bwMode="auto">
            <a:xfrm flipV="1">
              <a:off x="1598" y="2269"/>
              <a:ext cx="1" cy="56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Text Box 42"/>
            <p:cNvSpPr txBox="1">
              <a:spLocks noChangeArrowheads="1"/>
            </p:cNvSpPr>
            <p:nvPr/>
          </p:nvSpPr>
          <p:spPr bwMode="auto">
            <a:xfrm>
              <a:off x="745" y="276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sz="1600" b="0"/>
                <a:t>a</a:t>
              </a:r>
            </a:p>
          </p:txBody>
        </p:sp>
        <p:sp>
          <p:nvSpPr>
            <p:cNvPr id="35875" name="Text Box 43"/>
            <p:cNvSpPr txBox="1">
              <a:spLocks noChangeArrowheads="1"/>
            </p:cNvSpPr>
            <p:nvPr/>
          </p:nvSpPr>
          <p:spPr bwMode="auto">
            <a:xfrm>
              <a:off x="1116" y="275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sz="1600" b="0"/>
                <a:t>b</a:t>
              </a:r>
            </a:p>
          </p:txBody>
        </p:sp>
        <p:sp>
          <p:nvSpPr>
            <p:cNvPr id="35876" name="Text Box 44"/>
            <p:cNvSpPr txBox="1">
              <a:spLocks noChangeArrowheads="1"/>
            </p:cNvSpPr>
            <p:nvPr/>
          </p:nvSpPr>
          <p:spPr bwMode="auto">
            <a:xfrm rot="5400000">
              <a:off x="690" y="2744"/>
              <a:ext cx="6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b="0"/>
                <a:t>Decoder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Implementing k-bit Binary-Select Multiplexer Using Verilog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893763"/>
            <a:ext cx="9144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3:1 multiplexer with binary select (arbitrary width)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Muxb3(a2, a1, a0, sb,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k =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[k-1:0] a0, a1, a2 ;  // inputs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[1:0]   sb ;          // binary select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output[k-1:0]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[2:0]   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Dec #(2,3) d(sb,s) ; // Decoder converts binary to one-hot 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Mux3 #(k)  m(a2, a1, a0, s, b) ; // multiplexer selects input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grpSp>
        <p:nvGrpSpPr>
          <p:cNvPr id="36869" name="Group 48"/>
          <p:cNvGrpSpPr>
            <a:grpSpLocks/>
          </p:cNvGrpSpPr>
          <p:nvPr/>
        </p:nvGrpSpPr>
        <p:grpSpPr bwMode="auto">
          <a:xfrm>
            <a:off x="5068888" y="3487738"/>
            <a:ext cx="3879850" cy="2644775"/>
            <a:chOff x="3193" y="2197"/>
            <a:chExt cx="2444" cy="1666"/>
          </a:xfrm>
        </p:grpSpPr>
        <p:sp>
          <p:nvSpPr>
            <p:cNvPr id="36870" name="Freeform 6"/>
            <p:cNvSpPr>
              <a:spLocks/>
            </p:cNvSpPr>
            <p:nvPr/>
          </p:nvSpPr>
          <p:spPr bwMode="auto">
            <a:xfrm>
              <a:off x="4671" y="2281"/>
              <a:ext cx="294" cy="589"/>
            </a:xfrm>
            <a:custGeom>
              <a:avLst/>
              <a:gdLst>
                <a:gd name="T0" fmla="*/ 0 w 294"/>
                <a:gd name="T1" fmla="*/ 589 h 589"/>
                <a:gd name="T2" fmla="*/ 0 w 294"/>
                <a:gd name="T3" fmla="*/ 0 h 589"/>
                <a:gd name="T4" fmla="*/ 294 w 294"/>
                <a:gd name="T5" fmla="*/ 148 h 589"/>
                <a:gd name="T6" fmla="*/ 294 w 294"/>
                <a:gd name="T7" fmla="*/ 442 h 589"/>
                <a:gd name="T8" fmla="*/ 0 w 294"/>
                <a:gd name="T9" fmla="*/ 589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89"/>
                <a:gd name="T17" fmla="*/ 294 w 294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89">
                  <a:moveTo>
                    <a:pt x="0" y="589"/>
                  </a:moveTo>
                  <a:lnTo>
                    <a:pt x="0" y="0"/>
                  </a:lnTo>
                  <a:lnTo>
                    <a:pt x="294" y="148"/>
                  </a:lnTo>
                  <a:lnTo>
                    <a:pt x="294" y="442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auto">
            <a:xfrm>
              <a:off x="4662" y="2272"/>
              <a:ext cx="294" cy="589"/>
            </a:xfrm>
            <a:custGeom>
              <a:avLst/>
              <a:gdLst>
                <a:gd name="T0" fmla="*/ 0 w 294"/>
                <a:gd name="T1" fmla="*/ 589 h 589"/>
                <a:gd name="T2" fmla="*/ 0 w 294"/>
                <a:gd name="T3" fmla="*/ 0 h 589"/>
                <a:gd name="T4" fmla="*/ 294 w 294"/>
                <a:gd name="T5" fmla="*/ 147 h 589"/>
                <a:gd name="T6" fmla="*/ 294 w 294"/>
                <a:gd name="T7" fmla="*/ 441 h 589"/>
                <a:gd name="T8" fmla="*/ 0 w 294"/>
                <a:gd name="T9" fmla="*/ 589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589"/>
                <a:gd name="T17" fmla="*/ 294 w 294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589">
                  <a:moveTo>
                    <a:pt x="0" y="589"/>
                  </a:moveTo>
                  <a:lnTo>
                    <a:pt x="0" y="0"/>
                  </a:lnTo>
                  <a:lnTo>
                    <a:pt x="294" y="147"/>
                  </a:lnTo>
                  <a:lnTo>
                    <a:pt x="294" y="441"/>
                  </a:lnTo>
                  <a:lnTo>
                    <a:pt x="0" y="589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3193" y="2349"/>
              <a:ext cx="14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277" y="219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3349" y="219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4334" y="2313"/>
              <a:ext cx="74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4443" y="2386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4959" y="2571"/>
              <a:ext cx="58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561" y="2417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3193" y="2791"/>
              <a:ext cx="14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3277" y="263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3349" y="263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3408" y="2638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3465" y="263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V="1">
              <a:off x="4334" y="2754"/>
              <a:ext cx="74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1"/>
            <p:cNvSpPr>
              <a:spLocks noChangeArrowheads="1"/>
            </p:cNvSpPr>
            <p:nvPr/>
          </p:nvSpPr>
          <p:spPr bwMode="auto">
            <a:xfrm>
              <a:off x="4443" y="282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V="1">
              <a:off x="5199" y="2533"/>
              <a:ext cx="74" cy="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Rectangle 23"/>
            <p:cNvSpPr>
              <a:spLocks noChangeArrowheads="1"/>
            </p:cNvSpPr>
            <p:nvPr/>
          </p:nvSpPr>
          <p:spPr bwMode="auto">
            <a:xfrm>
              <a:off x="5308" y="2606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k</a:t>
              </a:r>
              <a:endParaRPr lang="en-US"/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3787" y="3053"/>
              <a:ext cx="589" cy="8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auto">
            <a:xfrm>
              <a:off x="3778" y="3044"/>
              <a:ext cx="589" cy="810"/>
            </a:xfrm>
            <a:custGeom>
              <a:avLst/>
              <a:gdLst>
                <a:gd name="T0" fmla="*/ 589 w 589"/>
                <a:gd name="T1" fmla="*/ 810 h 810"/>
                <a:gd name="T2" fmla="*/ 589 w 589"/>
                <a:gd name="T3" fmla="*/ 0 h 810"/>
                <a:gd name="T4" fmla="*/ 0 w 589"/>
                <a:gd name="T5" fmla="*/ 0 h 810"/>
                <a:gd name="T6" fmla="*/ 0 w 589"/>
                <a:gd name="T7" fmla="*/ 810 h 810"/>
                <a:gd name="T8" fmla="*/ 589 w 589"/>
                <a:gd name="T9" fmla="*/ 810 h 810"/>
                <a:gd name="T10" fmla="*/ 589 w 589"/>
                <a:gd name="T11" fmla="*/ 810 h 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9"/>
                <a:gd name="T19" fmla="*/ 0 h 810"/>
                <a:gd name="T20" fmla="*/ 589 w 589"/>
                <a:gd name="T21" fmla="*/ 810 h 8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9" h="810">
                  <a:moveTo>
                    <a:pt x="589" y="810"/>
                  </a:moveTo>
                  <a:lnTo>
                    <a:pt x="589" y="0"/>
                  </a:lnTo>
                  <a:lnTo>
                    <a:pt x="0" y="0"/>
                  </a:lnTo>
                  <a:lnTo>
                    <a:pt x="0" y="810"/>
                  </a:lnTo>
                  <a:lnTo>
                    <a:pt x="589" y="810"/>
                  </a:lnTo>
                  <a:close/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33"/>
            <p:cNvSpPr>
              <a:spLocks noChangeShapeType="1"/>
            </p:cNvSpPr>
            <p:nvPr/>
          </p:nvSpPr>
          <p:spPr bwMode="auto">
            <a:xfrm>
              <a:off x="3193" y="3453"/>
              <a:ext cx="58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Rectangle 34"/>
            <p:cNvSpPr>
              <a:spLocks noChangeArrowheads="1"/>
            </p:cNvSpPr>
            <p:nvPr/>
          </p:nvSpPr>
          <p:spPr bwMode="auto">
            <a:xfrm>
              <a:off x="3279" y="3300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s</a:t>
              </a:r>
              <a:endParaRPr lang="en-US"/>
            </a:p>
          </p:txBody>
        </p:sp>
        <p:sp>
          <p:nvSpPr>
            <p:cNvPr id="36892" name="Line 35"/>
            <p:cNvSpPr>
              <a:spLocks noChangeShapeType="1"/>
            </p:cNvSpPr>
            <p:nvPr/>
          </p:nvSpPr>
          <p:spPr bwMode="auto">
            <a:xfrm flipV="1">
              <a:off x="3450" y="3416"/>
              <a:ext cx="74" cy="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Rectangle 36"/>
            <p:cNvSpPr>
              <a:spLocks noChangeArrowheads="1"/>
            </p:cNvSpPr>
            <p:nvPr/>
          </p:nvSpPr>
          <p:spPr bwMode="auto">
            <a:xfrm>
              <a:off x="3518" y="3484"/>
              <a:ext cx="11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36894" name="Line 37"/>
            <p:cNvSpPr>
              <a:spLocks noChangeShapeType="1"/>
            </p:cNvSpPr>
            <p:nvPr/>
          </p:nvSpPr>
          <p:spPr bwMode="auto">
            <a:xfrm>
              <a:off x="4371" y="3453"/>
              <a:ext cx="4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38"/>
            <p:cNvSpPr>
              <a:spLocks noChangeShapeType="1"/>
            </p:cNvSpPr>
            <p:nvPr/>
          </p:nvSpPr>
          <p:spPr bwMode="auto">
            <a:xfrm flipV="1">
              <a:off x="4555" y="3416"/>
              <a:ext cx="73" cy="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39"/>
            <p:cNvSpPr>
              <a:spLocks noChangeArrowheads="1"/>
            </p:cNvSpPr>
            <p:nvPr/>
          </p:nvSpPr>
          <p:spPr bwMode="auto">
            <a:xfrm>
              <a:off x="4640" y="3484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6897" name="Line 42"/>
            <p:cNvSpPr>
              <a:spLocks noChangeShapeType="1"/>
            </p:cNvSpPr>
            <p:nvPr/>
          </p:nvSpPr>
          <p:spPr bwMode="auto">
            <a:xfrm flipV="1">
              <a:off x="4813" y="2791"/>
              <a:ext cx="1" cy="6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45"/>
            <p:cNvSpPr txBox="1">
              <a:spLocks noChangeArrowheads="1"/>
            </p:cNvSpPr>
            <p:nvPr/>
          </p:nvSpPr>
          <p:spPr bwMode="auto">
            <a:xfrm>
              <a:off x="3847" y="337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sz="1600" b="0"/>
                <a:t>a</a:t>
              </a:r>
            </a:p>
          </p:txBody>
        </p:sp>
        <p:sp>
          <p:nvSpPr>
            <p:cNvPr id="36899" name="Text Box 46"/>
            <p:cNvSpPr txBox="1">
              <a:spLocks noChangeArrowheads="1"/>
            </p:cNvSpPr>
            <p:nvPr/>
          </p:nvSpPr>
          <p:spPr bwMode="auto">
            <a:xfrm>
              <a:off x="4218" y="337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sz="1600" b="0"/>
                <a:t>b</a:t>
              </a:r>
            </a:p>
          </p:txBody>
        </p:sp>
        <p:sp>
          <p:nvSpPr>
            <p:cNvPr id="36900" name="Text Box 47"/>
            <p:cNvSpPr txBox="1">
              <a:spLocks noChangeArrowheads="1"/>
            </p:cNvSpPr>
            <p:nvPr/>
          </p:nvSpPr>
          <p:spPr bwMode="auto">
            <a:xfrm rot="5400000">
              <a:off x="3792" y="3358"/>
              <a:ext cx="6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US" b="0"/>
                <a:t>Decoder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975225"/>
            <a:ext cx="9144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Primem(in, isprime)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[2:0]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     isprime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Muxb8 #(1) m(1, 0, 1, 0, 1, 1, 1, 0, in, isprime)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37891" name="Freeform 5"/>
          <p:cNvSpPr>
            <a:spLocks/>
          </p:cNvSpPr>
          <p:nvPr/>
        </p:nvSpPr>
        <p:spPr bwMode="auto">
          <a:xfrm>
            <a:off x="1454150" y="684213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3"/>
                </a:moveTo>
                <a:lnTo>
                  <a:pt x="490" y="492"/>
                </a:lnTo>
                <a:lnTo>
                  <a:pt x="0" y="0"/>
                </a:lnTo>
                <a:lnTo>
                  <a:pt x="0" y="1962"/>
                </a:lnTo>
                <a:lnTo>
                  <a:pt x="490" y="1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Freeform 6"/>
          <p:cNvSpPr>
            <a:spLocks/>
          </p:cNvSpPr>
          <p:nvPr/>
        </p:nvSpPr>
        <p:spPr bwMode="auto">
          <a:xfrm>
            <a:off x="1428750" y="660400"/>
            <a:ext cx="777875" cy="3114675"/>
          </a:xfrm>
          <a:custGeom>
            <a:avLst/>
            <a:gdLst>
              <a:gd name="T0" fmla="*/ 2147483647 w 490"/>
              <a:gd name="T1" fmla="*/ 2147483647 h 1962"/>
              <a:gd name="T2" fmla="*/ 2147483647 w 490"/>
              <a:gd name="T3" fmla="*/ 2147483647 h 1962"/>
              <a:gd name="T4" fmla="*/ 0 w 490"/>
              <a:gd name="T5" fmla="*/ 0 h 1962"/>
              <a:gd name="T6" fmla="*/ 0 w 490"/>
              <a:gd name="T7" fmla="*/ 2147483647 h 1962"/>
              <a:gd name="T8" fmla="*/ 2147483647 w 490"/>
              <a:gd name="T9" fmla="*/ 2147483647 h 1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1962"/>
              <a:gd name="T17" fmla="*/ 490 w 490"/>
              <a:gd name="T18" fmla="*/ 1962 h 1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1962">
                <a:moveTo>
                  <a:pt x="490" y="1472"/>
                </a:moveTo>
                <a:lnTo>
                  <a:pt x="490" y="491"/>
                </a:lnTo>
                <a:lnTo>
                  <a:pt x="0" y="0"/>
                </a:lnTo>
                <a:lnTo>
                  <a:pt x="0" y="1962"/>
                </a:lnTo>
                <a:lnTo>
                  <a:pt x="490" y="1472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11"/>
          <p:cNvSpPr>
            <a:spLocks noChangeShapeType="1"/>
          </p:cNvSpPr>
          <p:nvPr/>
        </p:nvSpPr>
        <p:spPr bwMode="auto">
          <a:xfrm flipV="1">
            <a:off x="1828800" y="3397250"/>
            <a:ext cx="1588" cy="116681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Rectangle 12"/>
          <p:cNvSpPr>
            <a:spLocks noChangeArrowheads="1"/>
          </p:cNvSpPr>
          <p:nvPr/>
        </p:nvSpPr>
        <p:spPr bwMode="auto">
          <a:xfrm rot="-5400000">
            <a:off x="2012157" y="3707606"/>
            <a:ext cx="17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 rot="-5400000">
            <a:off x="2001838" y="3525838"/>
            <a:ext cx="198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7896" name="Line 14"/>
          <p:cNvSpPr>
            <a:spLocks noChangeShapeType="1"/>
          </p:cNvSpPr>
          <p:nvPr/>
        </p:nvSpPr>
        <p:spPr bwMode="auto">
          <a:xfrm flipV="1">
            <a:off x="1712913" y="3689350"/>
            <a:ext cx="193675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2392363" y="359092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37898" name="Line 16"/>
          <p:cNvSpPr>
            <a:spLocks noChangeShapeType="1"/>
          </p:cNvSpPr>
          <p:nvPr/>
        </p:nvSpPr>
        <p:spPr bwMode="auto">
          <a:xfrm>
            <a:off x="2217738" y="2227263"/>
            <a:ext cx="1557337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2873375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2949575" y="1825625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901" name="Rectangle 19"/>
          <p:cNvSpPr>
            <a:spLocks noChangeArrowheads="1"/>
          </p:cNvSpPr>
          <p:nvPr/>
        </p:nvSpPr>
        <p:spPr bwMode="auto">
          <a:xfrm>
            <a:off x="3121025" y="1825625"/>
            <a:ext cx="198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37902" name="Rectangle 20"/>
          <p:cNvSpPr>
            <a:spLocks noChangeArrowheads="1"/>
          </p:cNvSpPr>
          <p:nvPr/>
        </p:nvSpPr>
        <p:spPr bwMode="auto">
          <a:xfrm>
            <a:off x="3316288" y="1825625"/>
            <a:ext cx="119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37903" name="Rectangle 21"/>
          <p:cNvSpPr>
            <a:spLocks noChangeArrowheads="1"/>
          </p:cNvSpPr>
          <p:nvPr/>
        </p:nvSpPr>
        <p:spPr bwMode="auto">
          <a:xfrm>
            <a:off x="3430588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04" name="Rectangle 22"/>
          <p:cNvSpPr>
            <a:spLocks noChangeArrowheads="1"/>
          </p:cNvSpPr>
          <p:nvPr/>
        </p:nvSpPr>
        <p:spPr bwMode="auto">
          <a:xfrm>
            <a:off x="3500438" y="1825625"/>
            <a:ext cx="296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7905" name="Rectangle 23"/>
          <p:cNvSpPr>
            <a:spLocks noChangeArrowheads="1"/>
          </p:cNvSpPr>
          <p:nvPr/>
        </p:nvSpPr>
        <p:spPr bwMode="auto">
          <a:xfrm>
            <a:off x="3794125" y="1825625"/>
            <a:ext cx="198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>
            <a:off x="658813" y="866775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Rectangle 25"/>
          <p:cNvSpPr>
            <a:spLocks noChangeArrowheads="1"/>
          </p:cNvSpPr>
          <p:nvPr/>
        </p:nvSpPr>
        <p:spPr bwMode="auto">
          <a:xfrm>
            <a:off x="800100" y="5683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08" name="Line 26"/>
          <p:cNvSpPr>
            <a:spLocks noChangeShapeType="1"/>
          </p:cNvSpPr>
          <p:nvPr/>
        </p:nvSpPr>
        <p:spPr bwMode="auto">
          <a:xfrm>
            <a:off x="658813" y="125571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800100" y="95726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0" name="Line 28"/>
          <p:cNvSpPr>
            <a:spLocks noChangeShapeType="1"/>
          </p:cNvSpPr>
          <p:nvPr/>
        </p:nvSpPr>
        <p:spPr bwMode="auto">
          <a:xfrm>
            <a:off x="658813" y="164306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>
            <a:off x="800100" y="134461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>
            <a:off x="658813" y="2033588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Rectangle 31"/>
          <p:cNvSpPr>
            <a:spLocks noChangeArrowheads="1"/>
          </p:cNvSpPr>
          <p:nvPr/>
        </p:nvSpPr>
        <p:spPr bwMode="auto">
          <a:xfrm>
            <a:off x="800100" y="17351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4" name="Line 32"/>
          <p:cNvSpPr>
            <a:spLocks noChangeShapeType="1"/>
          </p:cNvSpPr>
          <p:nvPr/>
        </p:nvSpPr>
        <p:spPr bwMode="auto">
          <a:xfrm>
            <a:off x="658813" y="2424113"/>
            <a:ext cx="78105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Rectangle 33"/>
          <p:cNvSpPr>
            <a:spLocks noChangeArrowheads="1"/>
          </p:cNvSpPr>
          <p:nvPr/>
        </p:nvSpPr>
        <p:spPr bwMode="auto">
          <a:xfrm>
            <a:off x="800100" y="212566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16" name="Line 34"/>
          <p:cNvSpPr>
            <a:spLocks noChangeShapeType="1"/>
          </p:cNvSpPr>
          <p:nvPr/>
        </p:nvSpPr>
        <p:spPr bwMode="auto">
          <a:xfrm>
            <a:off x="658813" y="2813050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35"/>
          <p:cNvSpPr>
            <a:spLocks noChangeArrowheads="1"/>
          </p:cNvSpPr>
          <p:nvPr/>
        </p:nvSpPr>
        <p:spPr bwMode="auto">
          <a:xfrm>
            <a:off x="800100" y="251460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18" name="Line 36"/>
          <p:cNvSpPr>
            <a:spLocks noChangeShapeType="1"/>
          </p:cNvSpPr>
          <p:nvPr/>
        </p:nvSpPr>
        <p:spPr bwMode="auto">
          <a:xfrm>
            <a:off x="658813" y="3200400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Rectangle 37"/>
          <p:cNvSpPr>
            <a:spLocks noChangeArrowheads="1"/>
          </p:cNvSpPr>
          <p:nvPr/>
        </p:nvSpPr>
        <p:spPr bwMode="auto">
          <a:xfrm>
            <a:off x="800100" y="29035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20" name="Line 38"/>
          <p:cNvSpPr>
            <a:spLocks noChangeShapeType="1"/>
          </p:cNvSpPr>
          <p:nvPr/>
        </p:nvSpPr>
        <p:spPr bwMode="auto">
          <a:xfrm>
            <a:off x="658813" y="3590925"/>
            <a:ext cx="781050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Rectangle 39"/>
          <p:cNvSpPr>
            <a:spLocks noChangeArrowheads="1"/>
          </p:cNvSpPr>
          <p:nvPr/>
        </p:nvSpPr>
        <p:spPr bwMode="auto">
          <a:xfrm>
            <a:off x="800100" y="3292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22" name="Line 40"/>
          <p:cNvSpPr>
            <a:spLocks noChangeShapeType="1"/>
          </p:cNvSpPr>
          <p:nvPr/>
        </p:nvSpPr>
        <p:spPr bwMode="auto">
          <a:xfrm>
            <a:off x="4556125" y="1643063"/>
            <a:ext cx="1558925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3" name="Rectangle 41"/>
          <p:cNvSpPr>
            <a:spLocks noChangeArrowheads="1"/>
          </p:cNvSpPr>
          <p:nvPr/>
        </p:nvSpPr>
        <p:spPr bwMode="auto">
          <a:xfrm>
            <a:off x="4699000" y="134461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7924" name="Line 42"/>
          <p:cNvSpPr>
            <a:spLocks noChangeShapeType="1"/>
          </p:cNvSpPr>
          <p:nvPr/>
        </p:nvSpPr>
        <p:spPr bwMode="auto">
          <a:xfrm>
            <a:off x="4556125" y="2033588"/>
            <a:ext cx="1558925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Rectangle 43"/>
          <p:cNvSpPr>
            <a:spLocks noChangeArrowheads="1"/>
          </p:cNvSpPr>
          <p:nvPr/>
        </p:nvSpPr>
        <p:spPr bwMode="auto">
          <a:xfrm>
            <a:off x="4699000" y="17351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26" name="Line 44"/>
          <p:cNvSpPr>
            <a:spLocks noChangeShapeType="1"/>
          </p:cNvSpPr>
          <p:nvPr/>
        </p:nvSpPr>
        <p:spPr bwMode="auto">
          <a:xfrm>
            <a:off x="4556125" y="2424113"/>
            <a:ext cx="1558925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Rectangle 45"/>
          <p:cNvSpPr>
            <a:spLocks noChangeArrowheads="1"/>
          </p:cNvSpPr>
          <p:nvPr/>
        </p:nvSpPr>
        <p:spPr bwMode="auto">
          <a:xfrm>
            <a:off x="4727575" y="212566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928" name="Rectangle 46"/>
          <p:cNvSpPr>
            <a:spLocks noChangeArrowheads="1"/>
          </p:cNvSpPr>
          <p:nvPr/>
        </p:nvSpPr>
        <p:spPr bwMode="auto">
          <a:xfrm>
            <a:off x="4827588" y="212566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7929" name="Rectangle 47"/>
          <p:cNvSpPr>
            <a:spLocks noChangeArrowheads="1"/>
          </p:cNvSpPr>
          <p:nvPr/>
        </p:nvSpPr>
        <p:spPr bwMode="auto">
          <a:xfrm>
            <a:off x="5002213" y="2125663"/>
            <a:ext cx="74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[</a:t>
            </a:r>
            <a:endParaRPr lang="en-US"/>
          </a:p>
        </p:txBody>
      </p:sp>
      <p:sp>
        <p:nvSpPr>
          <p:cNvPr id="37930" name="Rectangle 48"/>
          <p:cNvSpPr>
            <a:spLocks noChangeArrowheads="1"/>
          </p:cNvSpPr>
          <p:nvPr/>
        </p:nvSpPr>
        <p:spPr bwMode="auto">
          <a:xfrm>
            <a:off x="5043488" y="212566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7931" name="Rectangle 49"/>
          <p:cNvSpPr>
            <a:spLocks noChangeArrowheads="1"/>
          </p:cNvSpPr>
          <p:nvPr/>
        </p:nvSpPr>
        <p:spPr bwMode="auto">
          <a:xfrm>
            <a:off x="5218113" y="2125663"/>
            <a:ext cx="74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]</a:t>
            </a:r>
            <a:endParaRPr lang="en-US"/>
          </a:p>
        </p:txBody>
      </p:sp>
      <p:sp>
        <p:nvSpPr>
          <p:cNvPr id="37932" name="Line 51"/>
          <p:cNvSpPr>
            <a:spLocks noChangeShapeType="1"/>
          </p:cNvSpPr>
          <p:nvPr/>
        </p:nvSpPr>
        <p:spPr bwMode="auto">
          <a:xfrm>
            <a:off x="4556125" y="2813050"/>
            <a:ext cx="1558925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Rectangle 52"/>
          <p:cNvSpPr>
            <a:spLocks noChangeArrowheads="1"/>
          </p:cNvSpPr>
          <p:nvPr/>
        </p:nvSpPr>
        <p:spPr bwMode="auto">
          <a:xfrm>
            <a:off x="4699000" y="251460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7934" name="Freeform 53"/>
          <p:cNvSpPr>
            <a:spLocks/>
          </p:cNvSpPr>
          <p:nvPr/>
        </p:nvSpPr>
        <p:spPr bwMode="auto">
          <a:xfrm>
            <a:off x="6129338" y="1465263"/>
            <a:ext cx="777875" cy="1557337"/>
          </a:xfrm>
          <a:custGeom>
            <a:avLst/>
            <a:gdLst>
              <a:gd name="T0" fmla="*/ 2147483647 w 490"/>
              <a:gd name="T1" fmla="*/ 2147483647 h 981"/>
              <a:gd name="T2" fmla="*/ 2147483647 w 490"/>
              <a:gd name="T3" fmla="*/ 2147483647 h 981"/>
              <a:gd name="T4" fmla="*/ 0 w 490"/>
              <a:gd name="T5" fmla="*/ 0 h 981"/>
              <a:gd name="T6" fmla="*/ 0 w 490"/>
              <a:gd name="T7" fmla="*/ 2147483647 h 981"/>
              <a:gd name="T8" fmla="*/ 2147483647 w 490"/>
              <a:gd name="T9" fmla="*/ 2147483647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981"/>
              <a:gd name="T17" fmla="*/ 490 w 490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981">
                <a:moveTo>
                  <a:pt x="490" y="735"/>
                </a:moveTo>
                <a:lnTo>
                  <a:pt x="490" y="245"/>
                </a:lnTo>
                <a:lnTo>
                  <a:pt x="0" y="0"/>
                </a:lnTo>
                <a:lnTo>
                  <a:pt x="0" y="981"/>
                </a:lnTo>
                <a:lnTo>
                  <a:pt x="490" y="7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Freeform 54"/>
          <p:cNvSpPr>
            <a:spLocks/>
          </p:cNvSpPr>
          <p:nvPr/>
        </p:nvSpPr>
        <p:spPr bwMode="auto">
          <a:xfrm>
            <a:off x="6103938" y="1439863"/>
            <a:ext cx="779462" cy="1557337"/>
          </a:xfrm>
          <a:custGeom>
            <a:avLst/>
            <a:gdLst>
              <a:gd name="T0" fmla="*/ 2147483647 w 491"/>
              <a:gd name="T1" fmla="*/ 2147483647 h 981"/>
              <a:gd name="T2" fmla="*/ 2147483647 w 491"/>
              <a:gd name="T3" fmla="*/ 2147483647 h 981"/>
              <a:gd name="T4" fmla="*/ 0 w 491"/>
              <a:gd name="T5" fmla="*/ 0 h 981"/>
              <a:gd name="T6" fmla="*/ 0 w 491"/>
              <a:gd name="T7" fmla="*/ 2147483647 h 981"/>
              <a:gd name="T8" fmla="*/ 2147483647 w 491"/>
              <a:gd name="T9" fmla="*/ 2147483647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1"/>
              <a:gd name="T16" fmla="*/ 0 h 981"/>
              <a:gd name="T17" fmla="*/ 491 w 491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1" h="981">
                <a:moveTo>
                  <a:pt x="491" y="736"/>
                </a:moveTo>
                <a:lnTo>
                  <a:pt x="491" y="246"/>
                </a:lnTo>
                <a:lnTo>
                  <a:pt x="0" y="0"/>
                </a:lnTo>
                <a:lnTo>
                  <a:pt x="0" y="981"/>
                </a:lnTo>
                <a:lnTo>
                  <a:pt x="491" y="736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59"/>
          <p:cNvSpPr>
            <a:spLocks noChangeShapeType="1"/>
          </p:cNvSpPr>
          <p:nvPr/>
        </p:nvSpPr>
        <p:spPr bwMode="auto">
          <a:xfrm flipV="1">
            <a:off x="6470650" y="2813050"/>
            <a:ext cx="1588" cy="1168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Rectangle 60"/>
          <p:cNvSpPr>
            <a:spLocks noChangeArrowheads="1"/>
          </p:cNvSpPr>
          <p:nvPr/>
        </p:nvSpPr>
        <p:spPr bwMode="auto">
          <a:xfrm rot="-5400000">
            <a:off x="6655594" y="3124994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938" name="Rectangle 61"/>
          <p:cNvSpPr>
            <a:spLocks noChangeArrowheads="1"/>
          </p:cNvSpPr>
          <p:nvPr/>
        </p:nvSpPr>
        <p:spPr bwMode="auto">
          <a:xfrm rot="-5400000">
            <a:off x="6645275" y="2941638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37939" name="Line 62"/>
          <p:cNvSpPr>
            <a:spLocks noChangeShapeType="1"/>
          </p:cNvSpPr>
          <p:nvPr/>
        </p:nvSpPr>
        <p:spPr bwMode="auto">
          <a:xfrm flipV="1">
            <a:off x="6356350" y="3105150"/>
            <a:ext cx="193675" cy="1936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Rectangle 63"/>
          <p:cNvSpPr>
            <a:spLocks noChangeArrowheads="1"/>
          </p:cNvSpPr>
          <p:nvPr/>
        </p:nvSpPr>
        <p:spPr bwMode="auto">
          <a:xfrm>
            <a:off x="7056438" y="300672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7941" name="Line 64"/>
          <p:cNvSpPr>
            <a:spLocks noChangeShapeType="1"/>
          </p:cNvSpPr>
          <p:nvPr/>
        </p:nvSpPr>
        <p:spPr bwMode="auto">
          <a:xfrm>
            <a:off x="6892925" y="2227263"/>
            <a:ext cx="1557338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Rectangle 65"/>
          <p:cNvSpPr>
            <a:spLocks noChangeArrowheads="1"/>
          </p:cNvSpPr>
          <p:nvPr/>
        </p:nvSpPr>
        <p:spPr bwMode="auto">
          <a:xfrm>
            <a:off x="7550150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43" name="Rectangle 66"/>
          <p:cNvSpPr>
            <a:spLocks noChangeArrowheads="1"/>
          </p:cNvSpPr>
          <p:nvPr/>
        </p:nvSpPr>
        <p:spPr bwMode="auto">
          <a:xfrm>
            <a:off x="7624763" y="1825625"/>
            <a:ext cx="17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37944" name="Rectangle 67"/>
          <p:cNvSpPr>
            <a:spLocks noChangeArrowheads="1"/>
          </p:cNvSpPr>
          <p:nvPr/>
        </p:nvSpPr>
        <p:spPr bwMode="auto">
          <a:xfrm>
            <a:off x="7796213" y="182562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37945" name="Rectangle 68"/>
          <p:cNvSpPr>
            <a:spLocks noChangeArrowheads="1"/>
          </p:cNvSpPr>
          <p:nvPr/>
        </p:nvSpPr>
        <p:spPr bwMode="auto">
          <a:xfrm>
            <a:off x="7991475" y="1825625"/>
            <a:ext cx="119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37946" name="Rectangle 69"/>
          <p:cNvSpPr>
            <a:spLocks noChangeArrowheads="1"/>
          </p:cNvSpPr>
          <p:nvPr/>
        </p:nvSpPr>
        <p:spPr bwMode="auto">
          <a:xfrm>
            <a:off x="8105775" y="1825625"/>
            <a:ext cx="79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37947" name="Rectangle 70"/>
          <p:cNvSpPr>
            <a:spLocks noChangeArrowheads="1"/>
          </p:cNvSpPr>
          <p:nvPr/>
        </p:nvSpPr>
        <p:spPr bwMode="auto">
          <a:xfrm>
            <a:off x="8175625" y="1825625"/>
            <a:ext cx="296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37948" name="Rectangle 71"/>
          <p:cNvSpPr>
            <a:spLocks noChangeArrowheads="1"/>
          </p:cNvSpPr>
          <p:nvPr/>
        </p:nvSpPr>
        <p:spPr bwMode="auto">
          <a:xfrm>
            <a:off x="8469313" y="1825625"/>
            <a:ext cx="198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37949" name="Text Box 4"/>
          <p:cNvSpPr txBox="1">
            <a:spLocks noChangeArrowheads="1"/>
          </p:cNvSpPr>
          <p:nvPr/>
        </p:nvSpPr>
        <p:spPr bwMode="auto">
          <a:xfrm>
            <a:off x="5991225" y="228600"/>
            <a:ext cx="2963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Logic with Muxes</a:t>
            </a:r>
          </a:p>
        </p:txBody>
      </p:sp>
      <p:sp>
        <p:nvSpPr>
          <p:cNvPr id="37950" name="Text Box 72"/>
          <p:cNvSpPr txBox="1">
            <a:spLocks noChangeArrowheads="1"/>
          </p:cNvSpPr>
          <p:nvPr/>
        </p:nvSpPr>
        <p:spPr bwMode="auto">
          <a:xfrm rot="5400000">
            <a:off x="1351757" y="2013744"/>
            <a:ext cx="86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0"/>
              <a:t>Muxb</a:t>
            </a:r>
          </a:p>
        </p:txBody>
      </p:sp>
      <p:sp>
        <p:nvSpPr>
          <p:cNvPr id="37951" name="Text Box 73"/>
          <p:cNvSpPr txBox="1">
            <a:spLocks noChangeArrowheads="1"/>
          </p:cNvSpPr>
          <p:nvPr/>
        </p:nvSpPr>
        <p:spPr bwMode="auto">
          <a:xfrm rot="5400000">
            <a:off x="6006307" y="1972469"/>
            <a:ext cx="86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0"/>
              <a:t>Muxb</a:t>
            </a:r>
          </a:p>
        </p:txBody>
      </p:sp>
      <p:sp>
        <p:nvSpPr>
          <p:cNvPr id="37952" name="Footer Placeholder 6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Arbiter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3663950" y="2398713"/>
            <a:ext cx="1368425" cy="2049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Freeform 7"/>
          <p:cNvSpPr>
            <a:spLocks/>
          </p:cNvSpPr>
          <p:nvPr/>
        </p:nvSpPr>
        <p:spPr bwMode="auto">
          <a:xfrm>
            <a:off x="3641725" y="2376488"/>
            <a:ext cx="1368425" cy="2049462"/>
          </a:xfrm>
          <a:custGeom>
            <a:avLst/>
            <a:gdLst>
              <a:gd name="T0" fmla="*/ 2147483647 w 862"/>
              <a:gd name="T1" fmla="*/ 2147483647 h 1291"/>
              <a:gd name="T2" fmla="*/ 2147483647 w 862"/>
              <a:gd name="T3" fmla="*/ 0 h 1291"/>
              <a:gd name="T4" fmla="*/ 0 w 862"/>
              <a:gd name="T5" fmla="*/ 0 h 1291"/>
              <a:gd name="T6" fmla="*/ 0 w 862"/>
              <a:gd name="T7" fmla="*/ 2147483647 h 1291"/>
              <a:gd name="T8" fmla="*/ 2147483647 w 862"/>
              <a:gd name="T9" fmla="*/ 2147483647 h 1291"/>
              <a:gd name="T10" fmla="*/ 2147483647 w 862"/>
              <a:gd name="T11" fmla="*/ 2147483647 h 1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2"/>
              <a:gd name="T19" fmla="*/ 0 h 1291"/>
              <a:gd name="T20" fmla="*/ 862 w 862"/>
              <a:gd name="T21" fmla="*/ 1291 h 1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2" h="1291">
                <a:moveTo>
                  <a:pt x="862" y="1291"/>
                </a:moveTo>
                <a:lnTo>
                  <a:pt x="862" y="0"/>
                </a:lnTo>
                <a:lnTo>
                  <a:pt x="0" y="0"/>
                </a:lnTo>
                <a:lnTo>
                  <a:pt x="0" y="1291"/>
                </a:lnTo>
                <a:lnTo>
                  <a:pt x="862" y="1291"/>
                </a:lnTo>
                <a:close/>
              </a:path>
            </a:pathLst>
          </a:custGeom>
          <a:noFill/>
          <a:ln w="460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15"/>
          <p:cNvSpPr>
            <a:spLocks noChangeShapeType="1"/>
          </p:cNvSpPr>
          <p:nvPr/>
        </p:nvSpPr>
        <p:spPr bwMode="auto">
          <a:xfrm>
            <a:off x="2281238" y="3411538"/>
            <a:ext cx="13684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6"/>
          <p:cNvSpPr>
            <a:spLocks noChangeShapeType="1"/>
          </p:cNvSpPr>
          <p:nvPr/>
        </p:nvSpPr>
        <p:spPr bwMode="auto">
          <a:xfrm flipV="1">
            <a:off x="2881313" y="3325813"/>
            <a:ext cx="169862" cy="169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Rectangle 17"/>
          <p:cNvSpPr>
            <a:spLocks noChangeArrowheads="1"/>
          </p:cNvSpPr>
          <p:nvPr/>
        </p:nvSpPr>
        <p:spPr bwMode="auto">
          <a:xfrm>
            <a:off x="3073400" y="3484563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38921" name="Line 18"/>
          <p:cNvSpPr>
            <a:spLocks noChangeShapeType="1"/>
          </p:cNvSpPr>
          <p:nvPr/>
        </p:nvSpPr>
        <p:spPr bwMode="auto">
          <a:xfrm>
            <a:off x="5019675" y="3411538"/>
            <a:ext cx="13684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 flipV="1">
            <a:off x="5618163" y="3325813"/>
            <a:ext cx="169862" cy="169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Rectangle 20"/>
          <p:cNvSpPr>
            <a:spLocks noChangeArrowheads="1"/>
          </p:cNvSpPr>
          <p:nvPr/>
        </p:nvSpPr>
        <p:spPr bwMode="auto">
          <a:xfrm>
            <a:off x="5810250" y="3484563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38924" name="Text Box 4"/>
          <p:cNvSpPr txBox="1">
            <a:spLocks noChangeArrowheads="1"/>
          </p:cNvSpPr>
          <p:nvPr/>
        </p:nvSpPr>
        <p:spPr bwMode="auto">
          <a:xfrm>
            <a:off x="920750" y="4867275"/>
            <a:ext cx="678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Finds first </a:t>
            </a:r>
            <a:r>
              <a:rPr lang="ja-JP" altLang="en-US" sz="2400" b="0">
                <a:solidFill>
                  <a:srgbClr val="0000FF"/>
                </a:solidFill>
              </a:rPr>
              <a:t>“</a:t>
            </a:r>
            <a:r>
              <a:rPr lang="en-US" altLang="ja-JP" sz="2400" b="0">
                <a:solidFill>
                  <a:srgbClr val="0000FF"/>
                </a:solidFill>
              </a:rPr>
              <a:t>1</a:t>
            </a:r>
            <a:r>
              <a:rPr lang="ja-JP" altLang="en-US" sz="2400" b="0">
                <a:solidFill>
                  <a:srgbClr val="0000FF"/>
                </a:solidFill>
              </a:rPr>
              <a:t>”</a:t>
            </a:r>
            <a:r>
              <a:rPr lang="en-US" altLang="ja-JP" sz="2400" b="0">
                <a:solidFill>
                  <a:srgbClr val="0000FF"/>
                </a:solidFill>
              </a:rPr>
              <a:t> bit in r</a:t>
            </a:r>
          </a:p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g[i]=1 if r[i]=1 and r[j]=0 for </a:t>
            </a:r>
            <a:r>
              <a:rPr lang="en-US" sz="2400" b="0" u="sng">
                <a:solidFill>
                  <a:srgbClr val="0000FF"/>
                </a:solidFill>
              </a:rPr>
              <a:t>j&gt;i</a:t>
            </a:r>
          </a:p>
        </p:txBody>
      </p:sp>
      <p:sp>
        <p:nvSpPr>
          <p:cNvPr id="38925" name="Rectangle 5"/>
          <p:cNvSpPr>
            <a:spLocks noChangeArrowheads="1"/>
          </p:cNvSpPr>
          <p:nvPr/>
        </p:nvSpPr>
        <p:spPr bwMode="auto">
          <a:xfrm>
            <a:off x="623888" y="1524000"/>
            <a:ext cx="7977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/>
              <a:t>Arbiter handles requests from multiple devices to use a single resource</a:t>
            </a:r>
          </a:p>
        </p:txBody>
      </p:sp>
      <p:sp>
        <p:nvSpPr>
          <p:cNvPr id="38926" name="Text Box 24"/>
          <p:cNvSpPr txBox="1">
            <a:spLocks noChangeArrowheads="1"/>
          </p:cNvSpPr>
          <p:nvPr/>
        </p:nvSpPr>
        <p:spPr bwMode="auto">
          <a:xfrm rot="5400000">
            <a:off x="3702844" y="3167856"/>
            <a:ext cx="11969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 b="0"/>
              <a:t>Arbiter</a:t>
            </a:r>
          </a:p>
        </p:txBody>
      </p:sp>
      <p:sp>
        <p:nvSpPr>
          <p:cNvPr id="38927" name="Rectangle 25"/>
          <p:cNvSpPr>
            <a:spLocks noChangeArrowheads="1"/>
          </p:cNvSpPr>
          <p:nvPr/>
        </p:nvSpPr>
        <p:spPr bwMode="auto">
          <a:xfrm>
            <a:off x="3843338" y="3201988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38928" name="Rectangle 26"/>
          <p:cNvSpPr>
            <a:spLocks noChangeArrowheads="1"/>
          </p:cNvSpPr>
          <p:nvPr/>
        </p:nvSpPr>
        <p:spPr bwMode="auto">
          <a:xfrm>
            <a:off x="4729163" y="3201988"/>
            <a:ext cx="16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0">
                <a:solidFill>
                  <a:srgbClr val="000000"/>
                </a:solidFill>
              </a:rPr>
              <a:t>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Logic Diagram Of One Bit Of An Arbiter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>
            <p:ph idx="1"/>
          </p:nvPr>
        </p:nvGraphicFramePr>
        <p:xfrm>
          <a:off x="2838450" y="893763"/>
          <a:ext cx="3346450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Visio" r:id="rId4" imgW="1485900" imgH="2349500" progId="Visio.Drawing.6">
                  <p:embed/>
                </p:oleObj>
              </mc:Choice>
              <mc:Fallback>
                <p:oleObj name="Visio" r:id="rId4" imgW="1485900" imgH="2349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893763"/>
                        <a:ext cx="3346450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Two Implementations Of A 4-Bit Arbiter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1295400" y="1828800"/>
          <a:ext cx="2200275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Visio" r:id="rId4" imgW="1473200" imgH="2921000" progId="Visio.Drawing.6">
                  <p:embed/>
                </p:oleObj>
              </mc:Choice>
              <mc:Fallback>
                <p:oleObj name="Visio" r:id="rId4" imgW="1473200" imgH="2921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2200275" cy="438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4800600" y="2514600"/>
          <a:ext cx="3271838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Visio" r:id="rId6" imgW="1638300" imgH="1231900" progId="Visio.Drawing.6">
                  <p:embed/>
                </p:oleObj>
              </mc:Choice>
              <mc:Fallback>
                <p:oleObj name="Visio" r:id="rId6" imgW="1638300" imgH="1231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14600"/>
                        <a:ext cx="3271838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1527175" y="1447800"/>
            <a:ext cx="153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Using Bit-Cell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5487988" y="1447800"/>
            <a:ext cx="208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Using Look-Ahead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Implementing Arbitrary Width Arbiter Using Verilog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1771650"/>
            <a:ext cx="8153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arbiter (arbitrary width)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Arb(r, g)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n=8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 [n-1:0] r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[n-1:0] g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 [n-1:0] c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 [n-1:0] g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assign c = {(~r[n-2:0] &amp; c[n-2:0]),1'b1}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assign g = r &amp; c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>
            <p:ph idx="1"/>
          </p:nvPr>
        </p:nvGraphicFramePr>
        <p:xfrm>
          <a:off x="5795963" y="900113"/>
          <a:ext cx="3225800" cy="50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Visio" r:id="rId4" imgW="1485900" imgH="2349500" progId="Visio.Drawing.6">
                  <p:embed/>
                </p:oleObj>
              </mc:Choice>
              <mc:Fallback>
                <p:oleObj name="Visio" r:id="rId4" imgW="1485900" imgH="2349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900113"/>
                        <a:ext cx="3225800" cy="509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5800" y="4762500"/>
            <a:ext cx="45005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Bit-slice coding style using </a:t>
            </a: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	concatenation  {a, b}</a:t>
            </a: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	index ranges c[n-2:0]</a:t>
            </a:r>
          </a:p>
          <a:p>
            <a:pPr algn="l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	c is 1s up to first 1 in r, then 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52400" y="1036638"/>
            <a:ext cx="88392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/>
              <a:t>Lecture 1 – 	Introduction to digital design:</a:t>
            </a:r>
          </a:p>
          <a:p>
            <a:pPr algn="l" eaLnBrk="1" hangingPunct="1"/>
            <a:r>
              <a:rPr lang="en-US" b="0"/>
              <a:t>	</a:t>
            </a:r>
            <a:r>
              <a:rPr lang="en-US" sz="1800" b="0"/>
              <a:t>Representations, noise margins, Boolean algebra, Verilog</a:t>
            </a:r>
          </a:p>
          <a:p>
            <a:pPr algn="l" eaLnBrk="1" hangingPunct="1"/>
            <a:r>
              <a:rPr lang="en-US" b="0"/>
              <a:t>Lecture 2 – Combinational logic design</a:t>
            </a:r>
            <a:endParaRPr lang="en-US" b="0">
              <a:sym typeface="Symbol" pitchFamily="18" charset="2"/>
            </a:endParaRPr>
          </a:p>
          <a:p>
            <a:pPr algn="l" eaLnBrk="1" hangingPunct="1"/>
            <a:r>
              <a:rPr lang="en-US" b="0">
                <a:sym typeface="Symbol" pitchFamily="18" charset="2"/>
              </a:rPr>
              <a:t>	</a:t>
            </a:r>
            <a:r>
              <a:rPr lang="en-US" sz="1800" b="0">
                <a:sym typeface="Symbol" pitchFamily="18" charset="2"/>
              </a:rPr>
              <a:t>Representations: English, Truth table, Minterm list, Equation, Cubes, K-map, 		Verilog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	K-map minimization: prime implicants, distinguished 1s, coverage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	Don</a:t>
            </a:r>
            <a:r>
              <a:rPr lang="ja-JP" altLang="en-US" sz="1800" b="0">
                <a:sym typeface="Symbol" pitchFamily="18" charset="2"/>
              </a:rPr>
              <a:t>’</a:t>
            </a:r>
            <a:r>
              <a:rPr lang="en-US" altLang="ja-JP" sz="1800" b="0">
                <a:sym typeface="Symbol" pitchFamily="18" charset="2"/>
              </a:rPr>
              <a:t>t cares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	Product-of-sums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	Verilog examples</a:t>
            </a:r>
          </a:p>
          <a:p>
            <a:pPr algn="l" eaLnBrk="1" hangingPunct="1"/>
            <a:endParaRPr lang="en-US" sz="1800" b="0">
              <a:sym typeface="Symbol" pitchFamily="18" charset="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438400" y="2971800"/>
            <a:ext cx="3124200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893763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Priority Encoder: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n-bit input signal </a:t>
            </a:r>
            <a:r>
              <a:rPr lang="en-US" b="0">
                <a:solidFill>
                  <a:srgbClr val="0000FF"/>
                </a:solidFill>
              </a:rPr>
              <a:t>a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m-bit output signal </a:t>
            </a:r>
            <a:r>
              <a:rPr lang="en-US" b="0">
                <a:solidFill>
                  <a:srgbClr val="0000FF"/>
                </a:solidFill>
              </a:rPr>
              <a:t>b</a:t>
            </a:r>
          </a:p>
          <a:p>
            <a:pPr marL="1085850" lvl="2" indent="-22860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b indicates the position of the first 1 bit in </a:t>
            </a:r>
            <a:r>
              <a:rPr lang="en-US" b="0">
                <a:solidFill>
                  <a:srgbClr val="0000FF"/>
                </a:solidFill>
              </a:rPr>
              <a:t>a</a:t>
            </a:r>
            <a:endParaRPr lang="en-US" b="0"/>
          </a:p>
          <a:p>
            <a:pPr marL="742950" lvl="1" indent="-285750" algn="l">
              <a:spcBef>
                <a:spcPct val="20000"/>
              </a:spcBef>
              <a:buSzPct val="100000"/>
            </a:pPr>
            <a:endParaRPr lang="en-US" b="0"/>
          </a:p>
        </p:txBody>
      </p:sp>
      <p:sp>
        <p:nvSpPr>
          <p:cNvPr id="43013" name="Rectangle 59"/>
          <p:cNvSpPr>
            <a:spLocks noChangeArrowheads="1"/>
          </p:cNvSpPr>
          <p:nvPr/>
        </p:nvSpPr>
        <p:spPr bwMode="auto">
          <a:xfrm>
            <a:off x="2625725" y="3014663"/>
            <a:ext cx="912813" cy="1365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0"/>
          <p:cNvSpPr>
            <a:spLocks/>
          </p:cNvSpPr>
          <p:nvPr/>
        </p:nvSpPr>
        <p:spPr bwMode="auto">
          <a:xfrm>
            <a:off x="2611438" y="3000375"/>
            <a:ext cx="912812" cy="1365250"/>
          </a:xfrm>
          <a:custGeom>
            <a:avLst/>
            <a:gdLst>
              <a:gd name="T0" fmla="*/ 2147483647 w 575"/>
              <a:gd name="T1" fmla="*/ 2147483647 h 860"/>
              <a:gd name="T2" fmla="*/ 2147483647 w 575"/>
              <a:gd name="T3" fmla="*/ 0 h 860"/>
              <a:gd name="T4" fmla="*/ 0 w 575"/>
              <a:gd name="T5" fmla="*/ 0 h 860"/>
              <a:gd name="T6" fmla="*/ 0 w 575"/>
              <a:gd name="T7" fmla="*/ 2147483647 h 860"/>
              <a:gd name="T8" fmla="*/ 2147483647 w 575"/>
              <a:gd name="T9" fmla="*/ 2147483647 h 860"/>
              <a:gd name="T10" fmla="*/ 2147483647 w 575"/>
              <a:gd name="T11" fmla="*/ 2147483647 h 8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5"/>
              <a:gd name="T19" fmla="*/ 0 h 860"/>
              <a:gd name="T20" fmla="*/ 575 w 575"/>
              <a:gd name="T21" fmla="*/ 860 h 8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5" h="860">
                <a:moveTo>
                  <a:pt x="575" y="860"/>
                </a:moveTo>
                <a:lnTo>
                  <a:pt x="575" y="0"/>
                </a:lnTo>
                <a:lnTo>
                  <a:pt x="0" y="0"/>
                </a:lnTo>
                <a:lnTo>
                  <a:pt x="0" y="860"/>
                </a:lnTo>
                <a:lnTo>
                  <a:pt x="575" y="860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68"/>
          <p:cNvSpPr>
            <a:spLocks noChangeShapeType="1"/>
          </p:cNvSpPr>
          <p:nvPr/>
        </p:nvSpPr>
        <p:spPr bwMode="auto">
          <a:xfrm>
            <a:off x="1704975" y="3689350"/>
            <a:ext cx="9128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69"/>
          <p:cNvSpPr>
            <a:spLocks noChangeShapeType="1"/>
          </p:cNvSpPr>
          <p:nvPr/>
        </p:nvSpPr>
        <p:spPr bwMode="auto">
          <a:xfrm flipV="1">
            <a:off x="2105025" y="3632200"/>
            <a:ext cx="112713" cy="112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Rectangle 70"/>
          <p:cNvSpPr>
            <a:spLocks noChangeArrowheads="1"/>
          </p:cNvSpPr>
          <p:nvPr/>
        </p:nvSpPr>
        <p:spPr bwMode="auto">
          <a:xfrm>
            <a:off x="2214563" y="37369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3018" name="Line 71"/>
          <p:cNvSpPr>
            <a:spLocks noChangeShapeType="1"/>
          </p:cNvSpPr>
          <p:nvPr/>
        </p:nvSpPr>
        <p:spPr bwMode="auto">
          <a:xfrm>
            <a:off x="3529013" y="3689350"/>
            <a:ext cx="9128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72"/>
          <p:cNvSpPr>
            <a:spLocks noChangeShapeType="1"/>
          </p:cNvSpPr>
          <p:nvPr/>
        </p:nvSpPr>
        <p:spPr bwMode="auto">
          <a:xfrm flipV="1">
            <a:off x="3929063" y="3632200"/>
            <a:ext cx="112712" cy="112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Rectangle 73"/>
          <p:cNvSpPr>
            <a:spLocks noChangeArrowheads="1"/>
          </p:cNvSpPr>
          <p:nvPr/>
        </p:nvSpPr>
        <p:spPr bwMode="auto">
          <a:xfrm>
            <a:off x="4038600" y="37369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3021" name="Rectangle 76"/>
          <p:cNvSpPr>
            <a:spLocks noChangeArrowheads="1"/>
          </p:cNvSpPr>
          <p:nvPr/>
        </p:nvSpPr>
        <p:spPr bwMode="auto">
          <a:xfrm>
            <a:off x="4449763" y="3016250"/>
            <a:ext cx="912812" cy="1363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Freeform 77"/>
          <p:cNvSpPr>
            <a:spLocks/>
          </p:cNvSpPr>
          <p:nvPr/>
        </p:nvSpPr>
        <p:spPr bwMode="auto">
          <a:xfrm>
            <a:off x="4435475" y="3001963"/>
            <a:ext cx="912813" cy="1363662"/>
          </a:xfrm>
          <a:custGeom>
            <a:avLst/>
            <a:gdLst>
              <a:gd name="T0" fmla="*/ 2147483647 w 575"/>
              <a:gd name="T1" fmla="*/ 2147483647 h 859"/>
              <a:gd name="T2" fmla="*/ 2147483647 w 575"/>
              <a:gd name="T3" fmla="*/ 0 h 859"/>
              <a:gd name="T4" fmla="*/ 0 w 575"/>
              <a:gd name="T5" fmla="*/ 0 h 859"/>
              <a:gd name="T6" fmla="*/ 0 w 575"/>
              <a:gd name="T7" fmla="*/ 2147483647 h 859"/>
              <a:gd name="T8" fmla="*/ 2147483647 w 575"/>
              <a:gd name="T9" fmla="*/ 2147483647 h 859"/>
              <a:gd name="T10" fmla="*/ 2147483647 w 575"/>
              <a:gd name="T11" fmla="*/ 2147483647 h 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5"/>
              <a:gd name="T19" fmla="*/ 0 h 859"/>
              <a:gd name="T20" fmla="*/ 575 w 575"/>
              <a:gd name="T21" fmla="*/ 859 h 8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5" h="859">
                <a:moveTo>
                  <a:pt x="575" y="859"/>
                </a:moveTo>
                <a:lnTo>
                  <a:pt x="575" y="0"/>
                </a:lnTo>
                <a:lnTo>
                  <a:pt x="0" y="0"/>
                </a:lnTo>
                <a:lnTo>
                  <a:pt x="0" y="859"/>
                </a:lnTo>
                <a:lnTo>
                  <a:pt x="575" y="859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85"/>
          <p:cNvSpPr>
            <a:spLocks noChangeShapeType="1"/>
          </p:cNvSpPr>
          <p:nvPr/>
        </p:nvSpPr>
        <p:spPr bwMode="auto">
          <a:xfrm>
            <a:off x="5354638" y="3689350"/>
            <a:ext cx="911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86"/>
          <p:cNvSpPr>
            <a:spLocks noChangeShapeType="1"/>
          </p:cNvSpPr>
          <p:nvPr/>
        </p:nvSpPr>
        <p:spPr bwMode="auto">
          <a:xfrm flipV="1">
            <a:off x="5753100" y="3632200"/>
            <a:ext cx="115888" cy="112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Rectangle 87"/>
          <p:cNvSpPr>
            <a:spLocks noChangeArrowheads="1"/>
          </p:cNvSpPr>
          <p:nvPr/>
        </p:nvSpPr>
        <p:spPr bwMode="auto">
          <a:xfrm>
            <a:off x="5883275" y="3736975"/>
            <a:ext cx="169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02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Priority Encoder</a:t>
            </a:r>
          </a:p>
        </p:txBody>
      </p:sp>
      <p:sp>
        <p:nvSpPr>
          <p:cNvPr id="43027" name="Rectangle 116"/>
          <p:cNvSpPr>
            <a:spLocks noChangeArrowheads="1"/>
          </p:cNvSpPr>
          <p:nvPr/>
        </p:nvSpPr>
        <p:spPr bwMode="auto">
          <a:xfrm>
            <a:off x="3805238" y="4765675"/>
            <a:ext cx="858837" cy="1287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117"/>
          <p:cNvSpPr>
            <a:spLocks/>
          </p:cNvSpPr>
          <p:nvPr/>
        </p:nvSpPr>
        <p:spPr bwMode="auto">
          <a:xfrm>
            <a:off x="3790950" y="4751388"/>
            <a:ext cx="860425" cy="1287462"/>
          </a:xfrm>
          <a:custGeom>
            <a:avLst/>
            <a:gdLst>
              <a:gd name="T0" fmla="*/ 2147483647 w 542"/>
              <a:gd name="T1" fmla="*/ 2147483647 h 811"/>
              <a:gd name="T2" fmla="*/ 2147483647 w 542"/>
              <a:gd name="T3" fmla="*/ 0 h 811"/>
              <a:gd name="T4" fmla="*/ 0 w 542"/>
              <a:gd name="T5" fmla="*/ 0 h 811"/>
              <a:gd name="T6" fmla="*/ 0 w 542"/>
              <a:gd name="T7" fmla="*/ 2147483647 h 811"/>
              <a:gd name="T8" fmla="*/ 2147483647 w 542"/>
              <a:gd name="T9" fmla="*/ 2147483647 h 811"/>
              <a:gd name="T10" fmla="*/ 2147483647 w 542"/>
              <a:gd name="T11" fmla="*/ 2147483647 h 8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2"/>
              <a:gd name="T19" fmla="*/ 0 h 811"/>
              <a:gd name="T20" fmla="*/ 542 w 542"/>
              <a:gd name="T21" fmla="*/ 811 h 8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2" h="811">
                <a:moveTo>
                  <a:pt x="542" y="811"/>
                </a:moveTo>
                <a:lnTo>
                  <a:pt x="542" y="0"/>
                </a:lnTo>
                <a:lnTo>
                  <a:pt x="0" y="0"/>
                </a:lnTo>
                <a:lnTo>
                  <a:pt x="0" y="811"/>
                </a:lnTo>
                <a:lnTo>
                  <a:pt x="542" y="811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135"/>
          <p:cNvSpPr>
            <a:spLocks noChangeShapeType="1"/>
          </p:cNvSpPr>
          <p:nvPr/>
        </p:nvSpPr>
        <p:spPr bwMode="auto">
          <a:xfrm>
            <a:off x="4656138" y="5400675"/>
            <a:ext cx="860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136"/>
          <p:cNvSpPr>
            <a:spLocks noChangeShapeType="1"/>
          </p:cNvSpPr>
          <p:nvPr/>
        </p:nvSpPr>
        <p:spPr bwMode="auto">
          <a:xfrm flipV="1">
            <a:off x="5032375" y="5346700"/>
            <a:ext cx="107950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Rectangle 137"/>
          <p:cNvSpPr>
            <a:spLocks noChangeArrowheads="1"/>
          </p:cNvSpPr>
          <p:nvPr/>
        </p:nvSpPr>
        <p:spPr bwMode="auto">
          <a:xfrm>
            <a:off x="5159375" y="5446713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032" name="Line 138"/>
          <p:cNvSpPr>
            <a:spLocks noChangeShapeType="1"/>
          </p:cNvSpPr>
          <p:nvPr/>
        </p:nvSpPr>
        <p:spPr bwMode="auto">
          <a:xfrm>
            <a:off x="2936875" y="5400675"/>
            <a:ext cx="8604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139"/>
          <p:cNvSpPr>
            <a:spLocks noChangeShapeType="1"/>
          </p:cNvSpPr>
          <p:nvPr/>
        </p:nvSpPr>
        <p:spPr bwMode="auto">
          <a:xfrm flipV="1">
            <a:off x="3313113" y="5346700"/>
            <a:ext cx="107950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Rectangle 140"/>
          <p:cNvSpPr>
            <a:spLocks noChangeArrowheads="1"/>
          </p:cNvSpPr>
          <p:nvPr/>
        </p:nvSpPr>
        <p:spPr bwMode="auto">
          <a:xfrm>
            <a:off x="3438525" y="54467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3035" name="Text Box 100"/>
          <p:cNvSpPr txBox="1">
            <a:spLocks noChangeArrowheads="1"/>
          </p:cNvSpPr>
          <p:nvPr/>
        </p:nvSpPr>
        <p:spPr bwMode="auto">
          <a:xfrm>
            <a:off x="2698750" y="3567113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r</a:t>
            </a:r>
          </a:p>
        </p:txBody>
      </p:sp>
      <p:sp>
        <p:nvSpPr>
          <p:cNvPr id="43036" name="Text Box 101"/>
          <p:cNvSpPr txBox="1">
            <a:spLocks noChangeArrowheads="1"/>
          </p:cNvSpPr>
          <p:nvPr/>
        </p:nvSpPr>
        <p:spPr bwMode="auto">
          <a:xfrm>
            <a:off x="3324225" y="356711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g</a:t>
            </a:r>
          </a:p>
        </p:txBody>
      </p:sp>
      <p:sp>
        <p:nvSpPr>
          <p:cNvPr id="43037" name="Text Box 102"/>
          <p:cNvSpPr txBox="1">
            <a:spLocks noChangeArrowheads="1"/>
          </p:cNvSpPr>
          <p:nvPr/>
        </p:nvSpPr>
        <p:spPr bwMode="auto">
          <a:xfrm rot="5400000">
            <a:off x="2688432" y="3547269"/>
            <a:ext cx="747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Arbiter</a:t>
            </a:r>
          </a:p>
        </p:txBody>
      </p:sp>
      <p:sp>
        <p:nvSpPr>
          <p:cNvPr id="43038" name="Text Box 103"/>
          <p:cNvSpPr txBox="1">
            <a:spLocks noChangeArrowheads="1"/>
          </p:cNvSpPr>
          <p:nvPr/>
        </p:nvSpPr>
        <p:spPr bwMode="auto">
          <a:xfrm>
            <a:off x="4484688" y="35560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a</a:t>
            </a:r>
          </a:p>
        </p:txBody>
      </p:sp>
      <p:sp>
        <p:nvSpPr>
          <p:cNvPr id="43039" name="Text Box 104"/>
          <p:cNvSpPr txBox="1">
            <a:spLocks noChangeArrowheads="1"/>
          </p:cNvSpPr>
          <p:nvPr/>
        </p:nvSpPr>
        <p:spPr bwMode="auto">
          <a:xfrm>
            <a:off x="5175250" y="355600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b</a:t>
            </a:r>
          </a:p>
        </p:txBody>
      </p:sp>
      <p:sp>
        <p:nvSpPr>
          <p:cNvPr id="43040" name="Text Box 105"/>
          <p:cNvSpPr txBox="1">
            <a:spLocks noChangeArrowheads="1"/>
          </p:cNvSpPr>
          <p:nvPr/>
        </p:nvSpPr>
        <p:spPr bwMode="auto">
          <a:xfrm rot="5400000">
            <a:off x="4411663" y="3505200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Encoder</a:t>
            </a:r>
          </a:p>
        </p:txBody>
      </p:sp>
      <p:sp>
        <p:nvSpPr>
          <p:cNvPr id="43041" name="Text Box 106"/>
          <p:cNvSpPr txBox="1">
            <a:spLocks noChangeArrowheads="1"/>
          </p:cNvSpPr>
          <p:nvPr/>
        </p:nvSpPr>
        <p:spPr bwMode="auto">
          <a:xfrm>
            <a:off x="5876925" y="4130675"/>
            <a:ext cx="1316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0"/>
              <a:t>m =    log</a:t>
            </a:r>
            <a:r>
              <a:rPr lang="en-US" sz="1800" b="0" baseline="-25000"/>
              <a:t>2</a:t>
            </a:r>
            <a:r>
              <a:rPr lang="en-US" sz="1800" b="0"/>
              <a:t>n</a:t>
            </a:r>
          </a:p>
        </p:txBody>
      </p:sp>
      <p:sp>
        <p:nvSpPr>
          <p:cNvPr id="43042" name="Text Box 107"/>
          <p:cNvSpPr txBox="1">
            <a:spLocks noChangeArrowheads="1"/>
          </p:cNvSpPr>
          <p:nvPr/>
        </p:nvSpPr>
        <p:spPr bwMode="auto">
          <a:xfrm>
            <a:off x="1041400" y="2667000"/>
            <a:ext cx="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endParaRPr lang="en-US"/>
          </a:p>
        </p:txBody>
      </p:sp>
      <p:sp>
        <p:nvSpPr>
          <p:cNvPr id="43043" name="Line 112"/>
          <p:cNvSpPr>
            <a:spLocks noChangeShapeType="1"/>
          </p:cNvSpPr>
          <p:nvPr/>
        </p:nvSpPr>
        <p:spPr bwMode="auto">
          <a:xfrm>
            <a:off x="6432550" y="4033838"/>
            <a:ext cx="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4" name="Line 113"/>
          <p:cNvSpPr>
            <a:spLocks noChangeShapeType="1"/>
          </p:cNvSpPr>
          <p:nvPr/>
        </p:nvSpPr>
        <p:spPr bwMode="auto">
          <a:xfrm>
            <a:off x="7150100" y="4048125"/>
            <a:ext cx="0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5" name="Line 114"/>
          <p:cNvSpPr>
            <a:spLocks noChangeShapeType="1"/>
          </p:cNvSpPr>
          <p:nvPr/>
        </p:nvSpPr>
        <p:spPr bwMode="auto">
          <a:xfrm>
            <a:off x="6942138" y="4059238"/>
            <a:ext cx="207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6" name="Line 115"/>
          <p:cNvSpPr>
            <a:spLocks noChangeShapeType="1"/>
          </p:cNvSpPr>
          <p:nvPr/>
        </p:nvSpPr>
        <p:spPr bwMode="auto">
          <a:xfrm>
            <a:off x="6432550" y="4044950"/>
            <a:ext cx="207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047" name="Text Box 143"/>
          <p:cNvSpPr txBox="1">
            <a:spLocks noChangeArrowheads="1"/>
          </p:cNvSpPr>
          <p:nvPr/>
        </p:nvSpPr>
        <p:spPr bwMode="auto">
          <a:xfrm>
            <a:off x="3816350" y="52641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a</a:t>
            </a:r>
          </a:p>
        </p:txBody>
      </p:sp>
      <p:sp>
        <p:nvSpPr>
          <p:cNvPr id="43048" name="Text Box 144"/>
          <p:cNvSpPr txBox="1">
            <a:spLocks noChangeArrowheads="1"/>
          </p:cNvSpPr>
          <p:nvPr/>
        </p:nvSpPr>
        <p:spPr bwMode="auto">
          <a:xfrm>
            <a:off x="4464050" y="52641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b</a:t>
            </a:r>
          </a:p>
        </p:txBody>
      </p:sp>
      <p:sp>
        <p:nvSpPr>
          <p:cNvPr id="43049" name="Text Box 145"/>
          <p:cNvSpPr txBox="1">
            <a:spLocks noChangeArrowheads="1"/>
          </p:cNvSpPr>
          <p:nvPr/>
        </p:nvSpPr>
        <p:spPr bwMode="auto">
          <a:xfrm rot="5400000">
            <a:off x="3828257" y="5198269"/>
            <a:ext cx="7572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0"/>
              <a:t>Priority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0"/>
              <a:t>Encoder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61950" y="1800225"/>
            <a:ext cx="7772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// priority encoder (arbitrary width)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module PriorityEncoder83(r,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input  [7:0] r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output [2:0]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wire   [7:0] g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Arb #(8) a(r, g)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Enc83    e(g,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endmodule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 for Priority Encoder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Functions built from decoders and other blocks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6938"/>
            <a:ext cx="7048500" cy="53514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– find maximum of 256 small 4-bit 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Decode each number 4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16 bits (256 times)</a:t>
            </a:r>
          </a:p>
          <a:p>
            <a:pPr lvl="1"/>
            <a:r>
              <a:rPr lang="en-US" smtClean="0">
                <a:ea typeface="ＭＳ Ｐゴシック" pitchFamily="34" charset="-128"/>
                <a:sym typeface="Wingdings" pitchFamily="2" charset="2"/>
              </a:rPr>
              <a:t>OR these together w/16 256-bit ORs </a:t>
            </a:r>
          </a:p>
          <a:p>
            <a:pPr marL="1085850" lvl="2"/>
            <a:r>
              <a:rPr lang="en-US" smtClean="0">
                <a:ea typeface="ＭＳ Ｐゴシック" pitchFamily="34" charset="-128"/>
                <a:sym typeface="Wingdings" pitchFamily="2" charset="2"/>
              </a:rPr>
              <a:t>(each a 4-level tree of 4-input ORs)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Use an Arbiter to get highest of 16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Encode the 16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4</a:t>
            </a:r>
          </a:p>
          <a:p>
            <a:pPr lvl="1"/>
            <a:endParaRPr lang="en-US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smtClean="0">
                <a:ea typeface="ＭＳ Ｐゴシック" pitchFamily="34" charset="-128"/>
              </a:rPr>
              <a:t>Need to see if this is more efficient than a tournament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this determine which input has the </a:t>
            </a:r>
            <a:r>
              <a:rPr lang="ja-JP" altLang="en-US" smtClean="0">
                <a:ea typeface="ＭＳ Ｐゴシック" pitchFamily="34" charset="-128"/>
              </a:rPr>
              <a:t>‘</a:t>
            </a:r>
            <a:r>
              <a:rPr lang="en-US" altLang="ja-JP" smtClean="0">
                <a:ea typeface="ＭＳ Ｐゴシック" pitchFamily="34" charset="-128"/>
              </a:rPr>
              <a:t>winning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number?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 rot="5400000">
            <a:off x="5098257" y="223281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 rot="5400000">
            <a:off x="6042819" y="223281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OR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 rot="5400000">
            <a:off x="6958807" y="2232818"/>
            <a:ext cx="1371600" cy="60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Arbiter</a:t>
            </a: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 rot="5400000">
            <a:off x="7865269" y="2232819"/>
            <a:ext cx="1371600" cy="60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/>
              <a:t>Encode</a:t>
            </a:r>
          </a:p>
        </p:txBody>
      </p:sp>
      <p:cxnSp>
        <p:nvCxnSpPr>
          <p:cNvPr id="45065" name="AutoShape 8"/>
          <p:cNvCxnSpPr>
            <a:cxnSpLocks noChangeShapeType="1"/>
            <a:stCxn id="45061" idx="0"/>
            <a:endCxn id="45062" idx="2"/>
          </p:cNvCxnSpPr>
          <p:nvPr/>
        </p:nvCxnSpPr>
        <p:spPr bwMode="auto">
          <a:xfrm>
            <a:off x="6099175" y="2533650"/>
            <a:ext cx="3143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9"/>
          <p:cNvCxnSpPr>
            <a:cxnSpLocks noChangeShapeType="1"/>
            <a:stCxn id="45063" idx="0"/>
            <a:endCxn id="45064" idx="2"/>
          </p:cNvCxnSpPr>
          <p:nvPr/>
        </p:nvCxnSpPr>
        <p:spPr bwMode="auto">
          <a:xfrm>
            <a:off x="7959725" y="2533650"/>
            <a:ext cx="2762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AutoShape 10"/>
          <p:cNvCxnSpPr>
            <a:cxnSpLocks noChangeShapeType="1"/>
            <a:stCxn id="45062" idx="0"/>
            <a:endCxn id="45063" idx="2"/>
          </p:cNvCxnSpPr>
          <p:nvPr/>
        </p:nvCxnSpPr>
        <p:spPr bwMode="auto">
          <a:xfrm>
            <a:off x="7043738" y="2533650"/>
            <a:ext cx="285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Equality Comparator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1187450" y="1595438"/>
            <a:ext cx="1144588" cy="1830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7"/>
          <p:cNvSpPr>
            <a:spLocks/>
          </p:cNvSpPr>
          <p:nvPr/>
        </p:nvSpPr>
        <p:spPr bwMode="auto">
          <a:xfrm>
            <a:off x="1173163" y="1581150"/>
            <a:ext cx="1144587" cy="1830388"/>
          </a:xfrm>
          <a:custGeom>
            <a:avLst/>
            <a:gdLst>
              <a:gd name="T0" fmla="*/ 2147483647 w 721"/>
              <a:gd name="T1" fmla="*/ 2147483647 h 1153"/>
              <a:gd name="T2" fmla="*/ 2147483647 w 721"/>
              <a:gd name="T3" fmla="*/ 0 h 1153"/>
              <a:gd name="T4" fmla="*/ 0 w 721"/>
              <a:gd name="T5" fmla="*/ 0 h 1153"/>
              <a:gd name="T6" fmla="*/ 0 w 721"/>
              <a:gd name="T7" fmla="*/ 2147483647 h 1153"/>
              <a:gd name="T8" fmla="*/ 2147483647 w 721"/>
              <a:gd name="T9" fmla="*/ 2147483647 h 1153"/>
              <a:gd name="T10" fmla="*/ 2147483647 w 721"/>
              <a:gd name="T11" fmla="*/ 2147483647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1"/>
              <a:gd name="T19" fmla="*/ 0 h 1153"/>
              <a:gd name="T20" fmla="*/ 721 w 721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1" h="1153">
                <a:moveTo>
                  <a:pt x="721" y="1153"/>
                </a:moveTo>
                <a:lnTo>
                  <a:pt x="721" y="0"/>
                </a:lnTo>
                <a:lnTo>
                  <a:pt x="0" y="0"/>
                </a:lnTo>
                <a:lnTo>
                  <a:pt x="0" y="1153"/>
                </a:lnTo>
                <a:lnTo>
                  <a:pt x="721" y="1153"/>
                </a:lnTo>
                <a:close/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26"/>
          <p:cNvSpPr>
            <a:spLocks noChangeArrowheads="1"/>
          </p:cNvSpPr>
          <p:nvPr/>
        </p:nvSpPr>
        <p:spPr bwMode="auto">
          <a:xfrm>
            <a:off x="1346200" y="16938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46087" name="Line 29"/>
          <p:cNvSpPr>
            <a:spLocks noChangeShapeType="1"/>
          </p:cNvSpPr>
          <p:nvPr/>
        </p:nvSpPr>
        <p:spPr bwMode="auto">
          <a:xfrm>
            <a:off x="2324100" y="2503488"/>
            <a:ext cx="9144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30"/>
          <p:cNvSpPr>
            <a:spLocks noChangeShapeType="1"/>
          </p:cNvSpPr>
          <p:nvPr/>
        </p:nvSpPr>
        <p:spPr bwMode="auto">
          <a:xfrm>
            <a:off x="263525" y="1816100"/>
            <a:ext cx="9159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31"/>
          <p:cNvSpPr>
            <a:spLocks noChangeShapeType="1"/>
          </p:cNvSpPr>
          <p:nvPr/>
        </p:nvSpPr>
        <p:spPr bwMode="auto">
          <a:xfrm flipV="1">
            <a:off x="665163" y="1760538"/>
            <a:ext cx="112712" cy="1127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Rectangle 32"/>
          <p:cNvSpPr>
            <a:spLocks noChangeArrowheads="1"/>
          </p:cNvSpPr>
          <p:nvPr/>
        </p:nvSpPr>
        <p:spPr bwMode="auto">
          <a:xfrm>
            <a:off x="774700" y="20939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6091" name="Rectangle 33"/>
          <p:cNvSpPr>
            <a:spLocks noChangeArrowheads="1"/>
          </p:cNvSpPr>
          <p:nvPr/>
        </p:nvSpPr>
        <p:spPr bwMode="auto">
          <a:xfrm>
            <a:off x="1346200" y="3067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46092" name="Line 34"/>
          <p:cNvSpPr>
            <a:spLocks noChangeShapeType="1"/>
          </p:cNvSpPr>
          <p:nvPr/>
        </p:nvSpPr>
        <p:spPr bwMode="auto">
          <a:xfrm>
            <a:off x="263525" y="3189288"/>
            <a:ext cx="915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35"/>
          <p:cNvSpPr>
            <a:spLocks noChangeShapeType="1"/>
          </p:cNvSpPr>
          <p:nvPr/>
        </p:nvSpPr>
        <p:spPr bwMode="auto">
          <a:xfrm flipV="1">
            <a:off x="665163" y="3132138"/>
            <a:ext cx="112712" cy="1127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36"/>
          <p:cNvSpPr>
            <a:spLocks noChangeArrowheads="1"/>
          </p:cNvSpPr>
          <p:nvPr/>
        </p:nvSpPr>
        <p:spPr bwMode="auto">
          <a:xfrm>
            <a:off x="774700" y="32385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graphicFrame>
        <p:nvGraphicFramePr>
          <p:cNvPr id="46095" name="Object 2"/>
          <p:cNvGraphicFramePr>
            <a:graphicFrameLocks noChangeAspect="1"/>
          </p:cNvGraphicFramePr>
          <p:nvPr/>
        </p:nvGraphicFramePr>
        <p:xfrm>
          <a:off x="4729163" y="1552575"/>
          <a:ext cx="3729037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Visio" r:id="rId4" imgW="1866900" imgH="1397000" progId="Visio.Drawing.6">
                  <p:embed/>
                </p:oleObj>
              </mc:Choice>
              <mc:Fallback>
                <p:oleObj name="Visio" r:id="rId4" imgW="1866900" imgH="1397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1552575"/>
                        <a:ext cx="3729037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Rectangle 5"/>
          <p:cNvSpPr>
            <a:spLocks noChangeArrowheads="1"/>
          </p:cNvSpPr>
          <p:nvPr/>
        </p:nvSpPr>
        <p:spPr bwMode="auto">
          <a:xfrm>
            <a:off x="234950" y="3641725"/>
            <a:ext cx="7772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// equality comparator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module EqComp(a, b, eq)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parameter k=8;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input  [k-1:0] a,b;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output eq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wire   eq;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assign eq = (a==b)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endmodule</a:t>
            </a:r>
          </a:p>
        </p:txBody>
      </p:sp>
      <p:sp>
        <p:nvSpPr>
          <p:cNvPr id="46097" name="Rectangle 37"/>
          <p:cNvSpPr>
            <a:spLocks noChangeArrowheads="1"/>
          </p:cNvSpPr>
          <p:nvPr/>
        </p:nvSpPr>
        <p:spPr bwMode="auto">
          <a:xfrm>
            <a:off x="2006600" y="23669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eq</a:t>
            </a:r>
            <a:endParaRPr lang="en-US"/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 rot="5400000">
            <a:off x="1043781" y="2318544"/>
            <a:ext cx="1341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Comparator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Magnitude Comparator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730375" y="1677988"/>
            <a:ext cx="1036638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Freeform 7"/>
          <p:cNvSpPr>
            <a:spLocks/>
          </p:cNvSpPr>
          <p:nvPr/>
        </p:nvSpPr>
        <p:spPr bwMode="auto">
          <a:xfrm>
            <a:off x="1716088" y="1663700"/>
            <a:ext cx="1036637" cy="1658938"/>
          </a:xfrm>
          <a:custGeom>
            <a:avLst/>
            <a:gdLst>
              <a:gd name="T0" fmla="*/ 2147483647 w 653"/>
              <a:gd name="T1" fmla="*/ 2147483647 h 1045"/>
              <a:gd name="T2" fmla="*/ 2147483647 w 653"/>
              <a:gd name="T3" fmla="*/ 0 h 1045"/>
              <a:gd name="T4" fmla="*/ 0 w 653"/>
              <a:gd name="T5" fmla="*/ 0 h 1045"/>
              <a:gd name="T6" fmla="*/ 0 w 653"/>
              <a:gd name="T7" fmla="*/ 2147483647 h 1045"/>
              <a:gd name="T8" fmla="*/ 2147483647 w 653"/>
              <a:gd name="T9" fmla="*/ 2147483647 h 1045"/>
              <a:gd name="T10" fmla="*/ 2147483647 w 653"/>
              <a:gd name="T11" fmla="*/ 2147483647 h 10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3"/>
              <a:gd name="T19" fmla="*/ 0 h 1045"/>
              <a:gd name="T20" fmla="*/ 653 w 653"/>
              <a:gd name="T21" fmla="*/ 1045 h 10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3" h="1045">
                <a:moveTo>
                  <a:pt x="653" y="1045"/>
                </a:moveTo>
                <a:lnTo>
                  <a:pt x="653" y="0"/>
                </a:lnTo>
                <a:lnTo>
                  <a:pt x="0" y="0"/>
                </a:lnTo>
                <a:lnTo>
                  <a:pt x="0" y="1045"/>
                </a:lnTo>
                <a:lnTo>
                  <a:pt x="653" y="1045"/>
                </a:lnTo>
                <a:close/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27"/>
          <p:cNvSpPr>
            <a:spLocks noChangeArrowheads="1"/>
          </p:cNvSpPr>
          <p:nvPr/>
        </p:nvSpPr>
        <p:spPr bwMode="auto">
          <a:xfrm>
            <a:off x="1892300" y="1766888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47111" name="Line 30"/>
          <p:cNvSpPr>
            <a:spLocks noChangeShapeType="1"/>
          </p:cNvSpPr>
          <p:nvPr/>
        </p:nvSpPr>
        <p:spPr bwMode="auto">
          <a:xfrm>
            <a:off x="2759075" y="2500313"/>
            <a:ext cx="8286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31"/>
          <p:cNvSpPr>
            <a:spLocks noChangeShapeType="1"/>
          </p:cNvSpPr>
          <p:nvPr/>
        </p:nvSpPr>
        <p:spPr bwMode="auto">
          <a:xfrm>
            <a:off x="892175" y="1876425"/>
            <a:ext cx="8302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32"/>
          <p:cNvSpPr>
            <a:spLocks noChangeShapeType="1"/>
          </p:cNvSpPr>
          <p:nvPr/>
        </p:nvSpPr>
        <p:spPr bwMode="auto">
          <a:xfrm flipV="1">
            <a:off x="1255713" y="1825625"/>
            <a:ext cx="103187" cy="1031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33"/>
          <p:cNvSpPr>
            <a:spLocks noChangeArrowheads="1"/>
          </p:cNvSpPr>
          <p:nvPr/>
        </p:nvSpPr>
        <p:spPr bwMode="auto">
          <a:xfrm>
            <a:off x="1374775" y="2128838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47115" name="Rectangle 34"/>
          <p:cNvSpPr>
            <a:spLocks noChangeArrowheads="1"/>
          </p:cNvSpPr>
          <p:nvPr/>
        </p:nvSpPr>
        <p:spPr bwMode="auto">
          <a:xfrm>
            <a:off x="1892300" y="3009900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47116" name="Line 35"/>
          <p:cNvSpPr>
            <a:spLocks noChangeShapeType="1"/>
          </p:cNvSpPr>
          <p:nvPr/>
        </p:nvSpPr>
        <p:spPr bwMode="auto">
          <a:xfrm>
            <a:off x="892175" y="3121025"/>
            <a:ext cx="8302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36"/>
          <p:cNvSpPr>
            <a:spLocks noChangeShapeType="1"/>
          </p:cNvSpPr>
          <p:nvPr/>
        </p:nvSpPr>
        <p:spPr bwMode="auto">
          <a:xfrm flipV="1">
            <a:off x="1255713" y="3068638"/>
            <a:ext cx="103187" cy="1031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37"/>
          <p:cNvSpPr>
            <a:spLocks noChangeArrowheads="1"/>
          </p:cNvSpPr>
          <p:nvPr/>
        </p:nvSpPr>
        <p:spPr bwMode="auto">
          <a:xfrm>
            <a:off x="1374775" y="3165475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graphicFrame>
        <p:nvGraphicFramePr>
          <p:cNvPr id="47119" name="Object 2"/>
          <p:cNvGraphicFramePr>
            <a:graphicFrameLocks noChangeAspect="1"/>
          </p:cNvGraphicFramePr>
          <p:nvPr/>
        </p:nvGraphicFramePr>
        <p:xfrm>
          <a:off x="4733925" y="1638300"/>
          <a:ext cx="264318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Visio" r:id="rId4" imgW="1384300" imgH="1473200" progId="Visio.Drawing.6">
                  <p:embed/>
                </p:oleObj>
              </mc:Choice>
              <mc:Fallback>
                <p:oleObj name="Visio" r:id="rId4" imgW="1384300" imgH="1473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1638300"/>
                        <a:ext cx="264318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5"/>
          <p:cNvSpPr>
            <a:spLocks noChangeArrowheads="1"/>
          </p:cNvSpPr>
          <p:nvPr/>
        </p:nvSpPr>
        <p:spPr bwMode="auto">
          <a:xfrm>
            <a:off x="114300" y="3759200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magnitude comparator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MagComp(a, b, gt)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parameter k=8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 [k-1:0] a,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gt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[k-1:0] eqi = a ~^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[k-1:0] gti = a &amp; ~b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[k:0]   gtb {((eqi[k-1:0] &amp; gtb[k-1:0]) | gti[k-1:0]), 1</a:t>
            </a:r>
            <a:r>
              <a:rPr lang="ja-JP" altLang="en-US" sz="1600">
                <a:latin typeface="Courier New" pitchFamily="49" charset="0"/>
              </a:rPr>
              <a:t>’</a:t>
            </a:r>
            <a:r>
              <a:rPr lang="en-US" altLang="ja-JP" sz="1600">
                <a:latin typeface="Courier New" pitchFamily="49" charset="0"/>
              </a:rPr>
              <a:t>b0}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  gt = gtb[k]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endmodule</a:t>
            </a:r>
          </a:p>
        </p:txBody>
      </p:sp>
      <p:sp>
        <p:nvSpPr>
          <p:cNvPr id="47121" name="Text Box 38"/>
          <p:cNvSpPr txBox="1">
            <a:spLocks noChangeArrowheads="1"/>
          </p:cNvSpPr>
          <p:nvPr/>
        </p:nvSpPr>
        <p:spPr bwMode="auto">
          <a:xfrm rot="5400000">
            <a:off x="1663701" y="2227262"/>
            <a:ext cx="1206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 b="0"/>
              <a:t>Magnitude</a:t>
            </a:r>
          </a:p>
          <a:p>
            <a:pPr algn="ctr">
              <a:spcBef>
                <a:spcPct val="0"/>
              </a:spcBef>
            </a:pPr>
            <a:r>
              <a:rPr lang="en-US" sz="1800" b="0"/>
              <a:t>Comparator</a:t>
            </a:r>
          </a:p>
        </p:txBody>
      </p:sp>
      <p:sp>
        <p:nvSpPr>
          <p:cNvPr id="47122" name="Rectangle 39"/>
          <p:cNvSpPr>
            <a:spLocks noChangeArrowheads="1"/>
          </p:cNvSpPr>
          <p:nvPr/>
        </p:nvSpPr>
        <p:spPr bwMode="auto">
          <a:xfrm>
            <a:off x="2520950" y="2387600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gt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Implementation Of Magnitude Comparator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2405063" y="2036763"/>
          <a:ext cx="3455987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Visio" r:id="rId4" imgW="1727200" imgH="1752600" progId="Visio.Drawing.6">
                  <p:embed/>
                </p:oleObj>
              </mc:Choice>
              <mc:Fallback>
                <p:oleObj name="Visio" r:id="rId4" imgW="1727200" imgH="17526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2036763"/>
                        <a:ext cx="3455987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639888"/>
            <a:ext cx="88392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// Behavioral Magnitude comparator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module MagComp_b(a, b, gt)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parameter k=8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input  [k-1:0] a,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output gt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  wire   gt = (a &gt; b)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latin typeface="Courier New" pitchFamily="49" charset="0"/>
              </a:rPr>
              <a:t>endmodule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Putting things together – Maximum unit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284538" y="3300413"/>
            <a:ext cx="1447800" cy="202406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3284538" y="5324475"/>
            <a:ext cx="1447800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Rectangle 30"/>
          <p:cNvSpPr>
            <a:spLocks noChangeArrowheads="1"/>
          </p:cNvSpPr>
          <p:nvPr/>
        </p:nvSpPr>
        <p:spPr bwMode="auto">
          <a:xfrm>
            <a:off x="3408363" y="3432175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183" name="Line 33"/>
          <p:cNvSpPr>
            <a:spLocks noChangeShapeType="1"/>
          </p:cNvSpPr>
          <p:nvPr/>
        </p:nvSpPr>
        <p:spPr bwMode="auto">
          <a:xfrm>
            <a:off x="4732338" y="4313238"/>
            <a:ext cx="1157287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34"/>
          <p:cNvSpPr>
            <a:spLocks noChangeShapeType="1"/>
          </p:cNvSpPr>
          <p:nvPr/>
        </p:nvSpPr>
        <p:spPr bwMode="auto">
          <a:xfrm>
            <a:off x="2414588" y="3590925"/>
            <a:ext cx="86995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35"/>
          <p:cNvSpPr>
            <a:spLocks noChangeShapeType="1"/>
          </p:cNvSpPr>
          <p:nvPr/>
        </p:nvSpPr>
        <p:spPr bwMode="auto">
          <a:xfrm flipV="1">
            <a:off x="1328738" y="2071688"/>
            <a:ext cx="146050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Rectangle 36"/>
          <p:cNvSpPr>
            <a:spLocks noChangeArrowheads="1"/>
          </p:cNvSpPr>
          <p:nvPr/>
        </p:nvSpPr>
        <p:spPr bwMode="auto">
          <a:xfrm>
            <a:off x="1482725" y="21558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187" name="Rectangle 37"/>
          <p:cNvSpPr>
            <a:spLocks noChangeArrowheads="1"/>
          </p:cNvSpPr>
          <p:nvPr/>
        </p:nvSpPr>
        <p:spPr bwMode="auto">
          <a:xfrm>
            <a:off x="3422650" y="48783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50188" name="Line 38"/>
          <p:cNvSpPr>
            <a:spLocks noChangeShapeType="1"/>
          </p:cNvSpPr>
          <p:nvPr/>
        </p:nvSpPr>
        <p:spPr bwMode="auto">
          <a:xfrm>
            <a:off x="966788" y="5035550"/>
            <a:ext cx="231775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Rectangle 39"/>
          <p:cNvSpPr>
            <a:spLocks noChangeArrowheads="1"/>
          </p:cNvSpPr>
          <p:nvPr/>
        </p:nvSpPr>
        <p:spPr bwMode="auto">
          <a:xfrm>
            <a:off x="1120775" y="473392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50190" name="Line 40"/>
          <p:cNvSpPr>
            <a:spLocks noChangeShapeType="1"/>
          </p:cNvSpPr>
          <p:nvPr/>
        </p:nvSpPr>
        <p:spPr bwMode="auto">
          <a:xfrm flipV="1">
            <a:off x="1328738" y="4964113"/>
            <a:ext cx="146050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Rectangle 41"/>
          <p:cNvSpPr>
            <a:spLocks noChangeArrowheads="1"/>
          </p:cNvSpPr>
          <p:nvPr/>
        </p:nvSpPr>
        <p:spPr bwMode="auto">
          <a:xfrm>
            <a:off x="1482725" y="5070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192" name="Freeform 42"/>
          <p:cNvSpPr>
            <a:spLocks/>
          </p:cNvSpPr>
          <p:nvPr/>
        </p:nvSpPr>
        <p:spPr bwMode="auto">
          <a:xfrm>
            <a:off x="5600700" y="2000250"/>
            <a:ext cx="579438" cy="1155700"/>
          </a:xfrm>
          <a:custGeom>
            <a:avLst/>
            <a:gdLst>
              <a:gd name="T0" fmla="*/ 0 w 365"/>
              <a:gd name="T1" fmla="*/ 2147483647 h 728"/>
              <a:gd name="T2" fmla="*/ 0 w 365"/>
              <a:gd name="T3" fmla="*/ 0 h 728"/>
              <a:gd name="T4" fmla="*/ 2147483647 w 365"/>
              <a:gd name="T5" fmla="*/ 2147483647 h 728"/>
              <a:gd name="T6" fmla="*/ 2147483647 w 365"/>
              <a:gd name="T7" fmla="*/ 2147483647 h 728"/>
              <a:gd name="T8" fmla="*/ 0 w 365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"/>
              <a:gd name="T16" fmla="*/ 0 h 728"/>
              <a:gd name="T17" fmla="*/ 365 w 365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" h="728">
                <a:moveTo>
                  <a:pt x="0" y="728"/>
                </a:moveTo>
                <a:lnTo>
                  <a:pt x="0" y="0"/>
                </a:lnTo>
                <a:lnTo>
                  <a:pt x="365" y="182"/>
                </a:lnTo>
                <a:lnTo>
                  <a:pt x="365" y="546"/>
                </a:lnTo>
                <a:lnTo>
                  <a:pt x="0" y="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Freeform 43"/>
          <p:cNvSpPr>
            <a:spLocks/>
          </p:cNvSpPr>
          <p:nvPr/>
        </p:nvSpPr>
        <p:spPr bwMode="auto">
          <a:xfrm>
            <a:off x="5600700" y="1976438"/>
            <a:ext cx="23813" cy="1179512"/>
          </a:xfrm>
          <a:custGeom>
            <a:avLst/>
            <a:gdLst>
              <a:gd name="T0" fmla="*/ 2147483647 w 15"/>
              <a:gd name="T1" fmla="*/ 2147483647 h 743"/>
              <a:gd name="T2" fmla="*/ 0 w 15"/>
              <a:gd name="T3" fmla="*/ 2147483647 h 743"/>
              <a:gd name="T4" fmla="*/ 0 w 15"/>
              <a:gd name="T5" fmla="*/ 0 h 743"/>
              <a:gd name="T6" fmla="*/ 2147483647 w 15"/>
              <a:gd name="T7" fmla="*/ 0 h 743"/>
              <a:gd name="T8" fmla="*/ 0 w 15"/>
              <a:gd name="T9" fmla="*/ 2147483647 h 743"/>
              <a:gd name="T10" fmla="*/ 2147483647 w 15"/>
              <a:gd name="T11" fmla="*/ 2147483647 h 743"/>
              <a:gd name="T12" fmla="*/ 2147483647 w 15"/>
              <a:gd name="T13" fmla="*/ 2147483647 h 7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743"/>
              <a:gd name="T23" fmla="*/ 15 w 15"/>
              <a:gd name="T24" fmla="*/ 743 h 7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743">
                <a:moveTo>
                  <a:pt x="15" y="743"/>
                </a:moveTo>
                <a:lnTo>
                  <a:pt x="0" y="743"/>
                </a:lnTo>
                <a:lnTo>
                  <a:pt x="0" y="0"/>
                </a:lnTo>
                <a:lnTo>
                  <a:pt x="15" y="0"/>
                </a:lnTo>
                <a:lnTo>
                  <a:pt x="0" y="15"/>
                </a:lnTo>
                <a:lnTo>
                  <a:pt x="15" y="15"/>
                </a:lnTo>
                <a:lnTo>
                  <a:pt x="15" y="7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Freeform 44"/>
          <p:cNvSpPr>
            <a:spLocks/>
          </p:cNvSpPr>
          <p:nvPr/>
        </p:nvSpPr>
        <p:spPr bwMode="auto">
          <a:xfrm>
            <a:off x="5600700" y="1976438"/>
            <a:ext cx="603250" cy="336550"/>
          </a:xfrm>
          <a:custGeom>
            <a:avLst/>
            <a:gdLst>
              <a:gd name="T0" fmla="*/ 0 w 380"/>
              <a:gd name="T1" fmla="*/ 2147483647 h 212"/>
              <a:gd name="T2" fmla="*/ 2147483647 w 380"/>
              <a:gd name="T3" fmla="*/ 0 h 212"/>
              <a:gd name="T4" fmla="*/ 2147483647 w 380"/>
              <a:gd name="T5" fmla="*/ 2147483647 h 212"/>
              <a:gd name="T6" fmla="*/ 2147483647 w 380"/>
              <a:gd name="T7" fmla="*/ 2147483647 h 212"/>
              <a:gd name="T8" fmla="*/ 2147483647 w 380"/>
              <a:gd name="T9" fmla="*/ 2147483647 h 212"/>
              <a:gd name="T10" fmla="*/ 2147483647 w 380"/>
              <a:gd name="T11" fmla="*/ 2147483647 h 212"/>
              <a:gd name="T12" fmla="*/ 0 w 380"/>
              <a:gd name="T13" fmla="*/ 2147483647 h 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0"/>
              <a:gd name="T22" fmla="*/ 0 h 212"/>
              <a:gd name="T23" fmla="*/ 380 w 380"/>
              <a:gd name="T24" fmla="*/ 212 h 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0" h="212">
                <a:moveTo>
                  <a:pt x="0" y="30"/>
                </a:moveTo>
                <a:lnTo>
                  <a:pt x="15" y="0"/>
                </a:lnTo>
                <a:lnTo>
                  <a:pt x="380" y="182"/>
                </a:lnTo>
                <a:lnTo>
                  <a:pt x="380" y="197"/>
                </a:lnTo>
                <a:lnTo>
                  <a:pt x="365" y="197"/>
                </a:lnTo>
                <a:lnTo>
                  <a:pt x="365" y="212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Freeform 45"/>
          <p:cNvSpPr>
            <a:spLocks/>
          </p:cNvSpPr>
          <p:nvPr/>
        </p:nvSpPr>
        <p:spPr bwMode="auto">
          <a:xfrm>
            <a:off x="6180138" y="2289175"/>
            <a:ext cx="23812" cy="601663"/>
          </a:xfrm>
          <a:custGeom>
            <a:avLst/>
            <a:gdLst>
              <a:gd name="T0" fmla="*/ 0 w 15"/>
              <a:gd name="T1" fmla="*/ 0 h 379"/>
              <a:gd name="T2" fmla="*/ 2147483647 w 15"/>
              <a:gd name="T3" fmla="*/ 0 h 379"/>
              <a:gd name="T4" fmla="*/ 2147483647 w 15"/>
              <a:gd name="T5" fmla="*/ 2147483647 h 379"/>
              <a:gd name="T6" fmla="*/ 0 w 15"/>
              <a:gd name="T7" fmla="*/ 2147483647 h 379"/>
              <a:gd name="T8" fmla="*/ 0 w 15"/>
              <a:gd name="T9" fmla="*/ 0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379"/>
              <a:gd name="T17" fmla="*/ 15 w 15"/>
              <a:gd name="T18" fmla="*/ 379 h 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379">
                <a:moveTo>
                  <a:pt x="0" y="0"/>
                </a:moveTo>
                <a:lnTo>
                  <a:pt x="15" y="0"/>
                </a:lnTo>
                <a:lnTo>
                  <a:pt x="15" y="379"/>
                </a:lnTo>
                <a:lnTo>
                  <a:pt x="0" y="3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Freeform 46"/>
          <p:cNvSpPr>
            <a:spLocks/>
          </p:cNvSpPr>
          <p:nvPr/>
        </p:nvSpPr>
        <p:spPr bwMode="auto">
          <a:xfrm>
            <a:off x="5600700" y="2843213"/>
            <a:ext cx="603250" cy="336550"/>
          </a:xfrm>
          <a:custGeom>
            <a:avLst/>
            <a:gdLst>
              <a:gd name="T0" fmla="*/ 2147483647 w 380"/>
              <a:gd name="T1" fmla="*/ 0 h 212"/>
              <a:gd name="T2" fmla="*/ 2147483647 w 380"/>
              <a:gd name="T3" fmla="*/ 2147483647 h 212"/>
              <a:gd name="T4" fmla="*/ 2147483647 w 380"/>
              <a:gd name="T5" fmla="*/ 2147483647 h 212"/>
              <a:gd name="T6" fmla="*/ 0 w 380"/>
              <a:gd name="T7" fmla="*/ 2147483647 h 212"/>
              <a:gd name="T8" fmla="*/ 2147483647 w 380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212"/>
              <a:gd name="T17" fmla="*/ 380 w 380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212">
                <a:moveTo>
                  <a:pt x="365" y="0"/>
                </a:moveTo>
                <a:lnTo>
                  <a:pt x="380" y="30"/>
                </a:lnTo>
                <a:lnTo>
                  <a:pt x="15" y="212"/>
                </a:lnTo>
                <a:lnTo>
                  <a:pt x="0" y="182"/>
                </a:lnTo>
                <a:lnTo>
                  <a:pt x="3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50"/>
          <p:cNvSpPr>
            <a:spLocks noChangeShapeType="1"/>
          </p:cNvSpPr>
          <p:nvPr/>
        </p:nvSpPr>
        <p:spPr bwMode="auto">
          <a:xfrm>
            <a:off x="966788" y="2144713"/>
            <a:ext cx="4633912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Rectangle 51"/>
          <p:cNvSpPr>
            <a:spLocks noChangeArrowheads="1"/>
          </p:cNvSpPr>
          <p:nvPr/>
        </p:nvSpPr>
        <p:spPr bwMode="auto">
          <a:xfrm>
            <a:off x="1120775" y="1841500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199" name="Line 52"/>
          <p:cNvSpPr>
            <a:spLocks noChangeShapeType="1"/>
          </p:cNvSpPr>
          <p:nvPr/>
        </p:nvSpPr>
        <p:spPr bwMode="auto">
          <a:xfrm flipV="1">
            <a:off x="4949825" y="2071688"/>
            <a:ext cx="144463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Rectangle 53"/>
          <p:cNvSpPr>
            <a:spLocks noChangeArrowheads="1"/>
          </p:cNvSpPr>
          <p:nvPr/>
        </p:nvSpPr>
        <p:spPr bwMode="auto">
          <a:xfrm>
            <a:off x="5149850" y="2132013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01" name="Line 54"/>
          <p:cNvSpPr>
            <a:spLocks noChangeShapeType="1"/>
          </p:cNvSpPr>
          <p:nvPr/>
        </p:nvSpPr>
        <p:spPr bwMode="auto">
          <a:xfrm>
            <a:off x="6180138" y="2578100"/>
            <a:ext cx="173672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Rectangle 55"/>
          <p:cNvSpPr>
            <a:spLocks noChangeArrowheads="1"/>
          </p:cNvSpPr>
          <p:nvPr/>
        </p:nvSpPr>
        <p:spPr bwMode="auto">
          <a:xfrm>
            <a:off x="7578725" y="2276475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50203" name="Rectangle 56"/>
          <p:cNvSpPr>
            <a:spLocks noChangeArrowheads="1"/>
          </p:cNvSpPr>
          <p:nvPr/>
        </p:nvSpPr>
        <p:spPr bwMode="auto">
          <a:xfrm>
            <a:off x="7804150" y="2276475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50204" name="Rectangle 57"/>
          <p:cNvSpPr>
            <a:spLocks noChangeArrowheads="1"/>
          </p:cNvSpPr>
          <p:nvPr/>
        </p:nvSpPr>
        <p:spPr bwMode="auto">
          <a:xfrm>
            <a:off x="7980363" y="2276475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sp>
        <p:nvSpPr>
          <p:cNvPr id="50205" name="Line 58"/>
          <p:cNvSpPr>
            <a:spLocks noChangeShapeType="1"/>
          </p:cNvSpPr>
          <p:nvPr/>
        </p:nvSpPr>
        <p:spPr bwMode="auto">
          <a:xfrm>
            <a:off x="2705100" y="3011488"/>
            <a:ext cx="289560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59"/>
          <p:cNvSpPr>
            <a:spLocks noChangeShapeType="1"/>
          </p:cNvSpPr>
          <p:nvPr/>
        </p:nvSpPr>
        <p:spPr bwMode="auto">
          <a:xfrm flipV="1">
            <a:off x="4949825" y="2940050"/>
            <a:ext cx="144463" cy="14446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Rectangle 60"/>
          <p:cNvSpPr>
            <a:spLocks noChangeArrowheads="1"/>
          </p:cNvSpPr>
          <p:nvPr/>
        </p:nvSpPr>
        <p:spPr bwMode="auto">
          <a:xfrm>
            <a:off x="5149850" y="299878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08" name="Line 61"/>
          <p:cNvSpPr>
            <a:spLocks noChangeShapeType="1"/>
          </p:cNvSpPr>
          <p:nvPr/>
        </p:nvSpPr>
        <p:spPr bwMode="auto">
          <a:xfrm flipV="1">
            <a:off x="6662738" y="2506663"/>
            <a:ext cx="144462" cy="1444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Rectangle 62"/>
          <p:cNvSpPr>
            <a:spLocks noChangeArrowheads="1"/>
          </p:cNvSpPr>
          <p:nvPr/>
        </p:nvSpPr>
        <p:spPr bwMode="auto">
          <a:xfrm>
            <a:off x="6838950" y="2636838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50210" name="Line 63"/>
          <p:cNvSpPr>
            <a:spLocks noChangeShapeType="1"/>
          </p:cNvSpPr>
          <p:nvPr/>
        </p:nvSpPr>
        <p:spPr bwMode="auto">
          <a:xfrm flipV="1">
            <a:off x="5889625" y="3011488"/>
            <a:ext cx="1588" cy="13017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Freeform 64"/>
          <p:cNvSpPr>
            <a:spLocks/>
          </p:cNvSpPr>
          <p:nvPr/>
        </p:nvSpPr>
        <p:spPr bwMode="auto">
          <a:xfrm>
            <a:off x="2922588" y="2289175"/>
            <a:ext cx="71437" cy="71438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0 h 45"/>
              <a:gd name="T4" fmla="*/ 0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5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Freeform 65"/>
          <p:cNvSpPr>
            <a:spLocks/>
          </p:cNvSpPr>
          <p:nvPr/>
        </p:nvSpPr>
        <p:spPr bwMode="auto">
          <a:xfrm>
            <a:off x="2922588" y="2433638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6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Freeform 66"/>
          <p:cNvSpPr>
            <a:spLocks/>
          </p:cNvSpPr>
          <p:nvPr/>
        </p:nvSpPr>
        <p:spPr bwMode="auto">
          <a:xfrm>
            <a:off x="2922588" y="2289175"/>
            <a:ext cx="71437" cy="71438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0 h 45"/>
              <a:gd name="T4" fmla="*/ 0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5"/>
              <a:gd name="T17" fmla="*/ 45 w 4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5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5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67"/>
          <p:cNvSpPr>
            <a:spLocks/>
          </p:cNvSpPr>
          <p:nvPr/>
        </p:nvSpPr>
        <p:spPr bwMode="auto">
          <a:xfrm>
            <a:off x="2922588" y="2433638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6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Freeform 68"/>
          <p:cNvSpPr>
            <a:spLocks/>
          </p:cNvSpPr>
          <p:nvPr/>
        </p:nvSpPr>
        <p:spPr bwMode="auto">
          <a:xfrm>
            <a:off x="2922588" y="2578100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30"/>
                </a:moveTo>
                <a:lnTo>
                  <a:pt x="30" y="0"/>
                </a:lnTo>
                <a:lnTo>
                  <a:pt x="0" y="30"/>
                </a:lnTo>
                <a:lnTo>
                  <a:pt x="30" y="46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Freeform 69"/>
          <p:cNvSpPr>
            <a:spLocks/>
          </p:cNvSpPr>
          <p:nvPr/>
        </p:nvSpPr>
        <p:spPr bwMode="auto">
          <a:xfrm>
            <a:off x="2922588" y="2578100"/>
            <a:ext cx="71437" cy="73025"/>
          </a:xfrm>
          <a:custGeom>
            <a:avLst/>
            <a:gdLst>
              <a:gd name="T0" fmla="*/ 2147483647 w 45"/>
              <a:gd name="T1" fmla="*/ 2147483647 h 46"/>
              <a:gd name="T2" fmla="*/ 2147483647 w 45"/>
              <a:gd name="T3" fmla="*/ 0 h 46"/>
              <a:gd name="T4" fmla="*/ 0 w 45"/>
              <a:gd name="T5" fmla="*/ 2147483647 h 46"/>
              <a:gd name="T6" fmla="*/ 2147483647 w 45"/>
              <a:gd name="T7" fmla="*/ 2147483647 h 46"/>
              <a:gd name="T8" fmla="*/ 2147483647 w 4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46"/>
              <a:gd name="T17" fmla="*/ 45 w 4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46">
                <a:moveTo>
                  <a:pt x="45" y="15"/>
                </a:moveTo>
                <a:lnTo>
                  <a:pt x="15" y="0"/>
                </a:lnTo>
                <a:lnTo>
                  <a:pt x="0" y="15"/>
                </a:lnTo>
                <a:lnTo>
                  <a:pt x="15" y="46"/>
                </a:lnTo>
                <a:lnTo>
                  <a:pt x="45" y="15"/>
                </a:lnTo>
                <a:close/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70"/>
          <p:cNvSpPr>
            <a:spLocks noChangeShapeType="1"/>
          </p:cNvSpPr>
          <p:nvPr/>
        </p:nvSpPr>
        <p:spPr bwMode="auto">
          <a:xfrm>
            <a:off x="2705100" y="3011488"/>
            <a:ext cx="1588" cy="20240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71"/>
          <p:cNvSpPr>
            <a:spLocks noChangeShapeType="1"/>
          </p:cNvSpPr>
          <p:nvPr/>
        </p:nvSpPr>
        <p:spPr bwMode="auto">
          <a:xfrm flipV="1">
            <a:off x="2414588" y="2144713"/>
            <a:ext cx="1587" cy="144621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72"/>
          <p:cNvSpPr>
            <a:spLocks noChangeShapeType="1"/>
          </p:cNvSpPr>
          <p:nvPr/>
        </p:nvSpPr>
        <p:spPr bwMode="auto">
          <a:xfrm>
            <a:off x="5021263" y="4313238"/>
            <a:ext cx="579437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Rectangle 73"/>
          <p:cNvSpPr>
            <a:spLocks noChangeArrowheads="1"/>
          </p:cNvSpPr>
          <p:nvPr/>
        </p:nvSpPr>
        <p:spPr bwMode="auto">
          <a:xfrm>
            <a:off x="5084763" y="4010025"/>
            <a:ext cx="600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a &gt; b</a:t>
            </a:r>
            <a:endParaRPr lang="en-US"/>
          </a:p>
        </p:txBody>
      </p:sp>
      <p:sp>
        <p:nvSpPr>
          <p:cNvPr id="50221" name="Rectangle 77"/>
          <p:cNvSpPr>
            <a:spLocks noChangeArrowheads="1"/>
          </p:cNvSpPr>
          <p:nvPr/>
        </p:nvSpPr>
        <p:spPr bwMode="auto">
          <a:xfrm>
            <a:off x="5802313" y="2159000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50222" name="Rectangle 78"/>
          <p:cNvSpPr>
            <a:spLocks noChangeArrowheads="1"/>
          </p:cNvSpPr>
          <p:nvPr/>
        </p:nvSpPr>
        <p:spPr bwMode="auto">
          <a:xfrm>
            <a:off x="5802313" y="2716213"/>
            <a:ext cx="147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50223" name="Rectangle 79"/>
          <p:cNvSpPr>
            <a:spLocks noChangeArrowheads="1"/>
          </p:cNvSpPr>
          <p:nvPr/>
        </p:nvSpPr>
        <p:spPr bwMode="auto">
          <a:xfrm>
            <a:off x="4435475" y="4152900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</a:rPr>
              <a:t>gt</a:t>
            </a:r>
            <a:endParaRPr lang="en-US"/>
          </a:p>
        </p:txBody>
      </p:sp>
      <p:sp>
        <p:nvSpPr>
          <p:cNvPr id="50224" name="Text Box 80"/>
          <p:cNvSpPr txBox="1">
            <a:spLocks noChangeArrowheads="1"/>
          </p:cNvSpPr>
          <p:nvPr/>
        </p:nvSpPr>
        <p:spPr bwMode="auto">
          <a:xfrm rot="5400000">
            <a:off x="3332956" y="4025107"/>
            <a:ext cx="1341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b="0"/>
              <a:t>Magnitude</a:t>
            </a:r>
          </a:p>
          <a:p>
            <a:pPr algn="ctr">
              <a:spcBef>
                <a:spcPct val="0"/>
              </a:spcBef>
            </a:pPr>
            <a:r>
              <a:rPr lang="en-US" b="0"/>
              <a:t>Comparator</a:t>
            </a:r>
          </a:p>
        </p:txBody>
      </p:sp>
      <p:sp>
        <p:nvSpPr>
          <p:cNvPr id="50225" name="Text Box 81"/>
          <p:cNvSpPr txBox="1">
            <a:spLocks noChangeArrowheads="1"/>
          </p:cNvSpPr>
          <p:nvPr/>
        </p:nvSpPr>
        <p:spPr bwMode="auto">
          <a:xfrm rot="5400000">
            <a:off x="5849144" y="2424906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/>
              <a:t>Mux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2020888" y="2590800"/>
          <a:ext cx="5100637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Visio" r:id="rId4" imgW="2552700" imgH="965200" progId="Visio.Drawing.6">
                  <p:embed/>
                </p:oleObj>
              </mc:Choice>
              <mc:Fallback>
                <p:oleObj name="Visio" r:id="rId4" imgW="2552700" imgH="9652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590800"/>
                        <a:ext cx="5100637" cy="191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Read-only memory (ROM)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87363" y="228600"/>
          <a:ext cx="4699000" cy="633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Visio" r:id="rId4" imgW="2349500" imgH="3175000" progId="Visio.Drawing.6">
                  <p:embed/>
                </p:oleObj>
              </mc:Choice>
              <mc:Fallback>
                <p:oleObj name="Visio" r:id="rId4" imgW="2349500" imgH="3175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28600"/>
                        <a:ext cx="4699000" cy="633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94213" y="228600"/>
            <a:ext cx="4446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Conceptual block diagram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Lecture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Combinational building blocks – the idioms of digital design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Decoder (binary to one-hot)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Encoder (one-hot to binary)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Muliplexer (select one of N)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Arbiter (pick first of N)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Comparators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Read-only memories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987425"/>
          <a:ext cx="8720138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Visio" r:id="rId4" imgW="5130800" imgH="3454400" progId="Visio.Drawing.6">
                  <p:embed/>
                </p:oleObj>
              </mc:Choice>
              <mc:Fallback>
                <p:oleObj name="Visio" r:id="rId4" imgW="5130800" imgH="34544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7425"/>
                        <a:ext cx="8720138" cy="587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73600" y="228600"/>
            <a:ext cx="4268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2-D array implementation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Assemble combinational circuits from pre-defined building blocks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Decoder – converts codes (e.g., binary to one-hot)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Encoder – encodes one-hot to binary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Multiplexer – select an input (one-hot select)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Arbiter – pick first true bit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Comparators – equality and magnitude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ROMs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Divide and conquer to build large units from small units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Decoder, encoder, multiplexer</a:t>
            </a:r>
          </a:p>
          <a:p>
            <a:r>
              <a:rPr lang="en-US" smtClean="0">
                <a:ea typeface="ＭＳ Ｐゴシック" pitchFamily="34" charset="-128"/>
              </a:rPr>
              <a:t>Logic with multiplexers or decoders</a:t>
            </a:r>
          </a:p>
          <a:p>
            <a:r>
              <a:rPr lang="en-US" smtClean="0">
                <a:ea typeface="ＭＳ Ｐゴシック" pitchFamily="34" charset="-128"/>
              </a:rPr>
              <a:t>Bit-slice coding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Coming in L4	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Numbers and Arithmetic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One-hot representation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Represent a set of N elements with N bits</a:t>
            </a:r>
          </a:p>
          <a:p>
            <a:pPr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Exactly one bit is set</a:t>
            </a:r>
          </a:p>
          <a:p>
            <a:pPr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Example – encode numbers 0-7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Binary	One-hot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000		00000001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001		00000010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010		00000100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…		…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110		01000000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		111		10000000</a:t>
            </a:r>
          </a:p>
          <a:p>
            <a:pPr>
              <a:buFontTx/>
              <a:buNone/>
              <a:tabLst>
                <a:tab pos="914400" algn="l"/>
                <a:tab pos="2743200" algn="l"/>
              </a:tabLst>
            </a:pPr>
            <a:endParaRPr lang="en-US" smtClean="0">
              <a:ea typeface="ＭＳ Ｐゴシック" pitchFamily="34" charset="-128"/>
            </a:endParaRPr>
          </a:p>
          <a:p>
            <a:pPr>
              <a:tabLst>
                <a:tab pos="914400" algn="l"/>
                <a:tab pos="2743200" algn="l"/>
              </a:tabLst>
            </a:pPr>
            <a:r>
              <a:rPr lang="en-US" smtClean="0">
                <a:ea typeface="ＭＳ Ｐゴシック" pitchFamily="34" charset="-128"/>
              </a:rPr>
              <a:t>What operations are simpler with one-hot representation?  With binary?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Decoder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A decoder converts symbols from one code to another.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A binary to one-hot decoder converts a symbol from binary code to a one-hot code.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One-hot code: exactly one bit is high at any given time and each bit represents a symbol.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b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487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400" b="0" i="1">
                <a:solidFill>
                  <a:srgbClr val="0000FF"/>
                </a:solidFill>
              </a:rPr>
              <a:t>Binary input a to one-hot output b</a:t>
            </a:r>
          </a:p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b[i] = 1 if a = i</a:t>
            </a:r>
          </a:p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b = 1&lt;&lt;a</a:t>
            </a:r>
          </a:p>
        </p:txBody>
      </p:sp>
      <p:grpSp>
        <p:nvGrpSpPr>
          <p:cNvPr id="18438" name="Group 51"/>
          <p:cNvGrpSpPr>
            <a:grpSpLocks/>
          </p:cNvGrpSpPr>
          <p:nvPr/>
        </p:nvGrpSpPr>
        <p:grpSpPr bwMode="auto">
          <a:xfrm>
            <a:off x="4462463" y="3700463"/>
            <a:ext cx="4125912" cy="2082800"/>
            <a:chOff x="2811" y="2331"/>
            <a:chExt cx="2599" cy="1312"/>
          </a:xfrm>
        </p:grpSpPr>
        <p:sp>
          <p:nvSpPr>
            <p:cNvPr id="18439" name="Freeform 28"/>
            <p:cNvSpPr>
              <a:spLocks/>
            </p:cNvSpPr>
            <p:nvPr/>
          </p:nvSpPr>
          <p:spPr bwMode="auto">
            <a:xfrm>
              <a:off x="3668" y="2331"/>
              <a:ext cx="862" cy="1291"/>
            </a:xfrm>
            <a:custGeom>
              <a:avLst/>
              <a:gdLst>
                <a:gd name="T0" fmla="*/ 862 w 862"/>
                <a:gd name="T1" fmla="*/ 1291 h 1291"/>
                <a:gd name="T2" fmla="*/ 862 w 862"/>
                <a:gd name="T3" fmla="*/ 0 h 1291"/>
                <a:gd name="T4" fmla="*/ 0 w 862"/>
                <a:gd name="T5" fmla="*/ 0 h 1291"/>
                <a:gd name="T6" fmla="*/ 0 w 862"/>
                <a:gd name="T7" fmla="*/ 1291 h 1291"/>
                <a:gd name="T8" fmla="*/ 862 w 862"/>
                <a:gd name="T9" fmla="*/ 1291 h 1291"/>
                <a:gd name="T10" fmla="*/ 862 w 862"/>
                <a:gd name="T11" fmla="*/ 1291 h 1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2"/>
                <a:gd name="T19" fmla="*/ 0 h 1291"/>
                <a:gd name="T20" fmla="*/ 862 w 862"/>
                <a:gd name="T21" fmla="*/ 1291 h 1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2" h="1291">
                  <a:moveTo>
                    <a:pt x="862" y="1291"/>
                  </a:moveTo>
                  <a:lnTo>
                    <a:pt x="862" y="0"/>
                  </a:lnTo>
                  <a:lnTo>
                    <a:pt x="0" y="0"/>
                  </a:lnTo>
                  <a:lnTo>
                    <a:pt x="0" y="1291"/>
                  </a:lnTo>
                  <a:lnTo>
                    <a:pt x="862" y="1291"/>
                  </a:lnTo>
                  <a:close/>
                </a:path>
              </a:pathLst>
            </a:custGeom>
            <a:noFill/>
            <a:ln w="460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36"/>
            <p:cNvSpPr>
              <a:spLocks noChangeShapeType="1"/>
            </p:cNvSpPr>
            <p:nvPr/>
          </p:nvSpPr>
          <p:spPr bwMode="auto">
            <a:xfrm>
              <a:off x="2811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37"/>
            <p:cNvSpPr>
              <a:spLocks noChangeShapeType="1"/>
            </p:cNvSpPr>
            <p:nvPr/>
          </p:nvSpPr>
          <p:spPr bwMode="auto">
            <a:xfrm flipV="1">
              <a:off x="3189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38"/>
            <p:cNvSpPr>
              <a:spLocks noChangeArrowheads="1"/>
            </p:cNvSpPr>
            <p:nvPr/>
          </p:nvSpPr>
          <p:spPr bwMode="auto">
            <a:xfrm>
              <a:off x="3313" y="302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8443" name="Line 39"/>
            <p:cNvSpPr>
              <a:spLocks noChangeShapeType="1"/>
            </p:cNvSpPr>
            <p:nvPr/>
          </p:nvSpPr>
          <p:spPr bwMode="auto">
            <a:xfrm>
              <a:off x="4536" y="2983"/>
              <a:ext cx="86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40"/>
            <p:cNvSpPr>
              <a:spLocks noChangeShapeType="1"/>
            </p:cNvSpPr>
            <p:nvPr/>
          </p:nvSpPr>
          <p:spPr bwMode="auto">
            <a:xfrm flipV="1">
              <a:off x="4913" y="2929"/>
              <a:ext cx="107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41"/>
            <p:cNvSpPr>
              <a:spLocks noChangeArrowheads="1"/>
            </p:cNvSpPr>
            <p:nvPr/>
          </p:nvSpPr>
          <p:spPr bwMode="auto">
            <a:xfrm>
              <a:off x="5037" y="3029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18446" name="Rectangle 42"/>
            <p:cNvSpPr>
              <a:spLocks noChangeArrowheads="1"/>
            </p:cNvSpPr>
            <p:nvPr/>
          </p:nvSpPr>
          <p:spPr bwMode="auto">
            <a:xfrm>
              <a:off x="3746" y="286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8447" name="Rectangle 44"/>
            <p:cNvSpPr>
              <a:spLocks noChangeArrowheads="1"/>
            </p:cNvSpPr>
            <p:nvPr/>
          </p:nvSpPr>
          <p:spPr bwMode="auto">
            <a:xfrm>
              <a:off x="5317" y="332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4880" y="3410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18449" name="Rectangle 46"/>
            <p:cNvSpPr>
              <a:spLocks noChangeArrowheads="1"/>
            </p:cNvSpPr>
            <p:nvPr/>
          </p:nvSpPr>
          <p:spPr bwMode="auto">
            <a:xfrm>
              <a:off x="5228" y="341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18450" name="Rectangle 47"/>
            <p:cNvSpPr>
              <a:spLocks noChangeArrowheads="1"/>
            </p:cNvSpPr>
            <p:nvPr/>
          </p:nvSpPr>
          <p:spPr bwMode="auto">
            <a:xfrm>
              <a:off x="5091" y="343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/>
                <a:t>≤</a:t>
              </a:r>
            </a:p>
          </p:txBody>
        </p:sp>
        <p:sp>
          <p:nvSpPr>
            <p:cNvPr id="18451" name="Rectangle 48"/>
            <p:cNvSpPr>
              <a:spLocks noChangeArrowheads="1"/>
            </p:cNvSpPr>
            <p:nvPr/>
          </p:nvSpPr>
          <p:spPr bwMode="auto">
            <a:xfrm>
              <a:off x="4382" y="286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18452" name="Rectangle 50"/>
            <p:cNvSpPr>
              <a:spLocks noChangeArrowheads="1"/>
            </p:cNvSpPr>
            <p:nvPr/>
          </p:nvSpPr>
          <p:spPr bwMode="auto">
            <a:xfrm rot="5400000">
              <a:off x="3633" y="2830"/>
              <a:ext cx="96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0">
                  <a:solidFill>
                    <a:srgbClr val="000000"/>
                  </a:solidFill>
                </a:rPr>
                <a:t>Decoder</a:t>
              </a:r>
              <a:endParaRPr 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of a Decoder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352800" y="1600200"/>
            <a:ext cx="2133600" cy="365125"/>
            <a:chOff x="2352" y="2448"/>
            <a:chExt cx="1344" cy="220"/>
          </a:xfrm>
        </p:grpSpPr>
        <p:sp>
          <p:nvSpPr>
            <p:cNvPr id="19502" name="Line 4"/>
            <p:cNvSpPr>
              <a:spLocks noChangeShapeType="1"/>
            </p:cNvSpPr>
            <p:nvPr/>
          </p:nvSpPr>
          <p:spPr bwMode="auto">
            <a:xfrm>
              <a:off x="2496" y="2544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503" name="Text Box 5"/>
            <p:cNvSpPr txBox="1">
              <a:spLocks noChangeArrowheads="1"/>
            </p:cNvSpPr>
            <p:nvPr/>
          </p:nvSpPr>
          <p:spPr bwMode="auto">
            <a:xfrm>
              <a:off x="2352" y="2448"/>
              <a:ext cx="13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20000"/>
                </a:spcBef>
                <a:buSzPct val="100000"/>
              </a:pPr>
              <a:r>
                <a:rPr lang="en-US" sz="2400" b="0">
                  <a:solidFill>
                    <a:srgbClr val="0000FF"/>
                  </a:solidFill>
                  <a:cs typeface="Times New Roman" pitchFamily="18" charset="0"/>
                </a:rPr>
                <a:t>2      4 Decoder</a:t>
              </a:r>
              <a:endParaRPr lang="en-US" b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589830" name="Group 6"/>
          <p:cNvGraphicFramePr>
            <a:graphicFrameLocks noGrp="1"/>
          </p:cNvGraphicFramePr>
          <p:nvPr/>
        </p:nvGraphicFramePr>
        <p:xfrm>
          <a:off x="685800" y="2841625"/>
          <a:ext cx="2819400" cy="1600201"/>
        </p:xfrm>
        <a:graphic>
          <a:graphicData uri="http://schemas.openxmlformats.org/drawingml/2006/table">
            <a:tbl>
              <a:tblPr/>
              <a:tblGrid>
                <a:gridCol w="469900"/>
                <a:gridCol w="469900"/>
                <a:gridCol w="469900"/>
                <a:gridCol w="469900"/>
                <a:gridCol w="469900"/>
                <a:gridCol w="4699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01" name="Object 2"/>
          <p:cNvGraphicFramePr>
            <a:graphicFrameLocks noChangeAspect="1"/>
          </p:cNvGraphicFramePr>
          <p:nvPr/>
        </p:nvGraphicFramePr>
        <p:xfrm>
          <a:off x="5181600" y="2133600"/>
          <a:ext cx="32416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Visio" r:id="rId4" imgW="1752600" imgH="2057400" progId="Visio.Drawing.6">
                  <p:embed/>
                </p:oleObj>
              </mc:Choice>
              <mc:Fallback>
                <p:oleObj name="Visio" r:id="rId4" imgW="1752600" imgH="20574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32416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Can build a large decoder from several small decoders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endParaRPr lang="en-US" sz="2800" b="0">
              <a:solidFill>
                <a:srgbClr val="000099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63538" y="1052513"/>
            <a:ext cx="77724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Example – build a 6 </a:t>
            </a:r>
            <a:r>
              <a:rPr lang="en-US" b="0">
                <a:sym typeface="Wingdings" pitchFamily="2" charset="2"/>
              </a:rPr>
              <a:t> 64 decoder from 3 2  4 decoders</a:t>
            </a:r>
            <a:endParaRPr lang="en-US" b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Each 2</a:t>
            </a:r>
            <a:r>
              <a:rPr lang="en-US" b="0">
                <a:sym typeface="Wingdings" pitchFamily="2" charset="2"/>
              </a:rPr>
              <a:t>4 decodes 2 bits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a[1:0]</a:t>
            </a:r>
            <a:r>
              <a:rPr lang="en-US" b="0">
                <a:sym typeface="Wingdings" pitchFamily="2" charset="2"/>
              </a:rPr>
              <a:t>x[3:0], a[3:2]y[3:0], a[5:4]z[3:0]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AND one bit each of x, y, and z to generate an output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b[i] = x[i[1:0]] &amp; y[i[3:2]] &amp; z[i[5:4]]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Think of each bit of b as a position in a 3-D cube</a:t>
            </a:r>
          </a:p>
        </p:txBody>
      </p:sp>
      <p:graphicFrame>
        <p:nvGraphicFramePr>
          <p:cNvPr id="591877" name="Group 5"/>
          <p:cNvGraphicFramePr>
            <a:graphicFrameLocks noGrp="1"/>
          </p:cNvGraphicFramePr>
          <p:nvPr/>
        </p:nvGraphicFramePr>
        <p:xfrm>
          <a:off x="533400" y="3778250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/>
                <a:gridCol w="393700"/>
                <a:gridCol w="393700"/>
                <a:gridCol w="393700"/>
                <a:gridCol w="393700"/>
                <a:gridCol w="3937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1921" name="Group 49"/>
          <p:cNvGraphicFramePr>
            <a:graphicFrameLocks noGrp="1"/>
          </p:cNvGraphicFramePr>
          <p:nvPr/>
        </p:nvGraphicFramePr>
        <p:xfrm>
          <a:off x="3276600" y="3778250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/>
                <a:gridCol w="393700"/>
                <a:gridCol w="393700"/>
                <a:gridCol w="393700"/>
                <a:gridCol w="393700"/>
                <a:gridCol w="3937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1965" name="Group 93"/>
          <p:cNvGraphicFramePr>
            <a:graphicFrameLocks noGrp="1"/>
          </p:cNvGraphicFramePr>
          <p:nvPr/>
        </p:nvGraphicFramePr>
        <p:xfrm>
          <a:off x="6019800" y="3778250"/>
          <a:ext cx="2362200" cy="1600201"/>
        </p:xfrm>
        <a:graphic>
          <a:graphicData uri="http://schemas.openxmlformats.org/drawingml/2006/table">
            <a:tbl>
              <a:tblPr/>
              <a:tblGrid>
                <a:gridCol w="393700"/>
                <a:gridCol w="393700"/>
                <a:gridCol w="393700"/>
                <a:gridCol w="393700"/>
                <a:gridCol w="393700"/>
                <a:gridCol w="3937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2005-2012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2-Stage decoders – the picture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600200" y="1447800"/>
          <a:ext cx="5338763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Visio" r:id="rId4" imgW="2667000" imgH="2286000" progId="Visio.Drawing.6">
                  <p:embed/>
                </p:oleObj>
              </mc:Choice>
              <mc:Fallback>
                <p:oleObj name="Visio" r:id="rId4" imgW="2667000" imgH="22860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5338763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2599</Words>
  <Application>Microsoft Office PowerPoint</Application>
  <PresentationFormat>On-screen Show (4:3)</PresentationFormat>
  <Paragraphs>851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ＭＳ Ｐゴシック</vt:lpstr>
      <vt:lpstr>Times New Roman</vt:lpstr>
      <vt:lpstr>Symbol</vt:lpstr>
      <vt:lpstr>Wingdings</vt:lpstr>
      <vt:lpstr>Courier New</vt:lpstr>
      <vt:lpstr>lect</vt:lpstr>
      <vt:lpstr>Microsoft Visio Drawing</vt:lpstr>
      <vt:lpstr>Digital Design: A Systems Approach  Lecture 3:  Combinational Building Blocks </vt:lpstr>
      <vt:lpstr>Readings</vt:lpstr>
      <vt:lpstr>Review</vt:lpstr>
      <vt:lpstr>Today’s Lecture</vt:lpstr>
      <vt:lpstr>One-hot representation</vt:lpstr>
      <vt:lpstr>Decoder</vt:lpstr>
      <vt:lpstr>Example of a Decoder</vt:lpstr>
      <vt:lpstr>Can build a large decoder from several small decoders</vt:lpstr>
      <vt:lpstr>2-Stage decoders – the picture</vt:lpstr>
      <vt:lpstr>Advantage Of Dividing Large Decoder</vt:lpstr>
      <vt:lpstr>Verilog implementation of a decoder</vt:lpstr>
      <vt:lpstr>Synthesizes to</vt:lpstr>
      <vt:lpstr>Can implement an arbitrary logic function with a decoder Example – prime number function</vt:lpstr>
      <vt:lpstr>Encoder</vt:lpstr>
      <vt:lpstr>Designing A Large Encoder – 164 from 5 42s</vt:lpstr>
      <vt:lpstr>PowerPoint Presentation</vt:lpstr>
      <vt:lpstr>PowerPoint Presentation</vt:lpstr>
      <vt:lpstr>Multiplexer</vt:lpstr>
      <vt:lpstr>Multiplexer Implementation</vt:lpstr>
      <vt:lpstr>PowerPoint Presentation</vt:lpstr>
      <vt:lpstr>PowerPoint Presentation</vt:lpstr>
      <vt:lpstr>k-bit Binary-Select Multiplexer</vt:lpstr>
      <vt:lpstr>k-bit Binary-Select Multiplexer (Cont)</vt:lpstr>
      <vt:lpstr>Implementing k-bit Binary-Select Multiplexer Using Verilog</vt:lpstr>
      <vt:lpstr>PowerPoint Presentation</vt:lpstr>
      <vt:lpstr>Arbiter</vt:lpstr>
      <vt:lpstr>Logic Diagram Of One Bit Of An Arbiter</vt:lpstr>
      <vt:lpstr>Two Implementations Of A 4-Bit Arbiter</vt:lpstr>
      <vt:lpstr>Implementing Arbitrary Width Arbiter Using Verilog</vt:lpstr>
      <vt:lpstr>Priority Encoder</vt:lpstr>
      <vt:lpstr>Verilog for Priority Encoder</vt:lpstr>
      <vt:lpstr>Functions built from decoders and other blocks</vt:lpstr>
      <vt:lpstr>Equality Comparator</vt:lpstr>
      <vt:lpstr>Magnitude Comparator</vt:lpstr>
      <vt:lpstr>Another Implementation Of Magnitude Comparator</vt:lpstr>
      <vt:lpstr>PowerPoint Presentation</vt:lpstr>
      <vt:lpstr>Putting things together – Maximum unit</vt:lpstr>
      <vt:lpstr>Read-only memory (ROM)</vt:lpstr>
      <vt:lpstr>PowerPoint Presentation</vt:lpstr>
      <vt:lpstr>PowerPoint Presentation</vt:lpstr>
      <vt:lpstr>Summary</vt:lpstr>
      <vt:lpstr>Coming in L4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2012-11-30T22:02:57Z</dcterms:created>
  <dcterms:modified xsi:type="dcterms:W3CDTF">2012-11-30T22:03:06Z</dcterms:modified>
</cp:coreProperties>
</file>