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B1FE-A21A-4EC0-BD3D-D9BC56CE91D1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F7C0D-2252-4EE4-BBB1-FBE502628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2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7C0D-2252-4EE4-BBB1-FBE502628ACE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6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1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0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44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6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2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5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1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1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9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7EB0-834D-4677-BC7B-50D3901DBF06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6180-5BC9-49AE-9B1C-81FAB4617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0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0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tif"/><Relationship Id="rId5" Type="http://schemas.openxmlformats.org/officeDocument/2006/relationships/image" Target="../media/image161.png"/><Relationship Id="rId4" Type="http://schemas.openxmlformats.org/officeDocument/2006/relationships/image" Target="../media/image1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3.png"/><Relationship Id="rId7" Type="http://schemas.openxmlformats.org/officeDocument/2006/relationships/image" Target="../media/image175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6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3.png"/><Relationship Id="rId4" Type="http://schemas.openxmlformats.org/officeDocument/2006/relationships/image" Target="../media/image2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2" y="370702"/>
            <a:ext cx="5594229" cy="3738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32" y="4324865"/>
            <a:ext cx="5594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Figure 1.1 The Trans-Alaska Pipeline starts at Pump Station 1 in Prudhoe Bay. </a:t>
            </a:r>
            <a:r>
              <a:rPr lang="en-GB" sz="1400" dirty="0"/>
              <a:t>[Figure from www.clui.org/ludb/site/alaska-pipeline-</a:t>
            </a:r>
          </a:p>
          <a:p>
            <a:r>
              <a:rPr lang="en-GB" sz="1400" dirty="0"/>
              <a:t>origin.]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79" y="576151"/>
            <a:ext cx="4563112" cy="3448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9979" y="4324865"/>
            <a:ext cx="4925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Figure 2.1 Trajectory of a Brownian Particle.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3595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06"/>
            <a:ext cx="5763429" cy="4515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25" y="434269"/>
            <a:ext cx="4534533" cy="4239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94" y="4698851"/>
            <a:ext cx="5143413" cy="72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025" y="4935594"/>
            <a:ext cx="4615801" cy="57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2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9" y="90814"/>
            <a:ext cx="5896798" cy="4534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73" y="90814"/>
            <a:ext cx="6030167" cy="4791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0886" y="5000368"/>
            <a:ext cx="513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7.6 Temperature rise of wire in THW technique given by (7.25</a:t>
            </a:r>
            <a:r>
              <a:rPr lang="en-GB" sz="1400" dirty="0" smtClean="0"/>
              <a:t>). Dashed </a:t>
            </a:r>
            <a:r>
              <a:rPr lang="en-GB" sz="1400" dirty="0"/>
              <a:t>curves at small and large times indicate non-</a:t>
            </a:r>
            <a:r>
              <a:rPr lang="en-GB" sz="1400" dirty="0" err="1"/>
              <a:t>idealities</a:t>
            </a:r>
            <a:r>
              <a:rPr lang="en-GB" sz="1400" dirty="0"/>
              <a:t> </a:t>
            </a:r>
            <a:r>
              <a:rPr lang="en-GB" sz="1400" dirty="0" smtClean="0"/>
              <a:t>associated with finite </a:t>
            </a:r>
            <a:r>
              <a:rPr lang="en-GB" sz="1400" dirty="0"/>
              <a:t>heat capacity of the wire and the </a:t>
            </a:r>
            <a:r>
              <a:rPr lang="en-GB" sz="1400" dirty="0" smtClean="0"/>
              <a:t>finite </a:t>
            </a:r>
            <a:r>
              <a:rPr lang="en-GB" sz="1400" dirty="0"/>
              <a:t>sample radius.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69" y="4882558"/>
            <a:ext cx="4706417" cy="4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" y="522467"/>
            <a:ext cx="6363588" cy="3572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63" y="81424"/>
            <a:ext cx="5955137" cy="4497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05" y="4224688"/>
            <a:ext cx="4343055" cy="547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460" y="4498666"/>
            <a:ext cx="4779268" cy="4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8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/>
          <a:stretch/>
        </p:blipFill>
        <p:spPr>
          <a:xfrm>
            <a:off x="0" y="123567"/>
            <a:ext cx="6049219" cy="4770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68" y="385392"/>
            <a:ext cx="5239481" cy="3467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9219" y="4547286"/>
            <a:ext cx="564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7.10 Schematic showing </a:t>
            </a:r>
            <a:r>
              <a:rPr lang="en-GB" sz="1400" dirty="0" smtClean="0"/>
              <a:t>flow </a:t>
            </a:r>
            <a:r>
              <a:rPr lang="en-GB" sz="1400" dirty="0"/>
              <a:t>of a liquid (light shaded region) that</a:t>
            </a:r>
          </a:p>
          <a:p>
            <a:r>
              <a:rPr lang="en-GB" sz="1400" dirty="0"/>
              <a:t>partially </a:t>
            </a:r>
            <a:r>
              <a:rPr lang="en-GB" sz="1400" dirty="0" smtClean="0"/>
              <a:t>fills </a:t>
            </a:r>
            <a:r>
              <a:rPr lang="en-GB" sz="1400" dirty="0"/>
              <a:t>the annular region between horizontal concentric </a:t>
            </a:r>
            <a:r>
              <a:rPr lang="en-GB" sz="1400" dirty="0" smtClean="0"/>
              <a:t>cylinders.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724" y="4796439"/>
            <a:ext cx="4705403" cy="5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" y="187842"/>
            <a:ext cx="7039957" cy="3038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32" y="3369276"/>
            <a:ext cx="682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(Above) Figure </a:t>
            </a:r>
            <a:r>
              <a:rPr lang="en-GB" sz="1400" dirty="0"/>
              <a:t>8.1 Flow in a tube showing cylindrical </a:t>
            </a:r>
            <a:r>
              <a:rPr lang="en-GB" sz="1400" dirty="0" smtClean="0"/>
              <a:t>fluid element.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78" y="2562324"/>
            <a:ext cx="5287113" cy="4105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27" y="4615248"/>
            <a:ext cx="6134956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4" y="72396"/>
            <a:ext cx="6287377" cy="2857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184" y="3163330"/>
            <a:ext cx="643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(Above) Figure </a:t>
            </a:r>
            <a:r>
              <a:rPr lang="en-GB" sz="1400" dirty="0"/>
              <a:t>8.3 Schematic of </a:t>
            </a:r>
            <a:r>
              <a:rPr lang="en-GB" sz="1400" dirty="0" smtClean="0"/>
              <a:t>flow </a:t>
            </a:r>
            <a:r>
              <a:rPr lang="en-GB" sz="1400" dirty="0"/>
              <a:t>in a tube of radius </a:t>
            </a:r>
            <a:r>
              <a:rPr lang="en-GB" sz="1400" i="1" dirty="0"/>
              <a:t>R</a:t>
            </a:r>
            <a:r>
              <a:rPr lang="en-GB" sz="1400" dirty="0"/>
              <a:t> and length </a:t>
            </a:r>
            <a:r>
              <a:rPr lang="en-GB" sz="1400" i="1" dirty="0"/>
              <a:t>L</a:t>
            </a:r>
            <a:r>
              <a:rPr lang="en-GB" sz="1400" dirty="0"/>
              <a:t>. Note that</a:t>
            </a:r>
          </a:p>
          <a:p>
            <a:r>
              <a:rPr lang="en-GB" sz="1400" dirty="0"/>
              <a:t>2</a:t>
            </a:r>
            <a:r>
              <a:rPr lang="en-GB" sz="1400" i="1" dirty="0"/>
              <a:t>V</a:t>
            </a:r>
            <a:r>
              <a:rPr lang="en-GB" sz="1400" dirty="0"/>
              <a:t> is the maximum velocity only for incompressible </a:t>
            </a:r>
            <a:r>
              <a:rPr lang="en-GB" sz="1400" dirty="0" smtClean="0"/>
              <a:t>flow</a:t>
            </a:r>
            <a:r>
              <a:rPr lang="en-GB" sz="1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25" y="2151993"/>
            <a:ext cx="6039693" cy="4706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74" y="5351690"/>
            <a:ext cx="6182588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2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8431" cy="4839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07" y="61920"/>
            <a:ext cx="6125430" cy="47155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8431" y="4888658"/>
            <a:ext cx="5334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8.6 Normalized pressure drop for compressible </a:t>
            </a:r>
            <a:r>
              <a:rPr lang="en-GB" sz="1400" dirty="0" smtClean="0"/>
              <a:t>flow </a:t>
            </a:r>
            <a:r>
              <a:rPr lang="en-GB" sz="1400" dirty="0"/>
              <a:t>in a tube </a:t>
            </a:r>
            <a:r>
              <a:rPr lang="en-GB" sz="1400" dirty="0" smtClean="0"/>
              <a:t>from (8.30</a:t>
            </a:r>
            <a:r>
              <a:rPr lang="en-GB" sz="1400" dirty="0"/>
              <a:t>) for four values of </a:t>
            </a:r>
            <a:r>
              <a:rPr lang="en-GB" sz="1400" dirty="0" smtClean="0"/>
              <a:t>               8 </a:t>
            </a:r>
            <a:r>
              <a:rPr lang="en-GB" sz="1400" dirty="0"/>
              <a:t>= </a:t>
            </a:r>
            <a:r>
              <a:rPr lang="en-GB" sz="1400" dirty="0" smtClean="0"/>
              <a:t>0:3, 1, 3, </a:t>
            </a:r>
            <a:r>
              <a:rPr lang="en-GB" sz="1400" dirty="0"/>
              <a:t>10 (solid lines from bottom </a:t>
            </a:r>
            <a:r>
              <a:rPr lang="en-GB" sz="1400" dirty="0" smtClean="0"/>
              <a:t>to top</a:t>
            </a:r>
            <a:r>
              <a:rPr lang="en-GB" sz="1400" dirty="0"/>
              <a:t>). The dash-dotted line is from the </a:t>
            </a:r>
            <a:r>
              <a:rPr lang="en-GB" sz="1400" dirty="0" smtClean="0"/>
              <a:t>lubrication approximation </a:t>
            </a:r>
            <a:r>
              <a:rPr lang="en-GB" sz="1400" dirty="0"/>
              <a:t>(8.36</a:t>
            </a:r>
            <a:r>
              <a:rPr lang="en-GB" sz="1400" dirty="0" smtClean="0"/>
              <a:t>). The </a:t>
            </a:r>
            <a:r>
              <a:rPr lang="en-GB" sz="1400" dirty="0"/>
              <a:t>dashed line is for the incompressible case,  </a:t>
            </a:r>
            <a:r>
              <a:rPr lang="en-GB" sz="1400" dirty="0" smtClean="0"/>
              <a:t>  = </a:t>
            </a:r>
            <a:r>
              <a:rPr lang="en-GB" sz="1400" dirty="0"/>
              <a:t>0.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736" y="5124460"/>
            <a:ext cx="539817" cy="219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9667" y="5592653"/>
            <a:ext cx="225197" cy="242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48" y="4991948"/>
            <a:ext cx="5834361" cy="7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1"/>
            <a:ext cx="6173061" cy="5029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470" y="5095453"/>
            <a:ext cx="584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8.7 Friction factor </a:t>
            </a:r>
            <a:r>
              <a:rPr lang="en-GB" sz="1400" dirty="0" smtClean="0"/>
              <a:t>      versus </a:t>
            </a:r>
            <a:r>
              <a:rPr lang="en-GB" sz="1400" dirty="0"/>
              <a:t>Reynolds number </a:t>
            </a:r>
            <a:r>
              <a:rPr lang="en-GB" sz="1400" dirty="0" smtClean="0"/>
              <a:t>            for incompressible flow </a:t>
            </a:r>
            <a:r>
              <a:rPr lang="en-GB" sz="1400" dirty="0"/>
              <a:t>in a smooth tube. The solid line for laminar </a:t>
            </a:r>
            <a:r>
              <a:rPr lang="en-GB" sz="1400" dirty="0" smtClean="0"/>
              <a:t>flow                  is from </a:t>
            </a:r>
            <a:r>
              <a:rPr lang="en-GB" sz="1400" dirty="0"/>
              <a:t>(8.38). For turbulent </a:t>
            </a:r>
            <a:r>
              <a:rPr lang="en-GB" sz="1400" dirty="0" smtClean="0"/>
              <a:t>flow                         , the </a:t>
            </a:r>
            <a:r>
              <a:rPr lang="en-GB" sz="1400" dirty="0"/>
              <a:t>solid line is from (</a:t>
            </a:r>
            <a:r>
              <a:rPr lang="en-GB" sz="1400" dirty="0" smtClean="0"/>
              <a:t>8.42) and </a:t>
            </a:r>
            <a:r>
              <a:rPr lang="en-GB" sz="1400" dirty="0"/>
              <a:t>the dashed line is from (8.43).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644" y="5148648"/>
            <a:ext cx="187362" cy="192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80" y="5105745"/>
            <a:ext cx="391555" cy="232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428" y="5393819"/>
            <a:ext cx="763482" cy="178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21413"/>
          <a:stretch/>
        </p:blipFill>
        <p:spPr>
          <a:xfrm>
            <a:off x="2667611" y="5597220"/>
            <a:ext cx="983010" cy="185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69" y="329681"/>
            <a:ext cx="6239746" cy="3134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1328" y="3463843"/>
            <a:ext cx="548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9.1 Schematic of forced convection in a heated tube.</a:t>
            </a:r>
          </a:p>
        </p:txBody>
      </p:sp>
    </p:spTree>
    <p:extLst>
      <p:ext uri="{BB962C8B-B14F-4D97-AF65-F5344CB8AC3E}">
        <p14:creationId xmlns:p14="http://schemas.microsoft.com/office/powerpoint/2010/main" val="203742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2482" cy="4286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281" y="4572000"/>
            <a:ext cx="5708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9.2 Temperature </a:t>
            </a:r>
            <a:r>
              <a:rPr lang="en-GB" sz="1400" dirty="0" smtClean="0"/>
              <a:t>field                for </a:t>
            </a:r>
            <a:r>
              <a:rPr lang="en-GB" sz="1400" dirty="0"/>
              <a:t>laminar </a:t>
            </a:r>
            <a:r>
              <a:rPr lang="en-GB" sz="1400" dirty="0" smtClean="0"/>
              <a:t>flow </a:t>
            </a:r>
            <a:r>
              <a:rPr lang="en-GB" sz="1400" dirty="0"/>
              <a:t>in a heated tube for</a:t>
            </a:r>
          </a:p>
          <a:p>
            <a:r>
              <a:rPr lang="en-GB" sz="1400" dirty="0" smtClean="0"/>
              <a:t>                               = 0:005, 0:01, 0:05, 0:1, 0:2, 0:3, </a:t>
            </a:r>
            <a:r>
              <a:rPr lang="en-GB" sz="1400" dirty="0"/>
              <a:t>0:4 (bottom to top). Also</a:t>
            </a:r>
          </a:p>
          <a:p>
            <a:r>
              <a:rPr lang="en-GB" sz="1400" dirty="0"/>
              <a:t>shown for </a:t>
            </a:r>
            <a:r>
              <a:rPr lang="en-GB" sz="1400" dirty="0" smtClean="0"/>
              <a:t>          0:1 </a:t>
            </a:r>
            <a:r>
              <a:rPr lang="en-GB" sz="1400" dirty="0"/>
              <a:t>(dashed lines) is the temperature from (9.10).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5098"/>
          <a:stretch/>
        </p:blipFill>
        <p:spPr>
          <a:xfrm>
            <a:off x="2333835" y="4596714"/>
            <a:ext cx="557406" cy="23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81" y="4813117"/>
            <a:ext cx="1282147" cy="256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6031"/>
          <a:stretch/>
        </p:blipFill>
        <p:spPr>
          <a:xfrm>
            <a:off x="1005366" y="5090982"/>
            <a:ext cx="345642" cy="198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82" y="330499"/>
            <a:ext cx="5048955" cy="4382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2482" y="4941331"/>
            <a:ext cx="5124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9.3 Schematic temperature </a:t>
            </a:r>
            <a:r>
              <a:rPr lang="en-GB" sz="1400" dirty="0" smtClean="0"/>
              <a:t>profile </a:t>
            </a:r>
            <a:r>
              <a:rPr lang="en-GB" sz="1400" dirty="0"/>
              <a:t>across interface between </a:t>
            </a:r>
            <a:r>
              <a:rPr lang="en-GB" sz="1400" dirty="0" smtClean="0"/>
              <a:t>solid and fluid </a:t>
            </a:r>
            <a:r>
              <a:rPr lang="en-GB" sz="1400" dirty="0"/>
              <a:t>phases showing thermal boundary layer with </a:t>
            </a:r>
            <a:r>
              <a:rPr lang="en-GB" sz="1400" dirty="0" smtClean="0"/>
              <a:t>thickness      .</a:t>
            </a:r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7843" y="5378151"/>
            <a:ext cx="206612" cy="2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1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9" y="148321"/>
            <a:ext cx="5357485" cy="4184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769" y="4588476"/>
            <a:ext cx="4906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9.4 </a:t>
            </a:r>
            <a:r>
              <a:rPr lang="en-GB" sz="1400" dirty="0" err="1"/>
              <a:t>Nusselt</a:t>
            </a:r>
            <a:r>
              <a:rPr lang="en-GB" sz="1400" dirty="0"/>
              <a:t> number </a:t>
            </a:r>
            <a:r>
              <a:rPr lang="en-GB" sz="1400" dirty="0" smtClean="0"/>
              <a:t>          as </a:t>
            </a:r>
            <a:r>
              <a:rPr lang="en-GB" sz="1400" dirty="0"/>
              <a:t>a function of axial position </a:t>
            </a:r>
            <a:r>
              <a:rPr lang="en-GB" sz="1400" dirty="0" smtClean="0"/>
              <a:t> </a:t>
            </a:r>
            <a:r>
              <a:rPr lang="en-GB" sz="1400" dirty="0"/>
              <a:t>for </a:t>
            </a:r>
            <a:r>
              <a:rPr lang="en-GB" sz="1400" dirty="0" smtClean="0"/>
              <a:t>laminar flow </a:t>
            </a:r>
            <a:r>
              <a:rPr lang="en-GB" sz="1400" dirty="0"/>
              <a:t>in a heated tube from (9.30) The dashed line is from the </a:t>
            </a:r>
            <a:r>
              <a:rPr lang="en-GB" sz="1400" dirty="0" smtClean="0"/>
              <a:t>asymptotic solution </a:t>
            </a:r>
            <a:r>
              <a:rPr lang="en-GB" sz="1400" dirty="0"/>
              <a:t>given in (9.31).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322" y="4588476"/>
            <a:ext cx="395459" cy="278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481" y="4667388"/>
            <a:ext cx="132479" cy="157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01" y="213696"/>
            <a:ext cx="4972744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1773" y="5239265"/>
            <a:ext cx="556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10.1 Schematic of gas absorption with homogeneous chemical </a:t>
            </a:r>
            <a:r>
              <a:rPr lang="en-GB" sz="1400" dirty="0" smtClean="0"/>
              <a:t>reaction in </a:t>
            </a:r>
            <a:r>
              <a:rPr lang="en-GB" sz="1400" dirty="0"/>
              <a:t>a liquid </a:t>
            </a:r>
            <a:r>
              <a:rPr lang="en-GB" sz="1400" dirty="0" smtClean="0"/>
              <a:t>film flowing </a:t>
            </a:r>
            <a:r>
              <a:rPr lang="en-GB" sz="1400" dirty="0"/>
              <a:t>along a vertical solid surface.</a:t>
            </a:r>
          </a:p>
        </p:txBody>
      </p:sp>
    </p:spTree>
    <p:extLst>
      <p:ext uri="{BB962C8B-B14F-4D97-AF65-F5344CB8AC3E}">
        <p14:creationId xmlns:p14="http://schemas.microsoft.com/office/powerpoint/2010/main" val="295065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" y="352767"/>
            <a:ext cx="5663179" cy="336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75" y="352767"/>
            <a:ext cx="5372850" cy="3572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7" y="3742160"/>
            <a:ext cx="4099785" cy="506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090" y="4030888"/>
            <a:ext cx="5301220" cy="8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4" y="204778"/>
            <a:ext cx="6135557" cy="2983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16" y="3418703"/>
            <a:ext cx="6376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(Above) Figure </a:t>
            </a:r>
            <a:r>
              <a:rPr lang="en-GB" sz="1400" dirty="0"/>
              <a:t>10.2 Species A concentration </a:t>
            </a:r>
            <a:r>
              <a:rPr lang="en-GB" sz="1400" dirty="0" smtClean="0"/>
              <a:t>profile </a:t>
            </a:r>
            <a:r>
              <a:rPr lang="en-GB" sz="1400" dirty="0"/>
              <a:t>from (10.27) for gas absorption</a:t>
            </a:r>
          </a:p>
          <a:p>
            <a:r>
              <a:rPr lang="en-GB" sz="1400" dirty="0"/>
              <a:t>without </a:t>
            </a:r>
            <a:r>
              <a:rPr lang="en-GB" sz="1400" dirty="0" smtClean="0"/>
              <a:t>          = </a:t>
            </a:r>
            <a:r>
              <a:rPr lang="en-GB" sz="1400" dirty="0"/>
              <a:t>0 (left), and with </a:t>
            </a:r>
            <a:r>
              <a:rPr lang="en-GB" sz="1400" dirty="0" smtClean="0"/>
              <a:t>          = </a:t>
            </a:r>
            <a:r>
              <a:rPr lang="en-GB" sz="1400" dirty="0"/>
              <a:t>1 (right), homogeneous chemical</a:t>
            </a:r>
          </a:p>
          <a:p>
            <a:r>
              <a:rPr lang="en-GB" sz="1400" dirty="0"/>
              <a:t>reaction at several locations along </a:t>
            </a:r>
            <a:r>
              <a:rPr lang="en-GB" sz="1400" dirty="0" smtClean="0"/>
              <a:t>film</a:t>
            </a:r>
            <a:r>
              <a:rPr lang="en-GB" sz="1400" dirty="0"/>
              <a:t>: </a:t>
            </a:r>
            <a:r>
              <a:rPr lang="en-GB" sz="1400" dirty="0" smtClean="0"/>
              <a:t>         =  = 0:3</a:t>
            </a:r>
            <a:r>
              <a:rPr lang="en-GB" sz="1400" dirty="0"/>
              <a:t>; 1; 3; 10.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39" y="3680032"/>
            <a:ext cx="352084" cy="225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469" y="3680032"/>
            <a:ext cx="352084" cy="225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734" y="3881575"/>
            <a:ext cx="487754" cy="267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03" y="3285768"/>
            <a:ext cx="5608726" cy="2757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054" y="5675870"/>
            <a:ext cx="6465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(Left) </a:t>
            </a:r>
            <a:r>
              <a:rPr lang="en-GB" sz="1400" dirty="0"/>
              <a:t>Figure 10.3 Species C concentration </a:t>
            </a:r>
            <a:r>
              <a:rPr lang="en-GB" sz="1400" dirty="0" smtClean="0"/>
              <a:t>profile </a:t>
            </a:r>
            <a:r>
              <a:rPr lang="en-GB" sz="1400" dirty="0"/>
              <a:t>(left) from (10.30) and temperature</a:t>
            </a:r>
          </a:p>
          <a:p>
            <a:r>
              <a:rPr lang="en-GB" sz="1400" dirty="0"/>
              <a:t>prole (right) from (10.33) with </a:t>
            </a:r>
            <a:r>
              <a:rPr lang="en-GB" sz="1400" dirty="0" smtClean="0"/>
              <a:t>          = </a:t>
            </a:r>
            <a:r>
              <a:rPr lang="en-GB" sz="1400" dirty="0"/>
              <a:t>10 for gas absorption with</a:t>
            </a:r>
          </a:p>
          <a:p>
            <a:r>
              <a:rPr lang="en-GB" sz="1400" dirty="0"/>
              <a:t>homogeneous chemical reaction with </a:t>
            </a:r>
            <a:r>
              <a:rPr lang="en-GB" sz="1400" dirty="0" smtClean="0"/>
              <a:t>          = </a:t>
            </a:r>
            <a:r>
              <a:rPr lang="en-GB" sz="1400" dirty="0"/>
              <a:t>1 at several locations along</a:t>
            </a:r>
          </a:p>
          <a:p>
            <a:r>
              <a:rPr lang="en-GB" sz="1400" dirty="0" smtClean="0"/>
              <a:t>film</a:t>
            </a:r>
            <a:r>
              <a:rPr lang="en-GB" sz="1400" dirty="0"/>
              <a:t>: </a:t>
            </a:r>
            <a:r>
              <a:rPr lang="en-GB" sz="1400" dirty="0" smtClean="0"/>
              <a:t>          = 0:3, 1, 3, 10</a:t>
            </a:r>
            <a:r>
              <a:rPr lang="en-GB" sz="14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005" y="5924918"/>
            <a:ext cx="370955" cy="237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379" y="6163063"/>
            <a:ext cx="352084" cy="225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711" y="6389027"/>
            <a:ext cx="344258" cy="1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8" y="0"/>
            <a:ext cx="5277587" cy="447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19" y="4753232"/>
            <a:ext cx="531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10.4 The dependence of molar rate of absorption  </a:t>
            </a:r>
            <a:r>
              <a:rPr lang="en-GB" sz="1400" dirty="0" smtClean="0"/>
              <a:t>     on reaction rate </a:t>
            </a:r>
            <a:r>
              <a:rPr lang="en-GB" sz="1400" dirty="0"/>
              <a:t>and </a:t>
            </a:r>
            <a:r>
              <a:rPr lang="en-GB" sz="1400" dirty="0" smtClean="0"/>
              <a:t>film </a:t>
            </a:r>
            <a:r>
              <a:rPr lang="en-GB" sz="1400" dirty="0"/>
              <a:t>length </a:t>
            </a:r>
            <a:r>
              <a:rPr lang="en-GB" sz="1400" dirty="0" smtClean="0"/>
              <a:t>                   as </a:t>
            </a:r>
            <a:r>
              <a:rPr lang="en-GB" sz="1400" dirty="0"/>
              <a:t>given by (10.35).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128" y="4753232"/>
            <a:ext cx="269694" cy="269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665" y="5022926"/>
            <a:ext cx="723336" cy="224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25" y="271500"/>
            <a:ext cx="5725324" cy="3934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2346" y="4753232"/>
            <a:ext cx="6104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11.1 Concentration of the enzyme RNase A as function of position</a:t>
            </a:r>
          </a:p>
          <a:p>
            <a:r>
              <a:rPr lang="en-GB" sz="1400" dirty="0"/>
              <a:t>within sample cell for </a:t>
            </a:r>
            <a:r>
              <a:rPr lang="en-GB" sz="1400" dirty="0" smtClean="0"/>
              <a:t>different </a:t>
            </a:r>
            <a:r>
              <a:rPr lang="en-GB" sz="1400" dirty="0"/>
              <a:t>times (increasing from left to right at 20 min</a:t>
            </a:r>
          </a:p>
          <a:p>
            <a:r>
              <a:rPr lang="en-GB" sz="1400" dirty="0"/>
              <a:t>intervals) for an analytic ultracentrifuge experiment run at </a:t>
            </a:r>
            <a:r>
              <a:rPr lang="en-GB" sz="1400" dirty="0" smtClean="0"/>
              <a:t>20˚C</a:t>
            </a:r>
            <a:r>
              <a:rPr lang="en-GB" sz="1400" dirty="0"/>
              <a:t>, pH </a:t>
            </a:r>
            <a:r>
              <a:rPr lang="en-GB" sz="1400" dirty="0" smtClean="0"/>
              <a:t>6.5</a:t>
            </a:r>
            <a:r>
              <a:rPr lang="en-GB" sz="1400" dirty="0"/>
              <a:t>,</a:t>
            </a:r>
          </a:p>
          <a:p>
            <a:r>
              <a:rPr lang="en-GB" sz="1400" dirty="0"/>
              <a:t>and rotation rate of </a:t>
            </a:r>
            <a:r>
              <a:rPr lang="en-GB" sz="1400" dirty="0" smtClean="0"/>
              <a:t>60,000 </a:t>
            </a:r>
            <a:r>
              <a:rPr lang="en-GB" sz="1400" dirty="0"/>
              <a:t>revolutions per min. [Adapted from Laue &amp;</a:t>
            </a:r>
          </a:p>
          <a:p>
            <a:r>
              <a:rPr lang="en-GB" sz="1400" dirty="0" err="1"/>
              <a:t>Staord</a:t>
            </a:r>
            <a:r>
              <a:rPr lang="en-GB" sz="1400" dirty="0"/>
              <a:t>, </a:t>
            </a:r>
            <a:r>
              <a:rPr lang="en-GB" sz="1400" i="1" dirty="0" err="1"/>
              <a:t>Annu</a:t>
            </a:r>
            <a:r>
              <a:rPr lang="en-GB" sz="1400" i="1" dirty="0"/>
              <a:t>. Rev. </a:t>
            </a:r>
            <a:r>
              <a:rPr lang="en-GB" sz="1400" i="1" dirty="0" err="1"/>
              <a:t>Biophys</a:t>
            </a:r>
            <a:r>
              <a:rPr lang="en-GB" sz="1400" i="1" dirty="0"/>
              <a:t>. </a:t>
            </a:r>
            <a:r>
              <a:rPr lang="en-GB" sz="1400" i="1" dirty="0" err="1"/>
              <a:t>Biomol</a:t>
            </a:r>
            <a:r>
              <a:rPr lang="en-GB" sz="1400" i="1" dirty="0"/>
              <a:t>. </a:t>
            </a:r>
            <a:r>
              <a:rPr lang="en-GB" sz="1400" i="1" dirty="0" err="1"/>
              <a:t>Struct</a:t>
            </a:r>
            <a:r>
              <a:rPr lang="en-GB" sz="1400" dirty="0"/>
              <a:t>. 28 (1999) 75.]</a:t>
            </a:r>
          </a:p>
        </p:txBody>
      </p:sp>
    </p:spTree>
    <p:extLst>
      <p:ext uri="{BB962C8B-B14F-4D97-AF65-F5344CB8AC3E}">
        <p14:creationId xmlns:p14="http://schemas.microsoft.com/office/powerpoint/2010/main" val="3026120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" y="436846"/>
            <a:ext cx="5430008" cy="3924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03" y="4604951"/>
            <a:ext cx="5502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11.2 Schematic of centrifuge with sample cell rotating with angular</a:t>
            </a:r>
          </a:p>
          <a:p>
            <a:r>
              <a:rPr lang="en-GB" sz="1400" dirty="0"/>
              <a:t>velocity </a:t>
            </a:r>
            <a:r>
              <a:rPr lang="en-GB" sz="1400" dirty="0" smtClean="0"/>
              <a:t>   . </a:t>
            </a:r>
            <a:r>
              <a:rPr lang="en-GB" sz="1400" dirty="0"/>
              <a:t>The sample occupies the region </a:t>
            </a:r>
            <a:r>
              <a:rPr lang="en-GB" sz="1400" dirty="0" smtClean="0"/>
              <a:t>between                                                     and </a:t>
            </a:r>
            <a:r>
              <a:rPr lang="en-GB" sz="1400" dirty="0"/>
              <a:t>has solute </a:t>
            </a:r>
            <a:r>
              <a:rPr lang="en-GB" sz="1400" dirty="0" smtClean="0"/>
              <a:t>concentration                    .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16" y="4903706"/>
            <a:ext cx="151134" cy="141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320" y="4890513"/>
            <a:ext cx="1539241" cy="20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713" y="5076670"/>
            <a:ext cx="739812" cy="230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20" y="46267"/>
            <a:ext cx="5306165" cy="4315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9568" y="4604951"/>
            <a:ext cx="582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11.3 Steady state concentration </a:t>
            </a:r>
            <a:r>
              <a:rPr lang="en-GB" sz="1400" dirty="0" smtClean="0"/>
              <a:t>field </a:t>
            </a:r>
            <a:r>
              <a:rPr lang="en-GB" sz="1400" dirty="0"/>
              <a:t>for an ultracentrifuge from</a:t>
            </a:r>
          </a:p>
          <a:p>
            <a:r>
              <a:rPr lang="en-GB" sz="1400" dirty="0"/>
              <a:t>(11.30) with  </a:t>
            </a:r>
            <a:r>
              <a:rPr lang="en-GB" sz="1400" dirty="0" smtClean="0"/>
              <a:t>     = </a:t>
            </a:r>
            <a:r>
              <a:rPr lang="en-GB" sz="1400" dirty="0"/>
              <a:t>0:1 for </a:t>
            </a:r>
            <a:r>
              <a:rPr lang="en-GB" sz="1400" dirty="0" smtClean="0"/>
              <a:t>      = 10, 30, 100, </a:t>
            </a:r>
            <a:r>
              <a:rPr lang="en-GB" sz="1400" dirty="0"/>
              <a:t>300.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9156" y="4859817"/>
            <a:ext cx="234047" cy="227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517" y="4894899"/>
            <a:ext cx="226652" cy="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62"/>
            <a:ext cx="5077534" cy="4115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41" y="4390768"/>
            <a:ext cx="4777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11.4 Time evolution of the solute concentration </a:t>
            </a:r>
            <a:r>
              <a:rPr lang="en-GB" sz="1400" dirty="0" smtClean="0"/>
              <a:t>field </a:t>
            </a:r>
            <a:r>
              <a:rPr lang="en-GB" sz="1400" dirty="0"/>
              <a:t>for an </a:t>
            </a:r>
            <a:r>
              <a:rPr lang="en-GB" sz="1400" dirty="0" smtClean="0"/>
              <a:t>ultracentrifuge obtained </a:t>
            </a:r>
            <a:r>
              <a:rPr lang="en-GB" sz="1400" dirty="0"/>
              <a:t>from numerical solution of </a:t>
            </a:r>
            <a:r>
              <a:rPr lang="en-GB" sz="1400" dirty="0" smtClean="0"/>
              <a:t>(11.15)-(</a:t>
            </a:r>
            <a:r>
              <a:rPr lang="en-GB" sz="1400" dirty="0"/>
              <a:t>11.17) with </a:t>
            </a:r>
            <a:r>
              <a:rPr lang="en-GB" sz="1400" dirty="0" smtClean="0"/>
              <a:t>     </a:t>
            </a:r>
            <a:r>
              <a:rPr lang="en-GB" sz="1400" dirty="0"/>
              <a:t>= </a:t>
            </a:r>
            <a:r>
              <a:rPr lang="en-GB" sz="1400" dirty="0" smtClean="0"/>
              <a:t>0.1 and      </a:t>
            </a:r>
            <a:r>
              <a:rPr lang="en-GB" sz="1400" dirty="0"/>
              <a:t>= 100 for </a:t>
            </a:r>
            <a:r>
              <a:rPr lang="en-GB" sz="1400" dirty="0" smtClean="0"/>
              <a:t>different </a:t>
            </a:r>
            <a:r>
              <a:rPr lang="en-GB" sz="1400" dirty="0"/>
              <a:t>times </a:t>
            </a:r>
            <a:r>
              <a:rPr lang="en-GB" sz="1400" dirty="0" smtClean="0"/>
              <a:t>                   = 0, 0.01, 0.03, 0.1, 0.3</a:t>
            </a:r>
            <a:r>
              <a:rPr lang="en-GB" sz="1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53" y="4867821"/>
            <a:ext cx="234047" cy="227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852" y="4853238"/>
            <a:ext cx="226652" cy="214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025" y="4867821"/>
            <a:ext cx="706860" cy="23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55" y="119162"/>
            <a:ext cx="5306165" cy="4058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3405" y="4473146"/>
            <a:ext cx="6639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11.5 Two-dimensional representation of a non-inertial coordinate</a:t>
            </a:r>
          </a:p>
          <a:p>
            <a:r>
              <a:rPr lang="en-GB" sz="1400" dirty="0"/>
              <a:t>system with origin </a:t>
            </a:r>
            <a:r>
              <a:rPr lang="en-GB" sz="1400" dirty="0" smtClean="0"/>
              <a:t>O’ </a:t>
            </a:r>
            <a:r>
              <a:rPr lang="en-GB" sz="1400" dirty="0"/>
              <a:t>relative to an inertial coordinate system with </a:t>
            </a:r>
            <a:r>
              <a:rPr lang="en-GB" sz="1400" dirty="0" smtClean="0"/>
              <a:t>origin O</a:t>
            </a:r>
            <a:r>
              <a:rPr lang="en-GB" sz="1400" dirty="0"/>
              <a:t>. Point P is an arbitrary point in space.</a:t>
            </a:r>
          </a:p>
        </p:txBody>
      </p:sp>
    </p:spTree>
    <p:extLst>
      <p:ext uri="{BB962C8B-B14F-4D97-AF65-F5344CB8AC3E}">
        <p14:creationId xmlns:p14="http://schemas.microsoft.com/office/powerpoint/2010/main" val="7883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1" y="62901"/>
            <a:ext cx="5058481" cy="4277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581" y="4481384"/>
            <a:ext cx="5157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11.6 Exiting average concentrations versus time for the </a:t>
            </a:r>
            <a:r>
              <a:rPr lang="en-GB" sz="1400" dirty="0" smtClean="0"/>
              <a:t>separation of different </a:t>
            </a:r>
            <a:r>
              <a:rPr lang="en-GB" sz="1400" dirty="0"/>
              <a:t>blood proteins (</a:t>
            </a:r>
            <a:r>
              <a:rPr lang="en-GB" sz="1400" dirty="0" smtClean="0"/>
              <a:t>species      ) </a:t>
            </a:r>
            <a:r>
              <a:rPr lang="en-GB" sz="1400" dirty="0"/>
              <a:t>in an electric F3 experiment </a:t>
            </a:r>
            <a:r>
              <a:rPr lang="en-GB" sz="1400" dirty="0" smtClean="0"/>
              <a:t>carried out </a:t>
            </a:r>
            <a:r>
              <a:rPr lang="en-GB" sz="1400" dirty="0"/>
              <a:t>at </a:t>
            </a:r>
            <a:r>
              <a:rPr lang="en-GB" sz="1400" dirty="0" smtClean="0"/>
              <a:t>25˚C</a:t>
            </a:r>
            <a:r>
              <a:rPr lang="en-GB" sz="1400" dirty="0"/>
              <a:t>, pH 4:5, and electric potential gradient of 2:95 </a:t>
            </a:r>
            <a:r>
              <a:rPr lang="en-GB" sz="1400" dirty="0" smtClean="0"/>
              <a:t>V/cm</a:t>
            </a:r>
            <a:r>
              <a:rPr lang="en-GB" sz="1400" dirty="0"/>
              <a:t>. </a:t>
            </a:r>
            <a:r>
              <a:rPr lang="en-GB" sz="1400" dirty="0" smtClean="0"/>
              <a:t>The parameter  r     (</a:t>
            </a:r>
            <a:r>
              <a:rPr lang="en-GB" sz="1400" dirty="0"/>
              <a:t>see Exercise 11.9) is proportional to the molecular </a:t>
            </a:r>
            <a:r>
              <a:rPr lang="en-GB" sz="1400" dirty="0" smtClean="0"/>
              <a:t>weight of </a:t>
            </a:r>
            <a:r>
              <a:rPr lang="en-GB" sz="1400" dirty="0"/>
              <a:t>the protein. [Adapted from Krishnamurthy &amp; Subramanian, </a:t>
            </a:r>
            <a:r>
              <a:rPr lang="en-GB" sz="1400" i="1" dirty="0"/>
              <a:t>Sep. Sci. </a:t>
            </a:r>
            <a:r>
              <a:rPr lang="en-GB" sz="1400" dirty="0" smtClean="0"/>
              <a:t>12 (1977</a:t>
            </a:r>
            <a:r>
              <a:rPr lang="en-GB" sz="1400" dirty="0"/>
              <a:t>) 347.]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67" y="4737515"/>
            <a:ext cx="189239" cy="219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394" y="5194854"/>
            <a:ext cx="261076" cy="213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71" y="359273"/>
            <a:ext cx="5915851" cy="3305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2919" y="4340223"/>
            <a:ext cx="6178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11.7 Schematic of thermal </a:t>
            </a:r>
            <a:r>
              <a:rPr lang="en-GB" sz="1400" dirty="0" smtClean="0"/>
              <a:t>field-flow </a:t>
            </a:r>
            <a:r>
              <a:rPr lang="en-GB" sz="1400" dirty="0"/>
              <a:t>fractionation (F</a:t>
            </a:r>
            <a:r>
              <a:rPr lang="en-GB" sz="1000" dirty="0"/>
              <a:t>3</a:t>
            </a:r>
            <a:r>
              <a:rPr lang="en-GB" sz="1400" dirty="0"/>
              <a:t>) channel. For</a:t>
            </a:r>
          </a:p>
          <a:p>
            <a:r>
              <a:rPr lang="en-GB" sz="1400" i="1" dirty="0"/>
              <a:t>t </a:t>
            </a:r>
            <a:r>
              <a:rPr lang="en-GB" sz="1400" dirty="0"/>
              <a:t>&lt; 0, the liquid is pure solvent </a:t>
            </a:r>
            <a:r>
              <a:rPr lang="en-GB" sz="1400" dirty="0" smtClean="0"/>
              <a:t>(      = </a:t>
            </a:r>
            <a:r>
              <a:rPr lang="en-GB" sz="1400" dirty="0"/>
              <a:t>0) and has uniform temperature </a:t>
            </a:r>
            <a:r>
              <a:rPr lang="en-GB" sz="1400" i="1" dirty="0"/>
              <a:t>T</a:t>
            </a:r>
            <a:r>
              <a:rPr lang="en-GB" sz="1000" dirty="0"/>
              <a:t>0</a:t>
            </a:r>
            <a:r>
              <a:rPr lang="en-GB" sz="1400" dirty="0"/>
              <a:t>.</a:t>
            </a:r>
          </a:p>
          <a:p>
            <a:r>
              <a:rPr lang="en-GB" sz="1400" dirty="0"/>
              <a:t>At </a:t>
            </a:r>
            <a:r>
              <a:rPr lang="en-GB" sz="1400" i="1" dirty="0"/>
              <a:t>t</a:t>
            </a:r>
            <a:r>
              <a:rPr lang="en-GB" sz="1400" dirty="0"/>
              <a:t> = 0, a liquid plug having concentration 10 and length </a:t>
            </a:r>
            <a:r>
              <a:rPr lang="en-GB" sz="1400" i="1" dirty="0" err="1"/>
              <a:t>L</a:t>
            </a:r>
            <a:r>
              <a:rPr lang="en-GB" sz="1000" dirty="0" err="1"/>
              <a:t>p</a:t>
            </a:r>
            <a:r>
              <a:rPr lang="en-GB" sz="1400" dirty="0"/>
              <a:t> is injected</a:t>
            </a:r>
          </a:p>
          <a:p>
            <a:r>
              <a:rPr lang="en-GB" sz="1400" dirty="0"/>
              <a:t>at the channel entrance (</a:t>
            </a:r>
            <a:r>
              <a:rPr lang="en-GB" sz="1400" i="1" dirty="0"/>
              <a:t>x</a:t>
            </a:r>
            <a:r>
              <a:rPr lang="en-GB" sz="1400" dirty="0"/>
              <a:t>1 = 0), and for </a:t>
            </a:r>
            <a:r>
              <a:rPr lang="en-GB" sz="1400" i="1" dirty="0"/>
              <a:t>t</a:t>
            </a:r>
            <a:r>
              <a:rPr lang="en-GB" sz="1400" dirty="0"/>
              <a:t> </a:t>
            </a:r>
            <a:r>
              <a:rPr lang="en-GB" sz="1400" dirty="0" smtClean="0"/>
              <a:t>≥ </a:t>
            </a:r>
            <a:r>
              <a:rPr lang="en-GB" sz="1400" dirty="0"/>
              <a:t>0 a temperature </a:t>
            </a:r>
            <a:r>
              <a:rPr lang="en-GB" sz="1400" dirty="0" smtClean="0"/>
              <a:t>difference</a:t>
            </a:r>
            <a:endParaRPr lang="en-GB" sz="1400" dirty="0"/>
          </a:p>
          <a:p>
            <a:r>
              <a:rPr lang="en-GB" sz="1400" dirty="0" smtClean="0"/>
              <a:t>∆T </a:t>
            </a:r>
            <a:r>
              <a:rPr lang="en-GB" sz="1400" dirty="0"/>
              <a:t>is maintained between the channel walls.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516" y="4658088"/>
            <a:ext cx="183292" cy="1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53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" y="163159"/>
            <a:ext cx="5258534" cy="4439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43" y="4794422"/>
            <a:ext cx="5222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11.8 Dependence of the </a:t>
            </a:r>
            <a:r>
              <a:rPr lang="en-GB" sz="1400" dirty="0" smtClean="0"/>
              <a:t>coefficients          and       with            1 on                                       given </a:t>
            </a:r>
            <a:r>
              <a:rPr lang="en-GB" sz="1400" dirty="0"/>
              <a:t>by (11.47) and (11.48) from dispersion </a:t>
            </a:r>
            <a:r>
              <a:rPr lang="en-GB" sz="1400" dirty="0" smtClean="0"/>
              <a:t>theory solution</a:t>
            </a:r>
            <a:r>
              <a:rPr lang="en-GB" sz="1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128" y="4862382"/>
            <a:ext cx="338185" cy="181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908" y="4862382"/>
            <a:ext cx="209579" cy="190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558" y="4862382"/>
            <a:ext cx="435127" cy="204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35" y="5066891"/>
            <a:ext cx="1419032" cy="214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30" y="210791"/>
            <a:ext cx="4982270" cy="4344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4862382"/>
            <a:ext cx="5774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11.9 Time evolution of the radial-average solute concentration </a:t>
            </a:r>
            <a:r>
              <a:rPr lang="en-GB" sz="1400" dirty="0" err="1"/>
              <a:t>eld</a:t>
            </a:r>
            <a:endParaRPr lang="en-GB" sz="1400" dirty="0"/>
          </a:p>
          <a:p>
            <a:r>
              <a:rPr lang="en-GB" sz="1400" dirty="0"/>
              <a:t>for laminar ow in a channel without temperature gradient </a:t>
            </a:r>
            <a:r>
              <a:rPr lang="en-GB" sz="1400" dirty="0" smtClean="0"/>
              <a:t>        </a:t>
            </a:r>
            <a:r>
              <a:rPr lang="en-GB" sz="1400" dirty="0"/>
              <a:t>= 0 from</a:t>
            </a:r>
          </a:p>
          <a:p>
            <a:r>
              <a:rPr lang="en-GB" sz="1400" dirty="0"/>
              <a:t>(11.46){(11.48) with </a:t>
            </a:r>
            <a:r>
              <a:rPr lang="en-GB" sz="1400" dirty="0" smtClean="0"/>
              <a:t>             1 </a:t>
            </a:r>
            <a:r>
              <a:rPr lang="en-GB" sz="1400" dirty="0"/>
              <a:t>in a coordinate system that moves with the</a:t>
            </a:r>
          </a:p>
          <a:p>
            <a:r>
              <a:rPr lang="en-GB" sz="1400" dirty="0"/>
              <a:t>average velocity of the </a:t>
            </a:r>
            <a:r>
              <a:rPr lang="en-GB" sz="1400" dirty="0" smtClean="0"/>
              <a:t>fluid </a:t>
            </a:r>
            <a:r>
              <a:rPr lang="en-GB" sz="1400" dirty="0"/>
              <a:t>for </a:t>
            </a:r>
            <a:r>
              <a:rPr lang="en-GB" sz="1400" dirty="0" smtClean="0"/>
              <a:t>different </a:t>
            </a:r>
            <a:r>
              <a:rPr lang="en-GB" sz="1400" dirty="0"/>
              <a:t>times  </a:t>
            </a:r>
            <a:r>
              <a:rPr lang="en-GB" sz="1400" dirty="0" smtClean="0"/>
              <a:t>                = 1, 3, 10, </a:t>
            </a:r>
            <a:r>
              <a:rPr lang="en-GB" sz="1400" dirty="0"/>
              <a:t>30.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7329" y="5107459"/>
            <a:ext cx="278369" cy="2347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141" y="5328577"/>
            <a:ext cx="435127" cy="2045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4299" y="5565339"/>
            <a:ext cx="616998" cy="1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9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61"/>
            <a:ext cx="4991797" cy="4172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78" y="4572000"/>
            <a:ext cx="5000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11.10 Time evolution of the radial-average </a:t>
            </a:r>
            <a:r>
              <a:rPr lang="en-GB" sz="1400" dirty="0" smtClean="0"/>
              <a:t>solute concentration field for </a:t>
            </a:r>
            <a:r>
              <a:rPr lang="en-GB" sz="1400" dirty="0"/>
              <a:t>laminar </a:t>
            </a:r>
            <a:r>
              <a:rPr lang="en-GB" sz="1400" dirty="0" smtClean="0"/>
              <a:t>flow </a:t>
            </a:r>
            <a:r>
              <a:rPr lang="en-GB" sz="1400" dirty="0"/>
              <a:t>in a channel with temperature gradient </a:t>
            </a:r>
            <a:r>
              <a:rPr lang="en-GB" sz="1400" dirty="0" smtClean="0"/>
              <a:t>      </a:t>
            </a:r>
            <a:r>
              <a:rPr lang="en-GB" sz="1400" dirty="0"/>
              <a:t>= 2 </a:t>
            </a:r>
            <a:r>
              <a:rPr lang="en-GB" sz="1400" dirty="0" smtClean="0"/>
              <a:t>from (11.46)-(</a:t>
            </a:r>
            <a:r>
              <a:rPr lang="en-GB" sz="1400" dirty="0"/>
              <a:t>11.48) with </a:t>
            </a:r>
            <a:r>
              <a:rPr lang="en-GB" sz="1400" dirty="0" smtClean="0"/>
              <a:t>           1 </a:t>
            </a:r>
            <a:r>
              <a:rPr lang="en-GB" sz="1400" dirty="0"/>
              <a:t>in a coordinate system that moves with </a:t>
            </a:r>
            <a:r>
              <a:rPr lang="en-GB" sz="1400" dirty="0" smtClean="0"/>
              <a:t>the average </a:t>
            </a:r>
            <a:r>
              <a:rPr lang="en-GB" sz="1400" dirty="0"/>
              <a:t>velocity of the </a:t>
            </a:r>
            <a:r>
              <a:rPr lang="en-GB" sz="1400" dirty="0" smtClean="0"/>
              <a:t>fluid </a:t>
            </a:r>
            <a:r>
              <a:rPr lang="en-GB" sz="1400" dirty="0"/>
              <a:t>for </a:t>
            </a:r>
            <a:r>
              <a:rPr lang="en-GB" sz="1400" dirty="0" smtClean="0"/>
              <a:t>different </a:t>
            </a:r>
            <a:r>
              <a:rPr lang="en-GB" sz="1400" dirty="0"/>
              <a:t>times </a:t>
            </a:r>
            <a:r>
              <a:rPr lang="en-GB" sz="1400" dirty="0" smtClean="0"/>
              <a:t>                 = 1, 3, 10, </a:t>
            </a:r>
            <a:r>
              <a:rPr lang="en-GB" sz="1400" dirty="0"/>
              <a:t>30.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34" y="5029794"/>
            <a:ext cx="278369" cy="234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74" y="5044890"/>
            <a:ext cx="435127" cy="204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645" y="5499436"/>
            <a:ext cx="616998" cy="177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70" y="172961"/>
            <a:ext cx="5134692" cy="4296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9395" y="4761470"/>
            <a:ext cx="575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11.11 Elution curves at channel location </a:t>
            </a:r>
            <a:r>
              <a:rPr lang="en-GB" sz="1400" dirty="0" smtClean="0"/>
              <a:t>                 = </a:t>
            </a:r>
            <a:r>
              <a:rPr lang="en-GB" sz="1400" dirty="0"/>
              <a:t>1 in thermal</a:t>
            </a:r>
          </a:p>
          <a:p>
            <a:r>
              <a:rPr lang="en-GB" sz="1400" dirty="0"/>
              <a:t>F</a:t>
            </a:r>
            <a:r>
              <a:rPr lang="en-GB" sz="1000" dirty="0"/>
              <a:t>3</a:t>
            </a:r>
            <a:r>
              <a:rPr lang="en-GB" sz="1400" dirty="0"/>
              <a:t> method from (11.46</a:t>
            </a:r>
            <a:r>
              <a:rPr lang="en-GB" sz="1400" dirty="0" smtClean="0"/>
              <a:t>)-(</a:t>
            </a:r>
            <a:r>
              <a:rPr lang="en-GB" sz="1400" dirty="0"/>
              <a:t>11.48) with </a:t>
            </a:r>
            <a:r>
              <a:rPr lang="en-GB" sz="1400" dirty="0" smtClean="0"/>
              <a:t>           1 </a:t>
            </a:r>
            <a:r>
              <a:rPr lang="en-GB" sz="1400" dirty="0"/>
              <a:t>for </a:t>
            </a:r>
            <a:r>
              <a:rPr lang="en-GB" sz="1400" dirty="0" smtClean="0"/>
              <a:t>       = 0, 2, 4, </a:t>
            </a:r>
            <a:r>
              <a:rPr lang="en-GB" sz="1400" dirty="0"/>
              <a:t>8.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485" y="4777946"/>
            <a:ext cx="738066" cy="22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52" y="5034990"/>
            <a:ext cx="435127" cy="204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071" y="5004346"/>
            <a:ext cx="278369" cy="2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15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6" y="154585"/>
            <a:ext cx="4420217" cy="1886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54" y="2421924"/>
            <a:ext cx="461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12.1 Time dependent shear </a:t>
            </a:r>
            <a:r>
              <a:rPr lang="en-GB" sz="1400" dirty="0" smtClean="0"/>
              <a:t>flow </a:t>
            </a:r>
            <a:r>
              <a:rPr lang="en-GB" sz="1400" dirty="0"/>
              <a:t>between parallel plates with </a:t>
            </a:r>
            <a:r>
              <a:rPr lang="en-GB" sz="1400" dirty="0" smtClean="0"/>
              <a:t>shear rate        .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84" y="2683534"/>
            <a:ext cx="291451" cy="182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09" y="154585"/>
            <a:ext cx="5849166" cy="4229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0054" y="4530811"/>
            <a:ext cx="6507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12.2 Stress growth in start-up of steady shear </a:t>
            </a:r>
            <a:r>
              <a:rPr lang="en-GB" sz="1400" dirty="0" smtClean="0"/>
              <a:t>flow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981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70"/>
            <a:ext cx="5181600" cy="4140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80238"/>
            <a:ext cx="5354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12.3 Shear storage </a:t>
            </a:r>
            <a:r>
              <a:rPr lang="en-GB" sz="1400" i="1" dirty="0" smtClean="0"/>
              <a:t>G</a:t>
            </a:r>
            <a:r>
              <a:rPr lang="en-GB" sz="1400" dirty="0" smtClean="0"/>
              <a:t>’ </a:t>
            </a:r>
            <a:r>
              <a:rPr lang="en-GB" sz="1400" dirty="0"/>
              <a:t>(squares) and loss </a:t>
            </a:r>
            <a:r>
              <a:rPr lang="en-GB" sz="1400" i="1" dirty="0" smtClean="0"/>
              <a:t>G</a:t>
            </a:r>
            <a:r>
              <a:rPr lang="en-GB" sz="1400" dirty="0" smtClean="0"/>
              <a:t>” </a:t>
            </a:r>
            <a:r>
              <a:rPr lang="en-GB" sz="1400" dirty="0"/>
              <a:t>(circles) moduli </a:t>
            </a:r>
            <a:r>
              <a:rPr lang="en-GB" sz="1400" dirty="0" smtClean="0"/>
              <a:t>versus frequency </a:t>
            </a:r>
            <a:r>
              <a:rPr lang="en-GB" sz="1400" dirty="0"/>
              <a:t>for three polystyrene melts at </a:t>
            </a:r>
            <a:r>
              <a:rPr lang="en-GB" sz="1400" dirty="0" smtClean="0"/>
              <a:t>180˚C</a:t>
            </a:r>
            <a:r>
              <a:rPr lang="en-GB" sz="1400" dirty="0"/>
              <a:t>: </a:t>
            </a:r>
            <a:r>
              <a:rPr lang="en-GB" sz="1400" dirty="0" smtClean="0"/>
              <a:t>        = </a:t>
            </a:r>
            <a:r>
              <a:rPr lang="en-GB" sz="1400" dirty="0"/>
              <a:t>100 </a:t>
            </a:r>
            <a:r>
              <a:rPr lang="en-GB" sz="1400" dirty="0" err="1"/>
              <a:t>kDa</a:t>
            </a:r>
            <a:r>
              <a:rPr lang="en-GB" sz="1400" dirty="0"/>
              <a:t> (open</a:t>
            </a:r>
            <a:r>
              <a:rPr lang="en-GB" sz="1400" dirty="0" smtClean="0"/>
              <a:t>);        = </a:t>
            </a:r>
            <a:r>
              <a:rPr lang="en-GB" sz="1400" dirty="0"/>
              <a:t>200 </a:t>
            </a:r>
            <a:r>
              <a:rPr lang="en-GB" sz="1400" dirty="0" err="1"/>
              <a:t>kDa</a:t>
            </a:r>
            <a:r>
              <a:rPr lang="en-GB" sz="1400" dirty="0"/>
              <a:t> (dots); </a:t>
            </a:r>
            <a:r>
              <a:rPr lang="en-GB" sz="1400" dirty="0" smtClean="0"/>
              <a:t>       = </a:t>
            </a:r>
            <a:r>
              <a:rPr lang="en-GB" sz="1400" dirty="0"/>
              <a:t>400 </a:t>
            </a:r>
            <a:r>
              <a:rPr lang="en-GB" sz="1400" dirty="0" err="1"/>
              <a:t>kDa</a:t>
            </a:r>
            <a:r>
              <a:rPr lang="en-GB" sz="1400" dirty="0"/>
              <a:t> (crosses), from experiments </a:t>
            </a:r>
            <a:r>
              <a:rPr lang="en-GB" sz="1400" dirty="0" smtClean="0"/>
              <a:t>performed by </a:t>
            </a:r>
            <a:r>
              <a:rPr lang="en-GB" sz="1400" dirty="0"/>
              <a:t>Teresita Kashyap at IIT, Chicago.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75" y="4836616"/>
            <a:ext cx="324794" cy="237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97" y="5065529"/>
            <a:ext cx="300080" cy="219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346" y="5073767"/>
            <a:ext cx="300080" cy="219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89" y="309751"/>
            <a:ext cx="5237072" cy="4131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2389" y="4580238"/>
            <a:ext cx="588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12.4 </a:t>
            </a:r>
            <a:r>
              <a:rPr lang="en-GB" sz="1400" dirty="0" err="1"/>
              <a:t>Pipkin</a:t>
            </a:r>
            <a:r>
              <a:rPr lang="en-GB" sz="1400" dirty="0"/>
              <a:t> diagram showing dependence of material response on</a:t>
            </a:r>
          </a:p>
          <a:p>
            <a:r>
              <a:rPr lang="de-DE" sz="1400" dirty="0"/>
              <a:t>Deborah </a:t>
            </a:r>
            <a:r>
              <a:rPr lang="de-DE" sz="1400" dirty="0" smtClean="0"/>
              <a:t>          and </a:t>
            </a:r>
            <a:r>
              <a:rPr lang="de-DE" sz="1400" dirty="0"/>
              <a:t>Weissenberg </a:t>
            </a:r>
            <a:r>
              <a:rPr lang="de-DE" sz="1400" dirty="0" smtClean="0"/>
              <a:t>         numbers</a:t>
            </a:r>
            <a:r>
              <a:rPr lang="de-DE" sz="1400" dirty="0"/>
              <a:t>.</a:t>
            </a:r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948" y="4857360"/>
            <a:ext cx="396747" cy="2164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9057" y="4903454"/>
            <a:ext cx="343735" cy="1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3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67"/>
            <a:ext cx="4837726" cy="4174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06097"/>
            <a:ext cx="4860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12.5 Steady state viscosity  and </a:t>
            </a:r>
            <a:r>
              <a:rPr lang="en-GB" sz="1400" dirty="0" smtClean="0"/>
              <a:t>first </a:t>
            </a:r>
            <a:r>
              <a:rPr lang="en-GB" sz="1400" dirty="0"/>
              <a:t>normal-stress </a:t>
            </a:r>
            <a:r>
              <a:rPr lang="en-GB" sz="1400" dirty="0" smtClean="0"/>
              <a:t>difference N</a:t>
            </a:r>
            <a:r>
              <a:rPr lang="en-GB" sz="900" dirty="0" smtClean="0"/>
              <a:t>1 </a:t>
            </a:r>
            <a:r>
              <a:rPr lang="en-GB" sz="1400" dirty="0" smtClean="0"/>
              <a:t>versus </a:t>
            </a:r>
            <a:r>
              <a:rPr lang="en-GB" sz="1400" dirty="0"/>
              <a:t>shear rate for a polystyrene melt at </a:t>
            </a:r>
            <a:r>
              <a:rPr lang="en-GB" sz="1400" dirty="0" smtClean="0"/>
              <a:t>180˚C (             =</a:t>
            </a:r>
            <a:r>
              <a:rPr lang="en-GB" sz="1400" dirty="0"/>
              <a:t>200 </a:t>
            </a:r>
            <a:r>
              <a:rPr lang="en-GB" sz="1400" dirty="0" err="1"/>
              <a:t>kDa</a:t>
            </a:r>
            <a:r>
              <a:rPr lang="en-GB" sz="1400" dirty="0"/>
              <a:t>), </a:t>
            </a:r>
            <a:r>
              <a:rPr lang="en-GB" sz="1400" dirty="0" smtClean="0"/>
              <a:t>from </a:t>
            </a:r>
            <a:r>
              <a:rPr lang="en-GB" sz="1400" dirty="0" err="1" smtClean="0"/>
              <a:t>Schweizer</a:t>
            </a:r>
            <a:r>
              <a:rPr lang="en-GB" sz="1400" dirty="0" smtClean="0"/>
              <a:t> </a:t>
            </a:r>
            <a:r>
              <a:rPr lang="en-GB" sz="1400" dirty="0"/>
              <a:t>et al., </a:t>
            </a:r>
            <a:r>
              <a:rPr lang="en-GB" sz="1400" dirty="0" err="1"/>
              <a:t>Rheol</a:t>
            </a:r>
            <a:r>
              <a:rPr lang="en-GB" sz="1400" dirty="0"/>
              <a:t>. </a:t>
            </a:r>
            <a:r>
              <a:rPr lang="en-GB" sz="1400" dirty="0" err="1"/>
              <a:t>Acta</a:t>
            </a:r>
            <a:r>
              <a:rPr lang="en-GB" sz="1400" dirty="0"/>
              <a:t> 47 (2008) 943. The solid curve is the t of </a:t>
            </a:r>
            <a:r>
              <a:rPr lang="en-GB" sz="1400" dirty="0" smtClean="0"/>
              <a:t>the expression </a:t>
            </a:r>
            <a:r>
              <a:rPr lang="en-GB" sz="1400" dirty="0"/>
              <a:t>given in (12.39).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853" y="4778951"/>
            <a:ext cx="324794" cy="237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10" y="480264"/>
            <a:ext cx="5020376" cy="3343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4681" y="4382530"/>
            <a:ext cx="569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12.6 Occurrence of normal-stress </a:t>
            </a:r>
            <a:r>
              <a:rPr lang="en-GB" sz="1400" dirty="0" smtClean="0"/>
              <a:t>differences </a:t>
            </a:r>
            <a:r>
              <a:rPr lang="en-GB" sz="1400" dirty="0"/>
              <a:t>in shear </a:t>
            </a:r>
            <a:r>
              <a:rPr lang="en-GB" sz="1400" dirty="0" smtClean="0"/>
              <a:t>flow </a:t>
            </a:r>
            <a:r>
              <a:rPr lang="en-GB" sz="1400" dirty="0"/>
              <a:t>of </a:t>
            </a:r>
            <a:r>
              <a:rPr lang="en-GB" sz="1400" dirty="0" smtClean="0"/>
              <a:t>viscoelastic liquids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53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49"/>
            <a:ext cx="5363323" cy="3562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70" y="378949"/>
            <a:ext cx="5649113" cy="3982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19" y="4252681"/>
            <a:ext cx="5189757" cy="923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335" y="4398016"/>
            <a:ext cx="5538829" cy="11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69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87"/>
            <a:ext cx="3791479" cy="3096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54" y="3954162"/>
            <a:ext cx="386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12.7 Translation and deformation of </a:t>
            </a:r>
            <a:r>
              <a:rPr lang="en-GB" sz="1400" dirty="0" smtClean="0"/>
              <a:t>a vector </a:t>
            </a:r>
            <a:r>
              <a:rPr lang="en-GB" sz="1400" dirty="0"/>
              <a:t>by convection.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11" y="540231"/>
            <a:ext cx="5515745" cy="3553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6843" y="4477382"/>
            <a:ext cx="634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12.8 The velocity </a:t>
            </a:r>
            <a:r>
              <a:rPr lang="en-GB" sz="1400" dirty="0" smtClean="0"/>
              <a:t>profile </a:t>
            </a:r>
            <a:r>
              <a:rPr lang="en-GB" sz="1400" dirty="0"/>
              <a:t>(12.68) for </a:t>
            </a:r>
            <a:r>
              <a:rPr lang="en-GB" sz="1400" i="1" dirty="0" smtClean="0"/>
              <a:t>t</a:t>
            </a:r>
            <a:r>
              <a:rPr lang="en-GB" sz="1400" dirty="0" smtClean="0"/>
              <a:t>     = </a:t>
            </a:r>
            <a:r>
              <a:rPr lang="en-GB" sz="1400" dirty="0"/>
              <a:t>1 (dashed line) and</a:t>
            </a:r>
          </a:p>
          <a:p>
            <a:r>
              <a:rPr lang="en-GB" sz="1400" i="1" dirty="0" smtClean="0"/>
              <a:t>t </a:t>
            </a:r>
            <a:r>
              <a:rPr lang="en-GB" sz="1400" dirty="0" smtClean="0"/>
              <a:t>     = </a:t>
            </a:r>
            <a:r>
              <a:rPr lang="en-GB" sz="1400" dirty="0"/>
              <a:t>2 (continuous line).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803" y="4526847"/>
            <a:ext cx="159109" cy="212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478" y="4771981"/>
            <a:ext cx="159109" cy="2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8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1" y="454811"/>
            <a:ext cx="4744112" cy="28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101" y="3698789"/>
            <a:ext cx="481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13.1 Calcium transport across a cell membrane.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96" y="519233"/>
            <a:ext cx="3543795" cy="3448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5496" y="4160108"/>
            <a:ext cx="437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13.2 Two-way coupling between bulk phases and </a:t>
            </a:r>
            <a:r>
              <a:rPr lang="en-GB" sz="1400" dirty="0" smtClean="0"/>
              <a:t>interfaces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929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" y="216379"/>
            <a:ext cx="6458851" cy="3591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135" y="3807805"/>
            <a:ext cx="616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13.3 True continuous density </a:t>
            </a:r>
            <a:r>
              <a:rPr lang="en-GB" sz="1400" dirty="0" smtClean="0"/>
              <a:t>profile </a:t>
            </a:r>
            <a:r>
              <a:rPr lang="en-GB" sz="1400" dirty="0"/>
              <a:t>(continuous line) and an idealized</a:t>
            </a:r>
          </a:p>
          <a:p>
            <a:r>
              <a:rPr lang="en-GB" sz="1400" dirty="0" smtClean="0"/>
              <a:t>profile </a:t>
            </a:r>
            <a:r>
              <a:rPr lang="en-GB" sz="1400" dirty="0"/>
              <a:t>for two bulk phases touching at a dividing interface (</a:t>
            </a:r>
            <a:r>
              <a:rPr lang="en-GB" sz="1400" dirty="0" smtClean="0"/>
              <a:t>dashed line</a:t>
            </a:r>
            <a:r>
              <a:rPr lang="en-GB" sz="1400" dirty="0"/>
              <a:t>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60" y="345259"/>
            <a:ext cx="5544324" cy="3086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8995" y="3880022"/>
            <a:ext cx="5469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13.4 Relationship between change of normal vector and radius of</a:t>
            </a:r>
          </a:p>
          <a:p>
            <a:r>
              <a:rPr lang="en-GB" sz="1400" dirty="0"/>
              <a:t>curvature.</a:t>
            </a:r>
          </a:p>
        </p:txBody>
      </p:sp>
    </p:spTree>
    <p:extLst>
      <p:ext uri="{BB962C8B-B14F-4D97-AF65-F5344CB8AC3E}">
        <p14:creationId xmlns:p14="http://schemas.microsoft.com/office/powerpoint/2010/main" val="4218104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9" y="631122"/>
            <a:ext cx="4725059" cy="3305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193059"/>
            <a:ext cx="496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13.5 Contact angle  </a:t>
            </a:r>
            <a:r>
              <a:rPr lang="en-GB" sz="1400" dirty="0" smtClean="0"/>
              <a:t>   for </a:t>
            </a:r>
            <a:r>
              <a:rPr lang="en-GB" sz="1400" dirty="0"/>
              <a:t>two </a:t>
            </a:r>
            <a:r>
              <a:rPr lang="en-GB" sz="1400" dirty="0" smtClean="0"/>
              <a:t>fluid </a:t>
            </a:r>
            <a:r>
              <a:rPr lang="en-GB" sz="1400" dirty="0"/>
              <a:t>phases I and II in </a:t>
            </a:r>
            <a:r>
              <a:rPr lang="en-GB" sz="1400" dirty="0" smtClean="0"/>
              <a:t>equilibrium with </a:t>
            </a:r>
            <a:r>
              <a:rPr lang="en-GB" sz="1400" dirty="0"/>
              <a:t>a rigid substrate.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668" y="4234248"/>
            <a:ext cx="161100" cy="238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3" y="97807"/>
            <a:ext cx="5420481" cy="394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2173" y="4353321"/>
            <a:ext cx="579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13.6 Meniscus formed by liquid in contact with a planar solid with</a:t>
            </a:r>
          </a:p>
          <a:p>
            <a:r>
              <a:rPr lang="en-GB" sz="1400" dirty="0"/>
              <a:t>local height </a:t>
            </a:r>
            <a:r>
              <a:rPr lang="en-GB" sz="1400" i="1" dirty="0"/>
              <a:t>h</a:t>
            </a:r>
            <a:r>
              <a:rPr lang="en-GB" sz="1400" dirty="0"/>
              <a:t> and contact angle </a:t>
            </a:r>
            <a:r>
              <a:rPr lang="en-GB" sz="1400" dirty="0" smtClean="0"/>
              <a:t>     .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4" y="4597205"/>
            <a:ext cx="161100" cy="2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7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73"/>
            <a:ext cx="6201640" cy="3648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30" y="4061254"/>
            <a:ext cx="6227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14.1 Density </a:t>
            </a:r>
            <a:r>
              <a:rPr lang="en-GB" sz="1400" dirty="0" smtClean="0"/>
              <a:t>profile </a:t>
            </a:r>
            <a:r>
              <a:rPr lang="en-GB" sz="1400" dirty="0"/>
              <a:t>of a conserved quantity. As a consequence </a:t>
            </a:r>
            <a:r>
              <a:rPr lang="en-GB" sz="1400" dirty="0" smtClean="0"/>
              <a:t>of a </a:t>
            </a:r>
            <a:r>
              <a:rPr lang="en-GB" sz="1400" dirty="0"/>
              <a:t>net accumulation of that quantity in the interfacial region, the </a:t>
            </a:r>
            <a:r>
              <a:rPr lang="en-GB" sz="1400" dirty="0" smtClean="0"/>
              <a:t>dividing interface </a:t>
            </a:r>
            <a:r>
              <a:rPr lang="en-GB" sz="1400" dirty="0"/>
              <a:t>for a</a:t>
            </a:r>
            <a:r>
              <a:rPr lang="en-GB" sz="1000" dirty="0"/>
              <a:t>s</a:t>
            </a:r>
            <a:r>
              <a:rPr lang="en-GB" sz="1400" dirty="0"/>
              <a:t> = 0 (dashed line) moves to the right.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82" y="830204"/>
            <a:ext cx="4229690" cy="2067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130" y="3786957"/>
            <a:ext cx="4885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14.2 Instead of mapping equivalent points of a continuously </a:t>
            </a:r>
            <a:r>
              <a:rPr lang="en-GB" sz="1400" dirty="0" smtClean="0"/>
              <a:t>deforming interface </a:t>
            </a:r>
            <a:r>
              <a:rPr lang="en-GB" sz="1400" dirty="0"/>
              <a:t>at two times </a:t>
            </a:r>
            <a:r>
              <a:rPr lang="en-GB" sz="1400" i="1" dirty="0"/>
              <a:t>t</a:t>
            </a:r>
            <a:r>
              <a:rPr lang="en-GB" sz="1400" dirty="0"/>
              <a:t>1 and </a:t>
            </a:r>
            <a:r>
              <a:rPr lang="en-GB" sz="1400" i="1" dirty="0"/>
              <a:t>t</a:t>
            </a:r>
            <a:r>
              <a:rPr lang="en-GB" sz="1400" dirty="0"/>
              <a:t>2 (thick lines), we can alternatively </a:t>
            </a:r>
            <a:r>
              <a:rPr lang="en-GB" sz="1400" dirty="0" smtClean="0"/>
              <a:t>look at </a:t>
            </a:r>
            <a:r>
              <a:rPr lang="en-GB" sz="1400" dirty="0"/>
              <a:t>the trajectories associated with equivalent points (thin arrows) and </a:t>
            </a:r>
            <a:r>
              <a:rPr lang="en-GB" sz="1400" dirty="0" smtClean="0"/>
              <a:t>their time </a:t>
            </a:r>
            <a:r>
              <a:rPr lang="en-GB" sz="1400" dirty="0"/>
              <a:t>derivatives providing the translational velocity </a:t>
            </a:r>
            <a:r>
              <a:rPr lang="en-GB" sz="1400" dirty="0" smtClean="0"/>
              <a:t>field        .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647" y="4677818"/>
            <a:ext cx="257399" cy="2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3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8" y="283527"/>
            <a:ext cx="2762636" cy="4182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805" y="4794422"/>
            <a:ext cx="354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14.3 Falling liquid (II) jet surrounded by gas (I).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69" y="523755"/>
            <a:ext cx="3267531" cy="3553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9369" y="4394312"/>
            <a:ext cx="446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14.4 Liquid (II) cylinder with unperturbed radius R0 </a:t>
            </a:r>
            <a:r>
              <a:rPr lang="en-GB" sz="1400" dirty="0" smtClean="0"/>
              <a:t>surrounded by </a:t>
            </a:r>
            <a:r>
              <a:rPr lang="en-GB" sz="1400" dirty="0"/>
              <a:t>gas (I).</a:t>
            </a:r>
          </a:p>
        </p:txBody>
      </p:sp>
    </p:spTree>
    <p:extLst>
      <p:ext uri="{BB962C8B-B14F-4D97-AF65-F5344CB8AC3E}">
        <p14:creationId xmlns:p14="http://schemas.microsoft.com/office/powerpoint/2010/main" val="3108156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2" y="226094"/>
            <a:ext cx="4231115" cy="3934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42" y="4876800"/>
            <a:ext cx="445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16.1 Schematic of process for the production of polymer </a:t>
            </a:r>
            <a:r>
              <a:rPr lang="en-GB" sz="1400" dirty="0" err="1" smtClean="0"/>
              <a:t>fibers</a:t>
            </a:r>
            <a:r>
              <a:rPr lang="en-GB" sz="1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71" y="566350"/>
            <a:ext cx="4696480" cy="3715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2346" y="4679092"/>
            <a:ext cx="5815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16.2 Schematic of </a:t>
            </a:r>
            <a:r>
              <a:rPr lang="en-GB" sz="1400" dirty="0" smtClean="0"/>
              <a:t>flow </a:t>
            </a:r>
            <a:r>
              <a:rPr lang="en-GB" sz="1400" dirty="0"/>
              <a:t>through a circular die.</a:t>
            </a:r>
          </a:p>
        </p:txBody>
      </p:sp>
    </p:spTree>
    <p:extLst>
      <p:ext uri="{BB962C8B-B14F-4D97-AF65-F5344CB8AC3E}">
        <p14:creationId xmlns:p14="http://schemas.microsoft.com/office/powerpoint/2010/main" val="776979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8" y="288325"/>
            <a:ext cx="4782816" cy="379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92" y="4580238"/>
            <a:ext cx="5189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16.3 Velocity prole for </a:t>
            </a:r>
            <a:r>
              <a:rPr lang="en-GB" sz="1400" dirty="0" smtClean="0"/>
              <a:t>flow </a:t>
            </a:r>
            <a:r>
              <a:rPr lang="en-GB" sz="1400" dirty="0"/>
              <a:t>through a circular die given by (</a:t>
            </a:r>
            <a:r>
              <a:rPr lang="en-GB" sz="1400" dirty="0" smtClean="0"/>
              <a:t>16.6) for different </a:t>
            </a:r>
            <a:r>
              <a:rPr lang="en-GB" sz="1400" dirty="0"/>
              <a:t>values of the power law index</a:t>
            </a:r>
            <a:r>
              <a:rPr lang="en-GB" sz="1400" i="1" dirty="0"/>
              <a:t> n </a:t>
            </a:r>
            <a:r>
              <a:rPr lang="en-GB" sz="1400" dirty="0"/>
              <a:t>= </a:t>
            </a:r>
            <a:r>
              <a:rPr lang="en-GB" sz="1400" dirty="0" smtClean="0"/>
              <a:t>1.0, 0.5, 0.33 </a:t>
            </a:r>
            <a:r>
              <a:rPr lang="en-GB" sz="1400" dirty="0"/>
              <a:t>bottom to top.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19" y="404599"/>
            <a:ext cx="4753638" cy="3562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4724" y="4448432"/>
            <a:ext cx="545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16.4 Schematic of wire coating </a:t>
            </a:r>
            <a:r>
              <a:rPr lang="en-GB" sz="1400" dirty="0" smtClean="0"/>
              <a:t>flow </a:t>
            </a:r>
            <a:r>
              <a:rPr lang="en-GB" sz="1400" dirty="0"/>
              <a:t>through a circular die.</a:t>
            </a:r>
          </a:p>
        </p:txBody>
      </p:sp>
    </p:spTree>
    <p:extLst>
      <p:ext uri="{BB962C8B-B14F-4D97-AF65-F5344CB8AC3E}">
        <p14:creationId xmlns:p14="http://schemas.microsoft.com/office/powerpoint/2010/main" val="289020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07"/>
            <a:ext cx="6916115" cy="3248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64692"/>
            <a:ext cx="705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(Above) Figure </a:t>
            </a:r>
            <a:r>
              <a:rPr lang="en-GB" sz="1400" dirty="0"/>
              <a:t>16.5 Schematics of extruder with screw rotating with angular </a:t>
            </a:r>
            <a:r>
              <a:rPr lang="en-GB" sz="1400" dirty="0" smtClean="0"/>
              <a:t>velocity      inside </a:t>
            </a:r>
            <a:r>
              <a:rPr lang="en-GB" sz="1400" dirty="0"/>
              <a:t>stationary barrel (left) and unwound channel formed </a:t>
            </a:r>
            <a:r>
              <a:rPr lang="en-GB" sz="1400" dirty="0" smtClean="0"/>
              <a:t>between screw </a:t>
            </a:r>
            <a:r>
              <a:rPr lang="en-GB" sz="1400" dirty="0"/>
              <a:t>and barrel (right).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351" y="3816735"/>
            <a:ext cx="223088" cy="209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94" y="4287912"/>
            <a:ext cx="5696745" cy="2467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54" y="5521571"/>
            <a:ext cx="659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(Left) </a:t>
            </a:r>
            <a:r>
              <a:rPr lang="en-GB" sz="1400" dirty="0"/>
              <a:t>Figure 16.6 Representative streamline showing recirculating nature </a:t>
            </a:r>
            <a:r>
              <a:rPr lang="en-GB" sz="1400" dirty="0" smtClean="0"/>
              <a:t>of transverse flow </a:t>
            </a:r>
            <a:r>
              <a:rPr lang="en-GB" sz="1400" dirty="0"/>
              <a:t>within extruder channel. Solid lines indicate </a:t>
            </a:r>
            <a:r>
              <a:rPr lang="en-GB" sz="1400" dirty="0" smtClean="0"/>
              <a:t>flow described by </a:t>
            </a:r>
            <a:r>
              <a:rPr lang="en-GB" sz="1400" dirty="0"/>
              <a:t>(16.11).</a:t>
            </a:r>
          </a:p>
        </p:txBody>
      </p:sp>
    </p:spTree>
    <p:extLst>
      <p:ext uri="{BB962C8B-B14F-4D97-AF65-F5344CB8AC3E}">
        <p14:creationId xmlns:p14="http://schemas.microsoft.com/office/powerpoint/2010/main" val="4293050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" y="288323"/>
            <a:ext cx="5536647" cy="2452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2" y="2850292"/>
            <a:ext cx="5279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16.7 Velocity distributions is single-screw extrusion. Left plot</a:t>
            </a:r>
          </a:p>
          <a:p>
            <a:r>
              <a:rPr lang="en-GB" sz="1400" dirty="0"/>
              <a:t>shows transverse velocity </a:t>
            </a:r>
            <a:r>
              <a:rPr lang="en-GB" sz="1400" i="1" dirty="0"/>
              <a:t>v</a:t>
            </a:r>
            <a:r>
              <a:rPr lang="en-GB" sz="900" dirty="0"/>
              <a:t>1</a:t>
            </a:r>
            <a:r>
              <a:rPr lang="en-GB" sz="1400" dirty="0"/>
              <a:t> given by (</a:t>
            </a:r>
            <a:r>
              <a:rPr lang="en-GB" sz="1400" dirty="0" smtClean="0"/>
              <a:t>16.11), right </a:t>
            </a:r>
            <a:r>
              <a:rPr lang="en-GB" sz="1400" dirty="0"/>
              <a:t>plot shows velocity</a:t>
            </a:r>
          </a:p>
          <a:p>
            <a:r>
              <a:rPr lang="en-GB" sz="1400" dirty="0"/>
              <a:t>along channel </a:t>
            </a:r>
            <a:r>
              <a:rPr lang="en-GB" sz="1400" i="1" dirty="0"/>
              <a:t>v</a:t>
            </a:r>
            <a:r>
              <a:rPr lang="en-GB" sz="800" dirty="0"/>
              <a:t>3</a:t>
            </a:r>
            <a:r>
              <a:rPr lang="en-GB" sz="1400" dirty="0"/>
              <a:t> given by (16.12) for several values of the </a:t>
            </a:r>
            <a:r>
              <a:rPr lang="en-GB" sz="1400" dirty="0" smtClean="0"/>
              <a:t>quantity</a:t>
            </a:r>
          </a:p>
          <a:p>
            <a:r>
              <a:rPr lang="en-GB" sz="1400" dirty="0" smtClean="0"/>
              <a:t>                                     . 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4" y="3572382"/>
            <a:ext cx="1487280" cy="174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73" y="210216"/>
            <a:ext cx="3127800" cy="2608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0714" y="3023286"/>
            <a:ext cx="4654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16.8 Mass </a:t>
            </a:r>
            <a:r>
              <a:rPr lang="en-GB" sz="1400" dirty="0" smtClean="0"/>
              <a:t>flow </a:t>
            </a:r>
            <a:r>
              <a:rPr lang="en-GB" sz="1400" dirty="0"/>
              <a:t>rate versus pressure </a:t>
            </a:r>
            <a:r>
              <a:rPr lang="en-GB" sz="1400" dirty="0" smtClean="0"/>
              <a:t>difference </a:t>
            </a:r>
            <a:r>
              <a:rPr lang="en-GB" sz="1400" dirty="0"/>
              <a:t>for single-screw </a:t>
            </a:r>
            <a:r>
              <a:rPr lang="en-GB" sz="1400" dirty="0" smtClean="0"/>
              <a:t>extrusion (    =</a:t>
            </a:r>
            <a:r>
              <a:rPr lang="en-GB" sz="1400" dirty="0"/>
              <a:t>10) of a Newtonian </a:t>
            </a:r>
            <a:r>
              <a:rPr lang="en-GB" sz="1400" dirty="0" smtClean="0"/>
              <a:t>fluid</a:t>
            </a:r>
            <a:r>
              <a:rPr lang="en-GB" sz="1400" dirty="0"/>
              <a:t>. Line marked `die' is from (</a:t>
            </a:r>
            <a:r>
              <a:rPr lang="en-GB" sz="1400" dirty="0" smtClean="0"/>
              <a:t>8.5) with                               = </a:t>
            </a:r>
            <a:r>
              <a:rPr lang="en-GB" sz="1400" dirty="0"/>
              <a:t>0:5, and line marked `extruder' is from (16.13</a:t>
            </a:r>
            <a:r>
              <a:rPr lang="en-GB" sz="1400" dirty="0" smtClean="0"/>
              <a:t>). The </a:t>
            </a:r>
            <a:r>
              <a:rPr lang="en-GB" sz="1400" dirty="0"/>
              <a:t>intersection of the two lines gives the operating point of the extruder.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866" y="3303372"/>
            <a:ext cx="130301" cy="186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903" y="3535616"/>
            <a:ext cx="1157724" cy="1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9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9" y="227035"/>
            <a:ext cx="5325218" cy="3982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69" y="332130"/>
            <a:ext cx="3753374" cy="4925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87423" y="5334920"/>
            <a:ext cx="303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Figure 4.1 </a:t>
            </a:r>
            <a:r>
              <a:rPr lang="en-GB" sz="1400" dirty="0" err="1" smtClean="0"/>
              <a:t>Emmy</a:t>
            </a:r>
            <a:r>
              <a:rPr lang="en-GB" sz="1400" dirty="0" smtClean="0"/>
              <a:t> </a:t>
            </a:r>
            <a:r>
              <a:rPr lang="en-GB" sz="1400" dirty="0" err="1" smtClean="0"/>
              <a:t>Noether</a:t>
            </a:r>
            <a:r>
              <a:rPr lang="en-GB" sz="1400" dirty="0" smtClean="0"/>
              <a:t>, 1882-1935.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68" y="4541506"/>
            <a:ext cx="5398786" cy="9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3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" y="273768"/>
            <a:ext cx="3229426" cy="3839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30" y="4399005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16.9 Schematic of </a:t>
            </a:r>
            <a:r>
              <a:rPr lang="en-GB" sz="1400" dirty="0" err="1" smtClean="0"/>
              <a:t>fiber</a:t>
            </a:r>
            <a:r>
              <a:rPr lang="en-GB" sz="1400" dirty="0" smtClean="0"/>
              <a:t> </a:t>
            </a:r>
            <a:r>
              <a:rPr lang="en-GB" sz="1400" dirty="0"/>
              <a:t>spinning process showing lament of </a:t>
            </a:r>
            <a:r>
              <a:rPr lang="en-GB" sz="1400" dirty="0" smtClean="0"/>
              <a:t>length </a:t>
            </a:r>
            <a:r>
              <a:rPr lang="en-GB" sz="1400" i="1" dirty="0" smtClean="0"/>
              <a:t>L</a:t>
            </a:r>
            <a:r>
              <a:rPr lang="en-GB" sz="1400" dirty="0" smtClean="0"/>
              <a:t> </a:t>
            </a:r>
            <a:r>
              <a:rPr lang="en-GB" sz="1400" dirty="0"/>
              <a:t>and local radius </a:t>
            </a:r>
            <a:r>
              <a:rPr lang="en-GB" sz="1400" i="1" dirty="0"/>
              <a:t>R</a:t>
            </a:r>
            <a:r>
              <a:rPr lang="en-GB" sz="1400" dirty="0"/>
              <a:t>. Note that in practice </a:t>
            </a:r>
            <a:r>
              <a:rPr lang="en-GB" sz="1400" i="1" dirty="0"/>
              <a:t>R </a:t>
            </a:r>
            <a:r>
              <a:rPr lang="en-GB" sz="1400" i="1" dirty="0" smtClean="0"/>
              <a:t>&lt;&lt; </a:t>
            </a:r>
            <a:r>
              <a:rPr lang="en-GB" sz="1400" i="1" dirty="0"/>
              <a:t>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40" y="290962"/>
            <a:ext cx="5601482" cy="447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9708" y="5214551"/>
            <a:ext cx="6614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16.10 Axial velocity along lament for </a:t>
            </a:r>
            <a:r>
              <a:rPr lang="en-GB" sz="1400" dirty="0" err="1" smtClean="0"/>
              <a:t>fiber</a:t>
            </a:r>
            <a:r>
              <a:rPr lang="en-GB" sz="1400" dirty="0" smtClean="0"/>
              <a:t> </a:t>
            </a:r>
            <a:r>
              <a:rPr lang="en-GB" sz="1400" dirty="0"/>
              <a:t>spinning of an </a:t>
            </a:r>
            <a:r>
              <a:rPr lang="en-GB" sz="1400" dirty="0" err="1"/>
              <a:t>upperconvected</a:t>
            </a:r>
            <a:endParaRPr lang="en-GB" sz="1400" dirty="0"/>
          </a:p>
          <a:p>
            <a:r>
              <a:rPr lang="en-GB" sz="1400" dirty="0"/>
              <a:t>Maxwell </a:t>
            </a:r>
            <a:r>
              <a:rPr lang="en-GB" sz="1400" dirty="0" smtClean="0"/>
              <a:t>fluid </a:t>
            </a:r>
            <a:r>
              <a:rPr lang="en-GB" sz="1400" dirty="0"/>
              <a:t>for </a:t>
            </a:r>
            <a:r>
              <a:rPr lang="en-GB" sz="1400" dirty="0" smtClean="0"/>
              <a:t>                              = 0, 0.01, 0.02, 0.03, 0.04, 0.05 (bottom </a:t>
            </a:r>
            <a:r>
              <a:rPr lang="en-GB" sz="1400" dirty="0"/>
              <a:t>to top) obtained by solution of (16.36) for </a:t>
            </a:r>
            <a:r>
              <a:rPr lang="en-GB" sz="1400" i="1" dirty="0"/>
              <a:t>D</a:t>
            </a:r>
            <a:r>
              <a:rPr lang="en-GB" sz="1000" dirty="0"/>
              <a:t>R</a:t>
            </a:r>
            <a:r>
              <a:rPr lang="en-GB" sz="1400" dirty="0"/>
              <a:t> = 20. The </a:t>
            </a:r>
            <a:r>
              <a:rPr lang="en-GB" sz="1400" dirty="0" smtClean="0"/>
              <a:t>Newtonian case (         = </a:t>
            </a:r>
            <a:r>
              <a:rPr lang="en-GB" sz="1400" dirty="0"/>
              <a:t>0) given by (16.39).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3" y="5501221"/>
            <a:ext cx="1103101" cy="190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904" y="5713647"/>
            <a:ext cx="347700" cy="2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21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74"/>
            <a:ext cx="4107439" cy="3409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7773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16.11 Dependence of </a:t>
            </a:r>
            <a:r>
              <a:rPr lang="en-GB" sz="1400" i="1" dirty="0"/>
              <a:t>F</a:t>
            </a:r>
            <a:r>
              <a:rPr lang="en-GB" sz="1000" i="1" dirty="0"/>
              <a:t>L</a:t>
            </a:r>
            <a:r>
              <a:rPr lang="en-GB" sz="1000" dirty="0"/>
              <a:t> </a:t>
            </a:r>
            <a:r>
              <a:rPr lang="en-GB" sz="1400" dirty="0"/>
              <a:t>on </a:t>
            </a:r>
            <a:r>
              <a:rPr lang="en-GB" sz="1400" dirty="0" err="1"/>
              <a:t>NDe</a:t>
            </a:r>
            <a:r>
              <a:rPr lang="en-GB" sz="1400" dirty="0"/>
              <a:t> for the </a:t>
            </a:r>
            <a:r>
              <a:rPr lang="en-GB" sz="1400" dirty="0" err="1" smtClean="0"/>
              <a:t>fiber</a:t>
            </a:r>
            <a:r>
              <a:rPr lang="en-GB" sz="1400" dirty="0" smtClean="0"/>
              <a:t> </a:t>
            </a:r>
            <a:r>
              <a:rPr lang="en-GB" sz="1400" dirty="0"/>
              <a:t>spinning of an </a:t>
            </a:r>
            <a:r>
              <a:rPr lang="en-GB" sz="1400" dirty="0" err="1" smtClean="0"/>
              <a:t>upperconvected</a:t>
            </a:r>
            <a:r>
              <a:rPr lang="en-GB" sz="1400" dirty="0" smtClean="0"/>
              <a:t> Maxwell fluid </a:t>
            </a:r>
            <a:r>
              <a:rPr lang="en-GB" sz="1400" dirty="0"/>
              <a:t>for </a:t>
            </a:r>
            <a:r>
              <a:rPr lang="en-GB" sz="1400" i="1" dirty="0"/>
              <a:t>D</a:t>
            </a:r>
            <a:r>
              <a:rPr lang="en-GB" sz="1000" i="1" dirty="0"/>
              <a:t>R</a:t>
            </a:r>
            <a:r>
              <a:rPr lang="en-GB" sz="1400" dirty="0"/>
              <a:t> = 20. Note that the maximum </a:t>
            </a:r>
            <a:r>
              <a:rPr lang="en-GB" sz="1400" dirty="0" smtClean="0"/>
              <a:t>possible Deborah </a:t>
            </a:r>
            <a:r>
              <a:rPr lang="en-GB" sz="1400" dirty="0"/>
              <a:t>number is given by </a:t>
            </a:r>
            <a:r>
              <a:rPr lang="en-GB" sz="1400" dirty="0" smtClean="0"/>
              <a:t>           = </a:t>
            </a:r>
            <a:r>
              <a:rPr lang="en-GB" sz="1400" dirty="0"/>
              <a:t>(</a:t>
            </a:r>
            <a:r>
              <a:rPr lang="en-GB" sz="1400" i="1" dirty="0" smtClean="0"/>
              <a:t>D</a:t>
            </a:r>
            <a:r>
              <a:rPr lang="en-GB" sz="1000" i="1" dirty="0" smtClean="0"/>
              <a:t>R </a:t>
            </a:r>
            <a:r>
              <a:rPr lang="en-GB" sz="1400" i="1" dirty="0" smtClean="0"/>
              <a:t>-</a:t>
            </a:r>
            <a:r>
              <a:rPr lang="en-GB" sz="1400" dirty="0" smtClean="0"/>
              <a:t>1) -1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9" y="4814991"/>
            <a:ext cx="347700" cy="200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4" y="427405"/>
            <a:ext cx="3572374" cy="2724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4022" y="3665838"/>
            <a:ext cx="5346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17.1 Sphere of radius </a:t>
            </a:r>
            <a:r>
              <a:rPr lang="en-GB" sz="1400" i="1" dirty="0"/>
              <a:t>R</a:t>
            </a:r>
            <a:r>
              <a:rPr lang="en-GB" sz="1400" dirty="0"/>
              <a:t> with its </a:t>
            </a:r>
            <a:r>
              <a:rPr lang="en-GB" sz="1400" dirty="0" err="1"/>
              <a:t>center</a:t>
            </a:r>
            <a:r>
              <a:rPr lang="en-GB" sz="1400" dirty="0"/>
              <a:t> at the origin of </a:t>
            </a:r>
            <a:r>
              <a:rPr lang="en-GB" sz="1400" dirty="0" smtClean="0"/>
              <a:t>rectangular and </a:t>
            </a:r>
            <a:r>
              <a:rPr lang="en-GB" sz="1400" dirty="0"/>
              <a:t>spherical coordinate systems surrounded by an </a:t>
            </a:r>
            <a:r>
              <a:rPr lang="en-GB" sz="1400" dirty="0" smtClean="0"/>
              <a:t>infinite </a:t>
            </a:r>
            <a:r>
              <a:rPr lang="en-GB" sz="1400" dirty="0"/>
              <a:t>medium.</a:t>
            </a:r>
          </a:p>
        </p:txBody>
      </p:sp>
    </p:spTree>
    <p:extLst>
      <p:ext uri="{BB962C8B-B14F-4D97-AF65-F5344CB8AC3E}">
        <p14:creationId xmlns:p14="http://schemas.microsoft.com/office/powerpoint/2010/main" val="2133535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9" y="243280"/>
            <a:ext cx="5334415" cy="2781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66743"/>
            <a:ext cx="5659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17.2 Normalized temperature </a:t>
            </a:r>
            <a:r>
              <a:rPr lang="en-GB" sz="1400" dirty="0" smtClean="0"/>
              <a:t>                              isotherms </a:t>
            </a:r>
            <a:r>
              <a:rPr lang="en-GB" sz="1400" dirty="0"/>
              <a:t>in the</a:t>
            </a:r>
          </a:p>
          <a:p>
            <a:r>
              <a:rPr lang="en-GB" sz="1400" i="1" dirty="0"/>
              <a:t>x2-x3</a:t>
            </a:r>
            <a:r>
              <a:rPr lang="en-GB" sz="1400" dirty="0"/>
              <a:t> plane around a sphere imbedded in an </a:t>
            </a:r>
            <a:r>
              <a:rPr lang="en-GB" sz="1400" dirty="0" smtClean="0"/>
              <a:t>infinite </a:t>
            </a:r>
            <a:r>
              <a:rPr lang="en-GB" sz="1400" dirty="0"/>
              <a:t>medium predicted by</a:t>
            </a:r>
          </a:p>
          <a:p>
            <a:r>
              <a:rPr lang="en-GB" sz="1400" dirty="0"/>
              <a:t>(17.10) and (17.11) with </a:t>
            </a:r>
            <a:r>
              <a:rPr lang="en-GB" sz="1400" dirty="0" smtClean="0"/>
              <a:t>            = </a:t>
            </a:r>
            <a:r>
              <a:rPr lang="en-GB" sz="1400" dirty="0"/>
              <a:t>0 and  </a:t>
            </a:r>
            <a:r>
              <a:rPr lang="en-GB" sz="1400" dirty="0" smtClean="0"/>
              <a:t>   = </a:t>
            </a:r>
            <a:r>
              <a:rPr lang="en-GB" sz="1400" dirty="0"/>
              <a:t>4 (left) and  </a:t>
            </a:r>
            <a:r>
              <a:rPr lang="en-GB" sz="1400" dirty="0" smtClean="0"/>
              <a:t>   </a:t>
            </a:r>
            <a:r>
              <a:rPr lang="en-GB" sz="1400" dirty="0"/>
              <a:t>1=4 (right).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960" y="3350074"/>
            <a:ext cx="1180251" cy="203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658" y="3757397"/>
            <a:ext cx="451450" cy="259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918" y="3757397"/>
            <a:ext cx="178033" cy="191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733" y="3760167"/>
            <a:ext cx="178033" cy="191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85" y="532065"/>
            <a:ext cx="5070964" cy="20835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28951" y="3163330"/>
            <a:ext cx="5255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17.3 Schematic of heterogeneous system composed of multiple</a:t>
            </a:r>
          </a:p>
          <a:p>
            <a:r>
              <a:rPr lang="en-GB" sz="1400" dirty="0"/>
              <a:t>spheres with thermal conductivity </a:t>
            </a:r>
            <a:r>
              <a:rPr lang="en-GB" sz="1400" dirty="0" smtClean="0"/>
              <a:t>    imbedded </a:t>
            </a:r>
            <a:r>
              <a:rPr lang="en-GB" sz="1400" dirty="0"/>
              <a:t>in a medium with </a:t>
            </a:r>
            <a:r>
              <a:rPr lang="en-GB" sz="1400" dirty="0" smtClean="0"/>
              <a:t>thermal conductivity     , </a:t>
            </a:r>
            <a:r>
              <a:rPr lang="en-GB" sz="1400" dirty="0"/>
              <a:t>and its representation as an </a:t>
            </a:r>
            <a:r>
              <a:rPr lang="en-GB" sz="1400" dirty="0" smtClean="0"/>
              <a:t>effectively </a:t>
            </a:r>
            <a:r>
              <a:rPr lang="en-GB" sz="1400" dirty="0"/>
              <a:t>continuous </a:t>
            </a:r>
            <a:r>
              <a:rPr lang="en-GB" sz="1400" dirty="0" smtClean="0"/>
              <a:t>medium with effective </a:t>
            </a:r>
            <a:r>
              <a:rPr lang="en-GB" sz="1400" dirty="0"/>
              <a:t>thermal conductivity </a:t>
            </a:r>
            <a:r>
              <a:rPr lang="en-GB" sz="1400" dirty="0" smtClean="0"/>
              <a:t>     </a:t>
            </a:r>
            <a:r>
              <a:rPr lang="en-GB" sz="1050" dirty="0" smtClean="0"/>
              <a:t>eff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167" y="3435515"/>
            <a:ext cx="147267" cy="184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22617" t="14200"/>
          <a:stretch/>
        </p:blipFill>
        <p:spPr>
          <a:xfrm>
            <a:off x="7735330" y="3652551"/>
            <a:ext cx="174458" cy="165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22617" t="14200"/>
          <a:stretch/>
        </p:blipFill>
        <p:spPr>
          <a:xfrm>
            <a:off x="10276704" y="3884618"/>
            <a:ext cx="174458" cy="1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20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" y="296560"/>
            <a:ext cx="3848663" cy="3034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41" y="3591697"/>
            <a:ext cx="4028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17.4 Dependence of normalized </a:t>
            </a:r>
            <a:r>
              <a:rPr lang="en-GB" sz="1400" dirty="0" smtClean="0"/>
              <a:t>effective </a:t>
            </a:r>
            <a:r>
              <a:rPr lang="en-GB" sz="1400" dirty="0"/>
              <a:t>thermal conductivity as </a:t>
            </a:r>
            <a:r>
              <a:rPr lang="en-GB" sz="1400" dirty="0" smtClean="0"/>
              <a:t>a function </a:t>
            </a:r>
            <a:r>
              <a:rPr lang="en-GB" sz="1400" dirty="0"/>
              <a:t>of thermal conductivity ratio  predicted by (17.16) for  = </a:t>
            </a:r>
            <a:r>
              <a:rPr lang="en-GB" sz="1400" dirty="0" smtClean="0"/>
              <a:t>0.1</a:t>
            </a:r>
            <a:endParaRPr lang="en-GB" sz="1400" dirty="0"/>
          </a:p>
          <a:p>
            <a:r>
              <a:rPr lang="en-GB" sz="1400" dirty="0"/>
              <a:t>with </a:t>
            </a:r>
            <a:r>
              <a:rPr lang="en-GB" sz="1400" dirty="0" smtClean="0"/>
              <a:t>        = </a:t>
            </a:r>
            <a:r>
              <a:rPr lang="en-GB" sz="1400" dirty="0"/>
              <a:t>0 (solid line) and </a:t>
            </a:r>
            <a:r>
              <a:rPr lang="en-GB" sz="1400" dirty="0" smtClean="0"/>
              <a:t>         = 0.1 </a:t>
            </a:r>
            <a:r>
              <a:rPr lang="en-GB" sz="1400" dirty="0"/>
              <a:t>(dashed line).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2" y="4283677"/>
            <a:ext cx="292405" cy="186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100" y="4308360"/>
            <a:ext cx="292405" cy="186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10" y="188241"/>
            <a:ext cx="6294539" cy="3251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2573" y="3789405"/>
            <a:ext cx="706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17.5 Normalized stream function  </a:t>
            </a:r>
            <a:r>
              <a:rPr lang="en-GB" sz="1400" dirty="0" smtClean="0"/>
              <a:t>              in </a:t>
            </a:r>
            <a:r>
              <a:rPr lang="en-GB" sz="1400" dirty="0"/>
              <a:t>the </a:t>
            </a:r>
            <a:r>
              <a:rPr lang="en-GB" sz="1400" i="1" dirty="0"/>
              <a:t>x2-x3</a:t>
            </a:r>
            <a:r>
              <a:rPr lang="en-GB" sz="1400" dirty="0"/>
              <a:t> plane </a:t>
            </a:r>
            <a:r>
              <a:rPr lang="en-GB" sz="1400" dirty="0" smtClean="0"/>
              <a:t>for creeping flow </a:t>
            </a:r>
            <a:r>
              <a:rPr lang="en-GB" sz="1400" dirty="0"/>
              <a:t>around a sphere predicted by (17.29) with </a:t>
            </a:r>
            <a:r>
              <a:rPr lang="en-GB" sz="1400" dirty="0" smtClean="0"/>
              <a:t>        = </a:t>
            </a:r>
            <a:r>
              <a:rPr lang="en-GB" sz="1400" dirty="0"/>
              <a:t>0 (left) </a:t>
            </a:r>
            <a:r>
              <a:rPr lang="en-GB" sz="1400" dirty="0" smtClean="0"/>
              <a:t>and                         (</a:t>
            </a:r>
            <a:r>
              <a:rPr lang="en-GB" sz="1400" dirty="0"/>
              <a:t>right).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051" y="3854567"/>
            <a:ext cx="580208" cy="196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634" y="4068750"/>
            <a:ext cx="200951" cy="211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421" y="4068750"/>
            <a:ext cx="771865" cy="2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32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03" y="3237470"/>
            <a:ext cx="5478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17.6 Normalized pressure contours </a:t>
            </a:r>
            <a:r>
              <a:rPr lang="en-GB" sz="1400" dirty="0" smtClean="0"/>
              <a:t>                      in </a:t>
            </a:r>
            <a:r>
              <a:rPr lang="en-GB" sz="1400" dirty="0"/>
              <a:t>the </a:t>
            </a:r>
            <a:r>
              <a:rPr lang="en-GB" sz="1400" i="1" dirty="0"/>
              <a:t>x2-x3 </a:t>
            </a:r>
            <a:r>
              <a:rPr lang="en-GB" sz="1400" dirty="0"/>
              <a:t>plane</a:t>
            </a:r>
          </a:p>
          <a:p>
            <a:r>
              <a:rPr lang="en-GB" sz="1400" dirty="0"/>
              <a:t>for creeping ow around a sphere from (17.32) with </a:t>
            </a:r>
            <a:r>
              <a:rPr lang="en-GB" sz="1400" dirty="0" smtClean="0"/>
              <a:t>      </a:t>
            </a:r>
            <a:r>
              <a:rPr lang="en-GB" sz="1400" dirty="0"/>
              <a:t>= 0 (left) </a:t>
            </a:r>
            <a:r>
              <a:rPr lang="en-GB" sz="1400" dirty="0" smtClean="0"/>
              <a:t>and  (</a:t>
            </a:r>
            <a:r>
              <a:rPr lang="en-GB" sz="1400" dirty="0"/>
              <a:t>right).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71" y="3237470"/>
            <a:ext cx="828907" cy="256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827" y="3500895"/>
            <a:ext cx="200951" cy="211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3500895"/>
            <a:ext cx="771865" cy="217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3" y="568412"/>
            <a:ext cx="4386833" cy="2257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72" y="282100"/>
            <a:ext cx="2797392" cy="4168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9254" y="4695568"/>
            <a:ext cx="405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Figure 17.7 Albert Einstein (1879-1955) in 1904.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04660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1" y="256438"/>
            <a:ext cx="4067743" cy="3181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92" y="3781168"/>
            <a:ext cx="430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18.1 Schematic of gas bubble with radius </a:t>
            </a:r>
            <a:r>
              <a:rPr lang="en-GB" sz="1400" i="1" dirty="0"/>
              <a:t>R </a:t>
            </a:r>
            <a:r>
              <a:rPr lang="en-GB" sz="1400" dirty="0"/>
              <a:t>surrounded by </a:t>
            </a:r>
            <a:r>
              <a:rPr lang="en-GB" sz="1400" dirty="0" smtClean="0"/>
              <a:t>infinite liquid</a:t>
            </a:r>
            <a:r>
              <a:rPr lang="en-GB" sz="1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57" y="614647"/>
            <a:ext cx="7020905" cy="3305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9135" y="4304388"/>
            <a:ext cx="682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18.2 Representative concentration </a:t>
            </a:r>
            <a:r>
              <a:rPr lang="en-GB" sz="1400" dirty="0" smtClean="0"/>
              <a:t>field </a:t>
            </a:r>
            <a:r>
              <a:rPr lang="en-GB" sz="1400" i="1" dirty="0"/>
              <a:t>w</a:t>
            </a:r>
            <a:r>
              <a:rPr lang="en-GB" sz="1400" dirty="0"/>
              <a:t>1 in liquid (</a:t>
            </a:r>
            <a:r>
              <a:rPr lang="en-GB" sz="1400" i="1" dirty="0"/>
              <a:t>r &gt; R</a:t>
            </a:r>
            <a:r>
              <a:rPr lang="en-GB" sz="1400" dirty="0"/>
              <a:t>) versus</a:t>
            </a:r>
          </a:p>
          <a:p>
            <a:r>
              <a:rPr lang="en-GB" sz="1400" dirty="0"/>
              <a:t>radial position r for bubble growth (</a:t>
            </a:r>
            <a:r>
              <a:rPr lang="en-GB" sz="1400" i="1" dirty="0"/>
              <a:t>R &gt; R</a:t>
            </a:r>
            <a:r>
              <a:rPr lang="en-GB" sz="1000" i="1" dirty="0"/>
              <a:t>0</a:t>
            </a:r>
            <a:r>
              <a:rPr lang="en-GB" sz="1400" dirty="0"/>
              <a:t>) and collapse (</a:t>
            </a:r>
            <a:r>
              <a:rPr lang="en-GB" sz="1400" i="1" dirty="0"/>
              <a:t>R &lt; R</a:t>
            </a:r>
            <a:r>
              <a:rPr lang="en-GB" sz="1000" i="1" dirty="0"/>
              <a:t>0</a:t>
            </a:r>
            <a:r>
              <a:rPr lang="en-GB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37934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747"/>
            <a:ext cx="5887272" cy="3019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68" y="3550508"/>
            <a:ext cx="5763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18.3 Representative solute chemical potentials for the gas phase </a:t>
            </a:r>
            <a:r>
              <a:rPr lang="en-GB" sz="1400" dirty="0" smtClean="0"/>
              <a:t>      ,</a:t>
            </a:r>
            <a:endParaRPr lang="en-GB" sz="1400" dirty="0"/>
          </a:p>
          <a:p>
            <a:r>
              <a:rPr lang="en-GB" sz="1400" dirty="0"/>
              <a:t>interface </a:t>
            </a:r>
            <a:r>
              <a:rPr lang="en-GB" sz="1400" dirty="0" smtClean="0"/>
              <a:t>       and </a:t>
            </a:r>
            <a:r>
              <a:rPr lang="en-GB" sz="1400" dirty="0"/>
              <a:t>liquid </a:t>
            </a:r>
            <a:r>
              <a:rPr lang="en-GB" sz="1400" dirty="0" smtClean="0"/>
              <a:t>         near </a:t>
            </a:r>
            <a:r>
              <a:rPr lang="en-GB" sz="1400" dirty="0"/>
              <a:t>the gas-liquid interface for bubble growth</a:t>
            </a:r>
          </a:p>
          <a:p>
            <a:r>
              <a:rPr lang="en-GB" sz="1400" dirty="0"/>
              <a:t>showing </a:t>
            </a:r>
            <a:r>
              <a:rPr lang="en-GB" sz="1400" dirty="0" err="1"/>
              <a:t>nonequilibrium</a:t>
            </a:r>
            <a:r>
              <a:rPr lang="en-GB" sz="1400" dirty="0"/>
              <a:t> (left) and equilibrium (right) cases.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780" y="3550508"/>
            <a:ext cx="196188" cy="277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67" y="3779976"/>
            <a:ext cx="272905" cy="27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071" y="3803041"/>
            <a:ext cx="295433" cy="233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12" y="76799"/>
            <a:ext cx="5287113" cy="4315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1286" y="4810897"/>
            <a:ext cx="5766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18.4 Bubble radius and pressure versus time during bubble growth</a:t>
            </a:r>
          </a:p>
          <a:p>
            <a:r>
              <a:rPr lang="en-GB" sz="1400" dirty="0"/>
              <a:t>for the following parameter values: </a:t>
            </a:r>
            <a:r>
              <a:rPr lang="en-GB" sz="1400" i="1" dirty="0" err="1"/>
              <a:t>N</a:t>
            </a:r>
            <a:r>
              <a:rPr lang="en-GB" sz="1050" i="1" dirty="0" err="1"/>
              <a:t>w</a:t>
            </a:r>
            <a:r>
              <a:rPr lang="en-GB" sz="1400" dirty="0"/>
              <a:t> = 1 and  </a:t>
            </a:r>
            <a:r>
              <a:rPr lang="en-GB" sz="1400" dirty="0" smtClean="0"/>
              <a:t>   = 0.001</a:t>
            </a:r>
            <a:r>
              <a:rPr lang="en-GB" sz="1400" dirty="0"/>
              <a:t>. Solid lines are</a:t>
            </a:r>
          </a:p>
          <a:p>
            <a:r>
              <a:rPr lang="en-GB" sz="1400" dirty="0"/>
              <a:t>for </a:t>
            </a:r>
            <a:r>
              <a:rPr lang="en-GB" sz="1400" dirty="0" smtClean="0"/>
              <a:t>diffusion-induced </a:t>
            </a:r>
            <a:r>
              <a:rPr lang="en-GB" sz="1400" dirty="0"/>
              <a:t>case where </a:t>
            </a:r>
            <a:r>
              <a:rPr lang="en-GB" sz="1400" i="1" dirty="0" err="1" smtClean="0"/>
              <a:t>N</a:t>
            </a:r>
            <a:r>
              <a:rPr lang="en-GB" sz="1100" i="1" dirty="0" err="1" smtClean="0"/>
              <a:t>n</a:t>
            </a:r>
            <a:r>
              <a:rPr lang="en-GB" sz="1400" i="1" dirty="0" smtClean="0"/>
              <a:t> </a:t>
            </a:r>
            <a:r>
              <a:rPr lang="en-GB" sz="1400" dirty="0"/>
              <a:t>= </a:t>
            </a:r>
            <a:r>
              <a:rPr lang="en-GB" sz="1400" dirty="0" smtClean="0"/>
              <a:t>0.1</a:t>
            </a:r>
            <a:r>
              <a:rPr lang="en-GB" sz="1400" dirty="0"/>
              <a:t>, </a:t>
            </a:r>
            <a:r>
              <a:rPr lang="en-GB" sz="1400" i="1" dirty="0" err="1" smtClean="0"/>
              <a:t>N∆</a:t>
            </a:r>
            <a:r>
              <a:rPr lang="en-GB" sz="1050" i="1" dirty="0" err="1" smtClean="0"/>
              <a:t>p</a:t>
            </a:r>
            <a:r>
              <a:rPr lang="en-GB" sz="1050" dirty="0" smtClean="0"/>
              <a:t> </a:t>
            </a:r>
            <a:r>
              <a:rPr lang="en-GB" sz="1400" dirty="0"/>
              <a:t>= </a:t>
            </a:r>
            <a:r>
              <a:rPr lang="en-GB" sz="1400" dirty="0" smtClean="0"/>
              <a:t>0.5 </a:t>
            </a:r>
            <a:r>
              <a:rPr lang="en-GB" sz="1400" dirty="0"/>
              <a:t>and </a:t>
            </a:r>
            <a:r>
              <a:rPr lang="en-GB" sz="1400" dirty="0" smtClean="0"/>
              <a:t>      </a:t>
            </a:r>
            <a:r>
              <a:rPr lang="en-GB" sz="1400" dirty="0"/>
              <a:t>= </a:t>
            </a:r>
            <a:r>
              <a:rPr lang="en-GB" sz="1400" dirty="0" smtClean="0"/>
              <a:t>0.25</a:t>
            </a:r>
            <a:r>
              <a:rPr lang="en-GB" sz="1400" dirty="0"/>
              <a:t>.</a:t>
            </a:r>
          </a:p>
          <a:p>
            <a:r>
              <a:rPr lang="en-GB" sz="1400" dirty="0"/>
              <a:t>Dashed line is </a:t>
            </a:r>
            <a:r>
              <a:rPr lang="en-GB" sz="1400" dirty="0" err="1"/>
              <a:t>diusion</a:t>
            </a:r>
            <a:r>
              <a:rPr lang="en-GB" sz="1400" dirty="0"/>
              <a:t>-controlled case </a:t>
            </a:r>
            <a:r>
              <a:rPr lang="en-GB" sz="1400" i="1" dirty="0" err="1" smtClean="0"/>
              <a:t>N</a:t>
            </a:r>
            <a:r>
              <a:rPr lang="en-GB" sz="1050" i="1" dirty="0" err="1" smtClean="0"/>
              <a:t>n</a:t>
            </a:r>
            <a:r>
              <a:rPr lang="en-GB" sz="1050" dirty="0" smtClean="0"/>
              <a:t> </a:t>
            </a:r>
            <a:r>
              <a:rPr lang="en-GB" sz="1400" dirty="0"/>
              <a:t>= </a:t>
            </a:r>
            <a:r>
              <a:rPr lang="en-GB" sz="1400" dirty="0" smtClean="0"/>
              <a:t>      = </a:t>
            </a:r>
            <a:r>
              <a:rPr lang="en-GB" sz="1400" dirty="0"/>
              <a:t>0; dotted line is for</a:t>
            </a:r>
          </a:p>
          <a:p>
            <a:r>
              <a:rPr lang="en-GB" sz="1400" dirty="0"/>
              <a:t>(18.30) with  = </a:t>
            </a:r>
            <a:r>
              <a:rPr lang="en-GB" sz="1400" dirty="0" smtClean="0"/>
              <a:t>1.34</a:t>
            </a:r>
            <a:r>
              <a:rPr lang="en-GB" sz="14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3480" y="5099221"/>
            <a:ext cx="187855" cy="15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4319" y="5269397"/>
            <a:ext cx="254985" cy="20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3367" y="5476272"/>
            <a:ext cx="254985" cy="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78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5"/>
            <a:ext cx="5353797" cy="4134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97859"/>
            <a:ext cx="5478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18.5 Bubble radius and pressure versus time during bubble </a:t>
            </a:r>
            <a:r>
              <a:rPr lang="en-GB" sz="1400" dirty="0" smtClean="0"/>
              <a:t>collapse for </a:t>
            </a:r>
            <a:r>
              <a:rPr lang="en-GB" sz="1400" dirty="0"/>
              <a:t>the following parameter values: </a:t>
            </a:r>
            <a:r>
              <a:rPr lang="en-GB" sz="1400" dirty="0" smtClean="0"/>
              <a:t>                     and      = 0.001</a:t>
            </a:r>
            <a:r>
              <a:rPr lang="en-GB" sz="1400" dirty="0"/>
              <a:t>. Solid lines </a:t>
            </a:r>
            <a:r>
              <a:rPr lang="en-GB" sz="1400" dirty="0" smtClean="0"/>
              <a:t>are for diffusion-induced </a:t>
            </a:r>
            <a:r>
              <a:rPr lang="en-GB" sz="1400" dirty="0"/>
              <a:t>case where </a:t>
            </a:r>
            <a:r>
              <a:rPr lang="en-GB" sz="1400" i="1" dirty="0" err="1" smtClean="0"/>
              <a:t>N</a:t>
            </a:r>
            <a:r>
              <a:rPr lang="en-GB" sz="1000" i="1" dirty="0" err="1" smtClean="0"/>
              <a:t>n</a:t>
            </a:r>
            <a:r>
              <a:rPr lang="en-GB" sz="1400" dirty="0" smtClean="0"/>
              <a:t> </a:t>
            </a:r>
            <a:r>
              <a:rPr lang="en-GB" sz="1400" dirty="0"/>
              <a:t>= </a:t>
            </a:r>
            <a:r>
              <a:rPr lang="en-GB" sz="1400" dirty="0" smtClean="0"/>
              <a:t>0.1</a:t>
            </a:r>
            <a:r>
              <a:rPr lang="en-GB" sz="1400" dirty="0"/>
              <a:t>, </a:t>
            </a:r>
            <a:r>
              <a:rPr lang="en-GB" sz="1400" i="1" dirty="0" err="1" smtClean="0"/>
              <a:t>N∆</a:t>
            </a:r>
            <a:r>
              <a:rPr lang="en-GB" sz="1050" i="1" dirty="0" err="1" smtClean="0"/>
              <a:t>p</a:t>
            </a:r>
            <a:r>
              <a:rPr lang="en-GB" sz="1400" dirty="0" smtClean="0"/>
              <a:t> </a:t>
            </a:r>
            <a:r>
              <a:rPr lang="en-GB" sz="1400" dirty="0"/>
              <a:t>= 2 and </a:t>
            </a:r>
            <a:r>
              <a:rPr lang="en-GB" sz="1400" dirty="0" smtClean="0"/>
              <a:t>      = 0.5</a:t>
            </a:r>
            <a:r>
              <a:rPr lang="en-GB" sz="1400" dirty="0"/>
              <a:t>. </a:t>
            </a:r>
            <a:r>
              <a:rPr lang="en-GB" sz="1400" dirty="0" smtClean="0"/>
              <a:t>Dashed line </a:t>
            </a:r>
            <a:r>
              <a:rPr lang="en-GB" sz="1400" dirty="0"/>
              <a:t>is </a:t>
            </a:r>
            <a:r>
              <a:rPr lang="en-GB" sz="1400" dirty="0" smtClean="0"/>
              <a:t>diffusion-controlled </a:t>
            </a:r>
            <a:r>
              <a:rPr lang="en-GB" sz="1400" dirty="0"/>
              <a:t>case N = N = 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37" y="4753714"/>
            <a:ext cx="802630" cy="22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782" y="4787463"/>
            <a:ext cx="187855" cy="15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812" y="4974912"/>
            <a:ext cx="254985" cy="20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60" y="1104514"/>
            <a:ext cx="3077004" cy="1848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3751" y="3657600"/>
            <a:ext cx="4497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19.1 Image of the </a:t>
            </a:r>
            <a:r>
              <a:rPr lang="en-GB" sz="1400" dirty="0" smtClean="0"/>
              <a:t>Intel </a:t>
            </a:r>
            <a:r>
              <a:rPr lang="en-GB" sz="1400" dirty="0"/>
              <a:t>4004 microprocessor circa 1970 with </a:t>
            </a:r>
            <a:r>
              <a:rPr lang="en-GB" sz="1400" dirty="0" smtClean="0"/>
              <a:t>overall dimensions of       10mm x </a:t>
            </a:r>
            <a:r>
              <a:rPr lang="en-GB" sz="1400" dirty="0"/>
              <a:t>10 mm. This device contains 2300 </a:t>
            </a:r>
            <a:r>
              <a:rPr lang="en-GB" sz="1400" dirty="0" smtClean="0"/>
              <a:t>transistors and </a:t>
            </a:r>
            <a:r>
              <a:rPr lang="en-GB" sz="1400" dirty="0"/>
              <a:t>has device features </a:t>
            </a:r>
            <a:r>
              <a:rPr lang="en-GB" sz="1400" dirty="0" smtClean="0"/>
              <a:t>of                         10    m </a:t>
            </a:r>
            <a:r>
              <a:rPr lang="en-GB" sz="1400" dirty="0"/>
              <a:t>in size. Current microprocessors </a:t>
            </a:r>
            <a:r>
              <a:rPr lang="en-GB" sz="1400" dirty="0" smtClean="0"/>
              <a:t>have device </a:t>
            </a:r>
            <a:r>
              <a:rPr lang="en-GB" sz="1400" dirty="0"/>
              <a:t>features with sizes  </a:t>
            </a:r>
            <a:r>
              <a:rPr lang="en-GB" sz="1400" dirty="0" smtClean="0"/>
              <a:t>     25nm </a:t>
            </a:r>
            <a:r>
              <a:rPr lang="en-GB" sz="1400" dirty="0"/>
              <a:t>and over 500 million transistors.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7587" y="3937686"/>
            <a:ext cx="207412" cy="178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566" y="4371678"/>
            <a:ext cx="146370" cy="126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0376" y="4583149"/>
            <a:ext cx="197856" cy="170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8010" y="4417144"/>
            <a:ext cx="129144" cy="1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47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69"/>
            <a:ext cx="4169321" cy="3006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78" y="3698789"/>
            <a:ext cx="4357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19.2 Schematic of selected semi-conductor processing steps: a) </a:t>
            </a:r>
            <a:r>
              <a:rPr lang="en-GB" sz="1400" dirty="0" smtClean="0"/>
              <a:t>Si wafer </a:t>
            </a:r>
            <a:r>
              <a:rPr lang="en-GB" sz="1400" dirty="0"/>
              <a:t>with SiO</a:t>
            </a:r>
            <a:r>
              <a:rPr lang="en-GB" sz="900" dirty="0"/>
              <a:t>2</a:t>
            </a:r>
            <a:r>
              <a:rPr lang="en-GB" sz="1400" dirty="0"/>
              <a:t> layer; b) surface coated with positive photoresist </a:t>
            </a:r>
            <a:r>
              <a:rPr lang="en-GB" sz="1400" dirty="0" smtClean="0"/>
              <a:t>film; c</a:t>
            </a:r>
            <a:r>
              <a:rPr lang="en-GB" sz="1400" dirty="0"/>
              <a:t>) exposure of photoresist through mask; d) photoresist after selective </a:t>
            </a:r>
            <a:r>
              <a:rPr lang="en-GB" sz="1400" dirty="0" smtClean="0"/>
              <a:t>removal; e</a:t>
            </a:r>
            <a:r>
              <a:rPr lang="en-GB" sz="1400" dirty="0"/>
              <a:t>) selective removal of SiO</a:t>
            </a:r>
            <a:r>
              <a:rPr lang="en-GB" sz="900" dirty="0"/>
              <a:t>2</a:t>
            </a:r>
            <a:r>
              <a:rPr lang="en-GB" sz="1400" dirty="0"/>
              <a:t> layer by etching; f) SiO2 feature </a:t>
            </a:r>
            <a:r>
              <a:rPr lang="en-GB" sz="1400" dirty="0" smtClean="0"/>
              <a:t>left after </a:t>
            </a:r>
            <a:r>
              <a:rPr lang="en-GB" sz="1400" dirty="0"/>
              <a:t>photoresist removal.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39" y="228280"/>
            <a:ext cx="3839111" cy="4163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8422" y="4769708"/>
            <a:ext cx="5239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19.3 Schematic of </a:t>
            </a:r>
            <a:r>
              <a:rPr lang="en-GB" sz="1400" dirty="0" err="1"/>
              <a:t>Czochralski</a:t>
            </a:r>
            <a:r>
              <a:rPr lang="en-GB" sz="1400" dirty="0"/>
              <a:t> crystal growth process.</a:t>
            </a:r>
          </a:p>
        </p:txBody>
      </p:sp>
    </p:spTree>
    <p:extLst>
      <p:ext uri="{BB962C8B-B14F-4D97-AF65-F5344CB8AC3E}">
        <p14:creationId xmlns:p14="http://schemas.microsoft.com/office/powerpoint/2010/main" val="1068062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7" y="171264"/>
            <a:ext cx="6483108" cy="2464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78" y="2973859"/>
            <a:ext cx="6787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19.4 Normalized temperature </a:t>
            </a:r>
            <a:r>
              <a:rPr lang="en-GB" sz="1400" dirty="0" smtClean="0"/>
              <a:t>( </a:t>
            </a:r>
            <a:r>
              <a:rPr lang="en-GB" sz="1400" i="1" dirty="0" smtClean="0"/>
              <a:t>T - </a:t>
            </a:r>
            <a:r>
              <a:rPr lang="en-GB" sz="1400" i="1" dirty="0" err="1" smtClean="0"/>
              <a:t>T</a:t>
            </a:r>
            <a:r>
              <a:rPr lang="en-GB" sz="1050" i="1" dirty="0" err="1" smtClean="0"/>
              <a:t>g</a:t>
            </a:r>
            <a:r>
              <a:rPr lang="en-GB" sz="1400" dirty="0" smtClean="0"/>
              <a:t>)/(</a:t>
            </a:r>
            <a:r>
              <a:rPr lang="en-GB" sz="1400" i="1" dirty="0" err="1"/>
              <a:t>T</a:t>
            </a:r>
            <a:r>
              <a:rPr lang="en-GB" sz="1000" i="1" dirty="0" err="1"/>
              <a:t>s</a:t>
            </a:r>
            <a:r>
              <a:rPr lang="en-GB" sz="1400" i="1" dirty="0"/>
              <a:t> </a:t>
            </a:r>
            <a:r>
              <a:rPr lang="en-GB" sz="1400" i="1" dirty="0" smtClean="0"/>
              <a:t>- </a:t>
            </a:r>
            <a:r>
              <a:rPr lang="en-GB" sz="1400" i="1" dirty="0" err="1" smtClean="0"/>
              <a:t>T</a:t>
            </a:r>
            <a:r>
              <a:rPr lang="en-GB" sz="1050" i="1" dirty="0" err="1" smtClean="0"/>
              <a:t>g</a:t>
            </a:r>
            <a:r>
              <a:rPr lang="en-GB" sz="1400" dirty="0" smtClean="0"/>
              <a:t>) </a:t>
            </a:r>
            <a:r>
              <a:rPr lang="en-GB" sz="1400" dirty="0"/>
              <a:t>isotherms </a:t>
            </a:r>
            <a:r>
              <a:rPr lang="en-GB" sz="1400" dirty="0" smtClean="0"/>
              <a:t>in </a:t>
            </a:r>
            <a:r>
              <a:rPr lang="en-GB" sz="1400" dirty="0" err="1" smtClean="0"/>
              <a:t>Czochralski</a:t>
            </a:r>
            <a:r>
              <a:rPr lang="en-GB" sz="1400" dirty="0" smtClean="0"/>
              <a:t> </a:t>
            </a:r>
            <a:r>
              <a:rPr lang="en-GB" sz="1400" dirty="0"/>
              <a:t>crystal growth process given by (19.8) with </a:t>
            </a:r>
            <a:r>
              <a:rPr lang="en-GB" sz="1400" dirty="0" smtClean="0"/>
              <a:t>        = 1.0 for three </a:t>
            </a:r>
            <a:r>
              <a:rPr lang="en-GB" sz="1400" dirty="0"/>
              <a:t>crystal lengths </a:t>
            </a:r>
            <a:r>
              <a:rPr lang="en-GB" sz="1400" i="1" dirty="0" smtClean="0"/>
              <a:t>L/R</a:t>
            </a:r>
            <a:r>
              <a:rPr lang="en-GB" sz="1400" dirty="0" smtClean="0"/>
              <a:t> </a:t>
            </a:r>
            <a:r>
              <a:rPr lang="en-GB" sz="1400" dirty="0"/>
              <a:t>= </a:t>
            </a:r>
            <a:r>
              <a:rPr lang="en-GB" sz="1400" dirty="0" smtClean="0"/>
              <a:t>1, 2.5, </a:t>
            </a:r>
            <a:r>
              <a:rPr lang="en-GB" sz="1400" dirty="0"/>
              <a:t>5 (left to right).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53" y="3249501"/>
            <a:ext cx="312299" cy="187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29" y="3249501"/>
            <a:ext cx="5410955" cy="3534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757" y="5239265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19.5 Schematic of Si oxidation process showing SiO</a:t>
            </a:r>
            <a:r>
              <a:rPr lang="en-GB" sz="1050" dirty="0"/>
              <a:t>2</a:t>
            </a:r>
            <a:r>
              <a:rPr lang="en-GB" sz="1400" dirty="0"/>
              <a:t> layer </a:t>
            </a:r>
            <a:r>
              <a:rPr lang="en-GB" sz="1400" dirty="0" smtClean="0"/>
              <a:t>having thickness </a:t>
            </a:r>
            <a:r>
              <a:rPr lang="en-GB" sz="1400" i="1" dirty="0"/>
              <a:t>h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77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7" y="331317"/>
            <a:ext cx="4858428" cy="365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470" y="4250724"/>
            <a:ext cx="4959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4.2 Illustration of the relevance of the </a:t>
            </a:r>
            <a:r>
              <a:rPr lang="en-GB" sz="1400" dirty="0" err="1"/>
              <a:t>Clapeyron</a:t>
            </a:r>
            <a:r>
              <a:rPr lang="en-GB" sz="1400" dirty="0"/>
              <a:t> equation.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15" y="566233"/>
            <a:ext cx="5582429" cy="3534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022" y="4250724"/>
            <a:ext cx="5354122" cy="5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35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" y="245373"/>
            <a:ext cx="4098728" cy="326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65" y="3871784"/>
            <a:ext cx="4604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19.6 Oxide lm thickness h in m versus time t in hours given </a:t>
            </a:r>
            <a:r>
              <a:rPr lang="en-GB" sz="1400" dirty="0" smtClean="0"/>
              <a:t>by (19.28</a:t>
            </a:r>
            <a:r>
              <a:rPr lang="en-GB" sz="1400" dirty="0"/>
              <a:t>) with </a:t>
            </a:r>
            <a:r>
              <a:rPr lang="en-GB" sz="1400" dirty="0" smtClean="0"/>
              <a:t>                         and                             , </a:t>
            </a:r>
            <a:r>
              <a:rPr lang="en-GB" sz="1400" dirty="0"/>
              <a:t>and the following </a:t>
            </a:r>
            <a:r>
              <a:rPr lang="en-GB" sz="1400" dirty="0" smtClean="0"/>
              <a:t>parameter values</a:t>
            </a:r>
            <a:r>
              <a:rPr lang="en-GB" sz="1400" dirty="0"/>
              <a:t>: </a:t>
            </a:r>
            <a:r>
              <a:rPr lang="en-GB" sz="1400" dirty="0" smtClean="0"/>
              <a:t>                                                 Different </a:t>
            </a:r>
            <a:r>
              <a:rPr lang="en-GB" sz="1400" dirty="0"/>
              <a:t>curves correspond </a:t>
            </a:r>
            <a:r>
              <a:rPr lang="en-GB" sz="1400" dirty="0" smtClean="0"/>
              <a:t>to different </a:t>
            </a:r>
            <a:r>
              <a:rPr lang="en-GB" sz="1400" dirty="0"/>
              <a:t>values of </a:t>
            </a:r>
            <a:r>
              <a:rPr lang="en-GB" sz="1400" i="1" dirty="0" smtClean="0"/>
              <a:t>D/</a:t>
            </a:r>
            <a:r>
              <a:rPr lang="en-GB" sz="1400" i="1" dirty="0" err="1" smtClean="0"/>
              <a:t>ks</a:t>
            </a:r>
            <a:r>
              <a:rPr lang="en-GB" sz="1400" dirty="0" smtClean="0"/>
              <a:t> </a:t>
            </a:r>
            <a:r>
              <a:rPr lang="en-GB" sz="1400" dirty="0"/>
              <a:t>= </a:t>
            </a:r>
            <a:r>
              <a:rPr lang="en-GB" sz="1400" dirty="0" smtClean="0"/>
              <a:t>0.0, 0.01, 0.03   m </a:t>
            </a:r>
            <a:r>
              <a:rPr lang="en-GB" sz="1400" dirty="0"/>
              <a:t>(top to bottom).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46" y="4160492"/>
            <a:ext cx="955201" cy="16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602" y="4184884"/>
            <a:ext cx="1039891" cy="171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562" y="4379833"/>
            <a:ext cx="1934782" cy="118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432" y="4820798"/>
            <a:ext cx="129144" cy="161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51" y="628546"/>
            <a:ext cx="6039693" cy="33437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1027" y="4379833"/>
            <a:ext cx="680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19.7 Schematic of spin coating process. Note that </a:t>
            </a:r>
            <a:r>
              <a:rPr lang="en-GB" sz="1400" dirty="0" smtClean="0"/>
              <a:t>film </a:t>
            </a:r>
            <a:r>
              <a:rPr lang="en-GB" sz="1400" dirty="0"/>
              <a:t>thickness </a:t>
            </a:r>
            <a:r>
              <a:rPr lang="en-GB" sz="1400" i="1" dirty="0" smtClean="0"/>
              <a:t>h</a:t>
            </a:r>
            <a:r>
              <a:rPr lang="en-GB" sz="1400" dirty="0" smtClean="0"/>
              <a:t> is </a:t>
            </a:r>
            <a:r>
              <a:rPr lang="en-GB" sz="1400" dirty="0"/>
              <a:t>exaggerated for clarity.</a:t>
            </a:r>
          </a:p>
        </p:txBody>
      </p:sp>
    </p:spTree>
    <p:extLst>
      <p:ext uri="{BB962C8B-B14F-4D97-AF65-F5344CB8AC3E}">
        <p14:creationId xmlns:p14="http://schemas.microsoft.com/office/powerpoint/2010/main" val="1699354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1" y="219309"/>
            <a:ext cx="4227914" cy="2810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41" y="3492843"/>
            <a:ext cx="5016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19.8 Normalized stream </a:t>
            </a:r>
            <a:r>
              <a:rPr lang="en-GB" sz="1400" dirty="0" smtClean="0"/>
              <a:t>function                for </a:t>
            </a:r>
            <a:r>
              <a:rPr lang="en-GB" sz="1400" dirty="0"/>
              <a:t>velocity within a </a:t>
            </a:r>
            <a:r>
              <a:rPr lang="en-GB" sz="1400" dirty="0" smtClean="0"/>
              <a:t>uniform film </a:t>
            </a:r>
            <a:r>
              <a:rPr lang="en-GB" sz="1400" dirty="0"/>
              <a:t>given by (19.43) and (19.44) in terms of the stream function </a:t>
            </a:r>
            <a:r>
              <a:rPr lang="en-GB" sz="1400" dirty="0" smtClean="0"/>
              <a:t>given in </a:t>
            </a:r>
            <a:r>
              <a:rPr lang="en-GB" sz="1400" dirty="0"/>
              <a:t>(19.49) as found in Exercise 19.8. Contours are for constant values </a:t>
            </a:r>
            <a:r>
              <a:rPr lang="en-GB" sz="1400" dirty="0" smtClean="0"/>
              <a:t>of             .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699" y="3536093"/>
            <a:ext cx="538236" cy="20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94" y="4157806"/>
            <a:ext cx="422749" cy="23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19" y="387996"/>
            <a:ext cx="5372850" cy="3581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3449" y="4387831"/>
            <a:ext cx="6623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19.9 Evolution of </a:t>
            </a:r>
            <a:r>
              <a:rPr lang="en-GB" sz="1400" dirty="0" smtClean="0"/>
              <a:t>film </a:t>
            </a:r>
            <a:r>
              <a:rPr lang="en-GB" sz="1400" dirty="0"/>
              <a:t>prole predicted by (19.48) with an </a:t>
            </a:r>
            <a:r>
              <a:rPr lang="en-GB" sz="1400" dirty="0" smtClean="0"/>
              <a:t>initially Gaussian profile </a:t>
            </a:r>
          </a:p>
          <a:p>
            <a:r>
              <a:rPr lang="en-GB" sz="1400" dirty="0" smtClean="0"/>
              <a:t>                                  Different </a:t>
            </a:r>
            <a:r>
              <a:rPr lang="en-GB" sz="1400" dirty="0"/>
              <a:t>proles are for </a:t>
            </a:r>
            <a:r>
              <a:rPr lang="en-GB" sz="1400" dirty="0" smtClean="0"/>
              <a:t>different values of </a:t>
            </a:r>
            <a:r>
              <a:rPr lang="en-GB" sz="1400" dirty="0"/>
              <a:t>time </a:t>
            </a:r>
            <a:r>
              <a:rPr lang="en-GB" sz="1400" i="1" dirty="0"/>
              <a:t>t</a:t>
            </a:r>
            <a:r>
              <a:rPr lang="en-GB" sz="1400" dirty="0"/>
              <a:t> = </a:t>
            </a:r>
            <a:r>
              <a:rPr lang="en-GB" sz="1400" dirty="0" smtClean="0"/>
              <a:t>0, 0.3, 1.0, 3.0 </a:t>
            </a:r>
            <a:r>
              <a:rPr lang="en-GB" sz="1400" dirty="0"/>
              <a:t>(top to bottom).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285" y="4674420"/>
            <a:ext cx="1330018" cy="1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08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2" y="127643"/>
            <a:ext cx="5249008" cy="246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32670"/>
            <a:ext cx="547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20.1 Two equivalent particle </a:t>
            </a:r>
            <a:r>
              <a:rPr lang="en-GB" sz="1400" dirty="0" smtClean="0"/>
              <a:t>configurations </a:t>
            </a:r>
            <a:r>
              <a:rPr lang="en-GB" sz="1400" dirty="0"/>
              <a:t>for a gas of spherical</a:t>
            </a:r>
          </a:p>
          <a:p>
            <a:r>
              <a:rPr lang="en-GB" sz="1400" dirty="0"/>
              <a:t>particles.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77" y="1121802"/>
            <a:ext cx="5096586" cy="3115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5297" y="4604951"/>
            <a:ext cx="603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20.2 Peaked distribution of a macroscopic variable such as the internal</a:t>
            </a:r>
          </a:p>
          <a:p>
            <a:r>
              <a:rPr lang="en-GB" sz="1400" dirty="0"/>
              <a:t>energy </a:t>
            </a:r>
            <a:r>
              <a:rPr lang="en-GB" sz="1400" i="1" dirty="0" smtClean="0"/>
              <a:t>U’</a:t>
            </a:r>
            <a:r>
              <a:rPr lang="en-GB" sz="1400" dirty="0" smtClean="0"/>
              <a:t> </a:t>
            </a:r>
            <a:r>
              <a:rPr lang="en-GB" sz="1400" dirty="0"/>
              <a:t>in a canonical ensemble.</a:t>
            </a:r>
          </a:p>
        </p:txBody>
      </p:sp>
    </p:spTree>
    <p:extLst>
      <p:ext uri="{BB962C8B-B14F-4D97-AF65-F5344CB8AC3E}">
        <p14:creationId xmlns:p14="http://schemas.microsoft.com/office/powerpoint/2010/main" val="2149086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" y="879051"/>
            <a:ext cx="4715533" cy="1162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71351"/>
            <a:ext cx="507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20.3 Two subsystems brought in contact to identify the </a:t>
            </a:r>
            <a:r>
              <a:rPr lang="en-GB" sz="1400" dirty="0" smtClean="0"/>
              <a:t>statistical expression </a:t>
            </a:r>
            <a:r>
              <a:rPr lang="en-GB" sz="1400" dirty="0"/>
              <a:t>for the entropy.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53" y="1036846"/>
            <a:ext cx="4067743" cy="3153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8422" y="4596714"/>
            <a:ext cx="515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20.4 Open subsystem with </a:t>
            </a:r>
            <a:r>
              <a:rPr lang="en-GB" sz="1400" dirty="0" smtClean="0"/>
              <a:t>fluctuating </a:t>
            </a:r>
            <a:r>
              <a:rPr lang="en-GB" sz="1400" dirty="0"/>
              <a:t>internal energy and </a:t>
            </a:r>
            <a:r>
              <a:rPr lang="en-GB" sz="1400" dirty="0" smtClean="0"/>
              <a:t>particle number </a:t>
            </a:r>
            <a:r>
              <a:rPr lang="en-GB" sz="1400" dirty="0"/>
              <a:t>within a large equilibrium bath.</a:t>
            </a:r>
          </a:p>
        </p:txBody>
      </p:sp>
    </p:spTree>
    <p:extLst>
      <p:ext uri="{BB962C8B-B14F-4D97-AF65-F5344CB8AC3E}">
        <p14:creationId xmlns:p14="http://schemas.microsoft.com/office/powerpoint/2010/main" val="3106405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7" y="451569"/>
            <a:ext cx="3353268" cy="3219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78" y="3863546"/>
            <a:ext cx="4308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21.1 Gas particles with a positive velocity component toward </a:t>
            </a:r>
            <a:r>
              <a:rPr lang="en-GB" sz="1400" dirty="0" smtClean="0"/>
              <a:t>the right </a:t>
            </a:r>
            <a:r>
              <a:rPr lang="en-GB" sz="1400" dirty="0"/>
              <a:t>wall of a cubic container (particles with a negative velocity component</a:t>
            </a:r>
          </a:p>
          <a:p>
            <a:r>
              <a:rPr lang="en-GB" sz="1400" dirty="0"/>
              <a:t>are not shown). [Reprinted with permission from </a:t>
            </a:r>
            <a:r>
              <a:rPr lang="en-GB" sz="1400" dirty="0" err="1" smtClean="0"/>
              <a:t>Öttinger</a:t>
            </a:r>
            <a:r>
              <a:rPr lang="en-GB" sz="1400" dirty="0"/>
              <a:t>, </a:t>
            </a:r>
            <a:r>
              <a:rPr lang="en-GB" sz="1400" i="1" dirty="0" smtClean="0"/>
              <a:t>Beyond Equilibrium </a:t>
            </a:r>
            <a:r>
              <a:rPr lang="en-GB" sz="1400" i="1" dirty="0"/>
              <a:t>Thermodynamics </a:t>
            </a:r>
            <a:r>
              <a:rPr lang="en-GB" sz="1400" dirty="0"/>
              <a:t>(Wiley, 2005). Copyright by John Wiley </a:t>
            </a:r>
            <a:r>
              <a:rPr lang="en-GB" sz="1400" dirty="0" smtClean="0"/>
              <a:t>&amp; Sons</a:t>
            </a:r>
            <a:r>
              <a:rPr lang="en-GB" sz="1400" dirty="0"/>
              <a:t>.]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84" y="432515"/>
            <a:ext cx="5601482" cy="3258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9222" y="4077730"/>
                <a:ext cx="67962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Figure 21.2 A particle has a collision a distance </a:t>
                </a:r>
                <a:r>
                  <a:rPr lang="en-GB" sz="1400" dirty="0" smtClean="0"/>
                  <a:t>∆z </a:t>
                </a:r>
                <a:r>
                  <a:rPr lang="en-GB" sz="1400" dirty="0"/>
                  <a:t>above the plane </a:t>
                </a:r>
                <a:r>
                  <a:rPr lang="en-GB" sz="1400" dirty="0" smtClean="0"/>
                  <a:t>and transports </a:t>
                </a:r>
                <a:r>
                  <a:rPr lang="en-GB" sz="1400" dirty="0"/>
                  <a:t>property </a:t>
                </a:r>
                <a:r>
                  <a:rPr lang="en-GB" sz="1400" i="1" dirty="0"/>
                  <a:t>a</a:t>
                </a:r>
                <a:r>
                  <a:rPr lang="en-GB" sz="1400" dirty="0"/>
                  <a:t> to another particle a distance </a:t>
                </a:r>
                <a:r>
                  <a:rPr lang="en-GB" sz="1400" dirty="0" smtClean="0"/>
                  <a:t>∆z </a:t>
                </a:r>
                <a:r>
                  <a:rPr lang="en-GB" sz="1400" dirty="0"/>
                  <a:t>below the plane</a:t>
                </a:r>
                <a:r>
                  <a:rPr lang="en-GB" sz="1400" dirty="0" smtClean="0"/>
                  <a:t>. [</a:t>
                </a:r>
                <a:r>
                  <a:rPr lang="en-GB" sz="1400" dirty="0"/>
                  <a:t>Reprinted with permission from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Ö</m:t>
                    </m:r>
                  </m:oMath>
                </a14:m>
                <a:r>
                  <a:rPr lang="en-GB" sz="1400" dirty="0" err="1" smtClean="0"/>
                  <a:t>ttinger</a:t>
                </a:r>
                <a:r>
                  <a:rPr lang="en-GB" sz="1400" dirty="0"/>
                  <a:t>, </a:t>
                </a:r>
                <a:r>
                  <a:rPr lang="en-GB" sz="1400" i="1" dirty="0"/>
                  <a:t>Beyond Equilibrium </a:t>
                </a:r>
                <a:r>
                  <a:rPr lang="en-GB" sz="1400" i="1" dirty="0" smtClean="0"/>
                  <a:t>Thermodynamics </a:t>
                </a:r>
                <a:r>
                  <a:rPr lang="en-GB" sz="1400" dirty="0" smtClean="0"/>
                  <a:t>(Wiley</a:t>
                </a:r>
                <a:r>
                  <a:rPr lang="en-GB" sz="1400" dirty="0"/>
                  <a:t>, 2005). Copyright by John Wiley &amp; Sons.]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22" y="4077730"/>
                <a:ext cx="679621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69"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569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" y="513606"/>
            <a:ext cx="5391902" cy="3277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92" y="4176584"/>
            <a:ext cx="5659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22.1 Under ow conditions, such as the indicated shear ow, polymer</a:t>
            </a:r>
          </a:p>
          <a:p>
            <a:r>
              <a:rPr lang="en-GB" sz="1400" dirty="0"/>
              <a:t>molecules become stretched and oriented. To develop a simple kinetic</a:t>
            </a:r>
          </a:p>
          <a:p>
            <a:r>
              <a:rPr lang="en-GB" sz="1400" dirty="0"/>
              <a:t>theory, we model the polymer conformations by a dumbbell.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15" y="513606"/>
            <a:ext cx="3781953" cy="3600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0843" y="4464908"/>
            <a:ext cx="5362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22.2 The volume that must be occupied by bead 1 when the </a:t>
            </a:r>
            <a:r>
              <a:rPr lang="en-GB" sz="1400" dirty="0" smtClean="0"/>
              <a:t>connector vector </a:t>
            </a:r>
            <a:r>
              <a:rPr lang="en-GB" sz="1400" b="1" i="1" dirty="0"/>
              <a:t>Q</a:t>
            </a:r>
            <a:r>
              <a:rPr lang="en-GB" sz="1400" dirty="0"/>
              <a:t> intersects the shaded rectangle with unit normal </a:t>
            </a:r>
            <a:r>
              <a:rPr lang="en-GB" sz="1400" dirty="0" smtClean="0"/>
              <a:t>vector </a:t>
            </a:r>
            <a:r>
              <a:rPr lang="en-GB" sz="1400" b="1" i="1" dirty="0" smtClean="0"/>
              <a:t>n</a:t>
            </a:r>
            <a:r>
              <a:rPr lang="en-GB" sz="1400" dirty="0"/>
              <a:t>.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3526642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3" y="637132"/>
            <a:ext cx="5277587" cy="3886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19" y="4819135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22.3 Temporary network conformation.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85" y="341871"/>
            <a:ext cx="6494101" cy="3785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8778" y="4127293"/>
            <a:ext cx="641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23.1 Schematic of porous medium with </a:t>
            </a:r>
            <a:r>
              <a:rPr lang="en-GB" sz="1400" dirty="0" smtClean="0"/>
              <a:t>magnified </a:t>
            </a:r>
            <a:r>
              <a:rPr lang="en-GB" sz="1400" dirty="0"/>
              <a:t>view of averaging</a:t>
            </a:r>
          </a:p>
          <a:p>
            <a:r>
              <a:rPr lang="en-GB" sz="1400" dirty="0"/>
              <a:t>volume </a:t>
            </a:r>
            <a:r>
              <a:rPr lang="en-GB" sz="1400" i="1" dirty="0" err="1" smtClean="0"/>
              <a:t>V</a:t>
            </a:r>
            <a:r>
              <a:rPr lang="en-GB" sz="1050" dirty="0" err="1" smtClean="0"/>
              <a:t>eff</a:t>
            </a:r>
            <a:r>
              <a:rPr lang="en-GB" sz="1050" dirty="0" smtClean="0"/>
              <a:t> </a:t>
            </a:r>
            <a:r>
              <a:rPr lang="en-GB" sz="1400" dirty="0"/>
              <a:t>at position </a:t>
            </a:r>
            <a:r>
              <a:rPr lang="en-GB" sz="1400" b="1" i="1" dirty="0"/>
              <a:t>r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433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" y="287961"/>
            <a:ext cx="4986156" cy="2500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78" y="3105665"/>
            <a:ext cx="5132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23.2 Schematic of spatially periodic unit cells (left) and a </a:t>
            </a:r>
            <a:r>
              <a:rPr lang="en-GB" sz="1400" dirty="0" smtClean="0"/>
              <a:t>single unit </a:t>
            </a:r>
            <a:r>
              <a:rPr lang="en-GB" sz="1400" dirty="0"/>
              <a:t>consisting of a spherical solid surrounded by a spherical </a:t>
            </a:r>
            <a:r>
              <a:rPr lang="en-GB" sz="1400" dirty="0" smtClean="0"/>
              <a:t>fluid </a:t>
            </a:r>
            <a:r>
              <a:rPr lang="en-GB" sz="1400" dirty="0"/>
              <a:t>(right).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1" y="545215"/>
            <a:ext cx="5059599" cy="3888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53449" y="4901514"/>
            <a:ext cx="6540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23.3 Comparison of experimental </a:t>
            </a:r>
            <a:r>
              <a:rPr lang="en-GB" sz="1400" dirty="0" smtClean="0"/>
              <a:t>effective diffusivities </a:t>
            </a:r>
            <a:r>
              <a:rPr lang="en-GB" sz="1400" dirty="0"/>
              <a:t>in porous</a:t>
            </a:r>
          </a:p>
          <a:p>
            <a:r>
              <a:rPr lang="en-GB" sz="1400" dirty="0"/>
              <a:t>media comprised of spheres (circles) and sand (squares) and model predictions</a:t>
            </a:r>
          </a:p>
          <a:p>
            <a:r>
              <a:rPr lang="en-GB" sz="1400" dirty="0"/>
              <a:t>from (23.32){(23.34) for a periodic array of spheres (solid curve)</a:t>
            </a:r>
          </a:p>
          <a:p>
            <a:r>
              <a:rPr lang="en-GB" sz="1400" dirty="0"/>
              <a:t>and for (23.37) (dashed curve): </a:t>
            </a:r>
            <a:r>
              <a:rPr lang="en-GB" sz="1400" dirty="0" smtClean="0"/>
              <a:t>                                              . [</a:t>
            </a:r>
            <a:r>
              <a:rPr lang="en-GB" sz="1400" dirty="0"/>
              <a:t>Adapted from</a:t>
            </a:r>
          </a:p>
          <a:p>
            <a:r>
              <a:rPr lang="en-GB" sz="1400" dirty="0"/>
              <a:t>Whitaker, </a:t>
            </a:r>
            <a:r>
              <a:rPr lang="en-GB" sz="1400" i="1" dirty="0"/>
              <a:t>The Method of Volume Averaging </a:t>
            </a:r>
            <a:r>
              <a:rPr lang="en-GB" sz="1400" dirty="0"/>
              <a:t>(Kluwer, 1999)].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684" y="5597231"/>
            <a:ext cx="1832371" cy="1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037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210211"/>
            <a:ext cx="3934374" cy="3439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92" y="3962400"/>
            <a:ext cx="4283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23.4 Schematic of a spherical porous catalyst particle with radius </a:t>
            </a:r>
            <a:r>
              <a:rPr lang="en-GB" sz="1400" i="1" dirty="0" smtClean="0"/>
              <a:t>R</a:t>
            </a:r>
            <a:r>
              <a:rPr lang="en-GB" sz="1400" dirty="0" smtClean="0"/>
              <a:t> surrounded </a:t>
            </a:r>
            <a:r>
              <a:rPr lang="en-GB" sz="1400" dirty="0"/>
              <a:t>by a gas that maintains concentration </a:t>
            </a:r>
            <a:r>
              <a:rPr lang="en-GB" sz="1400" i="1" dirty="0" err="1"/>
              <a:t>c</a:t>
            </a:r>
            <a:r>
              <a:rPr lang="en-GB" sz="1000" i="1" dirty="0" err="1"/>
              <a:t>Ag</a:t>
            </a:r>
            <a:r>
              <a:rPr lang="en-GB" sz="1400" dirty="0"/>
              <a:t> at particle surface.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07" y="778643"/>
            <a:ext cx="6365732" cy="2953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141" y="3962400"/>
            <a:ext cx="7166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23.5 Reactant concentration prole within catalyst particle </a:t>
            </a:r>
            <a:r>
              <a:rPr lang="en-GB" sz="1400" dirty="0" smtClean="0"/>
              <a:t>from (23.40</a:t>
            </a:r>
            <a:r>
              <a:rPr lang="en-GB" sz="1400" dirty="0"/>
              <a:t>) for </a:t>
            </a:r>
            <a:r>
              <a:rPr lang="en-GB" sz="1400" dirty="0" smtClean="0"/>
              <a:t>          = </a:t>
            </a:r>
            <a:r>
              <a:rPr lang="en-GB" sz="1400" dirty="0"/>
              <a:t>3 at </a:t>
            </a:r>
            <a:r>
              <a:rPr lang="en-GB" sz="1400" dirty="0" smtClean="0"/>
              <a:t>different </a:t>
            </a:r>
            <a:r>
              <a:rPr lang="en-GB" sz="1400" dirty="0"/>
              <a:t>times </a:t>
            </a:r>
            <a:r>
              <a:rPr lang="en-GB" sz="1400" dirty="0" smtClean="0"/>
              <a:t>                  = 0.01, 0.03, 0.1, 0.3, 1 (left</a:t>
            </a:r>
            <a:r>
              <a:rPr lang="en-GB" sz="1400" dirty="0"/>
              <a:t>); steady state reactant concentration prole from (23.41) for </a:t>
            </a:r>
            <a:r>
              <a:rPr lang="en-GB" sz="1400" dirty="0" smtClean="0"/>
              <a:t>different values </a:t>
            </a:r>
            <a:r>
              <a:rPr lang="en-GB" sz="1400" dirty="0"/>
              <a:t>of </a:t>
            </a:r>
            <a:r>
              <a:rPr lang="en-GB" sz="1400" dirty="0" smtClean="0"/>
              <a:t>           = 0.3, 1, 3, </a:t>
            </a:r>
            <a:r>
              <a:rPr lang="en-GB" sz="1400" dirty="0"/>
              <a:t>10 (right).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577" y="4018829"/>
            <a:ext cx="342557" cy="205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750" y="4404912"/>
            <a:ext cx="342557" cy="205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173" y="4239468"/>
            <a:ext cx="640958" cy="1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8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0" y="297839"/>
            <a:ext cx="3299225" cy="2826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78" y="3501081"/>
            <a:ext cx="3929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23.6 </a:t>
            </a:r>
            <a:r>
              <a:rPr lang="en-GB" sz="1400" dirty="0" smtClean="0"/>
              <a:t>Effectiveness </a:t>
            </a:r>
            <a:r>
              <a:rPr lang="en-GB" sz="1400" dirty="0"/>
              <a:t>factor </a:t>
            </a:r>
            <a:r>
              <a:rPr lang="en-GB" sz="1400" i="1" dirty="0" smtClean="0"/>
              <a:t>n</a:t>
            </a:r>
            <a:r>
              <a:rPr lang="en-GB" sz="1400" dirty="0" smtClean="0"/>
              <a:t> </a:t>
            </a:r>
            <a:r>
              <a:rPr lang="en-GB" sz="1400" dirty="0"/>
              <a:t>for catalyst particles with </a:t>
            </a:r>
            <a:r>
              <a:rPr lang="en-GB" sz="1400" dirty="0" smtClean="0"/>
              <a:t>spherical (23.43</a:t>
            </a:r>
            <a:r>
              <a:rPr lang="en-GB" sz="1400" dirty="0"/>
              <a:t>) and thin disk (23.52) shapes as a function of </a:t>
            </a:r>
            <a:r>
              <a:rPr lang="en-GB" sz="1400" dirty="0" smtClean="0"/>
              <a:t>modified </a:t>
            </a:r>
            <a:r>
              <a:rPr lang="en-GB" sz="1400" dirty="0"/>
              <a:t>Thiele </a:t>
            </a:r>
            <a:r>
              <a:rPr lang="en-GB" sz="1400" dirty="0" smtClean="0"/>
              <a:t>modulus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07" y="3984340"/>
            <a:ext cx="288706" cy="238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1" y="536592"/>
            <a:ext cx="6612179" cy="2883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4995" y="3739978"/>
            <a:ext cx="7142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23.7 Schematic of tubular packed bed reactor having length </a:t>
            </a:r>
            <a:r>
              <a:rPr lang="en-GB" sz="1400" i="1" dirty="0"/>
              <a:t>L</a:t>
            </a:r>
            <a:r>
              <a:rPr lang="en-GB" sz="1050" i="1" dirty="0"/>
              <a:t>b</a:t>
            </a:r>
            <a:r>
              <a:rPr lang="en-GB" sz="1400" dirty="0"/>
              <a:t> </a:t>
            </a:r>
            <a:r>
              <a:rPr lang="en-GB" sz="1400" dirty="0" smtClean="0"/>
              <a:t>and radius </a:t>
            </a:r>
            <a:r>
              <a:rPr lang="en-GB" sz="1400" i="1" dirty="0" err="1"/>
              <a:t>R</a:t>
            </a:r>
            <a:r>
              <a:rPr lang="en-GB" sz="1050" i="1" dirty="0" err="1"/>
              <a:t>b</a:t>
            </a:r>
            <a:r>
              <a:rPr lang="en-GB" sz="1400" dirty="0"/>
              <a:t> containing spherical catalyst particles with </a:t>
            </a:r>
            <a:r>
              <a:rPr lang="en-GB" sz="1400" dirty="0" smtClean="0"/>
              <a:t>magnified </a:t>
            </a:r>
            <a:r>
              <a:rPr lang="en-GB" sz="1400" dirty="0"/>
              <a:t>view of</a:t>
            </a:r>
          </a:p>
          <a:p>
            <a:r>
              <a:rPr lang="en-GB" sz="1400" dirty="0"/>
              <a:t>averaging </a:t>
            </a:r>
            <a:r>
              <a:rPr lang="en-GB" sz="1400" dirty="0" smtClean="0"/>
              <a:t>volume           .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84" y="4239745"/>
            <a:ext cx="333734" cy="1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" y="318243"/>
            <a:ext cx="4820323" cy="2876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086" y="3344562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5.1 Arbitrary volume, </a:t>
            </a:r>
            <a:r>
              <a:rPr lang="en-GB" sz="1400" dirty="0" smtClean="0"/>
              <a:t>fixed </a:t>
            </a:r>
            <a:r>
              <a:rPr lang="en-GB" sz="1400" dirty="0"/>
              <a:t>in space, over which mass, </a:t>
            </a:r>
            <a:r>
              <a:rPr lang="en-GB" sz="1400" dirty="0" smtClean="0"/>
              <a:t>momentum, and </a:t>
            </a:r>
            <a:r>
              <a:rPr lang="en-GB" sz="1400" dirty="0"/>
              <a:t>energy balances are made.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71" y="318243"/>
            <a:ext cx="5391902" cy="3448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7103" y="3766774"/>
            <a:ext cx="5494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5.2 Streamline for a two-dimensional </a:t>
            </a:r>
            <a:r>
              <a:rPr lang="en-GB" sz="1400" dirty="0" smtClean="0"/>
              <a:t>flow </a:t>
            </a:r>
            <a:r>
              <a:rPr lang="en-GB" sz="1400" dirty="0"/>
              <a:t>in the 1-2 plane </a:t>
            </a:r>
            <a:r>
              <a:rPr lang="en-GB" sz="1400" dirty="0" smtClean="0"/>
              <a:t>showing unit </a:t>
            </a:r>
            <a:r>
              <a:rPr lang="en-GB" sz="1400" dirty="0"/>
              <a:t>tangent vector </a:t>
            </a:r>
            <a:r>
              <a:rPr lang="en-GB" sz="1400" i="1" dirty="0"/>
              <a:t>t </a:t>
            </a:r>
            <a:r>
              <a:rPr lang="en-GB" sz="1400" dirty="0"/>
              <a:t>at position </a:t>
            </a:r>
            <a:r>
              <a:rPr lang="en-GB" sz="1400" i="1" dirty="0"/>
              <a:t>r.</a:t>
            </a:r>
            <a:r>
              <a:rPr lang="en-GB" sz="1400" dirty="0"/>
              <a:t> Also shown is a second </a:t>
            </a:r>
            <a:r>
              <a:rPr lang="en-GB" sz="1400" dirty="0" smtClean="0"/>
              <a:t>streamline connected </a:t>
            </a:r>
            <a:r>
              <a:rPr lang="en-GB" sz="1400" dirty="0"/>
              <a:t>to the </a:t>
            </a:r>
            <a:r>
              <a:rPr lang="en-GB" sz="1400" dirty="0" smtClean="0"/>
              <a:t>first </a:t>
            </a:r>
            <a:r>
              <a:rPr lang="en-GB" sz="1400" dirty="0"/>
              <a:t>one by a dashed line at arbitrary positions.</a:t>
            </a:r>
          </a:p>
        </p:txBody>
      </p:sp>
    </p:spTree>
    <p:extLst>
      <p:ext uri="{BB962C8B-B14F-4D97-AF65-F5344CB8AC3E}">
        <p14:creationId xmlns:p14="http://schemas.microsoft.com/office/powerpoint/2010/main" val="30008088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6" y="458560"/>
            <a:ext cx="5163271" cy="2629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281" y="3459892"/>
            <a:ext cx="53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23.8 Schematic of liquid lm between porous and impermeable</a:t>
            </a:r>
          </a:p>
          <a:p>
            <a:r>
              <a:rPr lang="en-GB" sz="1400" dirty="0"/>
              <a:t>disks.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20" y="300351"/>
            <a:ext cx="5334744" cy="4725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8292" y="5486400"/>
            <a:ext cx="60877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24.1 A sarcomere as the basic unit of a muscle. The ends of the</a:t>
            </a:r>
          </a:p>
          <a:p>
            <a:r>
              <a:rPr lang="en-GB" sz="1400" dirty="0"/>
              <a:t>myosin laments are actually attached to the Z-disc by means of highly</a:t>
            </a:r>
          </a:p>
          <a:p>
            <a:r>
              <a:rPr lang="en-GB" sz="1400" dirty="0"/>
              <a:t>elastic molecules which, for simplicity, are not shown in the </a:t>
            </a:r>
            <a:r>
              <a:rPr lang="en-GB" sz="1400" dirty="0" smtClean="0"/>
              <a:t>figure</a:t>
            </a:r>
            <a:r>
              <a:rPr lang="en-GB" sz="1400" dirty="0"/>
              <a:t>. [For</a:t>
            </a:r>
          </a:p>
          <a:p>
            <a:r>
              <a:rPr lang="en-GB" sz="1400" dirty="0"/>
              <a:t>a more realistic sketch see, for example, Kim et al., Trends Cell Biol. 18</a:t>
            </a:r>
          </a:p>
          <a:p>
            <a:r>
              <a:rPr lang="en-GB" sz="1400" dirty="0"/>
              <a:t>(2008) 264.]</a:t>
            </a:r>
          </a:p>
        </p:txBody>
      </p:sp>
    </p:spTree>
    <p:extLst>
      <p:ext uri="{BB962C8B-B14F-4D97-AF65-F5344CB8AC3E}">
        <p14:creationId xmlns:p14="http://schemas.microsoft.com/office/powerpoint/2010/main" val="143019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6" y="402734"/>
            <a:ext cx="6649378" cy="2114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41" y="2792627"/>
            <a:ext cx="690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24.2 Transition rates for the two-state model of translational motors.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7" y="2172569"/>
            <a:ext cx="5058481" cy="4143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654" y="5329881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24.3 Dwell time distribution (24.18) for </a:t>
            </a:r>
            <a:r>
              <a:rPr lang="en-GB" sz="1400" dirty="0" smtClean="0"/>
              <a:t>                           (</a:t>
            </a:r>
            <a:r>
              <a:rPr lang="en-GB" sz="1400" dirty="0"/>
              <a:t>continuous</a:t>
            </a:r>
          </a:p>
          <a:p>
            <a:r>
              <a:rPr lang="en-GB" sz="1400" dirty="0"/>
              <a:t>line); for comparison, the single exponential decay </a:t>
            </a:r>
            <a:r>
              <a:rPr lang="en-GB" sz="1400" dirty="0" smtClean="0"/>
              <a:t>         is </a:t>
            </a:r>
            <a:r>
              <a:rPr lang="en-GB" sz="1400" dirty="0"/>
              <a:t>also shown (</a:t>
            </a:r>
            <a:r>
              <a:rPr lang="en-GB" sz="1400" dirty="0" smtClean="0"/>
              <a:t>dashed line</a:t>
            </a:r>
            <a:r>
              <a:rPr lang="en-GB" sz="1400" dirty="0"/>
              <a:t>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738" y="5395785"/>
            <a:ext cx="1011587" cy="205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44" y="5601107"/>
            <a:ext cx="315773" cy="2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088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404"/>
            <a:ext cx="3644995" cy="3384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92" y="4003589"/>
            <a:ext cx="4514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24.4 Normalized forward drift velocity as a function of the </a:t>
            </a:r>
            <a:r>
              <a:rPr lang="en-GB" sz="1400" dirty="0" smtClean="0"/>
              <a:t>backward pulling </a:t>
            </a:r>
            <a:r>
              <a:rPr lang="en-GB" sz="1400" dirty="0"/>
              <a:t>force </a:t>
            </a:r>
            <a:r>
              <a:rPr lang="en-GB" sz="1400" i="1" dirty="0"/>
              <a:t>f</a:t>
            </a:r>
            <a:r>
              <a:rPr lang="en-GB" sz="1400" dirty="0"/>
              <a:t> divided by the stall force </a:t>
            </a:r>
            <a:r>
              <a:rPr lang="en-GB" sz="1400" i="1" dirty="0"/>
              <a:t>f</a:t>
            </a:r>
            <a:r>
              <a:rPr lang="en-GB" sz="1050" i="1" dirty="0"/>
              <a:t>0</a:t>
            </a:r>
            <a:r>
              <a:rPr lang="en-GB" sz="1400" dirty="0"/>
              <a:t>; the continuous and </a:t>
            </a:r>
            <a:r>
              <a:rPr lang="en-GB" sz="1400" dirty="0" smtClean="0"/>
              <a:t>the dashed </a:t>
            </a:r>
            <a:r>
              <a:rPr lang="en-GB" sz="1400" dirty="0"/>
              <a:t>lines correspond to the rate parameters (24.2) and (24.3), </a:t>
            </a:r>
            <a:r>
              <a:rPr lang="en-GB" sz="1400" dirty="0" smtClean="0"/>
              <a:t>respectively, where </a:t>
            </a:r>
            <a:r>
              <a:rPr lang="en-GB" sz="1400" dirty="0"/>
              <a:t>the </a:t>
            </a:r>
            <a:r>
              <a:rPr lang="en-GB" sz="1400" dirty="0" smtClean="0"/>
              <a:t>coefficients </a:t>
            </a:r>
            <a:r>
              <a:rPr lang="en-GB" sz="1400" dirty="0"/>
              <a:t>are chosen as c+ = 1, </a:t>
            </a:r>
            <a:r>
              <a:rPr lang="en-GB" sz="1400" dirty="0" smtClean="0"/>
              <a:t>c_= </a:t>
            </a:r>
            <a:r>
              <a:rPr lang="en-GB" sz="1400" dirty="0"/>
              <a:t>0:2, and </a:t>
            </a:r>
            <a:r>
              <a:rPr lang="en-GB" sz="1400" i="1" dirty="0"/>
              <a:t>f</a:t>
            </a:r>
            <a:r>
              <a:rPr lang="en-GB" sz="1050" i="1" dirty="0"/>
              <a:t>0</a:t>
            </a:r>
            <a:r>
              <a:rPr lang="en-GB" sz="1400" dirty="0"/>
              <a:t> = 20.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0" y="306404"/>
            <a:ext cx="4060971" cy="3918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5341" y="4588364"/>
            <a:ext cx="5568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24.5 Randomness as a function of the backward pulling force </a:t>
            </a:r>
            <a:r>
              <a:rPr lang="en-GB" sz="1400" i="1" dirty="0"/>
              <a:t>f</a:t>
            </a:r>
          </a:p>
          <a:p>
            <a:r>
              <a:rPr lang="en-GB" sz="1400" dirty="0"/>
              <a:t>divided by the stall force </a:t>
            </a:r>
            <a:r>
              <a:rPr lang="en-GB" sz="1400" i="1" dirty="0"/>
              <a:t>f</a:t>
            </a:r>
            <a:r>
              <a:rPr lang="en-GB" sz="1050" i="1" dirty="0"/>
              <a:t>0</a:t>
            </a:r>
            <a:r>
              <a:rPr lang="en-GB" sz="1400" dirty="0"/>
              <a:t>; the continuous and the dashed lines </a:t>
            </a:r>
            <a:r>
              <a:rPr lang="en-GB" sz="1400" dirty="0" smtClean="0"/>
              <a:t>correspond to </a:t>
            </a:r>
            <a:r>
              <a:rPr lang="en-GB" sz="1400" dirty="0"/>
              <a:t>the rate parameters (24.2) and (24.3), respectively, where the </a:t>
            </a:r>
            <a:r>
              <a:rPr lang="en-GB" sz="1400" dirty="0" smtClean="0"/>
              <a:t>coefficients are </a:t>
            </a:r>
            <a:r>
              <a:rPr lang="en-GB" sz="1400" dirty="0"/>
              <a:t>chosen as c+ = 1, </a:t>
            </a:r>
            <a:r>
              <a:rPr lang="en-GB" sz="1400" dirty="0" smtClean="0"/>
              <a:t>c_ = </a:t>
            </a:r>
            <a:r>
              <a:rPr lang="en-GB" sz="1400" dirty="0"/>
              <a:t>1, and </a:t>
            </a:r>
            <a:r>
              <a:rPr lang="en-GB" sz="1400" i="1" dirty="0"/>
              <a:t>f</a:t>
            </a:r>
            <a:r>
              <a:rPr lang="en-GB" sz="1050" i="1" dirty="0"/>
              <a:t>0</a:t>
            </a:r>
            <a:r>
              <a:rPr lang="en-GB" sz="1400" dirty="0"/>
              <a:t> = 20.</a:t>
            </a:r>
          </a:p>
        </p:txBody>
      </p:sp>
    </p:spTree>
    <p:extLst>
      <p:ext uri="{BB962C8B-B14F-4D97-AF65-F5344CB8AC3E}">
        <p14:creationId xmlns:p14="http://schemas.microsoft.com/office/powerpoint/2010/main" val="19950662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1" y="166952"/>
            <a:ext cx="4734586" cy="3591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43" y="4085968"/>
            <a:ext cx="5058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24.6 Experimental data for the dwell time histogram for the </a:t>
            </a:r>
            <a:r>
              <a:rPr lang="en-GB" sz="1400" dirty="0" smtClean="0"/>
              <a:t>myosin V </a:t>
            </a:r>
            <a:r>
              <a:rPr lang="en-GB" sz="1400" dirty="0"/>
              <a:t>motor protein. [Redrawn from Purcell et al., Proc. Natl. Acad. Sci. </a:t>
            </a:r>
            <a:r>
              <a:rPr lang="en-GB" sz="1400" dirty="0" smtClean="0"/>
              <a:t>U.S.A. 102 </a:t>
            </a:r>
            <a:r>
              <a:rPr lang="en-GB" sz="1400" dirty="0"/>
              <a:t>(2005) 13873.]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10" y="2758630"/>
            <a:ext cx="3122249" cy="2350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10" y="479718"/>
            <a:ext cx="3006710" cy="2171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1859" y="5453449"/>
            <a:ext cx="5527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24.7 Experimental data for (a) the molecular motor velocity and</a:t>
            </a:r>
          </a:p>
          <a:p>
            <a:r>
              <a:rPr lang="en-GB" sz="1400" dirty="0"/>
              <a:t>(b) the randomness parameter for kinesin moving along microtubules at</a:t>
            </a:r>
          </a:p>
          <a:p>
            <a:r>
              <a:rPr lang="en-GB" sz="1400" dirty="0"/>
              <a:t>high ATP concentration. [Redrawn from </a:t>
            </a:r>
            <a:r>
              <a:rPr lang="en-GB" sz="1400" dirty="0" err="1"/>
              <a:t>Visscher</a:t>
            </a:r>
            <a:r>
              <a:rPr lang="en-GB" sz="1400" dirty="0"/>
              <a:t> et al., Nature 400 (1999)</a:t>
            </a:r>
          </a:p>
          <a:p>
            <a:r>
              <a:rPr lang="en-GB" sz="1400" dirty="0"/>
              <a:t>184.]</a:t>
            </a:r>
          </a:p>
        </p:txBody>
      </p:sp>
    </p:spTree>
    <p:extLst>
      <p:ext uri="{BB962C8B-B14F-4D97-AF65-F5344CB8AC3E}">
        <p14:creationId xmlns:p14="http://schemas.microsoft.com/office/powerpoint/2010/main" val="3829756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302282"/>
            <a:ext cx="3946466" cy="2484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78" y="3097427"/>
            <a:ext cx="4481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24.8 Schematic of phospholipid bilayer membrane with </a:t>
            </a:r>
            <a:r>
              <a:rPr lang="en-GB" sz="1400" dirty="0" smtClean="0"/>
              <a:t>Ca-ATPase protein </a:t>
            </a:r>
            <a:r>
              <a:rPr lang="en-GB" sz="1400" dirty="0"/>
              <a:t>for active transport of Ca2+ (left); idealization of membrane as </a:t>
            </a:r>
            <a:r>
              <a:rPr lang="en-GB" sz="1400" dirty="0" smtClean="0"/>
              <a:t>an interface </a:t>
            </a:r>
            <a:r>
              <a:rPr lang="en-GB" sz="1400" dirty="0"/>
              <a:t>with molar </a:t>
            </a:r>
            <a:r>
              <a:rPr lang="en-GB" sz="1400" dirty="0" smtClean="0"/>
              <a:t>flux  </a:t>
            </a:r>
            <a:r>
              <a:rPr lang="en-GB" sz="1400" dirty="0"/>
              <a:t>from interface into phase I </a:t>
            </a:r>
            <a:r>
              <a:rPr lang="en-GB" sz="1400" dirty="0" smtClean="0"/>
              <a:t>and                    (right</a:t>
            </a:r>
            <a:r>
              <a:rPr lang="en-GB" sz="1400" dirty="0"/>
              <a:t>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02" y="3574480"/>
            <a:ext cx="298636" cy="250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448" y="3809167"/>
            <a:ext cx="741406" cy="234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82" y="409281"/>
            <a:ext cx="5210902" cy="4210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9924" y="4802659"/>
            <a:ext cx="606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24.9 Thermodynamic </a:t>
            </a:r>
            <a:r>
              <a:rPr lang="en-GB" sz="1400" dirty="0" smtClean="0"/>
              <a:t>efficiency </a:t>
            </a:r>
            <a:r>
              <a:rPr lang="en-GB" sz="1400" i="1" dirty="0" smtClean="0"/>
              <a:t>n</a:t>
            </a:r>
            <a:r>
              <a:rPr lang="en-GB" sz="1400" dirty="0" smtClean="0"/>
              <a:t> </a:t>
            </a:r>
            <a:r>
              <a:rPr lang="en-GB" sz="1400" dirty="0"/>
              <a:t>of Ca2+ ion pump versus Z for</a:t>
            </a:r>
          </a:p>
          <a:p>
            <a:r>
              <a:rPr lang="en-GB" sz="1400" dirty="0" smtClean="0"/>
              <a:t>different </a:t>
            </a:r>
            <a:r>
              <a:rPr lang="en-GB" sz="1400" dirty="0"/>
              <a:t>values of the coupling </a:t>
            </a:r>
            <a:r>
              <a:rPr lang="en-GB" sz="1400" dirty="0" smtClean="0"/>
              <a:t>coefficient </a:t>
            </a:r>
            <a:r>
              <a:rPr lang="en-GB" sz="1400" i="1" dirty="0"/>
              <a:t>q</a:t>
            </a:r>
            <a:r>
              <a:rPr lang="en-GB" sz="1400" dirty="0"/>
              <a:t> given by (24.29) and (24.30).</a:t>
            </a:r>
          </a:p>
        </p:txBody>
      </p:sp>
    </p:spTree>
    <p:extLst>
      <p:ext uri="{BB962C8B-B14F-4D97-AF65-F5344CB8AC3E}">
        <p14:creationId xmlns:p14="http://schemas.microsoft.com/office/powerpoint/2010/main" val="187904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40"/>
            <a:ext cx="4920717" cy="3033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03" y="3637386"/>
            <a:ext cx="5404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24.10 Qualitative </a:t>
            </a:r>
            <a:r>
              <a:rPr lang="en-GB" sz="1400" dirty="0" err="1"/>
              <a:t>behavior</a:t>
            </a:r>
            <a:r>
              <a:rPr lang="en-GB" sz="1400" dirty="0"/>
              <a:t> of the activation </a:t>
            </a:r>
            <a:r>
              <a:rPr lang="en-GB" sz="1400" dirty="0" smtClean="0"/>
              <a:t>energy           .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60" y="3677734"/>
            <a:ext cx="403697" cy="227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06" y="668752"/>
            <a:ext cx="5868219" cy="4515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7459" y="5568778"/>
            <a:ext cx="677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25.1 Schematic of Brownian motion of spherical particle (bead) </a:t>
            </a:r>
            <a:r>
              <a:rPr lang="en-GB" sz="1400" dirty="0" smtClean="0"/>
              <a:t>with radius </a:t>
            </a:r>
            <a:r>
              <a:rPr lang="en-GB" sz="1400" i="1" dirty="0"/>
              <a:t>R</a:t>
            </a:r>
            <a:r>
              <a:rPr lang="en-GB" sz="1400" dirty="0"/>
              <a:t> showing particle position </a:t>
            </a:r>
            <a:r>
              <a:rPr lang="en-GB" sz="1400" b="1" i="1" dirty="0" err="1"/>
              <a:t>r</a:t>
            </a:r>
            <a:r>
              <a:rPr lang="en-GB" sz="1400" i="1" dirty="0" err="1"/>
              <a:t>b</a:t>
            </a:r>
            <a:r>
              <a:rPr lang="en-GB" sz="1400" dirty="0"/>
              <a:t> and displacement </a:t>
            </a:r>
            <a:r>
              <a:rPr lang="en-GB" sz="1400" dirty="0" smtClean="0"/>
              <a:t>∆</a:t>
            </a:r>
            <a:r>
              <a:rPr lang="en-GB" sz="1400" b="1" i="1" dirty="0" err="1" smtClean="0"/>
              <a:t>r</a:t>
            </a:r>
            <a:r>
              <a:rPr lang="en-GB" sz="1400" i="1" dirty="0" err="1" smtClean="0"/>
              <a:t>b</a:t>
            </a:r>
            <a:r>
              <a:rPr lang="en-GB" sz="1400" dirty="0" smtClean="0"/>
              <a:t> </a:t>
            </a:r>
            <a:r>
              <a:rPr lang="en-GB" sz="1400" dirty="0"/>
              <a:t>vectors.</a:t>
            </a:r>
          </a:p>
        </p:txBody>
      </p:sp>
    </p:spTree>
    <p:extLst>
      <p:ext uri="{BB962C8B-B14F-4D97-AF65-F5344CB8AC3E}">
        <p14:creationId xmlns:p14="http://schemas.microsoft.com/office/powerpoint/2010/main" val="9530327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183964"/>
            <a:ext cx="3739348" cy="3072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42270"/>
            <a:ext cx="41271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25.2 Mean-square displacement for </a:t>
            </a:r>
            <a:r>
              <a:rPr lang="en-GB" sz="1400" dirty="0" err="1"/>
              <a:t>microbead</a:t>
            </a:r>
            <a:r>
              <a:rPr lang="en-GB" sz="1400" dirty="0"/>
              <a:t> rheology </a:t>
            </a:r>
            <a:r>
              <a:rPr lang="en-GB" sz="1400" dirty="0" smtClean="0"/>
              <a:t>experiment performed </a:t>
            </a:r>
            <a:r>
              <a:rPr lang="en-GB" sz="1400" dirty="0"/>
              <a:t>on a wormlike micellar solution measured using </a:t>
            </a:r>
            <a:r>
              <a:rPr lang="en-GB" sz="1400" dirty="0" smtClean="0"/>
              <a:t>diffuse wave spectroscopy </a:t>
            </a:r>
            <a:r>
              <a:rPr lang="en-GB" sz="1400" dirty="0"/>
              <a:t>[see </a:t>
            </a:r>
            <a:r>
              <a:rPr lang="en-GB" sz="1400" dirty="0" err="1"/>
              <a:t>Willenbacher</a:t>
            </a:r>
            <a:r>
              <a:rPr lang="en-GB" sz="1400" dirty="0"/>
              <a:t> et al., Phys. Rev. Lett. 99 (2007) 068302].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89" y="454178"/>
            <a:ext cx="5496692" cy="4582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4378" y="5469924"/>
            <a:ext cx="7084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25.3 Complex modulus for a wormlike micellar solution from </a:t>
            </a:r>
            <a:r>
              <a:rPr lang="en-GB" sz="1400" dirty="0" smtClean="0"/>
              <a:t>the mean-square </a:t>
            </a:r>
            <a:r>
              <a:rPr lang="en-GB" sz="1400" dirty="0"/>
              <a:t>displacement data in Figure 25.2 and from mechanical </a:t>
            </a:r>
            <a:r>
              <a:rPr lang="en-GB" sz="1400" dirty="0" smtClean="0"/>
              <a:t>rheology: </a:t>
            </a:r>
            <a:r>
              <a:rPr lang="en-GB" sz="1400" i="1" dirty="0" smtClean="0"/>
              <a:t>G’</a:t>
            </a:r>
            <a:r>
              <a:rPr lang="en-GB" sz="1400" dirty="0" smtClean="0"/>
              <a:t> </a:t>
            </a:r>
            <a:r>
              <a:rPr lang="en-GB" sz="1400" dirty="0"/>
              <a:t>(squares); </a:t>
            </a:r>
            <a:r>
              <a:rPr lang="en-GB" sz="1400" i="1" dirty="0" smtClean="0"/>
              <a:t>G” </a:t>
            </a:r>
            <a:r>
              <a:rPr lang="en-GB" sz="1400" dirty="0"/>
              <a:t>(circles) [see </a:t>
            </a:r>
            <a:r>
              <a:rPr lang="en-GB" sz="1400" dirty="0" err="1"/>
              <a:t>Willenbacher</a:t>
            </a:r>
            <a:r>
              <a:rPr lang="en-GB" sz="1400" dirty="0"/>
              <a:t> et al., Phys. Rev. Lett. </a:t>
            </a:r>
            <a:r>
              <a:rPr lang="en-GB" sz="1400" dirty="0" smtClean="0"/>
              <a:t>99 (2007</a:t>
            </a:r>
            <a:r>
              <a:rPr lang="en-GB" sz="1400" dirty="0"/>
              <a:t>) 068302]. The solid curves are obtained using (25.18) and the </a:t>
            </a:r>
            <a:r>
              <a:rPr lang="en-GB" sz="1400" dirty="0" smtClean="0"/>
              <a:t>dashed curves </a:t>
            </a:r>
            <a:r>
              <a:rPr lang="en-GB" sz="1400" dirty="0"/>
              <a:t>using (25.19) [curves provided by Tsutomu </a:t>
            </a:r>
            <a:r>
              <a:rPr lang="en-GB" sz="1400" dirty="0" err="1"/>
              <a:t>Indei</a:t>
            </a:r>
            <a:r>
              <a:rPr lang="en-GB" sz="1400" dirty="0"/>
              <a:t> at IIT, Chicago].</a:t>
            </a:r>
          </a:p>
        </p:txBody>
      </p:sp>
    </p:spTree>
    <p:extLst>
      <p:ext uri="{BB962C8B-B14F-4D97-AF65-F5344CB8AC3E}">
        <p14:creationId xmlns:p14="http://schemas.microsoft.com/office/powerpoint/2010/main" val="10704412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9" y="284933"/>
            <a:ext cx="3658111" cy="4344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946" y="4926227"/>
            <a:ext cx="407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26.1 Lord (John William </a:t>
            </a:r>
            <a:r>
              <a:rPr lang="en-GB" sz="1400" dirty="0" err="1"/>
              <a:t>Strutt</a:t>
            </a:r>
            <a:r>
              <a:rPr lang="en-GB" sz="1400" dirty="0"/>
              <a:t>) Rayleigh (1842-1919).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70" y="284933"/>
            <a:ext cx="5287113" cy="4172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0541" y="4703805"/>
            <a:ext cx="606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26.2 Plot of the time dependence of a property </a:t>
            </a:r>
            <a:r>
              <a:rPr lang="en-GB" sz="1400" i="1" dirty="0"/>
              <a:t>A(t)</a:t>
            </a:r>
            <a:r>
              <a:rPr lang="en-GB" sz="1400" dirty="0"/>
              <a:t> </a:t>
            </a:r>
            <a:r>
              <a:rPr lang="en-GB" sz="1400" dirty="0" smtClean="0"/>
              <a:t>fluctuating</a:t>
            </a:r>
            <a:endParaRPr lang="en-GB" sz="1400" dirty="0"/>
          </a:p>
          <a:p>
            <a:r>
              <a:rPr lang="en-GB" sz="1400" dirty="0"/>
              <a:t>about its average value </a:t>
            </a:r>
            <a:r>
              <a:rPr lang="en-GB" sz="1400" dirty="0" smtClean="0"/>
              <a:t>&lt;</a:t>
            </a:r>
            <a:r>
              <a:rPr lang="en-GB" sz="1400" i="1" dirty="0" smtClean="0"/>
              <a:t>A</a:t>
            </a:r>
            <a:r>
              <a:rPr lang="en-GB" sz="1400" dirty="0" smtClean="0"/>
              <a:t>&gt;indicated </a:t>
            </a:r>
            <a:r>
              <a:rPr lang="en-GB" sz="1400" dirty="0"/>
              <a:t>by the dashed line.</a:t>
            </a:r>
          </a:p>
        </p:txBody>
      </p:sp>
    </p:spTree>
    <p:extLst>
      <p:ext uri="{BB962C8B-B14F-4D97-AF65-F5344CB8AC3E}">
        <p14:creationId xmlns:p14="http://schemas.microsoft.com/office/powerpoint/2010/main" val="26833090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55"/>
            <a:ext cx="5401429" cy="4067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16" y="4852086"/>
            <a:ext cx="579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26.3 Schematic plot of time dependence of autocorrelation function</a:t>
            </a:r>
          </a:p>
          <a:p>
            <a:r>
              <a:rPr lang="en-GB" sz="1400" dirty="0" smtClean="0"/>
              <a:t>                              obtained </a:t>
            </a:r>
            <a:r>
              <a:rPr lang="en-GB" sz="1400" dirty="0"/>
              <a:t>from time dependence of </a:t>
            </a:r>
            <a:r>
              <a:rPr lang="en-GB" sz="1400" i="1" dirty="0"/>
              <a:t>A(t</a:t>
            </a:r>
            <a:r>
              <a:rPr lang="en-GB" sz="1400" dirty="0"/>
              <a:t>) in Figure 26.2.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" y="5113696"/>
            <a:ext cx="1293469" cy="28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58" y="864590"/>
            <a:ext cx="5244613" cy="2912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1157" y="4168346"/>
            <a:ext cx="607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26.4 Schematic of dynamic light scattering (DLS) setup.</a:t>
            </a:r>
          </a:p>
        </p:txBody>
      </p:sp>
    </p:spTree>
    <p:extLst>
      <p:ext uri="{BB962C8B-B14F-4D97-AF65-F5344CB8AC3E}">
        <p14:creationId xmlns:p14="http://schemas.microsoft.com/office/powerpoint/2010/main" val="38110076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0" y="486126"/>
            <a:ext cx="4210638" cy="2343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281" y="3072714"/>
            <a:ext cx="4868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26.5 Schematic of scattering from a single stationary particle </a:t>
            </a:r>
            <a:r>
              <a:rPr lang="en-GB" sz="1400" dirty="0" smtClean="0"/>
              <a:t>located at </a:t>
            </a:r>
            <a:r>
              <a:rPr lang="en-GB" sz="1400" dirty="0"/>
              <a:t>the origin.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145734"/>
            <a:ext cx="5544324" cy="3248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4022" y="4646141"/>
            <a:ext cx="648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26.6 Schematic of scattering from two stationary particles </a:t>
            </a:r>
            <a:r>
              <a:rPr lang="en-GB" sz="1400" dirty="0" smtClean="0"/>
              <a:t>located near </a:t>
            </a:r>
            <a:r>
              <a:rPr lang="en-GB" sz="1400" dirty="0"/>
              <a:t>the origin.</a:t>
            </a:r>
          </a:p>
        </p:txBody>
      </p:sp>
    </p:spTree>
    <p:extLst>
      <p:ext uri="{BB962C8B-B14F-4D97-AF65-F5344CB8AC3E}">
        <p14:creationId xmlns:p14="http://schemas.microsoft.com/office/powerpoint/2010/main" val="304964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0" y="281210"/>
            <a:ext cx="5391902" cy="3448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3" y="37035"/>
            <a:ext cx="3221839" cy="4042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0486" y="4275438"/>
            <a:ext cx="4127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5.4 James Clerk Maxwell, </a:t>
            </a:r>
            <a:r>
              <a:rPr lang="en-GB" sz="1400" dirty="0" smtClean="0"/>
              <a:t>1831-1879</a:t>
            </a:r>
            <a:r>
              <a:rPr lang="en-GB" sz="14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07" y="3895629"/>
            <a:ext cx="5026795" cy="3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06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5" y="421617"/>
            <a:ext cx="4466079" cy="3392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03" y="4209535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26.7 Normalized autocorrelation function of density </a:t>
            </a:r>
            <a:r>
              <a:rPr lang="en-GB" sz="1400" dirty="0" smtClean="0"/>
              <a:t>fluctuation                                  predicted </a:t>
            </a:r>
            <a:r>
              <a:rPr lang="en-GB" sz="1400" dirty="0"/>
              <a:t>by (26.51) </a:t>
            </a:r>
            <a:r>
              <a:rPr lang="en-GB" sz="1400" dirty="0" smtClean="0"/>
              <a:t>with</a:t>
            </a:r>
          </a:p>
          <a:p>
            <a:r>
              <a:rPr lang="en-GB" sz="1400" dirty="0"/>
              <a:t>=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56" y="4427918"/>
            <a:ext cx="1366363" cy="268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618" y="4427918"/>
            <a:ext cx="1888241" cy="23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45" y="4721076"/>
            <a:ext cx="1736326" cy="194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62" y="255608"/>
            <a:ext cx="4460412" cy="37245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8995" y="4209535"/>
            <a:ext cx="5420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26.8 Normalized dynamic structure factor </a:t>
            </a:r>
            <a:r>
              <a:rPr lang="en-GB" sz="1400" dirty="0" smtClean="0"/>
              <a:t>                    (</a:t>
            </a:r>
            <a:r>
              <a:rPr lang="en-GB" sz="1400" dirty="0"/>
              <a:t>scaled by</a:t>
            </a:r>
          </a:p>
          <a:p>
            <a:r>
              <a:rPr lang="en-GB" sz="1400" dirty="0" smtClean="0"/>
              <a:t>        ) </a:t>
            </a:r>
            <a:r>
              <a:rPr lang="en-GB" sz="1400" dirty="0"/>
              <a:t>predicted by (26.52) with </a:t>
            </a:r>
            <a:r>
              <a:rPr lang="en-GB" sz="1400" dirty="0" smtClean="0"/>
              <a:t>                                                              and</a:t>
            </a:r>
            <a:endParaRPr lang="en-GB" sz="1400" dirty="0"/>
          </a:p>
          <a:p>
            <a:r>
              <a:rPr lang="en-GB" sz="1400" dirty="0"/>
              <a:t> </a:t>
            </a:r>
            <a:r>
              <a:rPr lang="en-GB" sz="1400" dirty="0" smtClean="0"/>
              <a:t>   = </a:t>
            </a:r>
            <a:r>
              <a:rPr lang="en-GB" sz="1400" dirty="0"/>
              <a:t>1:15. Inset shows </a:t>
            </a:r>
            <a:r>
              <a:rPr lang="en-GB" sz="1400" dirty="0" err="1" smtClean="0"/>
              <a:t>magnfied</a:t>
            </a:r>
            <a:r>
              <a:rPr lang="en-GB" sz="1400" dirty="0" smtClean="0"/>
              <a:t> </a:t>
            </a:r>
            <a:r>
              <a:rPr lang="en-GB" sz="1400" dirty="0"/>
              <a:t>view of the Rayleigh peak.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2293" y="4285193"/>
            <a:ext cx="800993" cy="193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7057" y="4491007"/>
            <a:ext cx="255591" cy="175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1210" y="4466910"/>
            <a:ext cx="2462165" cy="188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315" y="4686566"/>
            <a:ext cx="224537" cy="2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14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33" y="448642"/>
            <a:ext cx="4870117" cy="3915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634" y="4435545"/>
            <a:ext cx="7143394" cy="11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514"/>
            <a:ext cx="4553585" cy="266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281" y="2933886"/>
            <a:ext cx="461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 6.1 A global </a:t>
            </a:r>
            <a:r>
              <a:rPr lang="en-GB" sz="1400" dirty="0" err="1"/>
              <a:t>nonequilibrium</a:t>
            </a:r>
            <a:r>
              <a:rPr lang="en-GB" sz="1400" dirty="0"/>
              <a:t> system with local equilibrium </a:t>
            </a:r>
            <a:r>
              <a:rPr lang="en-GB" sz="1400" dirty="0" smtClean="0"/>
              <a:t>subsystems 1 </a:t>
            </a:r>
            <a:r>
              <a:rPr lang="en-GB" sz="1400" dirty="0"/>
              <a:t>and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6" y="136094"/>
            <a:ext cx="3740760" cy="4985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7406" y="5247502"/>
            <a:ext cx="494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Figure 6.2 Lars Onsager, </a:t>
            </a:r>
            <a:r>
              <a:rPr lang="fr-FR" sz="1400" dirty="0" smtClean="0"/>
              <a:t>1903-1976</a:t>
            </a:r>
            <a:r>
              <a:rPr lang="fr-FR" sz="1400" dirty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8109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" y="219188"/>
            <a:ext cx="4248743" cy="3915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31" y="197406"/>
            <a:ext cx="5944430" cy="4572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70" y="4404665"/>
            <a:ext cx="4779152" cy="730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593" y="4778140"/>
            <a:ext cx="5025506" cy="7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3750</Words>
  <Application>Microsoft Office PowerPoint</Application>
  <PresentationFormat>Widescreen</PresentationFormat>
  <Paragraphs>197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University Press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Mower</dc:creator>
  <cp:lastModifiedBy>Amy Mower</cp:lastModifiedBy>
  <cp:revision>42</cp:revision>
  <dcterms:created xsi:type="dcterms:W3CDTF">2018-03-26T09:48:24Z</dcterms:created>
  <dcterms:modified xsi:type="dcterms:W3CDTF">2018-03-26T15:10:57Z</dcterms:modified>
</cp:coreProperties>
</file>