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0" r:id="rId2"/>
    <p:sldId id="351" r:id="rId3"/>
    <p:sldId id="330" r:id="rId4"/>
    <p:sldId id="257" r:id="rId5"/>
    <p:sldId id="331" r:id="rId6"/>
    <p:sldId id="332" r:id="rId7"/>
    <p:sldId id="335" r:id="rId8"/>
    <p:sldId id="333" r:id="rId9"/>
    <p:sldId id="344" r:id="rId10"/>
    <p:sldId id="334" r:id="rId11"/>
    <p:sldId id="336" r:id="rId12"/>
    <p:sldId id="337" r:id="rId13"/>
    <p:sldId id="3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5" autoAdjust="0"/>
    <p:restoredTop sz="94712" autoAdjust="0"/>
  </p:normalViewPr>
  <p:slideViewPr>
    <p:cSldViewPr snapToGrid="0">
      <p:cViewPr>
        <p:scale>
          <a:sx n="75" d="100"/>
          <a:sy n="75" d="100"/>
        </p:scale>
        <p:origin x="4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657A-F82D-4EFF-B41E-A5505AE77C26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8700-705B-47B6-AB80-57B718ED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3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b="3831"/>
          <a:stretch/>
        </p:blipFill>
        <p:spPr>
          <a:xfrm>
            <a:off x="0" y="-29497"/>
            <a:ext cx="12192000" cy="688749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98700" y="6519446"/>
            <a:ext cx="851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/>
              <a:t>PowerPoint presentation to accompany CUP book on </a:t>
            </a:r>
            <a:r>
              <a:rPr lang="en-GB" sz="1600" b="1" dirty="0" err="1" smtClean="0"/>
              <a:t>Glaciovolcanism</a:t>
            </a:r>
            <a:r>
              <a:rPr lang="en-GB" sz="1600" b="1" dirty="0" smtClean="0"/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275435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1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52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2000" y="6519446"/>
            <a:ext cx="8595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presentation to accompany CUP book on </a:t>
            </a:r>
            <a:r>
              <a:rPr lang="en-GB" sz="14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34847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88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9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4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032000" y="6519446"/>
            <a:ext cx="8595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presentation to accompany CUP book on </a:t>
            </a:r>
            <a:r>
              <a:rPr lang="en-GB" sz="14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294573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4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8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ED0C-D2BA-4EA5-978F-5A87F780A381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 txBox="1">
            <a:spLocks noChangeArrowheads="1"/>
          </p:cNvSpPr>
          <p:nvPr/>
        </p:nvSpPr>
        <p:spPr bwMode="auto">
          <a:xfrm>
            <a:off x="1050926" y="1682612"/>
            <a:ext cx="1039812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resources are provided free of charge by Cambridge University Press with permission of the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corresponding work, but are subject to copyright. You are permitted to view, print and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resources for your own personal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or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educational 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purposes,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any copyright lines on the resources are not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altered in any way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use, including but not limited to distribution of the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modified form, or via electronic or other media, is strictly prohibited unless you have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permission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authors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corresponding work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owners of the images displayed 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herein,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you give appropriate acknowledgement of the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source. 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232026" y="765176"/>
            <a:ext cx="6818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– PLEASE NOTE:</a:t>
            </a:r>
          </a:p>
        </p:txBody>
      </p:sp>
    </p:spTree>
    <p:extLst>
      <p:ext uri="{BB962C8B-B14F-4D97-AF65-F5344CB8AC3E}">
        <p14:creationId xmlns:p14="http://schemas.microsoft.com/office/powerpoint/2010/main" val="10601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800" y="239352"/>
            <a:ext cx="930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evidence for surface water on Mars – extensive polar ice sheets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3704" r="815" b="3253"/>
          <a:stretch/>
        </p:blipFill>
        <p:spPr>
          <a:xfrm>
            <a:off x="6287911" y="1323168"/>
            <a:ext cx="5655732" cy="5230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" y="1604468"/>
            <a:ext cx="3996267" cy="4706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2162" y="6553201"/>
            <a:ext cx="1431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Head &amp; Pratt (2001)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813" y="6351201"/>
            <a:ext cx="1465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Ghatan</a:t>
            </a:r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Head (2002)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034" y="837320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tuyas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glaciovolcanic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tephra 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mounds in South Polar Region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7892" y="632750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Polar Region showing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outcrop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glacial (incl. </a:t>
            </a:r>
          </a:p>
          <a:p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laciovolcanic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Dorsa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Argentea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Fmn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(yellow)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515" y="249095"/>
            <a:ext cx="809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evidence for surface water on Mars – tropical glaciers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9" y="1606397"/>
            <a:ext cx="7258755" cy="4577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8237" y="6254811"/>
            <a:ext cx="1580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&amp; Marchant (2003)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524" y="863146"/>
            <a:ext cx="7254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units at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Arsia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Mons interpreted as drop moraines (R),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sublimation till (K) &amp; rock glacier deposits (S)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091" y="165117"/>
            <a:ext cx="6192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evidence for </a:t>
            </a:r>
            <a:r>
              <a:rPr lang="en-GB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Mars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0" y="1665885"/>
            <a:ext cx="3476978" cy="4693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56" y="1124935"/>
            <a:ext cx="2720622" cy="5208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952" y="501719"/>
            <a:ext cx="4650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features near </a:t>
            </a:r>
            <a:r>
              <a:rPr lang="en-GB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Arsia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Mons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interpreted as </a:t>
            </a:r>
            <a:r>
              <a:rPr lang="en-GB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glaciovolcanic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subglacial pillow sheet and related meltwater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7289" y="6336853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Scanlon et al. (2014)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3866" y="6336852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Scanlon et al. (2014)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3574" y="529772"/>
            <a:ext cx="3264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GB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subglacially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emplaced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lavas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86" y="895121"/>
            <a:ext cx="2210958" cy="5179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81066" y="6131898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Scanlon et al. (2014)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5080" y="491383"/>
            <a:ext cx="221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Ice-impounded lavas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0" y="685800"/>
            <a:ext cx="2290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111970" y="1939971"/>
            <a:ext cx="7133941" cy="31700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Mars’ geological history indicates a major role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water,</a:t>
            </a:r>
          </a:p>
          <a:p>
            <a:pPr marL="0" indent="0" eaLnBrk="1" hangingPunct="1"/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including potential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magma:water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interaction.</a:t>
            </a:r>
          </a:p>
          <a:p>
            <a:pPr marL="0" indent="0" eaLnBrk="1" hangingPunct="1"/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  Abundant observational evidence for water (ice) presently</a:t>
            </a:r>
          </a:p>
          <a:p>
            <a:pPr marL="0" indent="0" eaLnBrk="1" hangingPunct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on Mars’ surface and subsurface.</a:t>
            </a:r>
          </a:p>
          <a:p>
            <a:pPr>
              <a:buAutoNum type="arabicPeriod" startAt="3"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evidence, including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indicates</a:t>
            </a:r>
          </a:p>
          <a:p>
            <a:pPr marL="0" indent="0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much more extensive ice cover in the geological past, </a:t>
            </a:r>
          </a:p>
          <a:p>
            <a:pPr marL="0" indent="0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including in tropical regions.</a:t>
            </a:r>
          </a:p>
          <a:p>
            <a:pPr marL="0" indent="0"/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  Major consequences for assessing Mars’ water inventory,</a:t>
            </a:r>
          </a:p>
          <a:p>
            <a:pPr marL="0" indent="0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prospects for human habitation and the ongoing search</a:t>
            </a:r>
          </a:p>
          <a:p>
            <a:pPr marL="0" indent="0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for exobiology.</a:t>
            </a:r>
          </a:p>
        </p:txBody>
      </p:sp>
    </p:spTree>
    <p:extLst>
      <p:ext uri="{BB962C8B-B14F-4D97-AF65-F5344CB8AC3E}">
        <p14:creationId xmlns:p14="http://schemas.microsoft.com/office/powerpoint/2010/main" val="22482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2232026" y="2060575"/>
            <a:ext cx="753586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simplified information included in this presentation is intended to compliment the accompanying CUP book on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Smellie &amp; Edwards. Please refer to the book for further details and information on references cited,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232026" y="765176"/>
            <a:ext cx="4100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TO USERS:</a:t>
            </a:r>
            <a:endParaRPr lang="en-GB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0371" r="44754" b="31193"/>
          <a:stretch/>
        </p:blipFill>
        <p:spPr>
          <a:xfrm>
            <a:off x="2963334" y="0"/>
            <a:ext cx="6445956" cy="6427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4756" y="1806222"/>
            <a:ext cx="5983112" cy="1083734"/>
          </a:xfrm>
          <a:prstGeom prst="rect">
            <a:avLst/>
          </a:prstGeom>
          <a:solidFill>
            <a:srgbClr val="D6DCE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2330627" y="1715911"/>
            <a:ext cx="7772400" cy="108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 err="1" smtClean="0">
                <a:latin typeface="+mn-lt"/>
              </a:rPr>
              <a:t>Glaciovolcanism</a:t>
            </a:r>
            <a:r>
              <a:rPr lang="en-GB" altLang="en-US" sz="4400" dirty="0" smtClean="0">
                <a:latin typeface="+mn-lt"/>
              </a:rPr>
              <a:t> on Mars</a:t>
            </a:r>
            <a:endParaRPr lang="en-GB" alt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7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/>
          <p:cNvSpPr txBox="1">
            <a:spLocks noChangeArrowheads="1"/>
          </p:cNvSpPr>
          <p:nvPr/>
        </p:nvSpPr>
        <p:spPr bwMode="auto">
          <a:xfrm>
            <a:off x="2229379" y="2631723"/>
            <a:ext cx="73459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dichotomy &amp; Mars’ geological evolution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Mars’ hydrological cycle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evidence for surface water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for </a:t>
            </a:r>
            <a:r>
              <a:rPr lang="en-GB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endParaRPr lang="en-GB" alt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026"/>
          <p:cNvSpPr txBox="1">
            <a:spLocks noChangeArrowheads="1"/>
          </p:cNvSpPr>
          <p:nvPr/>
        </p:nvSpPr>
        <p:spPr bwMode="auto">
          <a:xfrm>
            <a:off x="2127250" y="7651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OUTLINE -</a:t>
            </a:r>
          </a:p>
        </p:txBody>
      </p:sp>
    </p:spTree>
    <p:extLst>
      <p:ext uri="{BB962C8B-B14F-4D97-AF65-F5344CB8AC3E}">
        <p14:creationId xmlns:p14="http://schemas.microsoft.com/office/powerpoint/2010/main" val="6428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677754"/>
            <a:ext cx="9200443" cy="5306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979" y="157813"/>
            <a:ext cx="953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Orbiter laser altimeter (MOLA) </a:t>
            </a:r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of Mars, showing global dichotomy 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1166" y="6029708"/>
            <a:ext cx="3286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Putative shoreline (white) from Clifford &amp; Parker (2001)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699" y="1192419"/>
            <a:ext cx="161614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ocean?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598" y="4076730"/>
            <a:ext cx="18630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Southern highlands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10" y="929640"/>
            <a:ext cx="7266432" cy="499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8476" y="220416"/>
            <a:ext cx="5650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the geological evolution of Mars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9718" y="5974604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</a:t>
            </a:r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Head (2010)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2037" y="3655905"/>
            <a:ext cx="8801781" cy="1988539"/>
            <a:chOff x="242037" y="3655905"/>
            <a:chExt cx="8801781" cy="1988539"/>
          </a:xfrm>
        </p:grpSpPr>
        <p:grpSp>
          <p:nvGrpSpPr>
            <p:cNvPr id="11" name="Group 10"/>
            <p:cNvGrpSpPr/>
            <p:nvPr/>
          </p:nvGrpSpPr>
          <p:grpSpPr>
            <a:xfrm>
              <a:off x="242037" y="3655905"/>
              <a:ext cx="8801781" cy="1988539"/>
              <a:chOff x="242037" y="3655905"/>
              <a:chExt cx="8801781" cy="19885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710690" y="4809067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088868" y="4225994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297902" y="4178865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20391" y="4225995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659147" y="4888089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21329" y="4211036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037" y="3655905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964526" y="3750075"/>
              <a:ext cx="1569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 with significant</a:t>
              </a:r>
            </a:p>
            <a:p>
              <a:r>
                <a:rPr lang="en-GB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water involvement</a:t>
              </a:r>
              <a:endPara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5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305" y="259643"/>
            <a:ext cx="2435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Hydrology of Mars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264722"/>
            <a:ext cx="7974108" cy="4967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3730" y="6231735"/>
            <a:ext cx="15263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Clifford &amp; Parker (2001)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757" y="792960"/>
            <a:ext cx="552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(or ice) potentially available at any latitude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0002" y="2262172"/>
            <a:ext cx="93968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surface]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49603" y="2507607"/>
            <a:ext cx="600799" cy="36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4" y="1403491"/>
            <a:ext cx="4870704" cy="4434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39" y="1820600"/>
            <a:ext cx="5403850" cy="4323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2482" y="248354"/>
            <a:ext cx="449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for surface water on Mars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480" y="667255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Runoff channels on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Ceraunius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Tholus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associated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sediment fans (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514" y="5866681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Fassett</a:t>
            </a:r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Head (2007)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3881" y="6143680"/>
            <a:ext cx="2457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ESA/DLR/FU Berlin (</a:t>
            </a:r>
            <a:r>
              <a:rPr lang="en-GB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G.Neukum</a:t>
            </a:r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7092" y="1369468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Frozen lake in crater near Mars’ North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7058" y="237065"/>
            <a:ext cx="587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Mars – theoretical aspects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5155" y="6098520"/>
            <a:ext cx="1468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 &amp; Head (2003)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" y="1158255"/>
            <a:ext cx="4899278" cy="4977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57" y="2822222"/>
            <a:ext cx="5006828" cy="3198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9" y="764442"/>
            <a:ext cx="6279910" cy="16748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524001" y="1524000"/>
            <a:ext cx="4323643" cy="6321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97778" y="2993586"/>
            <a:ext cx="2212623" cy="10735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83333" y="2439257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Squyres</a:t>
            </a:r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(1987)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8834" y="6180870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&amp; Wilson (2002)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568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smellie</dc:creator>
  <cp:lastModifiedBy>john smellie</cp:lastModifiedBy>
  <cp:revision>30</cp:revision>
  <dcterms:created xsi:type="dcterms:W3CDTF">2016-02-25T13:07:01Z</dcterms:created>
  <dcterms:modified xsi:type="dcterms:W3CDTF">2016-06-16T10:06:32Z</dcterms:modified>
</cp:coreProperties>
</file>