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0"/>
  </p:notesMasterIdLst>
  <p:handoutMasterIdLst>
    <p:handoutMasterId r:id="rId71"/>
  </p:handoutMasterIdLst>
  <p:sldIdLst>
    <p:sldId id="663" r:id="rId2"/>
    <p:sldId id="258" r:id="rId3"/>
    <p:sldId id="586" r:id="rId4"/>
    <p:sldId id="547" r:id="rId5"/>
    <p:sldId id="662" r:id="rId6"/>
    <p:sldId id="587" r:id="rId7"/>
    <p:sldId id="565" r:id="rId8"/>
    <p:sldId id="548" r:id="rId9"/>
    <p:sldId id="634" r:id="rId10"/>
    <p:sldId id="580" r:id="rId11"/>
    <p:sldId id="568" r:id="rId12"/>
    <p:sldId id="632" r:id="rId13"/>
    <p:sldId id="549" r:id="rId14"/>
    <p:sldId id="572" r:id="rId15"/>
    <p:sldId id="575" r:id="rId16"/>
    <p:sldId id="633" r:id="rId17"/>
    <p:sldId id="667" r:id="rId18"/>
    <p:sldId id="664" r:id="rId19"/>
    <p:sldId id="665" r:id="rId20"/>
    <p:sldId id="666" r:id="rId21"/>
    <p:sldId id="589" r:id="rId22"/>
    <p:sldId id="564" r:id="rId23"/>
    <p:sldId id="567" r:id="rId24"/>
    <p:sldId id="552" r:id="rId25"/>
    <p:sldId id="574" r:id="rId26"/>
    <p:sldId id="573" r:id="rId27"/>
    <p:sldId id="576" r:id="rId28"/>
    <p:sldId id="577" r:id="rId29"/>
    <p:sldId id="553" r:id="rId30"/>
    <p:sldId id="554" r:id="rId31"/>
    <p:sldId id="578" r:id="rId32"/>
    <p:sldId id="555" r:id="rId33"/>
    <p:sldId id="661" r:id="rId34"/>
    <p:sldId id="588" r:id="rId35"/>
    <p:sldId id="582" r:id="rId36"/>
    <p:sldId id="636" r:id="rId37"/>
    <p:sldId id="657" r:id="rId38"/>
    <p:sldId id="595" r:id="rId39"/>
    <p:sldId id="583" r:id="rId40"/>
    <p:sldId id="556" r:id="rId41"/>
    <p:sldId id="660" r:id="rId42"/>
    <p:sldId id="668" r:id="rId43"/>
    <p:sldId id="557" r:id="rId44"/>
    <p:sldId id="558" r:id="rId45"/>
    <p:sldId id="597" r:id="rId46"/>
    <p:sldId id="559" r:id="rId47"/>
    <p:sldId id="569" r:id="rId48"/>
    <p:sldId id="561" r:id="rId49"/>
    <p:sldId id="566" r:id="rId50"/>
    <p:sldId id="546" r:id="rId51"/>
    <p:sldId id="669" r:id="rId52"/>
    <p:sldId id="656" r:id="rId53"/>
    <p:sldId id="570" r:id="rId54"/>
    <p:sldId id="628" r:id="rId55"/>
    <p:sldId id="639" r:id="rId56"/>
    <p:sldId id="648" r:id="rId57"/>
    <p:sldId id="646" r:id="rId58"/>
    <p:sldId id="611" r:id="rId59"/>
    <p:sldId id="629" r:id="rId60"/>
    <p:sldId id="630" r:id="rId61"/>
    <p:sldId id="571" r:id="rId62"/>
    <p:sldId id="631" r:id="rId63"/>
    <p:sldId id="659" r:id="rId64"/>
    <p:sldId id="591" r:id="rId65"/>
    <p:sldId id="650" r:id="rId66"/>
    <p:sldId id="651" r:id="rId67"/>
    <p:sldId id="652" r:id="rId68"/>
    <p:sldId id="655" r:id="rId6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Geneva" charset="0"/>
        <a:cs typeface="Geneva" charset="0"/>
      </a:defRPr>
    </a:lvl1pPr>
    <a:lvl2pPr marL="457200" algn="l" rtl="0" fontAlgn="base">
      <a:spcBef>
        <a:spcPct val="0"/>
      </a:spcBef>
      <a:spcAft>
        <a:spcPct val="0"/>
      </a:spcAft>
      <a:defRPr sz="2400" kern="1200">
        <a:solidFill>
          <a:schemeClr val="tx1"/>
        </a:solidFill>
        <a:latin typeface="Arial" charset="0"/>
        <a:ea typeface="Geneva" charset="0"/>
        <a:cs typeface="Geneva" charset="0"/>
      </a:defRPr>
    </a:lvl2pPr>
    <a:lvl3pPr marL="914400" algn="l" rtl="0" fontAlgn="base">
      <a:spcBef>
        <a:spcPct val="0"/>
      </a:spcBef>
      <a:spcAft>
        <a:spcPct val="0"/>
      </a:spcAft>
      <a:defRPr sz="2400" kern="1200">
        <a:solidFill>
          <a:schemeClr val="tx1"/>
        </a:solidFill>
        <a:latin typeface="Arial" charset="0"/>
        <a:ea typeface="Geneva" charset="0"/>
        <a:cs typeface="Geneva" charset="0"/>
      </a:defRPr>
    </a:lvl3pPr>
    <a:lvl4pPr marL="1371600" algn="l" rtl="0" fontAlgn="base">
      <a:spcBef>
        <a:spcPct val="0"/>
      </a:spcBef>
      <a:spcAft>
        <a:spcPct val="0"/>
      </a:spcAft>
      <a:defRPr sz="2400" kern="1200">
        <a:solidFill>
          <a:schemeClr val="tx1"/>
        </a:solidFill>
        <a:latin typeface="Arial" charset="0"/>
        <a:ea typeface="Geneva" charset="0"/>
        <a:cs typeface="Geneva" charset="0"/>
      </a:defRPr>
    </a:lvl4pPr>
    <a:lvl5pPr marL="1828800" algn="l" rtl="0" fontAlgn="base">
      <a:spcBef>
        <a:spcPct val="0"/>
      </a:spcBef>
      <a:spcAft>
        <a:spcPct val="0"/>
      </a:spcAft>
      <a:defRPr sz="2400" kern="1200">
        <a:solidFill>
          <a:schemeClr val="tx1"/>
        </a:solidFill>
        <a:latin typeface="Arial" charset="0"/>
        <a:ea typeface="Geneva" charset="0"/>
        <a:cs typeface="Geneva" charset="0"/>
      </a:defRPr>
    </a:lvl5pPr>
    <a:lvl6pPr marL="2286000" algn="l" defTabSz="457200" rtl="0" eaLnBrk="1" latinLnBrk="0" hangingPunct="1">
      <a:defRPr sz="2400" kern="1200">
        <a:solidFill>
          <a:schemeClr val="tx1"/>
        </a:solidFill>
        <a:latin typeface="Arial" charset="0"/>
        <a:ea typeface="Geneva" charset="0"/>
        <a:cs typeface="Geneva" charset="0"/>
      </a:defRPr>
    </a:lvl6pPr>
    <a:lvl7pPr marL="2743200" algn="l" defTabSz="457200" rtl="0" eaLnBrk="1" latinLnBrk="0" hangingPunct="1">
      <a:defRPr sz="2400" kern="1200">
        <a:solidFill>
          <a:schemeClr val="tx1"/>
        </a:solidFill>
        <a:latin typeface="Arial" charset="0"/>
        <a:ea typeface="Geneva" charset="0"/>
        <a:cs typeface="Geneva" charset="0"/>
      </a:defRPr>
    </a:lvl7pPr>
    <a:lvl8pPr marL="3200400" algn="l" defTabSz="457200" rtl="0" eaLnBrk="1" latinLnBrk="0" hangingPunct="1">
      <a:defRPr sz="2400" kern="1200">
        <a:solidFill>
          <a:schemeClr val="tx1"/>
        </a:solidFill>
        <a:latin typeface="Arial" charset="0"/>
        <a:ea typeface="Geneva" charset="0"/>
        <a:cs typeface="Geneva" charset="0"/>
      </a:defRPr>
    </a:lvl8pPr>
    <a:lvl9pPr marL="3657600" algn="l" defTabSz="457200" rtl="0" eaLnBrk="1" latinLnBrk="0" hangingPunct="1">
      <a:defRPr sz="2400" kern="1200">
        <a:solidFill>
          <a:schemeClr val="tx1"/>
        </a:solidFill>
        <a:latin typeface="Arial" charset="0"/>
        <a:ea typeface="Geneva" charset="0"/>
        <a:cs typeface="Genev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188"/>
    <a:srgbClr val="8E0000"/>
    <a:srgbClr val="9D5D41"/>
    <a:srgbClr val="7B7163"/>
    <a:srgbClr val="DEA900"/>
    <a:srgbClr val="0000CC"/>
    <a:srgbClr val="3191F7"/>
    <a:srgbClr val="FFFE9C"/>
    <a:srgbClr val="177775"/>
    <a:srgbClr val="9A1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11" autoAdjust="0"/>
    <p:restoredTop sz="86410" autoAdjust="0"/>
  </p:normalViewPr>
  <p:slideViewPr>
    <p:cSldViewPr snapToGrid="0">
      <p:cViewPr varScale="1">
        <p:scale>
          <a:sx n="67" d="100"/>
          <a:sy n="67" d="100"/>
        </p:scale>
        <p:origin x="648" y="54"/>
      </p:cViewPr>
      <p:guideLst>
        <p:guide orient="horz" pos="2160"/>
        <p:guide pos="2880"/>
      </p:guideLst>
    </p:cSldViewPr>
  </p:slideViewPr>
  <p:outlineViewPr>
    <p:cViewPr>
      <p:scale>
        <a:sx n="33" d="100"/>
        <a:sy n="33" d="100"/>
      </p:scale>
      <p:origin x="0" y="-1014"/>
    </p:cViewPr>
  </p:outlineViewPr>
  <p:notesTextViewPr>
    <p:cViewPr>
      <p:scale>
        <a:sx n="3" d="2"/>
        <a:sy n="3" d="2"/>
      </p:scale>
      <p:origin x="0" y="0"/>
    </p:cViewPr>
  </p:notesTextViewPr>
  <p:sorterViewPr>
    <p:cViewPr varScale="1">
      <p:scale>
        <a:sx n="1" d="1"/>
        <a:sy n="1" d="1"/>
      </p:scale>
      <p:origin x="0" y="-189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Geneva" charset="0"/>
                <a:cs typeface="Geneva"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ea typeface="Geneva" charset="0"/>
                <a:cs typeface="Geneva" charset="0"/>
              </a:defRPr>
            </a:lvl1pPr>
          </a:lstStyle>
          <a:p>
            <a:pPr>
              <a:defRPr/>
            </a:pPr>
            <a:fld id="{7776DB9F-8A6A-A14D-91C1-EC2E281C9769}" type="datetime1">
              <a:rPr lang="en-US"/>
              <a:pPr>
                <a:defRPr/>
              </a:pPr>
              <a:t>10/23/2019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Geneva" charset="0"/>
                <a:cs typeface="Geneva"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ea typeface="Geneva" charset="0"/>
                <a:cs typeface="Geneva" charset="0"/>
              </a:defRPr>
            </a:lvl1pPr>
          </a:lstStyle>
          <a:p>
            <a:pPr>
              <a:defRPr/>
            </a:pPr>
            <a:fld id="{7C9F963F-FC25-F948-BBDF-F5E662E8757F}"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Geneva" charset="0"/>
                <a:cs typeface="Geneva"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Geneva" charset="0"/>
                <a:cs typeface="Geneva"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Geneva" charset="0"/>
                <a:cs typeface="Geneva"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Geneva" charset="0"/>
                <a:cs typeface="Geneva" charset="0"/>
              </a:defRPr>
            </a:lvl1pPr>
          </a:lstStyle>
          <a:p>
            <a:pPr>
              <a:defRPr/>
            </a:pPr>
            <a:fld id="{1A3C695F-8C32-5948-AABD-957DF27F132B}"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Arial" charset="0"/>
        <a:ea typeface="Geneva" charset="0"/>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0"/>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0"/>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1</a:t>
            </a:fld>
            <a:endParaRPr lang="en-US"/>
          </a:p>
        </p:txBody>
      </p:sp>
    </p:spTree>
    <p:extLst>
      <p:ext uri="{BB962C8B-B14F-4D97-AF65-F5344CB8AC3E}">
        <p14:creationId xmlns:p14="http://schemas.microsoft.com/office/powerpoint/2010/main" val="3311257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endParaRPr lang="en-US" dirty="0"/>
          </a:p>
        </p:txBody>
      </p:sp>
      <p:sp>
        <p:nvSpPr>
          <p:cNvPr id="35844" name="Slide Number Placeholder 3"/>
          <p:cNvSpPr>
            <a:spLocks noGrp="1"/>
          </p:cNvSpPr>
          <p:nvPr>
            <p:ph type="sldNum" sz="quarter" idx="5"/>
          </p:nvPr>
        </p:nvSpPr>
        <p:spPr>
          <a:noFill/>
        </p:spPr>
        <p:txBody>
          <a:bodyPr/>
          <a:lstStyle/>
          <a:p>
            <a:fld id="{6C6222B6-109A-614D-AADE-F87355DBF316}" type="slidenum">
              <a:rPr lang="en-US" smtClean="0"/>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10</a:t>
            </a:fld>
            <a:endParaRPr lang="en-US"/>
          </a:p>
        </p:txBody>
      </p:sp>
    </p:spTree>
    <p:extLst>
      <p:ext uri="{BB962C8B-B14F-4D97-AF65-F5344CB8AC3E}">
        <p14:creationId xmlns:p14="http://schemas.microsoft.com/office/powerpoint/2010/main" val="916076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17</a:t>
            </a:fld>
            <a:endParaRPr lang="en-US"/>
          </a:p>
        </p:txBody>
      </p:sp>
    </p:spTree>
    <p:extLst>
      <p:ext uri="{BB962C8B-B14F-4D97-AF65-F5344CB8AC3E}">
        <p14:creationId xmlns:p14="http://schemas.microsoft.com/office/powerpoint/2010/main" val="3182925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33</a:t>
            </a:fld>
            <a:endParaRPr lang="en-US"/>
          </a:p>
        </p:txBody>
      </p:sp>
    </p:spTree>
    <p:extLst>
      <p:ext uri="{BB962C8B-B14F-4D97-AF65-F5344CB8AC3E}">
        <p14:creationId xmlns:p14="http://schemas.microsoft.com/office/powerpoint/2010/main" val="5923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37</a:t>
            </a:fld>
            <a:endParaRPr lang="en-US"/>
          </a:p>
        </p:txBody>
      </p:sp>
    </p:spTree>
    <p:extLst>
      <p:ext uri="{BB962C8B-B14F-4D97-AF65-F5344CB8AC3E}">
        <p14:creationId xmlns:p14="http://schemas.microsoft.com/office/powerpoint/2010/main" val="3548128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53</a:t>
            </a:fld>
            <a:endParaRPr lang="en-US"/>
          </a:p>
        </p:txBody>
      </p:sp>
    </p:spTree>
    <p:extLst>
      <p:ext uri="{BB962C8B-B14F-4D97-AF65-F5344CB8AC3E}">
        <p14:creationId xmlns:p14="http://schemas.microsoft.com/office/powerpoint/2010/main" val="118110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68</a:t>
            </a:fld>
            <a:endParaRPr lang="en-US"/>
          </a:p>
        </p:txBody>
      </p:sp>
    </p:spTree>
    <p:extLst>
      <p:ext uri="{BB962C8B-B14F-4D97-AF65-F5344CB8AC3E}">
        <p14:creationId xmlns:p14="http://schemas.microsoft.com/office/powerpoint/2010/main" val="1134234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234" y="-162201"/>
            <a:ext cx="7772400" cy="1470025"/>
          </a:xfrm>
        </p:spPr>
        <p:txBody>
          <a:bodyPr/>
          <a:lstStyle/>
          <a:p>
            <a:r>
              <a:rPr lang="en-US" dirty="0" smtClean="0"/>
              <a:t>Click to edit Master title style</a:t>
            </a:r>
            <a:endParaRPr lang="en-US" dirty="0"/>
          </a:p>
        </p:txBody>
      </p:sp>
      <p:sp>
        <p:nvSpPr>
          <p:cNvPr id="4" name="Rectangle 15"/>
          <p:cNvSpPr>
            <a:spLocks noGrp="1" noChangeArrowheads="1"/>
          </p:cNvSpPr>
          <p:nvPr>
            <p:ph type="sldNum" sz="quarter" idx="10"/>
          </p:nvPr>
        </p:nvSpPr>
        <p:spPr>
          <a:ln/>
        </p:spPr>
        <p:txBody>
          <a:bodyPr/>
          <a:lstStyle>
            <a:lvl1pPr>
              <a:defRPr/>
            </a:lvl1pPr>
          </a:lstStyle>
          <a:p>
            <a:pPr>
              <a:defRPr/>
            </a:pPr>
            <a:fld id="{B49E59D0-8C4E-0447-9C3E-1E065E3071C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066800"/>
            <a:ext cx="7772400" cy="5029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sldNum" sz="quarter" idx="10"/>
          </p:nvPr>
        </p:nvSpPr>
        <p:spPr>
          <a:ln/>
        </p:spPr>
        <p:txBody>
          <a:bodyPr/>
          <a:lstStyle>
            <a:lvl1pPr>
              <a:defRPr/>
            </a:lvl1pPr>
          </a:lstStyle>
          <a:p>
            <a:pPr>
              <a:defRPr/>
            </a:pPr>
            <a:fld id="{8D301662-CDCD-D445-8146-376014A4D15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sldNum" sz="quarter" idx="10"/>
          </p:nvPr>
        </p:nvSpPr>
        <p:spPr>
          <a:ln/>
        </p:spPr>
        <p:txBody>
          <a:bodyPr/>
          <a:lstStyle>
            <a:lvl1pPr>
              <a:defRPr/>
            </a:lvl1pPr>
          </a:lstStyle>
          <a:p>
            <a:pPr>
              <a:defRPr/>
            </a:pPr>
            <a:fld id="{6339EA12-B25D-C842-9480-BF108885FBBD}" type="slidenum">
              <a:rPr lang="en-US"/>
              <a:pPr>
                <a:defRPr/>
              </a:pPr>
              <a:t>‹#›</a:t>
            </a:fld>
            <a:endParaRPr lang="en-US"/>
          </a:p>
        </p:txBody>
      </p:sp>
    </p:spTree>
    <p:extLst>
      <p:ext uri="{BB962C8B-B14F-4D97-AF65-F5344CB8AC3E}">
        <p14:creationId xmlns:p14="http://schemas.microsoft.com/office/powerpoint/2010/main" val="7583871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UC_logo.jpg"/>
          <p:cNvPicPr>
            <a:picLocks noChangeAspect="1"/>
          </p:cNvPicPr>
          <p:nvPr userDrawn="1"/>
        </p:nvPicPr>
        <p:blipFill>
          <a:blip r:embed="rId5"/>
          <a:srcRect/>
          <a:stretch>
            <a:fillRect/>
          </a:stretch>
        </p:blipFill>
        <p:spPr bwMode="auto">
          <a:xfrm>
            <a:off x="8212138" y="26988"/>
            <a:ext cx="842962" cy="842962"/>
          </a:xfrm>
          <a:prstGeom prst="rect">
            <a:avLst/>
          </a:prstGeom>
          <a:noFill/>
          <a:ln w="9525">
            <a:noFill/>
            <a:miter lim="800000"/>
            <a:headEnd/>
            <a:tailEnd/>
          </a:ln>
        </p:spPr>
      </p:pic>
      <p:sp>
        <p:nvSpPr>
          <p:cNvPr id="1039" name="Rectangle 15"/>
          <p:cNvSpPr>
            <a:spLocks noGrp="1" noChangeArrowheads="1"/>
          </p:cNvSpPr>
          <p:nvPr>
            <p:ph type="sldNum" sz="quarter" idx="4"/>
          </p:nvPr>
        </p:nvSpPr>
        <p:spPr bwMode="auto">
          <a:xfrm>
            <a:off x="8694738" y="6528330"/>
            <a:ext cx="400050" cy="174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900">
                <a:solidFill>
                  <a:srgbClr val="177775"/>
                </a:solidFill>
                <a:latin typeface="Arial" charset="0"/>
                <a:ea typeface="Geneva" charset="0"/>
                <a:cs typeface="Geneva" charset="0"/>
              </a:defRPr>
            </a:lvl1pPr>
          </a:lstStyle>
          <a:p>
            <a:pPr>
              <a:defRPr/>
            </a:pPr>
            <a:fld id="{CC30EA44-9243-9743-A3DE-830F5115E1EB}" type="slidenum">
              <a:rPr lang="en-US"/>
              <a:pPr>
                <a:defRPr/>
              </a:pPr>
              <a:t>‹#›</a:t>
            </a:fld>
            <a:endParaRPr lang="en-US" dirty="0"/>
          </a:p>
        </p:txBody>
      </p:sp>
      <p:sp>
        <p:nvSpPr>
          <p:cNvPr id="1037" name="Line 13"/>
          <p:cNvSpPr>
            <a:spLocks noChangeShapeType="1"/>
          </p:cNvSpPr>
          <p:nvPr userDrawn="1"/>
        </p:nvSpPr>
        <p:spPr bwMode="auto">
          <a:xfrm>
            <a:off x="130175" y="776288"/>
            <a:ext cx="8156575" cy="0"/>
          </a:xfrm>
          <a:prstGeom prst="line">
            <a:avLst/>
          </a:prstGeom>
          <a:noFill/>
          <a:ln w="12700">
            <a:solidFill>
              <a:srgbClr val="0A7D6E"/>
            </a:solidFill>
            <a:round/>
            <a:headEnd/>
            <a:tailEnd/>
          </a:ln>
        </p:spPr>
        <p:txBody>
          <a:bodyPr wrap="none" anchor="ctr">
            <a:prstTxWarp prst="textNoShape">
              <a:avLst/>
            </a:prstTxWarp>
          </a:bodyPr>
          <a:lstStyle/>
          <a:p>
            <a:pPr eaLnBrk="0" hangingPunct="0">
              <a:defRPr/>
            </a:pPr>
            <a:endParaRPr lang="en-US"/>
          </a:p>
        </p:txBody>
      </p:sp>
      <p:sp>
        <p:nvSpPr>
          <p:cNvPr id="1031" name="Rectangle 2"/>
          <p:cNvSpPr>
            <a:spLocks noGrp="1" noChangeArrowheads="1"/>
          </p:cNvSpPr>
          <p:nvPr>
            <p:ph type="title"/>
          </p:nvPr>
        </p:nvSpPr>
        <p:spPr bwMode="auto">
          <a:xfrm>
            <a:off x="138113" y="0"/>
            <a:ext cx="8180387"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 name="Line 13"/>
          <p:cNvSpPr>
            <a:spLocks noChangeShapeType="1"/>
          </p:cNvSpPr>
          <p:nvPr userDrawn="1"/>
        </p:nvSpPr>
        <p:spPr bwMode="auto">
          <a:xfrm>
            <a:off x="95250" y="6651625"/>
            <a:ext cx="8696666" cy="0"/>
          </a:xfrm>
          <a:prstGeom prst="line">
            <a:avLst/>
          </a:prstGeom>
          <a:noFill/>
          <a:ln w="12700">
            <a:solidFill>
              <a:srgbClr val="0A7D6E"/>
            </a:solidFill>
            <a:round/>
            <a:headEnd/>
            <a:tailEnd/>
          </a:ln>
        </p:spPr>
        <p:txBody>
          <a:bodyPr wrap="none" anchor="ctr">
            <a:prstTxWarp prst="textNoShape">
              <a:avLst/>
            </a:prstTxWarp>
          </a:bodyPr>
          <a:lstStyle/>
          <a:p>
            <a:pPr eaLnBrk="0" hangingPunct="0">
              <a:defRPr/>
            </a:pPr>
            <a:endParaRPr lang="en-US"/>
          </a:p>
        </p:txBody>
      </p:sp>
      <p:sp>
        <p:nvSpPr>
          <p:cNvPr id="10" name="Text Box 16"/>
          <p:cNvSpPr txBox="1">
            <a:spLocks noChangeArrowheads="1"/>
          </p:cNvSpPr>
          <p:nvPr userDrawn="1"/>
        </p:nvSpPr>
        <p:spPr bwMode="auto">
          <a:xfrm>
            <a:off x="0" y="6615642"/>
            <a:ext cx="6366405" cy="246221"/>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defRPr/>
            </a:pPr>
            <a:r>
              <a:rPr lang="en-US" sz="1000" dirty="0" smtClean="0">
                <a:solidFill>
                  <a:srgbClr val="0A7D6E"/>
                </a:solidFill>
              </a:rPr>
              <a:t>Professor David Attwood</a:t>
            </a:r>
            <a:r>
              <a:rPr lang="en-US" sz="1000" baseline="0" dirty="0" smtClean="0">
                <a:solidFill>
                  <a:srgbClr val="0A7D6E"/>
                </a:solidFill>
              </a:rPr>
              <a:t> / UC Berkeley / AST 210/ EE213, Fall 2019 Chapter 7</a:t>
            </a:r>
            <a:endParaRPr lang="en-US" sz="1000" dirty="0">
              <a:solidFill>
                <a:srgbClr val="0A7D6E"/>
              </a:solidFill>
            </a:endParaRPr>
          </a:p>
        </p:txBody>
      </p:sp>
    </p:spTree>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Lst>
  <p:hf hdr="0" ftr="0" dt="0"/>
  <p:txStyles>
    <p:titleStyle>
      <a:lvl1pPr algn="l" rtl="0" eaLnBrk="0" fontAlgn="base" hangingPunct="0">
        <a:lnSpc>
          <a:spcPct val="95000"/>
        </a:lnSpc>
        <a:spcBef>
          <a:spcPct val="0"/>
        </a:spcBef>
        <a:spcAft>
          <a:spcPct val="0"/>
        </a:spcAft>
        <a:defRPr sz="2400" b="1">
          <a:solidFill>
            <a:srgbClr val="9A172F"/>
          </a:solidFill>
          <a:latin typeface="+mj-lt"/>
          <a:ea typeface="+mj-ea"/>
          <a:cs typeface="Verdana"/>
        </a:defRPr>
      </a:lvl1pPr>
      <a:lvl2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2pPr>
      <a:lvl3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3pPr>
      <a:lvl4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4pPr>
      <a:lvl5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5pPr>
      <a:lvl6pPr marL="457200" algn="l" rtl="0" fontAlgn="base">
        <a:lnSpc>
          <a:spcPct val="95000"/>
        </a:lnSpc>
        <a:spcBef>
          <a:spcPct val="0"/>
        </a:spcBef>
        <a:spcAft>
          <a:spcPct val="0"/>
        </a:spcAft>
        <a:defRPr sz="2800" b="1">
          <a:solidFill>
            <a:srgbClr val="9A172F"/>
          </a:solidFill>
          <a:latin typeface="Arial" charset="0"/>
          <a:ea typeface="Geneva" charset="0"/>
          <a:cs typeface="Geneva" charset="0"/>
        </a:defRPr>
      </a:lvl6pPr>
      <a:lvl7pPr marL="914400" algn="l" rtl="0" fontAlgn="base">
        <a:lnSpc>
          <a:spcPct val="95000"/>
        </a:lnSpc>
        <a:spcBef>
          <a:spcPct val="0"/>
        </a:spcBef>
        <a:spcAft>
          <a:spcPct val="0"/>
        </a:spcAft>
        <a:defRPr sz="2800" b="1">
          <a:solidFill>
            <a:srgbClr val="9A172F"/>
          </a:solidFill>
          <a:latin typeface="Arial" charset="0"/>
          <a:ea typeface="Geneva" charset="0"/>
          <a:cs typeface="Geneva" charset="0"/>
        </a:defRPr>
      </a:lvl7pPr>
      <a:lvl8pPr marL="1371600" algn="l" rtl="0" fontAlgn="base">
        <a:lnSpc>
          <a:spcPct val="95000"/>
        </a:lnSpc>
        <a:spcBef>
          <a:spcPct val="0"/>
        </a:spcBef>
        <a:spcAft>
          <a:spcPct val="0"/>
        </a:spcAft>
        <a:defRPr sz="2800" b="1">
          <a:solidFill>
            <a:srgbClr val="9A172F"/>
          </a:solidFill>
          <a:latin typeface="Arial" charset="0"/>
          <a:ea typeface="Geneva" charset="0"/>
          <a:cs typeface="Geneva" charset="0"/>
        </a:defRPr>
      </a:lvl8pPr>
      <a:lvl9pPr marL="1828800" algn="l" rtl="0" fontAlgn="base">
        <a:lnSpc>
          <a:spcPct val="95000"/>
        </a:lnSpc>
        <a:spcBef>
          <a:spcPct val="0"/>
        </a:spcBef>
        <a:spcAft>
          <a:spcPct val="0"/>
        </a:spcAft>
        <a:defRPr sz="2800" b="1">
          <a:solidFill>
            <a:srgbClr val="9A172F"/>
          </a:solidFill>
          <a:latin typeface="Arial" charset="0"/>
          <a:ea typeface="Geneva" charset="0"/>
          <a:cs typeface="Geneva" charset="0"/>
        </a:defRPr>
      </a:lvl9pPr>
    </p:titleStyle>
    <p:bodyStyle>
      <a:lvl1pPr marL="225425" indent="-225425" algn="l" rtl="0" eaLnBrk="0" fontAlgn="base" hangingPunct="0">
        <a:spcBef>
          <a:spcPct val="25000"/>
        </a:spcBef>
        <a:spcAft>
          <a:spcPct val="0"/>
        </a:spcAft>
        <a:buChar char="•"/>
        <a:defRPr sz="2400">
          <a:solidFill>
            <a:srgbClr val="014188"/>
          </a:solidFill>
          <a:latin typeface="+mn-lt"/>
          <a:ea typeface="+mn-ea"/>
          <a:cs typeface="+mn-cs"/>
        </a:defRPr>
      </a:lvl1pPr>
      <a:lvl2pPr marL="684213" indent="-227013" algn="l" rtl="0" eaLnBrk="0" fontAlgn="base" hangingPunct="0">
        <a:spcBef>
          <a:spcPct val="25000"/>
        </a:spcBef>
        <a:spcAft>
          <a:spcPct val="0"/>
        </a:spcAft>
        <a:buChar char="–"/>
        <a:defRPr sz="2400">
          <a:solidFill>
            <a:srgbClr val="014188"/>
          </a:solidFill>
          <a:latin typeface="+mn-lt"/>
          <a:ea typeface="+mn-ea"/>
          <a:cs typeface="+mn-cs"/>
        </a:defRPr>
      </a:lvl2pPr>
      <a:lvl3pPr marL="1143000" indent="-228600" algn="l" rtl="0" eaLnBrk="0" fontAlgn="base" hangingPunct="0">
        <a:spcBef>
          <a:spcPct val="25000"/>
        </a:spcBef>
        <a:spcAft>
          <a:spcPct val="0"/>
        </a:spcAft>
        <a:buChar char="•"/>
        <a:defRPr sz="2000">
          <a:solidFill>
            <a:srgbClr val="014188"/>
          </a:solidFill>
          <a:latin typeface="+mn-lt"/>
          <a:ea typeface="+mn-ea"/>
          <a:cs typeface="+mn-cs"/>
        </a:defRPr>
      </a:lvl3pPr>
      <a:lvl4pPr marL="1600200" indent="-228600" algn="l" rtl="0" eaLnBrk="0" fontAlgn="base" hangingPunct="0">
        <a:spcBef>
          <a:spcPct val="25000"/>
        </a:spcBef>
        <a:spcAft>
          <a:spcPct val="0"/>
        </a:spcAft>
        <a:buChar char="–"/>
        <a:defRPr sz="2000">
          <a:solidFill>
            <a:srgbClr val="014188"/>
          </a:solidFill>
          <a:latin typeface="+mn-lt"/>
          <a:ea typeface="+mn-ea"/>
          <a:cs typeface="+mn-cs"/>
        </a:defRPr>
      </a:lvl4pPr>
      <a:lvl5pPr marL="2057400" indent="-228600" algn="l" rtl="0" eaLnBrk="0" fontAlgn="base" hangingPunct="0">
        <a:spcBef>
          <a:spcPct val="25000"/>
        </a:spcBef>
        <a:spcAft>
          <a:spcPct val="0"/>
        </a:spcAft>
        <a:buChar char="»"/>
        <a:defRPr sz="2000">
          <a:solidFill>
            <a:srgbClr val="014188"/>
          </a:solidFill>
          <a:latin typeface="+mn-lt"/>
          <a:ea typeface="+mn-ea"/>
          <a:cs typeface="+mn-cs"/>
        </a:defRPr>
      </a:lvl5pPr>
      <a:lvl6pPr marL="2514600" indent="-228600" algn="l" rtl="0" fontAlgn="base">
        <a:spcBef>
          <a:spcPct val="25000"/>
        </a:spcBef>
        <a:spcAft>
          <a:spcPct val="0"/>
        </a:spcAft>
        <a:buChar char="»"/>
        <a:defRPr sz="2000">
          <a:solidFill>
            <a:srgbClr val="014188"/>
          </a:solidFill>
          <a:latin typeface="+mn-lt"/>
          <a:ea typeface="+mn-ea"/>
          <a:cs typeface="+mn-cs"/>
        </a:defRPr>
      </a:lvl6pPr>
      <a:lvl7pPr marL="2971800" indent="-228600" algn="l" rtl="0" fontAlgn="base">
        <a:spcBef>
          <a:spcPct val="25000"/>
        </a:spcBef>
        <a:spcAft>
          <a:spcPct val="0"/>
        </a:spcAft>
        <a:buChar char="»"/>
        <a:defRPr sz="2000">
          <a:solidFill>
            <a:srgbClr val="014188"/>
          </a:solidFill>
          <a:latin typeface="+mn-lt"/>
          <a:ea typeface="+mn-ea"/>
          <a:cs typeface="+mn-cs"/>
        </a:defRPr>
      </a:lvl7pPr>
      <a:lvl8pPr marL="3429000" indent="-228600" algn="l" rtl="0" fontAlgn="base">
        <a:spcBef>
          <a:spcPct val="25000"/>
        </a:spcBef>
        <a:spcAft>
          <a:spcPct val="0"/>
        </a:spcAft>
        <a:buChar char="»"/>
        <a:defRPr sz="2000">
          <a:solidFill>
            <a:srgbClr val="014188"/>
          </a:solidFill>
          <a:latin typeface="+mn-lt"/>
          <a:ea typeface="+mn-ea"/>
          <a:cs typeface="+mn-cs"/>
        </a:defRPr>
      </a:lvl8pPr>
      <a:lvl9pPr marL="3886200" indent="-228600" algn="l" rtl="0" fontAlgn="base">
        <a:spcBef>
          <a:spcPct val="25000"/>
        </a:spcBef>
        <a:spcAft>
          <a:spcPct val="0"/>
        </a:spcAft>
        <a:buChar char="»"/>
        <a:defRPr sz="2000">
          <a:solidFill>
            <a:srgbClr val="014188"/>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3.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wmf"/><Relationship Id="rId5" Type="http://schemas.openxmlformats.org/officeDocument/2006/relationships/oleObject" Target="../embeddings/oleObject4.bin"/><Relationship Id="rId4" Type="http://schemas.openxmlformats.org/officeDocument/2006/relationships/image" Target="../media/image9.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3.png"/><Relationship Id="rId4" Type="http://schemas.openxmlformats.org/officeDocument/2006/relationships/image" Target="../media/image2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6.wmf"/><Relationship Id="rId4" Type="http://schemas.openxmlformats.org/officeDocument/2006/relationships/oleObject" Target="../embeddings/oleObject7.bin"/></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wmf"/></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6.wmf"/><Relationship Id="rId5" Type="http://schemas.openxmlformats.org/officeDocument/2006/relationships/oleObject" Target="../embeddings/oleObject9.bin"/><Relationship Id="rId4" Type="http://schemas.openxmlformats.org/officeDocument/2006/relationships/image" Target="../media/image35.wmf"/></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38.wmf"/><Relationship Id="rId12" Type="http://schemas.openxmlformats.org/officeDocument/2006/relationships/image" Target="../media/image371.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1.bin"/><Relationship Id="rId11" Type="http://schemas.openxmlformats.org/officeDocument/2006/relationships/oleObject" Target="../embeddings/oleObject12.bin"/><Relationship Id="rId5" Type="http://schemas.openxmlformats.org/officeDocument/2006/relationships/image" Target="../media/image361.png"/><Relationship Id="rId10" Type="http://schemas.openxmlformats.org/officeDocument/2006/relationships/image" Target="../media/image48.png"/><Relationship Id="rId4" Type="http://schemas.openxmlformats.org/officeDocument/2006/relationships/image" Target="../media/image37.wmf"/></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8.png"/><Relationship Id="rId5" Type="http://schemas.openxmlformats.org/officeDocument/2006/relationships/image" Target="../media/image39.wmf"/><Relationship Id="rId4" Type="http://schemas.openxmlformats.org/officeDocument/2006/relationships/oleObject" Target="../embeddings/oleObject13.bin"/></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California</a:t>
            </a:r>
            <a:r>
              <a:rPr lang="en-US" smtClean="0"/>
              <a:t>, Berkeley</a:t>
            </a:r>
            <a:r>
              <a:rPr lang="en-US" dirty="0" smtClean="0"/>
              <a:t/>
            </a:r>
            <a:br>
              <a:rPr lang="en-US" dirty="0" smtClean="0"/>
            </a:br>
            <a:r>
              <a:rPr lang="en-US" dirty="0" smtClean="0"/>
              <a:t>X-rays and Extreme </a:t>
            </a:r>
            <a:r>
              <a:rPr lang="en-US" dirty="0"/>
              <a:t>U</a:t>
            </a:r>
            <a:r>
              <a:rPr lang="en-US" dirty="0" smtClean="0"/>
              <a:t>ltraviolet </a:t>
            </a:r>
            <a:r>
              <a:rPr lang="en-US" dirty="0"/>
              <a:t>R</a:t>
            </a:r>
            <a:r>
              <a:rPr lang="en-US" dirty="0" smtClean="0"/>
              <a:t>adiation</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730" y="999778"/>
            <a:ext cx="5615864" cy="5615864"/>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1</a:t>
            </a:fld>
            <a:endParaRPr lang="en-US"/>
          </a:p>
        </p:txBody>
      </p:sp>
      <p:sp>
        <p:nvSpPr>
          <p:cNvPr id="6" name="Rectangle 5"/>
          <p:cNvSpPr/>
          <p:nvPr/>
        </p:nvSpPr>
        <p:spPr>
          <a:xfrm>
            <a:off x="6015673" y="1144180"/>
            <a:ext cx="2735044" cy="830997"/>
          </a:xfrm>
          <a:prstGeom prst="rect">
            <a:avLst/>
          </a:prstGeom>
        </p:spPr>
        <p:txBody>
          <a:bodyPr wrap="none">
            <a:spAutoFit/>
          </a:bodyPr>
          <a:lstStyle/>
          <a:p>
            <a:r>
              <a:rPr lang="en-US" b="1" dirty="0" smtClean="0">
                <a:solidFill>
                  <a:srgbClr val="9A172F"/>
                </a:solidFill>
              </a:rPr>
              <a:t>AST210/EECS213</a:t>
            </a:r>
          </a:p>
          <a:p>
            <a:r>
              <a:rPr lang="en-US" b="1" dirty="0" smtClean="0">
                <a:solidFill>
                  <a:srgbClr val="9A172F"/>
                </a:solidFill>
              </a:rPr>
              <a:t>Fall </a:t>
            </a:r>
            <a:r>
              <a:rPr lang="en-US" b="1" dirty="0">
                <a:solidFill>
                  <a:srgbClr val="9A172F"/>
                </a:solidFill>
              </a:rPr>
              <a:t>2019</a:t>
            </a:r>
          </a:p>
        </p:txBody>
      </p:sp>
    </p:spTree>
    <p:extLst>
      <p:ext uri="{BB962C8B-B14F-4D97-AF65-F5344CB8AC3E}">
        <p14:creationId xmlns:p14="http://schemas.microsoft.com/office/powerpoint/2010/main" val="3555177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Tunneling of a bound electron in an intense laser field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1049" y="762000"/>
                <a:ext cx="8227464" cy="9226544"/>
              </a:xfrm>
            </p:spPr>
            <p:txBody>
              <a:bodyPr/>
              <a:lstStyle/>
              <a:p>
                <a:pPr marL="0" indent="0">
                  <a:buNone/>
                </a:pPr>
                <a:r>
                  <a:rPr lang="en-US" dirty="0" smtClean="0"/>
                  <a:t>The </a:t>
                </a:r>
                <a:r>
                  <a:rPr lang="en-US" dirty="0"/>
                  <a:t>tunneling probability is exponential in </a:t>
                </a:r>
                <a:r>
                  <a:rPr lang="en-US" dirty="0" smtClean="0"/>
                  <a:t>nature, </a:t>
                </a:r>
                <a:r>
                  <a:rPr lang="en-US" dirty="0"/>
                  <a:t>involving the atoms ionization potential, </a:t>
                </a:r>
                <a:r>
                  <a:rPr lang="en-US" dirty="0" err="1"/>
                  <a:t>Ip</a:t>
                </a:r>
                <a:r>
                  <a:rPr lang="en-US" dirty="0"/>
                  <a:t>, and the laser electric field strength, E</a:t>
                </a:r>
                <a:r>
                  <a:rPr lang="en-US" baseline="-25000" dirty="0"/>
                  <a:t>0</a:t>
                </a:r>
                <a:r>
                  <a:rPr lang="en-US" dirty="0"/>
                  <a:t>. </a:t>
                </a:r>
                <a:r>
                  <a:rPr lang="en-US" dirty="0" smtClean="0"/>
                  <a:t>The </a:t>
                </a:r>
                <a:r>
                  <a:rPr lang="en-US" dirty="0"/>
                  <a:t>governing non-dimensional parameter, known as the </a:t>
                </a:r>
                <a:r>
                  <a:rPr lang="en-US" dirty="0" err="1" smtClean="0"/>
                  <a:t>Keldysh</a:t>
                </a:r>
                <a:r>
                  <a:rPr lang="en-US" dirty="0" smtClean="0"/>
                  <a:t> </a:t>
                </a:r>
                <a:r>
                  <a:rPr lang="en-US" dirty="0"/>
                  <a:t>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𝐾</m:t>
                        </m:r>
                      </m:sub>
                    </m:sSub>
                  </m:oMath>
                </a14:m>
                <a:r>
                  <a:rPr lang="en-US" dirty="0" smtClean="0"/>
                  <a:t>, </a:t>
                </a:r>
                <a:r>
                  <a:rPr lang="en-US" dirty="0"/>
                  <a:t>is </a:t>
                </a:r>
                <a:r>
                  <a:rPr lang="en-US" dirty="0" smtClean="0"/>
                  <a:t>given by</a:t>
                </a:r>
              </a:p>
              <a:p>
                <a:pPr marL="0" indent="0">
                  <a:buNone/>
                </a:pPr>
                <a:r>
                  <a:rPr lang="en-US" dirty="0"/>
                  <a:t> </a:t>
                </a:r>
                <a:r>
                  <a:rPr lang="en-US" dirty="0" smtClean="0"/>
                  <a:t>                          </a:t>
                </a:r>
              </a:p>
              <a:p>
                <a:pPr marL="0" indent="0">
                  <a:buNone/>
                </a:pPr>
                <a:endParaRPr lang="en-US" dirty="0"/>
              </a:p>
              <a:p>
                <a:pPr marL="0" indent="0">
                  <a:buNone/>
                </a:pPr>
                <a:r>
                  <a:rPr lang="en-US" dirty="0" smtClean="0"/>
                  <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1049" y="762000"/>
                <a:ext cx="8227464" cy="9226544"/>
              </a:xfrm>
              <a:blipFill>
                <a:blip r:embed="rId4"/>
                <a:stretch>
                  <a:fillRect l="-1111" t="-462" r="-1630"/>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10</a:t>
            </a:fld>
            <a:endParaRPr lang="en-US"/>
          </a:p>
        </p:txBody>
      </p:sp>
      <p:sp>
        <p:nvSpPr>
          <p:cNvPr id="5" name="Rectangle 2"/>
          <p:cNvSpPr>
            <a:spLocks noChangeArrowheads="1"/>
          </p:cNvSpPr>
          <p:nvPr/>
        </p:nvSpPr>
        <p:spPr bwMode="auto">
          <a:xfrm>
            <a:off x="0" y="-17091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171142017"/>
              </p:ext>
            </p:extLst>
          </p:nvPr>
        </p:nvGraphicFramePr>
        <p:xfrm>
          <a:off x="2187321" y="2225089"/>
          <a:ext cx="2369435" cy="640791"/>
        </p:xfrm>
        <a:graphic>
          <a:graphicData uri="http://schemas.openxmlformats.org/presentationml/2006/ole">
            <mc:AlternateContent xmlns:mc="http://schemas.openxmlformats.org/markup-compatibility/2006">
              <mc:Choice xmlns:v="urn:schemas-microsoft-com:vml" Requires="v">
                <p:oleObj spid="_x0000_s6744" name="Equation" r:id="rId5" imgW="990360" imgH="279360" progId="Equation.DSMT4">
                  <p:embed/>
                </p:oleObj>
              </mc:Choice>
              <mc:Fallback>
                <p:oleObj name="Equation" r:id="rId5" imgW="990360" imgH="279360" progId="Equation.DSMT4">
                  <p:embed/>
                  <p:pic>
                    <p:nvPicPr>
                      <p:cNvPr id="0" name="Object 1"/>
                      <p:cNvPicPr>
                        <a:picLocks noChangeAspect="1" noChangeArrowheads="1"/>
                      </p:cNvPicPr>
                      <p:nvPr/>
                    </p:nvPicPr>
                    <p:blipFill>
                      <a:blip r:embed="rId6"/>
                      <a:srcRect/>
                      <a:stretch>
                        <a:fillRect/>
                      </a:stretch>
                    </p:blipFill>
                    <p:spPr bwMode="auto">
                      <a:xfrm>
                        <a:off x="2187321" y="2225089"/>
                        <a:ext cx="2369435" cy="640791"/>
                      </a:xfrm>
                      <a:prstGeom prst="rect">
                        <a:avLst/>
                      </a:prstGeom>
                      <a:noFill/>
                    </p:spPr>
                  </p:pic>
                </p:oleObj>
              </mc:Fallback>
            </mc:AlternateContent>
          </a:graphicData>
        </a:graphic>
      </p:graphicFrame>
      <p:sp>
        <p:nvSpPr>
          <p:cNvPr id="11" name="Rectangle 7"/>
          <p:cNvSpPr>
            <a:spLocks noChangeArrowheads="1"/>
          </p:cNvSpPr>
          <p:nvPr/>
        </p:nvSpPr>
        <p:spPr bwMode="auto">
          <a:xfrm>
            <a:off x="138113" y="2764670"/>
            <a:ext cx="8987553"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14188"/>
                </a:solidFill>
                <a:effectLst/>
                <a:latin typeface="+mn-lt"/>
                <a:ea typeface="Times New Roman" panose="02020603050405020304" pitchFamily="18" charset="0"/>
                <a:cs typeface="Times New Roman" panose="02020603050405020304" pitchFamily="18" charset="0"/>
              </a:rPr>
              <a:t>where </a:t>
            </a:r>
            <a:r>
              <a:rPr kumimoji="0" lang="en-US" altLang="en-US" b="0" i="0" u="none" strike="noStrike" cap="none" normalizeH="0" baseline="0" dirty="0" err="1" smtClean="0">
                <a:ln>
                  <a:noFill/>
                </a:ln>
                <a:solidFill>
                  <a:srgbClr val="014188"/>
                </a:solidFill>
                <a:effectLst/>
                <a:latin typeface="+mn-lt"/>
                <a:ea typeface="Times New Roman" panose="02020603050405020304" pitchFamily="18" charset="0"/>
                <a:cs typeface="Times New Roman" panose="02020603050405020304" pitchFamily="18" charset="0"/>
              </a:rPr>
              <a:t>Ip</a:t>
            </a:r>
            <a:r>
              <a:rPr kumimoji="0" lang="en-US" altLang="en-US" b="0" i="0" u="none" strike="noStrike" cap="none" normalizeH="0" baseline="0" dirty="0" smtClean="0">
                <a:ln>
                  <a:noFill/>
                </a:ln>
                <a:solidFill>
                  <a:srgbClr val="014188"/>
                </a:solidFill>
                <a:effectLst/>
                <a:latin typeface="+mn-lt"/>
                <a:ea typeface="Times New Roman" panose="02020603050405020304" pitchFamily="18" charset="0"/>
                <a:cs typeface="Times New Roman" panose="02020603050405020304" pitchFamily="18" charset="0"/>
              </a:rPr>
              <a:t> is the binding potential due the electric field of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14188"/>
                </a:solidFill>
                <a:effectLst/>
                <a:latin typeface="+mn-lt"/>
                <a:ea typeface="Times New Roman" panose="02020603050405020304" pitchFamily="18" charset="0"/>
                <a:cs typeface="Times New Roman" panose="02020603050405020304" pitchFamily="18" charset="0"/>
              </a:rPr>
              <a:t>nucleus as felt by the bound electron (shielded by other electrons)</a:t>
            </a:r>
            <a:r>
              <a:rPr kumimoji="0" lang="en-US" altLang="en-US" b="0" i="0" u="none" strike="noStrike" cap="none" normalizeH="0" dirty="0" smtClean="0">
                <a:ln>
                  <a:noFill/>
                </a:ln>
                <a:solidFill>
                  <a:srgbClr val="014188"/>
                </a:solidFill>
                <a:effectLst/>
                <a:latin typeface="+mn-lt"/>
                <a:ea typeface="Times New Roman" panose="02020603050405020304" pitchFamily="18" charset="0"/>
                <a:cs typeface="Times New Roman" panose="02020603050405020304" pitchFamily="18" charset="0"/>
              </a:rPr>
              <a:t> </a:t>
            </a:r>
            <a:r>
              <a:rPr kumimoji="0" lang="en-US" altLang="en-US" b="0" i="0" u="none" strike="noStrike" cap="none" normalizeH="0" baseline="0" dirty="0" smtClean="0">
                <a:ln>
                  <a:noFill/>
                </a:ln>
                <a:solidFill>
                  <a:srgbClr val="014188"/>
                </a:solidFill>
                <a:effectLst/>
                <a:latin typeface="+mn-lt"/>
                <a:ea typeface="Times New Roman" panose="02020603050405020304" pitchFamily="18" charset="0"/>
                <a:cs typeface="Times New Roman" panose="02020603050405020304" pitchFamily="18" charset="0"/>
              </a:rPr>
              <a:t>and </a:t>
            </a:r>
            <a:r>
              <a:rPr kumimoji="0" lang="en-US" altLang="en-US" b="0" i="0" u="none" strike="noStrike" cap="none" normalizeH="0" baseline="0" dirty="0" smtClean="0">
                <a:ln>
                  <a:noFill/>
                </a:ln>
                <a:solidFill>
                  <a:srgbClr val="014188"/>
                </a:solidFill>
                <a:effectLst/>
                <a:latin typeface="Cambria Math" panose="02040503050406030204" pitchFamily="18" charset="0"/>
                <a:ea typeface="Times New Roman" panose="02020603050405020304" pitchFamily="18" charset="0"/>
                <a:cs typeface="Times New Roman" panose="02020603050405020304" pitchFamily="18" charset="0"/>
              </a:rPr>
              <a:t>Up =</a:t>
            </a:r>
            <a:r>
              <a:rPr lang="en-US" sz="4000" dirty="0" smtClean="0"/>
              <a:t> </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solidFill>
                  <a:srgbClr val="014188"/>
                </a:solidFill>
                <a:latin typeface="+mn-lt"/>
              </a:rPr>
              <a:t>In the parameter range of interest to HHG       « 1, the </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solidFill>
                  <a:srgbClr val="014188"/>
                </a:solidFill>
                <a:latin typeface="+mn-lt"/>
              </a:rPr>
              <a:t>laser electric field is comparable but smaller than the nuclear </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solidFill>
                  <a:srgbClr val="014188"/>
                </a:solidFill>
                <a:latin typeface="+mn-lt"/>
              </a:rPr>
              <a:t>binding field, and tunneling is the primary mechanism by which</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solidFill>
                  <a:srgbClr val="014188"/>
                </a:solidFill>
                <a:latin typeface="+mn-lt"/>
              </a:rPr>
              <a:t>an electron is removed from the atom. Tunneling time experiments are discussed by Camus et al., Phys. Rev. Lett. </a:t>
            </a:r>
            <a:r>
              <a:rPr lang="en-US" b="1" dirty="0" smtClean="0">
                <a:solidFill>
                  <a:srgbClr val="014188"/>
                </a:solidFill>
                <a:latin typeface="+mn-lt"/>
              </a:rPr>
              <a:t>119</a:t>
            </a:r>
            <a:r>
              <a:rPr lang="en-US" dirty="0" smtClean="0">
                <a:solidFill>
                  <a:srgbClr val="014188"/>
                </a:solidFill>
                <a:latin typeface="+mn-lt"/>
              </a:rPr>
              <a:t>, 023201 (14July 2017).</a:t>
            </a:r>
          </a:p>
        </p:txBody>
      </p:sp>
      <p:sp>
        <p:nvSpPr>
          <p:cNvPr id="13" name="Rectangle 8"/>
          <p:cNvSpPr>
            <a:spLocks noChangeArrowheads="1"/>
          </p:cNvSpPr>
          <p:nvPr/>
        </p:nvSpPr>
        <p:spPr bwMode="auto">
          <a:xfrm>
            <a:off x="2878735" y="3715702"/>
            <a:ext cx="601602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14188"/>
                </a:solidFill>
                <a:effectLst/>
                <a:latin typeface="+mn-lt"/>
                <a:ea typeface="Times New Roman" panose="02020603050405020304" pitchFamily="18" charset="0"/>
                <a:cs typeface="Times New Roman" panose="02020603050405020304" pitchFamily="18" charset="0"/>
              </a:rPr>
              <a:t>e</a:t>
            </a:r>
            <a:r>
              <a:rPr kumimoji="0" lang="en-US" altLang="en-US" b="0" i="0" u="none" strike="noStrike" cap="none" normalizeH="0" baseline="30000" dirty="0" smtClean="0">
                <a:ln>
                  <a:noFill/>
                </a:ln>
                <a:solidFill>
                  <a:srgbClr val="014188"/>
                </a:solidFill>
                <a:effectLst/>
                <a:latin typeface="+mn-lt"/>
                <a:ea typeface="Times New Roman" panose="02020603050405020304" pitchFamily="18" charset="0"/>
                <a:cs typeface="Times New Roman" panose="02020603050405020304" pitchFamily="18" charset="0"/>
              </a:rPr>
              <a:t>2</a:t>
            </a:r>
            <a:r>
              <a:rPr kumimoji="0" lang="en-US" altLang="en-US" b="0" i="0" u="none" strike="noStrike" cap="none" normalizeH="0" baseline="0" dirty="0" smtClean="0">
                <a:ln>
                  <a:noFill/>
                </a:ln>
                <a:solidFill>
                  <a:srgbClr val="014188"/>
                </a:solidFill>
                <a:effectLst/>
                <a:latin typeface="+mn-lt"/>
                <a:ea typeface="Times New Roman" panose="02020603050405020304" pitchFamily="18" charset="0"/>
                <a:cs typeface="Times New Roman" panose="02020603050405020304" pitchFamily="18" charset="0"/>
              </a:rPr>
              <a:t>E</a:t>
            </a:r>
            <a:r>
              <a:rPr kumimoji="0" lang="en-US" altLang="en-US" b="0" i="0" u="none" strike="noStrike" cap="none" normalizeH="0" baseline="-30000" dirty="0" smtClean="0">
                <a:ln>
                  <a:noFill/>
                </a:ln>
                <a:solidFill>
                  <a:srgbClr val="014188"/>
                </a:solidFill>
                <a:effectLst/>
                <a:latin typeface="+mn-lt"/>
                <a:ea typeface="Times New Roman" panose="02020603050405020304" pitchFamily="18" charset="0"/>
                <a:cs typeface="Times New Roman" panose="02020603050405020304" pitchFamily="18" charset="0"/>
              </a:rPr>
              <a:t>0</a:t>
            </a:r>
            <a:r>
              <a:rPr kumimoji="0" lang="en-US" altLang="en-US" b="0" i="0" u="none" strike="noStrike" cap="none" normalizeH="0" baseline="30000" dirty="0" smtClean="0">
                <a:ln>
                  <a:noFill/>
                </a:ln>
                <a:solidFill>
                  <a:srgbClr val="014188"/>
                </a:solidFill>
                <a:effectLst/>
                <a:latin typeface="+mn-lt"/>
                <a:ea typeface="Times New Roman" panose="02020603050405020304" pitchFamily="18" charset="0"/>
                <a:cs typeface="Times New Roman" panose="02020603050405020304" pitchFamily="18" charset="0"/>
              </a:rPr>
              <a:t>2</a:t>
            </a:r>
            <a:r>
              <a:rPr kumimoji="0" lang="en-US" altLang="en-US" b="0" i="0" u="none" strike="noStrike" cap="none" normalizeH="0" baseline="0" dirty="0" smtClean="0">
                <a:ln>
                  <a:noFill/>
                </a:ln>
                <a:solidFill>
                  <a:srgbClr val="014188"/>
                </a:solidFill>
                <a:effectLst/>
                <a:latin typeface="+mn-lt"/>
                <a:ea typeface="Times New Roman" panose="02020603050405020304" pitchFamily="18" charset="0"/>
                <a:cs typeface="Times New Roman" panose="02020603050405020304" pitchFamily="18" charset="0"/>
              </a:rPr>
              <a:t>/4mω</a:t>
            </a:r>
            <a:r>
              <a:rPr kumimoji="0" lang="en-US" altLang="en-US" b="0" i="0" u="none" strike="noStrike" cap="none" normalizeH="0" baseline="30000" dirty="0" smtClean="0">
                <a:ln>
                  <a:noFill/>
                </a:ln>
                <a:solidFill>
                  <a:srgbClr val="014188"/>
                </a:solidFill>
                <a:effectLst/>
                <a:latin typeface="+mn-lt"/>
                <a:ea typeface="Times New Roman" panose="02020603050405020304" pitchFamily="18" charset="0"/>
                <a:cs typeface="Times New Roman" panose="02020603050405020304" pitchFamily="18" charset="0"/>
              </a:rPr>
              <a:t>2</a:t>
            </a:r>
            <a:r>
              <a:rPr kumimoji="0" lang="en-US" altLang="en-US" b="0" i="0" u="none" strike="noStrike" cap="none" normalizeH="0" baseline="0" dirty="0" smtClean="0">
                <a:ln>
                  <a:noFill/>
                </a:ln>
                <a:solidFill>
                  <a:srgbClr val="014188"/>
                </a:solidFill>
                <a:effectLst/>
                <a:latin typeface="+mn-lt"/>
                <a:ea typeface="Times New Roman" panose="02020603050405020304" pitchFamily="18" charset="0"/>
                <a:cs typeface="Times New Roman" panose="02020603050405020304" pitchFamily="18" charset="0"/>
              </a:rPr>
              <a:t> is the</a:t>
            </a:r>
            <a:r>
              <a:rPr kumimoji="0" lang="en-US" altLang="en-US" b="0" i="0" u="none" strike="noStrike" cap="none" normalizeH="0" baseline="0" dirty="0" smtClean="0">
                <a:ln>
                  <a:noFill/>
                </a:ln>
                <a:solidFill>
                  <a:srgbClr val="014188"/>
                </a:solidFill>
                <a:effectLst/>
                <a:latin typeface="+mn-lt"/>
                <a:ea typeface="Times New Roman" panose="02020603050405020304" pitchFamily="18" charset="0"/>
              </a:rPr>
              <a:t> </a:t>
            </a:r>
            <a:r>
              <a:rPr kumimoji="0" lang="en-US" altLang="en-US" i="0" u="none" strike="noStrike" cap="none" normalizeH="0" baseline="0" dirty="0" err="1" smtClean="0">
                <a:ln>
                  <a:noFill/>
                </a:ln>
                <a:solidFill>
                  <a:srgbClr val="014188"/>
                </a:solidFill>
                <a:effectLst/>
                <a:latin typeface="+mn-lt"/>
                <a:ea typeface="Times New Roman" panose="02020603050405020304" pitchFamily="18" charset="0"/>
              </a:rPr>
              <a:t>ponderomotive</a:t>
            </a:r>
            <a:r>
              <a:rPr kumimoji="0" lang="en-US" altLang="en-US" i="0" u="none" strike="noStrike" cap="none" normalizeH="0" baseline="0" dirty="0" smtClean="0">
                <a:ln>
                  <a:noFill/>
                </a:ln>
                <a:solidFill>
                  <a:srgbClr val="014188"/>
                </a:solidFill>
                <a:effectLst/>
                <a:latin typeface="+mn-lt"/>
                <a:ea typeface="Times New Roman" panose="02020603050405020304" pitchFamily="18" charset="0"/>
              </a:rPr>
              <a:t> potential. </a:t>
            </a:r>
            <a:r>
              <a:rPr kumimoji="0" lang="en-US" altLang="en-US" i="0" u="none" strike="noStrike" cap="none" normalizeH="0" baseline="0" dirty="0" smtClean="0">
                <a:ln>
                  <a:noFill/>
                </a:ln>
                <a:solidFill>
                  <a:srgbClr val="014188"/>
                </a:solidFill>
                <a:effectLst/>
                <a:latin typeface="Cambria" panose="02040503050406030204" pitchFamily="18" charset="0"/>
                <a:ea typeface="Times New Roman" panose="02020603050405020304" pitchFamily="18" charset="0"/>
              </a:rPr>
              <a:t>.</a:t>
            </a:r>
            <a:endParaRPr kumimoji="0" lang="en-US" altLang="en-US" sz="4000" i="0" u="none" strike="noStrike" cap="none" normalizeH="0" baseline="0" dirty="0" smtClean="0">
              <a:ln>
                <a:noFill/>
              </a:ln>
              <a:solidFill>
                <a:srgbClr val="014188"/>
              </a:solidFill>
              <a:effectLst/>
              <a:latin typeface="Cambria" panose="02040503050406030204" pitchFamily="18" charset="0"/>
            </a:endParaRPr>
          </a:p>
        </p:txBody>
      </p:sp>
      <p:sp>
        <p:nvSpPr>
          <p:cNvPr id="27" name="Rectangle 25"/>
          <p:cNvSpPr>
            <a:spLocks noChangeArrowheads="1"/>
          </p:cNvSpPr>
          <p:nvPr/>
        </p:nvSpPr>
        <p:spPr bwMode="auto">
          <a:xfrm>
            <a:off x="-1" y="0"/>
            <a:ext cx="91507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355531370"/>
              </p:ext>
            </p:extLst>
          </p:nvPr>
        </p:nvGraphicFramePr>
        <p:xfrm>
          <a:off x="0" y="0"/>
          <a:ext cx="214471" cy="45719"/>
        </p:xfrm>
        <a:graphic>
          <a:graphicData uri="http://schemas.openxmlformats.org/presentationml/2006/ole">
            <mc:AlternateContent xmlns:mc="http://schemas.openxmlformats.org/markup-compatibility/2006">
              <mc:Choice xmlns:v="urn:schemas-microsoft-com:vml" Requires="v">
                <p:oleObj spid="_x0000_s6745" name="Equation" r:id="rId7" imgW="215806" imgH="228501" progId="Equation.DSMT4">
                  <p:embed/>
                </p:oleObj>
              </mc:Choice>
              <mc:Fallback>
                <p:oleObj name="Equation" r:id="rId7" imgW="215806" imgH="228501" progId="Equation.DSMT4">
                  <p:embed/>
                  <p:pic>
                    <p:nvPicPr>
                      <p:cNvPr id="0" name="Object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14471" cy="45719"/>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32" name="Rectangle 31"/>
              <p:cNvSpPr/>
              <p:nvPr/>
            </p:nvSpPr>
            <p:spPr>
              <a:xfrm>
                <a:off x="5834045" y="4029991"/>
                <a:ext cx="67326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014188"/>
                              </a:solidFill>
                              <a:latin typeface="Cambria Math" panose="02040503050406030204" pitchFamily="18" charset="0"/>
                            </a:rPr>
                          </m:ctrlPr>
                        </m:sSubPr>
                        <m:e>
                          <m:r>
                            <a:rPr lang="en-US" sz="2800" i="1">
                              <a:solidFill>
                                <a:srgbClr val="014188"/>
                              </a:solidFill>
                              <a:latin typeface="Cambria Math" panose="02040503050406030204" pitchFamily="18" charset="0"/>
                            </a:rPr>
                            <m:t>𝛾</m:t>
                          </m:r>
                        </m:e>
                        <m:sub>
                          <m:r>
                            <a:rPr lang="en-US" sz="2800" i="1">
                              <a:solidFill>
                                <a:srgbClr val="014188"/>
                              </a:solidFill>
                              <a:latin typeface="Cambria Math" panose="02040503050406030204" pitchFamily="18" charset="0"/>
                            </a:rPr>
                            <m:t>𝐾</m:t>
                          </m:r>
                        </m:sub>
                      </m:sSub>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5834045" y="4029991"/>
                <a:ext cx="673261" cy="52322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1860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Three Step HHG Model</a:t>
            </a:r>
            <a:endParaRPr lang="en-US" sz="2800" dirty="0"/>
          </a:p>
        </p:txBody>
      </p:sp>
      <p:sp>
        <p:nvSpPr>
          <p:cNvPr id="3" name="Content Placeholder 2"/>
          <p:cNvSpPr>
            <a:spLocks noGrp="1"/>
          </p:cNvSpPr>
          <p:nvPr>
            <p:ph idx="1"/>
          </p:nvPr>
        </p:nvSpPr>
        <p:spPr>
          <a:xfrm>
            <a:off x="444500" y="1276109"/>
            <a:ext cx="8229600" cy="4525963"/>
          </a:xfrm>
        </p:spPr>
        <p:txBody>
          <a:bodyPr/>
          <a:lstStyle/>
          <a:p>
            <a:r>
              <a:rPr lang="en-US" sz="2400" dirty="0" smtClean="0"/>
              <a:t>Tunneling of a </a:t>
            </a:r>
            <a:r>
              <a:rPr lang="en-US" dirty="0" smtClean="0"/>
              <a:t>valence</a:t>
            </a:r>
            <a:r>
              <a:rPr lang="en-US" sz="2400" dirty="0" smtClean="0"/>
              <a:t> electron through the atom’s potential barrier in the presence of an intense laser field</a:t>
            </a:r>
          </a:p>
          <a:p>
            <a:r>
              <a:rPr lang="en-US" sz="2400" dirty="0" smtClean="0"/>
              <a:t>Acceleration of the electron in the intense laser field, and return to the parent ion upon laser field reversal</a:t>
            </a:r>
          </a:p>
          <a:p>
            <a:r>
              <a:rPr lang="en-US" sz="2400" dirty="0" smtClean="0"/>
              <a:t>Radiative recombination with the emission of a photon having an energy equal to the binding energy plus return kinetic energy</a:t>
            </a:r>
            <a:endParaRPr lang="en-US" sz="2400" dirty="0"/>
          </a:p>
        </p:txBody>
      </p:sp>
      <p:sp>
        <p:nvSpPr>
          <p:cNvPr id="4" name="Slide Number Placeholder 3"/>
          <p:cNvSpPr>
            <a:spLocks noGrp="1"/>
          </p:cNvSpPr>
          <p:nvPr>
            <p:ph type="sldNum" sz="quarter" idx="10"/>
          </p:nvPr>
        </p:nvSpPr>
        <p:spPr/>
        <p:txBody>
          <a:bodyPr/>
          <a:lstStyle/>
          <a:p>
            <a:pPr>
              <a:defRPr/>
            </a:pPr>
            <a:fld id="{E3F6EC5F-74FB-A946-BC2C-775B64DC1414}" type="slidenum">
              <a:rPr lang="en-US" smtClean="0"/>
              <a:pPr>
                <a:defRPr/>
              </a:pPr>
              <a:t>11</a:t>
            </a:fld>
            <a:endParaRPr lang="en-US"/>
          </a:p>
        </p:txBody>
      </p:sp>
    </p:spTree>
    <p:extLst>
      <p:ext uri="{BB962C8B-B14F-4D97-AF65-F5344CB8AC3E}">
        <p14:creationId xmlns:p14="http://schemas.microsoft.com/office/powerpoint/2010/main" val="2016924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Measured ionization of neon as a function of intensity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975" y="812389"/>
            <a:ext cx="4204949" cy="5778482"/>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12</a:t>
            </a:fld>
            <a:endParaRPr lang="en-US"/>
          </a:p>
        </p:txBody>
      </p:sp>
      <p:sp>
        <p:nvSpPr>
          <p:cNvPr id="6" name="Rectangle 5"/>
          <p:cNvSpPr/>
          <p:nvPr/>
        </p:nvSpPr>
        <p:spPr>
          <a:xfrm>
            <a:off x="5064146" y="5059506"/>
            <a:ext cx="3963371" cy="1323439"/>
          </a:xfrm>
          <a:prstGeom prst="rect">
            <a:avLst/>
          </a:prstGeom>
        </p:spPr>
        <p:txBody>
          <a:bodyPr wrap="square">
            <a:spAutoFit/>
          </a:bodyPr>
          <a:lstStyle/>
          <a:p>
            <a:r>
              <a:rPr lang="en-US" sz="2000" dirty="0">
                <a:solidFill>
                  <a:srgbClr val="014188"/>
                </a:solidFill>
              </a:rPr>
              <a:t>T. </a:t>
            </a:r>
            <a:r>
              <a:rPr lang="en-US" sz="2000" dirty="0" err="1">
                <a:solidFill>
                  <a:srgbClr val="014188"/>
                </a:solidFill>
              </a:rPr>
              <a:t>Auguste</a:t>
            </a:r>
            <a:r>
              <a:rPr lang="en-US" sz="2000" dirty="0">
                <a:solidFill>
                  <a:srgbClr val="014188"/>
                </a:solidFill>
              </a:rPr>
              <a:t>, P. </a:t>
            </a:r>
            <a:r>
              <a:rPr lang="en-US" sz="2000" dirty="0" err="1">
                <a:solidFill>
                  <a:srgbClr val="014188"/>
                </a:solidFill>
              </a:rPr>
              <a:t>Monot</a:t>
            </a:r>
            <a:r>
              <a:rPr lang="en-US" sz="2000" dirty="0">
                <a:solidFill>
                  <a:srgbClr val="014188"/>
                </a:solidFill>
              </a:rPr>
              <a:t>, L. A. </a:t>
            </a:r>
            <a:r>
              <a:rPr lang="en-US" sz="2000" dirty="0" err="1">
                <a:solidFill>
                  <a:srgbClr val="014188"/>
                </a:solidFill>
              </a:rPr>
              <a:t>Lompre</a:t>
            </a:r>
            <a:r>
              <a:rPr lang="en-US" sz="2000" dirty="0">
                <a:solidFill>
                  <a:srgbClr val="014188"/>
                </a:solidFill>
              </a:rPr>
              <a:t>, G. </a:t>
            </a:r>
            <a:r>
              <a:rPr lang="en-US" sz="2000" dirty="0" err="1">
                <a:solidFill>
                  <a:srgbClr val="014188"/>
                </a:solidFill>
              </a:rPr>
              <a:t>Mainfray</a:t>
            </a:r>
            <a:r>
              <a:rPr lang="en-US" sz="2000" dirty="0">
                <a:solidFill>
                  <a:srgbClr val="014188"/>
                </a:solidFill>
              </a:rPr>
              <a:t> and C. </a:t>
            </a:r>
            <a:r>
              <a:rPr lang="en-US" sz="2000" dirty="0" smtClean="0">
                <a:solidFill>
                  <a:srgbClr val="014188"/>
                </a:solidFill>
              </a:rPr>
              <a:t>Manus, </a:t>
            </a:r>
            <a:r>
              <a:rPr lang="en-US" sz="2000" i="1" dirty="0" smtClean="0">
                <a:solidFill>
                  <a:srgbClr val="014188"/>
                </a:solidFill>
              </a:rPr>
              <a:t>J. Phys. B: At. Mol. Opt. Phys.</a:t>
            </a:r>
            <a:r>
              <a:rPr lang="en-US" sz="2000" dirty="0" smtClean="0">
                <a:solidFill>
                  <a:srgbClr val="014188"/>
                </a:solidFill>
              </a:rPr>
              <a:t> </a:t>
            </a:r>
            <a:r>
              <a:rPr lang="en-US" sz="2000" b="1" dirty="0" smtClean="0">
                <a:solidFill>
                  <a:srgbClr val="014188"/>
                </a:solidFill>
              </a:rPr>
              <a:t>25</a:t>
            </a:r>
            <a:r>
              <a:rPr lang="en-US" sz="2000" dirty="0" smtClean="0">
                <a:solidFill>
                  <a:srgbClr val="014188"/>
                </a:solidFill>
              </a:rPr>
              <a:t>, 4181 (1992).</a:t>
            </a:r>
            <a:endParaRPr lang="en-US" sz="2000" dirty="0">
              <a:solidFill>
                <a:srgbClr val="014188"/>
              </a:solidFill>
            </a:endParaRPr>
          </a:p>
        </p:txBody>
      </p:sp>
      <p:sp>
        <p:nvSpPr>
          <p:cNvPr id="9" name="Rectangle 8"/>
          <p:cNvSpPr/>
          <p:nvPr/>
        </p:nvSpPr>
        <p:spPr>
          <a:xfrm>
            <a:off x="5097129" y="3477730"/>
            <a:ext cx="1146468" cy="923330"/>
          </a:xfrm>
          <a:prstGeom prst="rect">
            <a:avLst/>
          </a:prstGeom>
        </p:spPr>
        <p:txBody>
          <a:bodyPr wrap="none">
            <a:spAutoFit/>
          </a:bodyPr>
          <a:lstStyle/>
          <a:p>
            <a:r>
              <a:rPr lang="en-US" sz="1800" dirty="0" smtClean="0">
                <a:solidFill>
                  <a:srgbClr val="014188"/>
                </a:solidFill>
              </a:rPr>
              <a:t>Nd:glass </a:t>
            </a:r>
          </a:p>
          <a:p>
            <a:r>
              <a:rPr lang="en-US" sz="1800" dirty="0" smtClean="0">
                <a:solidFill>
                  <a:srgbClr val="014188"/>
                </a:solidFill>
              </a:rPr>
              <a:t>1053nm </a:t>
            </a:r>
          </a:p>
          <a:p>
            <a:r>
              <a:rPr lang="en-US" sz="1800" dirty="0" smtClean="0">
                <a:solidFill>
                  <a:srgbClr val="014188"/>
                </a:solidFill>
              </a:rPr>
              <a:t>1 </a:t>
            </a:r>
            <a:r>
              <a:rPr lang="en-US" sz="1800" dirty="0" err="1">
                <a:solidFill>
                  <a:srgbClr val="014188"/>
                </a:solidFill>
              </a:rPr>
              <a:t>psec</a:t>
            </a:r>
            <a:endParaRPr lang="en-US" sz="1800" dirty="0">
              <a:solidFill>
                <a:srgbClr val="014188"/>
              </a:solidFill>
            </a:endParaRPr>
          </a:p>
        </p:txBody>
      </p:sp>
    </p:spTree>
    <p:extLst>
      <p:ext uri="{BB962C8B-B14F-4D97-AF65-F5344CB8AC3E}">
        <p14:creationId xmlns:p14="http://schemas.microsoft.com/office/powerpoint/2010/main" val="18564444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32" y="241160"/>
            <a:ext cx="8180387" cy="762000"/>
          </a:xfrm>
        </p:spPr>
        <p:txBody>
          <a:bodyPr/>
          <a:lstStyle/>
          <a:p>
            <a:r>
              <a:rPr lang="en-US" dirty="0"/>
              <a:t>Calculated ionization rates for </a:t>
            </a:r>
            <a:r>
              <a:rPr lang="en-US" dirty="0" smtClean="0"/>
              <a:t>4p </a:t>
            </a:r>
            <a:r>
              <a:rPr lang="en-US" dirty="0"/>
              <a:t>orbitals of </a:t>
            </a:r>
            <a:r>
              <a:rPr lang="en-US" dirty="0" smtClean="0"/>
              <a:t>Kr</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126" y="2003571"/>
            <a:ext cx="8535612" cy="3214061"/>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13</a:t>
            </a:fld>
            <a:endParaRPr lang="en-US"/>
          </a:p>
        </p:txBody>
      </p:sp>
      <p:sp>
        <p:nvSpPr>
          <p:cNvPr id="3" name="Rectangle 2"/>
          <p:cNvSpPr/>
          <p:nvPr/>
        </p:nvSpPr>
        <p:spPr>
          <a:xfrm>
            <a:off x="640531" y="1452759"/>
            <a:ext cx="3493329" cy="646331"/>
          </a:xfrm>
          <a:prstGeom prst="rect">
            <a:avLst/>
          </a:prstGeom>
        </p:spPr>
        <p:txBody>
          <a:bodyPr wrap="none">
            <a:spAutoFit/>
          </a:bodyPr>
          <a:lstStyle/>
          <a:p>
            <a:r>
              <a:rPr lang="en-US" sz="1800" dirty="0">
                <a:solidFill>
                  <a:srgbClr val="014188"/>
                </a:solidFill>
              </a:rPr>
              <a:t>Calculated ionization rates of </a:t>
            </a:r>
            <a:r>
              <a:rPr lang="en-US" sz="1800" dirty="0" smtClean="0">
                <a:solidFill>
                  <a:srgbClr val="014188"/>
                </a:solidFill>
              </a:rPr>
              <a:t>Kr,</a:t>
            </a:r>
          </a:p>
          <a:p>
            <a:r>
              <a:rPr lang="en-US" sz="1800" dirty="0" smtClean="0">
                <a:solidFill>
                  <a:srgbClr val="014188"/>
                </a:solidFill>
              </a:rPr>
              <a:t>   </a:t>
            </a:r>
            <a:r>
              <a:rPr lang="el-GR" sz="1800" dirty="0" smtClean="0">
                <a:solidFill>
                  <a:srgbClr val="014188"/>
                </a:solidFill>
              </a:rPr>
              <a:t>λ</a:t>
            </a:r>
            <a:r>
              <a:rPr lang="en-US" sz="1800" dirty="0" smtClean="0">
                <a:solidFill>
                  <a:srgbClr val="014188"/>
                </a:solidFill>
              </a:rPr>
              <a:t>= 800 nm, 40 fsec </a:t>
            </a:r>
            <a:r>
              <a:rPr lang="en-US" sz="1600" dirty="0" smtClean="0">
                <a:solidFill>
                  <a:srgbClr val="014188"/>
                </a:solidFill>
              </a:rPr>
              <a:t>FWHM</a:t>
            </a:r>
            <a:endParaRPr lang="en-US" sz="1600" dirty="0">
              <a:solidFill>
                <a:srgbClr val="014188"/>
              </a:solidFill>
            </a:endParaRPr>
          </a:p>
        </p:txBody>
      </p:sp>
      <p:sp>
        <p:nvSpPr>
          <p:cNvPr id="6" name="Rectangle 5"/>
          <p:cNvSpPr/>
          <p:nvPr/>
        </p:nvSpPr>
        <p:spPr>
          <a:xfrm>
            <a:off x="4928176" y="1374222"/>
            <a:ext cx="3604444" cy="707886"/>
          </a:xfrm>
          <a:prstGeom prst="rect">
            <a:avLst/>
          </a:prstGeom>
        </p:spPr>
        <p:txBody>
          <a:bodyPr wrap="square">
            <a:spAutoFit/>
          </a:bodyPr>
          <a:lstStyle/>
          <a:p>
            <a:r>
              <a:rPr lang="en-US" sz="2000" dirty="0">
                <a:solidFill>
                  <a:srgbClr val="014188"/>
                </a:solidFill>
                <a:latin typeface="Times New Roman" panose="02020603050405020304" pitchFamily="18" charset="0"/>
                <a:ea typeface="Times New Roman" panose="02020603050405020304" pitchFamily="18" charset="0"/>
              </a:rPr>
              <a:t>P</a:t>
            </a:r>
            <a:r>
              <a:rPr lang="en-US" sz="2000" dirty="0" smtClean="0">
                <a:solidFill>
                  <a:srgbClr val="014188"/>
                </a:solidFill>
                <a:latin typeface="Times New Roman" panose="02020603050405020304" pitchFamily="18" charset="0"/>
                <a:ea typeface="Times New Roman" panose="02020603050405020304" pitchFamily="18" charset="0"/>
              </a:rPr>
              <a:t>robability </a:t>
            </a:r>
            <a:r>
              <a:rPr lang="en-US" sz="2000" dirty="0">
                <a:solidFill>
                  <a:srgbClr val="014188"/>
                </a:solidFill>
                <a:latin typeface="Times New Roman" panose="02020603050405020304" pitchFamily="18" charset="0"/>
                <a:ea typeface="Times New Roman" panose="02020603050405020304" pitchFamily="18" charset="0"/>
              </a:rPr>
              <a:t>of neutral Kr atoms </a:t>
            </a:r>
            <a:r>
              <a:rPr lang="en-US" sz="2000" dirty="0" smtClean="0">
                <a:solidFill>
                  <a:srgbClr val="014188"/>
                </a:solidFill>
                <a:latin typeface="Times New Roman" panose="02020603050405020304" pitchFamily="18" charset="0"/>
                <a:ea typeface="Times New Roman" panose="02020603050405020304" pitchFamily="18" charset="0"/>
              </a:rPr>
              <a:t>surviving by </a:t>
            </a:r>
            <a:r>
              <a:rPr lang="en-US" sz="2000" dirty="0">
                <a:solidFill>
                  <a:srgbClr val="014188"/>
                </a:solidFill>
                <a:latin typeface="Times New Roman" panose="02020603050405020304" pitchFamily="18" charset="0"/>
                <a:ea typeface="Times New Roman" panose="02020603050405020304" pitchFamily="18" charset="0"/>
              </a:rPr>
              <a:t>the end of the pulse</a:t>
            </a:r>
            <a:endParaRPr lang="en-US" sz="2000" dirty="0">
              <a:solidFill>
                <a:srgbClr val="014188"/>
              </a:solidFill>
            </a:endParaRPr>
          </a:p>
        </p:txBody>
      </p:sp>
      <p:sp>
        <p:nvSpPr>
          <p:cNvPr id="7" name="Rectangle 6"/>
          <p:cNvSpPr/>
          <p:nvPr/>
        </p:nvSpPr>
        <p:spPr>
          <a:xfrm>
            <a:off x="356878" y="5672926"/>
            <a:ext cx="8613961" cy="400110"/>
          </a:xfrm>
          <a:prstGeom prst="rect">
            <a:avLst/>
          </a:prstGeom>
        </p:spPr>
        <p:txBody>
          <a:bodyPr wrap="none">
            <a:spAutoFit/>
          </a:bodyPr>
          <a:lstStyle/>
          <a:p>
            <a:r>
              <a:rPr lang="en-US" sz="2000" dirty="0">
                <a:solidFill>
                  <a:srgbClr val="014188"/>
                </a:solidFill>
              </a:rPr>
              <a:t>Courtesy of R </a:t>
            </a:r>
            <a:r>
              <a:rPr lang="en-US" sz="2000" dirty="0" err="1" smtClean="0">
                <a:solidFill>
                  <a:srgbClr val="014188"/>
                </a:solidFill>
              </a:rPr>
              <a:t>Santra</a:t>
            </a:r>
            <a:r>
              <a:rPr lang="en-US" sz="2000" dirty="0" smtClean="0">
                <a:solidFill>
                  <a:srgbClr val="014188"/>
                </a:solidFill>
              </a:rPr>
              <a:t> (CFEL/DESY), R. </a:t>
            </a:r>
            <a:r>
              <a:rPr lang="en-US" sz="2000" dirty="0" err="1" smtClean="0">
                <a:solidFill>
                  <a:srgbClr val="014188"/>
                </a:solidFill>
              </a:rPr>
              <a:t>Dunford</a:t>
            </a:r>
            <a:r>
              <a:rPr lang="en-US" sz="2000" dirty="0" smtClean="0">
                <a:solidFill>
                  <a:srgbClr val="014188"/>
                </a:solidFill>
              </a:rPr>
              <a:t> and L. Young (Argonne).  </a:t>
            </a:r>
            <a:endParaRPr lang="en-US" sz="2000" dirty="0">
              <a:solidFill>
                <a:srgbClr val="014188"/>
              </a:solidFill>
            </a:endParaRPr>
          </a:p>
        </p:txBody>
      </p:sp>
    </p:spTree>
    <p:extLst>
      <p:ext uri="{BB962C8B-B14F-4D97-AF65-F5344CB8AC3E}">
        <p14:creationId xmlns:p14="http://schemas.microsoft.com/office/powerpoint/2010/main" val="28856396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 motion in an intense laser fiel</a:t>
            </a:r>
            <a:r>
              <a:rPr lang="en-US" sz="2800" dirty="0"/>
              <a:t>d (continued)</a:t>
            </a:r>
            <a:endParaRPr lang="en-US" dirty="0"/>
          </a:p>
        </p:txBody>
      </p:sp>
      <p:sp>
        <p:nvSpPr>
          <p:cNvPr id="3" name="Content Placeholder 2"/>
          <p:cNvSpPr>
            <a:spLocks noGrp="1"/>
          </p:cNvSpPr>
          <p:nvPr>
            <p:ph idx="1"/>
          </p:nvPr>
        </p:nvSpPr>
        <p:spPr>
          <a:xfrm>
            <a:off x="414935" y="977787"/>
            <a:ext cx="7772400" cy="5323002"/>
          </a:xfrm>
        </p:spPr>
        <p:txBody>
          <a:bodyPr/>
          <a:lstStyle/>
          <a:p>
            <a:pPr marL="0" indent="0">
              <a:buNone/>
            </a:pPr>
            <a:r>
              <a:rPr lang="en-US" dirty="0"/>
              <a:t>This </a:t>
            </a:r>
            <a:r>
              <a:rPr lang="en-US" dirty="0" smtClean="0"/>
              <a:t>equation</a:t>
            </a:r>
            <a:r>
              <a:rPr lang="en-US" dirty="0"/>
              <a:t> can be solved numerically for the return time, or phase </a:t>
            </a:r>
            <a:r>
              <a:rPr lang="en-US" i="1" dirty="0" err="1"/>
              <a:t>φ</a:t>
            </a:r>
            <a:r>
              <a:rPr lang="en-US" i="1" baseline="-25000" dirty="0" err="1"/>
              <a:t>r</a:t>
            </a:r>
            <a:r>
              <a:rPr lang="en-US" dirty="0"/>
              <a:t>, as a function of the time of the electron’s </a:t>
            </a:r>
            <a:r>
              <a:rPr lang="en-US" dirty="0" smtClean="0"/>
              <a:t>emergence </a:t>
            </a:r>
            <a:r>
              <a:rPr lang="en-US" dirty="0"/>
              <a:t>from the tunneling process (“birth”) at phase </a:t>
            </a:r>
            <a:r>
              <a:rPr lang="en-US" i="1" dirty="0" smtClean="0"/>
              <a:t>φ</a:t>
            </a:r>
            <a:r>
              <a:rPr lang="en-US" i="1" baseline="-25000" dirty="0" smtClean="0"/>
              <a:t>0</a:t>
            </a:r>
            <a:r>
              <a:rPr lang="en-US" dirty="0" smtClean="0"/>
              <a:t>. If the electron is born at the peak of the laser pulse,</a:t>
            </a:r>
            <a:r>
              <a:rPr lang="en-US" i="1" dirty="0" smtClean="0"/>
              <a:t> φ</a:t>
            </a:r>
            <a:r>
              <a:rPr lang="en-US" i="1" baseline="-25000" dirty="0" smtClean="0"/>
              <a:t>0</a:t>
            </a:r>
            <a:r>
              <a:rPr lang="en-US" i="1" dirty="0" smtClean="0"/>
              <a:t> = 0</a:t>
            </a:r>
            <a:r>
              <a:rPr lang="en-US" dirty="0" smtClean="0"/>
              <a:t>, the </a:t>
            </a:r>
            <a:r>
              <a:rPr lang="en-US" dirty="0"/>
              <a:t>electron undergoes a simple oscillation away from, and then back to the ion, with </a:t>
            </a:r>
            <a:r>
              <a:rPr lang="en-US" dirty="0" smtClean="0"/>
              <a:t>relatively </a:t>
            </a:r>
            <a:r>
              <a:rPr lang="en-US" dirty="0"/>
              <a:t>high cycle-averaged kinetic </a:t>
            </a:r>
            <a:r>
              <a:rPr lang="en-US" dirty="0" smtClean="0"/>
              <a:t>energy, but unfortunately </a:t>
            </a:r>
            <a:r>
              <a:rPr lang="en-US" dirty="0"/>
              <a:t>returning with zero kinetic energy and thus not contributing to HHG emission. High return kinetic energies </a:t>
            </a:r>
            <a:r>
              <a:rPr lang="en-US" dirty="0" smtClean="0"/>
              <a:t>occur </a:t>
            </a:r>
            <a:r>
              <a:rPr lang="en-US" dirty="0"/>
              <a:t>for electrons released just after the peak of the pulse, with a maximum return energy at </a:t>
            </a:r>
            <a:r>
              <a:rPr lang="en-US" i="1" dirty="0"/>
              <a:t>φ</a:t>
            </a:r>
            <a:r>
              <a:rPr lang="en-US" baseline="-25000" dirty="0"/>
              <a:t>0</a:t>
            </a:r>
            <a:r>
              <a:rPr lang="en-US" dirty="0"/>
              <a:t> ≅ </a:t>
            </a:r>
            <a:r>
              <a:rPr lang="en-US" i="1" dirty="0"/>
              <a:t>π/10</a:t>
            </a:r>
            <a:r>
              <a:rPr lang="en-US" dirty="0"/>
              <a:t>, or </a:t>
            </a:r>
            <a:r>
              <a:rPr lang="en-US" i="1" dirty="0"/>
              <a:t>18</a:t>
            </a:r>
            <a:r>
              <a:rPr lang="en-US" i="1" dirty="0" smtClean="0"/>
              <a:t>°.</a:t>
            </a:r>
            <a:r>
              <a:rPr lang="en-US" dirty="0" smtClean="0"/>
              <a:t> </a:t>
            </a:r>
            <a:r>
              <a:rPr lang="en-US" dirty="0"/>
              <a:t>For initial phases </a:t>
            </a:r>
            <a:r>
              <a:rPr lang="en-US" i="1" dirty="0"/>
              <a:t>π/2</a:t>
            </a:r>
            <a:r>
              <a:rPr lang="en-US" dirty="0"/>
              <a:t> ≤ </a:t>
            </a:r>
            <a:r>
              <a:rPr lang="en-US" i="1" dirty="0"/>
              <a:t>φ</a:t>
            </a:r>
            <a:r>
              <a:rPr lang="en-US" baseline="-25000" dirty="0"/>
              <a:t>0 </a:t>
            </a:r>
            <a:r>
              <a:rPr lang="en-US" dirty="0"/>
              <a:t>≤ </a:t>
            </a:r>
            <a:r>
              <a:rPr lang="en-US" i="1" dirty="0"/>
              <a:t>π</a:t>
            </a:r>
            <a:r>
              <a:rPr lang="en-US" dirty="0"/>
              <a:t> there are no real solutions for </a:t>
            </a:r>
            <a:r>
              <a:rPr lang="en-US" i="1" dirty="0" err="1"/>
              <a:t>φ</a:t>
            </a:r>
            <a:r>
              <a:rPr lang="en-US" i="1" baseline="-25000" dirty="0" err="1"/>
              <a:t>r</a:t>
            </a:r>
            <a:r>
              <a:rPr lang="en-US" dirty="0"/>
              <a:t>; the electron never returns to the </a:t>
            </a:r>
            <a:r>
              <a:rPr lang="en-US" dirty="0" smtClean="0"/>
              <a:t>parent </a:t>
            </a:r>
            <a:r>
              <a:rPr lang="en-US" dirty="0"/>
              <a:t>ion and thus cannot generate HHG </a:t>
            </a:r>
            <a:r>
              <a:rPr lang="en-US" dirty="0" smtClean="0"/>
              <a:t>photons.  </a:t>
            </a:r>
            <a:endParaRPr lang="en-US" dirty="0"/>
          </a:p>
          <a:p>
            <a:pPr marL="0" indent="0">
              <a:buNone/>
            </a:pPr>
            <a:r>
              <a:rPr lang="en-US" dirty="0" smtClean="0"/>
              <a:t>. </a:t>
            </a:r>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14</a:t>
            </a:fld>
            <a:endParaRPr lang="en-US"/>
          </a:p>
        </p:txBody>
      </p:sp>
    </p:spTree>
    <p:extLst>
      <p:ext uri="{BB962C8B-B14F-4D97-AF65-F5344CB8AC3E}">
        <p14:creationId xmlns:p14="http://schemas.microsoft.com/office/powerpoint/2010/main" val="9594225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 motion in an intense laser fiel</a:t>
            </a:r>
            <a:r>
              <a:rPr lang="en-US" sz="2800" dirty="0"/>
              <a:t>d (continued)</a:t>
            </a:r>
            <a:endParaRPr lang="en-US" dirty="0"/>
          </a:p>
        </p:txBody>
      </p:sp>
      <p:sp>
        <p:nvSpPr>
          <p:cNvPr id="3" name="Content Placeholder 2"/>
          <p:cNvSpPr>
            <a:spLocks noGrp="1"/>
          </p:cNvSpPr>
          <p:nvPr>
            <p:ph idx="1"/>
          </p:nvPr>
        </p:nvSpPr>
        <p:spPr/>
        <p:txBody>
          <a:bodyPr/>
          <a:lstStyle/>
          <a:p>
            <a:pPr marL="0" indent="0">
              <a:buNone/>
            </a:pPr>
            <a:r>
              <a:rPr lang="en-US" dirty="0" smtClean="0"/>
              <a:t>The </a:t>
            </a:r>
            <a:r>
              <a:rPr lang="en-US" dirty="0"/>
              <a:t>process repeats every half cycle, with identical excursion amplitudes and return kinetic energies, but travelling in the opposite direction due to the reversed direction of the laser electric field. A second maximum return energy occurs at an initial phase of </a:t>
            </a:r>
            <a:r>
              <a:rPr lang="en-US" i="1" dirty="0"/>
              <a:t>198°</a:t>
            </a:r>
            <a:r>
              <a:rPr lang="en-US" dirty="0"/>
              <a:t>; </a:t>
            </a:r>
            <a:r>
              <a:rPr lang="en-US" i="1" dirty="0"/>
              <a:t>18°</a:t>
            </a:r>
            <a:r>
              <a:rPr lang="en-US" dirty="0"/>
              <a:t>  beyond the peak electric field at </a:t>
            </a:r>
            <a:r>
              <a:rPr lang="en-US" i="1" dirty="0"/>
              <a:t>φ</a:t>
            </a:r>
            <a:r>
              <a:rPr lang="en-US" dirty="0"/>
              <a:t> = </a:t>
            </a:r>
            <a:r>
              <a:rPr lang="en-US" i="1" dirty="0"/>
              <a:t>π</a:t>
            </a:r>
            <a:r>
              <a:rPr lang="en-US" dirty="0"/>
              <a:t>.</a:t>
            </a:r>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15</a:t>
            </a:fld>
            <a:endParaRPr lang="en-US"/>
          </a:p>
        </p:txBody>
      </p:sp>
      <p:sp>
        <p:nvSpPr>
          <p:cNvPr id="5" name="Rectangle 4"/>
          <p:cNvSpPr/>
          <p:nvPr/>
        </p:nvSpPr>
        <p:spPr>
          <a:xfrm>
            <a:off x="2286000" y="1351508"/>
            <a:ext cx="4572000" cy="461665"/>
          </a:xfrm>
          <a:prstGeom prst="rect">
            <a:avLst/>
          </a:prstGeom>
        </p:spPr>
        <p:txBody>
          <a:bodyPr>
            <a:spAutoFit/>
          </a:bodyPr>
          <a:lstStyle/>
          <a:p>
            <a:pPr marL="0" indent="0">
              <a:buNone/>
            </a:pPr>
            <a:r>
              <a:rPr lang="en-US" dirty="0" smtClean="0"/>
              <a:t>.</a:t>
            </a:r>
            <a:endParaRPr lang="en-US" dirty="0"/>
          </a:p>
        </p:txBody>
      </p:sp>
    </p:spTree>
    <p:extLst>
      <p:ext uri="{BB962C8B-B14F-4D97-AF65-F5344CB8AC3E}">
        <p14:creationId xmlns:p14="http://schemas.microsoft.com/office/powerpoint/2010/main" val="3235795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harmonics are generated twice per IR cycle</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16</a:t>
            </a:fld>
            <a:endParaRPr lang="en-US"/>
          </a:p>
        </p:txBody>
      </p:sp>
      <p:sp>
        <p:nvSpPr>
          <p:cNvPr id="6" name="Rectangle 5"/>
          <p:cNvSpPr/>
          <p:nvPr/>
        </p:nvSpPr>
        <p:spPr>
          <a:xfrm>
            <a:off x="561298" y="3765407"/>
            <a:ext cx="4645824" cy="707886"/>
          </a:xfrm>
          <a:prstGeom prst="rect">
            <a:avLst/>
          </a:prstGeom>
        </p:spPr>
        <p:txBody>
          <a:bodyPr wrap="none">
            <a:spAutoFit/>
          </a:bodyPr>
          <a:lstStyle/>
          <a:p>
            <a:r>
              <a:rPr lang="en-US" sz="2000" dirty="0" smtClean="0">
                <a:solidFill>
                  <a:srgbClr val="014188"/>
                </a:solidFill>
              </a:rPr>
              <a:t>Electron return and EUV/SXR emission</a:t>
            </a:r>
          </a:p>
          <a:p>
            <a:r>
              <a:rPr lang="en-US" sz="2000" dirty="0" smtClean="0">
                <a:solidFill>
                  <a:srgbClr val="014188"/>
                </a:solidFill>
              </a:rPr>
              <a:t>delayed ≈ 2.4 fsec </a:t>
            </a:r>
          </a:p>
        </p:txBody>
      </p:sp>
      <mc:AlternateContent xmlns:mc="http://schemas.openxmlformats.org/markup-compatibility/2006" xmlns:a14="http://schemas.microsoft.com/office/drawing/2010/main">
        <mc:Choice Requires="a14">
          <p:sp>
            <p:nvSpPr>
              <p:cNvPr id="7" name="Rectangle 6"/>
              <p:cNvSpPr/>
              <p:nvPr/>
            </p:nvSpPr>
            <p:spPr>
              <a:xfrm>
                <a:off x="5207122" y="4473293"/>
                <a:ext cx="3634019" cy="1015663"/>
              </a:xfrm>
              <a:prstGeom prst="rect">
                <a:avLst/>
              </a:prstGeom>
            </p:spPr>
            <p:txBody>
              <a:bodyPr wrap="square">
                <a:spAutoFit/>
              </a:bodyPr>
              <a:lstStyle/>
              <a:p>
                <a:r>
                  <a:rPr lang="en-US" sz="2000" dirty="0" smtClean="0">
                    <a:solidFill>
                      <a:srgbClr val="014188"/>
                    </a:solidFill>
                  </a:rPr>
                  <a:t>Conditions: 800 nm (1.55 eV)</a:t>
                </a:r>
              </a:p>
              <a:p>
                <a:r>
                  <a:rPr lang="en-US" sz="2000" dirty="0" smtClean="0">
                    <a:solidFill>
                      <a:srgbClr val="014188"/>
                    </a:solidFill>
                  </a:rPr>
                  <a:t>Neon, 5 x </a:t>
                </a:r>
                <a14:m>
                  <m:oMath xmlns:m="http://schemas.openxmlformats.org/officeDocument/2006/math">
                    <m:sSup>
                      <m:sSupPr>
                        <m:ctrlPr>
                          <a:rPr lang="en-US" sz="2000" i="1" smtClean="0">
                            <a:solidFill>
                              <a:srgbClr val="014188"/>
                            </a:solidFill>
                            <a:latin typeface="Cambria Math" panose="02040503050406030204" pitchFamily="18" charset="0"/>
                          </a:rPr>
                        </m:ctrlPr>
                      </m:sSupPr>
                      <m:e>
                        <m:r>
                          <a:rPr lang="en-US" sz="2000" b="0" i="1" smtClean="0">
                            <a:solidFill>
                              <a:srgbClr val="014188"/>
                            </a:solidFill>
                            <a:latin typeface="Cambria Math" panose="02040503050406030204" pitchFamily="18" charset="0"/>
                          </a:rPr>
                          <m:t>10</m:t>
                        </m:r>
                      </m:e>
                      <m:sup>
                        <m:r>
                          <a:rPr lang="en-US" sz="2000" b="0" i="1" smtClean="0">
                            <a:solidFill>
                              <a:srgbClr val="014188"/>
                            </a:solidFill>
                            <a:latin typeface="Cambria Math" panose="02040503050406030204" pitchFamily="18" charset="0"/>
                          </a:rPr>
                          <m:t>14</m:t>
                        </m:r>
                      </m:sup>
                    </m:sSup>
                  </m:oMath>
                </a14:m>
                <a:r>
                  <a:rPr lang="en-US" sz="2000" dirty="0" smtClean="0">
                    <a:solidFill>
                      <a:srgbClr val="014188"/>
                    </a:solidFill>
                  </a:rPr>
                  <a:t> W/</a:t>
                </a:r>
                <a14:m>
                  <m:oMath xmlns:m="http://schemas.openxmlformats.org/officeDocument/2006/math">
                    <m:sSup>
                      <m:sSupPr>
                        <m:ctrlPr>
                          <a:rPr lang="en-US" sz="2000" i="1" dirty="0" smtClean="0">
                            <a:solidFill>
                              <a:srgbClr val="014188"/>
                            </a:solidFill>
                            <a:latin typeface="Cambria Math" panose="02040503050406030204" pitchFamily="18" charset="0"/>
                          </a:rPr>
                        </m:ctrlPr>
                      </m:sSupPr>
                      <m:e>
                        <m:r>
                          <m:rPr>
                            <m:sty m:val="p"/>
                          </m:rPr>
                          <a:rPr lang="en-US" sz="2000" b="0" i="0" dirty="0" smtClean="0">
                            <a:solidFill>
                              <a:srgbClr val="014188"/>
                            </a:solidFill>
                            <a:latin typeface="Cambria Math" panose="02040503050406030204" pitchFamily="18" charset="0"/>
                          </a:rPr>
                          <m:t>cm</m:t>
                        </m:r>
                      </m:e>
                      <m:sup>
                        <m:r>
                          <a:rPr lang="en-US" sz="2000" b="0" i="1" dirty="0" smtClean="0">
                            <a:solidFill>
                              <a:srgbClr val="014188"/>
                            </a:solidFill>
                            <a:latin typeface="Cambria Math" panose="02040503050406030204" pitchFamily="18" charset="0"/>
                          </a:rPr>
                          <m:t>2</m:t>
                        </m:r>
                      </m:sup>
                    </m:sSup>
                  </m:oMath>
                </a14:m>
                <a:r>
                  <a:rPr lang="en-US" sz="2000" dirty="0" smtClean="0">
                    <a:solidFill>
                      <a:srgbClr val="014188"/>
                    </a:solidFill>
                  </a:rPr>
                  <a:t>, h = 61</a:t>
                </a:r>
              </a:p>
              <a:p>
                <a:r>
                  <a:rPr lang="en-US" sz="2000" dirty="0" smtClean="0">
                    <a:solidFill>
                      <a:srgbClr val="014188"/>
                    </a:solidFill>
                  </a:rPr>
                  <a:t>94.8 eV + 21.2 eV = 116 eV</a:t>
                </a:r>
              </a:p>
            </p:txBody>
          </p:sp>
        </mc:Choice>
        <mc:Fallback xmlns="">
          <p:sp>
            <p:nvSpPr>
              <p:cNvPr id="7" name="Rectangle 6"/>
              <p:cNvSpPr>
                <a:spLocks noRot="1" noChangeAspect="1" noMove="1" noResize="1" noEditPoints="1" noAdjustHandles="1" noChangeArrowheads="1" noChangeShapeType="1" noTextEdit="1"/>
              </p:cNvSpPr>
              <p:nvPr/>
            </p:nvSpPr>
            <p:spPr>
              <a:xfrm>
                <a:off x="5207122" y="4473293"/>
                <a:ext cx="3634019" cy="1015663"/>
              </a:xfrm>
              <a:prstGeom prst="rect">
                <a:avLst/>
              </a:prstGeom>
              <a:blipFill>
                <a:blip r:embed="rId3"/>
                <a:stretch>
                  <a:fillRect l="-1678" t="-3012" b="-10843"/>
                </a:stretch>
              </a:blipFill>
            </p:spPr>
            <p:txBody>
              <a:bodyPr/>
              <a:lstStyle/>
              <a:p>
                <a:r>
                  <a:rPr lang="en-US">
                    <a:noFill/>
                  </a:rPr>
                  <a:t> </a:t>
                </a:r>
              </a:p>
            </p:txBody>
          </p:sp>
        </mc:Fallback>
      </mc:AlternateContent>
      <p:sp>
        <p:nvSpPr>
          <p:cNvPr id="9" name="Rectangle 8"/>
          <p:cNvSpPr/>
          <p:nvPr/>
        </p:nvSpPr>
        <p:spPr>
          <a:xfrm>
            <a:off x="309214" y="5539525"/>
            <a:ext cx="4229933" cy="923330"/>
          </a:xfrm>
          <a:prstGeom prst="rect">
            <a:avLst/>
          </a:prstGeom>
        </p:spPr>
        <p:txBody>
          <a:bodyPr wrap="square">
            <a:spAutoFit/>
          </a:bodyPr>
          <a:lstStyle/>
          <a:p>
            <a:pPr eaLnBrk="0" hangingPunct="0"/>
            <a:r>
              <a:rPr lang="en-US" sz="1800" dirty="0" smtClean="0">
                <a:solidFill>
                  <a:srgbClr val="014188"/>
                </a:solidFill>
              </a:rPr>
              <a:t>Following </a:t>
            </a:r>
            <a:r>
              <a:rPr lang="en-US" sz="1800" dirty="0" err="1" smtClean="0">
                <a:solidFill>
                  <a:srgbClr val="014188"/>
                </a:solidFill>
              </a:rPr>
              <a:t>Yanwei</a:t>
            </a:r>
            <a:r>
              <a:rPr lang="en-US" sz="1800" dirty="0" smtClean="0">
                <a:solidFill>
                  <a:srgbClr val="014188"/>
                </a:solidFill>
              </a:rPr>
              <a:t> </a:t>
            </a:r>
            <a:r>
              <a:rPr lang="en-US" sz="1800" dirty="0">
                <a:solidFill>
                  <a:srgbClr val="014188"/>
                </a:solidFill>
              </a:rPr>
              <a:t>Liu (UCB/AS&amp;T now at SLAC). Also see T. Pfeifer et al. </a:t>
            </a:r>
            <a:r>
              <a:rPr lang="en-US" sz="1800" i="1" dirty="0">
                <a:solidFill>
                  <a:srgbClr val="014188"/>
                </a:solidFill>
              </a:rPr>
              <a:t>Optics Lett</a:t>
            </a:r>
            <a:r>
              <a:rPr lang="en-US" sz="1800" dirty="0">
                <a:solidFill>
                  <a:srgbClr val="014188"/>
                </a:solidFill>
              </a:rPr>
              <a:t>. </a:t>
            </a:r>
            <a:r>
              <a:rPr lang="en-US" sz="1800" b="1" dirty="0">
                <a:solidFill>
                  <a:srgbClr val="014188"/>
                </a:solidFill>
              </a:rPr>
              <a:t>31</a:t>
            </a:r>
            <a:r>
              <a:rPr lang="en-US" sz="1800" dirty="0">
                <a:solidFill>
                  <a:srgbClr val="014188"/>
                </a:solidFill>
              </a:rPr>
              <a:t>, 975 1 April 2006).</a:t>
            </a:r>
          </a:p>
        </p:txBody>
      </p:sp>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1298" y="1033182"/>
            <a:ext cx="7627962" cy="2833681"/>
          </a:xfrm>
        </p:spPr>
      </p:pic>
    </p:spTree>
    <p:extLst>
      <p:ext uri="{BB962C8B-B14F-4D97-AF65-F5344CB8AC3E}">
        <p14:creationId xmlns:p14="http://schemas.microsoft.com/office/powerpoint/2010/main" val="3460585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California</a:t>
            </a:r>
            <a:r>
              <a:rPr lang="en-US" smtClean="0"/>
              <a:t>, Berkeley</a:t>
            </a:r>
            <a:r>
              <a:rPr lang="en-US" dirty="0" smtClean="0"/>
              <a:t/>
            </a:r>
            <a:br>
              <a:rPr lang="en-US" dirty="0" smtClean="0"/>
            </a:br>
            <a:r>
              <a:rPr lang="en-US" dirty="0" smtClean="0"/>
              <a:t>X-rays and Extreme </a:t>
            </a:r>
            <a:r>
              <a:rPr lang="en-US" dirty="0"/>
              <a:t>U</a:t>
            </a:r>
            <a:r>
              <a:rPr lang="en-US" dirty="0" smtClean="0"/>
              <a:t>ltraviolet </a:t>
            </a:r>
            <a:r>
              <a:rPr lang="en-US" dirty="0"/>
              <a:t>R</a:t>
            </a:r>
            <a:r>
              <a:rPr lang="en-US" dirty="0" smtClean="0"/>
              <a:t>adiation</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730" y="999778"/>
            <a:ext cx="5615864" cy="5615864"/>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17</a:t>
            </a:fld>
            <a:endParaRPr lang="en-US"/>
          </a:p>
        </p:txBody>
      </p:sp>
      <p:sp>
        <p:nvSpPr>
          <p:cNvPr id="6" name="Rectangle 5"/>
          <p:cNvSpPr/>
          <p:nvPr/>
        </p:nvSpPr>
        <p:spPr>
          <a:xfrm>
            <a:off x="6015673" y="1144180"/>
            <a:ext cx="2735044" cy="830997"/>
          </a:xfrm>
          <a:prstGeom prst="rect">
            <a:avLst/>
          </a:prstGeom>
        </p:spPr>
        <p:txBody>
          <a:bodyPr wrap="none">
            <a:spAutoFit/>
          </a:bodyPr>
          <a:lstStyle/>
          <a:p>
            <a:r>
              <a:rPr lang="en-US" b="1" dirty="0" smtClean="0">
                <a:solidFill>
                  <a:srgbClr val="9A172F"/>
                </a:solidFill>
              </a:rPr>
              <a:t>AST210/EECS213</a:t>
            </a:r>
          </a:p>
          <a:p>
            <a:r>
              <a:rPr lang="en-US" b="1" dirty="0" smtClean="0">
                <a:solidFill>
                  <a:srgbClr val="9A172F"/>
                </a:solidFill>
              </a:rPr>
              <a:t>Fall </a:t>
            </a:r>
            <a:r>
              <a:rPr lang="en-US" b="1" dirty="0">
                <a:solidFill>
                  <a:srgbClr val="9A172F"/>
                </a:solidFill>
              </a:rPr>
              <a:t>2019</a:t>
            </a:r>
          </a:p>
        </p:txBody>
      </p:sp>
    </p:spTree>
    <p:extLst>
      <p:ext uri="{BB962C8B-B14F-4D97-AF65-F5344CB8AC3E}">
        <p14:creationId xmlns:p14="http://schemas.microsoft.com/office/powerpoint/2010/main" val="372256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Harmonic Generation (HHG)</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8704" y="1066800"/>
            <a:ext cx="5755741" cy="5538366"/>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18</a:t>
            </a:fld>
            <a:endParaRPr lang="en-US"/>
          </a:p>
        </p:txBody>
      </p:sp>
    </p:spTree>
    <p:extLst>
      <p:ext uri="{BB962C8B-B14F-4D97-AF65-F5344CB8AC3E}">
        <p14:creationId xmlns:p14="http://schemas.microsoft.com/office/powerpoint/2010/main" val="2732168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HHG spectra in pursuit of non-linear EUV processes</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19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338260798"/>
              </p:ext>
            </p:extLst>
          </p:nvPr>
        </p:nvGraphicFramePr>
        <p:xfrm>
          <a:off x="138113" y="803152"/>
          <a:ext cx="8532828" cy="4671967"/>
        </p:xfrm>
        <a:graphic>
          <a:graphicData uri="http://schemas.openxmlformats.org/presentationml/2006/ole">
            <mc:AlternateContent xmlns:mc="http://schemas.openxmlformats.org/markup-compatibility/2006">
              <mc:Choice xmlns:v="urn:schemas-microsoft-com:vml" Requires="v">
                <p:oleObj spid="_x0000_s24594" name="Acrobat Document" r:id="rId3" imgW="2504805" imgH="1371309" progId="AcroExch.Document.11">
                  <p:embed/>
                </p:oleObj>
              </mc:Choice>
              <mc:Fallback>
                <p:oleObj name="Acrobat Document" r:id="rId3" imgW="2504805" imgH="1371309" progId="AcroExch.Document.11">
                  <p:embed/>
                  <p:pic>
                    <p:nvPicPr>
                      <p:cNvPr id="5" name="Object 4"/>
                      <p:cNvPicPr/>
                      <p:nvPr/>
                    </p:nvPicPr>
                    <p:blipFill>
                      <a:blip r:embed="rId4"/>
                      <a:stretch>
                        <a:fillRect/>
                      </a:stretch>
                    </p:blipFill>
                    <p:spPr>
                      <a:xfrm>
                        <a:off x="138113" y="803152"/>
                        <a:ext cx="8532828" cy="4671967"/>
                      </a:xfrm>
                      <a:prstGeom prst="rect">
                        <a:avLst/>
                      </a:prstGeom>
                    </p:spPr>
                  </p:pic>
                </p:oleObj>
              </mc:Fallback>
            </mc:AlternateContent>
          </a:graphicData>
        </a:graphic>
      </p:graphicFrame>
      <p:sp>
        <p:nvSpPr>
          <p:cNvPr id="3" name="Content Placeholder 2"/>
          <p:cNvSpPr>
            <a:spLocks noGrp="1"/>
          </p:cNvSpPr>
          <p:nvPr>
            <p:ph idx="1"/>
          </p:nvPr>
        </p:nvSpPr>
        <p:spPr>
          <a:xfrm>
            <a:off x="70879" y="5239795"/>
            <a:ext cx="8909000" cy="960023"/>
          </a:xfrm>
        </p:spPr>
        <p:txBody>
          <a:bodyPr/>
          <a:lstStyle/>
          <a:p>
            <a:pPr marL="0" indent="0">
              <a:spcBef>
                <a:spcPts val="0"/>
              </a:spcBef>
              <a:buNone/>
            </a:pPr>
            <a:r>
              <a:rPr lang="en-US" sz="2000" dirty="0" err="1" smtClean="0"/>
              <a:t>Ti:sapphire</a:t>
            </a:r>
            <a:r>
              <a:rPr lang="en-US" sz="2000" dirty="0" smtClean="0"/>
              <a:t>, 780 nm/45 nm bandwidth, 20mJ, 27 </a:t>
            </a:r>
            <a:r>
              <a:rPr lang="en-US" sz="2000" dirty="0" err="1" smtClean="0"/>
              <a:t>fsec</a:t>
            </a:r>
            <a:r>
              <a:rPr lang="en-US" sz="2000" dirty="0" smtClean="0"/>
              <a:t>, 1 KHz, 2Torr </a:t>
            </a:r>
            <a:r>
              <a:rPr lang="en-US" sz="2000" dirty="0" err="1" smtClean="0"/>
              <a:t>Ar</a:t>
            </a:r>
            <a:r>
              <a:rPr lang="en-US" sz="2000" dirty="0" smtClean="0"/>
              <a:t>, 6m focus to a 6 cm gas cell. Energy/pulse ~3 </a:t>
            </a:r>
            <a:r>
              <a:rPr lang="en-US" sz="2000" dirty="0" err="1" smtClean="0"/>
              <a:t>nJ</a:t>
            </a:r>
            <a:r>
              <a:rPr lang="en-US" sz="2000" dirty="0" smtClean="0"/>
              <a:t> in the 29</a:t>
            </a:r>
            <a:r>
              <a:rPr lang="en-US" sz="2000" baseline="30000" dirty="0" smtClean="0"/>
              <a:t>th</a:t>
            </a:r>
            <a:r>
              <a:rPr lang="en-US" sz="2000" dirty="0" smtClean="0"/>
              <a:t> harmonic at 26.9 nm. </a:t>
            </a:r>
          </a:p>
          <a:p>
            <a:pPr marL="0" indent="0">
              <a:spcBef>
                <a:spcPts val="0"/>
              </a:spcBef>
              <a:buNone/>
            </a:pPr>
            <a:r>
              <a:rPr lang="en-US" sz="2000" dirty="0" smtClean="0"/>
              <a:t>Relative spectral resolution ~ 1/2hN ~ 1/145, thus </a:t>
            </a:r>
            <a:r>
              <a:rPr lang="el-GR" sz="2000" dirty="0" smtClean="0"/>
              <a:t>Δλ</a:t>
            </a:r>
            <a:r>
              <a:rPr lang="en-US" sz="2000" dirty="0" smtClean="0"/>
              <a:t> ~ 0.2 nm (~Instr. ltd.)      </a:t>
            </a:r>
          </a:p>
          <a:p>
            <a:pPr marL="0" indent="0">
              <a:buNone/>
            </a:pPr>
            <a:r>
              <a:rPr lang="en-US" sz="2000" dirty="0" smtClean="0"/>
              <a:t>                                      Courtesy of E. </a:t>
            </a:r>
            <a:r>
              <a:rPr lang="en-US" sz="2000" dirty="0" err="1" smtClean="0"/>
              <a:t>Champenois</a:t>
            </a:r>
            <a:r>
              <a:rPr lang="en-US" sz="2000" dirty="0" smtClean="0"/>
              <a:t>, UC Berkeley, AS&amp;T. </a:t>
            </a:r>
            <a:endParaRPr lang="en-US" sz="2000" dirty="0"/>
          </a:p>
        </p:txBody>
      </p:sp>
    </p:spTree>
    <p:extLst>
      <p:ext uri="{BB962C8B-B14F-4D97-AF65-F5344CB8AC3E}">
        <p14:creationId xmlns:p14="http://schemas.microsoft.com/office/powerpoint/2010/main" val="1930459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222250" y="1516063"/>
            <a:ext cx="8702675" cy="1930400"/>
          </a:xfrm>
        </p:spPr>
        <p:txBody>
          <a:bodyPr/>
          <a:lstStyle/>
          <a:p>
            <a:pPr algn="ctr" eaLnBrk="1" hangingPunct="1">
              <a:lnSpc>
                <a:spcPct val="100000"/>
              </a:lnSpc>
            </a:pPr>
            <a:r>
              <a:rPr lang="en-US" sz="3600" dirty="0" smtClean="0">
                <a:solidFill>
                  <a:srgbClr val="800000"/>
                </a:solidFill>
                <a:latin typeface="Verdana" charset="0"/>
              </a:rPr>
              <a:t>Laser High Harmonic Generation</a:t>
            </a:r>
          </a:p>
        </p:txBody>
      </p:sp>
      <p:sp>
        <p:nvSpPr>
          <p:cNvPr id="34819" name="Subtitle 2"/>
          <p:cNvSpPr>
            <a:spLocks noGrp="1"/>
          </p:cNvSpPr>
          <p:nvPr>
            <p:ph type="subTitle" idx="4294967295"/>
          </p:nvPr>
        </p:nvSpPr>
        <p:spPr>
          <a:xfrm>
            <a:off x="842963" y="4294188"/>
            <a:ext cx="7424737" cy="1646237"/>
          </a:xfrm>
          <a:prstGeom prst="rect">
            <a:avLst/>
          </a:prstGeom>
        </p:spPr>
        <p:txBody>
          <a:bodyPr/>
          <a:lstStyle/>
          <a:p>
            <a:pPr marL="0" indent="0" algn="ctr" eaLnBrk="1" hangingPunct="1">
              <a:buNone/>
            </a:pPr>
            <a:r>
              <a:rPr lang="en-US" sz="2800" dirty="0" smtClean="0">
                <a:solidFill>
                  <a:srgbClr val="000090"/>
                </a:solidFill>
              </a:rPr>
              <a:t>David Attwood</a:t>
            </a:r>
            <a:br>
              <a:rPr lang="en-US" sz="2800" dirty="0" smtClean="0">
                <a:solidFill>
                  <a:srgbClr val="000090"/>
                </a:solidFill>
              </a:rPr>
            </a:br>
            <a:r>
              <a:rPr lang="en-US" sz="2800" dirty="0" smtClean="0">
                <a:solidFill>
                  <a:srgbClr val="000090"/>
                </a:solidFill>
              </a:rPr>
              <a:t>University of California, Berkeley</a:t>
            </a:r>
          </a:p>
        </p:txBody>
      </p:sp>
      <p:sp>
        <p:nvSpPr>
          <p:cNvPr id="34820" name="Slide Number Placeholder 3"/>
          <p:cNvSpPr>
            <a:spLocks noGrp="1"/>
          </p:cNvSpPr>
          <p:nvPr>
            <p:ph type="sldNum" sz="quarter" idx="10"/>
          </p:nvPr>
        </p:nvSpPr>
        <p:spPr>
          <a:noFill/>
        </p:spPr>
        <p:txBody>
          <a:bodyPr/>
          <a:lstStyle/>
          <a:p>
            <a:fld id="{30FDF9CF-E298-2B49-A32F-C22EA101C720}" type="slidenum">
              <a:rPr lang="en-US" smtClean="0"/>
              <a:pPr/>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Three Step HHG Model</a:t>
            </a:r>
            <a:endParaRPr lang="en-US" sz="2800" dirty="0"/>
          </a:p>
        </p:txBody>
      </p:sp>
      <p:sp>
        <p:nvSpPr>
          <p:cNvPr id="3" name="Content Placeholder 2"/>
          <p:cNvSpPr>
            <a:spLocks noGrp="1"/>
          </p:cNvSpPr>
          <p:nvPr>
            <p:ph idx="1"/>
          </p:nvPr>
        </p:nvSpPr>
        <p:spPr>
          <a:xfrm>
            <a:off x="444500" y="1276109"/>
            <a:ext cx="8229600" cy="4525963"/>
          </a:xfrm>
        </p:spPr>
        <p:txBody>
          <a:bodyPr/>
          <a:lstStyle/>
          <a:p>
            <a:r>
              <a:rPr lang="en-US" sz="2400" dirty="0" smtClean="0"/>
              <a:t>Tunneling of a </a:t>
            </a:r>
            <a:r>
              <a:rPr lang="en-US" dirty="0" smtClean="0"/>
              <a:t>valence</a:t>
            </a:r>
            <a:r>
              <a:rPr lang="en-US" sz="2400" dirty="0" smtClean="0"/>
              <a:t> electron through the atom’s potential barrier in the presence of an intense laser field</a:t>
            </a:r>
          </a:p>
          <a:p>
            <a:r>
              <a:rPr lang="en-US" sz="2400" dirty="0" smtClean="0"/>
              <a:t>Acceleration of the electron in the intense laser field, and return to the parent ion upon laser field reversal</a:t>
            </a:r>
          </a:p>
          <a:p>
            <a:r>
              <a:rPr lang="en-US" sz="2400" dirty="0" smtClean="0"/>
              <a:t>Radiative recombination with the emission of a photon having an energy equal to the binding energy plus return kinetic energy</a:t>
            </a:r>
            <a:endParaRPr lang="en-US" sz="2400" dirty="0"/>
          </a:p>
        </p:txBody>
      </p:sp>
      <p:sp>
        <p:nvSpPr>
          <p:cNvPr id="4" name="Slide Number Placeholder 3"/>
          <p:cNvSpPr>
            <a:spLocks noGrp="1"/>
          </p:cNvSpPr>
          <p:nvPr>
            <p:ph type="sldNum" sz="quarter" idx="10"/>
          </p:nvPr>
        </p:nvSpPr>
        <p:spPr/>
        <p:txBody>
          <a:bodyPr/>
          <a:lstStyle/>
          <a:p>
            <a:pPr>
              <a:defRPr/>
            </a:pPr>
            <a:fld id="{E3F6EC5F-74FB-A946-BC2C-775B64DC1414}" type="slidenum">
              <a:rPr lang="en-US" smtClean="0"/>
              <a:pPr>
                <a:defRPr/>
              </a:pPr>
              <a:t>20</a:t>
            </a:fld>
            <a:endParaRPr lang="en-US"/>
          </a:p>
        </p:txBody>
      </p:sp>
    </p:spTree>
    <p:extLst>
      <p:ext uri="{BB962C8B-B14F-4D97-AF65-F5344CB8AC3E}">
        <p14:creationId xmlns:p14="http://schemas.microsoft.com/office/powerpoint/2010/main" val="2763879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Tunneling ionization at </a:t>
            </a:r>
            <a:r>
              <a:rPr lang="en-US" dirty="0" smtClean="0"/>
              <a:t>moderately high laser intensity</a:t>
            </a:r>
            <a:endParaRPr lang="en-US" dirty="0"/>
          </a:p>
        </p:txBody>
      </p:sp>
      <p:sp>
        <p:nvSpPr>
          <p:cNvPr id="3" name="Content Placeholder 2"/>
          <p:cNvSpPr>
            <a:spLocks noGrp="1"/>
          </p:cNvSpPr>
          <p:nvPr>
            <p:ph idx="1"/>
          </p:nvPr>
        </p:nvSpPr>
        <p:spPr>
          <a:xfrm>
            <a:off x="4670922" y="967877"/>
            <a:ext cx="4337348" cy="4825705"/>
          </a:xfrm>
        </p:spPr>
        <p:txBody>
          <a:bodyPr/>
          <a:lstStyle/>
          <a:p>
            <a:pPr marL="0" indent="0">
              <a:buNone/>
            </a:pPr>
            <a:r>
              <a:rPr lang="en-US" dirty="0" smtClean="0"/>
              <a:t>Modest laser intensity </a:t>
            </a:r>
            <a:r>
              <a:rPr lang="en-US" dirty="0"/>
              <a:t>provides single </a:t>
            </a:r>
            <a:r>
              <a:rPr lang="en-US" dirty="0" smtClean="0"/>
              <a:t>electrons </a:t>
            </a:r>
            <a:r>
              <a:rPr lang="en-US" dirty="0"/>
              <a:t>for </a:t>
            </a:r>
            <a:r>
              <a:rPr lang="en-US" dirty="0" smtClean="0"/>
              <a:t>the HHG process without </a:t>
            </a:r>
            <a:r>
              <a:rPr lang="en-US" dirty="0"/>
              <a:t>excessive </a:t>
            </a:r>
            <a:r>
              <a:rPr lang="en-US" dirty="0" smtClean="0"/>
              <a:t>ionization. Excessive plasma electrons would increase </a:t>
            </a:r>
            <a:r>
              <a:rPr lang="en-US" dirty="0"/>
              <a:t>the </a:t>
            </a:r>
            <a:r>
              <a:rPr lang="en-US" dirty="0" smtClean="0"/>
              <a:t>IR wave phase </a:t>
            </a:r>
            <a:r>
              <a:rPr lang="en-US" dirty="0"/>
              <a:t>velocity </a:t>
            </a:r>
            <a:r>
              <a:rPr lang="en-US" dirty="0" smtClean="0"/>
              <a:t>and thus affect phase matching across the interaction region. The plasma electron density profile would also cause refractive </a:t>
            </a:r>
            <a:r>
              <a:rPr lang="en-US" dirty="0"/>
              <a:t>divergence of the IR laser pulse. </a:t>
            </a:r>
            <a:endParaRPr lang="en-US" dirty="0" smtClean="0"/>
          </a:p>
          <a:p>
            <a:pPr marL="0" indent="0">
              <a:buNone/>
            </a:pPr>
            <a:endParaRPr lang="en-US" sz="1400" dirty="0" smtClean="0"/>
          </a:p>
          <a:p>
            <a:pPr marL="0" indent="0">
              <a:buNone/>
            </a:pPr>
            <a:r>
              <a:rPr lang="en-US" sz="1400" dirty="0" err="1" smtClean="0"/>
              <a:t>Augst</a:t>
            </a:r>
            <a:r>
              <a:rPr lang="en-US" sz="1400" dirty="0" smtClean="0"/>
              <a:t>, Strickland et al., PRL </a:t>
            </a:r>
            <a:r>
              <a:rPr lang="en-US" sz="1400" b="1" dirty="0" smtClean="0"/>
              <a:t>63,</a:t>
            </a:r>
            <a:r>
              <a:rPr lang="en-US" sz="1400" dirty="0" smtClean="0"/>
              <a:t> 2212 (13Nov1989) </a:t>
            </a:r>
            <a:endParaRPr lang="en-US" sz="1400"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21</a:t>
            </a:fld>
            <a:endParaRPr lang="en-US"/>
          </a:p>
        </p:txBody>
      </p:sp>
      <p:pic>
        <p:nvPicPr>
          <p:cNvPr id="10" name="Picture 9"/>
          <p:cNvPicPr>
            <a:picLocks noChangeAspect="1"/>
          </p:cNvPicPr>
          <p:nvPr/>
        </p:nvPicPr>
        <p:blipFill>
          <a:blip r:embed="rId2"/>
          <a:stretch>
            <a:fillRect/>
          </a:stretch>
        </p:blipFill>
        <p:spPr>
          <a:xfrm>
            <a:off x="355367" y="956772"/>
            <a:ext cx="4315555" cy="5658870"/>
          </a:xfrm>
          <a:prstGeom prst="rect">
            <a:avLst/>
          </a:prstGeom>
        </p:spPr>
      </p:pic>
    </p:spTree>
    <p:extLst>
      <p:ext uri="{BB962C8B-B14F-4D97-AF65-F5344CB8AC3E}">
        <p14:creationId xmlns:p14="http://schemas.microsoft.com/office/powerpoint/2010/main" val="11837092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Calculated ionization probabilities for a neon atom </a:t>
            </a:r>
            <a:br>
              <a:rPr lang="en-US" dirty="0" smtClean="0"/>
            </a:br>
            <a:r>
              <a:rPr lang="en-US" dirty="0" smtClean="0"/>
              <a:t>as a function of laser intensity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6171" y="1563722"/>
            <a:ext cx="4982744" cy="3696236"/>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22</a:t>
            </a:fld>
            <a:endParaRPr lang="en-US"/>
          </a:p>
        </p:txBody>
      </p:sp>
      <p:sp>
        <p:nvSpPr>
          <p:cNvPr id="3" name="Rectangle 2"/>
          <p:cNvSpPr/>
          <p:nvPr/>
        </p:nvSpPr>
        <p:spPr>
          <a:xfrm>
            <a:off x="1454660" y="5600015"/>
            <a:ext cx="4639860" cy="461665"/>
          </a:xfrm>
          <a:prstGeom prst="rect">
            <a:avLst/>
          </a:prstGeom>
        </p:spPr>
        <p:txBody>
          <a:bodyPr wrap="none">
            <a:spAutoFit/>
          </a:bodyPr>
          <a:lstStyle/>
          <a:p>
            <a:r>
              <a:rPr lang="en-US" sz="2000" dirty="0">
                <a:solidFill>
                  <a:srgbClr val="014188"/>
                </a:solidFill>
              </a:rPr>
              <a:t>Courtesy </a:t>
            </a:r>
            <a:r>
              <a:rPr lang="en-US" dirty="0">
                <a:solidFill>
                  <a:srgbClr val="014188"/>
                </a:solidFill>
              </a:rPr>
              <a:t>of</a:t>
            </a:r>
            <a:r>
              <a:rPr lang="en-US" sz="2000" dirty="0">
                <a:solidFill>
                  <a:srgbClr val="014188"/>
                </a:solidFill>
              </a:rPr>
              <a:t> C. </a:t>
            </a:r>
            <a:r>
              <a:rPr lang="en-US" sz="2000" dirty="0" err="1">
                <a:solidFill>
                  <a:srgbClr val="014188"/>
                </a:solidFill>
              </a:rPr>
              <a:t>Ott</a:t>
            </a:r>
            <a:r>
              <a:rPr lang="en-US" sz="2000" dirty="0">
                <a:solidFill>
                  <a:srgbClr val="014188"/>
                </a:solidFill>
              </a:rPr>
              <a:t>, </a:t>
            </a:r>
            <a:r>
              <a:rPr lang="en-US" sz="2000" dirty="0" smtClean="0">
                <a:solidFill>
                  <a:srgbClr val="014188"/>
                </a:solidFill>
              </a:rPr>
              <a:t>MP/INF, Heidelberg</a:t>
            </a:r>
            <a:endParaRPr lang="en-US" sz="2000" dirty="0">
              <a:solidFill>
                <a:srgbClr val="014188"/>
              </a:solidFill>
            </a:endParaRPr>
          </a:p>
        </p:txBody>
      </p:sp>
      <mc:AlternateContent xmlns:mc="http://schemas.openxmlformats.org/markup-compatibility/2006" xmlns:a14="http://schemas.microsoft.com/office/drawing/2010/main">
        <mc:Choice Requires="a14">
          <p:sp>
            <p:nvSpPr>
              <p:cNvPr id="6" name="Rectangle 5"/>
              <p:cNvSpPr/>
              <p:nvPr/>
            </p:nvSpPr>
            <p:spPr>
              <a:xfrm>
                <a:off x="6094520" y="2616050"/>
                <a:ext cx="2476725" cy="849976"/>
              </a:xfrm>
              <a:prstGeom prst="rect">
                <a:avLst/>
              </a:prstGeom>
            </p:spPr>
            <p:txBody>
              <a:bodyPr wrap="square">
                <a:spAutoFit/>
              </a:bodyPr>
              <a:lstStyle/>
              <a:p>
                <a:r>
                  <a:rPr lang="en-US" sz="1600" dirty="0"/>
                  <a:t>S</a:t>
                </a:r>
                <a:r>
                  <a:rPr lang="en-US" sz="1600" dirty="0" smtClean="0"/>
                  <a:t>lowly varying envelope </a:t>
                </a:r>
              </a:p>
              <a:p>
                <a:r>
                  <a:rPr lang="en-US" sz="1600" dirty="0" smtClean="0"/>
                  <a:t>approximation </a:t>
                </a:r>
                <a:r>
                  <a:rPr lang="en-US" sz="1600" dirty="0"/>
                  <a:t>(</a:t>
                </a:r>
                <a:r>
                  <a:rPr lang="en-US" sz="1600" dirty="0" err="1"/>
                  <a:t>svea</a:t>
                </a:r>
                <a:r>
                  <a:rPr lang="en-US" sz="1600" dirty="0" smtClean="0"/>
                  <a:t>). </a:t>
                </a:r>
              </a:p>
              <a:p>
                <a:r>
                  <a:rPr lang="en-US" sz="1600" dirty="0" smtClean="0"/>
                  <a:t>Ne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𝑝</m:t>
                        </m:r>
                      </m:sub>
                    </m:sSub>
                  </m:oMath>
                </a14:m>
                <a:r>
                  <a:rPr lang="en-US" sz="1600" dirty="0" smtClean="0"/>
                  <a:t> = 21.5645 eV.</a:t>
                </a:r>
                <a:endParaRPr lang="en-US" sz="1600" dirty="0"/>
              </a:p>
            </p:txBody>
          </p:sp>
        </mc:Choice>
        <mc:Fallback xmlns="">
          <p:sp>
            <p:nvSpPr>
              <p:cNvPr id="6" name="Rectangle 5"/>
              <p:cNvSpPr>
                <a:spLocks noRot="1" noChangeAspect="1" noMove="1" noResize="1" noEditPoints="1" noAdjustHandles="1" noChangeArrowheads="1" noChangeShapeType="1" noTextEdit="1"/>
              </p:cNvSpPr>
              <p:nvPr/>
            </p:nvSpPr>
            <p:spPr>
              <a:xfrm>
                <a:off x="6094520" y="2616050"/>
                <a:ext cx="2476725" cy="849976"/>
              </a:xfrm>
              <a:prstGeom prst="rect">
                <a:avLst/>
              </a:prstGeom>
              <a:blipFill>
                <a:blip r:embed="rId3"/>
                <a:stretch>
                  <a:fillRect l="-1478" t="-2143" b="-5714"/>
                </a:stretch>
              </a:blipFill>
            </p:spPr>
            <p:txBody>
              <a:bodyPr/>
              <a:lstStyle/>
              <a:p>
                <a:r>
                  <a:rPr lang="en-US">
                    <a:noFill/>
                  </a:rPr>
                  <a:t> </a:t>
                </a:r>
              </a:p>
            </p:txBody>
          </p:sp>
        </mc:Fallback>
      </mc:AlternateContent>
    </p:spTree>
    <p:extLst>
      <p:ext uri="{BB962C8B-B14F-4D97-AF65-F5344CB8AC3E}">
        <p14:creationId xmlns:p14="http://schemas.microsoft.com/office/powerpoint/2010/main" val="1713372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61" y="189695"/>
            <a:ext cx="8180387" cy="762000"/>
          </a:xfrm>
        </p:spPr>
        <p:txBody>
          <a:bodyPr/>
          <a:lstStyle/>
          <a:p>
            <a:r>
              <a:rPr lang="en-US" dirty="0"/>
              <a:t>Calculated ionization probabilities for </a:t>
            </a:r>
            <a:r>
              <a:rPr lang="en-US" dirty="0" smtClean="0"/>
              <a:t>He, Ne, </a:t>
            </a:r>
            <a:r>
              <a:rPr lang="en-US" dirty="0" err="1" smtClean="0"/>
              <a:t>Ar</a:t>
            </a:r>
            <a:r>
              <a:rPr lang="en-US" dirty="0" smtClean="0"/>
              <a:t>, Kr and </a:t>
            </a:r>
            <a:r>
              <a:rPr lang="en-US" dirty="0" err="1" smtClean="0"/>
              <a:t>Xe</a:t>
            </a:r>
            <a:r>
              <a:rPr lang="en-US" dirty="0" smtClean="0"/>
              <a:t> atoms as </a:t>
            </a:r>
            <a:r>
              <a:rPr lang="en-US" dirty="0"/>
              <a:t>a function of laser intensity </a:t>
            </a:r>
            <a:br>
              <a:rPr lang="en-US" dirty="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479" y="951695"/>
            <a:ext cx="4647041" cy="4792261"/>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23</a:t>
            </a:fld>
            <a:endParaRPr lang="en-US"/>
          </a:p>
        </p:txBody>
      </p:sp>
      <p:sp>
        <p:nvSpPr>
          <p:cNvPr id="3" name="Rectangle 2"/>
          <p:cNvSpPr/>
          <p:nvPr/>
        </p:nvSpPr>
        <p:spPr>
          <a:xfrm>
            <a:off x="1882711" y="5849467"/>
            <a:ext cx="4572000" cy="400110"/>
          </a:xfrm>
          <a:prstGeom prst="rect">
            <a:avLst/>
          </a:prstGeom>
        </p:spPr>
        <p:txBody>
          <a:bodyPr>
            <a:spAutoFit/>
          </a:bodyPr>
          <a:lstStyle/>
          <a:p>
            <a:r>
              <a:rPr lang="en-US" sz="2000" dirty="0">
                <a:solidFill>
                  <a:srgbClr val="014188"/>
                </a:solidFill>
              </a:rPr>
              <a:t>Courtesy of C. </a:t>
            </a:r>
            <a:r>
              <a:rPr lang="en-US" sz="2000" dirty="0" err="1">
                <a:solidFill>
                  <a:srgbClr val="014188"/>
                </a:solidFill>
              </a:rPr>
              <a:t>Ott</a:t>
            </a:r>
            <a:r>
              <a:rPr lang="en-US" sz="2000" dirty="0">
                <a:solidFill>
                  <a:srgbClr val="014188"/>
                </a:solidFill>
              </a:rPr>
              <a:t>, MP/INF, Heidelberg</a:t>
            </a:r>
          </a:p>
        </p:txBody>
      </p:sp>
      <p:sp>
        <p:nvSpPr>
          <p:cNvPr id="6" name="Rectangle 5"/>
          <p:cNvSpPr/>
          <p:nvPr/>
        </p:nvSpPr>
        <p:spPr>
          <a:xfrm>
            <a:off x="6315584" y="2072861"/>
            <a:ext cx="2476725" cy="584775"/>
          </a:xfrm>
          <a:prstGeom prst="rect">
            <a:avLst/>
          </a:prstGeom>
        </p:spPr>
        <p:txBody>
          <a:bodyPr wrap="square">
            <a:spAutoFit/>
          </a:bodyPr>
          <a:lstStyle/>
          <a:p>
            <a:r>
              <a:rPr lang="en-US" sz="1600" dirty="0"/>
              <a:t>S</a:t>
            </a:r>
            <a:r>
              <a:rPr lang="en-US" sz="1600" dirty="0" smtClean="0"/>
              <a:t>lowly varying envelope </a:t>
            </a:r>
          </a:p>
          <a:p>
            <a:r>
              <a:rPr lang="en-US" sz="1600" dirty="0" smtClean="0"/>
              <a:t>approximation </a:t>
            </a:r>
            <a:r>
              <a:rPr lang="en-US" sz="1600" dirty="0"/>
              <a:t>(</a:t>
            </a:r>
            <a:r>
              <a:rPr lang="en-US" sz="1600" dirty="0" err="1"/>
              <a:t>svea</a:t>
            </a:r>
            <a:r>
              <a:rPr lang="en-US" sz="1600" dirty="0" smtClean="0"/>
              <a:t>). </a:t>
            </a:r>
          </a:p>
        </p:txBody>
      </p:sp>
    </p:spTree>
    <p:extLst>
      <p:ext uri="{BB962C8B-B14F-4D97-AF65-F5344CB8AC3E}">
        <p14:creationId xmlns:p14="http://schemas.microsoft.com/office/powerpoint/2010/main" val="18926321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Electron acceleration in the laser field.          Time of birth affects return energy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2889" y="834121"/>
            <a:ext cx="5471605" cy="5257586"/>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24</a:t>
            </a:fld>
            <a:endParaRPr lang="en-US"/>
          </a:p>
        </p:txBody>
      </p:sp>
    </p:spTree>
    <p:extLst>
      <p:ext uri="{BB962C8B-B14F-4D97-AF65-F5344CB8AC3E}">
        <p14:creationId xmlns:p14="http://schemas.microsoft.com/office/powerpoint/2010/main" val="3393460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13" y="0"/>
            <a:ext cx="9005887" cy="762000"/>
          </a:xfrm>
        </p:spPr>
        <p:txBody>
          <a:bodyPr/>
          <a:lstStyle/>
          <a:p>
            <a:r>
              <a:rPr lang="en-US" sz="3200" dirty="0" smtClean="0"/>
              <a:t>Electron motion in an intense laser fiel</a:t>
            </a:r>
            <a:r>
              <a:rPr lang="en-US" sz="3600" dirty="0" smtClean="0"/>
              <a:t>d</a:t>
            </a:r>
            <a:endParaRPr lang="en-US" sz="3600" dirty="0"/>
          </a:p>
        </p:txBody>
      </p:sp>
      <p:sp>
        <p:nvSpPr>
          <p:cNvPr id="3" name="Content Placeholder 2"/>
          <p:cNvSpPr>
            <a:spLocks noGrp="1"/>
          </p:cNvSpPr>
          <p:nvPr>
            <p:ph idx="1"/>
          </p:nvPr>
        </p:nvSpPr>
        <p:spPr>
          <a:xfrm>
            <a:off x="461245" y="1011504"/>
            <a:ext cx="8456177" cy="5084495"/>
          </a:xfrm>
        </p:spPr>
        <p:txBody>
          <a:bodyPr/>
          <a:lstStyle/>
          <a:p>
            <a:pPr marL="0" indent="0">
              <a:buNone/>
            </a:pPr>
            <a:r>
              <a:rPr lang="en-US" dirty="0" smtClean="0"/>
              <a:t>The equation of motion for a bound electron just released in a laser field of </a:t>
            </a:r>
            <a:r>
              <a:rPr lang="en-US" i="1" dirty="0"/>
              <a:t>E </a:t>
            </a:r>
            <a:r>
              <a:rPr lang="en-US" dirty="0"/>
              <a:t>= </a:t>
            </a:r>
            <a:r>
              <a:rPr lang="en-US" i="1" dirty="0" smtClean="0"/>
              <a:t>E</a:t>
            </a:r>
            <a:r>
              <a:rPr lang="en-US" i="1" baseline="-25000" dirty="0" smtClean="0"/>
              <a:t>0</a:t>
            </a:r>
            <a:r>
              <a:rPr lang="en-US" i="1" dirty="0" smtClean="0"/>
              <a:t>cosωt</a:t>
            </a:r>
          </a:p>
          <a:p>
            <a:pPr marL="0" indent="0">
              <a:buNone/>
            </a:pPr>
            <a:r>
              <a:rPr lang="en-US" dirty="0" smtClean="0"/>
              <a:t> </a:t>
            </a:r>
          </a:p>
          <a:p>
            <a:pPr marL="0" indent="0">
              <a:buNone/>
            </a:pPr>
            <a:endParaRPr lang="en-US" dirty="0"/>
          </a:p>
          <a:p>
            <a:pPr marL="0" indent="0">
              <a:buNone/>
            </a:pPr>
            <a:r>
              <a:rPr lang="en-US" dirty="0" smtClean="0"/>
              <a:t>                  a(t</a:t>
            </a:r>
            <a:r>
              <a:rPr lang="en-US" dirty="0"/>
              <a:t>) = d</a:t>
            </a:r>
            <a:r>
              <a:rPr lang="en-US" baseline="30000" dirty="0"/>
              <a:t>2</a:t>
            </a:r>
            <a:r>
              <a:rPr lang="en-US" dirty="0"/>
              <a:t>x/dt</a:t>
            </a:r>
            <a:r>
              <a:rPr lang="en-US" baseline="30000" dirty="0"/>
              <a:t>2</a:t>
            </a:r>
            <a:r>
              <a:rPr lang="en-US" dirty="0"/>
              <a:t> = -[eE</a:t>
            </a:r>
            <a:r>
              <a:rPr lang="en-US" baseline="-25000" dirty="0"/>
              <a:t>0 </a:t>
            </a:r>
            <a:r>
              <a:rPr lang="en-US" dirty="0"/>
              <a:t>/m</a:t>
            </a:r>
            <a:r>
              <a:rPr lang="en-US" dirty="0" smtClean="0"/>
              <a:t>]</a:t>
            </a:r>
            <a:r>
              <a:rPr lang="en-US" i="1" dirty="0"/>
              <a:t> </a:t>
            </a:r>
            <a:r>
              <a:rPr lang="en-US" i="1" dirty="0" err="1" smtClean="0"/>
              <a:t>cosωt</a:t>
            </a:r>
            <a:endParaRPr lang="en-US" i="1" dirty="0" smtClean="0"/>
          </a:p>
          <a:p>
            <a:pPr marL="0" indent="0">
              <a:buNone/>
            </a:pPr>
            <a:r>
              <a:rPr lang="en-US" dirty="0" smtClean="0"/>
              <a:t>Integrating twice</a:t>
            </a:r>
          </a:p>
          <a:p>
            <a:pPr marL="0" indent="0">
              <a:buNone/>
            </a:pPr>
            <a:r>
              <a:rPr lang="en-US" i="1" dirty="0" smtClean="0"/>
              <a:t>                </a:t>
            </a:r>
            <a:r>
              <a:rPr lang="en-US" dirty="0" smtClean="0"/>
              <a:t>  v(t</a:t>
            </a:r>
            <a:r>
              <a:rPr lang="en-US" dirty="0"/>
              <a:t>) = -[eE</a:t>
            </a:r>
            <a:r>
              <a:rPr lang="en-US" baseline="-25000" dirty="0"/>
              <a:t>0</a:t>
            </a:r>
            <a:r>
              <a:rPr lang="en-US" dirty="0"/>
              <a:t>/</a:t>
            </a:r>
            <a:r>
              <a:rPr lang="en-US" dirty="0" err="1"/>
              <a:t>mω</a:t>
            </a:r>
            <a:r>
              <a:rPr lang="en-US" dirty="0"/>
              <a:t>] </a:t>
            </a:r>
            <a:r>
              <a:rPr lang="en-US" dirty="0" err="1"/>
              <a:t>sinωt</a:t>
            </a:r>
            <a:r>
              <a:rPr lang="en-US" dirty="0"/>
              <a:t> + </a:t>
            </a:r>
            <a:r>
              <a:rPr lang="en-US" dirty="0" smtClean="0"/>
              <a:t>v</a:t>
            </a:r>
            <a:r>
              <a:rPr lang="en-US" baseline="-25000" dirty="0" smtClean="0"/>
              <a:t>0</a:t>
            </a:r>
          </a:p>
          <a:p>
            <a:pPr marL="0" indent="0">
              <a:buNone/>
            </a:pPr>
            <a:endParaRPr lang="en-US" baseline="-25000" dirty="0"/>
          </a:p>
          <a:p>
            <a:pPr marL="0" indent="0">
              <a:buNone/>
            </a:pPr>
            <a:r>
              <a:rPr lang="en-US" baseline="-25000" dirty="0" smtClean="0"/>
              <a:t>                           </a:t>
            </a:r>
            <a:r>
              <a:rPr lang="en-US" dirty="0" smtClean="0"/>
              <a:t>x(t</a:t>
            </a:r>
            <a:r>
              <a:rPr lang="en-US" dirty="0"/>
              <a:t>) = [eE</a:t>
            </a:r>
            <a:r>
              <a:rPr lang="en-US" baseline="-25000" dirty="0"/>
              <a:t>0</a:t>
            </a:r>
            <a:r>
              <a:rPr lang="en-US" dirty="0"/>
              <a:t>/mω</a:t>
            </a:r>
            <a:r>
              <a:rPr lang="en-US" baseline="30000" dirty="0"/>
              <a:t>2</a:t>
            </a:r>
            <a:r>
              <a:rPr lang="en-US" dirty="0"/>
              <a:t>] </a:t>
            </a:r>
            <a:r>
              <a:rPr lang="en-US" dirty="0" err="1"/>
              <a:t>cosωt</a:t>
            </a:r>
            <a:r>
              <a:rPr lang="en-US" dirty="0"/>
              <a:t> + </a:t>
            </a:r>
            <a:r>
              <a:rPr lang="en-US" dirty="0" err="1"/>
              <a:t>v</a:t>
            </a:r>
            <a:r>
              <a:rPr lang="en-US" baseline="-25000" dirty="0" err="1"/>
              <a:t>o</a:t>
            </a:r>
            <a:r>
              <a:rPr lang="en-US" dirty="0" err="1"/>
              <a:t>t</a:t>
            </a:r>
            <a:r>
              <a:rPr lang="en-US" dirty="0"/>
              <a:t> + </a:t>
            </a:r>
            <a:r>
              <a:rPr lang="en-US" dirty="0" smtClean="0"/>
              <a:t>x</a:t>
            </a:r>
            <a:r>
              <a:rPr lang="en-US" baseline="-25000" dirty="0" smtClean="0"/>
              <a:t>0</a:t>
            </a:r>
            <a:endParaRPr lang="en-US" i="1" baseline="-25000" dirty="0"/>
          </a:p>
          <a:p>
            <a:pPr marL="0" indent="0">
              <a:buNone/>
            </a:pPr>
            <a:r>
              <a:rPr lang="en-US" dirty="0"/>
              <a:t>w</a:t>
            </a:r>
            <a:r>
              <a:rPr lang="en-US" dirty="0" smtClean="0"/>
              <a:t>here the constants of integration are set by the initial conditions </a:t>
            </a:r>
            <a:r>
              <a:rPr lang="en-US" dirty="0"/>
              <a:t>v</a:t>
            </a:r>
            <a:r>
              <a:rPr lang="en-US" i="1" dirty="0"/>
              <a:t>(t</a:t>
            </a:r>
            <a:r>
              <a:rPr lang="en-US" i="1" baseline="-25000" dirty="0"/>
              <a:t>0</a:t>
            </a:r>
            <a:r>
              <a:rPr lang="en-US" i="1" dirty="0"/>
              <a:t>)</a:t>
            </a:r>
            <a:r>
              <a:rPr lang="en-US" dirty="0"/>
              <a:t> = </a:t>
            </a:r>
            <a:r>
              <a:rPr lang="en-US" i="1" dirty="0"/>
              <a:t>0</a:t>
            </a:r>
            <a:r>
              <a:rPr lang="en-US" dirty="0"/>
              <a:t> and </a:t>
            </a:r>
            <a:r>
              <a:rPr lang="en-US" i="1" dirty="0"/>
              <a:t>x(t</a:t>
            </a:r>
            <a:r>
              <a:rPr lang="en-US" i="1" baseline="-25000" dirty="0"/>
              <a:t>0</a:t>
            </a:r>
            <a:r>
              <a:rPr lang="en-US" i="1" dirty="0"/>
              <a:t>)</a:t>
            </a:r>
            <a:r>
              <a:rPr lang="en-US" dirty="0"/>
              <a:t> = </a:t>
            </a:r>
            <a:r>
              <a:rPr lang="en-US" i="1" dirty="0" smtClean="0"/>
              <a:t>0 at </a:t>
            </a:r>
            <a:r>
              <a:rPr lang="en-US" dirty="0" smtClean="0"/>
              <a:t>the </a:t>
            </a:r>
            <a:r>
              <a:rPr lang="en-US" dirty="0"/>
              <a:t>electron’s time of birth, </a:t>
            </a:r>
            <a:r>
              <a:rPr lang="en-US" i="1" dirty="0"/>
              <a:t>ωt</a:t>
            </a:r>
            <a:r>
              <a:rPr lang="en-US" i="1" baseline="-25000" dirty="0"/>
              <a:t>0</a:t>
            </a:r>
            <a:r>
              <a:rPr lang="en-US" baseline="-25000" dirty="0"/>
              <a:t> </a:t>
            </a:r>
            <a:r>
              <a:rPr lang="en-US" dirty="0"/>
              <a:t>=</a:t>
            </a:r>
            <a:r>
              <a:rPr lang="en-US" i="1" dirty="0"/>
              <a:t>φ</a:t>
            </a:r>
            <a:r>
              <a:rPr lang="en-US" i="1" baseline="-25000" dirty="0"/>
              <a:t>0</a:t>
            </a:r>
            <a:r>
              <a:rPr lang="en-US" dirty="0"/>
              <a:t>, within the phase </a:t>
            </a:r>
            <a:r>
              <a:rPr lang="en-US" i="1" dirty="0" smtClean="0"/>
              <a:t>φ=</a:t>
            </a:r>
            <a:r>
              <a:rPr lang="en-US" i="1" dirty="0" err="1" smtClean="0"/>
              <a:t>ωt</a:t>
            </a:r>
            <a:r>
              <a:rPr lang="en-US" i="1" dirty="0" smtClean="0"/>
              <a:t> </a:t>
            </a:r>
            <a:r>
              <a:rPr lang="en-US" dirty="0" smtClean="0"/>
              <a:t>of </a:t>
            </a:r>
            <a:r>
              <a:rPr lang="en-US" dirty="0"/>
              <a:t>the laser electric field</a:t>
            </a:r>
            <a:endParaRPr lang="en-US" i="1" dirty="0" smtClean="0"/>
          </a:p>
          <a:p>
            <a:pPr marL="0" indent="0">
              <a:buNone/>
            </a:pPr>
            <a:endParaRPr lang="en-US" i="1" dirty="0"/>
          </a:p>
          <a:p>
            <a:pPr marL="0" indent="0">
              <a:buNone/>
            </a:pPr>
            <a:endParaRPr lang="en-US" i="1" dirty="0"/>
          </a:p>
          <a:p>
            <a:pPr marL="0" indent="0">
              <a:buNone/>
            </a:pPr>
            <a:endParaRPr lang="en-US" i="1" dirty="0"/>
          </a:p>
          <a:p>
            <a:pPr marL="0" indent="0">
              <a:buNone/>
            </a:pPr>
            <a:endParaRPr lang="en-US" i="1" dirty="0" smtClean="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25</a:t>
            </a:fld>
            <a:endParaRPr lang="en-US"/>
          </a:p>
        </p:txBody>
      </p:sp>
      <p:sp>
        <p:nvSpPr>
          <p:cNvPr id="5" name="Rectangle 4"/>
          <p:cNvSpPr/>
          <p:nvPr/>
        </p:nvSpPr>
        <p:spPr>
          <a:xfrm>
            <a:off x="1925905" y="2023009"/>
            <a:ext cx="3221756" cy="523220"/>
          </a:xfrm>
          <a:prstGeom prst="rect">
            <a:avLst/>
          </a:prstGeom>
        </p:spPr>
        <p:txBody>
          <a:bodyPr wrap="square">
            <a:spAutoFit/>
          </a:bodyPr>
          <a:lstStyle/>
          <a:p>
            <a:r>
              <a:rPr lang="en-US" sz="2800" dirty="0">
                <a:solidFill>
                  <a:srgbClr val="014188"/>
                </a:solidFill>
                <a:latin typeface="Times New Roman" panose="02020603050405020304" pitchFamily="18" charset="0"/>
                <a:ea typeface="Times New Roman" panose="02020603050405020304" pitchFamily="18" charset="0"/>
              </a:rPr>
              <a:t>m</a:t>
            </a:r>
            <a:r>
              <a:rPr lang="en-US" sz="2800" b="1" dirty="0">
                <a:solidFill>
                  <a:srgbClr val="014188"/>
                </a:solidFill>
                <a:latin typeface="Times New Roman" panose="02020603050405020304" pitchFamily="18" charset="0"/>
                <a:ea typeface="Times New Roman" panose="02020603050405020304" pitchFamily="18" charset="0"/>
              </a:rPr>
              <a:t>a</a:t>
            </a:r>
            <a:r>
              <a:rPr lang="en-US" sz="2800" dirty="0">
                <a:solidFill>
                  <a:srgbClr val="014188"/>
                </a:solidFill>
                <a:latin typeface="Times New Roman" panose="02020603050405020304" pitchFamily="18" charset="0"/>
                <a:ea typeface="Times New Roman" panose="02020603050405020304" pitchFamily="18" charset="0"/>
              </a:rPr>
              <a:t> = -e[</a:t>
            </a:r>
            <a:r>
              <a:rPr lang="en-US" sz="2800" b="1" dirty="0">
                <a:solidFill>
                  <a:srgbClr val="014188"/>
                </a:solidFill>
                <a:latin typeface="Times New Roman" panose="02020603050405020304" pitchFamily="18" charset="0"/>
                <a:ea typeface="Times New Roman" panose="02020603050405020304" pitchFamily="18" charset="0"/>
              </a:rPr>
              <a:t>E</a:t>
            </a:r>
            <a:r>
              <a:rPr lang="en-US" sz="2800" dirty="0">
                <a:solidFill>
                  <a:srgbClr val="014188"/>
                </a:solidFill>
                <a:latin typeface="Times New Roman" panose="02020603050405020304" pitchFamily="18" charset="0"/>
                <a:ea typeface="Times New Roman" panose="02020603050405020304" pitchFamily="18" charset="0"/>
              </a:rPr>
              <a:t> +</a:t>
            </a:r>
            <a:r>
              <a:rPr lang="en-US" sz="2800" b="1" dirty="0">
                <a:solidFill>
                  <a:srgbClr val="014188"/>
                </a:solidFill>
                <a:latin typeface="Times New Roman" panose="02020603050405020304" pitchFamily="18" charset="0"/>
                <a:ea typeface="Times New Roman" panose="02020603050405020304" pitchFamily="18" charset="0"/>
              </a:rPr>
              <a:t> v</a:t>
            </a:r>
            <a:r>
              <a:rPr lang="en-US" sz="2800" dirty="0">
                <a:solidFill>
                  <a:srgbClr val="014188"/>
                </a:solidFill>
                <a:latin typeface="Times New Roman" panose="02020603050405020304" pitchFamily="18" charset="0"/>
                <a:ea typeface="Times New Roman" panose="02020603050405020304" pitchFamily="18" charset="0"/>
              </a:rPr>
              <a:t> x </a:t>
            </a:r>
            <a:r>
              <a:rPr lang="en-US" sz="2800" b="1" dirty="0">
                <a:solidFill>
                  <a:srgbClr val="014188"/>
                </a:solidFill>
                <a:latin typeface="Times New Roman" panose="02020603050405020304" pitchFamily="18" charset="0"/>
                <a:ea typeface="Times New Roman" panose="02020603050405020304" pitchFamily="18" charset="0"/>
              </a:rPr>
              <a:t>B</a:t>
            </a:r>
            <a:r>
              <a:rPr lang="en-US" sz="2800" dirty="0">
                <a:solidFill>
                  <a:srgbClr val="014188"/>
                </a:solidFill>
                <a:latin typeface="Times New Roman" panose="02020603050405020304" pitchFamily="18" charset="0"/>
                <a:ea typeface="Times New Roman" panose="02020603050405020304" pitchFamily="18" charset="0"/>
              </a:rPr>
              <a:t>]</a:t>
            </a:r>
            <a:endParaRPr lang="en-US" sz="2800" dirty="0">
              <a:solidFill>
                <a:srgbClr val="014188"/>
              </a:solidFill>
            </a:endParaRPr>
          </a:p>
        </p:txBody>
      </p:sp>
      <p:cxnSp>
        <p:nvCxnSpPr>
          <p:cNvPr id="7" name="Straight Arrow Connector 6"/>
          <p:cNvCxnSpPr/>
          <p:nvPr/>
        </p:nvCxnSpPr>
        <p:spPr bwMode="auto">
          <a:xfrm flipV="1">
            <a:off x="4080164" y="1946564"/>
            <a:ext cx="457200" cy="665018"/>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423564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Electron motion in an intense laser </a:t>
            </a:r>
            <a:r>
              <a:rPr lang="en-US" sz="2800" dirty="0" smtClean="0"/>
              <a:t>fiel</a:t>
            </a:r>
            <a:r>
              <a:rPr lang="en-US" sz="3200" dirty="0" smtClean="0"/>
              <a:t>d:  </a:t>
            </a:r>
            <a:br>
              <a:rPr lang="en-US" sz="3200" dirty="0" smtClean="0"/>
            </a:br>
            <a:r>
              <a:rPr lang="en-US" sz="3200" dirty="0" smtClean="0"/>
              <a:t>         </a:t>
            </a:r>
            <a:r>
              <a:rPr lang="en-US" sz="2800" dirty="0" smtClean="0"/>
              <a:t>applying boundary conditions at t = 0</a:t>
            </a:r>
            <a:endParaRPr lang="en-US" dirty="0"/>
          </a:p>
        </p:txBody>
      </p:sp>
      <p:sp>
        <p:nvSpPr>
          <p:cNvPr id="3" name="Content Placeholder 2"/>
          <p:cNvSpPr>
            <a:spLocks noGrp="1"/>
          </p:cNvSpPr>
          <p:nvPr>
            <p:ph idx="1"/>
          </p:nvPr>
        </p:nvSpPr>
        <p:spPr>
          <a:xfrm>
            <a:off x="564306" y="864498"/>
            <a:ext cx="8130432" cy="5528209"/>
          </a:xfrm>
        </p:spPr>
        <p:style>
          <a:lnRef idx="2">
            <a:schemeClr val="accent2"/>
          </a:lnRef>
          <a:fillRef idx="1">
            <a:schemeClr val="lt1"/>
          </a:fillRef>
          <a:effectRef idx="0">
            <a:schemeClr val="accent2"/>
          </a:effectRef>
          <a:fontRef idx="minor">
            <a:schemeClr val="dk1"/>
          </a:fontRef>
        </p:style>
        <p:txBody>
          <a:bodyPr/>
          <a:lstStyle/>
          <a:p>
            <a:pPr marL="0" indent="0">
              <a:buNone/>
            </a:pPr>
            <a:r>
              <a:rPr lang="en-US" dirty="0" smtClean="0">
                <a:solidFill>
                  <a:schemeClr val="accent6"/>
                </a:solidFill>
              </a:rPr>
              <a:t>With the initial conditions v</a:t>
            </a:r>
            <a:r>
              <a:rPr lang="en-US" i="1" dirty="0" smtClean="0">
                <a:solidFill>
                  <a:schemeClr val="accent6"/>
                </a:solidFill>
              </a:rPr>
              <a:t>(t</a:t>
            </a:r>
            <a:r>
              <a:rPr lang="en-US" i="1" baseline="-25000" dirty="0" smtClean="0">
                <a:solidFill>
                  <a:schemeClr val="accent6"/>
                </a:solidFill>
              </a:rPr>
              <a:t>0</a:t>
            </a:r>
            <a:r>
              <a:rPr lang="en-US" i="1" dirty="0" smtClean="0">
                <a:solidFill>
                  <a:schemeClr val="accent6"/>
                </a:solidFill>
              </a:rPr>
              <a:t>)</a:t>
            </a:r>
            <a:r>
              <a:rPr lang="en-US" dirty="0" smtClean="0">
                <a:solidFill>
                  <a:schemeClr val="accent6"/>
                </a:solidFill>
              </a:rPr>
              <a:t> = </a:t>
            </a:r>
            <a:r>
              <a:rPr lang="en-US" i="1" dirty="0" smtClean="0">
                <a:solidFill>
                  <a:schemeClr val="accent6"/>
                </a:solidFill>
              </a:rPr>
              <a:t>0</a:t>
            </a:r>
            <a:r>
              <a:rPr lang="en-US" dirty="0" smtClean="0">
                <a:solidFill>
                  <a:schemeClr val="accent6"/>
                </a:solidFill>
              </a:rPr>
              <a:t> and </a:t>
            </a:r>
            <a:r>
              <a:rPr lang="en-US" i="1" dirty="0" smtClean="0">
                <a:solidFill>
                  <a:schemeClr val="accent6"/>
                </a:solidFill>
              </a:rPr>
              <a:t>x(t</a:t>
            </a:r>
            <a:r>
              <a:rPr lang="en-US" i="1" baseline="-25000" dirty="0" smtClean="0">
                <a:solidFill>
                  <a:schemeClr val="accent6"/>
                </a:solidFill>
              </a:rPr>
              <a:t>0</a:t>
            </a:r>
            <a:r>
              <a:rPr lang="en-US" i="1" dirty="0" smtClean="0">
                <a:solidFill>
                  <a:schemeClr val="accent6"/>
                </a:solidFill>
              </a:rPr>
              <a:t>)</a:t>
            </a:r>
            <a:r>
              <a:rPr lang="en-US" dirty="0" smtClean="0">
                <a:solidFill>
                  <a:schemeClr val="accent6"/>
                </a:solidFill>
              </a:rPr>
              <a:t> = </a:t>
            </a:r>
            <a:r>
              <a:rPr lang="en-US" i="1" dirty="0" smtClean="0">
                <a:solidFill>
                  <a:schemeClr val="accent6"/>
                </a:solidFill>
              </a:rPr>
              <a:t>0</a:t>
            </a:r>
          </a:p>
          <a:p>
            <a:pPr marL="0" indent="0">
              <a:buNone/>
            </a:pPr>
            <a:r>
              <a:rPr lang="en-US" dirty="0" smtClean="0">
                <a:solidFill>
                  <a:schemeClr val="accent6"/>
                </a:solidFill>
              </a:rPr>
              <a:t>                     v</a:t>
            </a:r>
            <a:r>
              <a:rPr lang="en-US" i="1" baseline="-25000" dirty="0" smtClean="0">
                <a:solidFill>
                  <a:schemeClr val="accent6"/>
                </a:solidFill>
              </a:rPr>
              <a:t>0</a:t>
            </a:r>
            <a:r>
              <a:rPr lang="en-US" dirty="0">
                <a:solidFill>
                  <a:schemeClr val="accent6"/>
                </a:solidFill>
              </a:rPr>
              <a:t>= </a:t>
            </a:r>
            <a:r>
              <a:rPr lang="en-US" i="1" dirty="0">
                <a:solidFill>
                  <a:schemeClr val="accent6"/>
                </a:solidFill>
              </a:rPr>
              <a:t>[eE</a:t>
            </a:r>
            <a:r>
              <a:rPr lang="en-US" i="1" baseline="-25000" dirty="0">
                <a:solidFill>
                  <a:schemeClr val="accent6"/>
                </a:solidFill>
              </a:rPr>
              <a:t>0</a:t>
            </a:r>
            <a:r>
              <a:rPr lang="en-US" i="1" dirty="0">
                <a:solidFill>
                  <a:schemeClr val="accent6"/>
                </a:solidFill>
              </a:rPr>
              <a:t>/</a:t>
            </a:r>
            <a:r>
              <a:rPr lang="en-US" i="1" dirty="0" err="1">
                <a:solidFill>
                  <a:schemeClr val="accent6"/>
                </a:solidFill>
              </a:rPr>
              <a:t>mω</a:t>
            </a:r>
            <a:r>
              <a:rPr lang="en-US" i="1" dirty="0">
                <a:solidFill>
                  <a:schemeClr val="accent6"/>
                </a:solidFill>
              </a:rPr>
              <a:t>] </a:t>
            </a:r>
            <a:r>
              <a:rPr lang="en-US" i="1" dirty="0" smtClean="0">
                <a:solidFill>
                  <a:schemeClr val="accent6"/>
                </a:solidFill>
              </a:rPr>
              <a:t>sinφ</a:t>
            </a:r>
            <a:r>
              <a:rPr lang="en-US" i="1" baseline="-25000" dirty="0" smtClean="0">
                <a:solidFill>
                  <a:schemeClr val="accent6"/>
                </a:solidFill>
              </a:rPr>
              <a:t>0</a:t>
            </a:r>
            <a:endParaRPr lang="en-US" i="1" dirty="0" smtClean="0">
              <a:solidFill>
                <a:schemeClr val="accent6"/>
              </a:solidFill>
            </a:endParaRPr>
          </a:p>
          <a:p>
            <a:pPr marL="0" indent="0">
              <a:buNone/>
            </a:pPr>
            <a:r>
              <a:rPr lang="en-US" dirty="0" smtClean="0">
                <a:solidFill>
                  <a:schemeClr val="accent6"/>
                </a:solidFill>
              </a:rPr>
              <a:t> and             </a:t>
            </a:r>
            <a:r>
              <a:rPr lang="en-US" i="1" dirty="0" smtClean="0">
                <a:solidFill>
                  <a:schemeClr val="accent6"/>
                </a:solidFill>
              </a:rPr>
              <a:t>x</a:t>
            </a:r>
            <a:r>
              <a:rPr lang="en-US" i="1" baseline="-25000" dirty="0" smtClean="0">
                <a:solidFill>
                  <a:schemeClr val="accent6"/>
                </a:solidFill>
              </a:rPr>
              <a:t>0 </a:t>
            </a:r>
            <a:r>
              <a:rPr lang="en-US" dirty="0">
                <a:solidFill>
                  <a:schemeClr val="accent6"/>
                </a:solidFill>
              </a:rPr>
              <a:t>=</a:t>
            </a:r>
            <a:r>
              <a:rPr lang="en-US" i="1" dirty="0">
                <a:solidFill>
                  <a:schemeClr val="accent6"/>
                </a:solidFill>
              </a:rPr>
              <a:t> - </a:t>
            </a:r>
            <a:r>
              <a:rPr lang="en-US" i="1" dirty="0" smtClean="0">
                <a:solidFill>
                  <a:schemeClr val="accent6"/>
                </a:solidFill>
              </a:rPr>
              <a:t>[eE</a:t>
            </a:r>
            <a:r>
              <a:rPr lang="en-US" i="1" baseline="-25000" dirty="0" smtClean="0">
                <a:solidFill>
                  <a:schemeClr val="accent6"/>
                </a:solidFill>
              </a:rPr>
              <a:t>0</a:t>
            </a:r>
            <a:r>
              <a:rPr lang="en-US" i="1" dirty="0" smtClean="0">
                <a:solidFill>
                  <a:schemeClr val="accent6"/>
                </a:solidFill>
              </a:rPr>
              <a:t>/mω</a:t>
            </a:r>
            <a:r>
              <a:rPr lang="en-US" i="1" baseline="30000" dirty="0" smtClean="0">
                <a:solidFill>
                  <a:schemeClr val="accent6"/>
                </a:solidFill>
              </a:rPr>
              <a:t>2</a:t>
            </a:r>
            <a:r>
              <a:rPr lang="en-US" i="1" dirty="0">
                <a:solidFill>
                  <a:schemeClr val="accent6"/>
                </a:solidFill>
              </a:rPr>
              <a:t>](cosφ</a:t>
            </a:r>
            <a:r>
              <a:rPr lang="en-US" i="1" baseline="-25000" dirty="0">
                <a:solidFill>
                  <a:schemeClr val="accent6"/>
                </a:solidFill>
              </a:rPr>
              <a:t>0</a:t>
            </a:r>
            <a:r>
              <a:rPr lang="en-US" i="1" dirty="0">
                <a:solidFill>
                  <a:schemeClr val="accent6"/>
                </a:solidFill>
              </a:rPr>
              <a:t> + φ</a:t>
            </a:r>
            <a:r>
              <a:rPr lang="en-US" i="1" baseline="-25000" dirty="0">
                <a:solidFill>
                  <a:schemeClr val="accent6"/>
                </a:solidFill>
              </a:rPr>
              <a:t>0</a:t>
            </a:r>
            <a:r>
              <a:rPr lang="en-US" i="1" dirty="0">
                <a:solidFill>
                  <a:schemeClr val="accent6"/>
                </a:solidFill>
              </a:rPr>
              <a:t>sinφ</a:t>
            </a:r>
            <a:r>
              <a:rPr lang="en-US" i="1" baseline="-25000" dirty="0">
                <a:solidFill>
                  <a:schemeClr val="accent6"/>
                </a:solidFill>
              </a:rPr>
              <a:t>0</a:t>
            </a:r>
            <a:r>
              <a:rPr lang="en-US" i="1" dirty="0" smtClean="0">
                <a:solidFill>
                  <a:schemeClr val="accent6"/>
                </a:solidFill>
              </a:rPr>
              <a:t>)</a:t>
            </a:r>
            <a:r>
              <a:rPr lang="en-US" dirty="0">
                <a:solidFill>
                  <a:schemeClr val="accent6"/>
                </a:solidFill>
              </a:rPr>
              <a:t> </a:t>
            </a:r>
            <a:endParaRPr lang="en-US" dirty="0" smtClean="0">
              <a:solidFill>
                <a:schemeClr val="accent6"/>
              </a:solidFill>
            </a:endParaRPr>
          </a:p>
          <a:p>
            <a:pPr marL="0" indent="0">
              <a:buNone/>
            </a:pPr>
            <a:r>
              <a:rPr lang="en-US" dirty="0" smtClean="0">
                <a:solidFill>
                  <a:schemeClr val="accent6"/>
                </a:solidFill>
              </a:rPr>
              <a:t>The </a:t>
            </a:r>
            <a:r>
              <a:rPr lang="en-US" dirty="0">
                <a:solidFill>
                  <a:schemeClr val="accent6"/>
                </a:solidFill>
              </a:rPr>
              <a:t>time dependent velocity of the electron is </a:t>
            </a:r>
            <a:r>
              <a:rPr lang="en-US" dirty="0" smtClean="0">
                <a:solidFill>
                  <a:schemeClr val="accent6"/>
                </a:solidFill>
              </a:rPr>
              <a:t>then </a:t>
            </a:r>
          </a:p>
          <a:p>
            <a:pPr marL="0" indent="0">
              <a:buNone/>
            </a:pPr>
            <a:r>
              <a:rPr lang="en-US" dirty="0" smtClean="0">
                <a:solidFill>
                  <a:schemeClr val="accent6"/>
                </a:solidFill>
              </a:rPr>
              <a:t>          v(t) = </a:t>
            </a:r>
            <a:r>
              <a:rPr lang="en-US" dirty="0">
                <a:solidFill>
                  <a:schemeClr val="accent6"/>
                </a:solidFill>
              </a:rPr>
              <a:t>-[eE</a:t>
            </a:r>
            <a:r>
              <a:rPr lang="en-US" baseline="-25000" dirty="0">
                <a:solidFill>
                  <a:schemeClr val="accent6"/>
                </a:solidFill>
              </a:rPr>
              <a:t>0</a:t>
            </a:r>
            <a:r>
              <a:rPr lang="en-US" dirty="0">
                <a:solidFill>
                  <a:schemeClr val="accent6"/>
                </a:solidFill>
              </a:rPr>
              <a:t>/</a:t>
            </a:r>
            <a:r>
              <a:rPr lang="en-US" dirty="0" err="1">
                <a:solidFill>
                  <a:schemeClr val="accent6"/>
                </a:solidFill>
              </a:rPr>
              <a:t>mω</a:t>
            </a:r>
            <a:r>
              <a:rPr lang="en-US" dirty="0">
                <a:solidFill>
                  <a:schemeClr val="accent6"/>
                </a:solidFill>
              </a:rPr>
              <a:t>](</a:t>
            </a:r>
            <a:r>
              <a:rPr lang="en-US" dirty="0" err="1">
                <a:solidFill>
                  <a:schemeClr val="accent6"/>
                </a:solidFill>
              </a:rPr>
              <a:t>sinφ</a:t>
            </a:r>
            <a:r>
              <a:rPr lang="en-US" dirty="0">
                <a:solidFill>
                  <a:schemeClr val="accent6"/>
                </a:solidFill>
              </a:rPr>
              <a:t> – sinφ</a:t>
            </a:r>
            <a:r>
              <a:rPr lang="en-US" baseline="-25000" dirty="0">
                <a:solidFill>
                  <a:schemeClr val="accent6"/>
                </a:solidFill>
              </a:rPr>
              <a:t>0</a:t>
            </a:r>
            <a:r>
              <a:rPr lang="en-US" dirty="0" smtClean="0">
                <a:solidFill>
                  <a:schemeClr val="accent6"/>
                </a:solidFill>
              </a:rPr>
              <a:t>)     </a:t>
            </a:r>
            <a:r>
              <a:rPr lang="en-US" sz="1800" dirty="0" smtClean="0">
                <a:solidFill>
                  <a:srgbClr val="8E0000"/>
                </a:solidFill>
              </a:rPr>
              <a:t>(correct Eq.7.6a in book)</a:t>
            </a:r>
          </a:p>
          <a:p>
            <a:pPr marL="0" indent="0">
              <a:buNone/>
            </a:pPr>
            <a:r>
              <a:rPr lang="en-US" dirty="0" smtClean="0">
                <a:solidFill>
                  <a:schemeClr val="accent6"/>
                </a:solidFill>
              </a:rPr>
              <a:t>and </a:t>
            </a:r>
            <a:r>
              <a:rPr lang="en-US" dirty="0">
                <a:solidFill>
                  <a:schemeClr val="accent6"/>
                </a:solidFill>
              </a:rPr>
              <a:t>the time dependent amplitude of the electron </a:t>
            </a:r>
            <a:r>
              <a:rPr lang="en-US" dirty="0" smtClean="0">
                <a:solidFill>
                  <a:schemeClr val="accent6"/>
                </a:solidFill>
              </a:rPr>
              <a:t>(</a:t>
            </a:r>
            <a:r>
              <a:rPr lang="en-US" dirty="0">
                <a:solidFill>
                  <a:schemeClr val="accent6"/>
                </a:solidFill>
              </a:rPr>
              <a:t>away from the parent atom ion) </a:t>
            </a:r>
            <a:r>
              <a:rPr lang="en-US" dirty="0" smtClean="0">
                <a:solidFill>
                  <a:schemeClr val="accent6"/>
                </a:solidFill>
              </a:rPr>
              <a:t>is</a:t>
            </a:r>
          </a:p>
          <a:p>
            <a:pPr marL="0" indent="0">
              <a:buNone/>
            </a:pPr>
            <a:r>
              <a:rPr lang="en-US" dirty="0">
                <a:solidFill>
                  <a:schemeClr val="accent6"/>
                </a:solidFill>
              </a:rPr>
              <a:t> </a:t>
            </a:r>
            <a:r>
              <a:rPr lang="en-US" dirty="0" smtClean="0">
                <a:solidFill>
                  <a:schemeClr val="accent6"/>
                </a:solidFill>
              </a:rPr>
              <a:t>   x(t</a:t>
            </a:r>
            <a:r>
              <a:rPr lang="en-US" dirty="0">
                <a:solidFill>
                  <a:schemeClr val="accent6"/>
                </a:solidFill>
              </a:rPr>
              <a:t>) = [eE</a:t>
            </a:r>
            <a:r>
              <a:rPr lang="en-US" baseline="-25000" dirty="0">
                <a:solidFill>
                  <a:schemeClr val="accent6"/>
                </a:solidFill>
              </a:rPr>
              <a:t>0</a:t>
            </a:r>
            <a:r>
              <a:rPr lang="en-US" dirty="0">
                <a:solidFill>
                  <a:schemeClr val="accent6"/>
                </a:solidFill>
              </a:rPr>
              <a:t>/mω</a:t>
            </a:r>
            <a:r>
              <a:rPr lang="en-US" baseline="30000" dirty="0">
                <a:solidFill>
                  <a:schemeClr val="accent6"/>
                </a:solidFill>
              </a:rPr>
              <a:t>2</a:t>
            </a:r>
            <a:r>
              <a:rPr lang="en-US" dirty="0">
                <a:solidFill>
                  <a:schemeClr val="accent6"/>
                </a:solidFill>
              </a:rPr>
              <a:t>][(</a:t>
            </a:r>
            <a:r>
              <a:rPr lang="en-US" dirty="0" err="1">
                <a:solidFill>
                  <a:schemeClr val="accent6"/>
                </a:solidFill>
              </a:rPr>
              <a:t>cosφ</a:t>
            </a:r>
            <a:r>
              <a:rPr lang="en-US" dirty="0">
                <a:solidFill>
                  <a:schemeClr val="accent6"/>
                </a:solidFill>
              </a:rPr>
              <a:t> – cosφ</a:t>
            </a:r>
            <a:r>
              <a:rPr lang="en-US" baseline="-25000" dirty="0">
                <a:solidFill>
                  <a:schemeClr val="accent6"/>
                </a:solidFill>
              </a:rPr>
              <a:t>0</a:t>
            </a:r>
            <a:r>
              <a:rPr lang="en-US" dirty="0">
                <a:solidFill>
                  <a:schemeClr val="accent6"/>
                </a:solidFill>
              </a:rPr>
              <a:t>) + (φ-φ</a:t>
            </a:r>
            <a:r>
              <a:rPr lang="en-US" baseline="-25000" dirty="0">
                <a:solidFill>
                  <a:schemeClr val="accent6"/>
                </a:solidFill>
              </a:rPr>
              <a:t>0</a:t>
            </a:r>
            <a:r>
              <a:rPr lang="en-US" dirty="0">
                <a:solidFill>
                  <a:schemeClr val="accent6"/>
                </a:solidFill>
              </a:rPr>
              <a:t>)sinφ</a:t>
            </a:r>
            <a:r>
              <a:rPr lang="en-US" baseline="-25000" dirty="0">
                <a:solidFill>
                  <a:schemeClr val="accent6"/>
                </a:solidFill>
              </a:rPr>
              <a:t>0</a:t>
            </a:r>
            <a:r>
              <a:rPr lang="en-US" dirty="0" smtClean="0">
                <a:solidFill>
                  <a:schemeClr val="accent6"/>
                </a:solidFill>
              </a:rPr>
              <a:t>]   </a:t>
            </a:r>
            <a:r>
              <a:rPr lang="en-US" sz="2000" dirty="0" smtClean="0">
                <a:solidFill>
                  <a:schemeClr val="accent6"/>
                </a:solidFill>
              </a:rPr>
              <a:t>(Eq.7.6b)</a:t>
            </a:r>
            <a:endParaRPr lang="en-US" sz="2800" dirty="0" smtClean="0">
              <a:solidFill>
                <a:schemeClr val="accent6"/>
              </a:solidFill>
            </a:endParaRPr>
          </a:p>
          <a:p>
            <a:pPr marL="0" indent="0">
              <a:buNone/>
            </a:pPr>
            <a:r>
              <a:rPr lang="en-US" dirty="0" smtClean="0">
                <a:solidFill>
                  <a:schemeClr val="accent6"/>
                </a:solidFill>
              </a:rPr>
              <a:t>At return to the parent ion x(</a:t>
            </a:r>
            <a:r>
              <a:rPr lang="en-US" i="1" dirty="0" err="1" smtClean="0">
                <a:solidFill>
                  <a:schemeClr val="accent6"/>
                </a:solidFill>
              </a:rPr>
              <a:t>t</a:t>
            </a:r>
            <a:r>
              <a:rPr lang="en-US" i="1" baseline="-25000" dirty="0" err="1" smtClean="0">
                <a:solidFill>
                  <a:schemeClr val="accent6"/>
                </a:solidFill>
              </a:rPr>
              <a:t>r</a:t>
            </a:r>
            <a:r>
              <a:rPr lang="en-US" dirty="0" smtClean="0">
                <a:solidFill>
                  <a:schemeClr val="accent6"/>
                </a:solidFill>
              </a:rPr>
              <a:t>) = 0, thus the bracket on the </a:t>
            </a:r>
            <a:r>
              <a:rPr lang="en-US" dirty="0" err="1" smtClean="0">
                <a:solidFill>
                  <a:schemeClr val="accent6"/>
                </a:solidFill>
              </a:rPr>
              <a:t>rhs</a:t>
            </a:r>
            <a:r>
              <a:rPr lang="en-US" dirty="0" smtClean="0">
                <a:solidFill>
                  <a:schemeClr val="accent6"/>
                </a:solidFill>
              </a:rPr>
              <a:t> must be zero</a:t>
            </a:r>
          </a:p>
          <a:p>
            <a:pPr marL="0" indent="0">
              <a:buNone/>
            </a:pPr>
            <a:r>
              <a:rPr lang="en-US" dirty="0" smtClean="0"/>
              <a:t>              </a:t>
            </a:r>
            <a:r>
              <a:rPr lang="en-US" dirty="0" smtClean="0">
                <a:solidFill>
                  <a:srgbClr val="C00000"/>
                </a:solidFill>
              </a:rPr>
              <a:t>φ</a:t>
            </a:r>
            <a:r>
              <a:rPr lang="en-US" baseline="-25000" dirty="0" smtClean="0">
                <a:solidFill>
                  <a:srgbClr val="C00000"/>
                </a:solidFill>
              </a:rPr>
              <a:t>r</a:t>
            </a:r>
            <a:r>
              <a:rPr lang="en-US" dirty="0" smtClean="0">
                <a:solidFill>
                  <a:srgbClr val="C00000"/>
                </a:solidFill>
              </a:rPr>
              <a:t>sinφ</a:t>
            </a:r>
            <a:r>
              <a:rPr lang="en-US" baseline="-25000" dirty="0" smtClean="0">
                <a:solidFill>
                  <a:srgbClr val="C00000"/>
                </a:solidFill>
              </a:rPr>
              <a:t>0</a:t>
            </a:r>
            <a:r>
              <a:rPr lang="en-US" dirty="0" smtClean="0">
                <a:solidFill>
                  <a:srgbClr val="C00000"/>
                </a:solidFill>
              </a:rPr>
              <a:t> + </a:t>
            </a:r>
            <a:r>
              <a:rPr lang="en-US" dirty="0" err="1" smtClean="0">
                <a:solidFill>
                  <a:srgbClr val="C00000"/>
                </a:solidFill>
              </a:rPr>
              <a:t>cosφ</a:t>
            </a:r>
            <a:r>
              <a:rPr lang="en-US" baseline="-25000" dirty="0" err="1" smtClean="0">
                <a:solidFill>
                  <a:srgbClr val="C00000"/>
                </a:solidFill>
              </a:rPr>
              <a:t>r</a:t>
            </a:r>
            <a:r>
              <a:rPr lang="en-US" dirty="0" smtClean="0">
                <a:solidFill>
                  <a:srgbClr val="C00000"/>
                </a:solidFill>
              </a:rPr>
              <a:t> = φ</a:t>
            </a:r>
            <a:r>
              <a:rPr lang="en-US" baseline="-25000" dirty="0" smtClean="0">
                <a:solidFill>
                  <a:srgbClr val="C00000"/>
                </a:solidFill>
              </a:rPr>
              <a:t>0</a:t>
            </a:r>
            <a:r>
              <a:rPr lang="en-US" dirty="0" smtClean="0">
                <a:solidFill>
                  <a:srgbClr val="C00000"/>
                </a:solidFill>
              </a:rPr>
              <a:t>sinφ</a:t>
            </a:r>
            <a:r>
              <a:rPr lang="en-US" baseline="-25000" dirty="0" smtClean="0">
                <a:solidFill>
                  <a:srgbClr val="C00000"/>
                </a:solidFill>
              </a:rPr>
              <a:t>0</a:t>
            </a:r>
            <a:r>
              <a:rPr lang="en-US" dirty="0" smtClean="0">
                <a:solidFill>
                  <a:srgbClr val="C00000"/>
                </a:solidFill>
              </a:rPr>
              <a:t> + cosφ</a:t>
            </a:r>
            <a:r>
              <a:rPr lang="en-US" baseline="-25000" dirty="0" smtClean="0">
                <a:solidFill>
                  <a:srgbClr val="C00000"/>
                </a:solidFill>
              </a:rPr>
              <a:t>0</a:t>
            </a:r>
            <a:r>
              <a:rPr lang="en-US" dirty="0" smtClean="0">
                <a:solidFill>
                  <a:srgbClr val="C00000"/>
                </a:solidFill>
              </a:rPr>
              <a:t> </a:t>
            </a:r>
          </a:p>
          <a:p>
            <a:pPr marL="0" indent="0">
              <a:buNone/>
            </a:pPr>
            <a:r>
              <a:rPr lang="en-US" dirty="0">
                <a:solidFill>
                  <a:schemeClr val="accent6"/>
                </a:solidFill>
              </a:rPr>
              <a:t>w</a:t>
            </a:r>
            <a:r>
              <a:rPr lang="en-US" dirty="0" smtClean="0">
                <a:solidFill>
                  <a:schemeClr val="accent6"/>
                </a:solidFill>
              </a:rPr>
              <a:t>here the return phase is </a:t>
            </a:r>
            <a:r>
              <a:rPr lang="en-US" dirty="0" err="1">
                <a:solidFill>
                  <a:schemeClr val="accent6"/>
                </a:solidFill>
              </a:rPr>
              <a:t>φ</a:t>
            </a:r>
            <a:r>
              <a:rPr lang="en-US" baseline="-25000" dirty="0" err="1">
                <a:solidFill>
                  <a:schemeClr val="accent6"/>
                </a:solidFill>
              </a:rPr>
              <a:t>r</a:t>
            </a:r>
            <a:r>
              <a:rPr lang="en-US" dirty="0">
                <a:solidFill>
                  <a:schemeClr val="accent6"/>
                </a:solidFill>
              </a:rPr>
              <a:t> = </a:t>
            </a:r>
            <a:r>
              <a:rPr lang="en-US" dirty="0" err="1" smtClean="0">
                <a:solidFill>
                  <a:schemeClr val="accent6"/>
                </a:solidFill>
              </a:rPr>
              <a:t>ωt</a:t>
            </a:r>
            <a:r>
              <a:rPr lang="en-US" baseline="-25000" dirty="0" err="1" smtClean="0">
                <a:solidFill>
                  <a:schemeClr val="accent6"/>
                </a:solidFill>
              </a:rPr>
              <a:t>r</a:t>
            </a:r>
            <a:r>
              <a:rPr lang="en-US" dirty="0" smtClean="0"/>
              <a:t>.</a:t>
            </a:r>
          </a:p>
          <a:p>
            <a:pPr marL="0" indent="0">
              <a:buNone/>
            </a:pPr>
            <a:r>
              <a:rPr lang="en-US" dirty="0"/>
              <a:t> </a:t>
            </a:r>
            <a:r>
              <a:rPr lang="en-US" dirty="0" smtClean="0"/>
              <a:t>            </a:t>
            </a:r>
            <a:endParaRPr lang="en-US" dirty="0"/>
          </a:p>
          <a:p>
            <a:pPr marL="0" indent="0">
              <a:buNone/>
            </a:pPr>
            <a:endParaRPr lang="en-US" i="1" dirty="0"/>
          </a:p>
          <a:p>
            <a:pPr marL="0" indent="0">
              <a:buNone/>
            </a:pP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26</a:t>
            </a:fld>
            <a:endParaRPr lang="en-US" dirty="0"/>
          </a:p>
        </p:txBody>
      </p:sp>
    </p:spTree>
    <p:extLst>
      <p:ext uri="{BB962C8B-B14F-4D97-AF65-F5344CB8AC3E}">
        <p14:creationId xmlns:p14="http://schemas.microsoft.com/office/powerpoint/2010/main" val="4008620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HHG example</a:t>
            </a:r>
            <a:endParaRPr lang="en-US" dirty="0"/>
          </a:p>
        </p:txBody>
      </p:sp>
      <p:sp>
        <p:nvSpPr>
          <p:cNvPr id="3" name="Content Placeholder 2"/>
          <p:cNvSpPr>
            <a:spLocks noGrp="1"/>
          </p:cNvSpPr>
          <p:nvPr>
            <p:ph idx="1"/>
          </p:nvPr>
        </p:nvSpPr>
        <p:spPr>
          <a:xfrm>
            <a:off x="339866" y="857756"/>
            <a:ext cx="8037414" cy="5238244"/>
          </a:xfrm>
        </p:spPr>
        <p:txBody>
          <a:bodyPr/>
          <a:lstStyle/>
          <a:p>
            <a:pPr marL="0" indent="0">
              <a:buNone/>
            </a:pPr>
            <a:r>
              <a:rPr lang="en-US" dirty="0" smtClean="0"/>
              <a:t>For atoms irradiated at 5 </a:t>
            </a:r>
            <a:r>
              <a:rPr lang="en-US" dirty="0"/>
              <a:t>x 10</a:t>
            </a:r>
            <a:r>
              <a:rPr lang="en-US" baseline="30000" dirty="0"/>
              <a:t>14</a:t>
            </a:r>
            <a:r>
              <a:rPr lang="en-US" dirty="0"/>
              <a:t> </a:t>
            </a:r>
            <a:r>
              <a:rPr lang="en-US" dirty="0" smtClean="0"/>
              <a:t>W/cm</a:t>
            </a:r>
            <a:r>
              <a:rPr lang="en-US" baseline="30000" dirty="0" smtClean="0"/>
              <a:t>2</a:t>
            </a:r>
            <a:r>
              <a:rPr lang="en-US" dirty="0" smtClean="0"/>
              <a:t>, with </a:t>
            </a:r>
            <a:r>
              <a:rPr lang="en-US" dirty="0"/>
              <a:t>a wavelength of 800 </a:t>
            </a:r>
            <a:r>
              <a:rPr lang="en-US" dirty="0" smtClean="0"/>
              <a:t>nm, the peak </a:t>
            </a:r>
            <a:r>
              <a:rPr lang="en-US" dirty="0"/>
              <a:t>electric field, E</a:t>
            </a:r>
            <a:r>
              <a:rPr lang="en-US" baseline="-25000" dirty="0"/>
              <a:t>0</a:t>
            </a:r>
            <a:r>
              <a:rPr lang="en-US" dirty="0" smtClean="0"/>
              <a:t>, is </a:t>
            </a:r>
            <a:r>
              <a:rPr lang="en-US" dirty="0"/>
              <a:t>6.14 x 10</a:t>
            </a:r>
            <a:r>
              <a:rPr lang="en-US" baseline="30000" dirty="0"/>
              <a:t>8</a:t>
            </a:r>
            <a:r>
              <a:rPr lang="en-US" dirty="0"/>
              <a:t> </a:t>
            </a:r>
            <a:r>
              <a:rPr lang="en-US" dirty="0" smtClean="0"/>
              <a:t>V/cm. From the equations in a previous slide, one has</a:t>
            </a:r>
          </a:p>
          <a:p>
            <a:pPr marL="0" indent="0">
              <a:buNone/>
            </a:pPr>
            <a:r>
              <a:rPr lang="en-US" dirty="0" smtClean="0"/>
              <a:t>        x(t</a:t>
            </a:r>
            <a:r>
              <a:rPr lang="en-US" dirty="0"/>
              <a:t>) = (1.947 nm)[(</a:t>
            </a:r>
            <a:r>
              <a:rPr lang="en-US" dirty="0" err="1"/>
              <a:t>cosφ</a:t>
            </a:r>
            <a:r>
              <a:rPr lang="en-US" dirty="0"/>
              <a:t> – cosφ</a:t>
            </a:r>
            <a:r>
              <a:rPr lang="en-US" baseline="-25000" dirty="0"/>
              <a:t>0</a:t>
            </a:r>
            <a:r>
              <a:rPr lang="en-US" dirty="0"/>
              <a:t>) + (φ</a:t>
            </a:r>
            <a:r>
              <a:rPr lang="en-US" baseline="-25000" dirty="0"/>
              <a:t> </a:t>
            </a:r>
            <a:r>
              <a:rPr lang="en-US" dirty="0"/>
              <a:t>– φ</a:t>
            </a:r>
            <a:r>
              <a:rPr lang="en-US" baseline="-25000" dirty="0"/>
              <a:t>0</a:t>
            </a:r>
            <a:r>
              <a:rPr lang="en-US" dirty="0"/>
              <a:t>)sinφ</a:t>
            </a:r>
            <a:r>
              <a:rPr lang="en-US" baseline="-25000" dirty="0"/>
              <a:t>0</a:t>
            </a:r>
            <a:r>
              <a:rPr lang="en-US" dirty="0" smtClean="0"/>
              <a:t>)]</a:t>
            </a:r>
          </a:p>
          <a:p>
            <a:pPr marL="0" indent="0">
              <a:buNone/>
            </a:pPr>
            <a:r>
              <a:rPr lang="en-US" dirty="0"/>
              <a:t>The electron return energies </a:t>
            </a:r>
            <a:r>
              <a:rPr lang="en-US" dirty="0" smtClean="0"/>
              <a:t>are</a:t>
            </a:r>
          </a:p>
          <a:p>
            <a:pPr marL="0" indent="0">
              <a:buNone/>
            </a:pPr>
            <a:r>
              <a:rPr lang="en-US" dirty="0" smtClean="0"/>
              <a:t>         </a:t>
            </a:r>
            <a:r>
              <a:rPr lang="en-US" dirty="0" err="1" smtClean="0"/>
              <a:t>E</a:t>
            </a:r>
            <a:r>
              <a:rPr lang="en-US" baseline="-25000" dirty="0" err="1" smtClean="0"/>
              <a:t>e</a:t>
            </a:r>
            <a:r>
              <a:rPr lang="en-US" baseline="-25000" dirty="0" smtClean="0"/>
              <a:t> </a:t>
            </a:r>
            <a:r>
              <a:rPr lang="en-US" dirty="0"/>
              <a:t>(</a:t>
            </a:r>
            <a:r>
              <a:rPr lang="en-US" dirty="0" err="1"/>
              <a:t>t</a:t>
            </a:r>
            <a:r>
              <a:rPr lang="en-US" baseline="-25000" dirty="0" err="1"/>
              <a:t>r</a:t>
            </a:r>
            <a:r>
              <a:rPr lang="en-US" dirty="0"/>
              <a:t>) = ½ mv</a:t>
            </a:r>
            <a:r>
              <a:rPr lang="en-US" baseline="30000" dirty="0"/>
              <a:t>2</a:t>
            </a:r>
            <a:r>
              <a:rPr lang="en-US" dirty="0"/>
              <a:t>(</a:t>
            </a:r>
            <a:r>
              <a:rPr lang="en-US" dirty="0" err="1"/>
              <a:t>t</a:t>
            </a:r>
            <a:r>
              <a:rPr lang="en-US" baseline="-25000" dirty="0" err="1"/>
              <a:t>r</a:t>
            </a:r>
            <a:r>
              <a:rPr lang="en-US" dirty="0"/>
              <a:t>) = [e</a:t>
            </a:r>
            <a:r>
              <a:rPr lang="en-US" baseline="30000" dirty="0"/>
              <a:t>2</a:t>
            </a:r>
            <a:r>
              <a:rPr lang="en-US" dirty="0"/>
              <a:t>E</a:t>
            </a:r>
            <a:r>
              <a:rPr lang="en-US" baseline="-25000" dirty="0"/>
              <a:t>0</a:t>
            </a:r>
            <a:r>
              <a:rPr lang="en-US" baseline="30000" dirty="0"/>
              <a:t>2</a:t>
            </a:r>
            <a:r>
              <a:rPr lang="en-US" dirty="0"/>
              <a:t>/2mω</a:t>
            </a:r>
            <a:r>
              <a:rPr lang="en-US" baseline="30000" dirty="0"/>
              <a:t>2</a:t>
            </a:r>
            <a:r>
              <a:rPr lang="en-US" dirty="0"/>
              <a:t>] (</a:t>
            </a:r>
            <a:r>
              <a:rPr lang="en-US" dirty="0" err="1"/>
              <a:t>sinφ</a:t>
            </a:r>
            <a:r>
              <a:rPr lang="en-US" baseline="-25000" dirty="0" err="1"/>
              <a:t>r</a:t>
            </a:r>
            <a:r>
              <a:rPr lang="en-US" baseline="-25000" dirty="0"/>
              <a:t> </a:t>
            </a:r>
            <a:r>
              <a:rPr lang="en-US" dirty="0"/>
              <a:t>– </a:t>
            </a:r>
            <a:r>
              <a:rPr lang="en-US" dirty="0" smtClean="0"/>
              <a:t>sinφ</a:t>
            </a:r>
            <a:r>
              <a:rPr lang="en-US" baseline="-25000" dirty="0" smtClean="0"/>
              <a:t>0</a:t>
            </a:r>
            <a:r>
              <a:rPr lang="en-US" dirty="0" smtClean="0"/>
              <a:t>)</a:t>
            </a:r>
            <a:r>
              <a:rPr lang="en-US" baseline="30000" dirty="0" smtClean="0"/>
              <a:t>2</a:t>
            </a:r>
          </a:p>
          <a:p>
            <a:pPr marL="0" indent="0">
              <a:buNone/>
            </a:pPr>
            <a:r>
              <a:rPr lang="en-US" dirty="0" smtClean="0"/>
              <a:t>         </a:t>
            </a:r>
            <a:r>
              <a:rPr lang="en-US" dirty="0" err="1" smtClean="0"/>
              <a:t>E</a:t>
            </a:r>
            <a:r>
              <a:rPr lang="en-US" baseline="-25000" dirty="0" err="1" smtClean="0"/>
              <a:t>e</a:t>
            </a:r>
            <a:r>
              <a:rPr lang="en-US" baseline="-25000" dirty="0" smtClean="0"/>
              <a:t> </a:t>
            </a:r>
            <a:r>
              <a:rPr lang="en-US" dirty="0"/>
              <a:t>(</a:t>
            </a:r>
            <a:r>
              <a:rPr lang="en-US" dirty="0" err="1"/>
              <a:t>t</a:t>
            </a:r>
            <a:r>
              <a:rPr lang="en-US" baseline="-25000" dirty="0" err="1"/>
              <a:t>r</a:t>
            </a:r>
            <a:r>
              <a:rPr lang="en-US" dirty="0"/>
              <a:t>) = (59.76 eV) (</a:t>
            </a:r>
            <a:r>
              <a:rPr lang="en-US" dirty="0" err="1"/>
              <a:t>sinφ</a:t>
            </a:r>
            <a:r>
              <a:rPr lang="en-US" baseline="-25000" dirty="0" err="1"/>
              <a:t>r</a:t>
            </a:r>
            <a:r>
              <a:rPr lang="en-US" dirty="0"/>
              <a:t> – </a:t>
            </a:r>
            <a:r>
              <a:rPr lang="en-US" dirty="0" smtClean="0"/>
              <a:t>sinφ</a:t>
            </a:r>
            <a:r>
              <a:rPr lang="en-US" baseline="-25000" dirty="0" smtClean="0"/>
              <a:t>0</a:t>
            </a:r>
            <a:r>
              <a:rPr lang="en-US" dirty="0" smtClean="0"/>
              <a:t>)</a:t>
            </a:r>
            <a:r>
              <a:rPr lang="en-US" baseline="30000" dirty="0" smtClean="0"/>
              <a:t>2</a:t>
            </a:r>
          </a:p>
          <a:p>
            <a:pPr marL="0" indent="0">
              <a:buNone/>
            </a:pPr>
            <a:r>
              <a:rPr lang="en-US" dirty="0"/>
              <a:t>T</a:t>
            </a:r>
            <a:r>
              <a:rPr lang="en-US" dirty="0" smtClean="0"/>
              <a:t>he </a:t>
            </a:r>
            <a:r>
              <a:rPr lang="en-US" dirty="0"/>
              <a:t>trajectory for </a:t>
            </a:r>
            <a:r>
              <a:rPr lang="en-US" i="1" dirty="0"/>
              <a:t>φ</a:t>
            </a:r>
            <a:r>
              <a:rPr lang="en-US" baseline="-25000" dirty="0"/>
              <a:t>0</a:t>
            </a:r>
            <a:r>
              <a:rPr lang="en-US" dirty="0"/>
              <a:t> = </a:t>
            </a:r>
            <a:r>
              <a:rPr lang="en-US" i="1" dirty="0"/>
              <a:t>0°</a:t>
            </a:r>
            <a:r>
              <a:rPr lang="en-US" dirty="0"/>
              <a:t> (birth at the peak of the laser electric field) corresponds to a simple  electron  oscillation with excursion distances of nearly 4 nm from the parent  ion, gaining a maximum kinetic energy of near 60 eV, but returning to the ion with zero kinetic energy. </a:t>
            </a:r>
            <a:r>
              <a:rPr lang="en-US" dirty="0" smtClean="0"/>
              <a:t>For neon atoms the </a:t>
            </a:r>
            <a:r>
              <a:rPr lang="en-US" dirty="0"/>
              <a:t>ionization energy </a:t>
            </a:r>
            <a:r>
              <a:rPr lang="en-US" dirty="0" smtClean="0"/>
              <a:t>is </a:t>
            </a:r>
            <a:r>
              <a:rPr lang="en-US" dirty="0"/>
              <a:t>21.6 eV. </a:t>
            </a:r>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27</a:t>
            </a:fld>
            <a:endParaRPr lang="en-US"/>
          </a:p>
        </p:txBody>
      </p:sp>
    </p:spTree>
    <p:extLst>
      <p:ext uri="{BB962C8B-B14F-4D97-AF65-F5344CB8AC3E}">
        <p14:creationId xmlns:p14="http://schemas.microsoft.com/office/powerpoint/2010/main" val="11653485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HHG </a:t>
            </a:r>
            <a:r>
              <a:rPr lang="en-US" dirty="0" smtClean="0"/>
              <a:t>example (continued)</a:t>
            </a:r>
            <a:endParaRPr lang="en-US" dirty="0"/>
          </a:p>
        </p:txBody>
      </p:sp>
      <p:sp>
        <p:nvSpPr>
          <p:cNvPr id="3" name="Content Placeholder 2"/>
          <p:cNvSpPr>
            <a:spLocks noGrp="1"/>
          </p:cNvSpPr>
          <p:nvPr>
            <p:ph idx="1"/>
          </p:nvPr>
        </p:nvSpPr>
        <p:spPr/>
        <p:txBody>
          <a:bodyPr/>
          <a:lstStyle/>
          <a:p>
            <a:pPr marL="0" indent="0">
              <a:buNone/>
            </a:pPr>
            <a:r>
              <a:rPr lang="en-US" dirty="0" smtClean="0"/>
              <a:t>Of particular interest is </a:t>
            </a:r>
            <a:r>
              <a:rPr lang="en-US" i="1" dirty="0"/>
              <a:t>φ</a:t>
            </a:r>
            <a:r>
              <a:rPr lang="en-US" baseline="-25000" dirty="0"/>
              <a:t>0</a:t>
            </a:r>
            <a:r>
              <a:rPr lang="en-US" dirty="0"/>
              <a:t> ≅ </a:t>
            </a:r>
            <a:r>
              <a:rPr lang="en-US" i="1" dirty="0"/>
              <a:t>π/10</a:t>
            </a:r>
            <a:r>
              <a:rPr lang="en-US" dirty="0"/>
              <a:t> = </a:t>
            </a:r>
            <a:r>
              <a:rPr lang="en-US" i="1" dirty="0"/>
              <a:t>18°</a:t>
            </a:r>
            <a:r>
              <a:rPr lang="en-US" dirty="0"/>
              <a:t>, </a:t>
            </a:r>
            <a:r>
              <a:rPr lang="en-US" dirty="0" smtClean="0"/>
              <a:t>just beyond the peak of the pulse. This corresponds to the maximum return energy, in this example 94.8 eV at</a:t>
            </a:r>
            <a:r>
              <a:rPr lang="en-US" i="1" dirty="0" smtClean="0"/>
              <a:t> </a:t>
            </a:r>
            <a:r>
              <a:rPr lang="en-US" i="1" dirty="0"/>
              <a:t>φ</a:t>
            </a:r>
            <a:r>
              <a:rPr lang="en-US" baseline="-25000" dirty="0"/>
              <a:t>0</a:t>
            </a:r>
            <a:r>
              <a:rPr lang="en-US" dirty="0"/>
              <a:t> = </a:t>
            </a:r>
            <a:r>
              <a:rPr lang="en-US" i="1" dirty="0"/>
              <a:t>18°</a:t>
            </a:r>
            <a:r>
              <a:rPr lang="en-US" dirty="0"/>
              <a:t> and </a:t>
            </a:r>
            <a:r>
              <a:rPr lang="en-US" i="1" dirty="0" err="1"/>
              <a:t>φ</a:t>
            </a:r>
            <a:r>
              <a:rPr lang="en-US" i="1" baseline="-25000" dirty="0" err="1"/>
              <a:t>r</a:t>
            </a:r>
            <a:r>
              <a:rPr lang="en-US" dirty="0"/>
              <a:t> = </a:t>
            </a:r>
            <a:r>
              <a:rPr lang="en-US" i="1" dirty="0"/>
              <a:t>252</a:t>
            </a:r>
            <a:r>
              <a:rPr lang="en-US" i="1" dirty="0" smtClean="0"/>
              <a:t>°</a:t>
            </a:r>
            <a:r>
              <a:rPr lang="en-US" dirty="0" smtClean="0"/>
              <a:t>. Note that the cycle averaged kinetic energy is 29.9 eV, demonstrating the 3.17 factor. The highest photon energy emitted equals the return kinetic energy, 94.8 eV, plus the neon ionization energy, 21.6 eV, for a total of 116 eV.</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28</a:t>
            </a:fld>
            <a:endParaRPr lang="en-US"/>
          </a:p>
        </p:txBody>
      </p:sp>
    </p:spTree>
    <p:extLst>
      <p:ext uri="{BB962C8B-B14F-4D97-AF65-F5344CB8AC3E}">
        <p14:creationId xmlns:p14="http://schemas.microsoft.com/office/powerpoint/2010/main" val="3631859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trajectories for a variety of emission times</a:t>
            </a:r>
            <a:r>
              <a:rPr lang="en-US" dirty="0"/>
              <a:t/>
            </a:r>
            <a:br>
              <a:rPr lang="en-US" dirty="0"/>
            </a:br>
            <a:r>
              <a:rPr lang="en-US" dirty="0" smtClean="0"/>
              <a:t>within the phase of the incident electric field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306" y="1274302"/>
            <a:ext cx="7774205" cy="3116686"/>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29</a:t>
            </a:fld>
            <a:endParaRPr lang="en-US"/>
          </a:p>
        </p:txBody>
      </p:sp>
      <p:sp>
        <p:nvSpPr>
          <p:cNvPr id="3" name="Rectangle 2"/>
          <p:cNvSpPr/>
          <p:nvPr/>
        </p:nvSpPr>
        <p:spPr>
          <a:xfrm>
            <a:off x="658253" y="4480852"/>
            <a:ext cx="8736174" cy="2308324"/>
          </a:xfrm>
          <a:prstGeom prst="rect">
            <a:avLst/>
          </a:prstGeom>
        </p:spPr>
        <p:txBody>
          <a:bodyPr wrap="none">
            <a:spAutoFit/>
          </a:bodyPr>
          <a:lstStyle/>
          <a:p>
            <a:pPr marL="285750" indent="-285750">
              <a:buFont typeface="Wingdings" panose="05000000000000000000" pitchFamily="2" charset="2"/>
              <a:buChar char="§"/>
            </a:pPr>
            <a:r>
              <a:rPr lang="en-US" sz="1600" dirty="0" smtClean="0"/>
              <a:t>For an initial phase </a:t>
            </a:r>
            <a:r>
              <a:rPr lang="el-GR" sz="1600" dirty="0" smtClean="0"/>
              <a:t>φ</a:t>
            </a:r>
            <a:r>
              <a:rPr lang="en-US" sz="1600" dirty="0" smtClean="0"/>
              <a:t> = o, the electron gains significant kinetic energy but returns </a:t>
            </a:r>
          </a:p>
          <a:p>
            <a:r>
              <a:rPr lang="en-US" sz="1600" dirty="0"/>
              <a:t> </a:t>
            </a:r>
            <a:r>
              <a:rPr lang="en-US" sz="1600" dirty="0" smtClean="0"/>
              <a:t>    with none, simply oscillating with a 4 nm excursion amplitude.</a:t>
            </a:r>
          </a:p>
          <a:p>
            <a:pPr marL="285750" indent="-285750">
              <a:buFont typeface="Wingdings" panose="05000000000000000000" pitchFamily="2" charset="2"/>
              <a:buChar char="§"/>
            </a:pPr>
            <a:r>
              <a:rPr lang="en-US" sz="1600" dirty="0" smtClean="0"/>
              <a:t>For initial phases of </a:t>
            </a:r>
            <a:r>
              <a:rPr lang="el-GR" sz="1600" dirty="0"/>
              <a:t>φ</a:t>
            </a:r>
            <a:r>
              <a:rPr lang="en-US" sz="1600" dirty="0"/>
              <a:t> = </a:t>
            </a:r>
            <a:r>
              <a:rPr lang="el-GR" sz="1600" dirty="0" smtClean="0">
                <a:latin typeface="Times New Roman" panose="02020603050405020304" pitchFamily="18" charset="0"/>
                <a:cs typeface="Times New Roman" panose="02020603050405020304" pitchFamily="18" charset="0"/>
              </a:rPr>
              <a:t>π</a:t>
            </a:r>
            <a:r>
              <a:rPr lang="en-US" sz="1600" dirty="0" smtClean="0"/>
              <a:t>/10, or 18˚, maximum return kinetic energy is achieved, </a:t>
            </a:r>
          </a:p>
          <a:p>
            <a:r>
              <a:rPr lang="en-US" sz="1600" dirty="0" smtClean="0"/>
              <a:t>     94.8 eV in this case. The same is true for 198˚, but travel is in the opposite direction.</a:t>
            </a:r>
          </a:p>
          <a:p>
            <a:pPr marL="285750" indent="-285750">
              <a:buFont typeface="Wingdings" panose="05000000000000000000" pitchFamily="2" charset="2"/>
              <a:buChar char="§"/>
            </a:pPr>
            <a:r>
              <a:rPr lang="en-US" sz="1600" dirty="0" smtClean="0"/>
              <a:t>Electrons emerging from the tunneling process at initial phases extending from </a:t>
            </a:r>
            <a:r>
              <a:rPr lang="el-GR" sz="1600" dirty="0" smtClean="0">
                <a:latin typeface="Times New Roman" panose="02020603050405020304" pitchFamily="18" charset="0"/>
                <a:cs typeface="Times New Roman" panose="02020603050405020304" pitchFamily="18" charset="0"/>
              </a:rPr>
              <a:t>π</a:t>
            </a:r>
            <a:r>
              <a:rPr lang="en-US" sz="1600" dirty="0" smtClean="0"/>
              <a:t>/2 </a:t>
            </a:r>
          </a:p>
          <a:p>
            <a:r>
              <a:rPr lang="en-US" sz="1600" dirty="0" smtClean="0"/>
              <a:t>      to </a:t>
            </a:r>
            <a:r>
              <a:rPr lang="el-GR" sz="1600" dirty="0" smtClean="0">
                <a:latin typeface="Times New Roman" panose="02020603050405020304" pitchFamily="18" charset="0"/>
                <a:cs typeface="Times New Roman" panose="02020603050405020304" pitchFamily="18" charset="0"/>
              </a:rPr>
              <a:t>π</a:t>
            </a:r>
            <a:r>
              <a:rPr lang="en-US" sz="1600" dirty="0" smtClean="0"/>
              <a:t>, just </a:t>
            </a:r>
            <a:r>
              <a:rPr lang="en-US" sz="1600" dirty="0"/>
              <a:t>before the peak of the pulse, never return to the parent </a:t>
            </a:r>
            <a:r>
              <a:rPr lang="en-US" sz="1600" dirty="0" smtClean="0"/>
              <a:t>ion. </a:t>
            </a:r>
          </a:p>
          <a:p>
            <a:pPr marL="285750" indent="-285750">
              <a:buFont typeface="Wingdings" panose="05000000000000000000" pitchFamily="2" charset="2"/>
              <a:buChar char="§"/>
            </a:pPr>
            <a:r>
              <a:rPr lang="en-US" sz="1600" dirty="0"/>
              <a:t> </a:t>
            </a:r>
            <a:r>
              <a:rPr lang="en-US" sz="1600" dirty="0" smtClean="0"/>
              <a:t>Note that the same return electron kinetic energy occurs twice in (b). These correspond </a:t>
            </a:r>
          </a:p>
          <a:p>
            <a:r>
              <a:rPr lang="en-US" sz="1600" dirty="0" smtClean="0"/>
              <a:t>      to what is known as the short and long return paths.</a:t>
            </a:r>
          </a:p>
          <a:p>
            <a:r>
              <a:rPr lang="en-US" sz="1600" dirty="0" smtClean="0"/>
              <a:t> </a:t>
            </a:r>
            <a:endParaRPr lang="en-US" sz="1100" dirty="0"/>
          </a:p>
        </p:txBody>
      </p:sp>
    </p:spTree>
    <p:extLst>
      <p:ext uri="{BB962C8B-B14F-4D97-AF65-F5344CB8AC3E}">
        <p14:creationId xmlns:p14="http://schemas.microsoft.com/office/powerpoint/2010/main" val="1598721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903" y="0"/>
            <a:ext cx="7711597" cy="762000"/>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a:t>
            </a:fld>
            <a:endParaRPr lang="en-US"/>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1270304765"/>
              </p:ext>
            </p:extLst>
          </p:nvPr>
        </p:nvGraphicFramePr>
        <p:xfrm>
          <a:off x="688873" y="-16184"/>
          <a:ext cx="8455127" cy="6340612"/>
        </p:xfrm>
        <a:graphic>
          <a:graphicData uri="http://schemas.openxmlformats.org/presentationml/2006/ole">
            <mc:AlternateContent xmlns:mc="http://schemas.openxmlformats.org/markup-compatibility/2006">
              <mc:Choice xmlns:v="urn:schemas-microsoft-com:vml" Requires="v">
                <p:oleObj spid="_x0000_s8471" name="Presentation" r:id="rId3" imgW="4570603" imgH="3427427" progId="PowerPoint.Show.8">
                  <p:embed/>
                </p:oleObj>
              </mc:Choice>
              <mc:Fallback>
                <p:oleObj name="Presentation" r:id="rId3" imgW="4570603" imgH="3427427" progId="PowerPoint.Show.8">
                  <p:embed/>
                  <p:pic>
                    <p:nvPicPr>
                      <p:cNvPr id="2" name="Object 1">
                        <a:hlinkClick r:id="" action="ppaction://ole?verb=0"/>
                      </p:cNvPr>
                      <p:cNvPicPr/>
                      <p:nvPr/>
                    </p:nvPicPr>
                    <p:blipFill>
                      <a:blip r:embed="rId4"/>
                      <a:stretch>
                        <a:fillRect/>
                      </a:stretch>
                    </p:blipFill>
                    <p:spPr>
                      <a:xfrm>
                        <a:off x="688873" y="-16184"/>
                        <a:ext cx="8455127" cy="6340612"/>
                      </a:xfrm>
                      <a:prstGeom prst="rect">
                        <a:avLst/>
                      </a:prstGeom>
                    </p:spPr>
                  </p:pic>
                </p:oleObj>
              </mc:Fallback>
            </mc:AlternateContent>
          </a:graphicData>
        </a:graphic>
      </p:graphicFrame>
      <p:sp>
        <p:nvSpPr>
          <p:cNvPr id="6" name="Rectangle 5"/>
          <p:cNvSpPr/>
          <p:nvPr/>
        </p:nvSpPr>
        <p:spPr>
          <a:xfrm>
            <a:off x="1164388" y="6241290"/>
            <a:ext cx="6596625" cy="461665"/>
          </a:xfrm>
          <a:prstGeom prst="rect">
            <a:avLst/>
          </a:prstGeom>
        </p:spPr>
        <p:txBody>
          <a:bodyPr wrap="square">
            <a:spAutoFit/>
          </a:bodyPr>
          <a:lstStyle/>
          <a:p>
            <a:r>
              <a:rPr lang="en-US" dirty="0">
                <a:solidFill>
                  <a:srgbClr val="014188"/>
                </a:solidFill>
              </a:rPr>
              <a:t>Courtesy of Chang-</a:t>
            </a:r>
            <a:r>
              <a:rPr lang="en-US" dirty="0" err="1">
                <a:solidFill>
                  <a:srgbClr val="014188"/>
                </a:solidFill>
              </a:rPr>
              <a:t>Hee</a:t>
            </a:r>
            <a:r>
              <a:rPr lang="en-US" dirty="0">
                <a:solidFill>
                  <a:srgbClr val="014188"/>
                </a:solidFill>
              </a:rPr>
              <a:t> Nam, KAIST</a:t>
            </a:r>
          </a:p>
        </p:txBody>
      </p:sp>
    </p:spTree>
    <p:extLst>
      <p:ext uri="{BB962C8B-B14F-4D97-AF65-F5344CB8AC3E}">
        <p14:creationId xmlns:p14="http://schemas.microsoft.com/office/powerpoint/2010/main" val="38384529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elected trajectories with a limited </a:t>
            </a:r>
            <a:r>
              <a:rPr lang="en-US" dirty="0" err="1" smtClean="0"/>
              <a:t>bandpass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30</a:t>
            </a:fld>
            <a:endParaRPr lang="en-US"/>
          </a:p>
        </p:txBody>
      </p:sp>
      <p:sp>
        <p:nvSpPr>
          <p:cNvPr id="3" name="Rectangle 2"/>
          <p:cNvSpPr/>
          <p:nvPr/>
        </p:nvSpPr>
        <p:spPr>
          <a:xfrm>
            <a:off x="867806" y="4513758"/>
            <a:ext cx="6534757" cy="1477328"/>
          </a:xfrm>
          <a:prstGeom prst="rect">
            <a:avLst/>
          </a:prstGeom>
        </p:spPr>
        <p:txBody>
          <a:bodyPr wrap="square">
            <a:spAutoFit/>
          </a:bodyPr>
          <a:lstStyle/>
          <a:p>
            <a:r>
              <a:rPr lang="en-US" sz="1800" dirty="0"/>
              <a:t>Note </a:t>
            </a:r>
            <a:r>
              <a:rPr lang="en-US" sz="1800" dirty="0" smtClean="0"/>
              <a:t>that for </a:t>
            </a:r>
            <a:r>
              <a:rPr lang="el-GR" sz="1800" dirty="0"/>
              <a:t>φ</a:t>
            </a:r>
            <a:r>
              <a:rPr lang="en-US" sz="1800" dirty="0"/>
              <a:t> = </a:t>
            </a:r>
            <a:r>
              <a:rPr lang="en-US" sz="1800" dirty="0" smtClean="0"/>
              <a:t>18˚ the return kinetic energy is maximum at 94.8 eV. Adding the ionization energy, the total available energy for photon emission is 116 eV, assuming there is a radiative recombination with the parent ion. A 5% spectral </a:t>
            </a:r>
            <a:r>
              <a:rPr lang="en-US" sz="1800" dirty="0" err="1" smtClean="0"/>
              <a:t>bandpas</a:t>
            </a:r>
            <a:r>
              <a:rPr lang="en-US" sz="1800" dirty="0" smtClean="0"/>
              <a:t> around that peak is emitted within 200 </a:t>
            </a:r>
            <a:r>
              <a:rPr lang="en-US" sz="1800" dirty="0" err="1" smtClean="0"/>
              <a:t>asec</a:t>
            </a:r>
            <a:r>
              <a:rPr lang="en-US" sz="1800" dirty="0" smtClean="0"/>
              <a:t>.</a:t>
            </a:r>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70" y="1222998"/>
            <a:ext cx="7857038" cy="3191748"/>
          </a:xfrm>
          <a:prstGeom prst="rect">
            <a:avLst/>
          </a:prstGeom>
        </p:spPr>
      </p:pic>
    </p:spTree>
    <p:extLst>
      <p:ext uri="{BB962C8B-B14F-4D97-AF65-F5344CB8AC3E}">
        <p14:creationId xmlns:p14="http://schemas.microsoft.com/office/powerpoint/2010/main" val="343795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Radiative recombination with the </a:t>
            </a:r>
            <a:r>
              <a:rPr lang="en-US" dirty="0" smtClean="0"/>
              <a:t>parent ion</a:t>
            </a:r>
            <a:endParaRPr lang="en-US" dirty="0"/>
          </a:p>
        </p:txBody>
      </p:sp>
      <p:sp>
        <p:nvSpPr>
          <p:cNvPr id="3" name="Content Placeholder 2"/>
          <p:cNvSpPr>
            <a:spLocks noGrp="1"/>
          </p:cNvSpPr>
          <p:nvPr>
            <p:ph idx="1"/>
          </p:nvPr>
        </p:nvSpPr>
        <p:spPr>
          <a:xfrm>
            <a:off x="138112" y="838467"/>
            <a:ext cx="8877301" cy="5546988"/>
          </a:xfrm>
        </p:spPr>
        <p:txBody>
          <a:bodyPr/>
          <a:lstStyle/>
          <a:p>
            <a:pPr marL="0" indent="0">
              <a:buNone/>
            </a:pPr>
            <a:r>
              <a:rPr lang="en-US" dirty="0"/>
              <a:t>The probability of electron </a:t>
            </a:r>
            <a:r>
              <a:rPr lang="en-US" dirty="0" smtClean="0"/>
              <a:t>recombination is </a:t>
            </a:r>
            <a:r>
              <a:rPr lang="en-US" dirty="0"/>
              <a:t>relatively small due to several factors</a:t>
            </a:r>
            <a:r>
              <a:rPr lang="en-US" dirty="0" smtClean="0"/>
              <a:t>.</a:t>
            </a:r>
            <a:r>
              <a:rPr lang="en-US" dirty="0"/>
              <a:t> </a:t>
            </a:r>
            <a:r>
              <a:rPr lang="en-US" dirty="0" smtClean="0"/>
              <a:t>Tunneling has an efficiency of </a:t>
            </a:r>
            <a:r>
              <a:rPr lang="en-US" dirty="0"/>
              <a:t>order 10</a:t>
            </a:r>
            <a:r>
              <a:rPr lang="en-US" baseline="30000" dirty="0"/>
              <a:t>-1 </a:t>
            </a:r>
            <a:r>
              <a:rPr lang="en-US" dirty="0"/>
              <a:t>to </a:t>
            </a:r>
            <a:r>
              <a:rPr lang="en-US" dirty="0" smtClean="0"/>
              <a:t>10</a:t>
            </a:r>
            <a:r>
              <a:rPr lang="en-US" baseline="30000" dirty="0" smtClean="0"/>
              <a:t>-2</a:t>
            </a:r>
            <a:r>
              <a:rPr lang="en-US" dirty="0"/>
              <a:t>.</a:t>
            </a:r>
            <a:r>
              <a:rPr lang="en-US" dirty="0" smtClean="0"/>
              <a:t> Half the photoelectrons never </a:t>
            </a:r>
            <a:r>
              <a:rPr lang="en-US" dirty="0"/>
              <a:t>return to their parent </a:t>
            </a:r>
            <a:r>
              <a:rPr lang="en-US" dirty="0" smtClean="0"/>
              <a:t>ion. </a:t>
            </a:r>
            <a:r>
              <a:rPr lang="en-US" dirty="0"/>
              <a:t>The </a:t>
            </a:r>
            <a:r>
              <a:rPr lang="en-US" dirty="0" smtClean="0"/>
              <a:t>return </a:t>
            </a:r>
            <a:r>
              <a:rPr lang="en-US" dirty="0"/>
              <a:t>probability </a:t>
            </a:r>
            <a:r>
              <a:rPr lang="en-US" dirty="0" smtClean="0"/>
              <a:t>is </a:t>
            </a:r>
            <a:r>
              <a:rPr lang="en-US" dirty="0"/>
              <a:t>dominated by the long excursion path </a:t>
            </a:r>
            <a:r>
              <a:rPr lang="en-US" dirty="0" smtClean="0"/>
              <a:t>(several nm) away </a:t>
            </a:r>
            <a:r>
              <a:rPr lang="en-US" dirty="0"/>
              <a:t>from the ion </a:t>
            </a:r>
            <a:r>
              <a:rPr lang="en-US" dirty="0" smtClean="0"/>
              <a:t>and </a:t>
            </a:r>
            <a:r>
              <a:rPr lang="en-US" dirty="0"/>
              <a:t>the </a:t>
            </a:r>
            <a:r>
              <a:rPr lang="en-US" dirty="0" smtClean="0"/>
              <a:t>divergent </a:t>
            </a:r>
            <a:r>
              <a:rPr lang="en-US" dirty="0"/>
              <a:t>nature of the </a:t>
            </a:r>
            <a:r>
              <a:rPr lang="en-US" dirty="0" smtClean="0"/>
              <a:t>emitted electron wave packet, known as "quantum diffusion". </a:t>
            </a:r>
            <a:r>
              <a:rPr lang="en-US" dirty="0"/>
              <a:t>The photoemission process is properly described as diffraction of </a:t>
            </a:r>
            <a:r>
              <a:rPr lang="en-US" dirty="0" smtClean="0"/>
              <a:t>an electron </a:t>
            </a:r>
            <a:r>
              <a:rPr lang="en-US" dirty="0"/>
              <a:t>wave packet as it emerges from the </a:t>
            </a:r>
            <a:r>
              <a:rPr lang="en-US" dirty="0" smtClean="0"/>
              <a:t>transversely confined, </a:t>
            </a:r>
            <a:r>
              <a:rPr lang="en-US" dirty="0" err="1"/>
              <a:t>Ångstrom</a:t>
            </a:r>
            <a:r>
              <a:rPr lang="en-US" dirty="0"/>
              <a:t> scale atom. Thus the electron moves away from the ion as </a:t>
            </a:r>
            <a:r>
              <a:rPr lang="en-US" dirty="0" smtClean="0"/>
              <a:t>a divergent </a:t>
            </a:r>
            <a:r>
              <a:rPr lang="en-US" dirty="0"/>
              <a:t>electron wave packet, with </a:t>
            </a:r>
            <a:r>
              <a:rPr lang="en-US" dirty="0" smtClean="0"/>
              <a:t>a lateral divergence of order 5Å/</a:t>
            </a:r>
            <a:r>
              <a:rPr lang="en-US" dirty="0" err="1" smtClean="0"/>
              <a:t>fsec</a:t>
            </a:r>
            <a:r>
              <a:rPr lang="en-US" dirty="0" smtClean="0"/>
              <a:t> (</a:t>
            </a:r>
            <a:r>
              <a:rPr lang="en-US" dirty="0" err="1" smtClean="0"/>
              <a:t>Corkum</a:t>
            </a:r>
            <a:r>
              <a:rPr lang="en-US" dirty="0" smtClean="0"/>
              <a:t> and </a:t>
            </a:r>
            <a:r>
              <a:rPr lang="en-US" dirty="0" err="1" smtClean="0"/>
              <a:t>Krausz</a:t>
            </a:r>
            <a:r>
              <a:rPr lang="en-US" dirty="0" smtClean="0"/>
              <a:t>, Nature Physics, 2007). Thus a 2 fsec return time yields a 1 nm electron </a:t>
            </a:r>
            <a:r>
              <a:rPr lang="en-US" dirty="0" err="1" smtClean="0"/>
              <a:t>wavepacket</a:t>
            </a:r>
            <a:r>
              <a:rPr lang="en-US" dirty="0" smtClean="0"/>
              <a:t> spread across the 0.1 nm “wide” parent ion, further reducing the probability </a:t>
            </a:r>
            <a:r>
              <a:rPr lang="en-US" dirty="0"/>
              <a:t>of </a:t>
            </a:r>
            <a:r>
              <a:rPr lang="en-US" dirty="0" smtClean="0"/>
              <a:t>recombination. Experimental values or overall HHG conversion efficiency are seen in the next slide.</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31</a:t>
            </a:fld>
            <a:endParaRPr lang="en-US"/>
          </a:p>
        </p:txBody>
      </p:sp>
    </p:spTree>
    <p:extLst>
      <p:ext uri="{BB962C8B-B14F-4D97-AF65-F5344CB8AC3E}">
        <p14:creationId xmlns:p14="http://schemas.microsoft.com/office/powerpoint/2010/main" val="41683139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
            <a:ext cx="8585200" cy="762000"/>
          </a:xfrm>
        </p:spPr>
        <p:txBody>
          <a:bodyPr/>
          <a:lstStyle/>
          <a:p>
            <a:r>
              <a:rPr lang="en-US" dirty="0" smtClean="0"/>
              <a:t>Conversion efficiency of high harmonic generation</a:t>
            </a:r>
            <a:endParaRPr lang="en-US" sz="20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4975" y="1339403"/>
            <a:ext cx="7260079" cy="4332437"/>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32</a:t>
            </a:fld>
            <a:endParaRPr lang="en-US"/>
          </a:p>
        </p:txBody>
      </p:sp>
      <p:sp>
        <p:nvSpPr>
          <p:cNvPr id="6" name="Rectangle 5"/>
          <p:cNvSpPr/>
          <p:nvPr/>
        </p:nvSpPr>
        <p:spPr>
          <a:xfrm>
            <a:off x="814975" y="5595300"/>
            <a:ext cx="7583423" cy="707886"/>
          </a:xfrm>
          <a:prstGeom prst="rect">
            <a:avLst/>
          </a:prstGeom>
        </p:spPr>
        <p:txBody>
          <a:bodyPr wrap="square">
            <a:spAutoFit/>
          </a:bodyPr>
          <a:lstStyle/>
          <a:p>
            <a:r>
              <a:rPr lang="en-US" sz="2000" dirty="0" err="1" smtClean="0">
                <a:solidFill>
                  <a:srgbClr val="014188"/>
                </a:solidFill>
                <a:latin typeface="Times New Roman" panose="02020603050405020304" pitchFamily="18" charset="0"/>
                <a:ea typeface="Times New Roman" panose="02020603050405020304" pitchFamily="18" charset="0"/>
              </a:rPr>
              <a:t>Coutesy</a:t>
            </a:r>
            <a:r>
              <a:rPr lang="en-US" sz="2000" dirty="0" smtClean="0">
                <a:solidFill>
                  <a:srgbClr val="014188"/>
                </a:solidFill>
                <a:latin typeface="Times New Roman" panose="02020603050405020304" pitchFamily="18" charset="0"/>
                <a:ea typeface="Times New Roman" panose="02020603050405020304" pitchFamily="18" charset="0"/>
              </a:rPr>
              <a:t> of M</a:t>
            </a:r>
            <a:r>
              <a:rPr lang="en-US" sz="2000" dirty="0">
                <a:solidFill>
                  <a:srgbClr val="014188"/>
                </a:solidFill>
                <a:latin typeface="Times New Roman" panose="02020603050405020304" pitchFamily="18" charset="0"/>
                <a:ea typeface="Times New Roman" panose="02020603050405020304" pitchFamily="18" charset="0"/>
              </a:rPr>
              <a:t>. </a:t>
            </a:r>
            <a:r>
              <a:rPr lang="en-US" sz="2000" dirty="0" err="1">
                <a:solidFill>
                  <a:srgbClr val="014188"/>
                </a:solidFill>
                <a:latin typeface="Times New Roman" panose="02020603050405020304" pitchFamily="18" charset="0"/>
                <a:ea typeface="Times New Roman" panose="02020603050405020304" pitchFamily="18" charset="0"/>
              </a:rPr>
              <a:t>Schnürer</a:t>
            </a:r>
            <a:r>
              <a:rPr lang="en-US" sz="2000" dirty="0">
                <a:solidFill>
                  <a:srgbClr val="014188"/>
                </a:solidFill>
                <a:latin typeface="Times New Roman" panose="02020603050405020304" pitchFamily="18" charset="0"/>
                <a:ea typeface="Times New Roman" panose="02020603050405020304" pitchFamily="18" charset="0"/>
              </a:rPr>
              <a:t>, </a:t>
            </a:r>
            <a:r>
              <a:rPr lang="en-US" sz="2000" dirty="0" err="1" smtClean="0">
                <a:solidFill>
                  <a:srgbClr val="014188"/>
                </a:solidFill>
                <a:latin typeface="Times New Roman" panose="02020603050405020304" pitchFamily="18" charset="0"/>
                <a:ea typeface="Times New Roman" panose="02020603050405020304" pitchFamily="18" charset="0"/>
              </a:rPr>
              <a:t>Techn.Univ.Vienna</a:t>
            </a:r>
            <a:r>
              <a:rPr lang="en-US" sz="2000" dirty="0">
                <a:solidFill>
                  <a:srgbClr val="014188"/>
                </a:solidFill>
                <a:latin typeface="Times New Roman" panose="02020603050405020304" pitchFamily="18" charset="0"/>
                <a:ea typeface="Times New Roman" panose="02020603050405020304" pitchFamily="18" charset="0"/>
              </a:rPr>
              <a:t>, and </a:t>
            </a:r>
            <a:r>
              <a:rPr lang="en-US" sz="2000" dirty="0" err="1">
                <a:solidFill>
                  <a:srgbClr val="014188"/>
                </a:solidFill>
                <a:latin typeface="Times New Roman" panose="02020603050405020304" pitchFamily="18" charset="0"/>
                <a:ea typeface="Times New Roman" panose="02020603050405020304" pitchFamily="18" charset="0"/>
              </a:rPr>
              <a:t>F.Krausz</a:t>
            </a:r>
            <a:r>
              <a:rPr lang="en-US" sz="2000" dirty="0">
                <a:solidFill>
                  <a:srgbClr val="014188"/>
                </a:solidFill>
                <a:latin typeface="Times New Roman" panose="02020603050405020304" pitchFamily="18" charset="0"/>
                <a:ea typeface="Times New Roman" panose="02020603050405020304" pitchFamily="18" charset="0"/>
              </a:rPr>
              <a:t>, Max Planck </a:t>
            </a:r>
            <a:r>
              <a:rPr lang="en-US" sz="2000" dirty="0" err="1" smtClean="0">
                <a:solidFill>
                  <a:srgbClr val="014188"/>
                </a:solidFill>
                <a:latin typeface="Times New Roman" panose="02020603050405020304" pitchFamily="18" charset="0"/>
                <a:ea typeface="Times New Roman" panose="02020603050405020304" pitchFamily="18" charset="0"/>
              </a:rPr>
              <a:t>Instit</a:t>
            </a:r>
            <a:r>
              <a:rPr lang="en-US" sz="2000" dirty="0" smtClean="0">
                <a:solidFill>
                  <a:srgbClr val="014188"/>
                </a:solidFill>
                <a:latin typeface="Times New Roman" panose="02020603050405020304" pitchFamily="18" charset="0"/>
                <a:ea typeface="Times New Roman" panose="02020603050405020304" pitchFamily="18" charset="0"/>
              </a:rPr>
              <a:t>. </a:t>
            </a:r>
            <a:r>
              <a:rPr lang="en-US" sz="2000" dirty="0">
                <a:solidFill>
                  <a:srgbClr val="014188"/>
                </a:solidFill>
                <a:latin typeface="Times New Roman" panose="02020603050405020304" pitchFamily="18" charset="0"/>
                <a:ea typeface="Times New Roman" panose="02020603050405020304" pitchFamily="18" charset="0"/>
              </a:rPr>
              <a:t>for </a:t>
            </a:r>
            <a:r>
              <a:rPr lang="en-US" sz="2000" dirty="0" smtClean="0">
                <a:solidFill>
                  <a:srgbClr val="014188"/>
                </a:solidFill>
                <a:latin typeface="Times New Roman" panose="02020603050405020304" pitchFamily="18" charset="0"/>
                <a:ea typeface="Times New Roman" panose="02020603050405020304" pitchFamily="18" charset="0"/>
              </a:rPr>
              <a:t>Quant. </a:t>
            </a:r>
            <a:r>
              <a:rPr lang="en-US" sz="2000" dirty="0">
                <a:solidFill>
                  <a:srgbClr val="014188"/>
                </a:solidFill>
                <a:latin typeface="Times New Roman" panose="02020603050405020304" pitchFamily="18" charset="0"/>
                <a:ea typeface="Times New Roman" panose="02020603050405020304" pitchFamily="18" charset="0"/>
              </a:rPr>
              <a:t>Optics and Ludwig </a:t>
            </a:r>
            <a:r>
              <a:rPr lang="en-US" sz="2000" dirty="0" err="1">
                <a:solidFill>
                  <a:srgbClr val="014188"/>
                </a:solidFill>
                <a:latin typeface="Times New Roman" panose="02020603050405020304" pitchFamily="18" charset="0"/>
                <a:ea typeface="Times New Roman" panose="02020603050405020304" pitchFamily="18" charset="0"/>
              </a:rPr>
              <a:t>Maxmillians</a:t>
            </a:r>
            <a:r>
              <a:rPr lang="en-US" sz="2000" dirty="0">
                <a:solidFill>
                  <a:srgbClr val="014188"/>
                </a:solidFill>
                <a:latin typeface="Times New Roman" panose="02020603050405020304" pitchFamily="18" charset="0"/>
                <a:ea typeface="Times New Roman" panose="02020603050405020304" pitchFamily="18" charset="0"/>
              </a:rPr>
              <a:t> </a:t>
            </a:r>
            <a:r>
              <a:rPr lang="en-US" sz="2000" dirty="0" smtClean="0">
                <a:solidFill>
                  <a:srgbClr val="014188"/>
                </a:solidFill>
                <a:latin typeface="Times New Roman" panose="02020603050405020304" pitchFamily="18" charset="0"/>
                <a:ea typeface="Times New Roman" panose="02020603050405020304" pitchFamily="18" charset="0"/>
              </a:rPr>
              <a:t>Univ., </a:t>
            </a:r>
            <a:r>
              <a:rPr lang="en-US" sz="2000" dirty="0" err="1">
                <a:solidFill>
                  <a:srgbClr val="014188"/>
                </a:solidFill>
                <a:latin typeface="Times New Roman" panose="02020603050405020304" pitchFamily="18" charset="0"/>
                <a:ea typeface="Times New Roman" panose="02020603050405020304" pitchFamily="18" charset="0"/>
              </a:rPr>
              <a:t>Garching</a:t>
            </a:r>
            <a:endParaRPr lang="en-US" sz="2000" dirty="0">
              <a:solidFill>
                <a:srgbClr val="014188"/>
              </a:solidFill>
            </a:endParaRPr>
          </a:p>
        </p:txBody>
      </p:sp>
    </p:spTree>
    <p:extLst>
      <p:ext uri="{BB962C8B-B14F-4D97-AF65-F5344CB8AC3E}">
        <p14:creationId xmlns:p14="http://schemas.microsoft.com/office/powerpoint/2010/main" val="14524515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of efficiency, </a:t>
            </a:r>
            <a:r>
              <a:rPr lang="el-GR" sz="2800" dirty="0" smtClean="0">
                <a:latin typeface="Times New Roman" panose="02020603050405020304" pitchFamily="18" charset="0"/>
                <a:cs typeface="Times New Roman" panose="02020603050405020304" pitchFamily="18" charset="0"/>
              </a:rPr>
              <a:t>η</a:t>
            </a:r>
            <a:r>
              <a:rPr lang="en-US" dirty="0" smtClean="0">
                <a:latin typeface="Times New Roman" panose="02020603050405020304" pitchFamily="18" charset="0"/>
                <a:cs typeface="Times New Roman" panose="02020603050405020304" pitchFamily="18" charset="0"/>
              </a:rPr>
              <a:t>, </a:t>
            </a:r>
            <a:r>
              <a:rPr lang="en-US" dirty="0" smtClean="0">
                <a:cs typeface="Times New Roman" panose="02020603050405020304" pitchFamily="18" charset="0"/>
              </a:rPr>
              <a:t>with laser wavelength</a:t>
            </a:r>
            <a:endParaRPr lang="en-US" dirty="0">
              <a:cs typeface="Times New Roman" panose="02020603050405020304" pitchFamily="18" charset="0"/>
            </a:endParaRPr>
          </a:p>
        </p:txBody>
      </p:sp>
      <p:sp>
        <p:nvSpPr>
          <p:cNvPr id="3" name="Content Placeholder 2"/>
          <p:cNvSpPr>
            <a:spLocks noGrp="1"/>
          </p:cNvSpPr>
          <p:nvPr>
            <p:ph idx="1"/>
          </p:nvPr>
        </p:nvSpPr>
        <p:spPr>
          <a:xfrm>
            <a:off x="0" y="839822"/>
            <a:ext cx="8796202" cy="5940955"/>
          </a:xfrm>
        </p:spPr>
        <p:txBody>
          <a:bodyPr/>
          <a:lstStyle/>
          <a:p>
            <a:pPr marL="0" indent="0">
              <a:buNone/>
            </a:pPr>
            <a:r>
              <a:rPr lang="en-US" sz="2000" dirty="0" smtClean="0"/>
              <a:t>There is great interest in extending HHG into the soft x-ray region with photon energies of several hundred eV. The photon energies which can be achieve are given by </a:t>
            </a:r>
            <a:r>
              <a:rPr lang="en-US" sz="2000" dirty="0" err="1" smtClean="0"/>
              <a:t>Eqs</a:t>
            </a:r>
            <a:r>
              <a:rPr lang="en-US" sz="2000" dirty="0" smtClean="0"/>
              <a:t>.(7.1 &amp; 7.2):  </a:t>
            </a:r>
          </a:p>
          <a:p>
            <a:pPr marL="0" indent="0">
              <a:buNone/>
            </a:pPr>
            <a:endParaRPr lang="en-US" sz="2000" dirty="0" smtClean="0"/>
          </a:p>
          <a:p>
            <a:pPr marL="0" indent="0">
              <a:buNone/>
            </a:pPr>
            <a:r>
              <a:rPr lang="en-US" sz="2000" dirty="0" smtClean="0"/>
              <a:t>where </a:t>
            </a:r>
            <a:r>
              <a:rPr lang="el-GR" sz="2000" dirty="0" smtClean="0">
                <a:latin typeface="Times New Roman" panose="02020603050405020304" pitchFamily="18" charset="0"/>
                <a:cs typeface="Times New Roman" panose="02020603050405020304" pitchFamily="18" charset="0"/>
              </a:rPr>
              <a:t>λ</a:t>
            </a:r>
            <a:r>
              <a:rPr lang="en-US" sz="2000" dirty="0" smtClean="0">
                <a:latin typeface="Times New Roman" panose="02020603050405020304" pitchFamily="18" charset="0"/>
                <a:cs typeface="Times New Roman" panose="02020603050405020304" pitchFamily="18" charset="0"/>
              </a:rPr>
              <a:t> </a:t>
            </a:r>
            <a:r>
              <a:rPr lang="en-US" sz="2000" dirty="0" smtClean="0">
                <a:cs typeface="Times New Roman" panose="02020603050405020304" pitchFamily="18" charset="0"/>
              </a:rPr>
              <a:t>is the driving laser wavelength. The choice of longer wavelengths correctly predicts higher achievable harmonic energies.</a:t>
            </a:r>
            <a:r>
              <a:rPr lang="en-US" sz="2000" dirty="0" smtClean="0"/>
              <a:t> </a:t>
            </a:r>
          </a:p>
          <a:p>
            <a:pPr marL="0" indent="0">
              <a:buNone/>
            </a:pPr>
            <a:r>
              <a:rPr lang="en-US" sz="2000" dirty="0"/>
              <a:t> </a:t>
            </a:r>
            <a:r>
              <a:rPr lang="en-US" sz="2000" dirty="0" smtClean="0"/>
              <a:t>   However, the HHG efficiency is also dependent on the driving laser wavelength, </a:t>
            </a:r>
            <a:r>
              <a:rPr lang="el-GR" sz="2000" dirty="0" smtClean="0">
                <a:latin typeface="Times New Roman" panose="02020603050405020304" pitchFamily="18" charset="0"/>
                <a:cs typeface="Times New Roman" panose="02020603050405020304" pitchFamily="18" charset="0"/>
              </a:rPr>
              <a:t>λ</a:t>
            </a:r>
            <a:r>
              <a:rPr lang="en-US" sz="2000" dirty="0" smtClean="0">
                <a:latin typeface="Times New Roman" panose="02020603050405020304" pitchFamily="18" charset="0"/>
                <a:cs typeface="Times New Roman" panose="02020603050405020304" pitchFamily="18" charset="0"/>
              </a:rPr>
              <a:t>, </a:t>
            </a:r>
            <a:r>
              <a:rPr lang="en-US" sz="2000" dirty="0" smtClean="0">
                <a:cs typeface="Times New Roman" panose="02020603050405020304" pitchFamily="18" charset="0"/>
              </a:rPr>
              <a:t>through the liberated electron excursion distance and probability of radiative recombination. The excursion distance of the free electron is given by Eq.(7.6b): </a:t>
            </a:r>
            <a:r>
              <a:rPr lang="en-US" sz="2000" dirty="0" smtClean="0"/>
              <a:t>x(t</a:t>
            </a:r>
            <a:r>
              <a:rPr lang="en-US" sz="2000" dirty="0"/>
              <a:t>) = [eE</a:t>
            </a:r>
            <a:r>
              <a:rPr lang="en-US" sz="2000" baseline="-25000" dirty="0"/>
              <a:t>0</a:t>
            </a:r>
            <a:r>
              <a:rPr lang="en-US" sz="2000" dirty="0"/>
              <a:t>/mω</a:t>
            </a:r>
            <a:r>
              <a:rPr lang="en-US" sz="2000" baseline="30000" dirty="0"/>
              <a:t>2</a:t>
            </a:r>
            <a:r>
              <a:rPr lang="en-US" sz="2000" dirty="0"/>
              <a:t>][(</a:t>
            </a:r>
            <a:r>
              <a:rPr lang="en-US" sz="2000" dirty="0" err="1"/>
              <a:t>cosφ</a:t>
            </a:r>
            <a:r>
              <a:rPr lang="en-US" sz="2000" dirty="0"/>
              <a:t> – cosφ</a:t>
            </a:r>
            <a:r>
              <a:rPr lang="en-US" sz="2000" baseline="-25000" dirty="0"/>
              <a:t>0</a:t>
            </a:r>
            <a:r>
              <a:rPr lang="en-US" sz="2000" dirty="0"/>
              <a:t>) + (φ-φ</a:t>
            </a:r>
            <a:r>
              <a:rPr lang="en-US" sz="2000" baseline="-25000" dirty="0"/>
              <a:t>0</a:t>
            </a:r>
            <a:r>
              <a:rPr lang="en-US" sz="2000" dirty="0"/>
              <a:t>)sinφ</a:t>
            </a:r>
            <a:r>
              <a:rPr lang="en-US" sz="2000" baseline="-25000" dirty="0"/>
              <a:t>0</a:t>
            </a:r>
            <a:r>
              <a:rPr lang="en-US" sz="2000" dirty="0" smtClean="0"/>
              <a:t>]</a:t>
            </a:r>
          </a:p>
          <a:p>
            <a:pPr marL="0" indent="0">
              <a:buNone/>
            </a:pPr>
            <a:r>
              <a:rPr lang="en-US" sz="2000" dirty="0" smtClean="0"/>
              <a:t>thus the excursion distance, x ~ </a:t>
            </a:r>
            <a:r>
              <a:rPr lang="el-GR" sz="2000" dirty="0" smtClean="0">
                <a:latin typeface="Times New Roman" panose="02020603050405020304" pitchFamily="18" charset="0"/>
                <a:cs typeface="Times New Roman" panose="02020603050405020304" pitchFamily="18" charset="0"/>
              </a:rPr>
              <a:t>λ</a:t>
            </a:r>
            <a:r>
              <a:rPr lang="en-US" sz="2000" baseline="30000" dirty="0" smtClean="0">
                <a:cs typeface="Times New Roman" panose="02020603050405020304" pitchFamily="18" charset="0"/>
              </a:rPr>
              <a:t>2</a:t>
            </a:r>
            <a:r>
              <a:rPr lang="en-US" sz="2000" baseline="30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a:t>
            </a:r>
            <a:r>
              <a:rPr lang="en-US" sz="2000" dirty="0" smtClean="0">
                <a:cs typeface="Times New Roman" panose="02020603050405020304" pitchFamily="18" charset="0"/>
              </a:rPr>
              <a:t>and the round trip distance, </a:t>
            </a:r>
            <a:r>
              <a:rPr lang="en-US" sz="2000" dirty="0" smtClean="0">
                <a:latin typeface="Times New Roman" panose="02020603050405020304" pitchFamily="18" charset="0"/>
                <a:cs typeface="Times New Roman" panose="02020603050405020304" pitchFamily="18" charset="0"/>
              </a:rPr>
              <a:t>2</a:t>
            </a:r>
            <a:r>
              <a:rPr lang="en-US" sz="2000" dirty="0" smtClean="0"/>
              <a:t>x </a:t>
            </a:r>
            <a:r>
              <a:rPr lang="en-US" sz="2000" dirty="0"/>
              <a:t>~ </a:t>
            </a:r>
            <a:r>
              <a:rPr lang="en-US" sz="2000" dirty="0" smtClean="0"/>
              <a:t>2</a:t>
            </a:r>
            <a:r>
              <a:rPr lang="el-GR" sz="2000" dirty="0" smtClean="0">
                <a:latin typeface="Times New Roman" panose="02020603050405020304" pitchFamily="18" charset="0"/>
                <a:cs typeface="Times New Roman" panose="02020603050405020304" pitchFamily="18" charset="0"/>
              </a:rPr>
              <a:t>λ</a:t>
            </a:r>
            <a:r>
              <a:rPr lang="en-US" sz="2000" baseline="30000" dirty="0" smtClean="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a:t>
            </a:r>
          </a:p>
          <a:p>
            <a:pPr marL="0" indent="0">
              <a:buNone/>
            </a:pPr>
            <a:r>
              <a:rPr lang="en-US" sz="2000" dirty="0" smtClean="0">
                <a:cs typeface="Times New Roman" panose="02020603050405020304" pitchFamily="18" charset="0"/>
              </a:rPr>
              <a:t>The probability of recombination, an important multiplicative factor in the overall conversion efficiency,</a:t>
            </a:r>
            <a:r>
              <a:rPr lang="el-GR" sz="2000" dirty="0" smtClean="0">
                <a:latin typeface="Times New Roman" panose="02020603050405020304" pitchFamily="18" charset="0"/>
                <a:cs typeface="Times New Roman" panose="02020603050405020304" pitchFamily="18" charset="0"/>
              </a:rPr>
              <a:t>η</a:t>
            </a:r>
            <a:r>
              <a:rPr lang="en-US" sz="2000" dirty="0" smtClean="0">
                <a:latin typeface="Times New Roman" panose="02020603050405020304" pitchFamily="18" charset="0"/>
                <a:cs typeface="Times New Roman" panose="02020603050405020304" pitchFamily="18" charset="0"/>
              </a:rPr>
              <a:t>, </a:t>
            </a:r>
            <a:r>
              <a:rPr lang="en-US" sz="2000" dirty="0" smtClean="0">
                <a:cs typeface="Times New Roman" panose="02020603050405020304" pitchFamily="18" charset="0"/>
              </a:rPr>
              <a:t>scales inversely with return area. Thus </a:t>
            </a:r>
            <a:r>
              <a:rPr lang="el-GR" sz="2000" dirty="0" smtClean="0">
                <a:latin typeface="Times New Roman" panose="02020603050405020304" pitchFamily="18" charset="0"/>
                <a:cs typeface="Times New Roman" panose="02020603050405020304" pitchFamily="18" charset="0"/>
              </a:rPr>
              <a:t>η</a:t>
            </a:r>
            <a:r>
              <a:rPr lang="en-US" sz="2000" dirty="0" smtClean="0">
                <a:latin typeface="Times New Roman" panose="02020603050405020304" pitchFamily="18" charset="0"/>
                <a:cs typeface="Times New Roman" panose="02020603050405020304" pitchFamily="18" charset="0"/>
              </a:rPr>
              <a:t> </a:t>
            </a:r>
            <a:r>
              <a:rPr lang="en-US" sz="2000" dirty="0" smtClean="0">
                <a:cs typeface="Times New Roman" panose="02020603050405020304" pitchFamily="18" charset="0"/>
              </a:rPr>
              <a:t>includes a factor ~</a:t>
            </a:r>
            <a:r>
              <a:rPr lang="en-US" sz="2000" dirty="0" smtClean="0">
                <a:latin typeface="Times New Roman" panose="02020603050405020304" pitchFamily="18" charset="0"/>
                <a:cs typeface="Times New Roman" panose="02020603050405020304" pitchFamily="18" charset="0"/>
              </a:rPr>
              <a:t> 1/(2x)</a:t>
            </a:r>
            <a:r>
              <a:rPr lang="en-US" sz="2000" baseline="30000" dirty="0" smtClean="0">
                <a:cs typeface="Times New Roman" panose="02020603050405020304" pitchFamily="18" charset="0"/>
              </a:rPr>
              <a:t>2</a:t>
            </a:r>
            <a:r>
              <a:rPr lang="en-US" sz="2000" baseline="30000" dirty="0" smtClean="0">
                <a:latin typeface="Times New Roman" panose="02020603050405020304" pitchFamily="18" charset="0"/>
                <a:cs typeface="Times New Roman" panose="02020603050405020304" pitchFamily="18" charset="0"/>
              </a:rPr>
              <a:t> </a:t>
            </a:r>
            <a:r>
              <a:rPr lang="en-US" sz="2000" dirty="0" smtClean="0">
                <a:cs typeface="Times New Roman" panose="02020603050405020304" pitchFamily="18" charset="0"/>
              </a:rPr>
              <a:t>~ 1/4</a:t>
            </a:r>
            <a:r>
              <a:rPr lang="el-GR" sz="2000" dirty="0" smtClean="0">
                <a:latin typeface="Times New Roman" panose="02020603050405020304" pitchFamily="18" charset="0"/>
                <a:cs typeface="Times New Roman" panose="02020603050405020304" pitchFamily="18" charset="0"/>
              </a:rPr>
              <a:t> λ</a:t>
            </a:r>
            <a:r>
              <a:rPr lang="en-US" sz="2000" baseline="30000" dirty="0" smtClean="0">
                <a:cs typeface="Times New Roman" panose="02020603050405020304" pitchFamily="18" charset="0"/>
              </a:rPr>
              <a:t>4</a:t>
            </a:r>
            <a:r>
              <a:rPr lang="en-US" sz="2000" dirty="0" smtClean="0">
                <a:cs typeface="Times New Roman" panose="02020603050405020304" pitchFamily="18" charset="0"/>
              </a:rPr>
              <a:t> . Quantum mechanical calculations of electron </a:t>
            </a:r>
            <a:r>
              <a:rPr lang="en-US" sz="2000" dirty="0" err="1" smtClean="0">
                <a:cs typeface="Times New Roman" panose="02020603050405020304" pitchFamily="18" charset="0"/>
              </a:rPr>
              <a:t>wavefront</a:t>
            </a:r>
            <a:r>
              <a:rPr lang="en-US" sz="2000" dirty="0" smtClean="0">
                <a:cs typeface="Times New Roman" panose="02020603050405020304" pitchFamily="18" charset="0"/>
              </a:rPr>
              <a:t> propagation indicate an efficiency more like </a:t>
            </a:r>
            <a:r>
              <a:rPr lang="el-GR" sz="2000" dirty="0">
                <a:latin typeface="Times New Roman" panose="02020603050405020304" pitchFamily="18" charset="0"/>
                <a:cs typeface="Times New Roman" panose="02020603050405020304" pitchFamily="18" charset="0"/>
              </a:rPr>
              <a:t>λ</a:t>
            </a:r>
            <a:r>
              <a:rPr lang="en-US" sz="2000" baseline="30000" smtClean="0">
                <a:cs typeface="Times New Roman" panose="02020603050405020304" pitchFamily="18" charset="0"/>
              </a:rPr>
              <a:t>-5</a:t>
            </a:r>
            <a:r>
              <a:rPr lang="en-US" sz="2000" smtClean="0">
                <a:cs typeface="Times New Roman" panose="02020603050405020304" pitchFamily="18" charset="0"/>
              </a:rPr>
              <a:t> or </a:t>
            </a:r>
            <a:r>
              <a:rPr lang="el-GR" sz="2000" smtClean="0">
                <a:latin typeface="Times New Roman" panose="02020603050405020304" pitchFamily="18" charset="0"/>
                <a:cs typeface="Times New Roman" panose="02020603050405020304" pitchFamily="18" charset="0"/>
              </a:rPr>
              <a:t>λ</a:t>
            </a:r>
            <a:r>
              <a:rPr lang="en-US" sz="2000" baseline="30000" dirty="0" smtClean="0">
                <a:cs typeface="Times New Roman" panose="02020603050405020304" pitchFamily="18" charset="0"/>
              </a:rPr>
              <a:t>-6</a:t>
            </a:r>
            <a:r>
              <a:rPr lang="en-US" sz="2000" dirty="0" smtClean="0">
                <a:cs typeface="Times New Roman" panose="02020603050405020304" pitchFamily="18" charset="0"/>
              </a:rPr>
              <a:t>, a high price to pay for increased harmonic generation into the soft x-ray region, indicating that one does not want to push longer wavelengths too far.</a:t>
            </a:r>
          </a:p>
          <a:p>
            <a:pPr marL="0" indent="0">
              <a:buNone/>
            </a:pPr>
            <a:r>
              <a:rPr lang="en-US" sz="2000" dirty="0" smtClean="0">
                <a:cs typeface="Times New Roman" panose="02020603050405020304" pitchFamily="18" charset="0"/>
              </a:rPr>
              <a:t>    </a:t>
            </a:r>
            <a:endParaRPr lang="en-US" sz="2000" baseline="30000"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33</a:t>
            </a:fld>
            <a:endParaRPr lang="en-US"/>
          </a:p>
        </p:txBody>
      </p:sp>
      <mc:AlternateContent xmlns:mc="http://schemas.openxmlformats.org/markup-compatibility/2006" xmlns:a14="http://schemas.microsoft.com/office/drawing/2010/main">
        <mc:Choice Requires="a14">
          <p:sp>
            <p:nvSpPr>
              <p:cNvPr id="5" name="Rectangle 4"/>
              <p:cNvSpPr/>
              <p:nvPr/>
            </p:nvSpPr>
            <p:spPr>
              <a:xfrm>
                <a:off x="2064929" y="1779400"/>
                <a:ext cx="3710631" cy="4976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mtClean="0">
                          <a:solidFill>
                            <a:srgbClr val="014188"/>
                          </a:solidFill>
                          <a:latin typeface="Cambria Math" panose="02040503050406030204" pitchFamily="18" charset="0"/>
                        </a:rPr>
                        <m:t>ℏ</m:t>
                      </m:r>
                      <m:r>
                        <a:rPr lang="en-US" i="1">
                          <a:solidFill>
                            <a:srgbClr val="014188"/>
                          </a:solidFill>
                          <a:latin typeface="Cambria Math" panose="02040503050406030204" pitchFamily="18" charset="0"/>
                        </a:rPr>
                        <m:t>𝜔</m:t>
                      </m:r>
                      <m:r>
                        <a:rPr lang="en-US" i="0">
                          <a:solidFill>
                            <a:srgbClr val="014188"/>
                          </a:solidFill>
                          <a:latin typeface="Cambria Math" panose="02040503050406030204" pitchFamily="18" charset="0"/>
                        </a:rPr>
                        <m:t>=</m:t>
                      </m:r>
                      <m:sSub>
                        <m:sSubPr>
                          <m:ctrlPr>
                            <a:rPr lang="en-US" i="1">
                              <a:solidFill>
                                <a:srgbClr val="014188"/>
                              </a:solidFill>
                              <a:latin typeface="Cambria Math" panose="02040503050406030204" pitchFamily="18" charset="0"/>
                            </a:rPr>
                          </m:ctrlPr>
                        </m:sSubPr>
                        <m:e>
                          <m:r>
                            <a:rPr lang="en-US" i="1">
                              <a:solidFill>
                                <a:srgbClr val="014188"/>
                              </a:solidFill>
                              <a:latin typeface="Cambria Math" panose="02040503050406030204" pitchFamily="18" charset="0"/>
                            </a:rPr>
                            <m:t>𝐼</m:t>
                          </m:r>
                        </m:e>
                        <m:sub>
                          <m:r>
                            <a:rPr lang="en-US" i="1">
                              <a:solidFill>
                                <a:srgbClr val="014188"/>
                              </a:solidFill>
                              <a:latin typeface="Cambria Math" panose="02040503050406030204" pitchFamily="18" charset="0"/>
                            </a:rPr>
                            <m:t>𝑝</m:t>
                          </m:r>
                        </m:sub>
                      </m:sSub>
                      <m:r>
                        <a:rPr lang="en-US" i="0">
                          <a:solidFill>
                            <a:srgbClr val="014188"/>
                          </a:solidFill>
                          <a:latin typeface="Cambria Math" panose="02040503050406030204" pitchFamily="18" charset="0"/>
                        </a:rPr>
                        <m:t>+3.17</m:t>
                      </m:r>
                      <m:sSub>
                        <m:sSubPr>
                          <m:ctrlPr>
                            <a:rPr lang="en-US" i="1">
                              <a:solidFill>
                                <a:srgbClr val="014188"/>
                              </a:solidFill>
                              <a:latin typeface="Cambria Math" panose="02040503050406030204" pitchFamily="18" charset="0"/>
                            </a:rPr>
                          </m:ctrlPr>
                        </m:sSubPr>
                        <m:e>
                          <m:r>
                            <a:rPr lang="en-US" i="1">
                              <a:solidFill>
                                <a:srgbClr val="014188"/>
                              </a:solidFill>
                              <a:latin typeface="Cambria Math" panose="02040503050406030204" pitchFamily="18" charset="0"/>
                            </a:rPr>
                            <m:t>𝑟</m:t>
                          </m:r>
                        </m:e>
                        <m:sub>
                          <m:r>
                            <a:rPr lang="en-US" i="1">
                              <a:solidFill>
                                <a:srgbClr val="014188"/>
                              </a:solidFill>
                              <a:latin typeface="Cambria Math" panose="02040503050406030204" pitchFamily="18" charset="0"/>
                            </a:rPr>
                            <m:t>𝑒</m:t>
                          </m:r>
                        </m:sub>
                      </m:sSub>
                      <m:r>
                        <a:rPr lang="en-US" i="1">
                          <a:solidFill>
                            <a:srgbClr val="014188"/>
                          </a:solidFill>
                          <a:latin typeface="Cambria Math" panose="02040503050406030204" pitchFamily="18" charset="0"/>
                        </a:rPr>
                        <m:t>𝐼</m:t>
                      </m:r>
                      <m:f>
                        <m:fPr>
                          <m:type m:val="lin"/>
                          <m:ctrlPr>
                            <a:rPr lang="en-US" i="1">
                              <a:solidFill>
                                <a:srgbClr val="014188"/>
                              </a:solidFill>
                              <a:latin typeface="Cambria Math" panose="02040503050406030204" pitchFamily="18" charset="0"/>
                            </a:rPr>
                          </m:ctrlPr>
                        </m:fPr>
                        <m:num>
                          <m:sSup>
                            <m:sSupPr>
                              <m:ctrlPr>
                                <a:rPr lang="en-US" i="1">
                                  <a:solidFill>
                                    <a:srgbClr val="014188"/>
                                  </a:solidFill>
                                  <a:latin typeface="Cambria Math" panose="02040503050406030204" pitchFamily="18" charset="0"/>
                                </a:rPr>
                              </m:ctrlPr>
                            </m:sSupPr>
                            <m:e>
                              <m:r>
                                <a:rPr lang="en-US" i="1">
                                  <a:solidFill>
                                    <a:srgbClr val="014188"/>
                                  </a:solidFill>
                                  <a:latin typeface="Cambria Math" panose="02040503050406030204" pitchFamily="18" charset="0"/>
                                </a:rPr>
                                <m:t>𝜆</m:t>
                              </m:r>
                            </m:e>
                            <m:sup>
                              <m:r>
                                <a:rPr lang="en-US" i="0">
                                  <a:solidFill>
                                    <a:srgbClr val="014188"/>
                                  </a:solidFill>
                                  <a:latin typeface="Cambria Math" panose="02040503050406030204" pitchFamily="18" charset="0"/>
                                </a:rPr>
                                <m:t>2</m:t>
                              </m:r>
                            </m:sup>
                          </m:sSup>
                        </m:num>
                        <m:den>
                          <m:r>
                            <a:rPr lang="en-US" i="0">
                              <a:solidFill>
                                <a:srgbClr val="014188"/>
                              </a:solidFill>
                              <a:latin typeface="Cambria Math" panose="02040503050406030204" pitchFamily="18" charset="0"/>
                            </a:rPr>
                            <m:t>2</m:t>
                          </m:r>
                        </m:den>
                      </m:f>
                      <m:r>
                        <a:rPr lang="en-US" i="1">
                          <a:solidFill>
                            <a:srgbClr val="014188"/>
                          </a:solidFill>
                          <a:latin typeface="Cambria Math" panose="02040503050406030204" pitchFamily="18" charset="0"/>
                        </a:rPr>
                        <m:t>𝜋</m:t>
                      </m:r>
                      <m:r>
                        <a:rPr lang="en-US" i="1">
                          <a:solidFill>
                            <a:srgbClr val="014188"/>
                          </a:solidFill>
                          <a:latin typeface="Cambria Math" panose="02040503050406030204" pitchFamily="18" charset="0"/>
                        </a:rPr>
                        <m:t>𝑐</m:t>
                      </m:r>
                    </m:oMath>
                  </m:oMathPara>
                </a14:m>
                <a:endParaRPr lang="en-US" dirty="0">
                  <a:solidFill>
                    <a:srgbClr val="014188"/>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2064929" y="1779400"/>
                <a:ext cx="3710631" cy="497637"/>
              </a:xfrm>
              <a:prstGeom prst="rect">
                <a:avLst/>
              </a:prstGeom>
              <a:blipFill>
                <a:blip r:embed="rId3"/>
                <a:stretch>
                  <a:fillRect t="-113415" r="-7237" b="-171951"/>
                </a:stretch>
              </a:blipFill>
            </p:spPr>
            <p:txBody>
              <a:bodyPr/>
              <a:lstStyle/>
              <a:p>
                <a:r>
                  <a:rPr lang="en-US">
                    <a:noFill/>
                  </a:rPr>
                  <a:t> </a:t>
                </a:r>
              </a:p>
            </p:txBody>
          </p:sp>
        </mc:Fallback>
      </mc:AlternateContent>
    </p:spTree>
    <p:extLst>
      <p:ext uri="{BB962C8B-B14F-4D97-AF65-F5344CB8AC3E}">
        <p14:creationId xmlns:p14="http://schemas.microsoft.com/office/powerpoint/2010/main" val="2365724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0"/>
            <a:ext cx="8180387" cy="762000"/>
          </a:xfrm>
        </p:spPr>
        <p:txBody>
          <a:bodyPr/>
          <a:lstStyle/>
          <a:p>
            <a:r>
              <a:rPr lang="en-US" sz="2800" dirty="0" smtClean="0"/>
              <a:t>The generation of high harmonics</a:t>
            </a:r>
            <a:endParaRPr lang="en-US" sz="2800"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34</a:t>
            </a:fld>
            <a:endParaRPr lang="en-US"/>
          </a:p>
        </p:txBody>
      </p:sp>
      <p:sp>
        <p:nvSpPr>
          <p:cNvPr id="3" name="Content Placeholder 2"/>
          <p:cNvSpPr>
            <a:spLocks noGrp="1"/>
          </p:cNvSpPr>
          <p:nvPr>
            <p:ph idx="1"/>
          </p:nvPr>
        </p:nvSpPr>
        <p:spPr>
          <a:xfrm>
            <a:off x="318815" y="915242"/>
            <a:ext cx="7772400" cy="5082146"/>
          </a:xfrm>
        </p:spPr>
        <p:txBody>
          <a:bodyPr/>
          <a:lstStyle/>
          <a:p>
            <a:r>
              <a:rPr lang="en-US" sz="2000" dirty="0" smtClean="0"/>
              <a:t>IR pulse trains generate high harmonics through constructive and destructive interference</a:t>
            </a:r>
          </a:p>
          <a:p>
            <a:r>
              <a:rPr lang="en-US" sz="2000" dirty="0"/>
              <a:t>There are twice the number of </a:t>
            </a:r>
            <a:r>
              <a:rPr lang="en-US" sz="2000" dirty="0" smtClean="0"/>
              <a:t>EUV/SXR pulses as IR cycles</a:t>
            </a:r>
          </a:p>
          <a:p>
            <a:r>
              <a:rPr lang="en-US" sz="2000" dirty="0" smtClean="0"/>
              <a:t>The </a:t>
            </a:r>
            <a:r>
              <a:rPr lang="en-US" sz="2000" dirty="0"/>
              <a:t>IR pulses each generate a spectral continuum, which by constructive and destructive interference form harmonics. </a:t>
            </a:r>
            <a:endParaRPr lang="en-US" sz="2000" dirty="0" smtClean="0"/>
          </a:p>
          <a:p>
            <a:r>
              <a:rPr lang="en-US" sz="2000" dirty="0" smtClean="0"/>
              <a:t>Symmetric </a:t>
            </a:r>
            <a:r>
              <a:rPr lang="en-US" sz="2000" dirty="0"/>
              <a:t>pulse structure (in time) implies only odd </a:t>
            </a:r>
            <a:r>
              <a:rPr lang="en-US" sz="2000" dirty="0" smtClean="0"/>
              <a:t>harmonics </a:t>
            </a:r>
          </a:p>
          <a:p>
            <a:r>
              <a:rPr lang="en-US" sz="2000" dirty="0" smtClean="0"/>
              <a:t>Even harmonics appear only if the temporal symmetry is broken</a:t>
            </a:r>
          </a:p>
          <a:p>
            <a:r>
              <a:rPr lang="en-US" sz="2000" dirty="0" smtClean="0"/>
              <a:t>Fourier </a:t>
            </a:r>
            <a:r>
              <a:rPr lang="en-US" sz="2000" dirty="0"/>
              <a:t>analysis of the EUV wave train reveals high harmonics, limited in photon </a:t>
            </a:r>
            <a:r>
              <a:rPr lang="en-US" sz="2000" dirty="0" smtClean="0"/>
              <a:t>energy, and thus harmonic number, </a:t>
            </a:r>
            <a:r>
              <a:rPr lang="en-US" sz="2000" dirty="0"/>
              <a:t>by Eq.(7.1</a:t>
            </a:r>
            <a:r>
              <a:rPr lang="en-US" sz="2000" dirty="0" smtClean="0"/>
              <a:t>)</a:t>
            </a:r>
          </a:p>
          <a:p>
            <a:r>
              <a:rPr lang="en-US" sz="2000" dirty="0" smtClean="0"/>
              <a:t>To first order the harmonic pulses contain </a:t>
            </a:r>
            <a:r>
              <a:rPr lang="en-US" sz="2000" dirty="0" err="1" smtClean="0"/>
              <a:t>hN</a:t>
            </a:r>
            <a:r>
              <a:rPr lang="en-US" sz="2000" dirty="0" smtClean="0"/>
              <a:t> cycles and are of similar duration as the driving IR laser pulse</a:t>
            </a:r>
          </a:p>
          <a:p>
            <a:r>
              <a:rPr lang="en-US" sz="2000" dirty="0" smtClean="0"/>
              <a:t>With a single IR pulse there is no interference, thus no harmonics form, leaving a broad EUV spectral content and thus permitting the formation of very short (</a:t>
            </a:r>
            <a:r>
              <a:rPr lang="en-US" sz="2000" dirty="0" err="1" smtClean="0"/>
              <a:t>asec</a:t>
            </a:r>
            <a:r>
              <a:rPr lang="en-US" sz="2000" dirty="0" smtClean="0"/>
              <a:t>) pulses</a:t>
            </a:r>
            <a:endParaRPr lang="en-US" sz="2000" dirty="0"/>
          </a:p>
          <a:p>
            <a:endParaRPr lang="en-US" sz="2000" dirty="0" smtClean="0"/>
          </a:p>
          <a:p>
            <a:endParaRPr lang="en-US" sz="2000" dirty="0" smtClean="0"/>
          </a:p>
        </p:txBody>
      </p:sp>
    </p:spTree>
    <p:extLst>
      <p:ext uri="{BB962C8B-B14F-4D97-AF65-F5344CB8AC3E}">
        <p14:creationId xmlns:p14="http://schemas.microsoft.com/office/powerpoint/2010/main" val="37770701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and Temporal Coherence of </a:t>
            </a:r>
            <a:r>
              <a:rPr lang="en-US" dirty="0" smtClean="0"/>
              <a:t>High harmonic </a:t>
            </a:r>
            <a:r>
              <a:rPr lang="en-US" dirty="0"/>
              <a:t>Radiation</a:t>
            </a:r>
          </a:p>
        </p:txBody>
      </p:sp>
      <p:sp>
        <p:nvSpPr>
          <p:cNvPr id="3" name="Content Placeholder 2"/>
          <p:cNvSpPr>
            <a:spLocks noGrp="1"/>
          </p:cNvSpPr>
          <p:nvPr>
            <p:ph idx="1"/>
          </p:nvPr>
        </p:nvSpPr>
        <p:spPr>
          <a:xfrm>
            <a:off x="35719" y="704850"/>
            <a:ext cx="8859044" cy="5018411"/>
          </a:xfrm>
        </p:spPr>
        <p:txBody>
          <a:bodyPr/>
          <a:lstStyle/>
          <a:p>
            <a:r>
              <a:rPr lang="en-US" dirty="0" smtClean="0"/>
              <a:t>Spatial coherence is impressed by that of the driving laser field. The condition </a:t>
            </a:r>
            <a:r>
              <a:rPr lang="en-US" dirty="0" err="1" smtClean="0"/>
              <a:t>d</a:t>
            </a:r>
            <a:r>
              <a:rPr lang="en-US" baseline="-25000" dirty="0" err="1" smtClean="0"/>
              <a:t>FWHM</a:t>
            </a:r>
            <a:r>
              <a:rPr lang="en-US" dirty="0" smtClean="0"/>
              <a:t> </a:t>
            </a:r>
            <a:r>
              <a:rPr lang="en-US" dirty="0"/>
              <a:t>∙ 2θ</a:t>
            </a:r>
            <a:r>
              <a:rPr lang="en-US" baseline="-25000" dirty="0"/>
              <a:t>FWHM</a:t>
            </a:r>
            <a:r>
              <a:rPr lang="en-US" dirty="0"/>
              <a:t> </a:t>
            </a:r>
            <a:r>
              <a:rPr lang="en-US" dirty="0" smtClean="0"/>
              <a:t>≅ λ/2</a:t>
            </a:r>
            <a:r>
              <a:rPr lang="en-US" dirty="0"/>
              <a:t> </a:t>
            </a:r>
            <a:r>
              <a:rPr lang="en-US" dirty="0" smtClean="0"/>
              <a:t>implies that the harmonics radiate into narrower angles than the incident IR.</a:t>
            </a:r>
          </a:p>
          <a:p>
            <a:r>
              <a:rPr lang="en-US" dirty="0" smtClean="0"/>
              <a:t>The </a:t>
            </a:r>
            <a:r>
              <a:rPr lang="en-US" dirty="0"/>
              <a:t>spatial coherence of HHG radiation is largely imprinted from that of the fully coherent IR laser </a:t>
            </a:r>
            <a:r>
              <a:rPr lang="en-US" dirty="0" err="1"/>
              <a:t>wavefront</a:t>
            </a:r>
            <a:r>
              <a:rPr lang="en-US" dirty="0"/>
              <a:t>. This is true despite the randomness of atoms in the gas. Every participating atom across a uniform IR </a:t>
            </a:r>
            <a:r>
              <a:rPr lang="en-US" dirty="0" smtClean="0"/>
              <a:t>wave front </a:t>
            </a:r>
            <a:r>
              <a:rPr lang="en-US" dirty="0"/>
              <a:t>emits radiation in the forward direction with a fixed phase relative to the laser electric field, and thus to each other. As a consequence of this impressed spatial coherence, the electric fields for a given harmonic add constructively</a:t>
            </a:r>
            <a:r>
              <a:rPr lang="en-US" i="1" dirty="0"/>
              <a:t> in the forward direction</a:t>
            </a:r>
            <a:r>
              <a:rPr lang="en-US" dirty="0"/>
              <a:t>, generating very intense radiation, proportional to the square of the number of participating atoms in the interaction region. </a:t>
            </a:r>
            <a:r>
              <a:rPr lang="en-US" dirty="0" smtClean="0"/>
              <a:t>Random </a:t>
            </a:r>
            <a:r>
              <a:rPr lang="en-US" dirty="0"/>
              <a:t>atomic positions </a:t>
            </a:r>
            <a:r>
              <a:rPr lang="en-US" dirty="0" smtClean="0"/>
              <a:t>do affect radiation </a:t>
            </a:r>
            <a:r>
              <a:rPr lang="en-US" dirty="0"/>
              <a:t>emitted in </a:t>
            </a:r>
            <a:r>
              <a:rPr lang="en-US" dirty="0" smtClean="0"/>
              <a:t>other directions. </a:t>
            </a:r>
            <a:r>
              <a:rPr lang="en-US" dirty="0"/>
              <a:t>R</a:t>
            </a:r>
            <a:r>
              <a:rPr lang="en-US" dirty="0" smtClean="0"/>
              <a:t>andom phases in other directions generally cancel</a:t>
            </a:r>
            <a:r>
              <a:rPr lang="en-US" dirty="0"/>
              <a:t> </a:t>
            </a:r>
            <a:r>
              <a:rPr lang="en-US" dirty="0" smtClean="0"/>
              <a:t>so that there is essentially no HHG at other angles.</a:t>
            </a:r>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35</a:t>
            </a:fld>
            <a:endParaRPr lang="en-US"/>
          </a:p>
        </p:txBody>
      </p:sp>
    </p:spTree>
    <p:extLst>
      <p:ext uri="{BB962C8B-B14F-4D97-AF65-F5344CB8AC3E}">
        <p14:creationId xmlns:p14="http://schemas.microsoft.com/office/powerpoint/2010/main" val="32988803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bandwidth and duration of mid-spectral range HHG pulses</a:t>
            </a:r>
            <a:endParaRPr lang="en-US" dirty="0"/>
          </a:p>
        </p:txBody>
      </p:sp>
      <p:sp>
        <p:nvSpPr>
          <p:cNvPr id="3" name="Content Placeholder 2"/>
          <p:cNvSpPr>
            <a:spLocks noGrp="1"/>
          </p:cNvSpPr>
          <p:nvPr>
            <p:ph idx="1"/>
          </p:nvPr>
        </p:nvSpPr>
        <p:spPr/>
        <p:txBody>
          <a:bodyPr/>
          <a:lstStyle/>
          <a:p>
            <a:pPr marL="0" indent="0">
              <a:buNone/>
            </a:pPr>
            <a:r>
              <a:rPr lang="en-US" dirty="0" smtClean="0"/>
              <a:t>For mid-spectral range harmonics one expects a relative </a:t>
            </a:r>
            <a:r>
              <a:rPr lang="en-US" dirty="0"/>
              <a:t>spectral bandwidth </a:t>
            </a:r>
            <a:r>
              <a:rPr lang="en-US" dirty="0" smtClean="0"/>
              <a:t>λ/</a:t>
            </a:r>
            <a:r>
              <a:rPr lang="en-US" dirty="0" err="1" smtClean="0"/>
              <a:t>Δλ</a:t>
            </a:r>
            <a:r>
              <a:rPr lang="en-US" dirty="0" smtClean="0"/>
              <a:t> ≈</a:t>
            </a:r>
            <a:r>
              <a:rPr lang="en-US" dirty="0"/>
              <a:t> </a:t>
            </a:r>
            <a:r>
              <a:rPr lang="en-US" dirty="0" err="1"/>
              <a:t>h</a:t>
            </a:r>
            <a:r>
              <a:rPr lang="en-US" dirty="0" err="1" smtClean="0"/>
              <a:t>N</a:t>
            </a:r>
            <a:r>
              <a:rPr lang="en-US" dirty="0" smtClean="0"/>
              <a:t>, the product of the # of IR cycles, N, and the harmonic #, h. Relative spectral bandwidths can be of order 0.1%.</a:t>
            </a:r>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36</a:t>
            </a:fld>
            <a:endParaRPr lang="en-US"/>
          </a:p>
        </p:txBody>
      </p:sp>
    </p:spTree>
    <p:extLst>
      <p:ext uri="{BB962C8B-B14F-4D97-AF65-F5344CB8AC3E}">
        <p14:creationId xmlns:p14="http://schemas.microsoft.com/office/powerpoint/2010/main" val="35519930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harmonic spectral bandwidth</a:t>
            </a:r>
            <a:endParaRPr lang="en-US" dirty="0"/>
          </a:p>
        </p:txBody>
      </p:sp>
      <p:sp>
        <p:nvSpPr>
          <p:cNvPr id="3" name="Content Placeholder 2"/>
          <p:cNvSpPr>
            <a:spLocks noGrp="1"/>
          </p:cNvSpPr>
          <p:nvPr>
            <p:ph idx="1"/>
          </p:nvPr>
        </p:nvSpPr>
        <p:spPr>
          <a:xfrm>
            <a:off x="94083" y="762000"/>
            <a:ext cx="8600655" cy="5302624"/>
          </a:xfrm>
        </p:spPr>
        <p:txBody>
          <a:bodyPr/>
          <a:lstStyle/>
          <a:p>
            <a:pPr marL="0" indent="0">
              <a:buNone/>
            </a:pPr>
            <a:r>
              <a:rPr lang="en-US" sz="2000" dirty="0" smtClean="0"/>
              <a:t>We consider two models of HHG spectral bandwidth, a rectangular </a:t>
            </a:r>
            <a:r>
              <a:rPr lang="en-US" sz="2000" dirty="0" err="1" smtClean="0"/>
              <a:t>wavepacket</a:t>
            </a:r>
            <a:r>
              <a:rPr lang="en-US" sz="2000" dirty="0" smtClean="0"/>
              <a:t>, and a Gaussian </a:t>
            </a:r>
            <a:r>
              <a:rPr lang="en-US" sz="2000" dirty="0" err="1" smtClean="0"/>
              <a:t>wavepacket</a:t>
            </a:r>
            <a:r>
              <a:rPr lang="en-US" sz="2000" dirty="0" smtClean="0"/>
              <a:t> having an intensity </a:t>
            </a:r>
            <a:r>
              <a:rPr lang="en-US" sz="1800" dirty="0" smtClean="0"/>
              <a:t>FWHM</a:t>
            </a:r>
            <a:r>
              <a:rPr lang="en-US" sz="2000" dirty="0" smtClean="0"/>
              <a:t> equal to half the duration of the rectangular </a:t>
            </a:r>
            <a:r>
              <a:rPr lang="en-US" sz="2000" dirty="0" err="1" smtClean="0"/>
              <a:t>wavepacket</a:t>
            </a:r>
            <a:r>
              <a:rPr lang="en-US" sz="2000" dirty="0" smtClean="0"/>
              <a:t>. In each case we take the Fourier transform of the electric field, E(t), to obtain E(</a:t>
            </a:r>
            <a:r>
              <a:rPr lang="el-GR" sz="2000" dirty="0" smtClean="0">
                <a:latin typeface="Times New Roman" panose="02020603050405020304" pitchFamily="18" charset="0"/>
                <a:cs typeface="Times New Roman" panose="02020603050405020304" pitchFamily="18" charset="0"/>
              </a:rPr>
              <a:t>ω</a:t>
            </a:r>
            <a:r>
              <a:rPr lang="en-US" sz="2000" dirty="0" smtClean="0">
                <a:latin typeface="Times New Roman" panose="02020603050405020304" pitchFamily="18" charset="0"/>
                <a:cs typeface="Times New Roman" panose="02020603050405020304" pitchFamily="18" charset="0"/>
              </a:rPr>
              <a:t>), </a:t>
            </a:r>
            <a:r>
              <a:rPr lang="en-US" sz="2000" dirty="0" smtClean="0">
                <a:cs typeface="Times New Roman" panose="02020603050405020304" pitchFamily="18" charset="0"/>
              </a:rPr>
              <a:t>then square to obtain I(</a:t>
            </a:r>
            <a:r>
              <a:rPr lang="el-GR" sz="2000" dirty="0" smtClean="0">
                <a:latin typeface="Times New Roman" panose="02020603050405020304" pitchFamily="18" charset="0"/>
                <a:cs typeface="Times New Roman" panose="02020603050405020304" pitchFamily="18" charset="0"/>
              </a:rPr>
              <a:t>ω</a:t>
            </a:r>
            <a:r>
              <a:rPr lang="en-US" sz="2000" dirty="0" smtClean="0">
                <a:latin typeface="Times New Roman" panose="02020603050405020304" pitchFamily="18" charset="0"/>
                <a:cs typeface="Times New Roman" panose="02020603050405020304" pitchFamily="18" charset="0"/>
              </a:rPr>
              <a:t>).</a:t>
            </a:r>
          </a:p>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endParaRPr lang="en-US" sz="1600" dirty="0" smtClean="0"/>
          </a:p>
          <a:p>
            <a:pPr marL="0" indent="0">
              <a:buNone/>
            </a:pPr>
            <a:r>
              <a:rPr lang="en-US" sz="1600" dirty="0" smtClean="0"/>
              <a:t>For experimental HHG spectra see, for example, M. </a:t>
            </a:r>
            <a:r>
              <a:rPr lang="en-US" sz="1600" dirty="0" err="1" smtClean="0"/>
              <a:t>Gaarde</a:t>
            </a:r>
            <a:r>
              <a:rPr lang="en-US" sz="1600" dirty="0" smtClean="0"/>
              <a:t> et </a:t>
            </a:r>
            <a:r>
              <a:rPr lang="en-US" sz="1600" dirty="0" err="1" smtClean="0"/>
              <a:t>al.,PRA</a:t>
            </a:r>
            <a:r>
              <a:rPr lang="en-US" sz="1600" dirty="0" smtClean="0"/>
              <a:t> </a:t>
            </a:r>
            <a:r>
              <a:rPr lang="en-US" sz="1600" b="1" dirty="0" smtClean="0"/>
              <a:t>59</a:t>
            </a:r>
            <a:r>
              <a:rPr lang="en-US" sz="1600" dirty="0" smtClean="0"/>
              <a:t>,1367 (Feb1999),Fig.5; and P. </a:t>
            </a:r>
            <a:r>
              <a:rPr lang="en-US" sz="1600" dirty="0" err="1" smtClean="0"/>
              <a:t>Sali</a:t>
            </a:r>
            <a:r>
              <a:rPr lang="az-Cyrl-AZ" sz="1600" dirty="0" smtClean="0"/>
              <a:t>ѐ</a:t>
            </a:r>
            <a:r>
              <a:rPr lang="en-US" sz="1600" dirty="0" smtClean="0"/>
              <a:t>res et al. Science </a:t>
            </a:r>
            <a:r>
              <a:rPr lang="en-US" sz="1600" b="1" dirty="0" smtClean="0"/>
              <a:t>292</a:t>
            </a:r>
            <a:r>
              <a:rPr lang="en-US" sz="1600" dirty="0" smtClean="0"/>
              <a:t>, 902 (4May2001).</a:t>
            </a:r>
            <a:endParaRPr lang="en-US" sz="1600"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040" y="2068837"/>
            <a:ext cx="5868060" cy="3913371"/>
          </a:xfrm>
          <a:prstGeom prst="rect">
            <a:avLst/>
          </a:prstGeom>
        </p:spPr>
      </p:pic>
    </p:spTree>
    <p:extLst>
      <p:ext uri="{BB962C8B-B14F-4D97-AF65-F5344CB8AC3E}">
        <p14:creationId xmlns:p14="http://schemas.microsoft.com/office/powerpoint/2010/main" val="36386830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Spectrally narrow high harmonics</a:t>
            </a:r>
            <a:endParaRPr lang="en-US" dirty="0"/>
          </a:p>
        </p:txBody>
      </p:sp>
      <p:sp>
        <p:nvSpPr>
          <p:cNvPr id="3" name="Content Placeholder 2"/>
          <p:cNvSpPr>
            <a:spLocks noGrp="1"/>
          </p:cNvSpPr>
          <p:nvPr>
            <p:ph idx="1"/>
          </p:nvPr>
        </p:nvSpPr>
        <p:spPr>
          <a:xfrm>
            <a:off x="685800" y="1066800"/>
            <a:ext cx="5822156" cy="404102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38</a:t>
            </a:fld>
            <a:endParaRPr lang="en-US"/>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2565834838"/>
              </p:ext>
            </p:extLst>
          </p:nvPr>
        </p:nvGraphicFramePr>
        <p:xfrm>
          <a:off x="-585822" y="926240"/>
          <a:ext cx="7706011" cy="4322145"/>
        </p:xfrm>
        <a:graphic>
          <a:graphicData uri="http://schemas.openxmlformats.org/presentationml/2006/ole">
            <mc:AlternateContent xmlns:mc="http://schemas.openxmlformats.org/markup-compatibility/2006">
              <mc:Choice xmlns:v="urn:schemas-microsoft-com:vml" Requires="v">
                <p:oleObj spid="_x0000_s12540" name="Presentation" r:id="rId3" imgW="6051677" imgH="3403272" progId="PowerPoint.Show.12">
                  <p:embed/>
                </p:oleObj>
              </mc:Choice>
              <mc:Fallback>
                <p:oleObj name="Presentation" r:id="rId3" imgW="6051677" imgH="3403272" progId="PowerPoint.Show.12">
                  <p:embed/>
                  <p:pic>
                    <p:nvPicPr>
                      <p:cNvPr id="0" name=""/>
                      <p:cNvPicPr/>
                      <p:nvPr/>
                    </p:nvPicPr>
                    <p:blipFill>
                      <a:blip r:embed="rId4"/>
                      <a:stretch>
                        <a:fillRect/>
                      </a:stretch>
                    </p:blipFill>
                    <p:spPr>
                      <a:xfrm>
                        <a:off x="-585822" y="926240"/>
                        <a:ext cx="7706011" cy="4322145"/>
                      </a:xfrm>
                      <a:prstGeom prst="rect">
                        <a:avLst/>
                      </a:prstGeom>
                    </p:spPr>
                  </p:pic>
                </p:oleObj>
              </mc:Fallback>
            </mc:AlternateContent>
          </a:graphicData>
        </a:graphic>
      </p:graphicFrame>
      <p:sp>
        <p:nvSpPr>
          <p:cNvPr id="6" name="Rectangle 5"/>
          <p:cNvSpPr/>
          <p:nvPr/>
        </p:nvSpPr>
        <p:spPr>
          <a:xfrm>
            <a:off x="5673754" y="1709006"/>
            <a:ext cx="3421034" cy="1015663"/>
          </a:xfrm>
          <a:prstGeom prst="rect">
            <a:avLst/>
          </a:prstGeom>
        </p:spPr>
        <p:txBody>
          <a:bodyPr wrap="square">
            <a:spAutoFit/>
          </a:bodyPr>
          <a:lstStyle/>
          <a:p>
            <a:r>
              <a:rPr lang="en-US" sz="2000" dirty="0">
                <a:solidFill>
                  <a:srgbClr val="014188"/>
                </a:solidFill>
              </a:rPr>
              <a:t>Courtesy of Thomas </a:t>
            </a:r>
            <a:r>
              <a:rPr lang="en-US" sz="2000" dirty="0" smtClean="0">
                <a:solidFill>
                  <a:srgbClr val="014188"/>
                </a:solidFill>
              </a:rPr>
              <a:t>Pfeifer, </a:t>
            </a:r>
          </a:p>
          <a:p>
            <a:r>
              <a:rPr lang="en-US" sz="2000" dirty="0" smtClean="0">
                <a:solidFill>
                  <a:srgbClr val="014188"/>
                </a:solidFill>
              </a:rPr>
              <a:t>Max Planck Institute for Nuclear Physics, Heidelberg</a:t>
            </a:r>
            <a:endParaRPr lang="en-US" sz="2000" dirty="0">
              <a:solidFill>
                <a:srgbClr val="014188"/>
              </a:solidFill>
            </a:endParaRPr>
          </a:p>
        </p:txBody>
      </p:sp>
      <mc:AlternateContent xmlns:mc="http://schemas.openxmlformats.org/markup-compatibility/2006" xmlns:a14="http://schemas.microsoft.com/office/drawing/2010/main">
        <mc:Choice Requires="a14">
          <p:sp>
            <p:nvSpPr>
              <p:cNvPr id="7" name="Rectangle 6"/>
              <p:cNvSpPr/>
              <p:nvPr/>
            </p:nvSpPr>
            <p:spPr>
              <a:xfrm>
                <a:off x="5874368" y="3005863"/>
                <a:ext cx="3019806" cy="1631216"/>
              </a:xfrm>
              <a:prstGeom prst="rect">
                <a:avLst/>
              </a:prstGeom>
            </p:spPr>
            <p:txBody>
              <a:bodyPr wrap="square">
                <a:spAutoFit/>
              </a:bodyPr>
              <a:lstStyle/>
              <a:p>
                <a:r>
                  <a:rPr lang="el-GR" sz="2000" dirty="0" smtClean="0">
                    <a:solidFill>
                      <a:srgbClr val="014188"/>
                    </a:solidFill>
                    <a:latin typeface="Times New Roman" panose="02020603050405020304" pitchFamily="18" charset="0"/>
                    <a:cs typeface="Times New Roman" panose="02020603050405020304" pitchFamily="18" charset="0"/>
                  </a:rPr>
                  <a:t>λ</a:t>
                </a:r>
                <a:r>
                  <a:rPr lang="en-US" sz="2000" dirty="0" smtClean="0">
                    <a:solidFill>
                      <a:srgbClr val="014188"/>
                    </a:solidFill>
                    <a:latin typeface="Times New Roman" panose="02020603050405020304" pitchFamily="18" charset="0"/>
                    <a:cs typeface="Times New Roman" panose="02020603050405020304" pitchFamily="18" charset="0"/>
                  </a:rPr>
                  <a:t>/</a:t>
                </a:r>
                <a:r>
                  <a:rPr lang="el-GR" sz="2000" dirty="0" smtClean="0">
                    <a:solidFill>
                      <a:srgbClr val="014188"/>
                    </a:solidFill>
                    <a:latin typeface="Times New Roman" panose="02020603050405020304" pitchFamily="18" charset="0"/>
                    <a:cs typeface="Times New Roman" panose="02020603050405020304" pitchFamily="18" charset="0"/>
                  </a:rPr>
                  <a:t>Δλ</a:t>
                </a:r>
                <a:r>
                  <a:rPr lang="el-GR" sz="2000" dirty="0">
                    <a:solidFill>
                      <a:srgbClr val="014188"/>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l-GR" sz="2000" i="1">
                        <a:solidFill>
                          <a:srgbClr val="014188"/>
                        </a:solidFill>
                        <a:latin typeface="Cambria Math" panose="02040503050406030204" pitchFamily="18" charset="0"/>
                        <a:ea typeface="Cambria Math" panose="02040503050406030204" pitchFamily="18" charset="0"/>
                      </a:rPr>
                      <m:t>≅</m:t>
                    </m:r>
                    <m:r>
                      <a:rPr lang="en-US" sz="2000" b="0" i="0" smtClean="0">
                        <a:solidFill>
                          <a:srgbClr val="014188"/>
                        </a:solidFill>
                        <a:latin typeface="Cambria Math" panose="02040503050406030204" pitchFamily="18" charset="0"/>
                        <a:ea typeface="Cambria Math" panose="02040503050406030204" pitchFamily="18" charset="0"/>
                      </a:rPr>
                      <m:t>500 </m:t>
                    </m:r>
                    <m:r>
                      <m:rPr>
                        <m:sty m:val="p"/>
                      </m:rPr>
                      <a:rPr lang="en-US" sz="2000" b="0" i="0" smtClean="0">
                        <a:solidFill>
                          <a:srgbClr val="014188"/>
                        </a:solidFill>
                        <a:latin typeface="Cambria Math" panose="02040503050406030204" pitchFamily="18" charset="0"/>
                        <a:ea typeface="Cambria Math" panose="02040503050406030204" pitchFamily="18" charset="0"/>
                      </a:rPr>
                      <m:t>at</m:t>
                    </m:r>
                    <m:r>
                      <a:rPr lang="en-US" sz="2000" b="0" i="0" smtClean="0">
                        <a:solidFill>
                          <a:srgbClr val="014188"/>
                        </a:solidFill>
                        <a:latin typeface="Cambria Math" panose="02040503050406030204" pitchFamily="18" charset="0"/>
                        <a:ea typeface="Cambria Math" panose="02040503050406030204" pitchFamily="18" charset="0"/>
                      </a:rPr>
                      <m:t> </m:t>
                    </m:r>
                  </m:oMath>
                </a14:m>
                <a:r>
                  <a:rPr lang="en-US" sz="2000" dirty="0" smtClean="0">
                    <a:solidFill>
                      <a:srgbClr val="014188"/>
                    </a:solidFill>
                  </a:rPr>
                  <a:t>11.6 nm </a:t>
                </a:r>
              </a:p>
              <a:p>
                <a:r>
                  <a:rPr lang="en-US" sz="2000" dirty="0">
                    <a:solidFill>
                      <a:srgbClr val="014188"/>
                    </a:solidFill>
                  </a:rPr>
                  <a:t> </a:t>
                </a:r>
                <a:r>
                  <a:rPr lang="en-US" sz="2000" dirty="0" smtClean="0">
                    <a:solidFill>
                      <a:srgbClr val="014188"/>
                    </a:solidFill>
                  </a:rPr>
                  <a:t>             (h =69, 107 eV)</a:t>
                </a:r>
                <a:r>
                  <a:rPr lang="en-US" sz="2000" dirty="0">
                    <a:solidFill>
                      <a:srgbClr val="FF0000"/>
                    </a:solidFill>
                  </a:rPr>
                  <a:t> </a:t>
                </a:r>
                <a:endParaRPr lang="en-US" sz="2000" dirty="0" smtClean="0">
                  <a:solidFill>
                    <a:srgbClr val="FF0000"/>
                  </a:solidFill>
                </a:endParaRPr>
              </a:p>
              <a:p>
                <a:endParaRPr lang="en-US" sz="2000" i="1" dirty="0">
                  <a:solidFill>
                    <a:srgbClr val="FF0000"/>
                  </a:solidFill>
                  <a:latin typeface="Times New Roman" panose="02020603050405020304" pitchFamily="18" charset="0"/>
                  <a:cs typeface="Times New Roman" panose="02020603050405020304" pitchFamily="18" charset="0"/>
                </a:endParaRPr>
              </a:p>
              <a:p>
                <a:r>
                  <a:rPr lang="en-US" sz="2000" i="1" dirty="0" err="1" smtClean="0">
                    <a:solidFill>
                      <a:srgbClr val="FF0000"/>
                    </a:solidFill>
                    <a:latin typeface="Times New Roman" panose="02020603050405020304" pitchFamily="18" charset="0"/>
                    <a:cs typeface="Times New Roman" panose="02020603050405020304" pitchFamily="18" charset="0"/>
                  </a:rPr>
                  <a:t>l</a:t>
                </a:r>
                <a:r>
                  <a:rPr lang="en-US" i="1" baseline="-25000" dirty="0" err="1" smtClean="0">
                    <a:solidFill>
                      <a:srgbClr val="FF0000"/>
                    </a:solidFill>
                  </a:rPr>
                  <a:t>coh</a:t>
                </a:r>
                <a:r>
                  <a:rPr lang="en-US" sz="2000" dirty="0" smtClean="0">
                    <a:solidFill>
                      <a:srgbClr val="FF0000"/>
                    </a:solidFill>
                  </a:rPr>
                  <a:t>= </a:t>
                </a:r>
                <a:r>
                  <a:rPr lang="en-US" sz="2000" dirty="0">
                    <a:solidFill>
                      <a:srgbClr val="FF0000"/>
                    </a:solidFill>
                  </a:rPr>
                  <a:t>0.5(11.6 nm)(500) </a:t>
                </a:r>
                <a:r>
                  <a:rPr lang="en-US" sz="2000" dirty="0" smtClean="0">
                    <a:solidFill>
                      <a:srgbClr val="FF0000"/>
                    </a:solidFill>
                  </a:rPr>
                  <a:t>      = </a:t>
                </a:r>
                <a:r>
                  <a:rPr lang="en-US" sz="2000" dirty="0">
                    <a:solidFill>
                      <a:srgbClr val="FF0000"/>
                    </a:solidFill>
                  </a:rPr>
                  <a:t>2.9 </a:t>
                </a:r>
                <a:r>
                  <a:rPr lang="el-GR" sz="2000" dirty="0">
                    <a:solidFill>
                      <a:srgbClr val="FF0000"/>
                    </a:solidFill>
                    <a:latin typeface="Cambria" panose="02040503050406030204" pitchFamily="18" charset="0"/>
                  </a:rPr>
                  <a:t>μ</a:t>
                </a:r>
                <a:r>
                  <a:rPr lang="en-US" sz="2000" dirty="0" smtClean="0">
                    <a:solidFill>
                      <a:srgbClr val="FF0000"/>
                    </a:solidFill>
                    <a:latin typeface="Cambria" panose="02040503050406030204" pitchFamily="18" charset="0"/>
                  </a:rPr>
                  <a:t>m</a:t>
                </a:r>
                <a:endParaRPr lang="en-US" sz="2000" dirty="0">
                  <a:solidFill>
                    <a:srgbClr val="FF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874368" y="3005863"/>
                <a:ext cx="3019806" cy="1631216"/>
              </a:xfrm>
              <a:prstGeom prst="rect">
                <a:avLst/>
              </a:prstGeom>
              <a:blipFill>
                <a:blip r:embed="rId5"/>
                <a:stretch>
                  <a:fillRect l="-2222" t="-1866" b="-5970"/>
                </a:stretch>
              </a:blipFill>
            </p:spPr>
            <p:txBody>
              <a:bodyPr/>
              <a:lstStyle/>
              <a:p>
                <a:r>
                  <a:rPr lang="en-US">
                    <a:noFill/>
                  </a:rPr>
                  <a:t> </a:t>
                </a:r>
              </a:p>
            </p:txBody>
          </p:sp>
        </mc:Fallback>
      </mc:AlternateContent>
      <p:sp>
        <p:nvSpPr>
          <p:cNvPr id="8" name="Rectangle 7"/>
          <p:cNvSpPr/>
          <p:nvPr/>
        </p:nvSpPr>
        <p:spPr>
          <a:xfrm>
            <a:off x="486900" y="5412625"/>
            <a:ext cx="7831600" cy="1015663"/>
          </a:xfrm>
          <a:prstGeom prst="rect">
            <a:avLst/>
          </a:prstGeom>
        </p:spPr>
        <p:txBody>
          <a:bodyPr wrap="square">
            <a:spAutoFit/>
          </a:bodyPr>
          <a:lstStyle/>
          <a:p>
            <a:r>
              <a:rPr lang="en-US" sz="2000" dirty="0" smtClean="0">
                <a:solidFill>
                  <a:srgbClr val="014188"/>
                </a:solidFill>
              </a:rPr>
              <a:t>HHG relative spectral bandwidths of order </a:t>
            </a:r>
            <a:r>
              <a:rPr lang="en-US" sz="2000" dirty="0" err="1" smtClean="0">
                <a:solidFill>
                  <a:srgbClr val="014188"/>
                </a:solidFill>
                <a:latin typeface="Times New Roman" panose="02020603050405020304" pitchFamily="18" charset="0"/>
                <a:cs typeface="Times New Roman" panose="02020603050405020304" pitchFamily="18" charset="0"/>
              </a:rPr>
              <a:t>hN</a:t>
            </a:r>
            <a:r>
              <a:rPr lang="en-US" sz="2000" dirty="0" smtClean="0">
                <a:solidFill>
                  <a:srgbClr val="014188"/>
                </a:solidFill>
                <a:latin typeface="Times New Roman" panose="02020603050405020304" pitchFamily="18" charset="0"/>
                <a:cs typeface="Times New Roman" panose="02020603050405020304" pitchFamily="18" charset="0"/>
              </a:rPr>
              <a:t>/2</a:t>
            </a:r>
            <a:r>
              <a:rPr lang="en-US" sz="2000" dirty="0" smtClean="0">
                <a:solidFill>
                  <a:srgbClr val="014188"/>
                </a:solidFill>
              </a:rPr>
              <a:t> are discussed in the literature, e.g., M.B. </a:t>
            </a:r>
            <a:r>
              <a:rPr lang="en-US" sz="2000" dirty="0" err="1" smtClean="0">
                <a:solidFill>
                  <a:srgbClr val="014188"/>
                </a:solidFill>
              </a:rPr>
              <a:t>Gaare</a:t>
            </a:r>
            <a:r>
              <a:rPr lang="en-US" sz="2000" dirty="0" smtClean="0">
                <a:solidFill>
                  <a:srgbClr val="014188"/>
                </a:solidFill>
              </a:rPr>
              <a:t> et al, </a:t>
            </a:r>
            <a:r>
              <a:rPr lang="en-US" sz="2000" i="1" dirty="0" smtClean="0">
                <a:solidFill>
                  <a:srgbClr val="014188"/>
                </a:solidFill>
              </a:rPr>
              <a:t>Phys. Rev. A </a:t>
            </a:r>
            <a:r>
              <a:rPr lang="en-US" sz="2000" b="1" dirty="0" smtClean="0">
                <a:solidFill>
                  <a:srgbClr val="014188"/>
                </a:solidFill>
              </a:rPr>
              <a:t>59</a:t>
            </a:r>
            <a:r>
              <a:rPr lang="en-US" sz="2000" dirty="0" smtClean="0">
                <a:solidFill>
                  <a:srgbClr val="014188"/>
                </a:solidFill>
              </a:rPr>
              <a:t>, 1367 (February 1999); P. </a:t>
            </a:r>
            <a:r>
              <a:rPr lang="en-US" sz="2000" dirty="0" err="1" smtClean="0">
                <a:solidFill>
                  <a:srgbClr val="014188"/>
                </a:solidFill>
              </a:rPr>
              <a:t>Salieres</a:t>
            </a:r>
            <a:r>
              <a:rPr lang="en-US" sz="2000" dirty="0" smtClean="0">
                <a:solidFill>
                  <a:srgbClr val="014188"/>
                </a:solidFill>
              </a:rPr>
              <a:t> et al., </a:t>
            </a:r>
            <a:r>
              <a:rPr lang="en-US" sz="2000" i="1" dirty="0" smtClean="0">
                <a:solidFill>
                  <a:srgbClr val="014188"/>
                </a:solidFill>
              </a:rPr>
              <a:t>Science</a:t>
            </a:r>
            <a:r>
              <a:rPr lang="en-US" sz="2000" dirty="0" smtClean="0">
                <a:solidFill>
                  <a:srgbClr val="014188"/>
                </a:solidFill>
              </a:rPr>
              <a:t> </a:t>
            </a:r>
            <a:r>
              <a:rPr lang="en-US" sz="2000" b="1" dirty="0" smtClean="0">
                <a:solidFill>
                  <a:srgbClr val="014188"/>
                </a:solidFill>
              </a:rPr>
              <a:t>292</a:t>
            </a:r>
            <a:r>
              <a:rPr lang="en-US" sz="2000" dirty="0" smtClean="0">
                <a:solidFill>
                  <a:srgbClr val="014188"/>
                </a:solidFill>
              </a:rPr>
              <a:t>, 902 (4 May 2001).</a:t>
            </a:r>
            <a:endParaRPr lang="en-US" sz="2000" dirty="0">
              <a:solidFill>
                <a:srgbClr val="014188"/>
              </a:solidFill>
            </a:endParaRPr>
          </a:p>
        </p:txBody>
      </p:sp>
    </p:spTree>
    <p:extLst>
      <p:ext uri="{BB962C8B-B14F-4D97-AF65-F5344CB8AC3E}">
        <p14:creationId xmlns:p14="http://schemas.microsoft.com/office/powerpoint/2010/main" val="32417542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coherence of HHG</a:t>
            </a:r>
            <a:endParaRPr lang="en-US" dirty="0"/>
          </a:p>
        </p:txBody>
      </p:sp>
      <p:sp>
        <p:nvSpPr>
          <p:cNvPr id="3" name="Content Placeholder 2"/>
          <p:cNvSpPr>
            <a:spLocks noGrp="1"/>
          </p:cNvSpPr>
          <p:nvPr>
            <p:ph idx="1"/>
          </p:nvPr>
        </p:nvSpPr>
        <p:spPr/>
        <p:txBody>
          <a:bodyPr/>
          <a:lstStyle/>
          <a:p>
            <a:r>
              <a:rPr lang="en-US" dirty="0"/>
              <a:t>Temporal coherence is set by the harmonic bandwidth    </a:t>
            </a:r>
            <a:r>
              <a:rPr lang="en-US" i="1" dirty="0"/>
              <a:t>                           </a:t>
            </a:r>
            <a:r>
              <a:rPr lang="en-US" i="1"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coh</a:t>
            </a:r>
            <a:r>
              <a:rPr lang="en-US" baseline="-25000" dirty="0">
                <a:latin typeface="Times New Roman" panose="02020603050405020304" pitchFamily="18" charset="0"/>
                <a:cs typeface="Times New Roman" panose="02020603050405020304" pitchFamily="18" charset="0"/>
              </a:rPr>
              <a:t> </a:t>
            </a:r>
            <a:r>
              <a:rPr lang="en-US" dirty="0"/>
              <a:t>= </a:t>
            </a:r>
            <a:r>
              <a:rPr lang="en-US" dirty="0" smtClean="0">
                <a:latin typeface="Times New Roman" panose="02020603050405020304" pitchFamily="18" charset="0"/>
                <a:cs typeface="Times New Roman" panose="02020603050405020304" pitchFamily="18" charset="0"/>
              </a:rPr>
              <a:t>λ</a:t>
            </a:r>
            <a:r>
              <a:rPr lang="en-US" baseline="30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/2Δλ</a:t>
            </a:r>
          </a:p>
          <a:p>
            <a:r>
              <a:rPr lang="en-US" dirty="0" smtClean="0"/>
              <a:t>For mid-range harmonics one expects a relative </a:t>
            </a:r>
            <a:r>
              <a:rPr lang="en-US" dirty="0"/>
              <a:t>spectral bandwidth </a:t>
            </a:r>
            <a:r>
              <a:rPr lang="en-US" dirty="0" smtClean="0">
                <a:latin typeface="Times New Roman" panose="02020603050405020304" pitchFamily="18" charset="0"/>
                <a:cs typeface="Times New Roman" panose="02020603050405020304" pitchFamily="18" charset="0"/>
              </a:rPr>
              <a:t>λ/</a:t>
            </a:r>
            <a:r>
              <a:rPr lang="en-US" dirty="0" err="1" smtClean="0">
                <a:latin typeface="Times New Roman" panose="02020603050405020304" pitchFamily="18" charset="0"/>
                <a:cs typeface="Times New Roman" panose="02020603050405020304" pitchFamily="18" charset="0"/>
              </a:rPr>
              <a:t>Δλ</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t>
            </a:r>
            <a:r>
              <a:rPr lang="en-US" dirty="0" err="1" smtClean="0">
                <a:latin typeface="Times New Roman" panose="02020603050405020304" pitchFamily="18" charset="0"/>
                <a:cs typeface="Times New Roman" panose="02020603050405020304" pitchFamily="18" charset="0"/>
              </a:rPr>
              <a:t>N</a:t>
            </a:r>
            <a:r>
              <a:rPr lang="en-US" dirty="0" smtClean="0"/>
              <a:t>, the product of the # of IR cycles, N, and the harmonic  #, h.</a:t>
            </a:r>
          </a:p>
          <a:p>
            <a:r>
              <a:rPr lang="en-US" dirty="0" smtClean="0"/>
              <a:t>Relative spectral bandwidths can be of order 0.1%.</a:t>
            </a:r>
          </a:p>
          <a:p>
            <a:r>
              <a:rPr lang="en-US" dirty="0" smtClean="0"/>
              <a:t>For </a:t>
            </a:r>
            <a:r>
              <a:rPr lang="en-US" dirty="0" err="1" smtClean="0"/>
              <a:t>attosecond</a:t>
            </a:r>
            <a:r>
              <a:rPr lang="en-US" dirty="0" smtClean="0"/>
              <a:t> duration pulses a broad spectral bandwidth is required</a:t>
            </a:r>
          </a:p>
          <a:p>
            <a:endParaRPr lang="en-US" dirty="0" smtClean="0"/>
          </a:p>
          <a:p>
            <a:pPr marL="0" indent="0">
              <a:buNone/>
            </a:pPr>
            <a:r>
              <a:rPr lang="en-US" dirty="0" smtClean="0"/>
              <a:t>   thus a 100 </a:t>
            </a:r>
            <a:r>
              <a:rPr lang="en-US" dirty="0" err="1" smtClean="0"/>
              <a:t>asec</a:t>
            </a:r>
            <a:r>
              <a:rPr lang="en-US" dirty="0" smtClean="0"/>
              <a:t> pulse requires an 18 eV bandwidth</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39</a:t>
            </a:fld>
            <a:endParaRPr lang="en-US"/>
          </a:p>
        </p:txBody>
      </p:sp>
      <p:sp>
        <p:nvSpPr>
          <p:cNvPr id="5" name="Rectangle 4"/>
          <p:cNvSpPr/>
          <p:nvPr/>
        </p:nvSpPr>
        <p:spPr>
          <a:xfrm>
            <a:off x="1755745" y="4355998"/>
            <a:ext cx="4178003" cy="461665"/>
          </a:xfrm>
          <a:prstGeom prst="rect">
            <a:avLst/>
          </a:prstGeom>
        </p:spPr>
        <p:txBody>
          <a:bodyPr wrap="none">
            <a:spAutoFit/>
          </a:bodyPr>
          <a:lstStyle/>
          <a:p>
            <a:r>
              <a:rPr lang="en-US" dirty="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a:t>ΔE</a:t>
            </a:r>
            <a:r>
              <a:rPr lang="en-US" sz="2000" baseline="-25000" dirty="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a:t>FWHM</a:t>
            </a:r>
            <a:r>
              <a:rPr lang="en-US" dirty="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a:t> ∙</a:t>
            </a:r>
            <a:r>
              <a:rPr lang="en-US" dirty="0" err="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a:t>Δτ</a:t>
            </a:r>
            <a:r>
              <a:rPr lang="en-US" sz="2000" baseline="-25000" dirty="0" err="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a:t>FWHM</a:t>
            </a:r>
            <a:r>
              <a:rPr lang="en-US" dirty="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a:t> ≥ 1.825 </a:t>
            </a:r>
            <a:r>
              <a:rPr lang="en-US" dirty="0" err="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a:t>eV∙fsec</a:t>
            </a:r>
            <a:r>
              <a:rPr lang="en-US" dirty="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a:t> </a:t>
            </a:r>
            <a:endParaRPr lang="en-US" dirty="0">
              <a:solidFill>
                <a:srgbClr val="002060"/>
              </a:solidFill>
            </a:endParaRPr>
          </a:p>
        </p:txBody>
      </p:sp>
    </p:spTree>
    <p:extLst>
      <p:ext uri="{BB962C8B-B14F-4D97-AF65-F5344CB8AC3E}">
        <p14:creationId xmlns:p14="http://schemas.microsoft.com/office/powerpoint/2010/main" val="4763085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Harmonic Generation (HHG)</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8704" y="1066800"/>
            <a:ext cx="5755741" cy="5538366"/>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a:t>
            </a:fld>
            <a:endParaRPr lang="en-US"/>
          </a:p>
        </p:txBody>
      </p:sp>
    </p:spTree>
    <p:extLst>
      <p:ext uri="{BB962C8B-B14F-4D97-AF65-F5344CB8AC3E}">
        <p14:creationId xmlns:p14="http://schemas.microsoft.com/office/powerpoint/2010/main" val="25773478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HHG approaches full spatial coherence </a:t>
            </a:r>
            <a:endParaRPr lang="en-US" sz="1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0590" y="818103"/>
            <a:ext cx="5106003" cy="5029200"/>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40</a:t>
            </a:fld>
            <a:endParaRPr lang="en-US"/>
          </a:p>
        </p:txBody>
      </p:sp>
      <p:sp>
        <p:nvSpPr>
          <p:cNvPr id="3" name="Rectangle 2"/>
          <p:cNvSpPr/>
          <p:nvPr/>
        </p:nvSpPr>
        <p:spPr>
          <a:xfrm>
            <a:off x="322367" y="5903406"/>
            <a:ext cx="8292996" cy="707886"/>
          </a:xfrm>
          <a:prstGeom prst="rect">
            <a:avLst/>
          </a:prstGeom>
        </p:spPr>
        <p:txBody>
          <a:bodyPr wrap="square">
            <a:spAutoFit/>
          </a:bodyPr>
          <a:lstStyle/>
          <a:p>
            <a:r>
              <a:rPr lang="en-US" sz="2000" dirty="0" smtClean="0">
                <a:solidFill>
                  <a:srgbClr val="014188"/>
                </a:solidFill>
              </a:rPr>
              <a:t>Courtesy </a:t>
            </a:r>
            <a:r>
              <a:rPr lang="en-US" sz="2000" dirty="0">
                <a:solidFill>
                  <a:srgbClr val="014188"/>
                </a:solidFill>
              </a:rPr>
              <a:t>R. Bartels, </a:t>
            </a:r>
            <a:r>
              <a:rPr lang="en-US" sz="2000" dirty="0" smtClean="0">
                <a:solidFill>
                  <a:srgbClr val="014188"/>
                </a:solidFill>
              </a:rPr>
              <a:t>Univ. Colorado</a:t>
            </a:r>
            <a:r>
              <a:rPr lang="en-US" sz="2000" dirty="0">
                <a:solidFill>
                  <a:srgbClr val="014188"/>
                </a:solidFill>
              </a:rPr>
              <a:t>, Boulder, now </a:t>
            </a:r>
            <a:r>
              <a:rPr lang="en-US" sz="2000" dirty="0" smtClean="0">
                <a:solidFill>
                  <a:srgbClr val="014188"/>
                </a:solidFill>
              </a:rPr>
              <a:t>at CSU, </a:t>
            </a:r>
            <a:r>
              <a:rPr lang="en-US" sz="2000" dirty="0">
                <a:solidFill>
                  <a:srgbClr val="014188"/>
                </a:solidFill>
              </a:rPr>
              <a:t>Fort Collins, </a:t>
            </a:r>
            <a:endParaRPr lang="en-US" sz="2000" dirty="0" smtClean="0">
              <a:solidFill>
                <a:srgbClr val="014188"/>
              </a:solidFill>
            </a:endParaRPr>
          </a:p>
          <a:p>
            <a:r>
              <a:rPr lang="en-US" sz="2000" dirty="0" smtClean="0">
                <a:solidFill>
                  <a:srgbClr val="014188"/>
                </a:solidFill>
              </a:rPr>
              <a:t>and </a:t>
            </a:r>
            <a:r>
              <a:rPr lang="en-US" sz="2000" dirty="0">
                <a:solidFill>
                  <a:srgbClr val="014188"/>
                </a:solidFill>
              </a:rPr>
              <a:t>Y</a:t>
            </a:r>
            <a:r>
              <a:rPr lang="en-US" sz="2000" dirty="0" smtClean="0">
                <a:solidFill>
                  <a:srgbClr val="014188"/>
                </a:solidFill>
              </a:rPr>
              <a:t>. Liu</a:t>
            </a:r>
            <a:r>
              <a:rPr lang="en-US" sz="2000" dirty="0">
                <a:solidFill>
                  <a:srgbClr val="014188"/>
                </a:solidFill>
              </a:rPr>
              <a:t>, UC Berkeley, now </a:t>
            </a:r>
            <a:r>
              <a:rPr lang="en-US" sz="2000" dirty="0" smtClean="0">
                <a:solidFill>
                  <a:srgbClr val="014188"/>
                </a:solidFill>
              </a:rPr>
              <a:t>at SLAC</a:t>
            </a:r>
            <a:r>
              <a:rPr lang="en-US" sz="1600" dirty="0" smtClean="0"/>
              <a:t>.</a:t>
            </a:r>
            <a:endParaRPr lang="en-US" sz="1600" dirty="0"/>
          </a:p>
        </p:txBody>
      </p:sp>
      <mc:AlternateContent xmlns:mc="http://schemas.openxmlformats.org/markup-compatibility/2006">
        <mc:Choice xmlns:a14="http://schemas.microsoft.com/office/drawing/2010/main" Requires="a14">
          <p:sp>
            <p:nvSpPr>
              <p:cNvPr id="6" name="Rectangle 5"/>
              <p:cNvSpPr/>
              <p:nvPr/>
            </p:nvSpPr>
            <p:spPr>
              <a:xfrm>
                <a:off x="6169321" y="1355604"/>
                <a:ext cx="2502406" cy="3696397"/>
              </a:xfrm>
              <a:prstGeom prst="rect">
                <a:avLst/>
              </a:prstGeom>
            </p:spPr>
            <p:txBody>
              <a:bodyPr wrap="square">
                <a:spAutoFit/>
              </a:bodyPr>
              <a:lstStyle/>
              <a:p>
                <a:r>
                  <a:rPr lang="el-GR" sz="1800" dirty="0" smtClean="0">
                    <a:solidFill>
                      <a:srgbClr val="014188"/>
                    </a:solidFill>
                    <a:latin typeface="Times New Roman" panose="02020603050405020304" pitchFamily="18" charset="0"/>
                    <a:cs typeface="Times New Roman" panose="02020603050405020304" pitchFamily="18" charset="0"/>
                  </a:rPr>
                  <a:t>λ</a:t>
                </a:r>
                <a:r>
                  <a:rPr lang="en-US" sz="1800" dirty="0" smtClean="0">
                    <a:solidFill>
                      <a:srgbClr val="014188"/>
                    </a:solidFill>
                    <a:latin typeface="Times New Roman" panose="02020603050405020304" pitchFamily="18" charset="0"/>
                    <a:cs typeface="Times New Roman" panose="02020603050405020304" pitchFamily="18" charset="0"/>
                  </a:rPr>
                  <a:t> = 760 nm, 25 fsec.</a:t>
                </a:r>
              </a:p>
              <a:p>
                <a:r>
                  <a:rPr lang="en-US" sz="1800" dirty="0" err="1" smtClean="0">
                    <a:solidFill>
                      <a:srgbClr val="014188"/>
                    </a:solidFill>
                    <a:latin typeface="Times New Roman" panose="02020603050405020304" pitchFamily="18" charset="0"/>
                    <a:cs typeface="Times New Roman" panose="02020603050405020304" pitchFamily="18" charset="0"/>
                  </a:rPr>
                  <a:t>Ar</a:t>
                </a:r>
                <a:r>
                  <a:rPr lang="en-US" sz="1800" dirty="0" smtClean="0">
                    <a:solidFill>
                      <a:srgbClr val="014188"/>
                    </a:solidFill>
                    <a:latin typeface="Times New Roman" panose="02020603050405020304" pitchFamily="18" charset="0"/>
                    <a:cs typeface="Times New Roman" panose="02020603050405020304" pitchFamily="18" charset="0"/>
                  </a:rPr>
                  <a:t> @ 29 </a:t>
                </a:r>
                <a:r>
                  <a:rPr lang="en-US" sz="1800" dirty="0" err="1" smtClean="0">
                    <a:solidFill>
                      <a:srgbClr val="014188"/>
                    </a:solidFill>
                    <a:latin typeface="Times New Roman" panose="02020603050405020304" pitchFamily="18" charset="0"/>
                    <a:cs typeface="Times New Roman" panose="02020603050405020304" pitchFamily="18" charset="0"/>
                  </a:rPr>
                  <a:t>torr</a:t>
                </a:r>
                <a:r>
                  <a:rPr lang="en-US" sz="1800" dirty="0" smtClean="0">
                    <a:solidFill>
                      <a:srgbClr val="014188"/>
                    </a:solidFill>
                    <a:latin typeface="Times New Roman" panose="02020603050405020304" pitchFamily="18" charset="0"/>
                    <a:cs typeface="Times New Roman" panose="02020603050405020304" pitchFamily="18" charset="0"/>
                  </a:rPr>
                  <a:t>, </a:t>
                </a:r>
              </a:p>
              <a:p>
                <a:r>
                  <a:rPr lang="en-US" sz="1800" dirty="0" smtClean="0">
                    <a:solidFill>
                      <a:srgbClr val="014188"/>
                    </a:solidFill>
                    <a:latin typeface="Times New Roman" panose="02020603050405020304" pitchFamily="18" charset="0"/>
                    <a:cs typeface="Times New Roman" panose="02020603050405020304" pitchFamily="18" charset="0"/>
                  </a:rPr>
                  <a:t>I = 2 x </a:t>
                </a:r>
                <a14:m>
                  <m:oMath xmlns:m="http://schemas.openxmlformats.org/officeDocument/2006/math">
                    <m:sSup>
                      <m:sSupPr>
                        <m:ctrlPr>
                          <a:rPr lang="en-US" sz="1800" i="1" smtClean="0">
                            <a:solidFill>
                              <a:srgbClr val="014188"/>
                            </a:solidFill>
                            <a:latin typeface="Cambria Math" panose="02040503050406030204" pitchFamily="18" charset="0"/>
                          </a:rPr>
                        </m:ctrlPr>
                      </m:sSupPr>
                      <m:e>
                        <m:r>
                          <a:rPr lang="en-US" sz="1800" b="0" i="1" smtClean="0">
                            <a:solidFill>
                              <a:srgbClr val="014188"/>
                            </a:solidFill>
                            <a:latin typeface="Cambria Math" panose="02040503050406030204" pitchFamily="18" charset="0"/>
                          </a:rPr>
                          <m:t>10</m:t>
                        </m:r>
                      </m:e>
                      <m:sup>
                        <m:r>
                          <a:rPr lang="en-US" sz="1800" b="0" i="1" smtClean="0">
                            <a:solidFill>
                              <a:srgbClr val="014188"/>
                            </a:solidFill>
                            <a:latin typeface="Cambria Math" panose="02040503050406030204" pitchFamily="18" charset="0"/>
                          </a:rPr>
                          <m:t>14</m:t>
                        </m:r>
                      </m:sup>
                    </m:sSup>
                  </m:oMath>
                </a14:m>
                <a:r>
                  <a:rPr lang="en-US" sz="1800" dirty="0" smtClean="0">
                    <a:solidFill>
                      <a:srgbClr val="014188"/>
                    </a:solidFill>
                    <a:latin typeface="Times New Roman" panose="02020603050405020304" pitchFamily="18" charset="0"/>
                    <a:cs typeface="Times New Roman" panose="02020603050405020304" pitchFamily="18" charset="0"/>
                  </a:rPr>
                  <a:t> W/</a:t>
                </a:r>
                <a14:m>
                  <m:oMath xmlns:m="http://schemas.openxmlformats.org/officeDocument/2006/math">
                    <m:sSup>
                      <m:sSupPr>
                        <m:ctrlPr>
                          <a:rPr lang="en-US" sz="1800" i="1" dirty="0" smtClean="0">
                            <a:solidFill>
                              <a:srgbClr val="014188"/>
                            </a:solidFill>
                            <a:latin typeface="Cambria Math" panose="02040503050406030204" pitchFamily="18" charset="0"/>
                          </a:rPr>
                        </m:ctrlPr>
                      </m:sSupPr>
                      <m:e>
                        <m:r>
                          <m:rPr>
                            <m:sty m:val="p"/>
                          </m:rPr>
                          <a:rPr lang="en-US" sz="1800" b="0" i="0" dirty="0" smtClean="0">
                            <a:solidFill>
                              <a:srgbClr val="014188"/>
                            </a:solidFill>
                            <a:latin typeface="Cambria Math" panose="02040503050406030204" pitchFamily="18" charset="0"/>
                          </a:rPr>
                          <m:t>cm</m:t>
                        </m:r>
                      </m:e>
                      <m:sup>
                        <m:r>
                          <a:rPr lang="en-US" sz="1800" b="0" i="1" dirty="0" smtClean="0">
                            <a:solidFill>
                              <a:srgbClr val="014188"/>
                            </a:solidFill>
                            <a:latin typeface="Cambria Math" panose="02040503050406030204" pitchFamily="18" charset="0"/>
                          </a:rPr>
                          <m:t>2</m:t>
                        </m:r>
                      </m:sup>
                    </m:sSup>
                  </m:oMath>
                </a14:m>
                <a:endParaRPr lang="en-US" sz="1800" dirty="0" smtClean="0">
                  <a:solidFill>
                    <a:srgbClr val="014188"/>
                  </a:solidFill>
                  <a:latin typeface="Times New Roman" panose="02020603050405020304" pitchFamily="18" charset="0"/>
                  <a:cs typeface="Times New Roman" panose="02020603050405020304" pitchFamily="18" charset="0"/>
                </a:endParaRPr>
              </a:p>
              <a:p>
                <a:r>
                  <a:rPr lang="en-US" sz="1800" smtClean="0">
                    <a:solidFill>
                      <a:srgbClr val="014188"/>
                    </a:solidFill>
                    <a:latin typeface="Times New Roman" panose="02020603050405020304" pitchFamily="18" charset="0"/>
                    <a:cs typeface="Times New Roman" panose="02020603050405020304" pitchFamily="18" charset="0"/>
                  </a:rPr>
                  <a:t>h= </a:t>
                </a:r>
                <a:r>
                  <a:rPr lang="en-US" sz="1800" dirty="0" smtClean="0">
                    <a:solidFill>
                      <a:srgbClr val="014188"/>
                    </a:solidFill>
                    <a:latin typeface="Times New Roman" panose="02020603050405020304" pitchFamily="18" charset="0"/>
                    <a:cs typeface="Times New Roman" panose="02020603050405020304" pitchFamily="18" charset="0"/>
                  </a:rPr>
                  <a:t>21</a:t>
                </a:r>
              </a:p>
              <a:p>
                <a:r>
                  <a:rPr lang="en-US" sz="1800" dirty="0" smtClean="0">
                    <a:solidFill>
                      <a:srgbClr val="014188"/>
                    </a:solidFill>
                    <a:latin typeface="Times New Roman" panose="02020603050405020304" pitchFamily="18" charset="0"/>
                    <a:cs typeface="Times New Roman" panose="02020603050405020304" pitchFamily="18" charset="0"/>
                  </a:rPr>
                  <a:t>      = 34 eV (36 nm)</a:t>
                </a:r>
              </a:p>
              <a:p>
                <a:r>
                  <a:rPr lang="en-US" sz="1800" dirty="0" smtClean="0">
                    <a:solidFill>
                      <a:srgbClr val="014188"/>
                    </a:solidFill>
                    <a:latin typeface="Times New Roman" panose="02020603050405020304" pitchFamily="18" charset="0"/>
                    <a:cs typeface="Times New Roman" panose="02020603050405020304" pitchFamily="18" charset="0"/>
                  </a:rPr>
                  <a:t>4 x </a:t>
                </a:r>
                <a14:m>
                  <m:oMath xmlns:m="http://schemas.openxmlformats.org/officeDocument/2006/math">
                    <m:sSup>
                      <m:sSupPr>
                        <m:ctrlPr>
                          <a:rPr lang="en-US" sz="1800" i="1" smtClean="0">
                            <a:solidFill>
                              <a:srgbClr val="014188"/>
                            </a:solidFill>
                            <a:latin typeface="Cambria Math" panose="02040503050406030204" pitchFamily="18" charset="0"/>
                          </a:rPr>
                        </m:ctrlPr>
                      </m:sSupPr>
                      <m:e>
                        <m:r>
                          <a:rPr lang="en-US" sz="1800" b="0" i="1" smtClean="0">
                            <a:solidFill>
                              <a:srgbClr val="014188"/>
                            </a:solidFill>
                            <a:latin typeface="Cambria Math" panose="02040503050406030204" pitchFamily="18" charset="0"/>
                          </a:rPr>
                          <m:t>10</m:t>
                        </m:r>
                      </m:e>
                      <m:sup>
                        <m:r>
                          <a:rPr lang="en-US" sz="1800" b="0" i="1" smtClean="0">
                            <a:solidFill>
                              <a:srgbClr val="014188"/>
                            </a:solidFill>
                            <a:latin typeface="Cambria Math" panose="02040503050406030204" pitchFamily="18" charset="0"/>
                          </a:rPr>
                          <m:t>8 </m:t>
                        </m:r>
                      </m:sup>
                    </m:sSup>
                  </m:oMath>
                </a14:m>
                <a:r>
                  <a:rPr lang="en-US" sz="1800" dirty="0" err="1" smtClean="0">
                    <a:solidFill>
                      <a:srgbClr val="014188"/>
                    </a:solidFill>
                    <a:latin typeface="Times New Roman" panose="02020603050405020304" pitchFamily="18" charset="0"/>
                    <a:cs typeface="Times New Roman" panose="02020603050405020304" pitchFamily="18" charset="0"/>
                  </a:rPr>
                  <a:t>ph</a:t>
                </a:r>
                <a:r>
                  <a:rPr lang="en-US" sz="1800" dirty="0" smtClean="0">
                    <a:solidFill>
                      <a:srgbClr val="014188"/>
                    </a:solidFill>
                    <a:latin typeface="Times New Roman" panose="02020603050405020304" pitchFamily="18" charset="0"/>
                    <a:cs typeface="Times New Roman" panose="02020603050405020304" pitchFamily="18" charset="0"/>
                  </a:rPr>
                  <a:t>/pulse @ 5 kHz</a:t>
                </a:r>
              </a:p>
              <a:p>
                <a:r>
                  <a:rPr lang="en-US" sz="1800" dirty="0" smtClean="0">
                    <a:solidFill>
                      <a:srgbClr val="014188"/>
                    </a:solidFill>
                    <a:latin typeface="Times New Roman" panose="02020603050405020304" pitchFamily="18" charset="0"/>
                    <a:cs typeface="Times New Roman" panose="02020603050405020304" pitchFamily="18" charset="0"/>
                  </a:rPr>
                  <a:t>50 </a:t>
                </a:r>
                <a:r>
                  <a:rPr lang="el-GR" sz="1800" dirty="0" smtClean="0">
                    <a:solidFill>
                      <a:srgbClr val="014188"/>
                    </a:solidFill>
                    <a:latin typeface="Times New Roman" panose="02020603050405020304" pitchFamily="18" charset="0"/>
                    <a:cs typeface="Times New Roman" panose="02020603050405020304" pitchFamily="18" charset="0"/>
                  </a:rPr>
                  <a:t>μ</a:t>
                </a:r>
                <a:r>
                  <a:rPr lang="en-US" sz="1800" dirty="0" smtClean="0">
                    <a:solidFill>
                      <a:srgbClr val="014188"/>
                    </a:solidFill>
                    <a:latin typeface="Times New Roman" panose="02020603050405020304" pitchFamily="18" charset="0"/>
                    <a:cs typeface="Times New Roman" panose="02020603050405020304" pitchFamily="18" charset="0"/>
                  </a:rPr>
                  <a:t>m diameter pinholes     @ 142 </a:t>
                </a:r>
                <a:r>
                  <a:rPr lang="el-GR" sz="1800" dirty="0" smtClean="0">
                    <a:solidFill>
                      <a:srgbClr val="014188"/>
                    </a:solidFill>
                    <a:latin typeface="Times New Roman" panose="02020603050405020304" pitchFamily="18" charset="0"/>
                    <a:cs typeface="Times New Roman" panose="02020603050405020304" pitchFamily="18" charset="0"/>
                  </a:rPr>
                  <a:t>μ</a:t>
                </a:r>
                <a:r>
                  <a:rPr lang="en-US" sz="1800" dirty="0" smtClean="0">
                    <a:solidFill>
                      <a:srgbClr val="014188"/>
                    </a:solidFill>
                    <a:latin typeface="Times New Roman" panose="02020603050405020304" pitchFamily="18" charset="0"/>
                    <a:cs typeface="Times New Roman" panose="02020603050405020304" pitchFamily="18" charset="0"/>
                  </a:rPr>
                  <a:t>m to 779 </a:t>
                </a:r>
                <a:r>
                  <a:rPr lang="el-GR" sz="1800" dirty="0" smtClean="0">
                    <a:solidFill>
                      <a:srgbClr val="014188"/>
                    </a:solidFill>
                    <a:latin typeface="Times New Roman" panose="02020603050405020304" pitchFamily="18" charset="0"/>
                    <a:cs typeface="Times New Roman" panose="02020603050405020304" pitchFamily="18" charset="0"/>
                  </a:rPr>
                  <a:t>μ</a:t>
                </a:r>
                <a:r>
                  <a:rPr lang="en-US" sz="1800" dirty="0" smtClean="0">
                    <a:solidFill>
                      <a:srgbClr val="014188"/>
                    </a:solidFill>
                    <a:latin typeface="Times New Roman" panose="02020603050405020304" pitchFamily="18" charset="0"/>
                    <a:cs typeface="Times New Roman" panose="02020603050405020304" pitchFamily="18" charset="0"/>
                  </a:rPr>
                  <a:t>m separations; 20 to 240 second exposure times (</a:t>
                </a:r>
                <a14:m>
                  <m:oMath xmlns:m="http://schemas.openxmlformats.org/officeDocument/2006/math">
                    <m:sSup>
                      <m:sSupPr>
                        <m:ctrlPr>
                          <a:rPr lang="en-US" sz="1800" i="1" smtClean="0">
                            <a:solidFill>
                              <a:srgbClr val="014188"/>
                            </a:solidFill>
                            <a:latin typeface="Cambria Math" panose="02040503050406030204" pitchFamily="18" charset="0"/>
                          </a:rPr>
                        </m:ctrlPr>
                      </m:sSupPr>
                      <m:e>
                        <m:r>
                          <a:rPr lang="en-US" sz="1800" b="0" i="1" smtClean="0">
                            <a:solidFill>
                              <a:srgbClr val="014188"/>
                            </a:solidFill>
                            <a:latin typeface="Cambria Math" panose="02040503050406030204" pitchFamily="18" charset="0"/>
                          </a:rPr>
                          <m:t>10</m:t>
                        </m:r>
                      </m:e>
                      <m:sup>
                        <m:r>
                          <a:rPr lang="en-US" sz="1800" b="0" i="1" smtClean="0">
                            <a:solidFill>
                              <a:srgbClr val="014188"/>
                            </a:solidFill>
                            <a:latin typeface="Cambria Math" panose="02040503050406030204" pitchFamily="18" charset="0"/>
                          </a:rPr>
                          <m:t>5</m:t>
                        </m:r>
                      </m:sup>
                    </m:sSup>
                    <m:r>
                      <a:rPr lang="en-US" sz="1800" b="0" i="1" smtClean="0">
                        <a:solidFill>
                          <a:srgbClr val="014188"/>
                        </a:solidFill>
                        <a:latin typeface="Cambria Math" panose="02040503050406030204" pitchFamily="18" charset="0"/>
                      </a:rPr>
                      <m:t> </m:t>
                    </m:r>
                    <m:r>
                      <a:rPr lang="en-US" sz="1800" b="0" i="1" smtClean="0">
                        <a:solidFill>
                          <a:srgbClr val="014188"/>
                        </a:solidFill>
                        <a:latin typeface="Cambria Math" panose="02040503050406030204" pitchFamily="18" charset="0"/>
                      </a:rPr>
                      <m:t>𝑡𝑜</m:t>
                    </m:r>
                    <m:r>
                      <a:rPr lang="en-US" sz="1800" b="0" i="1" smtClean="0">
                        <a:solidFill>
                          <a:srgbClr val="014188"/>
                        </a:solidFill>
                        <a:latin typeface="Cambria Math" panose="02040503050406030204" pitchFamily="18" charset="0"/>
                      </a:rPr>
                      <m:t> </m:t>
                    </m:r>
                    <m:sSup>
                      <m:sSupPr>
                        <m:ctrlPr>
                          <a:rPr lang="en-US" sz="1800" b="0" i="1" smtClean="0">
                            <a:solidFill>
                              <a:srgbClr val="014188"/>
                            </a:solidFill>
                            <a:latin typeface="Cambria Math" panose="02040503050406030204" pitchFamily="18" charset="0"/>
                          </a:rPr>
                        </m:ctrlPr>
                      </m:sSupPr>
                      <m:e>
                        <m:r>
                          <a:rPr lang="en-US" sz="1800" b="0" i="1" smtClean="0">
                            <a:solidFill>
                              <a:srgbClr val="014188"/>
                            </a:solidFill>
                            <a:latin typeface="Cambria Math" panose="02040503050406030204" pitchFamily="18" charset="0"/>
                          </a:rPr>
                          <m:t>10</m:t>
                        </m:r>
                      </m:e>
                      <m:sup>
                        <m:r>
                          <a:rPr lang="en-US" sz="1800" b="0" i="1" smtClean="0">
                            <a:solidFill>
                              <a:srgbClr val="014188"/>
                            </a:solidFill>
                            <a:latin typeface="Cambria Math" panose="02040503050406030204" pitchFamily="18" charset="0"/>
                          </a:rPr>
                          <m:t>6   </m:t>
                        </m:r>
                      </m:sup>
                    </m:sSup>
                  </m:oMath>
                </a14:m>
                <a:r>
                  <a:rPr lang="en-US" sz="1800" dirty="0" smtClean="0">
                    <a:solidFill>
                      <a:srgbClr val="014188"/>
                    </a:solidFill>
                    <a:latin typeface="Times New Roman" panose="02020603050405020304" pitchFamily="18" charset="0"/>
                    <a:cs typeface="Times New Roman" panose="02020603050405020304" pitchFamily="18" charset="0"/>
                  </a:rPr>
                  <a:t>laser pulses).</a:t>
                </a:r>
                <a:endParaRPr lang="en-US" sz="1800" dirty="0">
                  <a:solidFill>
                    <a:srgbClr val="014188"/>
                  </a:solidFill>
                  <a:latin typeface="Times New Roman" panose="02020603050405020304" pitchFamily="18"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169321" y="1355604"/>
                <a:ext cx="2502406" cy="3696397"/>
              </a:xfrm>
              <a:prstGeom prst="rect">
                <a:avLst/>
              </a:prstGeom>
              <a:blipFill>
                <a:blip r:embed="rId3"/>
                <a:stretch>
                  <a:fillRect l="-1946" t="-824" r="-11679" b="-16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6169321" y="2509919"/>
                <a:ext cx="397006" cy="338554"/>
              </a:xfrm>
              <a:prstGeom prst="rect">
                <a:avLst/>
              </a:prstGeom>
            </p:spPr>
            <p:txBody>
              <a:bodyPr wrap="square">
                <a:spAutoFit/>
              </a:bodyPr>
              <a:lstStyle/>
              <a:p>
                <a14:m>
                  <m:oMath xmlns:m="http://schemas.openxmlformats.org/officeDocument/2006/math">
                    <m:r>
                      <a:rPr lang="en-US" sz="1600" smtClean="0">
                        <a:solidFill>
                          <a:srgbClr val="014188"/>
                        </a:solidFill>
                        <a:latin typeface="Cambria Math" panose="02040503050406030204" pitchFamily="18" charset="0"/>
                      </a:rPr>
                      <m:t>ℏ</m:t>
                    </m:r>
                    <m:r>
                      <a:rPr lang="en-US" sz="1600" i="1">
                        <a:solidFill>
                          <a:srgbClr val="014188"/>
                        </a:solidFill>
                        <a:latin typeface="Cambria Math" panose="02040503050406030204" pitchFamily="18" charset="0"/>
                      </a:rPr>
                      <m:t>𝜔</m:t>
                    </m:r>
                  </m:oMath>
                </a14:m>
                <a:r>
                  <a:rPr lang="en-US" sz="1600" dirty="0" smtClean="0"/>
                  <a:t> </a:t>
                </a:r>
                <a:endParaRPr lang="en-US" sz="1600" dirty="0"/>
              </a:p>
            </p:txBody>
          </p:sp>
        </mc:Choice>
        <mc:Fallback>
          <p:sp>
            <p:nvSpPr>
              <p:cNvPr id="9" name="Rectangle 8"/>
              <p:cNvSpPr>
                <a:spLocks noRot="1" noChangeAspect="1" noMove="1" noResize="1" noEditPoints="1" noAdjustHandles="1" noChangeArrowheads="1" noChangeShapeType="1" noTextEdit="1"/>
              </p:cNvSpPr>
              <p:nvPr/>
            </p:nvSpPr>
            <p:spPr>
              <a:xfrm>
                <a:off x="6169321" y="2509919"/>
                <a:ext cx="397006" cy="338554"/>
              </a:xfrm>
              <a:prstGeom prst="rect">
                <a:avLst/>
              </a:prstGeom>
              <a:blipFill>
                <a:blip r:embed="rId4"/>
                <a:stretch>
                  <a:fillRect r="-3077"/>
                </a:stretch>
              </a:blipFill>
            </p:spPr>
            <p:txBody>
              <a:bodyPr/>
              <a:lstStyle/>
              <a:p>
                <a:r>
                  <a:rPr lang="en-US">
                    <a:noFill/>
                  </a:rPr>
                  <a:t> </a:t>
                </a:r>
              </a:p>
            </p:txBody>
          </p:sp>
        </mc:Fallback>
      </mc:AlternateContent>
    </p:spTree>
    <p:extLst>
      <p:ext uri="{BB962C8B-B14F-4D97-AF65-F5344CB8AC3E}">
        <p14:creationId xmlns:p14="http://schemas.microsoft.com/office/powerpoint/2010/main" val="1970123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topic: Generating </a:t>
            </a:r>
            <a:r>
              <a:rPr lang="en-US" dirty="0" err="1" smtClean="0"/>
              <a:t>asec</a:t>
            </a:r>
            <a:r>
              <a:rPr lang="en-US" dirty="0" smtClean="0"/>
              <a:t> HHG pulses</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41</a:t>
            </a:fld>
            <a:endParaRPr lang="en-US"/>
          </a:p>
        </p:txBody>
      </p:sp>
    </p:spTree>
    <p:extLst>
      <p:ext uri="{BB962C8B-B14F-4D97-AF65-F5344CB8AC3E}">
        <p14:creationId xmlns:p14="http://schemas.microsoft.com/office/powerpoint/2010/main" val="2816085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a:t>
            </a:r>
            <a:r>
              <a:rPr lang="en-US" dirty="0" err="1" smtClean="0"/>
              <a:t>asec</a:t>
            </a:r>
            <a:r>
              <a:rPr lang="en-US" dirty="0" smtClean="0"/>
              <a:t> HHG pulses</a:t>
            </a:r>
            <a:endParaRPr lang="en-US" dirty="0"/>
          </a:p>
        </p:txBody>
      </p:sp>
      <p:sp>
        <p:nvSpPr>
          <p:cNvPr id="3" name="Content Placeholder 2"/>
          <p:cNvSpPr>
            <a:spLocks noGrp="1"/>
          </p:cNvSpPr>
          <p:nvPr>
            <p:ph idx="1"/>
          </p:nvPr>
        </p:nvSpPr>
        <p:spPr/>
        <p:txBody>
          <a:bodyPr/>
          <a:lstStyle/>
          <a:p>
            <a:pPr marL="0" indent="0">
              <a:buNone/>
            </a:pPr>
            <a:r>
              <a:rPr lang="en-US" dirty="0" smtClean="0"/>
              <a:t>For </a:t>
            </a:r>
            <a:r>
              <a:rPr lang="en-US" dirty="0" err="1" smtClean="0"/>
              <a:t>attosecond</a:t>
            </a:r>
            <a:r>
              <a:rPr lang="en-US" dirty="0" smtClean="0"/>
              <a:t> duration pulses a broad spectral bandwidth is required; </a:t>
            </a:r>
            <a:r>
              <a:rPr lang="en-US" i="1" u="sng" dirty="0" smtClean="0"/>
              <a:t>not</a:t>
            </a:r>
            <a:r>
              <a:rPr lang="en-US" dirty="0" smtClean="0"/>
              <a:t> a spectrally sharp harmonic. A 100 </a:t>
            </a:r>
            <a:r>
              <a:rPr lang="en-US" dirty="0" err="1" smtClean="0"/>
              <a:t>asec</a:t>
            </a:r>
            <a:r>
              <a:rPr lang="en-US" dirty="0" smtClean="0"/>
              <a:t> pulse requires an 18 eV bandwidth</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42</a:t>
            </a:fld>
            <a:endParaRPr lang="en-US"/>
          </a:p>
        </p:txBody>
      </p:sp>
      <p:sp>
        <p:nvSpPr>
          <p:cNvPr id="5" name="Rectangle 4"/>
          <p:cNvSpPr/>
          <p:nvPr/>
        </p:nvSpPr>
        <p:spPr>
          <a:xfrm>
            <a:off x="1703069" y="2862137"/>
            <a:ext cx="4178003" cy="461665"/>
          </a:xfrm>
          <a:prstGeom prst="rect">
            <a:avLst/>
          </a:prstGeom>
        </p:spPr>
        <p:txBody>
          <a:bodyPr wrap="none">
            <a:spAutoFit/>
          </a:bodyPr>
          <a:lstStyle/>
          <a:p>
            <a:r>
              <a:rPr lang="en-US" dirty="0">
                <a:solidFill>
                  <a:srgbClr val="014188"/>
                </a:solidFill>
                <a:latin typeface="Cambria Math" panose="02040503050406030204" pitchFamily="18" charset="0"/>
                <a:ea typeface="Times New Roman" panose="02020603050405020304" pitchFamily="18" charset="0"/>
                <a:cs typeface="Times New Roman" panose="02020603050405020304" pitchFamily="18" charset="0"/>
              </a:rPr>
              <a:t>ΔE</a:t>
            </a:r>
            <a:r>
              <a:rPr lang="en-US" sz="2000" baseline="-25000" dirty="0">
                <a:solidFill>
                  <a:srgbClr val="014188"/>
                </a:solidFill>
                <a:latin typeface="Cambria Math" panose="02040503050406030204" pitchFamily="18" charset="0"/>
                <a:ea typeface="Times New Roman" panose="02020603050405020304" pitchFamily="18" charset="0"/>
                <a:cs typeface="Times New Roman" panose="02020603050405020304" pitchFamily="18" charset="0"/>
              </a:rPr>
              <a:t>FWHM</a:t>
            </a:r>
            <a:r>
              <a:rPr lang="en-US" dirty="0">
                <a:solidFill>
                  <a:srgbClr val="014188"/>
                </a:solidFill>
                <a:latin typeface="Cambria Math" panose="02040503050406030204" pitchFamily="18" charset="0"/>
                <a:ea typeface="Times New Roman" panose="02020603050405020304" pitchFamily="18" charset="0"/>
                <a:cs typeface="Times New Roman" panose="02020603050405020304" pitchFamily="18" charset="0"/>
              </a:rPr>
              <a:t> ∙</a:t>
            </a:r>
            <a:r>
              <a:rPr lang="en-US" dirty="0" err="1">
                <a:solidFill>
                  <a:srgbClr val="014188"/>
                </a:solidFill>
                <a:latin typeface="Cambria Math" panose="02040503050406030204" pitchFamily="18" charset="0"/>
                <a:ea typeface="Times New Roman" panose="02020603050405020304" pitchFamily="18" charset="0"/>
                <a:cs typeface="Times New Roman" panose="02020603050405020304" pitchFamily="18" charset="0"/>
              </a:rPr>
              <a:t>Δτ</a:t>
            </a:r>
            <a:r>
              <a:rPr lang="en-US" sz="2000" baseline="-25000" dirty="0" err="1">
                <a:solidFill>
                  <a:srgbClr val="014188"/>
                </a:solidFill>
                <a:latin typeface="Cambria Math" panose="02040503050406030204" pitchFamily="18" charset="0"/>
                <a:ea typeface="Times New Roman" panose="02020603050405020304" pitchFamily="18" charset="0"/>
                <a:cs typeface="Times New Roman" panose="02020603050405020304" pitchFamily="18" charset="0"/>
              </a:rPr>
              <a:t>FWHM</a:t>
            </a:r>
            <a:r>
              <a:rPr lang="en-US" dirty="0">
                <a:solidFill>
                  <a:srgbClr val="014188"/>
                </a:solidFill>
                <a:latin typeface="Cambria Math" panose="02040503050406030204" pitchFamily="18" charset="0"/>
                <a:ea typeface="Times New Roman" panose="02020603050405020304" pitchFamily="18" charset="0"/>
                <a:cs typeface="Times New Roman" panose="02020603050405020304" pitchFamily="18" charset="0"/>
              </a:rPr>
              <a:t> ≥ 1.825 </a:t>
            </a:r>
            <a:r>
              <a:rPr lang="en-US" dirty="0" err="1">
                <a:solidFill>
                  <a:srgbClr val="014188"/>
                </a:solidFill>
                <a:latin typeface="Cambria Math" panose="02040503050406030204" pitchFamily="18" charset="0"/>
                <a:ea typeface="Times New Roman" panose="02020603050405020304" pitchFamily="18" charset="0"/>
                <a:cs typeface="Times New Roman" panose="02020603050405020304" pitchFamily="18" charset="0"/>
              </a:rPr>
              <a:t>eV∙fsec</a:t>
            </a:r>
            <a:r>
              <a:rPr lang="en-US" dirty="0">
                <a:solidFill>
                  <a:srgbClr val="014188"/>
                </a:solidFill>
                <a:latin typeface="Cambria Math" panose="02040503050406030204" pitchFamily="18" charset="0"/>
                <a:ea typeface="Times New Roman" panose="02020603050405020304" pitchFamily="18" charset="0"/>
                <a:cs typeface="Times New Roman" panose="02020603050405020304" pitchFamily="18" charset="0"/>
              </a:rPr>
              <a:t> </a:t>
            </a:r>
            <a:endParaRPr lang="en-US" dirty="0">
              <a:solidFill>
                <a:srgbClr val="014188"/>
              </a:solidFill>
            </a:endParaRPr>
          </a:p>
        </p:txBody>
      </p:sp>
    </p:spTree>
    <p:extLst>
      <p:ext uri="{BB962C8B-B14F-4D97-AF65-F5344CB8AC3E}">
        <p14:creationId xmlns:p14="http://schemas.microsoft.com/office/powerpoint/2010/main" val="596162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a:t>
            </a:r>
            <a:r>
              <a:rPr lang="en-US" dirty="0" err="1" smtClean="0"/>
              <a:t>attosecond</a:t>
            </a:r>
            <a:r>
              <a:rPr lang="en-US" dirty="0" smtClean="0"/>
              <a:t> duration pulses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8625" y="1876261"/>
            <a:ext cx="7866168" cy="4354972"/>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43</a:t>
            </a:fld>
            <a:endParaRPr lang="en-US"/>
          </a:p>
        </p:txBody>
      </p:sp>
      <p:sp>
        <p:nvSpPr>
          <p:cNvPr id="3" name="Rectangle 2"/>
          <p:cNvSpPr/>
          <p:nvPr/>
        </p:nvSpPr>
        <p:spPr>
          <a:xfrm>
            <a:off x="803132" y="903632"/>
            <a:ext cx="7000442" cy="830997"/>
          </a:xfrm>
          <a:prstGeom prst="rect">
            <a:avLst/>
          </a:prstGeom>
        </p:spPr>
        <p:txBody>
          <a:bodyPr wrap="square">
            <a:spAutoFit/>
          </a:bodyPr>
          <a:lstStyle/>
          <a:p>
            <a:r>
              <a:rPr lang="en-US" dirty="0" smtClean="0">
                <a:solidFill>
                  <a:srgbClr val="0000CC"/>
                </a:solidFill>
              </a:rPr>
              <a:t>… by </a:t>
            </a:r>
            <a:r>
              <a:rPr lang="en-US" dirty="0">
                <a:solidFill>
                  <a:srgbClr val="0000CC"/>
                </a:solidFill>
              </a:rPr>
              <a:t>stabilizing the carrier phase envelope (CPE</a:t>
            </a:r>
            <a:r>
              <a:rPr lang="en-US" dirty="0" smtClean="0">
                <a:solidFill>
                  <a:srgbClr val="0000CC"/>
                </a:solidFill>
              </a:rPr>
              <a:t>) and spectrally accepting only the highest intensity</a:t>
            </a:r>
            <a:endParaRPr lang="en-US" dirty="0">
              <a:solidFill>
                <a:srgbClr val="0000CC"/>
              </a:solidFill>
            </a:endParaRPr>
          </a:p>
        </p:txBody>
      </p:sp>
      <p:sp>
        <p:nvSpPr>
          <p:cNvPr id="6" name="Rectangle 2"/>
          <p:cNvSpPr>
            <a:spLocks noChangeArrowheads="1"/>
          </p:cNvSpPr>
          <p:nvPr/>
        </p:nvSpPr>
        <p:spPr bwMode="auto">
          <a:xfrm>
            <a:off x="286491" y="2358737"/>
            <a:ext cx="879128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634799663"/>
              </p:ext>
            </p:extLst>
          </p:nvPr>
        </p:nvGraphicFramePr>
        <p:xfrm>
          <a:off x="363188" y="2358737"/>
          <a:ext cx="3127663" cy="446809"/>
        </p:xfrm>
        <a:graphic>
          <a:graphicData uri="http://schemas.openxmlformats.org/presentationml/2006/ole">
            <mc:AlternateContent xmlns:mc="http://schemas.openxmlformats.org/markup-compatibility/2006">
              <mc:Choice xmlns:v="urn:schemas-microsoft-com:vml" Requires="v">
                <p:oleObj spid="_x0000_s1323" name="Equation" r:id="rId4" imgW="2133600" imgH="304800" progId="Equation.DSMT4">
                  <p:embed/>
                </p:oleObj>
              </mc:Choice>
              <mc:Fallback>
                <p:oleObj name="Equation" r:id="rId4" imgW="2133600" imgH="3048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188" y="2358737"/>
                        <a:ext cx="3127663" cy="446809"/>
                      </a:xfrm>
                      <a:prstGeom prst="rect">
                        <a:avLst/>
                      </a:prstGeom>
                      <a:noFill/>
                    </p:spPr>
                  </p:pic>
                </p:oleObj>
              </mc:Fallback>
            </mc:AlternateContent>
          </a:graphicData>
        </a:graphic>
      </p:graphicFrame>
      <p:sp>
        <p:nvSpPr>
          <p:cNvPr id="8" name="Rectangle 7"/>
          <p:cNvSpPr/>
          <p:nvPr/>
        </p:nvSpPr>
        <p:spPr>
          <a:xfrm>
            <a:off x="543873" y="6321413"/>
            <a:ext cx="8922402" cy="307777"/>
          </a:xfrm>
          <a:prstGeom prst="rect">
            <a:avLst/>
          </a:prstGeom>
        </p:spPr>
        <p:txBody>
          <a:bodyPr wrap="square">
            <a:spAutoFit/>
          </a:bodyPr>
          <a:lstStyle/>
          <a:p>
            <a:r>
              <a:rPr lang="en-US" sz="1400" dirty="0" smtClean="0">
                <a:solidFill>
                  <a:srgbClr val="0000CC"/>
                </a:solidFill>
              </a:rPr>
              <a:t>Following F. </a:t>
            </a:r>
            <a:r>
              <a:rPr lang="en-US" sz="1400" dirty="0" err="1" smtClean="0">
                <a:solidFill>
                  <a:srgbClr val="0000CC"/>
                </a:solidFill>
              </a:rPr>
              <a:t>Krausz</a:t>
            </a:r>
            <a:r>
              <a:rPr lang="en-US" sz="1400" dirty="0" smtClean="0">
                <a:solidFill>
                  <a:srgbClr val="0000CC"/>
                </a:solidFill>
              </a:rPr>
              <a:t> and M. Ivanov, “</a:t>
            </a:r>
            <a:r>
              <a:rPr lang="en-US" sz="1400" dirty="0" err="1" smtClean="0">
                <a:solidFill>
                  <a:srgbClr val="0000CC"/>
                </a:solidFill>
              </a:rPr>
              <a:t>Attosecond</a:t>
            </a:r>
            <a:r>
              <a:rPr lang="en-US" sz="1400" dirty="0" smtClean="0">
                <a:solidFill>
                  <a:srgbClr val="0000CC"/>
                </a:solidFill>
              </a:rPr>
              <a:t> Physics” </a:t>
            </a:r>
            <a:r>
              <a:rPr lang="en-US" sz="1400" i="1" dirty="0" smtClean="0">
                <a:solidFill>
                  <a:srgbClr val="0000CC"/>
                </a:solidFill>
              </a:rPr>
              <a:t>Rev. Mod. Phys.</a:t>
            </a:r>
            <a:r>
              <a:rPr lang="en-US" sz="1400" dirty="0" smtClean="0">
                <a:solidFill>
                  <a:srgbClr val="0000CC"/>
                </a:solidFill>
              </a:rPr>
              <a:t> </a:t>
            </a:r>
            <a:r>
              <a:rPr lang="en-US" sz="1400" b="1" dirty="0" smtClean="0">
                <a:solidFill>
                  <a:srgbClr val="0000CC"/>
                </a:solidFill>
              </a:rPr>
              <a:t>81</a:t>
            </a:r>
            <a:r>
              <a:rPr lang="en-US" sz="1400" dirty="0" smtClean="0">
                <a:solidFill>
                  <a:srgbClr val="0000CC"/>
                </a:solidFill>
              </a:rPr>
              <a:t>, 163(Jan.– March 2009)</a:t>
            </a:r>
            <a:endParaRPr lang="en-US" sz="1400" dirty="0"/>
          </a:p>
        </p:txBody>
      </p:sp>
    </p:spTree>
    <p:extLst>
      <p:ext uri="{BB962C8B-B14F-4D97-AF65-F5344CB8AC3E}">
        <p14:creationId xmlns:p14="http://schemas.microsoft.com/office/powerpoint/2010/main" val="30654697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features reveal pulse structure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6311" y="866838"/>
            <a:ext cx="4276277" cy="5724151"/>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44</a:t>
            </a:fld>
            <a:endParaRPr lang="en-US"/>
          </a:p>
        </p:txBody>
      </p:sp>
      <p:sp>
        <p:nvSpPr>
          <p:cNvPr id="3" name="Rectangle 2"/>
          <p:cNvSpPr/>
          <p:nvPr/>
        </p:nvSpPr>
        <p:spPr>
          <a:xfrm>
            <a:off x="4644553" y="5283232"/>
            <a:ext cx="4593117" cy="1015663"/>
          </a:xfrm>
          <a:prstGeom prst="rect">
            <a:avLst/>
          </a:prstGeom>
        </p:spPr>
        <p:txBody>
          <a:bodyPr wrap="none">
            <a:spAutoFit/>
          </a:bodyPr>
          <a:lstStyle/>
          <a:p>
            <a:r>
              <a:rPr lang="en-US" sz="2000" dirty="0">
                <a:solidFill>
                  <a:srgbClr val="014188"/>
                </a:solidFill>
              </a:rPr>
              <a:t>Courtesy </a:t>
            </a:r>
            <a:r>
              <a:rPr lang="en-US" sz="2000" dirty="0" smtClean="0">
                <a:solidFill>
                  <a:srgbClr val="014188"/>
                </a:solidFill>
              </a:rPr>
              <a:t>of F. </a:t>
            </a:r>
            <a:r>
              <a:rPr lang="en-US" sz="2000" dirty="0" err="1" smtClean="0">
                <a:solidFill>
                  <a:srgbClr val="014188"/>
                </a:solidFill>
              </a:rPr>
              <a:t>Krausz</a:t>
            </a:r>
            <a:r>
              <a:rPr lang="en-US" sz="2000" dirty="0" smtClean="0">
                <a:solidFill>
                  <a:srgbClr val="014188"/>
                </a:solidFill>
              </a:rPr>
              <a:t> and M. Ivanov,</a:t>
            </a:r>
          </a:p>
          <a:p>
            <a:r>
              <a:rPr lang="en-US" sz="2000" dirty="0" smtClean="0">
                <a:solidFill>
                  <a:srgbClr val="014188"/>
                </a:solidFill>
              </a:rPr>
              <a:t>“</a:t>
            </a:r>
            <a:r>
              <a:rPr lang="en-US" sz="2000" dirty="0" err="1" smtClean="0">
                <a:solidFill>
                  <a:srgbClr val="014188"/>
                </a:solidFill>
              </a:rPr>
              <a:t>Attosecond</a:t>
            </a:r>
            <a:r>
              <a:rPr lang="en-US" sz="2000" dirty="0" smtClean="0">
                <a:solidFill>
                  <a:srgbClr val="014188"/>
                </a:solidFill>
              </a:rPr>
              <a:t> Physics”, </a:t>
            </a:r>
            <a:r>
              <a:rPr lang="en-US" sz="2000" i="1" dirty="0" smtClean="0">
                <a:solidFill>
                  <a:srgbClr val="014188"/>
                </a:solidFill>
              </a:rPr>
              <a:t>Rev. Mod. Phys.</a:t>
            </a:r>
          </a:p>
          <a:p>
            <a:r>
              <a:rPr lang="en-US" sz="2000" b="1" dirty="0" smtClean="0">
                <a:solidFill>
                  <a:srgbClr val="014188"/>
                </a:solidFill>
              </a:rPr>
              <a:t>81</a:t>
            </a:r>
            <a:r>
              <a:rPr lang="en-US" sz="2000" dirty="0" smtClean="0">
                <a:solidFill>
                  <a:srgbClr val="014188"/>
                </a:solidFill>
              </a:rPr>
              <a:t>, 163 (Jan-March 2009)</a:t>
            </a:r>
            <a:endParaRPr lang="en-US" sz="2000" dirty="0">
              <a:solidFill>
                <a:srgbClr val="014188"/>
              </a:solidFill>
            </a:endParaRPr>
          </a:p>
        </p:txBody>
      </p:sp>
    </p:spTree>
    <p:extLst>
      <p:ext uri="{BB962C8B-B14F-4D97-AF65-F5344CB8AC3E}">
        <p14:creationId xmlns:p14="http://schemas.microsoft.com/office/powerpoint/2010/main" val="3711480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Conventional streak camera</a:t>
            </a:r>
            <a:endParaRPr lang="en-US" sz="32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3866" y="911360"/>
            <a:ext cx="6451334" cy="4437817"/>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45</a:t>
            </a:fld>
            <a:endParaRPr lang="en-US"/>
          </a:p>
        </p:txBody>
      </p:sp>
      <p:sp>
        <p:nvSpPr>
          <p:cNvPr id="7" name="Rectangle 6"/>
          <p:cNvSpPr/>
          <p:nvPr/>
        </p:nvSpPr>
        <p:spPr>
          <a:xfrm>
            <a:off x="528158" y="5200471"/>
            <a:ext cx="4583562" cy="1015663"/>
          </a:xfrm>
          <a:prstGeom prst="rect">
            <a:avLst/>
          </a:prstGeom>
        </p:spPr>
        <p:txBody>
          <a:bodyPr wrap="none">
            <a:spAutoFit/>
          </a:bodyPr>
          <a:lstStyle/>
          <a:p>
            <a:r>
              <a:rPr lang="en-US" sz="2000" dirty="0">
                <a:solidFill>
                  <a:srgbClr val="014188"/>
                </a:solidFill>
              </a:rPr>
              <a:t>R. </a:t>
            </a:r>
            <a:r>
              <a:rPr lang="en-US" sz="2000" dirty="0" err="1">
                <a:solidFill>
                  <a:srgbClr val="014188"/>
                </a:solidFill>
              </a:rPr>
              <a:t>Kienberger</a:t>
            </a:r>
            <a:r>
              <a:rPr lang="en-US" sz="2000" dirty="0">
                <a:solidFill>
                  <a:srgbClr val="014188"/>
                </a:solidFill>
              </a:rPr>
              <a:t> and F. </a:t>
            </a:r>
            <a:r>
              <a:rPr lang="en-US" sz="2000" dirty="0" err="1" smtClean="0">
                <a:solidFill>
                  <a:srgbClr val="014188"/>
                </a:solidFill>
              </a:rPr>
              <a:t>Krausz</a:t>
            </a:r>
            <a:r>
              <a:rPr lang="en-US" sz="2000" dirty="0" smtClean="0">
                <a:solidFill>
                  <a:srgbClr val="014188"/>
                </a:solidFill>
              </a:rPr>
              <a:t>, </a:t>
            </a:r>
          </a:p>
          <a:p>
            <a:r>
              <a:rPr lang="en-US" sz="2000" dirty="0" smtClean="0">
                <a:solidFill>
                  <a:srgbClr val="014188"/>
                </a:solidFill>
              </a:rPr>
              <a:t>“</a:t>
            </a:r>
            <a:r>
              <a:rPr lang="en-US" sz="2000" dirty="0" err="1" smtClean="0">
                <a:solidFill>
                  <a:srgbClr val="014188"/>
                </a:solidFill>
              </a:rPr>
              <a:t>Attosecond</a:t>
            </a:r>
            <a:r>
              <a:rPr lang="en-US" sz="2000" dirty="0" smtClean="0">
                <a:solidFill>
                  <a:srgbClr val="014188"/>
                </a:solidFill>
              </a:rPr>
              <a:t> Metrology Comes of Age”,</a:t>
            </a:r>
          </a:p>
          <a:p>
            <a:r>
              <a:rPr lang="en-US" sz="2000" i="1" dirty="0" err="1" smtClean="0">
                <a:solidFill>
                  <a:srgbClr val="014188"/>
                </a:solidFill>
              </a:rPr>
              <a:t>Physica</a:t>
            </a:r>
            <a:r>
              <a:rPr lang="en-US" sz="2000" i="1" dirty="0" smtClean="0">
                <a:solidFill>
                  <a:srgbClr val="014188"/>
                </a:solidFill>
              </a:rPr>
              <a:t> </a:t>
            </a:r>
            <a:r>
              <a:rPr lang="en-US" sz="2000" i="1" dirty="0" err="1" smtClean="0">
                <a:solidFill>
                  <a:srgbClr val="014188"/>
                </a:solidFill>
              </a:rPr>
              <a:t>Scripta</a:t>
            </a:r>
            <a:r>
              <a:rPr lang="en-US" sz="2000" dirty="0" smtClean="0">
                <a:solidFill>
                  <a:srgbClr val="014188"/>
                </a:solidFill>
              </a:rPr>
              <a:t>, </a:t>
            </a:r>
            <a:r>
              <a:rPr lang="en-US" sz="2000" b="1" dirty="0" smtClean="0">
                <a:solidFill>
                  <a:srgbClr val="014188"/>
                </a:solidFill>
              </a:rPr>
              <a:t>T110</a:t>
            </a:r>
            <a:r>
              <a:rPr lang="en-US" sz="2000" dirty="0" smtClean="0">
                <a:solidFill>
                  <a:srgbClr val="014188"/>
                </a:solidFill>
              </a:rPr>
              <a:t>, 32 (2004)</a:t>
            </a:r>
            <a:endParaRPr lang="en-US" sz="2000" dirty="0">
              <a:solidFill>
                <a:srgbClr val="014188"/>
              </a:solidFill>
            </a:endParaRPr>
          </a:p>
        </p:txBody>
      </p:sp>
    </p:spTree>
    <p:extLst>
      <p:ext uri="{BB962C8B-B14F-4D97-AF65-F5344CB8AC3E}">
        <p14:creationId xmlns:p14="http://schemas.microsoft.com/office/powerpoint/2010/main" val="1476405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IR laser field/ photoelectron streak camera </a:t>
            </a:r>
            <a:endParaRPr lang="en-US" sz="2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021" y="1827673"/>
            <a:ext cx="8259592" cy="2913816"/>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46</a:t>
            </a:fld>
            <a:endParaRPr lang="en-US"/>
          </a:p>
        </p:txBody>
      </p:sp>
      <p:sp>
        <p:nvSpPr>
          <p:cNvPr id="3" name="Rectangle 2"/>
          <p:cNvSpPr/>
          <p:nvPr/>
        </p:nvSpPr>
        <p:spPr>
          <a:xfrm>
            <a:off x="435146" y="1010986"/>
            <a:ext cx="5020542" cy="461665"/>
          </a:xfrm>
          <a:prstGeom prst="rect">
            <a:avLst/>
          </a:prstGeom>
        </p:spPr>
        <p:txBody>
          <a:bodyPr wrap="none">
            <a:spAutoFit/>
          </a:bodyPr>
          <a:lstStyle/>
          <a:p>
            <a:r>
              <a:rPr lang="en-US" dirty="0" err="1" smtClean="0">
                <a:solidFill>
                  <a:srgbClr val="014188"/>
                </a:solidFill>
              </a:rPr>
              <a:t>Attosecond</a:t>
            </a:r>
            <a:r>
              <a:rPr lang="en-US" dirty="0" smtClean="0">
                <a:solidFill>
                  <a:srgbClr val="014188"/>
                </a:solidFill>
              </a:rPr>
              <a:t> Streak Recorder (ATR):</a:t>
            </a:r>
            <a:endParaRPr lang="en-US" dirty="0">
              <a:solidFill>
                <a:srgbClr val="014188"/>
              </a:solidFill>
            </a:endParaRPr>
          </a:p>
        </p:txBody>
      </p:sp>
      <p:sp>
        <p:nvSpPr>
          <p:cNvPr id="6" name="Rectangle 5"/>
          <p:cNvSpPr/>
          <p:nvPr/>
        </p:nvSpPr>
        <p:spPr>
          <a:xfrm>
            <a:off x="581382" y="5457437"/>
            <a:ext cx="6416627" cy="1015663"/>
          </a:xfrm>
          <a:prstGeom prst="rect">
            <a:avLst/>
          </a:prstGeom>
        </p:spPr>
        <p:txBody>
          <a:bodyPr wrap="square">
            <a:spAutoFit/>
          </a:bodyPr>
          <a:lstStyle/>
          <a:p>
            <a:r>
              <a:rPr lang="en-US" sz="2000" dirty="0">
                <a:solidFill>
                  <a:srgbClr val="014188"/>
                </a:solidFill>
              </a:rPr>
              <a:t>R. </a:t>
            </a:r>
            <a:r>
              <a:rPr lang="en-US" sz="2000" dirty="0" err="1">
                <a:solidFill>
                  <a:srgbClr val="014188"/>
                </a:solidFill>
              </a:rPr>
              <a:t>Kienberger</a:t>
            </a:r>
            <a:r>
              <a:rPr lang="en-US" sz="2000" dirty="0">
                <a:solidFill>
                  <a:srgbClr val="014188"/>
                </a:solidFill>
              </a:rPr>
              <a:t> and F. </a:t>
            </a:r>
            <a:r>
              <a:rPr lang="en-US" sz="2000" dirty="0" err="1">
                <a:solidFill>
                  <a:srgbClr val="014188"/>
                </a:solidFill>
              </a:rPr>
              <a:t>Krausz</a:t>
            </a:r>
            <a:r>
              <a:rPr lang="en-US" sz="2000" dirty="0">
                <a:solidFill>
                  <a:srgbClr val="014188"/>
                </a:solidFill>
              </a:rPr>
              <a:t>, </a:t>
            </a:r>
          </a:p>
          <a:p>
            <a:r>
              <a:rPr lang="en-US" sz="2000" dirty="0" smtClean="0">
                <a:solidFill>
                  <a:srgbClr val="014188"/>
                </a:solidFill>
              </a:rPr>
              <a:t>“</a:t>
            </a:r>
            <a:r>
              <a:rPr lang="en-US" sz="2000" dirty="0" err="1" smtClean="0">
                <a:solidFill>
                  <a:srgbClr val="014188"/>
                </a:solidFill>
              </a:rPr>
              <a:t>Attosecond</a:t>
            </a:r>
            <a:r>
              <a:rPr lang="en-US" sz="2000" dirty="0" smtClean="0">
                <a:solidFill>
                  <a:srgbClr val="014188"/>
                </a:solidFill>
              </a:rPr>
              <a:t> </a:t>
            </a:r>
            <a:r>
              <a:rPr lang="en-US" sz="2000" dirty="0">
                <a:solidFill>
                  <a:srgbClr val="014188"/>
                </a:solidFill>
              </a:rPr>
              <a:t>Metrology Comes of </a:t>
            </a:r>
            <a:r>
              <a:rPr lang="en-US" sz="2000" dirty="0" smtClean="0">
                <a:solidFill>
                  <a:srgbClr val="014188"/>
                </a:solidFill>
              </a:rPr>
              <a:t>Age”,</a:t>
            </a:r>
            <a:endParaRPr lang="en-US" sz="2000" dirty="0">
              <a:solidFill>
                <a:srgbClr val="014188"/>
              </a:solidFill>
            </a:endParaRPr>
          </a:p>
          <a:p>
            <a:r>
              <a:rPr lang="en-US" sz="2000" i="1" dirty="0" err="1">
                <a:solidFill>
                  <a:srgbClr val="014188"/>
                </a:solidFill>
              </a:rPr>
              <a:t>Physica</a:t>
            </a:r>
            <a:r>
              <a:rPr lang="en-US" sz="2000" i="1" dirty="0">
                <a:solidFill>
                  <a:srgbClr val="014188"/>
                </a:solidFill>
              </a:rPr>
              <a:t> </a:t>
            </a:r>
            <a:r>
              <a:rPr lang="en-US" sz="2000" i="1" dirty="0" err="1">
                <a:solidFill>
                  <a:srgbClr val="014188"/>
                </a:solidFill>
              </a:rPr>
              <a:t>Scripta</a:t>
            </a:r>
            <a:r>
              <a:rPr lang="en-US" sz="2000" dirty="0">
                <a:solidFill>
                  <a:srgbClr val="014188"/>
                </a:solidFill>
              </a:rPr>
              <a:t>, </a:t>
            </a:r>
            <a:r>
              <a:rPr lang="en-US" sz="2000" b="1" dirty="0">
                <a:solidFill>
                  <a:srgbClr val="014188"/>
                </a:solidFill>
              </a:rPr>
              <a:t>T110</a:t>
            </a:r>
            <a:r>
              <a:rPr lang="en-US" sz="2000" dirty="0">
                <a:solidFill>
                  <a:srgbClr val="014188"/>
                </a:solidFill>
              </a:rPr>
              <a:t>, 32 (2004)</a:t>
            </a:r>
          </a:p>
        </p:txBody>
      </p:sp>
    </p:spTree>
    <p:extLst>
      <p:ext uri="{BB962C8B-B14F-4D97-AF65-F5344CB8AC3E}">
        <p14:creationId xmlns:p14="http://schemas.microsoft.com/office/powerpoint/2010/main" val="3728596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598"/>
            <a:ext cx="8120062" cy="762000"/>
          </a:xfrm>
        </p:spPr>
        <p:txBody>
          <a:bodyPr/>
          <a:lstStyle/>
          <a:p>
            <a:r>
              <a:rPr lang="en-US" sz="2800" dirty="0" smtClean="0"/>
              <a:t>Generating single 80 </a:t>
            </a:r>
            <a:r>
              <a:rPr lang="en-US" sz="2800" dirty="0" err="1" smtClean="0"/>
              <a:t>asec</a:t>
            </a:r>
            <a:r>
              <a:rPr lang="en-US" sz="2800" dirty="0" smtClean="0"/>
              <a:t> EUV pulses</a:t>
            </a:r>
            <a:endParaRPr lang="en-US" sz="2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446" y="964804"/>
            <a:ext cx="5885645" cy="5135183"/>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47</a:t>
            </a:fld>
            <a:endParaRPr lang="en-US"/>
          </a:p>
        </p:txBody>
      </p:sp>
      <p:sp>
        <p:nvSpPr>
          <p:cNvPr id="6" name="Title 1"/>
          <p:cNvSpPr txBox="1">
            <a:spLocks/>
          </p:cNvSpPr>
          <p:nvPr/>
        </p:nvSpPr>
        <p:spPr bwMode="auto">
          <a:xfrm>
            <a:off x="0" y="6210193"/>
            <a:ext cx="8912506" cy="43390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200" b="1">
                <a:solidFill>
                  <a:srgbClr val="91162F"/>
                </a:solidFill>
                <a:latin typeface="+mj-lt"/>
                <a:ea typeface="+mj-ea"/>
                <a:cs typeface="+mj-cs"/>
              </a:defRPr>
            </a:lvl1pPr>
            <a:lvl2pPr algn="l" rtl="0" eaLnBrk="0" fontAlgn="base" hangingPunct="0">
              <a:spcBef>
                <a:spcPct val="0"/>
              </a:spcBef>
              <a:spcAft>
                <a:spcPct val="0"/>
              </a:spcAft>
              <a:defRPr sz="2200" b="1">
                <a:solidFill>
                  <a:srgbClr val="91162F"/>
                </a:solidFill>
                <a:latin typeface="Arial" charset="0"/>
                <a:ea typeface="ＭＳ Ｐゴシック" charset="-128"/>
                <a:cs typeface="ＭＳ Ｐゴシック" charset="-128"/>
              </a:defRPr>
            </a:lvl2pPr>
            <a:lvl3pPr algn="l" rtl="0" eaLnBrk="0" fontAlgn="base" hangingPunct="0">
              <a:spcBef>
                <a:spcPct val="0"/>
              </a:spcBef>
              <a:spcAft>
                <a:spcPct val="0"/>
              </a:spcAft>
              <a:defRPr sz="2200" b="1">
                <a:solidFill>
                  <a:srgbClr val="91162F"/>
                </a:solidFill>
                <a:latin typeface="Arial" charset="0"/>
                <a:ea typeface="ＭＳ Ｐゴシック" charset="-128"/>
                <a:cs typeface="ＭＳ Ｐゴシック" charset="-128"/>
              </a:defRPr>
            </a:lvl3pPr>
            <a:lvl4pPr algn="l" rtl="0" eaLnBrk="0" fontAlgn="base" hangingPunct="0">
              <a:spcBef>
                <a:spcPct val="0"/>
              </a:spcBef>
              <a:spcAft>
                <a:spcPct val="0"/>
              </a:spcAft>
              <a:defRPr sz="2200" b="1">
                <a:solidFill>
                  <a:srgbClr val="91162F"/>
                </a:solidFill>
                <a:latin typeface="Arial" charset="0"/>
                <a:ea typeface="ＭＳ Ｐゴシック" charset="-128"/>
                <a:cs typeface="ＭＳ Ｐゴシック" charset="-128"/>
              </a:defRPr>
            </a:lvl4pPr>
            <a:lvl5pPr algn="l" rtl="0" eaLnBrk="0" fontAlgn="base" hangingPunct="0">
              <a:spcBef>
                <a:spcPct val="0"/>
              </a:spcBef>
              <a:spcAft>
                <a:spcPct val="0"/>
              </a:spcAft>
              <a:defRPr sz="2200" b="1">
                <a:solidFill>
                  <a:srgbClr val="91162F"/>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91162F"/>
                </a:solidFill>
                <a:latin typeface="Arial" charset="0"/>
                <a:ea typeface="ＭＳ Ｐゴシック" charset="-128"/>
                <a:cs typeface="ＭＳ Ｐゴシック" charset="-128"/>
              </a:defRPr>
            </a:lvl6pPr>
            <a:lvl7pPr marL="914400" algn="l" rtl="0" fontAlgn="base">
              <a:spcBef>
                <a:spcPct val="0"/>
              </a:spcBef>
              <a:spcAft>
                <a:spcPct val="0"/>
              </a:spcAft>
              <a:defRPr sz="2400" b="1">
                <a:solidFill>
                  <a:srgbClr val="91162F"/>
                </a:solidFill>
                <a:latin typeface="Arial" charset="0"/>
                <a:ea typeface="ＭＳ Ｐゴシック" charset="-128"/>
                <a:cs typeface="ＭＳ Ｐゴシック" charset="-128"/>
              </a:defRPr>
            </a:lvl7pPr>
            <a:lvl8pPr marL="1371600" algn="l" rtl="0" fontAlgn="base">
              <a:spcBef>
                <a:spcPct val="0"/>
              </a:spcBef>
              <a:spcAft>
                <a:spcPct val="0"/>
              </a:spcAft>
              <a:defRPr sz="2400" b="1">
                <a:solidFill>
                  <a:srgbClr val="91162F"/>
                </a:solidFill>
                <a:latin typeface="Arial" charset="0"/>
                <a:ea typeface="ＭＳ Ｐゴシック" charset="-128"/>
                <a:cs typeface="ＭＳ Ｐゴシック" charset="-128"/>
              </a:defRPr>
            </a:lvl8pPr>
            <a:lvl9pPr marL="1828800" algn="l" rtl="0" fontAlgn="base">
              <a:spcBef>
                <a:spcPct val="0"/>
              </a:spcBef>
              <a:spcAft>
                <a:spcPct val="0"/>
              </a:spcAft>
              <a:defRPr sz="2400" b="1">
                <a:solidFill>
                  <a:srgbClr val="91162F"/>
                </a:solidFill>
                <a:latin typeface="Arial" charset="0"/>
                <a:ea typeface="ＭＳ Ｐゴシック" charset="-128"/>
                <a:cs typeface="ＭＳ Ｐゴシック" charset="-128"/>
              </a:defRPr>
            </a:lvl9pPr>
          </a:lstStyle>
          <a:p>
            <a:r>
              <a:rPr lang="en-US" sz="1600" b="0" kern="0" dirty="0" smtClean="0">
                <a:solidFill>
                  <a:srgbClr val="014188"/>
                </a:solidFill>
              </a:rPr>
              <a:t>Courtesy of E. </a:t>
            </a:r>
            <a:r>
              <a:rPr lang="en-US" sz="1600" b="0" kern="0" dirty="0" err="1" smtClean="0">
                <a:solidFill>
                  <a:srgbClr val="014188"/>
                </a:solidFill>
              </a:rPr>
              <a:t>Goulielmakis</a:t>
            </a:r>
            <a:r>
              <a:rPr lang="en-US" sz="1600" b="0" kern="0" dirty="0" smtClean="0">
                <a:solidFill>
                  <a:srgbClr val="014188"/>
                </a:solidFill>
              </a:rPr>
              <a:t> and F. </a:t>
            </a:r>
            <a:r>
              <a:rPr lang="en-US" sz="1600" b="0" kern="0" dirty="0" err="1" smtClean="0">
                <a:solidFill>
                  <a:srgbClr val="014188"/>
                </a:solidFill>
              </a:rPr>
              <a:t>Krausz</a:t>
            </a:r>
            <a:r>
              <a:rPr lang="en-US" sz="1600" b="0" kern="0" dirty="0" smtClean="0">
                <a:solidFill>
                  <a:srgbClr val="014188"/>
                </a:solidFill>
              </a:rPr>
              <a:t>, MPI Quantum Optics, </a:t>
            </a:r>
            <a:r>
              <a:rPr lang="en-US" sz="1600" b="0" kern="0" dirty="0" err="1" smtClean="0">
                <a:solidFill>
                  <a:srgbClr val="014188"/>
                </a:solidFill>
              </a:rPr>
              <a:t>Garching</a:t>
            </a:r>
            <a:r>
              <a:rPr lang="en-US" sz="1600" b="0" kern="0" dirty="0">
                <a:solidFill>
                  <a:srgbClr val="014188"/>
                </a:solidFill>
              </a:rPr>
              <a:t>;</a:t>
            </a:r>
            <a:r>
              <a:rPr lang="en-US" sz="1600" b="0" kern="0" dirty="0" smtClean="0">
                <a:solidFill>
                  <a:srgbClr val="014188"/>
                </a:solidFill>
              </a:rPr>
              <a:t> A. Aquila, AST/UCB</a:t>
            </a:r>
            <a:endParaRPr lang="en-US" sz="1600" b="0" kern="0" dirty="0">
              <a:solidFill>
                <a:srgbClr val="014188"/>
              </a:solidFill>
            </a:endParaRPr>
          </a:p>
        </p:txBody>
      </p:sp>
      <mc:AlternateContent xmlns:mc="http://schemas.openxmlformats.org/markup-compatibility/2006" xmlns:a14="http://schemas.microsoft.com/office/drawing/2010/main">
        <mc:Choice Requires="a14">
          <p:sp>
            <p:nvSpPr>
              <p:cNvPr id="7" name="Rectangle 6"/>
              <p:cNvSpPr/>
              <p:nvPr/>
            </p:nvSpPr>
            <p:spPr>
              <a:xfrm>
                <a:off x="6152599" y="3652456"/>
                <a:ext cx="2991401" cy="2277547"/>
              </a:xfrm>
              <a:prstGeom prst="rect">
                <a:avLst/>
              </a:prstGeom>
            </p:spPr>
            <p:txBody>
              <a:bodyPr wrap="square">
                <a:spAutoFit/>
              </a:bodyPr>
              <a:lstStyle/>
              <a:p>
                <a:r>
                  <a:rPr lang="en-US" sz="1800" dirty="0" smtClean="0">
                    <a:solidFill>
                      <a:srgbClr val="014188"/>
                    </a:solidFill>
                  </a:rPr>
                  <a:t>720 nm, 3.3 fsec </a:t>
                </a:r>
                <a:r>
                  <a:rPr lang="en-US" sz="1600" dirty="0" smtClean="0">
                    <a:solidFill>
                      <a:srgbClr val="014188"/>
                    </a:solidFill>
                  </a:rPr>
                  <a:t>FWHM</a:t>
                </a:r>
              </a:p>
              <a:p>
                <a:endParaRPr lang="en-US" sz="1600" dirty="0" smtClean="0"/>
              </a:p>
              <a:p>
                <a:r>
                  <a:rPr lang="en-US" sz="1800" dirty="0" smtClean="0">
                    <a:solidFill>
                      <a:srgbClr val="014188"/>
                    </a:solidFill>
                  </a:rPr>
                  <a:t>80 eV, 0.5 </a:t>
                </a:r>
                <a:r>
                  <a:rPr lang="en-US" sz="1800" dirty="0" err="1" smtClean="0">
                    <a:solidFill>
                      <a:srgbClr val="014188"/>
                    </a:solidFill>
                  </a:rPr>
                  <a:t>nJ</a:t>
                </a:r>
                <a:r>
                  <a:rPr lang="en-US" sz="1800" dirty="0" smtClean="0">
                    <a:solidFill>
                      <a:srgbClr val="014188"/>
                    </a:solidFill>
                  </a:rPr>
                  <a:t>, </a:t>
                </a:r>
                <a:r>
                  <a:rPr lang="el-GR" sz="1800" dirty="0" smtClean="0">
                    <a:solidFill>
                      <a:srgbClr val="014188"/>
                    </a:solidFill>
                  </a:rPr>
                  <a:t>η</a:t>
                </a:r>
                <a:r>
                  <a:rPr lang="en-US" sz="1800" dirty="0" smtClean="0">
                    <a:solidFill>
                      <a:srgbClr val="014188"/>
                    </a:solidFill>
                  </a:rPr>
                  <a:t> </a:t>
                </a:r>
                <a14:m>
                  <m:oMath xmlns:m="http://schemas.openxmlformats.org/officeDocument/2006/math">
                    <m:r>
                      <a:rPr lang="el-GR" sz="1800" i="1">
                        <a:solidFill>
                          <a:srgbClr val="014188"/>
                        </a:solidFill>
                        <a:latin typeface="Cambria Math" panose="02040503050406030204" pitchFamily="18" charset="0"/>
                        <a:ea typeface="Cambria Math" panose="02040503050406030204" pitchFamily="18" charset="0"/>
                      </a:rPr>
                      <m:t>≅</m:t>
                    </m:r>
                  </m:oMath>
                </a14:m>
                <a:r>
                  <a:rPr lang="en-US" sz="1800" dirty="0" smtClean="0">
                    <a:solidFill>
                      <a:srgbClr val="014188"/>
                    </a:solidFill>
                  </a:rPr>
                  <a:t> </a:t>
                </a:r>
                <a14:m>
                  <m:oMath xmlns:m="http://schemas.openxmlformats.org/officeDocument/2006/math">
                    <m:sSup>
                      <m:sSupPr>
                        <m:ctrlPr>
                          <a:rPr lang="en-US" sz="1800" i="1" dirty="0" smtClean="0">
                            <a:solidFill>
                              <a:srgbClr val="014188"/>
                            </a:solidFill>
                            <a:latin typeface="Cambria Math" panose="02040503050406030204" pitchFamily="18" charset="0"/>
                          </a:rPr>
                        </m:ctrlPr>
                      </m:sSupPr>
                      <m:e>
                        <m:r>
                          <a:rPr lang="en-US" sz="1800" b="0" i="1" dirty="0" smtClean="0">
                            <a:solidFill>
                              <a:srgbClr val="014188"/>
                            </a:solidFill>
                            <a:latin typeface="Cambria Math" panose="02040503050406030204" pitchFamily="18" charset="0"/>
                          </a:rPr>
                          <m:t>10</m:t>
                        </m:r>
                      </m:e>
                      <m:sup>
                        <m:r>
                          <a:rPr lang="en-US" sz="1800" b="0" i="1" dirty="0" smtClean="0">
                            <a:solidFill>
                              <a:srgbClr val="014188"/>
                            </a:solidFill>
                            <a:latin typeface="Cambria Math" panose="02040503050406030204" pitchFamily="18" charset="0"/>
                          </a:rPr>
                          <m:t>−</m:t>
                        </m:r>
                        <m:r>
                          <a:rPr lang="en-US" sz="1800" b="0" i="1" dirty="0" smtClean="0">
                            <a:solidFill>
                              <a:srgbClr val="014188"/>
                            </a:solidFill>
                            <a:latin typeface="Cambria Math" panose="02040503050406030204" pitchFamily="18" charset="0"/>
                          </a:rPr>
                          <m:t>6</m:t>
                        </m:r>
                      </m:sup>
                    </m:sSup>
                  </m:oMath>
                </a14:m>
                <a:endParaRPr lang="en-US" sz="1800" dirty="0" smtClean="0"/>
              </a:p>
              <a:p>
                <a:endParaRPr lang="en-US" sz="1800" dirty="0"/>
              </a:p>
              <a:p>
                <a:r>
                  <a:rPr lang="en-US" sz="1800" dirty="0" smtClean="0">
                    <a:solidFill>
                      <a:srgbClr val="014188"/>
                    </a:solidFill>
                  </a:rPr>
                  <a:t>E. </a:t>
                </a:r>
                <a:r>
                  <a:rPr lang="en-US" sz="1800" dirty="0" err="1" smtClean="0">
                    <a:solidFill>
                      <a:srgbClr val="014188"/>
                    </a:solidFill>
                  </a:rPr>
                  <a:t>Goulielmakis</a:t>
                </a:r>
                <a:r>
                  <a:rPr lang="en-US" sz="1800" dirty="0" smtClean="0">
                    <a:solidFill>
                      <a:srgbClr val="014188"/>
                    </a:solidFill>
                  </a:rPr>
                  <a:t> et al.,</a:t>
                </a:r>
              </a:p>
              <a:p>
                <a:r>
                  <a:rPr lang="en-US" sz="1800" dirty="0" smtClean="0">
                    <a:solidFill>
                      <a:srgbClr val="014188"/>
                    </a:solidFill>
                  </a:rPr>
                  <a:t>“Single-cycle Nonlinear Optics”, </a:t>
                </a:r>
                <a:r>
                  <a:rPr lang="en-US" sz="1800" i="1" dirty="0" smtClean="0">
                    <a:solidFill>
                      <a:srgbClr val="014188"/>
                    </a:solidFill>
                  </a:rPr>
                  <a:t>Science</a:t>
                </a:r>
                <a:r>
                  <a:rPr lang="en-US" sz="1800" dirty="0" smtClean="0">
                    <a:solidFill>
                      <a:srgbClr val="014188"/>
                    </a:solidFill>
                  </a:rPr>
                  <a:t> </a:t>
                </a:r>
                <a:r>
                  <a:rPr lang="en-US" sz="1800" b="1" dirty="0" smtClean="0">
                    <a:solidFill>
                      <a:srgbClr val="014188"/>
                    </a:solidFill>
                  </a:rPr>
                  <a:t>320</a:t>
                </a:r>
                <a:r>
                  <a:rPr lang="en-US" sz="1800" dirty="0" smtClean="0">
                    <a:solidFill>
                      <a:srgbClr val="014188"/>
                    </a:solidFill>
                  </a:rPr>
                  <a:t>, 1614 (20June2008)</a:t>
                </a:r>
                <a:endParaRPr lang="en-US" sz="1800" dirty="0">
                  <a:solidFill>
                    <a:srgbClr val="014188"/>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152599" y="3652456"/>
                <a:ext cx="2991401" cy="2277547"/>
              </a:xfrm>
              <a:prstGeom prst="rect">
                <a:avLst/>
              </a:prstGeom>
              <a:blipFill>
                <a:blip r:embed="rId3"/>
                <a:stretch>
                  <a:fillRect l="-1629" t="-1337" r="-1629" b="-3209"/>
                </a:stretch>
              </a:blipFill>
            </p:spPr>
            <p:txBody>
              <a:bodyPr/>
              <a:lstStyle/>
              <a:p>
                <a:r>
                  <a:rPr lang="en-US">
                    <a:noFill/>
                  </a:rPr>
                  <a:t> </a:t>
                </a:r>
              </a:p>
            </p:txBody>
          </p:sp>
        </mc:Fallback>
      </mc:AlternateContent>
    </p:spTree>
    <p:extLst>
      <p:ext uri="{BB962C8B-B14F-4D97-AF65-F5344CB8AC3E}">
        <p14:creationId xmlns:p14="http://schemas.microsoft.com/office/powerpoint/2010/main" val="37077677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194"/>
            <a:ext cx="8321561" cy="762000"/>
          </a:xfrm>
        </p:spPr>
        <p:txBody>
          <a:bodyPr/>
          <a:lstStyle/>
          <a:p>
            <a:r>
              <a:rPr lang="en-US" dirty="0" err="1" smtClean="0"/>
              <a:t>Attosecond</a:t>
            </a:r>
            <a:r>
              <a:rPr lang="en-US" dirty="0" smtClean="0"/>
              <a:t> transient absorption spectroscopy: A pump - probe study of electron dynamics in atomic Kr ions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2157" y="1049753"/>
            <a:ext cx="6905333" cy="4637025"/>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48</a:t>
            </a:fld>
            <a:endParaRPr lang="en-US"/>
          </a:p>
        </p:txBody>
      </p:sp>
      <p:sp>
        <p:nvSpPr>
          <p:cNvPr id="3" name="Rectangle 2"/>
          <p:cNvSpPr/>
          <p:nvPr/>
        </p:nvSpPr>
        <p:spPr>
          <a:xfrm>
            <a:off x="1636160" y="5730874"/>
            <a:ext cx="7058578" cy="738664"/>
          </a:xfrm>
          <a:prstGeom prst="rect">
            <a:avLst/>
          </a:prstGeom>
        </p:spPr>
        <p:txBody>
          <a:bodyPr wrap="square">
            <a:spAutoFit/>
          </a:bodyPr>
          <a:lstStyle/>
          <a:p>
            <a:pPr marR="0" lvl="0" algn="just">
              <a:spcBef>
                <a:spcPts val="0"/>
              </a:spcBef>
              <a:spcAft>
                <a:spcPts val="1000"/>
              </a:spcAft>
            </a:pPr>
            <a:r>
              <a:rPr lang="en-US" sz="14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E. </a:t>
            </a:r>
            <a:r>
              <a:rPr lang="en-US" sz="14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Goulielmakis</a:t>
            </a:r>
            <a:r>
              <a:rPr lang="en-US" sz="14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Z.-H. </a:t>
            </a:r>
            <a:r>
              <a:rPr lang="en-US" sz="14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Loh</a:t>
            </a:r>
            <a:r>
              <a:rPr lang="en-US" sz="14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A. Wirth, R. </a:t>
            </a:r>
            <a:r>
              <a:rPr lang="en-US" sz="14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Santra</a:t>
            </a:r>
            <a:r>
              <a:rPr lang="en-US" sz="14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N. </a:t>
            </a:r>
            <a:r>
              <a:rPr lang="en-US" sz="14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Rohringer</a:t>
            </a:r>
            <a:r>
              <a:rPr lang="en-US" sz="14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V. S. Yakovlev, S. </a:t>
            </a:r>
            <a:r>
              <a:rPr lang="en-US" sz="14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Zherebtsov</a:t>
            </a:r>
            <a:r>
              <a:rPr lang="en-US" sz="14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T.Pfeifer</a:t>
            </a:r>
            <a:r>
              <a:rPr lang="en-US" sz="14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A. M. </a:t>
            </a:r>
            <a:r>
              <a:rPr lang="en-US" sz="14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Azzeer</a:t>
            </a:r>
            <a:r>
              <a:rPr lang="en-US" sz="14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M. F. Kling, S. R. Leone and F. </a:t>
            </a:r>
            <a:r>
              <a:rPr lang="en-US" sz="14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Krausz</a:t>
            </a:r>
            <a:r>
              <a:rPr lang="en-US" sz="14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“Real-Time Observation of Valence Electron Motion”, </a:t>
            </a:r>
            <a:r>
              <a:rPr lang="en-US" sz="1400" i="1"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Nature</a:t>
            </a:r>
            <a:r>
              <a:rPr lang="en-US" sz="14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466</a:t>
            </a:r>
            <a:r>
              <a:rPr lang="en-US" sz="14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739 (5 August 2010).</a:t>
            </a:r>
            <a:endParaRPr lang="en-US" sz="1200" dirty="0">
              <a:solidFill>
                <a:srgbClr val="014188"/>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5583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Attosecond</a:t>
            </a:r>
            <a:r>
              <a:rPr lang="en-US" dirty="0" smtClean="0"/>
              <a:t> streak spectrometry of delayed photoemission in solid state tungsten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480" y="960702"/>
            <a:ext cx="3933720" cy="5492230"/>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49</a:t>
            </a:fld>
            <a:endParaRPr lang="en-US"/>
          </a:p>
        </p:txBody>
      </p:sp>
      <p:sp>
        <p:nvSpPr>
          <p:cNvPr id="3" name="Rectangle 2"/>
          <p:cNvSpPr/>
          <p:nvPr/>
        </p:nvSpPr>
        <p:spPr>
          <a:xfrm>
            <a:off x="4433712" y="4341907"/>
            <a:ext cx="4381582" cy="1815882"/>
          </a:xfrm>
          <a:prstGeom prst="rect">
            <a:avLst/>
          </a:prstGeom>
        </p:spPr>
        <p:txBody>
          <a:bodyPr wrap="square">
            <a:spAutoFit/>
          </a:bodyPr>
          <a:lstStyle/>
          <a:p>
            <a:pPr marR="0" lvl="0" algn="just">
              <a:spcBef>
                <a:spcPts val="0"/>
              </a:spcBef>
              <a:spcAft>
                <a:spcPts val="1000"/>
              </a:spcAft>
            </a:pP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A. L. </a:t>
            </a:r>
            <a:r>
              <a:rPr lang="en-US" sz="16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Cavalieri</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N. Müller, Th. </a:t>
            </a:r>
            <a:r>
              <a:rPr lang="en-US" sz="16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Uphues</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V. S. Yakovlev, A. </a:t>
            </a:r>
            <a:r>
              <a:rPr lang="en-US" sz="16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Baltuška</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B. Horvath, B. Schmidt, L. </a:t>
            </a:r>
            <a:r>
              <a:rPr lang="en-US" sz="16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Blümel</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R. </a:t>
            </a:r>
            <a:r>
              <a:rPr lang="en-US" sz="16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Holzwarth</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S. </a:t>
            </a:r>
            <a:r>
              <a:rPr lang="en-US" sz="16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Hendel</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M. </a:t>
            </a:r>
            <a:r>
              <a:rPr lang="en-US" sz="16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Drescher</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U. </a:t>
            </a:r>
            <a:r>
              <a:rPr lang="en-US" sz="16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Kleineberg</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P. M. </a:t>
            </a:r>
            <a:r>
              <a:rPr lang="en-US" sz="16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Echenique</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R. </a:t>
            </a:r>
            <a:r>
              <a:rPr lang="en-US" sz="16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Kienberger</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F. </a:t>
            </a:r>
            <a:r>
              <a:rPr lang="en-US" sz="16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Krausz</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and U. </a:t>
            </a:r>
            <a:r>
              <a:rPr lang="en-US" sz="16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Heinzmann</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Attosecond</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Spectroscopy in Condensed Matter”, </a:t>
            </a:r>
            <a:r>
              <a:rPr lang="en-US" sz="1600" i="1"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Nature</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449</a:t>
            </a:r>
            <a:r>
              <a:rPr lang="en-US" sz="1600" dirty="0">
                <a:solidFill>
                  <a:srgbClr val="014188"/>
                </a:solidFill>
                <a:latin typeface="Times New Roman" panose="02020603050405020304" pitchFamily="18" charset="0"/>
                <a:ea typeface="Times New Roman" panose="02020603050405020304" pitchFamily="18" charset="0"/>
                <a:cs typeface="Times New Roman" panose="02020603050405020304" pitchFamily="18" charset="0"/>
              </a:rPr>
              <a:t>, 1029 (25 October 2007).</a:t>
            </a:r>
            <a:endParaRPr lang="en-US" sz="1400" dirty="0">
              <a:solidFill>
                <a:srgbClr val="014188"/>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4382932" y="1767728"/>
            <a:ext cx="4551892" cy="1938992"/>
          </a:xfrm>
          <a:prstGeom prst="rect">
            <a:avLst/>
          </a:prstGeom>
        </p:spPr>
        <p:txBody>
          <a:bodyPr wrap="square">
            <a:spAutoFit/>
          </a:bodyPr>
          <a:lstStyle/>
          <a:p>
            <a:r>
              <a:rPr lang="en-US" dirty="0" smtClean="0">
                <a:solidFill>
                  <a:srgbClr val="014188"/>
                </a:solidFill>
              </a:rPr>
              <a:t>Photoelectrons liberated from core states are observed to be delayed ~100 </a:t>
            </a:r>
            <a:r>
              <a:rPr lang="en-US" dirty="0" err="1" smtClean="0">
                <a:solidFill>
                  <a:srgbClr val="014188"/>
                </a:solidFill>
              </a:rPr>
              <a:t>asec</a:t>
            </a:r>
            <a:r>
              <a:rPr lang="en-US" dirty="0" smtClean="0">
                <a:solidFill>
                  <a:srgbClr val="014188"/>
                </a:solidFill>
              </a:rPr>
              <a:t> with respect to electrons from the conduction band in crystalline tungsten (W).</a:t>
            </a:r>
            <a:endParaRPr lang="en-US" dirty="0">
              <a:solidFill>
                <a:srgbClr val="014188"/>
              </a:solidFill>
            </a:endParaRPr>
          </a:p>
        </p:txBody>
      </p:sp>
    </p:spTree>
    <p:extLst>
      <p:ext uri="{BB962C8B-B14F-4D97-AF65-F5344CB8AC3E}">
        <p14:creationId xmlns:p14="http://schemas.microsoft.com/office/powerpoint/2010/main" val="2388893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Relationships </a:t>
            </a:r>
            <a:r>
              <a:rPr lang="en-US" altLang="en-US" dirty="0" smtClean="0"/>
              <a:t>among electric field and intensity</a:t>
            </a:r>
            <a:r>
              <a:rPr lang="en-US" altLang="en-US" dirty="0"/>
              <a:t/>
            </a:r>
            <a:br>
              <a:rPr lang="en-US" altLang="en-US" dirty="0"/>
            </a:br>
            <a:r>
              <a:rPr lang="en-US" altLang="en-US" dirty="0"/>
              <a:t>for a </a:t>
            </a:r>
            <a:r>
              <a:rPr lang="en-US" altLang="en-US" dirty="0" smtClean="0"/>
              <a:t>plane wave </a:t>
            </a:r>
            <a:r>
              <a:rPr lang="en-US" altLang="en-US" dirty="0"/>
              <a:t>in </a:t>
            </a:r>
            <a:r>
              <a:rPr lang="en-US" altLang="en-US" dirty="0" smtClean="0"/>
              <a:t>vacuum</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a:t>
            </a:fld>
            <a:endParaRPr lang="en-US"/>
          </a:p>
        </p:txBody>
      </p:sp>
      <p:sp>
        <p:nvSpPr>
          <p:cNvPr id="4" name="Rectangle 2"/>
          <p:cNvSpPr>
            <a:spLocks noChangeArrowheads="1"/>
          </p:cNvSpPr>
          <p:nvPr/>
        </p:nvSpPr>
        <p:spPr bwMode="auto">
          <a:xfrm>
            <a:off x="821932" y="1150705"/>
            <a:ext cx="110367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991855972"/>
              </p:ext>
            </p:extLst>
          </p:nvPr>
        </p:nvGraphicFramePr>
        <p:xfrm>
          <a:off x="821932" y="1131409"/>
          <a:ext cx="5630239" cy="713333"/>
        </p:xfrm>
        <a:graphic>
          <a:graphicData uri="http://schemas.openxmlformats.org/presentationml/2006/ole">
            <mc:AlternateContent xmlns:mc="http://schemas.openxmlformats.org/markup-compatibility/2006">
              <mc:Choice xmlns:v="urn:schemas-microsoft-com:vml" Requires="v">
                <p:oleObj spid="_x0000_s23582" name="Equation" r:id="rId3" imgW="2108200" imgH="266700" progId="Equation.DSMT4">
                  <p:embed/>
                </p:oleObj>
              </mc:Choice>
              <mc:Fallback>
                <p:oleObj name="Equation" r:id="rId3" imgW="2108200" imgH="2667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932" y="1131409"/>
                        <a:ext cx="5630239" cy="713333"/>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8" name="Rectangle 7"/>
              <p:cNvSpPr/>
              <p:nvPr/>
            </p:nvSpPr>
            <p:spPr>
              <a:xfrm>
                <a:off x="535257" y="2130079"/>
                <a:ext cx="6556919" cy="70519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𝐸</m:t>
                          </m:r>
                        </m:e>
                        <m:sub>
                          <m:r>
                            <a:rPr lang="en-US" sz="3200" i="0">
                              <a:latin typeface="Cambria Math" panose="02040503050406030204" pitchFamily="18" charset="0"/>
                            </a:rPr>
                            <m:t>0</m:t>
                          </m:r>
                        </m:sub>
                      </m:sSub>
                      <m:r>
                        <a:rPr lang="en-US" sz="3200" i="0">
                          <a:latin typeface="Cambria Math" panose="02040503050406030204" pitchFamily="18" charset="0"/>
                        </a:rPr>
                        <m:t>=2.745</m:t>
                      </m:r>
                      <m:r>
                        <a:rPr lang="en-US" sz="3200" i="1">
                          <a:latin typeface="Cambria Math" panose="02040503050406030204" pitchFamily="18" charset="0"/>
                        </a:rPr>
                        <m:t>𝑥</m:t>
                      </m:r>
                      <m:sSup>
                        <m:sSupPr>
                          <m:ctrlPr>
                            <a:rPr lang="en-US" sz="3200" i="1">
                              <a:latin typeface="Cambria Math" panose="02040503050406030204" pitchFamily="18" charset="0"/>
                            </a:rPr>
                          </m:ctrlPr>
                        </m:sSupPr>
                        <m:e>
                          <m:r>
                            <a:rPr lang="en-US" sz="3200" i="0">
                              <a:latin typeface="Cambria Math" panose="02040503050406030204" pitchFamily="18" charset="0"/>
                            </a:rPr>
                            <m:t>10</m:t>
                          </m:r>
                        </m:e>
                        <m:sup>
                          <m:r>
                            <a:rPr lang="en-US" sz="3200" i="0">
                              <a:latin typeface="Cambria Math" panose="02040503050406030204" pitchFamily="18" charset="0"/>
                            </a:rPr>
                            <m:t>−7</m:t>
                          </m:r>
                        </m:sup>
                      </m:sSup>
                      <m:rad>
                        <m:radPr>
                          <m:degHide m:val="on"/>
                          <m:ctrlPr>
                            <a:rPr lang="en-US" sz="3200" i="1">
                              <a:latin typeface="Cambria Math" panose="02040503050406030204" pitchFamily="18" charset="0"/>
                            </a:rPr>
                          </m:ctrlPr>
                        </m:radPr>
                        <m:deg/>
                        <m:e>
                          <m:acc>
                            <m:accPr>
                              <m:chr m:val="̅"/>
                              <m:ctrlPr>
                                <a:rPr lang="en-US" sz="3200" i="1">
                                  <a:latin typeface="Cambria Math" panose="02040503050406030204" pitchFamily="18" charset="0"/>
                                </a:rPr>
                              </m:ctrlPr>
                            </m:accPr>
                            <m:e>
                              <m:r>
                                <a:rPr lang="en-US" sz="3200" i="1">
                                  <a:latin typeface="Cambria Math" panose="02040503050406030204" pitchFamily="18" charset="0"/>
                                </a:rPr>
                                <m:t>𝐼</m:t>
                              </m:r>
                            </m:e>
                          </m:acc>
                          <m:d>
                            <m:dPr>
                              <m:begChr m:val="["/>
                              <m:endChr m:val="]"/>
                              <m:ctrlPr>
                                <a:rPr lang="en-US" sz="3200" i="1">
                                  <a:latin typeface="Cambria Math" panose="02040503050406030204" pitchFamily="18" charset="0"/>
                                </a:rPr>
                              </m:ctrlPr>
                            </m:dPr>
                            <m:e>
                              <m:f>
                                <m:fPr>
                                  <m:type m:val="lin"/>
                                  <m:ctrlPr>
                                    <a:rPr lang="en-US" sz="3200" i="1">
                                      <a:latin typeface="Cambria Math" panose="02040503050406030204" pitchFamily="18" charset="0"/>
                                    </a:rPr>
                                  </m:ctrlPr>
                                </m:fPr>
                                <m:num>
                                  <m:r>
                                    <m:rPr>
                                      <m:sty m:val="p"/>
                                    </m:rPr>
                                    <a:rPr lang="en-US" sz="3200" i="0">
                                      <a:latin typeface="Cambria Math" panose="02040503050406030204" pitchFamily="18" charset="0"/>
                                    </a:rPr>
                                    <m:t>W</m:t>
                                  </m:r>
                                </m:num>
                                <m:den>
                                  <m:r>
                                    <a:rPr lang="en-US" sz="3200" i="1">
                                      <a:latin typeface="Cambria Math" panose="02040503050406030204" pitchFamily="18" charset="0"/>
                                    </a:rPr>
                                    <m:t>𝑐</m:t>
                                  </m:r>
                                </m:den>
                              </m:f>
                              <m:sSup>
                                <m:sSupPr>
                                  <m:ctrlPr>
                                    <a:rPr lang="en-US" sz="3200" i="1">
                                      <a:latin typeface="Cambria Math" panose="02040503050406030204" pitchFamily="18" charset="0"/>
                                    </a:rPr>
                                  </m:ctrlPr>
                                </m:sSupPr>
                                <m:e>
                                  <m:r>
                                    <a:rPr lang="en-US" sz="3200" i="1">
                                      <a:latin typeface="Cambria Math" panose="02040503050406030204" pitchFamily="18" charset="0"/>
                                    </a:rPr>
                                    <m:t>𝑚</m:t>
                                  </m:r>
                                </m:e>
                                <m:sup>
                                  <m:r>
                                    <a:rPr lang="en-US" sz="3200" i="0">
                                      <a:latin typeface="Cambria Math" panose="02040503050406030204" pitchFamily="18" charset="0"/>
                                    </a:rPr>
                                    <m:t>2</m:t>
                                  </m:r>
                                </m:sup>
                              </m:sSup>
                            </m:e>
                          </m:d>
                        </m:e>
                      </m:rad>
                      <m:f>
                        <m:fPr>
                          <m:type m:val="lin"/>
                          <m:ctrlPr>
                            <a:rPr lang="en-US" sz="3200" i="1">
                              <a:latin typeface="Cambria Math" panose="02040503050406030204" pitchFamily="18" charset="0"/>
                            </a:rPr>
                          </m:ctrlPr>
                        </m:fPr>
                        <m:num>
                          <m:r>
                            <m:rPr>
                              <m:sty m:val="p"/>
                            </m:rPr>
                            <a:rPr lang="en-US" sz="3200" i="0">
                              <a:latin typeface="Cambria Math" panose="02040503050406030204" pitchFamily="18" charset="0"/>
                            </a:rPr>
                            <m:t>V</m:t>
                          </m:r>
                        </m:num>
                        <m:den>
                          <m:r>
                            <a:rPr lang="en-US" sz="3200" i="1" smtClean="0">
                              <a:latin typeface="Cambria Math" panose="02040503050406030204" pitchFamily="18" charset="0"/>
                            </a:rPr>
                            <m:t>Å</m:t>
                          </m:r>
                        </m:den>
                      </m:f>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535257" y="2130079"/>
                <a:ext cx="6556919" cy="70519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87553" y="3207757"/>
                <a:ext cx="5898995" cy="129702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m:rPr>
                              <m:sty m:val="p"/>
                            </m:rPr>
                            <a:rPr lang="en-US" sz="3200" i="0">
                              <a:latin typeface="Cambria Math" panose="02040503050406030204" pitchFamily="18" charset="0"/>
                            </a:rPr>
                            <m:t>max</m:t>
                          </m:r>
                        </m:sub>
                      </m:sSub>
                      <m:r>
                        <a:rPr lang="en-US" sz="3200" i="0">
                          <a:latin typeface="Cambria Math" panose="02040503050406030204" pitchFamily="18" charset="0"/>
                        </a:rPr>
                        <m:t>=</m:t>
                      </m:r>
                      <m:r>
                        <a:rPr lang="en-US" sz="3200" i="1">
                          <a:latin typeface="Cambria Math" panose="02040503050406030204" pitchFamily="18" charset="0"/>
                        </a:rPr>
                        <m:t>𝑒</m:t>
                      </m:r>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𝐸</m:t>
                              </m:r>
                            </m:e>
                            <m:sub>
                              <m:r>
                                <a:rPr lang="en-US" sz="3200" i="0">
                                  <a:latin typeface="Cambria Math" panose="02040503050406030204" pitchFamily="18" charset="0"/>
                                </a:rPr>
                                <m:t>0</m:t>
                              </m:r>
                            </m:sub>
                          </m:sSub>
                        </m:num>
                        <m:den>
                          <m:r>
                            <a:rPr lang="en-US" sz="3200" i="1">
                              <a:latin typeface="Cambria Math" panose="02040503050406030204" pitchFamily="18" charset="0"/>
                            </a:rPr>
                            <m:t>𝑚</m:t>
                          </m:r>
                        </m:den>
                      </m:f>
                      <m:sSup>
                        <m:sSupPr>
                          <m:ctrlPr>
                            <a:rPr lang="en-US" sz="3200" i="1">
                              <a:latin typeface="Cambria Math" panose="02040503050406030204" pitchFamily="18" charset="0"/>
                            </a:rPr>
                          </m:ctrlPr>
                        </m:sSupPr>
                        <m:e>
                          <m:r>
                            <a:rPr lang="en-US" sz="3200" i="1">
                              <a:latin typeface="Cambria Math" panose="02040503050406030204" pitchFamily="18" charset="0"/>
                            </a:rPr>
                            <m:t>𝜔</m:t>
                          </m:r>
                        </m:e>
                        <m:sup>
                          <m:r>
                            <a:rPr lang="en-US" sz="3200" i="0">
                              <a:latin typeface="Cambria Math" panose="02040503050406030204" pitchFamily="18" charset="0"/>
                            </a:rPr>
                            <m:t>2</m:t>
                          </m:r>
                        </m:sup>
                      </m:sSup>
                      <m:r>
                        <a:rPr lang="en-US" sz="3200" i="0">
                          <a:latin typeface="Cambria Math" panose="02040503050406030204" pitchFamily="18" charset="0"/>
                        </a:rPr>
                        <m:t>=1.95</m:t>
                      </m:r>
                      <m:r>
                        <a:rPr lang="en-US" sz="3200" i="1">
                          <a:latin typeface="Cambria Math" panose="02040503050406030204" pitchFamily="18" charset="0"/>
                        </a:rPr>
                        <m:t>𝑛𝑚</m:t>
                      </m:r>
                      <m:sSub>
                        <m:sSubPr>
                          <m:ctrlPr>
                            <a:rPr lang="en-US" sz="3200" i="1">
                              <a:latin typeface="Cambria Math" panose="02040503050406030204" pitchFamily="18" charset="0"/>
                            </a:rPr>
                          </m:ctrlPr>
                        </m:sSubPr>
                        <m:e>
                          <m:r>
                            <a:rPr lang="en-US" sz="3200" i="1">
                              <a:latin typeface="Cambria Math" panose="02040503050406030204" pitchFamily="18" charset="0"/>
                            </a:rPr>
                            <m:t>𝜆</m:t>
                          </m:r>
                        </m:e>
                        <m:sub>
                          <m:r>
                            <a:rPr lang="en-US" sz="3200" i="1">
                              <a:latin typeface="Cambria Math" panose="02040503050406030204" pitchFamily="18" charset="0"/>
                            </a:rPr>
                            <m:t>𝐿</m:t>
                          </m:r>
                        </m:sub>
                      </m:sSub>
                      <m:sSup>
                        <m:sSupPr>
                          <m:ctrlPr>
                            <a:rPr lang="en-US" sz="3200" i="1">
                              <a:latin typeface="Cambria Math" panose="02040503050406030204" pitchFamily="18" charset="0"/>
                            </a:rPr>
                          </m:ctrlPr>
                        </m:sSupPr>
                        <m:e>
                          <m:d>
                            <m:dPr>
                              <m:begChr m:val="["/>
                              <m:endChr m:val="]"/>
                              <m:ctrlPr>
                                <a:rPr lang="en-US" sz="3200" i="1">
                                  <a:latin typeface="Cambria Math" panose="02040503050406030204" pitchFamily="18" charset="0"/>
                                </a:rPr>
                              </m:ctrlPr>
                            </m:dPr>
                            <m:e>
                              <m:r>
                                <a:rPr lang="en-US" sz="3200" i="0">
                                  <a:latin typeface="Cambria Math" panose="02040503050406030204" pitchFamily="18" charset="0"/>
                                </a:rPr>
                                <m:t>800</m:t>
                              </m:r>
                              <m:r>
                                <a:rPr lang="en-US" sz="3200" i="1">
                                  <a:latin typeface="Cambria Math" panose="02040503050406030204" pitchFamily="18" charset="0"/>
                                </a:rPr>
                                <m:t>𝑛𝑚</m:t>
                              </m:r>
                            </m:e>
                          </m:d>
                        </m:e>
                        <m:sup>
                          <m:r>
                            <a:rPr lang="en-US" sz="3200" i="0">
                              <a:latin typeface="Cambria Math" panose="02040503050406030204" pitchFamily="18" charset="0"/>
                            </a:rPr>
                            <m:t>2</m:t>
                          </m:r>
                        </m:sup>
                      </m:sSup>
                      <m:r>
                        <a:rPr lang="en-US" sz="3200" i="1">
                          <a:latin typeface="Cambria Math" panose="02040503050406030204" pitchFamily="18" charset="0"/>
                        </a:rPr>
                        <m:t>𝐼</m:t>
                      </m:r>
                      <m:sSup>
                        <m:sSupPr>
                          <m:ctrlPr>
                            <a:rPr lang="en-US" sz="3200" i="1">
                              <a:latin typeface="Cambria Math" panose="02040503050406030204" pitchFamily="18" charset="0"/>
                            </a:rPr>
                          </m:ctrlPr>
                        </m:sSupPr>
                        <m:e>
                          <m:d>
                            <m:dPr>
                              <m:begChr m:val="["/>
                              <m:endChr m:val="]"/>
                              <m:ctrlPr>
                                <a:rPr lang="en-US" sz="3200" i="1">
                                  <a:latin typeface="Cambria Math" panose="02040503050406030204" pitchFamily="18" charset="0"/>
                                </a:rPr>
                              </m:ctrlPr>
                            </m:dPr>
                            <m:e>
                              <m:r>
                                <a:rPr lang="en-US" sz="3200" i="0">
                                  <a:latin typeface="Cambria Math" panose="02040503050406030204" pitchFamily="18" charset="0"/>
                                </a:rPr>
                                <m:t>5</m:t>
                              </m:r>
                              <m:r>
                                <a:rPr lang="en-US" sz="3200" i="1">
                                  <a:latin typeface="Cambria Math" panose="02040503050406030204" pitchFamily="18" charset="0"/>
                                </a:rPr>
                                <m:t>𝑥</m:t>
                              </m:r>
                              <m:sSup>
                                <m:sSupPr>
                                  <m:ctrlPr>
                                    <a:rPr lang="en-US" sz="3200" i="1">
                                      <a:latin typeface="Cambria Math" panose="02040503050406030204" pitchFamily="18" charset="0"/>
                                    </a:rPr>
                                  </m:ctrlPr>
                                </m:sSupPr>
                                <m:e>
                                  <m:r>
                                    <a:rPr lang="en-US" sz="3200" i="0">
                                      <a:latin typeface="Cambria Math" panose="02040503050406030204" pitchFamily="18" charset="0"/>
                                    </a:rPr>
                                    <m:t>10</m:t>
                                  </m:r>
                                </m:e>
                                <m:sup>
                                  <m:r>
                                    <a:rPr lang="en-US" sz="3200" i="0">
                                      <a:latin typeface="Cambria Math" panose="02040503050406030204" pitchFamily="18" charset="0"/>
                                    </a:rPr>
                                    <m:t>14</m:t>
                                  </m:r>
                                </m:sup>
                              </m:sSup>
                              <m:f>
                                <m:fPr>
                                  <m:type m:val="lin"/>
                                  <m:ctrlPr>
                                    <a:rPr lang="en-US" sz="3200" i="1">
                                      <a:latin typeface="Cambria Math" panose="02040503050406030204" pitchFamily="18" charset="0"/>
                                    </a:rPr>
                                  </m:ctrlPr>
                                </m:fPr>
                                <m:num>
                                  <m:r>
                                    <a:rPr lang="en-US" sz="3200" i="1">
                                      <a:latin typeface="Cambria Math" panose="02040503050406030204" pitchFamily="18" charset="0"/>
                                    </a:rPr>
                                    <m:t>𝑊</m:t>
                                  </m:r>
                                </m:num>
                                <m:den>
                                  <m:r>
                                    <a:rPr lang="en-US" sz="3200" i="1">
                                      <a:latin typeface="Cambria Math" panose="02040503050406030204" pitchFamily="18" charset="0"/>
                                    </a:rPr>
                                    <m:t>𝑐</m:t>
                                  </m:r>
                                </m:den>
                              </m:f>
                              <m:sSup>
                                <m:sSupPr>
                                  <m:ctrlPr>
                                    <a:rPr lang="en-US" sz="3200" i="1">
                                      <a:latin typeface="Cambria Math" panose="02040503050406030204" pitchFamily="18" charset="0"/>
                                    </a:rPr>
                                  </m:ctrlPr>
                                </m:sSupPr>
                                <m:e>
                                  <m:r>
                                    <a:rPr lang="en-US" sz="3200" i="1">
                                      <a:latin typeface="Cambria Math" panose="02040503050406030204" pitchFamily="18" charset="0"/>
                                    </a:rPr>
                                    <m:t>𝑚</m:t>
                                  </m:r>
                                </m:e>
                                <m:sup>
                                  <m:r>
                                    <a:rPr lang="en-US" sz="3200" i="0">
                                      <a:latin typeface="Cambria Math" panose="02040503050406030204" pitchFamily="18" charset="0"/>
                                    </a:rPr>
                                    <m:t>2</m:t>
                                  </m:r>
                                </m:sup>
                              </m:sSup>
                            </m:e>
                          </m:d>
                        </m:e>
                        <m:sup>
                          <m:f>
                            <m:fPr>
                              <m:ctrlPr>
                                <a:rPr lang="en-US" sz="3200" i="1">
                                  <a:latin typeface="Cambria Math" panose="02040503050406030204" pitchFamily="18" charset="0"/>
                                </a:rPr>
                              </m:ctrlPr>
                            </m:fPr>
                            <m:num>
                              <m:r>
                                <a:rPr lang="en-US" sz="3200" i="0">
                                  <a:latin typeface="Cambria Math" panose="02040503050406030204" pitchFamily="18" charset="0"/>
                                </a:rPr>
                                <m:t>1</m:t>
                              </m:r>
                            </m:num>
                            <m:den>
                              <m:r>
                                <a:rPr lang="en-US" sz="3200" i="0">
                                  <a:latin typeface="Cambria Math" panose="02040503050406030204" pitchFamily="18" charset="0"/>
                                </a:rPr>
                                <m:t>2</m:t>
                              </m:r>
                            </m:den>
                          </m:f>
                        </m:sup>
                      </m:sSup>
                    </m:oMath>
                  </m:oMathPara>
                </a14:m>
                <a:endParaRPr lang="en-US" sz="3200" dirty="0"/>
              </a:p>
            </p:txBody>
          </p:sp>
        </mc:Choice>
        <mc:Fallback xmlns="">
          <p:sp>
            <p:nvSpPr>
              <p:cNvPr id="6" name="Rectangle 5"/>
              <p:cNvSpPr>
                <a:spLocks noRot="1" noChangeAspect="1" noMove="1" noResize="1" noEditPoints="1" noAdjustHandles="1" noChangeArrowheads="1" noChangeShapeType="1" noTextEdit="1"/>
              </p:cNvSpPr>
              <p:nvPr/>
            </p:nvSpPr>
            <p:spPr>
              <a:xfrm>
                <a:off x="687553" y="3207757"/>
                <a:ext cx="5898995" cy="1297022"/>
              </a:xfrm>
              <a:prstGeom prst="rect">
                <a:avLst/>
              </a:prstGeom>
              <a:blipFill>
                <a:blip r:embed="rId6"/>
                <a:stretch>
                  <a:fillRect r="-24819"/>
                </a:stretch>
              </a:blipFill>
            </p:spPr>
            <p:txBody>
              <a:bodyPr/>
              <a:lstStyle/>
              <a:p>
                <a:r>
                  <a:rPr lang="en-US">
                    <a:noFill/>
                  </a:rPr>
                  <a:t> </a:t>
                </a:r>
              </a:p>
            </p:txBody>
          </p:sp>
        </mc:Fallback>
      </mc:AlternateContent>
    </p:spTree>
    <p:extLst>
      <p:ext uri="{BB962C8B-B14F-4D97-AF65-F5344CB8AC3E}">
        <p14:creationId xmlns:p14="http://schemas.microsoft.com/office/powerpoint/2010/main" val="150990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dirty="0" smtClean="0"/>
              <a:t>Broad bandwidth multilayer mirrors can support </a:t>
            </a:r>
            <a:br>
              <a:rPr lang="en-US" dirty="0" smtClean="0"/>
            </a:br>
            <a:r>
              <a:rPr lang="en-US" dirty="0" err="1" smtClean="0"/>
              <a:t>asec</a:t>
            </a:r>
            <a:r>
              <a:rPr lang="en-US" dirty="0" smtClean="0"/>
              <a:t> duration pulses</a:t>
            </a:r>
          </a:p>
        </p:txBody>
      </p:sp>
      <p:sp>
        <p:nvSpPr>
          <p:cNvPr id="81923" name="Slide Number Placeholder 3"/>
          <p:cNvSpPr>
            <a:spLocks noGrp="1"/>
          </p:cNvSpPr>
          <p:nvPr>
            <p:ph type="sldNum" sz="quarter" idx="10"/>
          </p:nvPr>
        </p:nvSpPr>
        <p:spPr>
          <a:noFill/>
        </p:spPr>
        <p:txBody>
          <a:bodyPr/>
          <a:lstStyle/>
          <a:p>
            <a:fld id="{F2A32B4A-ABD7-CC4A-B7D0-4F74F6B06106}" type="slidenum">
              <a:rPr lang="en-US" smtClean="0"/>
              <a:pPr/>
              <a:t>50</a:t>
            </a:fld>
            <a:endParaRPr lang="en-US" smtClean="0"/>
          </a:p>
        </p:txBody>
      </p:sp>
      <p:sp>
        <p:nvSpPr>
          <p:cNvPr id="81924" name="Text Box 3"/>
          <p:cNvSpPr txBox="1">
            <a:spLocks noChangeArrowheads="1"/>
          </p:cNvSpPr>
          <p:nvPr/>
        </p:nvSpPr>
        <p:spPr bwMode="auto">
          <a:xfrm>
            <a:off x="1295400" y="4375150"/>
            <a:ext cx="6629400"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81925" name="Text Box 4"/>
          <p:cNvSpPr txBox="1">
            <a:spLocks noChangeArrowheads="1"/>
          </p:cNvSpPr>
          <p:nvPr/>
        </p:nvSpPr>
        <p:spPr bwMode="auto">
          <a:xfrm>
            <a:off x="4923959" y="1346721"/>
            <a:ext cx="3394541" cy="4585871"/>
          </a:xfrm>
          <a:prstGeom prst="rect">
            <a:avLst/>
          </a:prstGeom>
          <a:noFill/>
          <a:ln w="9525">
            <a:noFill/>
            <a:miter lim="800000"/>
            <a:headEnd/>
            <a:tailEnd/>
          </a:ln>
        </p:spPr>
        <p:txBody>
          <a:bodyPr wrap="square">
            <a:prstTxWarp prst="textNoShape">
              <a:avLst/>
            </a:prstTxWarp>
            <a:spAutoFit/>
          </a:bodyPr>
          <a:lstStyle/>
          <a:p>
            <a:pPr marL="119063" indent="-119063">
              <a:spcBef>
                <a:spcPct val="50000"/>
              </a:spcBef>
              <a:buFontTx/>
              <a:buChar char="•"/>
            </a:pPr>
            <a:r>
              <a:rPr lang="en-US" sz="1800" dirty="0"/>
              <a:t>Multilayer mirrors depend on constructive interference from individual interfaces</a:t>
            </a:r>
          </a:p>
          <a:p>
            <a:pPr marL="119063" indent="-119063">
              <a:spcBef>
                <a:spcPct val="50000"/>
              </a:spcBef>
              <a:buFontTx/>
              <a:buChar char="•"/>
            </a:pPr>
            <a:r>
              <a:rPr lang="en-US" sz="1800" dirty="0"/>
              <a:t>Higher reflectivity needs more layers</a:t>
            </a:r>
          </a:p>
          <a:p>
            <a:pPr marL="119063" indent="-119063">
              <a:spcBef>
                <a:spcPct val="50000"/>
              </a:spcBef>
              <a:buFontTx/>
              <a:buChar char="•"/>
            </a:pPr>
            <a:r>
              <a:rPr lang="en-US" sz="1800" dirty="0"/>
              <a:t>Bandwidth gets narrower with more layers</a:t>
            </a:r>
          </a:p>
          <a:p>
            <a:pPr marL="119063" indent="-119063">
              <a:spcBef>
                <a:spcPct val="50000"/>
              </a:spcBef>
            </a:pPr>
            <a:r>
              <a:rPr lang="en-US" sz="1800" dirty="0" smtClean="0"/>
              <a:t>Attosecond pulse requires a broad spectral bandwidth, thus a limited number of layers.</a:t>
            </a:r>
            <a:endParaRPr lang="en-US" sz="1800" dirty="0"/>
          </a:p>
          <a:p>
            <a:pPr marL="119063" indent="-119063">
              <a:spcBef>
                <a:spcPct val="50000"/>
              </a:spcBef>
              <a:buFont typeface="Wingdings" charset="2"/>
              <a:buNone/>
            </a:pPr>
            <a:r>
              <a:rPr lang="en-US" sz="1800" dirty="0"/>
              <a:t> </a:t>
            </a:r>
            <a:r>
              <a:rPr lang="en-US" sz="1800" dirty="0" smtClean="0"/>
              <a:t> Multilayer mirror with </a:t>
            </a:r>
            <a:r>
              <a:rPr lang="en-US" sz="1600" b="1" dirty="0" smtClean="0">
                <a:solidFill>
                  <a:srgbClr val="014188"/>
                </a:solidFill>
              </a:rPr>
              <a:t>N&lt;10 </a:t>
            </a:r>
            <a:r>
              <a:rPr lang="en-US" sz="1600" b="1" dirty="0">
                <a:solidFill>
                  <a:srgbClr val="014188"/>
                </a:solidFill>
              </a:rPr>
              <a:t>layers required for </a:t>
            </a:r>
            <a:r>
              <a:rPr lang="en-US" sz="1600" b="1" dirty="0" smtClean="0">
                <a:solidFill>
                  <a:srgbClr val="014188"/>
                </a:solidFill>
              </a:rPr>
              <a:t> a 200 </a:t>
            </a:r>
            <a:r>
              <a:rPr lang="en-US" sz="1600" b="1" dirty="0">
                <a:solidFill>
                  <a:srgbClr val="014188"/>
                </a:solidFill>
              </a:rPr>
              <a:t>as pulse (@13nm</a:t>
            </a:r>
            <a:r>
              <a:rPr lang="en-US" sz="1600" b="1" dirty="0" smtClean="0">
                <a:solidFill>
                  <a:srgbClr val="014188"/>
                </a:solidFill>
              </a:rPr>
              <a:t>)</a:t>
            </a:r>
          </a:p>
        </p:txBody>
      </p:sp>
      <p:pic>
        <p:nvPicPr>
          <p:cNvPr id="81926" name="Picture 6"/>
          <p:cNvPicPr>
            <a:picLocks noChangeAspect="1" noChangeArrowheads="1"/>
          </p:cNvPicPr>
          <p:nvPr/>
        </p:nvPicPr>
        <p:blipFill>
          <a:blip r:embed="rId2"/>
          <a:srcRect/>
          <a:stretch>
            <a:fillRect/>
          </a:stretch>
        </p:blipFill>
        <p:spPr bwMode="auto">
          <a:xfrm>
            <a:off x="368300" y="1383138"/>
            <a:ext cx="4241800" cy="4716462"/>
          </a:xfrm>
          <a:prstGeom prst="rect">
            <a:avLst/>
          </a:prstGeom>
          <a:noFill/>
          <a:ln w="9525">
            <a:noFill/>
            <a:miter lim="800000"/>
            <a:headEnd/>
            <a:tailEnd/>
          </a:ln>
        </p:spPr>
      </p:pic>
      <p:sp>
        <p:nvSpPr>
          <p:cNvPr id="81927" name="Text Box 4"/>
          <p:cNvSpPr txBox="1">
            <a:spLocks noChangeArrowheads="1"/>
          </p:cNvSpPr>
          <p:nvPr/>
        </p:nvSpPr>
        <p:spPr bwMode="auto">
          <a:xfrm>
            <a:off x="1792366" y="860901"/>
            <a:ext cx="5486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660033"/>
                </a:solidFill>
                <a:latin typeface="Calibri" charset="0"/>
              </a:rPr>
              <a:t>∆E(eV) </a:t>
            </a:r>
            <a:r>
              <a:rPr lang="en-US" dirty="0">
                <a:solidFill>
                  <a:srgbClr val="660033"/>
                </a:solidFill>
                <a:latin typeface="Calibri" charset="0"/>
                <a:ea typeface="Times New Roman" charset="0"/>
                <a:cs typeface="Times New Roman" charset="0"/>
              </a:rPr>
              <a:t>∙∆</a:t>
            </a:r>
            <a:r>
              <a:rPr lang="el-GR" dirty="0">
                <a:solidFill>
                  <a:srgbClr val="660033"/>
                </a:solidFill>
                <a:latin typeface="Calibri" charset="0"/>
                <a:ea typeface="Times New Roman" charset="0"/>
                <a:cs typeface="Times New Roman" charset="0"/>
              </a:rPr>
              <a:t>τ</a:t>
            </a:r>
            <a:r>
              <a:rPr lang="en-US" dirty="0">
                <a:solidFill>
                  <a:srgbClr val="660033"/>
                </a:solidFill>
                <a:latin typeface="Calibri" charset="0"/>
                <a:ea typeface="Times New Roman" charset="0"/>
                <a:cs typeface="Times New Roman" charset="0"/>
              </a:rPr>
              <a:t>(fs) </a:t>
            </a:r>
            <a:r>
              <a:rPr lang="el-GR" dirty="0">
                <a:solidFill>
                  <a:srgbClr val="660033"/>
                </a:solidFill>
                <a:latin typeface="Calibri" charset="0"/>
                <a:ea typeface="Times New Roman" charset="0"/>
                <a:cs typeface="Times New Roman" charset="0"/>
              </a:rPr>
              <a:t>≥</a:t>
            </a:r>
            <a:r>
              <a:rPr lang="en-US" dirty="0">
                <a:solidFill>
                  <a:srgbClr val="660033"/>
                </a:solidFill>
                <a:latin typeface="Calibri" charset="0"/>
                <a:ea typeface="Times New Roman" charset="0"/>
                <a:cs typeface="Times New Roman" charset="0"/>
              </a:rPr>
              <a:t> 1.8 </a:t>
            </a:r>
            <a:r>
              <a:rPr lang="en-US" dirty="0" err="1">
                <a:solidFill>
                  <a:srgbClr val="660033"/>
                </a:solidFill>
                <a:latin typeface="Calibri" charset="0"/>
                <a:ea typeface="Times New Roman" charset="0"/>
                <a:cs typeface="Times New Roman" charset="0"/>
              </a:rPr>
              <a:t>fs</a:t>
            </a:r>
            <a:r>
              <a:rPr lang="en-US" dirty="0" err="1">
                <a:solidFill>
                  <a:srgbClr val="660033"/>
                </a:solidFill>
                <a:latin typeface="Calibri" charset="0"/>
              </a:rPr>
              <a:t>∙eV</a:t>
            </a:r>
            <a:r>
              <a:rPr lang="en-US" dirty="0">
                <a:solidFill>
                  <a:srgbClr val="660033"/>
                </a:solidFill>
                <a:latin typeface="Calibri" charset="0"/>
                <a:ea typeface="Times New Roman" charset="0"/>
                <a:cs typeface="Times New Roman" charset="0"/>
              </a:rPr>
              <a:t>  (FWHM)</a:t>
            </a:r>
            <a:endParaRPr lang="el-GR" sz="1600" dirty="0">
              <a:latin typeface="Calibri" charset="0"/>
              <a:ea typeface="Times New Roman" charset="0"/>
              <a:cs typeface="Times New Roman" charset="0"/>
            </a:endParaRPr>
          </a:p>
        </p:txBody>
      </p:sp>
      <p:sp>
        <p:nvSpPr>
          <p:cNvPr id="2" name="Rectangle 1"/>
          <p:cNvSpPr/>
          <p:nvPr/>
        </p:nvSpPr>
        <p:spPr>
          <a:xfrm>
            <a:off x="422189" y="6155618"/>
            <a:ext cx="6677516" cy="400110"/>
          </a:xfrm>
          <a:prstGeom prst="rect">
            <a:avLst/>
          </a:prstGeom>
        </p:spPr>
        <p:txBody>
          <a:bodyPr wrap="square">
            <a:spAutoFit/>
          </a:bodyPr>
          <a:lstStyle/>
          <a:p>
            <a:pPr marL="119063" indent="-119063">
              <a:spcBef>
                <a:spcPct val="50000"/>
              </a:spcBef>
              <a:buFont typeface="Wingdings" charset="2"/>
              <a:buNone/>
            </a:pPr>
            <a:r>
              <a:rPr lang="en-US" sz="2000" dirty="0">
                <a:solidFill>
                  <a:srgbClr val="014188"/>
                </a:solidFill>
              </a:rPr>
              <a:t>Courtesy of </a:t>
            </a:r>
            <a:r>
              <a:rPr lang="en-US" sz="2000" dirty="0" err="1">
                <a:solidFill>
                  <a:srgbClr val="014188"/>
                </a:solidFill>
              </a:rPr>
              <a:t>Yanwei</a:t>
            </a:r>
            <a:r>
              <a:rPr lang="en-US" sz="2000" dirty="0">
                <a:solidFill>
                  <a:srgbClr val="014188"/>
                </a:solidFill>
              </a:rPr>
              <a:t> Liu, </a:t>
            </a:r>
            <a:r>
              <a:rPr lang="en-US" sz="2000" dirty="0" smtClean="0">
                <a:solidFill>
                  <a:srgbClr val="014188"/>
                </a:solidFill>
              </a:rPr>
              <a:t>UCB/AS&amp;T, now SLAC</a:t>
            </a:r>
            <a:endParaRPr lang="en-US" sz="2000" dirty="0">
              <a:solidFill>
                <a:srgbClr val="014188"/>
              </a:solidFill>
            </a:endParaRPr>
          </a:p>
        </p:txBody>
      </p:sp>
    </p:spTree>
    <p:extLst>
      <p:ext uri="{BB962C8B-B14F-4D97-AF65-F5344CB8AC3E}">
        <p14:creationId xmlns:p14="http://schemas.microsoft.com/office/powerpoint/2010/main" val="33502501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limits IR to EUV harmonic conversion efficiency?</a:t>
            </a:r>
            <a:endParaRPr lang="en-US" dirty="0"/>
          </a:p>
        </p:txBody>
      </p:sp>
      <p:sp>
        <p:nvSpPr>
          <p:cNvPr id="3" name="Content Placeholder 2"/>
          <p:cNvSpPr>
            <a:spLocks noGrp="1"/>
          </p:cNvSpPr>
          <p:nvPr>
            <p:ph idx="1"/>
          </p:nvPr>
        </p:nvSpPr>
        <p:spPr/>
        <p:txBody>
          <a:bodyPr/>
          <a:lstStyle/>
          <a:p>
            <a:r>
              <a:rPr lang="en-US" dirty="0" smtClean="0"/>
              <a:t>Return efficiency</a:t>
            </a:r>
          </a:p>
          <a:p>
            <a:r>
              <a:rPr lang="en-US" dirty="0" smtClean="0"/>
              <a:t>Effective IR path in the gas</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51</a:t>
            </a:fld>
            <a:endParaRPr lang="en-US"/>
          </a:p>
        </p:txBody>
      </p:sp>
    </p:spTree>
    <p:extLst>
      <p:ext uri="{BB962C8B-B14F-4D97-AF65-F5344CB8AC3E}">
        <p14:creationId xmlns:p14="http://schemas.microsoft.com/office/powerpoint/2010/main" val="49264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High </a:t>
            </a:r>
            <a:r>
              <a:rPr lang="en-US" dirty="0"/>
              <a:t>H</a:t>
            </a:r>
            <a:r>
              <a:rPr lang="en-US" dirty="0" smtClean="0"/>
              <a:t>armonic </a:t>
            </a:r>
            <a:r>
              <a:rPr lang="en-US" dirty="0"/>
              <a:t>G</a:t>
            </a:r>
            <a:r>
              <a:rPr lang="en-US" dirty="0" smtClean="0"/>
              <a:t>eneration (HHG); </a:t>
            </a:r>
            <a:br>
              <a:rPr lang="en-US" dirty="0" smtClean="0"/>
            </a:br>
            <a:r>
              <a:rPr lang="en-US" dirty="0"/>
              <a:t> </a:t>
            </a:r>
            <a:r>
              <a:rPr lang="en-US" dirty="0" smtClean="0"/>
              <a:t>                     What limits the interaction </a:t>
            </a:r>
            <a:r>
              <a:rPr lang="en-US" dirty="0" err="1" smtClean="0"/>
              <a:t>lengh</a:t>
            </a:r>
            <a:r>
              <a:rPr lang="en-US" dirty="0" smtClean="0"/>
              <a: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9408" y="829652"/>
            <a:ext cx="4984124" cy="5756360"/>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52</a:t>
            </a:fld>
            <a:endParaRPr lang="en-US"/>
          </a:p>
        </p:txBody>
      </p:sp>
    </p:spTree>
    <p:extLst>
      <p:ext uri="{BB962C8B-B14F-4D97-AF65-F5344CB8AC3E}">
        <p14:creationId xmlns:p14="http://schemas.microsoft.com/office/powerpoint/2010/main" val="19950274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Differing EUV and IR phase velocities limit HHG generation</a:t>
            </a:r>
            <a:endParaRPr lang="en-US" dirty="0"/>
          </a:p>
        </p:txBody>
      </p:sp>
      <p:sp>
        <p:nvSpPr>
          <p:cNvPr id="3" name="Content Placeholder 2"/>
          <p:cNvSpPr>
            <a:spLocks noGrp="1"/>
          </p:cNvSpPr>
          <p:nvPr>
            <p:ph idx="1"/>
          </p:nvPr>
        </p:nvSpPr>
        <p:spPr>
          <a:xfrm>
            <a:off x="249382" y="762000"/>
            <a:ext cx="7772400" cy="5029200"/>
          </a:xfrm>
        </p:spPr>
        <p:txBody>
          <a:bodyPr/>
          <a:lstStyle/>
          <a:p>
            <a:r>
              <a:rPr lang="en-US" dirty="0" smtClean="0"/>
              <a:t>The dephasing distance is that where the downstream generated EUV is out of phase by </a:t>
            </a:r>
            <a:r>
              <a:rPr lang="el-GR" dirty="0" smtClean="0">
                <a:latin typeface="Times New Roman" panose="02020603050405020304" pitchFamily="18" charset="0"/>
                <a:cs typeface="Times New Roman" panose="02020603050405020304" pitchFamily="18" charset="0"/>
              </a:rPr>
              <a:t>π</a:t>
            </a:r>
            <a:r>
              <a:rPr lang="en-US" dirty="0" smtClean="0"/>
              <a:t> with the earlier upstream generated HHG. Propagation beyond that is counterproductive, limiting further increases to the harmonic pulse energy. The </a:t>
            </a:r>
            <a:r>
              <a:rPr lang="en-US" dirty="0" smtClean="0">
                <a:solidFill>
                  <a:srgbClr val="8E0000"/>
                </a:solidFill>
              </a:rPr>
              <a:t>limiting dephasing distance is given by  </a:t>
            </a:r>
          </a:p>
          <a:p>
            <a:pPr marL="0" indent="0">
              <a:buNone/>
            </a:pPr>
            <a:r>
              <a:rPr lang="en-US" dirty="0" smtClean="0"/>
              <a:t>                                                         </a:t>
            </a:r>
            <a:r>
              <a:rPr lang="en-US" sz="2800" dirty="0">
                <a:solidFill>
                  <a:srgbClr val="8E0000"/>
                </a:solidFill>
                <a:ea typeface="Times New Roman" panose="02020603050405020304" pitchFamily="18" charset="0"/>
              </a:rPr>
              <a:t>(</a:t>
            </a:r>
            <a:r>
              <a:rPr lang="en-US" dirty="0">
                <a:solidFill>
                  <a:srgbClr val="8E0000"/>
                </a:solidFill>
                <a:ea typeface="Times New Roman" panose="02020603050405020304" pitchFamily="18" charset="0"/>
              </a:rPr>
              <a:t>0.5λ/h)/Δn</a:t>
            </a:r>
            <a:endParaRPr lang="en-US" dirty="0">
              <a:solidFill>
                <a:srgbClr val="8E0000"/>
              </a:solidFill>
            </a:endParaRPr>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53</a:t>
            </a:fld>
            <a:endParaRPr lang="en-US"/>
          </a:p>
        </p:txBody>
      </p:sp>
      <p:sp>
        <p:nvSpPr>
          <p:cNvPr id="5" name="Rectangle 2"/>
          <p:cNvSpPr>
            <a:spLocks noChangeArrowheads="1"/>
          </p:cNvSpPr>
          <p:nvPr/>
        </p:nvSpPr>
        <p:spPr bwMode="auto">
          <a:xfrm>
            <a:off x="1337076" y="5860473"/>
            <a:ext cx="1191133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7" name="Rectangle 6"/>
              <p:cNvSpPr/>
              <p:nvPr/>
            </p:nvSpPr>
            <p:spPr>
              <a:xfrm>
                <a:off x="397293" y="3867926"/>
                <a:ext cx="7395199" cy="1938992"/>
              </a:xfrm>
              <a:prstGeom prst="rect">
                <a:avLst/>
              </a:prstGeom>
            </p:spPr>
            <p:txBody>
              <a:bodyPr wrap="square">
                <a:spAutoFit/>
              </a:bodyPr>
              <a:lstStyle/>
              <a:p>
                <a:r>
                  <a:rPr lang="en-US" dirty="0" smtClean="0">
                    <a:solidFill>
                      <a:srgbClr val="014188"/>
                    </a:solidFill>
                    <a:latin typeface="+mn-lt"/>
                    <a:ea typeface="Times New Roman" panose="02020603050405020304" pitchFamily="18" charset="0"/>
                  </a:rPr>
                  <a:t>where </a:t>
                </a:r>
                <a:r>
                  <a:rPr lang="en-US" dirty="0" smtClean="0">
                    <a:solidFill>
                      <a:srgbClr val="8E0000"/>
                    </a:solidFill>
                    <a:latin typeface="+mn-lt"/>
                    <a:ea typeface="Times New Roman" panose="02020603050405020304" pitchFamily="18" charset="0"/>
                  </a:rPr>
                  <a:t>Δn is the difference between the IR and EUV refractive indices, </a:t>
                </a:r>
                <a:r>
                  <a:rPr lang="en-US" dirty="0" smtClean="0">
                    <a:solidFill>
                      <a:srgbClr val="014188"/>
                    </a:solidFill>
                    <a:latin typeface="+mn-lt"/>
                    <a:ea typeface="Times New Roman" panose="02020603050405020304" pitchFamily="18" charset="0"/>
                  </a:rPr>
                  <a:t>and where </a:t>
                </a:r>
                <a14:m>
                  <m:oMath xmlns:m="http://schemas.openxmlformats.org/officeDocument/2006/math">
                    <m:sSub>
                      <m:sSubPr>
                        <m:ctrlPr>
                          <a:rPr lang="en-US" i="1" smtClean="0">
                            <a:solidFill>
                              <a:srgbClr val="014188"/>
                            </a:solidFill>
                            <a:latin typeface="Cambria Math" panose="02040503050406030204" pitchFamily="18" charset="0"/>
                          </a:rPr>
                        </m:ctrlPr>
                      </m:sSubPr>
                      <m:e>
                        <m:r>
                          <m:rPr>
                            <m:sty m:val="p"/>
                          </m:rPr>
                          <a:rPr lang="el-GR" i="1" smtClean="0">
                            <a:solidFill>
                              <a:srgbClr val="014188"/>
                            </a:solidFill>
                            <a:latin typeface="Cambria Math" panose="02040503050406030204" pitchFamily="18" charset="0"/>
                          </a:rPr>
                          <m:t>α</m:t>
                        </m:r>
                      </m:e>
                      <m:sub>
                        <m:r>
                          <a:rPr lang="en-US" b="0" i="1" smtClean="0">
                            <a:solidFill>
                              <a:srgbClr val="014188"/>
                            </a:solidFill>
                            <a:latin typeface="Cambria Math" panose="02040503050406030204" pitchFamily="18" charset="0"/>
                          </a:rPr>
                          <m:t>𝑒</m:t>
                        </m:r>
                      </m:sub>
                    </m:sSub>
                    <m:sSub>
                      <m:sSubPr>
                        <m:ctrlPr>
                          <a:rPr lang="en-US" i="1" smtClean="0">
                            <a:solidFill>
                              <a:srgbClr val="014188"/>
                            </a:solidFill>
                            <a:latin typeface="Cambria Math" panose="02040503050406030204" pitchFamily="18" charset="0"/>
                          </a:rPr>
                        </m:ctrlPr>
                      </m:sSubPr>
                      <m:e>
                        <m:r>
                          <a:rPr lang="en-US" b="0" i="1" smtClean="0">
                            <a:solidFill>
                              <a:srgbClr val="014188"/>
                            </a:solidFill>
                            <a:latin typeface="Cambria Math" panose="02040503050406030204" pitchFamily="18" charset="0"/>
                          </a:rPr>
                          <m:t>,</m:t>
                        </m:r>
                        <m:r>
                          <m:rPr>
                            <m:sty m:val="p"/>
                          </m:rPr>
                          <a:rPr lang="el-GR" i="1" smtClean="0">
                            <a:solidFill>
                              <a:srgbClr val="014188"/>
                            </a:solidFill>
                            <a:latin typeface="Cambria Math" panose="02040503050406030204" pitchFamily="18" charset="0"/>
                          </a:rPr>
                          <m:t>α</m:t>
                        </m:r>
                      </m:e>
                      <m:sub>
                        <m:r>
                          <a:rPr lang="en-US" b="0" i="1" smtClean="0">
                            <a:solidFill>
                              <a:srgbClr val="014188"/>
                            </a:solidFill>
                            <a:latin typeface="Cambria Math" panose="02040503050406030204" pitchFamily="18" charset="0"/>
                          </a:rPr>
                          <m:t>𝑎</m:t>
                        </m:r>
                      </m:sub>
                    </m:sSub>
                  </m:oMath>
                </a14:m>
                <a:r>
                  <a:rPr lang="en-US" dirty="0" smtClean="0">
                    <a:solidFill>
                      <a:srgbClr val="014188"/>
                    </a:solidFill>
                    <a:latin typeface="+mn-lt"/>
                    <a:ea typeface="Times New Roman" panose="02020603050405020304" pitchFamily="18" charset="0"/>
                  </a:rPr>
                  <a:t> are IR refractive decrements due to the electrons and atoms, and </a:t>
                </a:r>
                <a14:m>
                  <m:oMath xmlns:m="http://schemas.openxmlformats.org/officeDocument/2006/math">
                    <m:sSub>
                      <m:sSubPr>
                        <m:ctrlPr>
                          <a:rPr lang="en-US" i="1">
                            <a:solidFill>
                              <a:srgbClr val="014188"/>
                            </a:solidFill>
                            <a:latin typeface="Cambria Math" panose="02040503050406030204" pitchFamily="18" charset="0"/>
                          </a:rPr>
                        </m:ctrlPr>
                      </m:sSubPr>
                      <m:e>
                        <m:r>
                          <m:rPr>
                            <m:sty m:val="p"/>
                          </m:rPr>
                          <a:rPr lang="en-US">
                            <a:solidFill>
                              <a:srgbClr val="014188"/>
                            </a:solidFill>
                            <a:latin typeface="Cambria Math" panose="02040503050406030204" pitchFamily="18" charset="0"/>
                          </a:rPr>
                          <m:t>and</m:t>
                        </m:r>
                        <m:r>
                          <a:rPr lang="en-US" i="1">
                            <a:solidFill>
                              <a:srgbClr val="014188"/>
                            </a:solidFill>
                            <a:latin typeface="Cambria Math" panose="02040503050406030204" pitchFamily="18" charset="0"/>
                          </a:rPr>
                          <m:t> </m:t>
                        </m:r>
                        <m:r>
                          <m:rPr>
                            <m:sty m:val="p"/>
                          </m:rPr>
                          <a:rPr lang="el-GR" i="1">
                            <a:solidFill>
                              <a:srgbClr val="014188"/>
                            </a:solidFill>
                            <a:latin typeface="Cambria Math" panose="02040503050406030204" pitchFamily="18" charset="0"/>
                          </a:rPr>
                          <m:t>α</m:t>
                        </m:r>
                      </m:e>
                      <m:sub>
                        <m:r>
                          <m:rPr>
                            <m:sty m:val="p"/>
                          </m:rPr>
                          <a:rPr lang="el-GR" i="1">
                            <a:solidFill>
                              <a:srgbClr val="014188"/>
                            </a:solidFill>
                            <a:latin typeface="Cambria Math" panose="02040503050406030204" pitchFamily="18" charset="0"/>
                          </a:rPr>
                          <m:t>δ</m:t>
                        </m:r>
                      </m:sub>
                    </m:sSub>
                  </m:oMath>
                </a14:m>
                <a:r>
                  <a:rPr lang="en-US" dirty="0" smtClean="0">
                    <a:solidFill>
                      <a:srgbClr val="014188"/>
                    </a:solidFill>
                    <a:latin typeface="+mn-lt"/>
                    <a:ea typeface="Times New Roman" panose="02020603050405020304" pitchFamily="18" charset="0"/>
                  </a:rPr>
                  <a:t> is the EUV refractive decrement due to atoms. Ion contributions are included with the atoms.  </a:t>
                </a:r>
                <a:endParaRPr lang="en-US" dirty="0">
                  <a:solidFill>
                    <a:srgbClr val="014188"/>
                  </a:solidFill>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397293" y="3867926"/>
                <a:ext cx="7395199" cy="1938992"/>
              </a:xfrm>
              <a:prstGeom prst="rect">
                <a:avLst/>
              </a:prstGeom>
              <a:blipFill>
                <a:blip r:embed="rId3"/>
                <a:stretch>
                  <a:fillRect l="-1237" t="-2201" r="-2143" b="-6604"/>
                </a:stretch>
              </a:blipFill>
            </p:spPr>
            <p:txBody>
              <a:bodyPr/>
              <a:lstStyle/>
              <a:p>
                <a:r>
                  <a:rPr lang="en-US">
                    <a:noFill/>
                  </a:rPr>
                  <a:t> </a:t>
                </a:r>
              </a:p>
            </p:txBody>
          </p:sp>
        </mc:Fallback>
      </mc:AlternateContent>
      <p:sp>
        <p:nvSpPr>
          <p:cNvPr id="10" name="Rectangle 4"/>
          <p:cNvSpPr>
            <a:spLocks noChangeArrowheads="1"/>
          </p:cNvSpPr>
          <p:nvPr/>
        </p:nvSpPr>
        <p:spPr bwMode="auto">
          <a:xfrm>
            <a:off x="1039091" y="455217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6"/>
          <p:cNvSpPr>
            <a:spLocks noChangeArrowheads="1"/>
          </p:cNvSpPr>
          <p:nvPr/>
        </p:nvSpPr>
        <p:spPr bwMode="auto">
          <a:xfrm>
            <a:off x="4135582" y="4582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7541864" y="3128406"/>
            <a:ext cx="1252511" cy="523220"/>
          </a:xfrm>
          <a:prstGeom prst="rect">
            <a:avLst/>
          </a:prstGeom>
        </p:spPr>
        <p:txBody>
          <a:bodyPr wrap="square">
            <a:spAutoFit/>
          </a:bodyPr>
          <a:lstStyle/>
          <a:p>
            <a:r>
              <a:rPr lang="en-US" sz="1400" dirty="0" err="1">
                <a:solidFill>
                  <a:srgbClr val="FF0000"/>
                </a:solidFill>
              </a:rPr>
              <a:t>n</a:t>
            </a:r>
            <a:r>
              <a:rPr lang="en-US" sz="1400" baseline="-25000" dirty="0" err="1" smtClean="0">
                <a:solidFill>
                  <a:srgbClr val="FF0000"/>
                </a:solidFill>
              </a:rPr>
              <a:t>hh</a:t>
            </a:r>
            <a:r>
              <a:rPr lang="en-US" sz="1400" dirty="0" smtClean="0">
                <a:solidFill>
                  <a:srgbClr val="FF0000"/>
                </a:solidFill>
              </a:rPr>
              <a:t> error    in book, p.297</a:t>
            </a:r>
            <a:endParaRPr lang="en-US" sz="1400" dirty="0">
              <a:solidFill>
                <a:srgbClr val="FF0000"/>
              </a:solidFill>
            </a:endParaRPr>
          </a:p>
        </p:txBody>
      </p:sp>
      <mc:AlternateContent xmlns:mc="http://schemas.openxmlformats.org/markup-compatibility/2006" xmlns:a14="http://schemas.microsoft.com/office/drawing/2010/main">
        <mc:Choice Requires="a14">
          <p:sp>
            <p:nvSpPr>
              <p:cNvPr id="13" name="Rectangle 12"/>
              <p:cNvSpPr/>
              <p:nvPr/>
            </p:nvSpPr>
            <p:spPr>
              <a:xfrm>
                <a:off x="1869698" y="2936836"/>
                <a:ext cx="2870145" cy="8594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8E0000"/>
                          </a:solidFill>
                          <a:latin typeface="Cambria Math" panose="02040503050406030204" pitchFamily="18" charset="0"/>
                        </a:rPr>
                        <m:t>𝐿</m:t>
                      </m:r>
                      <m:r>
                        <a:rPr lang="en-US" i="1" baseline="-25000" smtClean="0">
                          <a:solidFill>
                            <a:srgbClr val="8E0000"/>
                          </a:solidFill>
                          <a:latin typeface="Cambria Math" panose="02040503050406030204" pitchFamily="18" charset="0"/>
                        </a:rPr>
                        <m:t>𝜋</m:t>
                      </m:r>
                      <m:r>
                        <a:rPr lang="en-US" i="0">
                          <a:solidFill>
                            <a:srgbClr val="014188"/>
                          </a:solidFill>
                          <a:latin typeface="Cambria Math" panose="02040503050406030204" pitchFamily="18" charset="0"/>
                        </a:rPr>
                        <m:t>=</m:t>
                      </m:r>
                      <m:f>
                        <m:fPr>
                          <m:ctrlPr>
                            <a:rPr lang="en-US" i="1">
                              <a:solidFill>
                                <a:srgbClr val="014188"/>
                              </a:solidFill>
                              <a:latin typeface="Cambria Math" panose="02040503050406030204" pitchFamily="18" charset="0"/>
                            </a:rPr>
                          </m:ctrlPr>
                        </m:fPr>
                        <m:num>
                          <m:r>
                            <a:rPr lang="en-US" i="1">
                              <a:solidFill>
                                <a:srgbClr val="014188"/>
                              </a:solidFill>
                              <a:latin typeface="Cambria Math" panose="02040503050406030204" pitchFamily="18" charset="0"/>
                            </a:rPr>
                            <m:t>𝜆</m:t>
                          </m:r>
                          <m:r>
                            <a:rPr lang="en-US" i="1">
                              <a:solidFill>
                                <a:srgbClr val="014188"/>
                              </a:solidFill>
                              <a:latin typeface="Cambria Math" panose="02040503050406030204" pitchFamily="18" charset="0"/>
                            </a:rPr>
                            <m:t>𝑖</m:t>
                          </m:r>
                          <m:f>
                            <m:fPr>
                              <m:type m:val="lin"/>
                              <m:ctrlPr>
                                <a:rPr lang="en-US" i="1">
                                  <a:solidFill>
                                    <a:srgbClr val="014188"/>
                                  </a:solidFill>
                                  <a:latin typeface="Cambria Math" panose="02040503050406030204" pitchFamily="18" charset="0"/>
                                </a:rPr>
                              </m:ctrlPr>
                            </m:fPr>
                            <m:num>
                              <m:r>
                                <a:rPr lang="en-US" i="1">
                                  <a:solidFill>
                                    <a:srgbClr val="014188"/>
                                  </a:solidFill>
                                  <a:latin typeface="Cambria Math" panose="02040503050406030204" pitchFamily="18" charset="0"/>
                                </a:rPr>
                                <m:t>𝑟</m:t>
                              </m:r>
                            </m:num>
                            <m:den>
                              <m:r>
                                <a:rPr lang="en-US" i="0">
                                  <a:solidFill>
                                    <a:srgbClr val="014188"/>
                                  </a:solidFill>
                                  <a:latin typeface="Cambria Math" panose="02040503050406030204" pitchFamily="18" charset="0"/>
                                </a:rPr>
                                <m:t>2</m:t>
                              </m:r>
                            </m:den>
                          </m:f>
                          <m:r>
                            <a:rPr lang="en-US" i="1">
                              <a:solidFill>
                                <a:srgbClr val="014188"/>
                              </a:solidFill>
                              <a:latin typeface="Cambria Math" panose="02040503050406030204" pitchFamily="18" charset="0"/>
                            </a:rPr>
                            <m:t>h𝑛</m:t>
                          </m:r>
                          <m:r>
                            <a:rPr lang="en-US" b="0" i="1" baseline="-25000" smtClean="0">
                              <a:solidFill>
                                <a:srgbClr val="014188"/>
                              </a:solidFill>
                              <a:latin typeface="Cambria Math" panose="02040503050406030204" pitchFamily="18" charset="0"/>
                            </a:rPr>
                            <m:t>h</m:t>
                          </m:r>
                        </m:num>
                        <m:den>
                          <m:d>
                            <m:dPr>
                              <m:begChr m:val="["/>
                              <m:endChr m:val="]"/>
                              <m:ctrlPr>
                                <a:rPr lang="en-US" i="1">
                                  <a:solidFill>
                                    <a:srgbClr val="014188"/>
                                  </a:solidFill>
                                  <a:latin typeface="Cambria Math" panose="02040503050406030204" pitchFamily="18" charset="0"/>
                                </a:rPr>
                              </m:ctrlPr>
                            </m:dPr>
                            <m:e>
                              <m:r>
                                <a:rPr lang="en-US" i="1">
                                  <a:solidFill>
                                    <a:srgbClr val="014188"/>
                                  </a:solidFill>
                                  <a:latin typeface="Cambria Math" panose="02040503050406030204" pitchFamily="18" charset="0"/>
                                </a:rPr>
                                <m:t>𝛼</m:t>
                              </m:r>
                              <m:r>
                                <a:rPr lang="en-US" i="1" baseline="-25000">
                                  <a:solidFill>
                                    <a:srgbClr val="014188"/>
                                  </a:solidFill>
                                  <a:latin typeface="Cambria Math" panose="02040503050406030204" pitchFamily="18" charset="0"/>
                                </a:rPr>
                                <m:t>𝑒</m:t>
                              </m:r>
                              <m:r>
                                <a:rPr lang="en-US" i="0">
                                  <a:solidFill>
                                    <a:srgbClr val="014188"/>
                                  </a:solidFill>
                                  <a:latin typeface="Cambria Math" panose="02040503050406030204" pitchFamily="18" charset="0"/>
                                </a:rPr>
                                <m:t>−</m:t>
                              </m:r>
                              <m:r>
                                <a:rPr lang="en-US" i="1">
                                  <a:solidFill>
                                    <a:srgbClr val="014188"/>
                                  </a:solidFill>
                                  <a:latin typeface="Cambria Math" panose="02040503050406030204" pitchFamily="18" charset="0"/>
                                </a:rPr>
                                <m:t>𝛼</m:t>
                              </m:r>
                              <m:r>
                                <a:rPr lang="en-US" i="1" baseline="-25000">
                                  <a:solidFill>
                                    <a:srgbClr val="014188"/>
                                  </a:solidFill>
                                  <a:latin typeface="Cambria Math" panose="02040503050406030204" pitchFamily="18" charset="0"/>
                                </a:rPr>
                                <m:t>𝑎</m:t>
                              </m:r>
                              <m:r>
                                <a:rPr lang="en-US" i="0">
                                  <a:solidFill>
                                    <a:srgbClr val="014188"/>
                                  </a:solidFill>
                                  <a:latin typeface="Cambria Math" panose="02040503050406030204" pitchFamily="18" charset="0"/>
                                </a:rPr>
                                <m:t>−</m:t>
                              </m:r>
                              <m:r>
                                <a:rPr lang="en-US" i="1">
                                  <a:solidFill>
                                    <a:srgbClr val="014188"/>
                                  </a:solidFill>
                                  <a:latin typeface="Cambria Math" panose="02040503050406030204" pitchFamily="18" charset="0"/>
                                </a:rPr>
                                <m:t>𝛼</m:t>
                              </m:r>
                              <m:r>
                                <a:rPr lang="en-US" i="1" baseline="-25000">
                                  <a:solidFill>
                                    <a:srgbClr val="014188"/>
                                  </a:solidFill>
                                  <a:latin typeface="Cambria Math" panose="02040503050406030204" pitchFamily="18" charset="0"/>
                                </a:rPr>
                                <m:t>𝛿</m:t>
                              </m:r>
                            </m:e>
                          </m:d>
                        </m:den>
                      </m:f>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1869698" y="2936836"/>
                <a:ext cx="2870145" cy="85940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638775" y="3113264"/>
                <a:ext cx="49885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0" smtClean="0">
                          <a:solidFill>
                            <a:srgbClr val="014188"/>
                          </a:solidFill>
                          <a:latin typeface="Cambria Math" panose="02040503050406030204" pitchFamily="18" charset="0"/>
                        </a:rPr>
                        <m:t>=</m:t>
                      </m:r>
                    </m:oMath>
                  </m:oMathPara>
                </a14:m>
                <a:endParaRPr lang="en-US" dirty="0">
                  <a:solidFill>
                    <a:srgbClr val="014188"/>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4638775" y="3113264"/>
                <a:ext cx="498855" cy="46166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41658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dephasing limit for effective HHG is due to differences in the IR and harmonic phase velocities</a:t>
            </a:r>
            <a:endParaRPr lang="en-US" dirty="0"/>
          </a:p>
        </p:txBody>
      </p:sp>
      <p:sp>
        <p:nvSpPr>
          <p:cNvPr id="3" name="Content Placeholder 2"/>
          <p:cNvSpPr>
            <a:spLocks noGrp="1"/>
          </p:cNvSpPr>
          <p:nvPr>
            <p:ph idx="1"/>
          </p:nvPr>
        </p:nvSpPr>
        <p:spPr>
          <a:xfrm>
            <a:off x="632221" y="762000"/>
            <a:ext cx="7772400" cy="5460028"/>
          </a:xfrm>
        </p:spPr>
        <p:txBody>
          <a:bodyPr/>
          <a:lstStyle/>
          <a:p>
            <a:pPr marL="0" indent="0">
              <a:buNone/>
            </a:pPr>
            <a:r>
              <a:rPr lang="en-US" dirty="0" smtClean="0"/>
              <a:t>The distance travelled in the medium by the IR and high harmonic waves is                                   (</a:t>
            </a:r>
            <a:r>
              <a:rPr lang="en-US" i="1" dirty="0" smtClean="0">
                <a:latin typeface="Times New Roman" panose="02020603050405020304" pitchFamily="18" charset="0"/>
                <a:ea typeface="Times New Roman" panose="02020603050405020304" pitchFamily="18" charset="0"/>
              </a:rPr>
              <a:t>λ </a:t>
            </a:r>
            <a:r>
              <a:rPr lang="en-US" dirty="0" smtClean="0">
                <a:latin typeface="Times New Roman" panose="02020603050405020304" pitchFamily="18" charset="0"/>
                <a:ea typeface="Times New Roman" panose="02020603050405020304" pitchFamily="18" charset="0"/>
              </a:rPr>
              <a:t>is</a:t>
            </a:r>
            <a:r>
              <a:rPr lang="en-US" i="1" dirty="0" smtClean="0">
                <a:latin typeface="Times New Roman" panose="02020603050405020304" pitchFamily="18" charset="0"/>
                <a:ea typeface="Times New Roman" panose="02020603050405020304" pitchFamily="18" charset="0"/>
              </a:rPr>
              <a:t> </a:t>
            </a:r>
            <a:r>
              <a:rPr lang="en-US" dirty="0" smtClean="0"/>
              <a:t>in vacuum)                                      </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54</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153104666"/>
              </p:ext>
            </p:extLst>
          </p:nvPr>
        </p:nvGraphicFramePr>
        <p:xfrm>
          <a:off x="1981784" y="5103716"/>
          <a:ext cx="4193003" cy="1309035"/>
        </p:xfrm>
        <a:graphic>
          <a:graphicData uri="http://schemas.openxmlformats.org/presentationml/2006/ole">
            <mc:AlternateContent xmlns:mc="http://schemas.openxmlformats.org/markup-compatibility/2006">
              <mc:Choice xmlns:v="urn:schemas-microsoft-com:vml" Requires="v">
                <p:oleObj spid="_x0000_s15781" name="Equation" r:id="rId3" imgW="1955800" imgH="609600" progId="Equation.DSMT4">
                  <p:embed/>
                </p:oleObj>
              </mc:Choice>
              <mc:Fallback>
                <p:oleObj name="Equation" r:id="rId3" imgW="1955800" imgH="609600" progId="Equation.DSMT4">
                  <p:embed/>
                  <p:pic>
                    <p:nvPicPr>
                      <p:cNvPr id="13"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784" y="5103716"/>
                        <a:ext cx="4193003" cy="1309035"/>
                      </a:xfrm>
                      <a:prstGeom prst="rect">
                        <a:avLst/>
                      </a:prstGeom>
                      <a:noFill/>
                    </p:spPr>
                  </p:pic>
                </p:oleObj>
              </mc:Fallback>
            </mc:AlternateContent>
          </a:graphicData>
        </a:graphic>
      </p:graphicFrame>
      <p:sp>
        <p:nvSpPr>
          <p:cNvPr id="6" name="Rectangle 5"/>
          <p:cNvSpPr/>
          <p:nvPr/>
        </p:nvSpPr>
        <p:spPr>
          <a:xfrm>
            <a:off x="2506661" y="1367387"/>
            <a:ext cx="3143250" cy="707886"/>
          </a:xfrm>
          <a:prstGeom prst="rect">
            <a:avLst/>
          </a:prstGeom>
        </p:spPr>
        <p:txBody>
          <a:bodyPr wrap="square">
            <a:spAutoFit/>
          </a:bodyPr>
          <a:lstStyle/>
          <a:p>
            <a:r>
              <a:rPr lang="en-US" sz="2800" i="1" dirty="0">
                <a:latin typeface="Times New Roman" panose="02020603050405020304" pitchFamily="18" charset="0"/>
                <a:ea typeface="Times New Roman" panose="02020603050405020304" pitchFamily="18" charset="0"/>
              </a:rPr>
              <a:t>L</a:t>
            </a:r>
            <a:r>
              <a:rPr lang="en-US" sz="3600" i="1" baseline="-25000" dirty="0">
                <a:latin typeface="Times New Roman" panose="02020603050405020304" pitchFamily="18" charset="0"/>
                <a:ea typeface="Times New Roman" panose="02020603050405020304" pitchFamily="18" charset="0"/>
              </a:rPr>
              <a:t>ir</a:t>
            </a:r>
            <a:r>
              <a:rPr lang="en-US" sz="2800" i="1" dirty="0">
                <a:latin typeface="Times New Roman" panose="02020603050405020304" pitchFamily="18" charset="0"/>
                <a:ea typeface="Times New Roman" panose="02020603050405020304" pitchFamily="18" charset="0"/>
              </a:rPr>
              <a:t> = </a:t>
            </a:r>
            <a:r>
              <a:rPr lang="en-US" sz="2800" i="1" dirty="0" err="1" smtClean="0">
                <a:latin typeface="Times New Roman" panose="02020603050405020304" pitchFamily="18" charset="0"/>
                <a:ea typeface="Times New Roman" panose="02020603050405020304" pitchFamily="18" charset="0"/>
              </a:rPr>
              <a:t>Nλ</a:t>
            </a:r>
            <a:r>
              <a:rPr lang="en-US" sz="2800" i="1" baseline="-25000" dirty="0" err="1" smtClean="0">
                <a:latin typeface="Times New Roman" panose="02020603050405020304" pitchFamily="18" charset="0"/>
                <a:ea typeface="Times New Roman" panose="02020603050405020304" pitchFamily="18" charset="0"/>
              </a:rPr>
              <a:t>ir</a:t>
            </a:r>
            <a:r>
              <a:rPr lang="en-US" sz="2800" i="1" dirty="0" smtClean="0">
                <a:latin typeface="Times New Roman" panose="02020603050405020304" pitchFamily="18" charset="0"/>
                <a:ea typeface="Times New Roman" panose="02020603050405020304" pitchFamily="18" charset="0"/>
              </a:rPr>
              <a:t> = Nλ</a:t>
            </a:r>
            <a:r>
              <a:rPr lang="en-US" sz="3600" i="1" dirty="0" smtClean="0">
                <a:latin typeface="Times New Roman" panose="02020603050405020304" pitchFamily="18" charset="0"/>
                <a:ea typeface="Times New Roman" panose="02020603050405020304" pitchFamily="18" charset="0"/>
              </a:rPr>
              <a:t>/</a:t>
            </a:r>
            <a:r>
              <a:rPr lang="en-US" sz="2800" i="1" dirty="0" smtClean="0">
                <a:latin typeface="Times New Roman" panose="02020603050405020304" pitchFamily="18" charset="0"/>
                <a:ea typeface="Times New Roman" panose="02020603050405020304" pitchFamily="18" charset="0"/>
              </a:rPr>
              <a:t>n</a:t>
            </a:r>
            <a:r>
              <a:rPr lang="en-US" sz="3600" i="1" baseline="-25000" dirty="0" smtClean="0">
                <a:latin typeface="Times New Roman" panose="02020603050405020304" pitchFamily="18" charset="0"/>
                <a:ea typeface="Times New Roman" panose="02020603050405020304" pitchFamily="18" charset="0"/>
              </a:rPr>
              <a:t>ir</a:t>
            </a:r>
            <a:r>
              <a:rPr lang="en-US" sz="4000" baseline="-25000" dirty="0" smtClean="0">
                <a:latin typeface="Times New Roman" panose="02020603050405020304" pitchFamily="18" charset="0"/>
                <a:ea typeface="Times New Roman" panose="02020603050405020304" pitchFamily="18" charset="0"/>
              </a:rPr>
              <a:t> </a:t>
            </a:r>
            <a:endParaRPr lang="en-US" sz="2800" dirty="0"/>
          </a:p>
        </p:txBody>
      </p:sp>
      <p:sp>
        <p:nvSpPr>
          <p:cNvPr id="7" name="Rectangle 6"/>
          <p:cNvSpPr/>
          <p:nvPr/>
        </p:nvSpPr>
        <p:spPr>
          <a:xfrm>
            <a:off x="1497317" y="1946589"/>
            <a:ext cx="6960883" cy="769441"/>
          </a:xfrm>
          <a:prstGeom prst="rect">
            <a:avLst/>
          </a:prstGeom>
        </p:spPr>
        <p:txBody>
          <a:bodyPr wrap="square">
            <a:spAutoFit/>
          </a:bodyPr>
          <a:lstStyle/>
          <a:p>
            <a:r>
              <a:rPr lang="en-US" sz="2800" i="1" dirty="0">
                <a:latin typeface="Times New Roman" panose="02020603050405020304" pitchFamily="18" charset="0"/>
                <a:ea typeface="Times New Roman" panose="02020603050405020304" pitchFamily="18" charset="0"/>
              </a:rPr>
              <a:t>L</a:t>
            </a:r>
            <a:r>
              <a:rPr lang="en-US" sz="4000" i="1" baseline="-25000" dirty="0">
                <a:latin typeface="Times New Roman" panose="02020603050405020304" pitchFamily="18" charset="0"/>
                <a:ea typeface="Times New Roman" panose="02020603050405020304" pitchFamily="18" charset="0"/>
              </a:rPr>
              <a:t>h </a:t>
            </a:r>
            <a:r>
              <a:rPr lang="en-US" sz="40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hN</a:t>
            </a:r>
            <a:r>
              <a:rPr lang="en-US" sz="4000" i="1" dirty="0">
                <a:latin typeface="Times New Roman" panose="02020603050405020304" pitchFamily="18" charset="0"/>
                <a:ea typeface="Times New Roman" panose="02020603050405020304" pitchFamily="18" charset="0"/>
              </a:rPr>
              <a:t> + </a:t>
            </a:r>
            <a:r>
              <a:rPr lang="en-US" sz="3600" i="1" dirty="0">
                <a:latin typeface="Times New Roman" panose="02020603050405020304" pitchFamily="18" charset="0"/>
                <a:ea typeface="Times New Roman" panose="02020603050405020304" pitchFamily="18" charset="0"/>
              </a:rPr>
              <a:t>½</a:t>
            </a:r>
            <a:r>
              <a:rPr lang="en-US" sz="40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λ</a:t>
            </a:r>
            <a:r>
              <a:rPr lang="en-US" sz="4000" i="1" baseline="-25000" dirty="0" err="1">
                <a:latin typeface="Times New Roman" panose="02020603050405020304" pitchFamily="18" charset="0"/>
                <a:ea typeface="Times New Roman" panose="02020603050405020304" pitchFamily="18" charset="0"/>
              </a:rPr>
              <a:t>h</a:t>
            </a:r>
            <a:r>
              <a:rPr lang="en-US" sz="4400" i="1" baseline="-25000" dirty="0">
                <a:latin typeface="Times New Roman" panose="02020603050405020304" pitchFamily="18" charset="0"/>
                <a:ea typeface="Times New Roman" panose="02020603050405020304" pitchFamily="18" charset="0"/>
              </a:rPr>
              <a:t> </a:t>
            </a:r>
            <a:r>
              <a:rPr lang="en-US" sz="3600" i="1" dirty="0">
                <a:latin typeface="Times New Roman" panose="02020603050405020304" pitchFamily="18" charset="0"/>
                <a:ea typeface="Times New Roman" panose="02020603050405020304" pitchFamily="18" charset="0"/>
              </a:rPr>
              <a:t>=</a:t>
            </a:r>
            <a:r>
              <a:rPr lang="en-US" sz="44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hN</a:t>
            </a:r>
            <a:r>
              <a:rPr lang="en-US" sz="2800" i="1" dirty="0">
                <a:latin typeface="Times New Roman" panose="02020603050405020304" pitchFamily="18" charset="0"/>
                <a:ea typeface="Times New Roman" panose="02020603050405020304" pitchFamily="18" charset="0"/>
              </a:rPr>
              <a:t> </a:t>
            </a:r>
            <a:r>
              <a:rPr lang="en-US" sz="4400" i="1" dirty="0">
                <a:latin typeface="Times New Roman" panose="02020603050405020304" pitchFamily="18" charset="0"/>
                <a:ea typeface="Times New Roman" panose="02020603050405020304" pitchFamily="18" charset="0"/>
              </a:rPr>
              <a:t>+ </a:t>
            </a:r>
            <a:r>
              <a:rPr lang="en-US" sz="3600" i="1" dirty="0">
                <a:latin typeface="Times New Roman" panose="02020603050405020304" pitchFamily="18" charset="0"/>
                <a:ea typeface="Times New Roman" panose="02020603050405020304" pitchFamily="18" charset="0"/>
              </a:rPr>
              <a:t>½</a:t>
            </a:r>
            <a:r>
              <a:rPr lang="en-US" sz="4400" i="1" dirty="0">
                <a:latin typeface="Times New Roman" panose="02020603050405020304" pitchFamily="18" charset="0"/>
                <a:ea typeface="Times New Roman" panose="02020603050405020304" pitchFamily="18" charset="0"/>
              </a:rPr>
              <a:t>)</a:t>
            </a:r>
            <a:r>
              <a:rPr lang="en-US" sz="2800" i="1" dirty="0">
                <a:latin typeface="Times New Roman" panose="02020603050405020304" pitchFamily="18" charset="0"/>
                <a:ea typeface="Times New Roman" panose="02020603050405020304" pitchFamily="18" charset="0"/>
              </a:rPr>
              <a:t>λ</a:t>
            </a:r>
            <a:r>
              <a:rPr lang="en-US" sz="44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hn</a:t>
            </a:r>
            <a:r>
              <a:rPr lang="en-US" sz="2800" i="1" baseline="-25000" dirty="0" err="1">
                <a:latin typeface="Times New Roman" panose="02020603050405020304" pitchFamily="18" charset="0"/>
                <a:ea typeface="Times New Roman" panose="02020603050405020304" pitchFamily="18" charset="0"/>
              </a:rPr>
              <a:t>h</a:t>
            </a:r>
            <a:r>
              <a:rPr lang="en-US" sz="4400" baseline="-25000" dirty="0">
                <a:latin typeface="Times New Roman" panose="02020603050405020304" pitchFamily="18" charset="0"/>
                <a:ea typeface="Times New Roman" panose="02020603050405020304" pitchFamily="18" charset="0"/>
              </a:rPr>
              <a:t> </a:t>
            </a:r>
            <a:endParaRPr lang="en-US" sz="2800" dirty="0"/>
          </a:p>
        </p:txBody>
      </p:sp>
      <p:graphicFrame>
        <p:nvGraphicFramePr>
          <p:cNvPr id="8" name="Object 7"/>
          <p:cNvGraphicFramePr>
            <a:graphicFrameLocks noChangeAspect="1"/>
          </p:cNvGraphicFramePr>
          <p:nvPr>
            <p:extLst>
              <p:ext uri="{D42A27DB-BD31-4B8C-83A1-F6EECF244321}">
                <p14:modId xmlns:p14="http://schemas.microsoft.com/office/powerpoint/2010/main" val="2525693319"/>
              </p:ext>
            </p:extLst>
          </p:nvPr>
        </p:nvGraphicFramePr>
        <p:xfrm>
          <a:off x="2905919" y="3545614"/>
          <a:ext cx="1781969" cy="1166380"/>
        </p:xfrm>
        <a:graphic>
          <a:graphicData uri="http://schemas.openxmlformats.org/presentationml/2006/ole">
            <mc:AlternateContent xmlns:mc="http://schemas.openxmlformats.org/markup-compatibility/2006">
              <mc:Choice xmlns:v="urn:schemas-microsoft-com:vml" Requires="v">
                <p:oleObj spid="_x0000_s15782" name="Equation" r:id="rId5" imgW="888840" imgH="596880" progId="Equation.DSMT4">
                  <p:embed/>
                </p:oleObj>
              </mc:Choice>
              <mc:Fallback>
                <p:oleObj name="Equation" r:id="rId5" imgW="888840" imgH="596880" progId="Equation.DSMT4">
                  <p:embed/>
                  <p:pic>
                    <p:nvPicPr>
                      <p:cNvPr id="11" name="Object 10"/>
                      <p:cNvPicPr>
                        <a:picLocks noChangeAspect="1" noChangeArrowheads="1"/>
                      </p:cNvPicPr>
                      <p:nvPr/>
                    </p:nvPicPr>
                    <p:blipFill>
                      <a:blip r:embed="rId6"/>
                      <a:srcRect/>
                      <a:stretch>
                        <a:fillRect/>
                      </a:stretch>
                    </p:blipFill>
                    <p:spPr bwMode="auto">
                      <a:xfrm>
                        <a:off x="2905919" y="3545614"/>
                        <a:ext cx="1781969" cy="1166380"/>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9" name="Rectangle 8"/>
              <p:cNvSpPr/>
              <p:nvPr/>
            </p:nvSpPr>
            <p:spPr>
              <a:xfrm>
                <a:off x="578643" y="2790750"/>
                <a:ext cx="7879557" cy="830997"/>
              </a:xfrm>
              <a:prstGeom prst="rect">
                <a:avLst/>
              </a:prstGeom>
            </p:spPr>
            <p:txBody>
              <a:bodyPr wrap="square">
                <a:spAutoFit/>
              </a:bodyPr>
              <a:lstStyle/>
              <a:p>
                <a:r>
                  <a:rPr lang="en-US" dirty="0" smtClean="0">
                    <a:solidFill>
                      <a:srgbClr val="014188"/>
                    </a:solidFill>
                  </a:rPr>
                  <a:t>The dephasing distance is reached when </a:t>
                </a:r>
                <a14:m>
                  <m:oMath xmlns:m="http://schemas.openxmlformats.org/officeDocument/2006/math">
                    <m:sSub>
                      <m:sSubPr>
                        <m:ctrlPr>
                          <a:rPr lang="en-US" i="1">
                            <a:solidFill>
                              <a:srgbClr val="014188"/>
                            </a:solidFill>
                            <a:latin typeface="Cambria Math" panose="02040503050406030204" pitchFamily="18" charset="0"/>
                          </a:rPr>
                        </m:ctrlPr>
                      </m:sSubPr>
                      <m:e>
                        <m:r>
                          <m:rPr>
                            <m:sty m:val="p"/>
                          </m:rPr>
                          <a:rPr lang="en-US">
                            <a:solidFill>
                              <a:srgbClr val="014188"/>
                            </a:solidFill>
                            <a:latin typeface="Cambria Math" panose="02040503050406030204" pitchFamily="18" charset="0"/>
                          </a:rPr>
                          <m:t>L</m:t>
                        </m:r>
                      </m:e>
                      <m:sub>
                        <m:r>
                          <m:rPr>
                            <m:sty m:val="p"/>
                          </m:rPr>
                          <a:rPr lang="en-US">
                            <a:solidFill>
                              <a:srgbClr val="014188"/>
                            </a:solidFill>
                            <a:latin typeface="Cambria Math" panose="02040503050406030204" pitchFamily="18" charset="0"/>
                          </a:rPr>
                          <m:t>ir</m:t>
                        </m:r>
                      </m:sub>
                    </m:sSub>
                  </m:oMath>
                </a14:m>
                <a:r>
                  <a:rPr lang="en-US" dirty="0">
                    <a:solidFill>
                      <a:srgbClr val="014188"/>
                    </a:solidFill>
                  </a:rPr>
                  <a:t> = </a:t>
                </a:r>
                <a14:m>
                  <m:oMath xmlns:m="http://schemas.openxmlformats.org/officeDocument/2006/math">
                    <m:sSub>
                      <m:sSubPr>
                        <m:ctrlPr>
                          <a:rPr lang="en-US" i="1">
                            <a:solidFill>
                              <a:srgbClr val="014188"/>
                            </a:solidFill>
                            <a:latin typeface="Cambria Math" panose="02040503050406030204" pitchFamily="18" charset="0"/>
                          </a:rPr>
                        </m:ctrlPr>
                      </m:sSubPr>
                      <m:e>
                        <m:r>
                          <m:rPr>
                            <m:sty m:val="p"/>
                          </m:rPr>
                          <a:rPr lang="en-US">
                            <a:solidFill>
                              <a:srgbClr val="014188"/>
                            </a:solidFill>
                            <a:latin typeface="Cambria Math" panose="02040503050406030204" pitchFamily="18" charset="0"/>
                          </a:rPr>
                          <m:t>L</m:t>
                        </m:r>
                      </m:e>
                      <m:sub>
                        <m:r>
                          <m:rPr>
                            <m:sty m:val="p"/>
                          </m:rPr>
                          <a:rPr lang="en-US">
                            <a:solidFill>
                              <a:srgbClr val="014188"/>
                            </a:solidFill>
                            <a:latin typeface="Cambria Math" panose="02040503050406030204" pitchFamily="18" charset="0"/>
                          </a:rPr>
                          <m:t>h</m:t>
                        </m:r>
                      </m:sub>
                    </m:sSub>
                  </m:oMath>
                </a14:m>
                <a:r>
                  <a:rPr lang="en-US" dirty="0" smtClean="0">
                    <a:solidFill>
                      <a:srgbClr val="014188"/>
                    </a:solidFill>
                  </a:rPr>
                  <a:t>. Solving for N, the </a:t>
                </a:r>
                <a:r>
                  <a:rPr lang="en-US" dirty="0">
                    <a:solidFill>
                      <a:srgbClr val="014188"/>
                    </a:solidFill>
                  </a:rPr>
                  <a:t>number of </a:t>
                </a:r>
                <a:r>
                  <a:rPr lang="en-US" dirty="0" smtClean="0">
                    <a:solidFill>
                      <a:srgbClr val="014188"/>
                    </a:solidFill>
                  </a:rPr>
                  <a:t>IR cycles </a:t>
                </a:r>
                <a:r>
                  <a:rPr lang="en-US" dirty="0">
                    <a:solidFill>
                      <a:srgbClr val="014188"/>
                    </a:solidFill>
                  </a:rPr>
                  <a:t>for dephasing </a:t>
                </a:r>
                <a:r>
                  <a:rPr lang="en-US" dirty="0" smtClean="0">
                    <a:solidFill>
                      <a:srgbClr val="014188"/>
                    </a:solidFill>
                  </a:rPr>
                  <a:t>is</a:t>
                </a:r>
                <a:endParaRPr lang="en-US" dirty="0">
                  <a:solidFill>
                    <a:srgbClr val="014188"/>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78643" y="2790750"/>
                <a:ext cx="7879557" cy="830997"/>
              </a:xfrm>
              <a:prstGeom prst="rect">
                <a:avLst/>
              </a:prstGeom>
              <a:blipFill>
                <a:blip r:embed="rId7"/>
                <a:stretch>
                  <a:fillRect l="-1237" t="-5147" b="-16912"/>
                </a:stretch>
              </a:blipFill>
            </p:spPr>
            <p:txBody>
              <a:bodyPr/>
              <a:lstStyle/>
              <a:p>
                <a:r>
                  <a:rPr lang="en-US">
                    <a:noFill/>
                  </a:rPr>
                  <a:t> </a:t>
                </a:r>
              </a:p>
            </p:txBody>
          </p:sp>
        </mc:Fallback>
      </mc:AlternateContent>
      <p:sp>
        <p:nvSpPr>
          <p:cNvPr id="10" name="Rectangle 9"/>
          <p:cNvSpPr/>
          <p:nvPr/>
        </p:nvSpPr>
        <p:spPr>
          <a:xfrm>
            <a:off x="578643" y="4580393"/>
            <a:ext cx="7450931" cy="461665"/>
          </a:xfrm>
          <a:prstGeom prst="rect">
            <a:avLst/>
          </a:prstGeom>
        </p:spPr>
        <p:txBody>
          <a:bodyPr wrap="square">
            <a:spAutoFit/>
          </a:bodyPr>
          <a:lstStyle/>
          <a:p>
            <a:r>
              <a:rPr lang="en-US" dirty="0">
                <a:solidFill>
                  <a:srgbClr val="014188"/>
                </a:solidFill>
              </a:rPr>
              <a:t>so that the dephasing distance can be written as </a:t>
            </a:r>
          </a:p>
        </p:txBody>
      </p:sp>
    </p:spTree>
    <p:extLst>
      <p:ext uri="{BB962C8B-B14F-4D97-AF65-F5344CB8AC3E}">
        <p14:creationId xmlns:p14="http://schemas.microsoft.com/office/powerpoint/2010/main" val="34429436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629" y="18919"/>
            <a:ext cx="7063575" cy="762000"/>
          </a:xfrm>
        </p:spPr>
        <p:txBody>
          <a:bodyPr/>
          <a:lstStyle/>
          <a:p>
            <a:r>
              <a:rPr lang="en-US" dirty="0" smtClean="0"/>
              <a:t>Refractive index decrements are small </a:t>
            </a:r>
            <a:br>
              <a:rPr lang="en-US" dirty="0" smtClean="0"/>
            </a:br>
            <a:r>
              <a:rPr lang="en-US" dirty="0" smtClean="0"/>
              <a:t>             for these IR and high harmonic waves </a:t>
            </a:r>
            <a:endParaRPr lang="en-US" dirty="0"/>
          </a:p>
        </p:txBody>
      </p:sp>
      <p:sp>
        <p:nvSpPr>
          <p:cNvPr id="3" name="Content Placeholder 2"/>
          <p:cNvSpPr>
            <a:spLocks noGrp="1"/>
          </p:cNvSpPr>
          <p:nvPr>
            <p:ph idx="1"/>
          </p:nvPr>
        </p:nvSpPr>
        <p:spPr>
          <a:xfrm>
            <a:off x="374562" y="996906"/>
            <a:ext cx="8394700" cy="5359400"/>
          </a:xfrm>
        </p:spPr>
        <p:txBody>
          <a:bodyPr/>
          <a:lstStyle/>
          <a:p>
            <a:r>
              <a:rPr lang="en-US" dirty="0" smtClean="0"/>
              <a:t>For the driving IR wave, with contributions from low density neutral atoms (and ions) and from free electrons, the refractive index is n</a:t>
            </a:r>
            <a:r>
              <a:rPr lang="en-US" baseline="-25000" dirty="0" smtClean="0"/>
              <a:t>ir</a:t>
            </a:r>
            <a:r>
              <a:rPr lang="en-US" dirty="0" smtClean="0"/>
              <a:t> = 1 + </a:t>
            </a:r>
            <a:r>
              <a:rPr lang="el-GR" dirty="0" smtClean="0"/>
              <a:t>α</a:t>
            </a:r>
            <a:r>
              <a:rPr lang="en-US" baseline="-25000" dirty="0" smtClean="0"/>
              <a:t>a</a:t>
            </a:r>
            <a:r>
              <a:rPr lang="en-US" dirty="0" smtClean="0"/>
              <a:t> – </a:t>
            </a:r>
            <a:r>
              <a:rPr lang="el-GR" dirty="0" smtClean="0"/>
              <a:t>α</a:t>
            </a:r>
            <a:r>
              <a:rPr lang="en-US" baseline="-25000" dirty="0" smtClean="0"/>
              <a:t>e </a:t>
            </a:r>
            <a:r>
              <a:rPr lang="en-US" dirty="0" smtClean="0"/>
              <a:t> , where </a:t>
            </a:r>
            <a:r>
              <a:rPr lang="el-GR" dirty="0"/>
              <a:t>α</a:t>
            </a:r>
            <a:r>
              <a:rPr lang="en-US" baseline="-25000" dirty="0" smtClean="0"/>
              <a:t>a </a:t>
            </a:r>
            <a:r>
              <a:rPr lang="en-US" dirty="0" smtClean="0"/>
              <a:t>and</a:t>
            </a:r>
            <a:r>
              <a:rPr lang="en-US" baseline="-25000" dirty="0" smtClean="0"/>
              <a:t>  </a:t>
            </a:r>
            <a:r>
              <a:rPr lang="el-GR" dirty="0" smtClean="0"/>
              <a:t>α</a:t>
            </a:r>
            <a:r>
              <a:rPr lang="en-US" baseline="-25000" dirty="0" smtClean="0"/>
              <a:t>e </a:t>
            </a:r>
            <a:r>
              <a:rPr lang="en-US" dirty="0" smtClean="0"/>
              <a:t>« 1 and positive.</a:t>
            </a:r>
          </a:p>
          <a:p>
            <a:r>
              <a:rPr lang="en-US" dirty="0" smtClean="0"/>
              <a:t>For the higher photon energy harmonic wave, with contributions from the atoms (and ions), the refractive index is n</a:t>
            </a:r>
            <a:r>
              <a:rPr lang="en-US" baseline="-25000" dirty="0" smtClean="0"/>
              <a:t>h</a:t>
            </a:r>
            <a:r>
              <a:rPr lang="en-US" dirty="0" smtClean="0"/>
              <a:t> </a:t>
            </a:r>
            <a:r>
              <a:rPr lang="en-US" dirty="0"/>
              <a:t>= </a:t>
            </a:r>
            <a:r>
              <a:rPr lang="en-US" dirty="0" smtClean="0"/>
              <a:t>1– </a:t>
            </a:r>
            <a:r>
              <a:rPr lang="el-GR" dirty="0" smtClean="0"/>
              <a:t>α</a:t>
            </a:r>
            <a:r>
              <a:rPr lang="el-GR" baseline="-25000" dirty="0" smtClean="0"/>
              <a:t>δ</a:t>
            </a:r>
            <a:r>
              <a:rPr lang="en-US" baseline="-25000" dirty="0"/>
              <a:t> </a:t>
            </a:r>
            <a:r>
              <a:rPr lang="en-US" dirty="0"/>
              <a:t> </a:t>
            </a:r>
            <a:r>
              <a:rPr lang="en-US" dirty="0" smtClean="0"/>
              <a:t>,where </a:t>
            </a:r>
            <a:r>
              <a:rPr lang="el-GR" dirty="0" smtClean="0"/>
              <a:t>α</a:t>
            </a:r>
            <a:r>
              <a:rPr lang="el-GR" baseline="-25000" dirty="0" smtClean="0"/>
              <a:t>δ</a:t>
            </a:r>
            <a:r>
              <a:rPr lang="en-US" baseline="-25000" dirty="0" smtClean="0"/>
              <a:t> </a:t>
            </a:r>
            <a:r>
              <a:rPr lang="en-US" dirty="0"/>
              <a:t>« </a:t>
            </a:r>
            <a:r>
              <a:rPr lang="en-US" dirty="0" smtClean="0"/>
              <a:t>1</a:t>
            </a:r>
            <a:r>
              <a:rPr lang="en-US" dirty="0"/>
              <a:t> </a:t>
            </a:r>
            <a:r>
              <a:rPr lang="en-US" dirty="0" smtClean="0"/>
              <a:t>and positive.</a:t>
            </a:r>
            <a:endParaRPr lang="en-US" dirty="0"/>
          </a:p>
          <a:p>
            <a:r>
              <a:rPr lang="en-US" dirty="0" smtClean="0"/>
              <a:t>Note that the free electron contribution to the harmonic wave is negligible as it scales as 1/</a:t>
            </a:r>
            <a:r>
              <a:rPr lang="el-GR" dirty="0" smtClean="0"/>
              <a:t>ω</a:t>
            </a:r>
            <a:r>
              <a:rPr lang="en-US" baseline="30000" dirty="0" smtClean="0"/>
              <a:t>2</a:t>
            </a:r>
            <a:r>
              <a:rPr lang="en-US" dirty="0" smtClean="0"/>
              <a:t>.   </a:t>
            </a:r>
          </a:p>
          <a:p>
            <a:r>
              <a:rPr lang="en-US" dirty="0" smtClean="0"/>
              <a:t>The factor in the denominator of </a:t>
            </a:r>
            <a:r>
              <a:rPr lang="en-US" dirty="0" smtClean="0">
                <a:ea typeface="Times New Roman" panose="02020603050405020304" pitchFamily="18" charset="0"/>
              </a:rPr>
              <a:t>L</a:t>
            </a:r>
            <a:r>
              <a:rPr lang="en-US" sz="3600" baseline="-25000" dirty="0" smtClean="0">
                <a:latin typeface="Times New Roman" panose="02020603050405020304" pitchFamily="18" charset="0"/>
                <a:ea typeface="Times New Roman" panose="02020603050405020304" pitchFamily="18" charset="0"/>
                <a:cs typeface="Times New Roman" panose="02020603050405020304" pitchFamily="18" charset="0"/>
              </a:rPr>
              <a:t>π</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is then</a:t>
            </a:r>
            <a:endParaRPr lang="en-US" sz="1800" dirty="0" smtClean="0"/>
          </a:p>
          <a:p>
            <a:pPr marL="0" indent="0">
              <a:buNone/>
            </a:pPr>
            <a:endParaRPr lang="en-US" baseline="30000" dirty="0" smtClean="0"/>
          </a:p>
          <a:p>
            <a:pPr marL="0" indent="0">
              <a:buNone/>
            </a:pPr>
            <a:endParaRPr lang="en-US" baseline="30000" dirty="0" smtClean="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55</a:t>
            </a:fld>
            <a:endParaRPr lang="en-US"/>
          </a:p>
        </p:txBody>
      </p:sp>
      <mc:AlternateContent xmlns:mc="http://schemas.openxmlformats.org/markup-compatibility/2006" xmlns:a14="http://schemas.microsoft.com/office/drawing/2010/main">
        <mc:Choice Requires="a14">
          <p:sp>
            <p:nvSpPr>
              <p:cNvPr id="5" name="Rectangle 4"/>
              <p:cNvSpPr/>
              <p:nvPr/>
            </p:nvSpPr>
            <p:spPr>
              <a:xfrm>
                <a:off x="1509227" y="5296075"/>
                <a:ext cx="5862695" cy="9142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014188"/>
                              </a:solidFill>
                              <a:latin typeface="Cambria Math" panose="02040503050406030204" pitchFamily="18" charset="0"/>
                            </a:rPr>
                          </m:ctrlPr>
                        </m:dPr>
                        <m:e>
                          <m:f>
                            <m:fPr>
                              <m:ctrlPr>
                                <a:rPr lang="en-US" i="1">
                                  <a:solidFill>
                                    <a:srgbClr val="014188"/>
                                  </a:solidFill>
                                  <a:latin typeface="Cambria Math" panose="02040503050406030204" pitchFamily="18" charset="0"/>
                                </a:rPr>
                              </m:ctrlPr>
                            </m:fPr>
                            <m:num>
                              <m:r>
                                <a:rPr lang="en-US">
                                  <a:solidFill>
                                    <a:srgbClr val="014188"/>
                                  </a:solidFill>
                                  <a:latin typeface="Cambria Math" panose="02040503050406030204" pitchFamily="18" charset="0"/>
                                </a:rPr>
                                <m:t>1</m:t>
                              </m:r>
                            </m:num>
                            <m:den>
                              <m:sSub>
                                <m:sSubPr>
                                  <m:ctrlPr>
                                    <a:rPr lang="en-US" i="1">
                                      <a:solidFill>
                                        <a:srgbClr val="014188"/>
                                      </a:solidFill>
                                      <a:latin typeface="Cambria Math" panose="02040503050406030204" pitchFamily="18" charset="0"/>
                                    </a:rPr>
                                  </m:ctrlPr>
                                </m:sSubPr>
                                <m:e>
                                  <m:r>
                                    <m:rPr>
                                      <m:sty m:val="p"/>
                                    </m:rPr>
                                    <a:rPr lang="en-US" i="0">
                                      <a:solidFill>
                                        <a:srgbClr val="014188"/>
                                      </a:solidFill>
                                      <a:latin typeface="Cambria Math" panose="02040503050406030204" pitchFamily="18" charset="0"/>
                                    </a:rPr>
                                    <m:t>n</m:t>
                                  </m:r>
                                </m:e>
                                <m:sub>
                                  <m:r>
                                    <m:rPr>
                                      <m:sty m:val="p"/>
                                    </m:rPr>
                                    <a:rPr lang="en-US" i="0">
                                      <a:solidFill>
                                        <a:srgbClr val="014188"/>
                                      </a:solidFill>
                                      <a:latin typeface="Cambria Math" panose="02040503050406030204" pitchFamily="18" charset="0"/>
                                    </a:rPr>
                                    <m:t>ir</m:t>
                                  </m:r>
                                </m:sub>
                              </m:sSub>
                            </m:den>
                          </m:f>
                          <m:r>
                            <a:rPr lang="en-US" i="0">
                              <a:solidFill>
                                <a:srgbClr val="014188"/>
                              </a:solidFill>
                              <a:latin typeface="Cambria Math" panose="02040503050406030204" pitchFamily="18" charset="0"/>
                            </a:rPr>
                            <m:t>−</m:t>
                          </m:r>
                          <m:f>
                            <m:fPr>
                              <m:ctrlPr>
                                <a:rPr lang="en-US" i="1">
                                  <a:solidFill>
                                    <a:srgbClr val="014188"/>
                                  </a:solidFill>
                                  <a:latin typeface="Cambria Math" panose="02040503050406030204" pitchFamily="18" charset="0"/>
                                </a:rPr>
                              </m:ctrlPr>
                            </m:fPr>
                            <m:num>
                              <m:r>
                                <a:rPr lang="en-US" i="0">
                                  <a:solidFill>
                                    <a:srgbClr val="014188"/>
                                  </a:solidFill>
                                  <a:latin typeface="Cambria Math" panose="02040503050406030204" pitchFamily="18" charset="0"/>
                                </a:rPr>
                                <m:t>1</m:t>
                              </m:r>
                            </m:num>
                            <m:den>
                              <m:sSub>
                                <m:sSubPr>
                                  <m:ctrlPr>
                                    <a:rPr lang="en-US" i="1">
                                      <a:solidFill>
                                        <a:srgbClr val="014188"/>
                                      </a:solidFill>
                                      <a:latin typeface="Cambria Math" panose="02040503050406030204" pitchFamily="18" charset="0"/>
                                    </a:rPr>
                                  </m:ctrlPr>
                                </m:sSubPr>
                                <m:e>
                                  <m:r>
                                    <m:rPr>
                                      <m:sty m:val="p"/>
                                    </m:rPr>
                                    <a:rPr lang="en-US" i="0">
                                      <a:solidFill>
                                        <a:srgbClr val="014188"/>
                                      </a:solidFill>
                                      <a:latin typeface="Cambria Math" panose="02040503050406030204" pitchFamily="18" charset="0"/>
                                    </a:rPr>
                                    <m:t>n</m:t>
                                  </m:r>
                                </m:e>
                                <m:sub>
                                  <m:r>
                                    <m:rPr>
                                      <m:sty m:val="p"/>
                                    </m:rPr>
                                    <a:rPr lang="en-US" i="0">
                                      <a:solidFill>
                                        <a:srgbClr val="014188"/>
                                      </a:solidFill>
                                      <a:latin typeface="Cambria Math" panose="02040503050406030204" pitchFamily="18" charset="0"/>
                                    </a:rPr>
                                    <m:t>h</m:t>
                                  </m:r>
                                </m:sub>
                              </m:sSub>
                            </m:den>
                          </m:f>
                        </m:e>
                      </m:d>
                      <m:r>
                        <a:rPr lang="en-US" b="0" i="1" smtClean="0">
                          <a:solidFill>
                            <a:srgbClr val="014188"/>
                          </a:solidFill>
                          <a:latin typeface="Cambria Math" panose="02040503050406030204" pitchFamily="18" charset="0"/>
                        </a:rPr>
                        <m:t>=</m:t>
                      </m:r>
                      <m:r>
                        <a:rPr lang="en-US" b="0" i="1" smtClean="0">
                          <a:solidFill>
                            <a:srgbClr val="014188"/>
                          </a:solidFill>
                          <a:latin typeface="Cambria Math" panose="02040503050406030204" pitchFamily="18" charset="0"/>
                        </a:rPr>
                        <m:t>𝑛h</m:t>
                      </m:r>
                      <m:r>
                        <a:rPr lang="en-US" b="0" i="1" smtClean="0">
                          <a:solidFill>
                            <a:srgbClr val="014188"/>
                          </a:solidFill>
                          <a:latin typeface="Cambria Math" panose="02040503050406030204" pitchFamily="18" charset="0"/>
                        </a:rPr>
                        <m:t>−</m:t>
                      </m:r>
                      <m:r>
                        <a:rPr lang="en-US" b="0" i="1" smtClean="0">
                          <a:solidFill>
                            <a:srgbClr val="014188"/>
                          </a:solidFill>
                          <a:latin typeface="Cambria Math" panose="02040503050406030204" pitchFamily="18" charset="0"/>
                        </a:rPr>
                        <m:t>𝑛𝑖𝑟</m:t>
                      </m:r>
                      <m:r>
                        <a:rPr lang="en-US" i="0">
                          <a:solidFill>
                            <a:srgbClr val="014188"/>
                          </a:solidFill>
                          <a:latin typeface="Cambria Math" panose="02040503050406030204" pitchFamily="18" charset="0"/>
                        </a:rPr>
                        <m:t>≡</m:t>
                      </m:r>
                      <m:r>
                        <m:rPr>
                          <m:sty m:val="p"/>
                        </m:rPr>
                        <a:rPr lang="en-US" i="0">
                          <a:solidFill>
                            <a:srgbClr val="014188"/>
                          </a:solidFill>
                          <a:latin typeface="Cambria Math" panose="02040503050406030204" pitchFamily="18" charset="0"/>
                        </a:rPr>
                        <m:t>Δn</m:t>
                      </m:r>
                      <m:r>
                        <a:rPr lang="en-US" i="0">
                          <a:solidFill>
                            <a:srgbClr val="014188"/>
                          </a:solidFill>
                          <a:latin typeface="Cambria Math" panose="02040503050406030204" pitchFamily="18" charset="0"/>
                        </a:rPr>
                        <m:t>=</m:t>
                      </m:r>
                      <m:sSub>
                        <m:sSubPr>
                          <m:ctrlPr>
                            <a:rPr lang="en-US" i="1">
                              <a:solidFill>
                                <a:srgbClr val="014188"/>
                              </a:solidFill>
                              <a:latin typeface="Cambria Math" panose="02040503050406030204" pitchFamily="18" charset="0"/>
                            </a:rPr>
                          </m:ctrlPr>
                        </m:sSubPr>
                        <m:e>
                          <m:r>
                            <a:rPr lang="en-US" i="1">
                              <a:solidFill>
                                <a:srgbClr val="014188"/>
                              </a:solidFill>
                              <a:latin typeface="Cambria Math" panose="02040503050406030204" pitchFamily="18" charset="0"/>
                            </a:rPr>
                            <m:t>𝛼</m:t>
                          </m:r>
                        </m:e>
                        <m:sub>
                          <m:r>
                            <a:rPr lang="en-US" i="1">
                              <a:solidFill>
                                <a:srgbClr val="014188"/>
                              </a:solidFill>
                              <a:latin typeface="Cambria Math" panose="02040503050406030204" pitchFamily="18" charset="0"/>
                            </a:rPr>
                            <m:t>𝑒</m:t>
                          </m:r>
                        </m:sub>
                      </m:sSub>
                      <m:r>
                        <a:rPr lang="en-US" i="0">
                          <a:solidFill>
                            <a:srgbClr val="014188"/>
                          </a:solidFill>
                          <a:latin typeface="Cambria Math" panose="02040503050406030204" pitchFamily="18" charset="0"/>
                        </a:rPr>
                        <m:t>−</m:t>
                      </m:r>
                      <m:sSub>
                        <m:sSubPr>
                          <m:ctrlPr>
                            <a:rPr lang="en-US" i="1">
                              <a:solidFill>
                                <a:srgbClr val="014188"/>
                              </a:solidFill>
                              <a:latin typeface="Cambria Math" panose="02040503050406030204" pitchFamily="18" charset="0"/>
                            </a:rPr>
                          </m:ctrlPr>
                        </m:sSubPr>
                        <m:e>
                          <m:r>
                            <a:rPr lang="en-US" i="1">
                              <a:solidFill>
                                <a:srgbClr val="014188"/>
                              </a:solidFill>
                              <a:latin typeface="Cambria Math" panose="02040503050406030204" pitchFamily="18" charset="0"/>
                            </a:rPr>
                            <m:t>𝛼</m:t>
                          </m:r>
                        </m:e>
                        <m:sub>
                          <m:r>
                            <a:rPr lang="en-US" i="1">
                              <a:solidFill>
                                <a:srgbClr val="014188"/>
                              </a:solidFill>
                              <a:latin typeface="Cambria Math" panose="02040503050406030204" pitchFamily="18" charset="0"/>
                            </a:rPr>
                            <m:t>𝑎</m:t>
                          </m:r>
                        </m:sub>
                      </m:sSub>
                      <m:r>
                        <a:rPr lang="en-US" b="0" i="0" smtClean="0">
                          <a:solidFill>
                            <a:srgbClr val="014188"/>
                          </a:solidFill>
                          <a:latin typeface="Cambria Math" panose="02040503050406030204" pitchFamily="18" charset="0"/>
                        </a:rPr>
                        <m:t>−</m:t>
                      </m:r>
                      <m:sSub>
                        <m:sSubPr>
                          <m:ctrlPr>
                            <a:rPr lang="en-US" i="1">
                              <a:solidFill>
                                <a:srgbClr val="014188"/>
                              </a:solidFill>
                              <a:latin typeface="Cambria Math" panose="02040503050406030204" pitchFamily="18" charset="0"/>
                            </a:rPr>
                          </m:ctrlPr>
                        </m:sSubPr>
                        <m:e>
                          <m:r>
                            <a:rPr lang="en-US" i="1">
                              <a:solidFill>
                                <a:srgbClr val="014188"/>
                              </a:solidFill>
                              <a:latin typeface="Cambria Math" panose="02040503050406030204" pitchFamily="18" charset="0"/>
                            </a:rPr>
                            <m:t>𝛼</m:t>
                          </m:r>
                        </m:e>
                        <m:sub>
                          <m:r>
                            <a:rPr lang="en-US" i="1">
                              <a:solidFill>
                                <a:srgbClr val="014188"/>
                              </a:solidFill>
                              <a:latin typeface="Cambria Math" panose="02040503050406030204" pitchFamily="18" charset="0"/>
                            </a:rPr>
                            <m:t>𝛿</m:t>
                          </m:r>
                        </m:sub>
                      </m:sSub>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1509227" y="5296075"/>
                <a:ext cx="5862695" cy="91422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54399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dephasing distance for HHG</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56</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254211378"/>
              </p:ext>
            </p:extLst>
          </p:nvPr>
        </p:nvGraphicFramePr>
        <p:xfrm>
          <a:off x="3549650" y="2613025"/>
          <a:ext cx="114300" cy="177800"/>
        </p:xfrm>
        <a:graphic>
          <a:graphicData uri="http://schemas.openxmlformats.org/presentationml/2006/ole">
            <mc:AlternateContent xmlns:mc="http://schemas.openxmlformats.org/markup-compatibility/2006">
              <mc:Choice xmlns:v="urn:schemas-microsoft-com:vml" Requires="v">
                <p:oleObj spid="_x0000_s22986" name="Equation" r:id="rId3" imgW="114120" imgH="177480" progId="Equation.DSMT4">
                  <p:embed/>
                </p:oleObj>
              </mc:Choice>
              <mc:Fallback>
                <p:oleObj name="Equation" r:id="rId3" imgW="114120" imgH="177480" progId="Equation.DSMT4">
                  <p:embed/>
                  <p:pic>
                    <p:nvPicPr>
                      <p:cNvPr id="0" name=""/>
                      <p:cNvPicPr/>
                      <p:nvPr/>
                    </p:nvPicPr>
                    <p:blipFill>
                      <a:blip r:embed="rId4"/>
                      <a:stretch>
                        <a:fillRect/>
                      </a:stretch>
                    </p:blipFill>
                    <p:spPr>
                      <a:xfrm>
                        <a:off x="3549650" y="2613025"/>
                        <a:ext cx="114300" cy="1778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9" name="Content Placeholder 8"/>
              <p:cNvSpPr>
                <a:spLocks noGrp="1"/>
              </p:cNvSpPr>
              <p:nvPr>
                <p:ph idx="1"/>
              </p:nvPr>
            </p:nvSpPr>
            <p:spPr>
              <a:xfrm>
                <a:off x="283779" y="850287"/>
                <a:ext cx="7614428" cy="5029200"/>
              </a:xfrm>
            </p:spPr>
            <p:txBody>
              <a:bodyPr/>
              <a:lstStyle/>
              <a:p>
                <a:pPr marL="0" indent="0">
                  <a:buNone/>
                </a:pP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Because</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the</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decrements</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are</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small</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we</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can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replace</m:t>
                      </m:r>
                      <m:r>
                        <a:rPr lang="en-US" sz="2800" b="0" i="0" smtClean="0">
                          <a:latin typeface="Cambria Math" panose="02040503050406030204" pitchFamily="18" charset="0"/>
                        </a:rPr>
                        <m:t> </m:t>
                      </m:r>
                    </m:oMath>
                  </m:oMathPara>
                </a14:m>
                <a:endParaRPr lang="en-US" sz="2800" b="0" i="0" dirty="0" smtClean="0">
                  <a:latin typeface="Cambria Math" panose="02040503050406030204" pitchFamily="18" charset="0"/>
                </a:endParaRPr>
              </a:p>
              <a:p>
                <a:pPr marL="0" indent="0">
                  <a:buNone/>
                </a:pPr>
                <a:endParaRPr lang="en-US" sz="2800" b="0" i="0" dirty="0" smtClean="0">
                  <a:latin typeface="Cambria Math" panose="02040503050406030204" pitchFamily="18" charset="0"/>
                </a:endParaRPr>
              </a:p>
              <a:p>
                <a:pPr marL="0" indent="0">
                  <a:buNone/>
                </a:pPr>
                <a:endParaRPr lang="en-US" sz="280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3200" b="0" i="0" smtClean="0">
                          <a:latin typeface="Cambria Math" panose="02040503050406030204" pitchFamily="18" charset="0"/>
                        </a:rPr>
                        <m:t> </m:t>
                      </m:r>
                      <m:r>
                        <a:rPr lang="en-US" sz="3200" b="0" i="1" smtClean="0">
                          <a:latin typeface="Cambria Math" panose="02040503050406030204" pitchFamily="18" charset="0"/>
                        </a:rPr>
                        <m:t>             </m:t>
                      </m:r>
                    </m:oMath>
                  </m:oMathPara>
                </a14:m>
                <a:endParaRPr lang="en-US" sz="3200" b="0" i="1" dirty="0" smtClean="0">
                  <a:latin typeface="Cambria Math" panose="02040503050406030204" pitchFamily="18" charset="0"/>
                </a:endParaRPr>
              </a:p>
              <a:p>
                <a:pPr marL="0" indent="0">
                  <a:buNone/>
                </a:pPr>
                <a:endParaRPr lang="en-US" b="0" i="0" dirty="0" smtClean="0"/>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with</m:t>
                      </m:r>
                      <m:r>
                        <a:rPr lang="en-US" b="0" i="1" smtClean="0">
                          <a:latin typeface="Cambria Math" panose="02040503050406030204" pitchFamily="18" charset="0"/>
                        </a:rPr>
                        <m:t>             </m:t>
                      </m:r>
                      <m:r>
                        <a:rPr lang="en-US" i="1">
                          <a:latin typeface="Cambria Math" panose="02040503050406030204" pitchFamily="18" charset="0"/>
                        </a:rPr>
                        <m:t>𝐿</m:t>
                      </m:r>
                      <m:r>
                        <a:rPr lang="en-US" i="1" baseline="-25000">
                          <a:latin typeface="Cambria Math" panose="02040503050406030204" pitchFamily="18" charset="0"/>
                        </a:rPr>
                        <m:t>𝜋</m:t>
                      </m:r>
                      <m:r>
                        <a:rPr lang="en-US">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5</m:t>
                          </m:r>
                          <m:r>
                            <m:rPr>
                              <m:sty m:val="p"/>
                            </m:rPr>
                            <a:rPr lang="el-GR" b="0" i="1" smtClean="0">
                              <a:latin typeface="Cambria Math" panose="02040503050406030204" pitchFamily="18" charset="0"/>
                            </a:rPr>
                            <m:t>λ</m:t>
                          </m:r>
                          <m:r>
                            <a:rPr lang="en-US" b="0" i="1" smtClean="0">
                              <a:latin typeface="Cambria Math" panose="02040503050406030204" pitchFamily="18" charset="0"/>
                            </a:rPr>
                            <m:t>/</m:t>
                          </m:r>
                          <m:r>
                            <a:rPr lang="en-US" b="0" i="1" smtClean="0">
                              <a:latin typeface="Cambria Math" panose="02040503050406030204" pitchFamily="18" charset="0"/>
                            </a:rPr>
                            <m:t>h</m:t>
                          </m:r>
                        </m:num>
                        <m:den>
                          <m:d>
                            <m:dPr>
                              <m:begChr m:val="["/>
                              <m:endChr m:val="]"/>
                              <m:ctrlPr>
                                <a:rPr lang="en-US" i="1">
                                  <a:latin typeface="Cambria Math" panose="02040503050406030204" pitchFamily="18" charset="0"/>
                                </a:rPr>
                              </m:ctrlPr>
                            </m:dPr>
                            <m:e>
                              <m:r>
                                <a:rPr lang="en-US" i="1">
                                  <a:latin typeface="Cambria Math" panose="02040503050406030204" pitchFamily="18" charset="0"/>
                                </a:rPr>
                                <m:t>𝛼</m:t>
                              </m:r>
                              <m:r>
                                <a:rPr lang="en-US" i="1" baseline="-25000">
                                  <a:latin typeface="Cambria Math" panose="02040503050406030204" pitchFamily="18" charset="0"/>
                                </a:rPr>
                                <m:t>𝑒</m:t>
                              </m:r>
                              <m:r>
                                <a:rPr lang="en-US">
                                  <a:latin typeface="Cambria Math" panose="02040503050406030204" pitchFamily="18" charset="0"/>
                                </a:rPr>
                                <m:t>−</m:t>
                              </m:r>
                              <m:r>
                                <a:rPr lang="en-US" i="1">
                                  <a:latin typeface="Cambria Math" panose="02040503050406030204" pitchFamily="18" charset="0"/>
                                </a:rPr>
                                <m:t>𝛼</m:t>
                              </m:r>
                              <m:r>
                                <a:rPr lang="en-US" i="1" baseline="-25000">
                                  <a:latin typeface="Cambria Math" panose="02040503050406030204" pitchFamily="18" charset="0"/>
                                </a:rPr>
                                <m:t>𝑎</m:t>
                              </m:r>
                              <m:r>
                                <a:rPr lang="en-US">
                                  <a:latin typeface="Cambria Math" panose="02040503050406030204" pitchFamily="18" charset="0"/>
                                </a:rPr>
                                <m:t>−</m:t>
                              </m:r>
                              <m:r>
                                <a:rPr lang="en-US" i="1">
                                  <a:latin typeface="Cambria Math" panose="02040503050406030204" pitchFamily="18" charset="0"/>
                                </a:rPr>
                                <m:t>𝛼</m:t>
                              </m:r>
                              <m:r>
                                <a:rPr lang="en-US" i="1" baseline="-25000">
                                  <a:latin typeface="Cambria Math" panose="02040503050406030204" pitchFamily="18" charset="0"/>
                                </a:rPr>
                                <m:t>𝛿</m:t>
                              </m:r>
                            </m:e>
                          </m:d>
                        </m:den>
                      </m:f>
                    </m:oMath>
                  </m:oMathPara>
                </a14:m>
                <a:endParaRPr lang="en-US" dirty="0" smtClean="0"/>
              </a:p>
              <a:p>
                <a:pPr marL="0" indent="0">
                  <a:buNone/>
                </a:pPr>
                <a:r>
                  <a:rPr lang="en-US" dirty="0"/>
                  <a:t> </a:t>
                </a:r>
                <a:r>
                  <a:rPr lang="en-US" dirty="0" smtClean="0"/>
                  <a:t> </a:t>
                </a:r>
              </a:p>
              <a:p>
                <a:pPr marL="0" indent="0">
                  <a:buNone/>
                </a:pPr>
                <a:r>
                  <a:rPr lang="en-US" dirty="0" smtClean="0"/>
                  <a:t>where to a  degree of accuracy             and </a:t>
                </a:r>
                <a:r>
                  <a:rPr lang="en-US" dirty="0" err="1" smtClean="0"/>
                  <a:t>and</a:t>
                </a:r>
                <a:r>
                  <a:rPr lang="en-US" dirty="0" smtClean="0"/>
                  <a:t> </a:t>
                </a:r>
                <a:r>
                  <a:rPr lang="en-US" dirty="0" err="1" smtClean="0"/>
                  <a:t>n</a:t>
                </a:r>
                <a:r>
                  <a:rPr lang="en-US" baseline="-25000" dirty="0" err="1" smtClean="0"/>
                  <a:t>h</a:t>
                </a:r>
                <a:r>
                  <a:rPr lang="en-US" dirty="0" smtClean="0"/>
                  <a:t> </a:t>
                </a:r>
                <a14:m>
                  <m:oMath xmlns:m="http://schemas.openxmlformats.org/officeDocument/2006/math">
                    <m:r>
                      <a:rPr lang="en-US" i="1" dirty="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smtClean="0">
                    <a:latin typeface="Times New Roman" panose="02020603050405020304" pitchFamily="18" charset="0"/>
                    <a:cs typeface="Times New Roman" panose="02020603050405020304" pitchFamily="18" charset="0"/>
                  </a:rPr>
                  <a:t> 1.</a:t>
                </a:r>
                <a:r>
                  <a:rPr lang="en-US" dirty="0" smtClean="0"/>
                  <a:t>          .</a:t>
                </a:r>
                <a:r>
                  <a:rPr lang="en-US" dirty="0"/>
                  <a:t> </a:t>
                </a:r>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xfrm>
                <a:off x="283779" y="850287"/>
                <a:ext cx="7614428" cy="5029200"/>
              </a:xfrm>
              <a:blipFill>
                <a:blip r:embed="rId5"/>
                <a:stretch>
                  <a:fillRect l="-1281" r="-400"/>
                </a:stretch>
              </a:blipFill>
            </p:spPr>
            <p:txBody>
              <a:bodyPr/>
              <a:lstStyle/>
              <a:p>
                <a:r>
                  <a:rPr lang="en-US">
                    <a:noFill/>
                  </a:rPr>
                  <a:t> </a:t>
                </a:r>
              </a:p>
            </p:txBody>
          </p:sp>
        </mc:Fallback>
      </mc:AlternateContent>
      <p:graphicFrame>
        <p:nvGraphicFramePr>
          <p:cNvPr id="10" name="Object 9"/>
          <p:cNvGraphicFramePr>
            <a:graphicFrameLocks noChangeAspect="1"/>
          </p:cNvGraphicFramePr>
          <p:nvPr>
            <p:extLst>
              <p:ext uri="{D42A27DB-BD31-4B8C-83A1-F6EECF244321}">
                <p14:modId xmlns:p14="http://schemas.microsoft.com/office/powerpoint/2010/main" val="676782874"/>
              </p:ext>
            </p:extLst>
          </p:nvPr>
        </p:nvGraphicFramePr>
        <p:xfrm>
          <a:off x="2080656" y="1625600"/>
          <a:ext cx="4096407" cy="1336675"/>
        </p:xfrm>
        <a:graphic>
          <a:graphicData uri="http://schemas.openxmlformats.org/presentationml/2006/ole">
            <mc:AlternateContent xmlns:mc="http://schemas.openxmlformats.org/markup-compatibility/2006">
              <mc:Choice xmlns:v="urn:schemas-microsoft-com:vml" Requires="v">
                <p:oleObj spid="_x0000_s22987" name="Equation" r:id="rId6" imgW="1904760" imgH="622080" progId="Equation.DSMT4">
                  <p:embed/>
                </p:oleObj>
              </mc:Choice>
              <mc:Fallback>
                <p:oleObj name="Equation" r:id="rId6" imgW="1904760" imgH="622080" progId="Equation.DSMT4">
                  <p:embed/>
                  <p:pic>
                    <p:nvPicPr>
                      <p:cNvPr id="5" name="Object 4"/>
                      <p:cNvPicPr>
                        <a:picLocks noChangeAspect="1" noChangeArrowheads="1"/>
                      </p:cNvPicPr>
                      <p:nvPr/>
                    </p:nvPicPr>
                    <p:blipFill>
                      <a:blip r:embed="rId7"/>
                      <a:srcRect/>
                      <a:stretch>
                        <a:fillRect/>
                      </a:stretch>
                    </p:blipFill>
                    <p:spPr bwMode="auto">
                      <a:xfrm>
                        <a:off x="2080656" y="1625600"/>
                        <a:ext cx="4096407" cy="1336675"/>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3" name="Rectangle 12"/>
              <p:cNvSpPr/>
              <p:nvPr/>
            </p:nvSpPr>
            <p:spPr>
              <a:xfrm>
                <a:off x="4500349" y="4594716"/>
                <a:ext cx="120949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014188"/>
                          </a:solidFill>
                          <a:latin typeface="Cambria Math" panose="02040503050406030204" pitchFamily="18" charset="0"/>
                        </a:rPr>
                        <m:t>𝜆</m:t>
                      </m:r>
                      <m:r>
                        <a:rPr lang="en-US" i="0">
                          <a:solidFill>
                            <a:srgbClr val="014188"/>
                          </a:solidFill>
                          <a:latin typeface="Cambria Math" panose="02040503050406030204" pitchFamily="18" charset="0"/>
                        </a:rPr>
                        <m:t>≃</m:t>
                      </m:r>
                      <m:sSub>
                        <m:sSubPr>
                          <m:ctrlPr>
                            <a:rPr lang="en-US" i="1">
                              <a:solidFill>
                                <a:srgbClr val="014188"/>
                              </a:solidFill>
                              <a:latin typeface="Cambria Math" panose="02040503050406030204" pitchFamily="18" charset="0"/>
                            </a:rPr>
                          </m:ctrlPr>
                        </m:sSubPr>
                        <m:e>
                          <m:r>
                            <a:rPr lang="en-US" i="1">
                              <a:solidFill>
                                <a:srgbClr val="014188"/>
                              </a:solidFill>
                              <a:latin typeface="Cambria Math" panose="02040503050406030204" pitchFamily="18" charset="0"/>
                            </a:rPr>
                            <m:t>𝜆</m:t>
                          </m:r>
                        </m:e>
                        <m:sub>
                          <m:r>
                            <a:rPr lang="en-US" i="1">
                              <a:solidFill>
                                <a:srgbClr val="014188"/>
                              </a:solidFill>
                              <a:latin typeface="Cambria Math" panose="02040503050406030204" pitchFamily="18" charset="0"/>
                            </a:rPr>
                            <m:t>𝑖𝑟</m:t>
                          </m:r>
                        </m:sub>
                      </m:sSub>
                    </m:oMath>
                  </m:oMathPara>
                </a14:m>
                <a:endParaRPr lang="en-US" dirty="0">
                  <a:solidFill>
                    <a:srgbClr val="014188"/>
                  </a:solidFill>
                  <a:latin typeface="+mn-lt"/>
                </a:endParaRPr>
              </a:p>
            </p:txBody>
          </p:sp>
        </mc:Choice>
        <mc:Fallback xmlns="">
          <p:sp>
            <p:nvSpPr>
              <p:cNvPr id="13" name="Rectangle 12"/>
              <p:cNvSpPr>
                <a:spLocks noRot="1" noChangeAspect="1" noMove="1" noResize="1" noEditPoints="1" noAdjustHandles="1" noChangeArrowheads="1" noChangeShapeType="1" noTextEdit="1"/>
              </p:cNvSpPr>
              <p:nvPr/>
            </p:nvSpPr>
            <p:spPr>
              <a:xfrm>
                <a:off x="4500349" y="4594716"/>
                <a:ext cx="1209497" cy="461665"/>
              </a:xfrm>
              <a:prstGeom prst="rect">
                <a:avLst/>
              </a:prstGeom>
              <a:blipFill>
                <a:blip r:embed="rId10"/>
                <a:stretch>
                  <a:fillRect b="-5333"/>
                </a:stretch>
              </a:blipFill>
            </p:spPr>
            <p:txBody>
              <a:bodyPr/>
              <a:lstStyle/>
              <a:p>
                <a:r>
                  <a:rPr lang="en-US">
                    <a:noFill/>
                  </a:rPr>
                  <a:t> </a:t>
                </a:r>
              </a:p>
            </p:txBody>
          </p:sp>
        </mc:Fallback>
      </mc:AlternateContent>
      <p:sp>
        <p:nvSpPr>
          <p:cNvPr id="16" name="Rectangle 15"/>
          <p:cNvSpPr/>
          <p:nvPr/>
        </p:nvSpPr>
        <p:spPr bwMode="auto">
          <a:xfrm>
            <a:off x="1638161" y="2962275"/>
            <a:ext cx="4119406"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1953498917"/>
              </p:ext>
            </p:extLst>
          </p:nvPr>
        </p:nvGraphicFramePr>
        <p:xfrm>
          <a:off x="3149600" y="2603500"/>
          <a:ext cx="914400" cy="198438"/>
        </p:xfrm>
        <a:graphic>
          <a:graphicData uri="http://schemas.openxmlformats.org/presentationml/2006/ole">
            <mc:AlternateContent xmlns:mc="http://schemas.openxmlformats.org/markup-compatibility/2006">
              <mc:Choice xmlns:v="urn:schemas-microsoft-com:vml" Requires="v">
                <p:oleObj spid="_x0000_s22988" name="Equation" r:id="rId11" imgW="914400" imgH="198720" progId="Equation.DSMT4">
                  <p:embed/>
                </p:oleObj>
              </mc:Choice>
              <mc:Fallback>
                <p:oleObj name="Equation" r:id="rId11" imgW="914400" imgH="198720" progId="Equation.DSMT4">
                  <p:embed/>
                  <p:pic>
                    <p:nvPicPr>
                      <p:cNvPr id="0" name=""/>
                      <p:cNvPicPr/>
                      <p:nvPr/>
                    </p:nvPicPr>
                    <p:blipFill>
                      <a:blip r:embed="rId4"/>
                      <a:stretch>
                        <a:fillRect/>
                      </a:stretch>
                    </p:blipFill>
                    <p:spPr>
                      <a:xfrm>
                        <a:off x="3149600" y="2603500"/>
                        <a:ext cx="914400" cy="198438"/>
                      </a:xfrm>
                      <a:prstGeom prst="rect">
                        <a:avLst/>
                      </a:prstGeom>
                    </p:spPr>
                  </p:pic>
                </p:oleObj>
              </mc:Fallback>
            </mc:AlternateContent>
          </a:graphicData>
        </a:graphic>
      </p:graphicFrame>
      <p:sp>
        <p:nvSpPr>
          <p:cNvPr id="3" name="Rectangle 2"/>
          <p:cNvSpPr/>
          <p:nvPr/>
        </p:nvSpPr>
        <p:spPr>
          <a:xfrm>
            <a:off x="6932581" y="3459871"/>
            <a:ext cx="1451038" cy="461665"/>
          </a:xfrm>
          <a:prstGeom prst="rect">
            <a:avLst/>
          </a:prstGeom>
        </p:spPr>
        <p:txBody>
          <a:bodyPr wrap="none">
            <a:spAutoFit/>
          </a:bodyPr>
          <a:lstStyle/>
          <a:p>
            <a:r>
              <a:rPr lang="en-US" dirty="0">
                <a:solidFill>
                  <a:srgbClr val="014188"/>
                </a:solidFill>
              </a:rPr>
              <a:t>Eq.(7.13)</a:t>
            </a:r>
          </a:p>
        </p:txBody>
      </p:sp>
      <mc:AlternateContent xmlns:mc="http://schemas.openxmlformats.org/markup-compatibility/2006" xmlns:a14="http://schemas.microsoft.com/office/drawing/2010/main">
        <mc:Choice Requires="a14">
          <p:sp>
            <p:nvSpPr>
              <p:cNvPr id="5" name="Rectangle 4"/>
              <p:cNvSpPr/>
              <p:nvPr/>
            </p:nvSpPr>
            <p:spPr bwMode="auto">
              <a:xfrm>
                <a:off x="3582739" y="3335031"/>
                <a:ext cx="2788878" cy="914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14:m>
                  <m:oMathPara xmlns:m="http://schemas.openxmlformats.org/officeDocument/2006/math">
                    <m:oMathParaPr>
                      <m:jc m:val="centerGroup"/>
                    </m:oMathParaPr>
                    <m:oMath xmlns:m="http://schemas.openxmlformats.org/officeDocument/2006/math">
                      <m:r>
                        <a:rPr lang="en-US" i="1" smtClean="0">
                          <a:solidFill>
                            <a:srgbClr val="014188"/>
                          </a:solidFill>
                          <a:latin typeface="Cambria Math" panose="02040503050406030204" pitchFamily="18" charset="0"/>
                        </a:rPr>
                        <m:t>𝐿</m:t>
                      </m:r>
                      <m:r>
                        <a:rPr lang="en-US" i="1" baseline="-25000">
                          <a:solidFill>
                            <a:srgbClr val="014188"/>
                          </a:solidFill>
                          <a:latin typeface="Cambria Math" panose="02040503050406030204" pitchFamily="18" charset="0"/>
                        </a:rPr>
                        <m:t>𝜋</m:t>
                      </m:r>
                      <m:r>
                        <a:rPr lang="en-US">
                          <a:solidFill>
                            <a:srgbClr val="014188"/>
                          </a:solidFill>
                          <a:latin typeface="Cambria Math" panose="02040503050406030204" pitchFamily="18" charset="0"/>
                        </a:rPr>
                        <m:t>=</m:t>
                      </m:r>
                      <m:f>
                        <m:fPr>
                          <m:ctrlPr>
                            <a:rPr lang="en-US" i="1">
                              <a:solidFill>
                                <a:srgbClr val="014188"/>
                              </a:solidFill>
                              <a:latin typeface="Cambria Math" panose="02040503050406030204" pitchFamily="18" charset="0"/>
                            </a:rPr>
                          </m:ctrlPr>
                        </m:fPr>
                        <m:num>
                          <m:r>
                            <a:rPr lang="en-US" i="1">
                              <a:solidFill>
                                <a:srgbClr val="014188"/>
                              </a:solidFill>
                              <a:latin typeface="Cambria Math" panose="02040503050406030204" pitchFamily="18" charset="0"/>
                            </a:rPr>
                            <m:t>0</m:t>
                          </m:r>
                          <m:r>
                            <a:rPr lang="en-US" i="1">
                              <a:solidFill>
                                <a:srgbClr val="014188"/>
                              </a:solidFill>
                              <a:latin typeface="Cambria Math" panose="02040503050406030204" pitchFamily="18" charset="0"/>
                            </a:rPr>
                            <m:t>.</m:t>
                          </m:r>
                          <m:r>
                            <a:rPr lang="en-US" i="1">
                              <a:solidFill>
                                <a:srgbClr val="014188"/>
                              </a:solidFill>
                              <a:latin typeface="Cambria Math" panose="02040503050406030204" pitchFamily="18" charset="0"/>
                            </a:rPr>
                            <m:t>5</m:t>
                          </m:r>
                          <m:r>
                            <m:rPr>
                              <m:sty m:val="p"/>
                            </m:rPr>
                            <a:rPr lang="el-GR" i="1">
                              <a:solidFill>
                                <a:srgbClr val="014188"/>
                              </a:solidFill>
                              <a:latin typeface="Cambria Math" panose="02040503050406030204" pitchFamily="18" charset="0"/>
                            </a:rPr>
                            <m:t>λ</m:t>
                          </m:r>
                          <m:r>
                            <a:rPr lang="en-US" i="1">
                              <a:solidFill>
                                <a:srgbClr val="014188"/>
                              </a:solidFill>
                              <a:latin typeface="Cambria Math" panose="02040503050406030204" pitchFamily="18" charset="0"/>
                            </a:rPr>
                            <m:t>/</m:t>
                          </m:r>
                          <m:r>
                            <a:rPr lang="en-US" i="1">
                              <a:solidFill>
                                <a:srgbClr val="014188"/>
                              </a:solidFill>
                              <a:latin typeface="Cambria Math" panose="02040503050406030204" pitchFamily="18" charset="0"/>
                            </a:rPr>
                            <m:t>h</m:t>
                          </m:r>
                        </m:num>
                        <m:den>
                          <m:d>
                            <m:dPr>
                              <m:begChr m:val="["/>
                              <m:endChr m:val="]"/>
                              <m:ctrlPr>
                                <a:rPr lang="en-US" i="1">
                                  <a:solidFill>
                                    <a:srgbClr val="014188"/>
                                  </a:solidFill>
                                  <a:latin typeface="Cambria Math" panose="02040503050406030204" pitchFamily="18" charset="0"/>
                                </a:rPr>
                              </m:ctrlPr>
                            </m:dPr>
                            <m:e>
                              <m:r>
                                <a:rPr lang="en-US" i="1">
                                  <a:solidFill>
                                    <a:srgbClr val="014188"/>
                                  </a:solidFill>
                                  <a:latin typeface="Cambria Math" panose="02040503050406030204" pitchFamily="18" charset="0"/>
                                </a:rPr>
                                <m:t>𝛼</m:t>
                              </m:r>
                              <m:r>
                                <a:rPr lang="en-US" i="1" baseline="-25000">
                                  <a:solidFill>
                                    <a:srgbClr val="014188"/>
                                  </a:solidFill>
                                  <a:latin typeface="Cambria Math" panose="02040503050406030204" pitchFamily="18" charset="0"/>
                                </a:rPr>
                                <m:t>𝑒</m:t>
                              </m:r>
                              <m:r>
                                <a:rPr lang="en-US">
                                  <a:solidFill>
                                    <a:srgbClr val="014188"/>
                                  </a:solidFill>
                                  <a:latin typeface="Cambria Math" panose="02040503050406030204" pitchFamily="18" charset="0"/>
                                </a:rPr>
                                <m:t>−</m:t>
                              </m:r>
                              <m:r>
                                <a:rPr lang="en-US" i="1">
                                  <a:solidFill>
                                    <a:srgbClr val="014188"/>
                                  </a:solidFill>
                                  <a:latin typeface="Cambria Math" panose="02040503050406030204" pitchFamily="18" charset="0"/>
                                </a:rPr>
                                <m:t>𝛼</m:t>
                              </m:r>
                              <m:r>
                                <a:rPr lang="en-US" i="1" baseline="-25000">
                                  <a:solidFill>
                                    <a:srgbClr val="014188"/>
                                  </a:solidFill>
                                  <a:latin typeface="Cambria Math" panose="02040503050406030204" pitchFamily="18" charset="0"/>
                                </a:rPr>
                                <m:t>𝑎</m:t>
                              </m:r>
                              <m:r>
                                <a:rPr lang="en-US">
                                  <a:solidFill>
                                    <a:srgbClr val="014188"/>
                                  </a:solidFill>
                                  <a:latin typeface="Cambria Math" panose="02040503050406030204" pitchFamily="18" charset="0"/>
                                </a:rPr>
                                <m:t>−</m:t>
                              </m:r>
                              <m:r>
                                <a:rPr lang="en-US" i="1">
                                  <a:solidFill>
                                    <a:srgbClr val="014188"/>
                                  </a:solidFill>
                                  <a:latin typeface="Cambria Math" panose="02040503050406030204" pitchFamily="18" charset="0"/>
                                </a:rPr>
                                <m:t>𝛼</m:t>
                              </m:r>
                              <m:r>
                                <a:rPr lang="en-US" i="1" baseline="-25000">
                                  <a:solidFill>
                                    <a:srgbClr val="014188"/>
                                  </a:solidFill>
                                  <a:latin typeface="Cambria Math" panose="02040503050406030204" pitchFamily="18" charset="0"/>
                                </a:rPr>
                                <m:t>𝛿</m:t>
                              </m:r>
                            </m:e>
                          </m:d>
                        </m:den>
                      </m:f>
                    </m:oMath>
                  </m:oMathPara>
                </a14:m>
                <a:endParaRPr kumimoji="0" lang="en-US" sz="2400" b="0" i="0" u="none" strike="noStrike" cap="none" normalizeH="0" baseline="0" dirty="0">
                  <a:ln>
                    <a:noFill/>
                  </a:ln>
                  <a:solidFill>
                    <a:schemeClr val="tx1"/>
                  </a:solidFill>
                  <a:effectLst/>
                  <a:latin typeface="Arial" charset="0"/>
                  <a:ea typeface="Geneva" charset="0"/>
                  <a:cs typeface="Geneva" charset="0"/>
                </a:endParaRPr>
              </a:p>
            </p:txBody>
          </p:sp>
        </mc:Choice>
        <mc:Fallback xmlns="">
          <p:sp>
            <p:nvSpPr>
              <p:cNvPr id="5" name="Rectangle 4"/>
              <p:cNvSpPr>
                <a:spLocks noRot="1" noChangeAspect="1" noMove="1" noResize="1" noEditPoints="1" noAdjustHandles="1" noChangeArrowheads="1" noChangeShapeType="1" noTextEdit="1"/>
              </p:cNvSpPr>
              <p:nvPr/>
            </p:nvSpPr>
            <p:spPr bwMode="auto">
              <a:xfrm>
                <a:off x="3582739" y="3335031"/>
                <a:ext cx="2788878" cy="914400"/>
              </a:xfrm>
              <a:prstGeom prst="rect">
                <a:avLst/>
              </a:prstGeom>
              <a:blipFill>
                <a:blip r:embed="rId12"/>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Tree>
    <p:extLst>
      <p:ext uri="{BB962C8B-B14F-4D97-AF65-F5344CB8AC3E}">
        <p14:creationId xmlns:p14="http://schemas.microsoft.com/office/powerpoint/2010/main" val="3104480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550" y="0"/>
            <a:ext cx="7033895" cy="762000"/>
          </a:xfrm>
        </p:spPr>
        <p:txBody>
          <a:bodyPr/>
          <a:lstStyle/>
          <a:p>
            <a:r>
              <a:rPr lang="en-US" sz="2800" dirty="0" smtClean="0"/>
              <a:t>A note on the refractive index of an                 electromagnetic wave in a plasma</a:t>
            </a:r>
            <a:endParaRPr lang="en-US" sz="2800"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57</a:t>
            </a:fld>
            <a:endParaRPr lang="en-US"/>
          </a:p>
        </p:txBody>
      </p:sp>
      <mc:AlternateContent xmlns:mc="http://schemas.openxmlformats.org/markup-compatibility/2006" xmlns:a14="http://schemas.microsoft.com/office/drawing/2010/main">
        <mc:Choice Requires="a14">
          <p:sp>
            <p:nvSpPr>
              <p:cNvPr id="6" name="Rectangle 5"/>
              <p:cNvSpPr/>
              <p:nvPr/>
            </p:nvSpPr>
            <p:spPr>
              <a:xfrm>
                <a:off x="1530730" y="844492"/>
                <a:ext cx="4025140" cy="11835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i="0">
                          <a:latin typeface="Cambria Math" panose="02040503050406030204" pitchFamily="18" charset="0"/>
                        </a:rPr>
                        <m:t>n</m:t>
                      </m:r>
                      <m:r>
                        <a:rPr lang="en-US" i="0">
                          <a:latin typeface="Cambria Math" panose="02040503050406030204" pitchFamily="18" charset="0"/>
                        </a:rPr>
                        <m:t>=</m:t>
                      </m:r>
                      <m:rad>
                        <m:radPr>
                          <m:degHide m:val="on"/>
                          <m:ctrlPr>
                            <a:rPr lang="en-US" i="1">
                              <a:latin typeface="Cambria Math" panose="02040503050406030204" pitchFamily="18" charset="0"/>
                            </a:rPr>
                          </m:ctrlPr>
                        </m:radPr>
                        <m:deg/>
                        <m:e>
                          <m:r>
                            <a:rPr lang="en-US" i="0">
                              <a:latin typeface="Cambria Math" panose="02040503050406030204" pitchFamily="18" charset="0"/>
                            </a:rPr>
                            <m:t>1−</m:t>
                          </m:r>
                          <m:f>
                            <m:fPr>
                              <m:ctrlPr>
                                <a:rPr lang="en-US" i="1">
                                  <a:latin typeface="Cambria Math" panose="02040503050406030204" pitchFamily="18" charset="0"/>
                                </a:rPr>
                              </m:ctrlPr>
                            </m:fPr>
                            <m:num>
                              <m:sSubSup>
                                <m:sSubSupPr>
                                  <m:ctrlPr>
                                    <a:rPr lang="en-US" i="1" smtClean="0">
                                      <a:solidFill>
                                        <a:srgbClr val="C00000"/>
                                      </a:solidFill>
                                      <a:latin typeface="Cambria Math" panose="02040503050406030204" pitchFamily="18" charset="0"/>
                                    </a:rPr>
                                  </m:ctrlPr>
                                </m:sSubSupPr>
                                <m:e>
                                  <m:r>
                                    <a:rPr lang="en-US" i="1">
                                      <a:solidFill>
                                        <a:srgbClr val="C00000"/>
                                      </a:solidFill>
                                      <a:latin typeface="Cambria Math" panose="02040503050406030204" pitchFamily="18" charset="0"/>
                                    </a:rPr>
                                    <m:t>𝜔</m:t>
                                  </m:r>
                                </m:e>
                                <m:sub>
                                  <m:r>
                                    <a:rPr lang="en-US" i="1">
                                      <a:solidFill>
                                        <a:srgbClr val="C00000"/>
                                      </a:solidFill>
                                      <a:latin typeface="Cambria Math" panose="02040503050406030204" pitchFamily="18" charset="0"/>
                                    </a:rPr>
                                    <m:t>𝑝</m:t>
                                  </m:r>
                                </m:sub>
                                <m:sup>
                                  <m:r>
                                    <a:rPr lang="en-US" i="0">
                                      <a:solidFill>
                                        <a:srgbClr val="C00000"/>
                                      </a:solidFill>
                                      <a:latin typeface="Cambria Math" panose="02040503050406030204" pitchFamily="18" charset="0"/>
                                    </a:rPr>
                                    <m:t>2</m:t>
                                  </m:r>
                                </m:sup>
                              </m:sSubSup>
                            </m:num>
                            <m:den>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i="0">
                                      <a:latin typeface="Cambria Math" panose="02040503050406030204" pitchFamily="18" charset="0"/>
                                    </a:rPr>
                                    <m:t>2</m:t>
                                  </m:r>
                                </m:sup>
                              </m:sSup>
                            </m:den>
                          </m:f>
                        </m:e>
                      </m:rad>
                      <m:r>
                        <a:rPr lang="en-US" i="0">
                          <a:latin typeface="Cambria Math" panose="02040503050406030204" pitchFamily="18" charset="0"/>
                        </a:rPr>
                        <m:t>=1−</m:t>
                      </m:r>
                      <m:f>
                        <m:fPr>
                          <m:ctrlPr>
                            <a:rPr lang="en-US" i="1">
                              <a:latin typeface="Cambria Math" panose="02040503050406030204" pitchFamily="18" charset="0"/>
                            </a:rPr>
                          </m:ctrlPr>
                        </m:fPr>
                        <m:num>
                          <m:sSup>
                            <m:sSupPr>
                              <m:ctrlPr>
                                <a:rPr lang="en-US" i="1" smtClean="0">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𝑒</m:t>
                              </m:r>
                            </m:e>
                            <m:sup>
                              <m:r>
                                <a:rPr lang="en-US" i="0">
                                  <a:solidFill>
                                    <a:srgbClr val="C00000"/>
                                  </a:solidFill>
                                  <a:latin typeface="Cambria Math" panose="02040503050406030204" pitchFamily="18" charset="0"/>
                                </a:rPr>
                                <m:t>2</m:t>
                              </m:r>
                            </m:sup>
                          </m:sSup>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𝑛</m:t>
                              </m:r>
                            </m:e>
                            <m:sub>
                              <m:r>
                                <a:rPr lang="en-US" i="1">
                                  <a:solidFill>
                                    <a:srgbClr val="C00000"/>
                                  </a:solidFill>
                                  <a:latin typeface="Cambria Math" panose="02040503050406030204" pitchFamily="18" charset="0"/>
                                </a:rPr>
                                <m:t>𝑒</m:t>
                              </m:r>
                            </m:sub>
                          </m:sSub>
                        </m:num>
                        <m:den>
                          <m:r>
                            <a:rPr lang="en-US" i="0">
                              <a:latin typeface="Cambria Math" panose="02040503050406030204" pitchFamily="18" charset="0"/>
                            </a:rPr>
                            <m:t>2</m:t>
                          </m:r>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𝜀</m:t>
                              </m:r>
                            </m:e>
                            <m:sub>
                              <m:r>
                                <a:rPr lang="en-US" i="0">
                                  <a:solidFill>
                                    <a:srgbClr val="C00000"/>
                                  </a:solidFill>
                                  <a:latin typeface="Cambria Math" panose="02040503050406030204" pitchFamily="18" charset="0"/>
                                </a:rPr>
                                <m:t>0</m:t>
                              </m:r>
                            </m:sub>
                          </m:sSub>
                          <m:r>
                            <a:rPr lang="en-US" i="1">
                              <a:solidFill>
                                <a:srgbClr val="C00000"/>
                              </a:solidFill>
                              <a:latin typeface="Cambria Math" panose="02040503050406030204" pitchFamily="18" charset="0"/>
                            </a:rPr>
                            <m:t>𝑚</m:t>
                          </m:r>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i="0">
                                  <a:latin typeface="Cambria Math" panose="02040503050406030204" pitchFamily="18" charset="0"/>
                                </a:rPr>
                                <m:t>2</m:t>
                              </m:r>
                            </m:sup>
                          </m:sSup>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1530730" y="844492"/>
                <a:ext cx="4025140" cy="118352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530730" y="2082182"/>
                <a:ext cx="1930337" cy="11835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n</m:t>
                      </m:r>
                      <m:r>
                        <a:rPr lang="en-US" i="0">
                          <a:latin typeface="Cambria Math" panose="02040503050406030204" pitchFamily="18" charset="0"/>
                        </a:rPr>
                        <m:t>=</m:t>
                      </m:r>
                      <m:rad>
                        <m:radPr>
                          <m:degHide m:val="on"/>
                          <m:ctrlPr>
                            <a:rPr lang="en-US" i="1">
                              <a:latin typeface="Cambria Math" panose="02040503050406030204" pitchFamily="18" charset="0"/>
                            </a:rPr>
                          </m:ctrlPr>
                        </m:radPr>
                        <m:deg/>
                        <m:e>
                          <m:r>
                            <a:rPr lang="en-US" i="0">
                              <a:latin typeface="Cambria Math" panose="02040503050406030204" pitchFamily="18" charset="0"/>
                            </a:rPr>
                            <m:t>1−</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𝑒</m:t>
                                  </m:r>
                                </m:sub>
                              </m:sSub>
                            </m:num>
                            <m:den>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𝑐</m:t>
                                  </m:r>
                                </m:sub>
                              </m:sSub>
                            </m:den>
                          </m:f>
                        </m:e>
                      </m:rad>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1530730" y="2082182"/>
                <a:ext cx="1930337" cy="118352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631579" y="2399062"/>
                <a:ext cx="242508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𝑐</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0">
                              <a:latin typeface="Cambria Math" panose="02040503050406030204" pitchFamily="18" charset="0"/>
                            </a:rPr>
                            <m:t>0</m:t>
                          </m:r>
                        </m:sub>
                      </m:sSub>
                      <m:r>
                        <a:rPr lang="en-US" i="1">
                          <a:latin typeface="Cambria Math" panose="02040503050406030204" pitchFamily="18" charset="0"/>
                        </a:rPr>
                        <m:t>𝑚</m:t>
                      </m:r>
                      <m:f>
                        <m:fPr>
                          <m:type m:val="lin"/>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i="0">
                                  <a:latin typeface="Cambria Math" panose="02040503050406030204" pitchFamily="18" charset="0"/>
                                </a:rPr>
                                <m:t>2</m:t>
                              </m:r>
                            </m:sup>
                          </m:sSup>
                        </m:num>
                        <m:den>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sup>
                          </m:sSup>
                        </m:den>
                      </m:f>
                    </m:oMath>
                  </m:oMathPara>
                </a14:m>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4631579" y="2399062"/>
                <a:ext cx="2425087" cy="461665"/>
              </a:xfrm>
              <a:prstGeom prst="rect">
                <a:avLst/>
              </a:prstGeom>
              <a:blipFill>
                <a:blip r:embed="rId4"/>
                <a:stretch>
                  <a:fillRect t="-124000" r="-20854" b="-197333"/>
                </a:stretch>
              </a:blipFill>
            </p:spPr>
            <p:txBody>
              <a:bodyPr/>
              <a:lstStyle/>
              <a:p>
                <a:r>
                  <a:rPr lang="en-US">
                    <a:noFill/>
                  </a:rPr>
                  <a:t> </a:t>
                </a:r>
              </a:p>
            </p:txBody>
          </p:sp>
        </mc:Fallback>
      </mc:AlternateContent>
      <p:sp>
        <p:nvSpPr>
          <p:cNvPr id="16" name="Rectangle 15"/>
          <p:cNvSpPr/>
          <p:nvPr/>
        </p:nvSpPr>
        <p:spPr>
          <a:xfrm>
            <a:off x="368395" y="3221048"/>
            <a:ext cx="8526368" cy="3416320"/>
          </a:xfrm>
          <a:prstGeom prst="rect">
            <a:avLst/>
          </a:prstGeom>
        </p:spPr>
        <p:txBody>
          <a:bodyPr wrap="square">
            <a:spAutoFit/>
          </a:bodyPr>
          <a:lstStyle/>
          <a:p>
            <a:r>
              <a:rPr lang="en-US" dirty="0" smtClean="0">
                <a:solidFill>
                  <a:srgbClr val="014188"/>
                </a:solidFill>
              </a:rPr>
              <a:t>For Ne at 300 </a:t>
            </a:r>
            <a:r>
              <a:rPr lang="en-US" dirty="0" err="1" smtClean="0">
                <a:solidFill>
                  <a:srgbClr val="014188"/>
                </a:solidFill>
              </a:rPr>
              <a:t>Torr</a:t>
            </a:r>
            <a:r>
              <a:rPr lang="en-US" dirty="0" smtClean="0">
                <a:solidFill>
                  <a:srgbClr val="014188"/>
                </a:solidFill>
              </a:rPr>
              <a:t> &amp; 1.1% ionization, </a:t>
            </a:r>
            <a:r>
              <a:rPr lang="en-US" i="1" dirty="0" smtClean="0">
                <a:solidFill>
                  <a:srgbClr val="014188"/>
                </a:solidFill>
              </a:rPr>
              <a:t>n</a:t>
            </a:r>
            <a:r>
              <a:rPr lang="en-US" i="1" baseline="-25000" dirty="0" smtClean="0">
                <a:solidFill>
                  <a:srgbClr val="014188"/>
                </a:solidFill>
              </a:rPr>
              <a:t>e</a:t>
            </a:r>
            <a:r>
              <a:rPr lang="en-US" i="1" dirty="0" smtClean="0">
                <a:solidFill>
                  <a:srgbClr val="014188"/>
                </a:solidFill>
              </a:rPr>
              <a:t> = </a:t>
            </a:r>
            <a:r>
              <a:rPr lang="en-US" dirty="0" smtClean="0">
                <a:solidFill>
                  <a:srgbClr val="014188"/>
                </a:solidFill>
              </a:rPr>
              <a:t>1.17</a:t>
            </a:r>
            <a:r>
              <a:rPr lang="en-US" i="1" dirty="0" smtClean="0">
                <a:solidFill>
                  <a:srgbClr val="014188"/>
                </a:solidFill>
              </a:rPr>
              <a:t> </a:t>
            </a:r>
            <a:r>
              <a:rPr lang="en-US" dirty="0" smtClean="0">
                <a:solidFill>
                  <a:srgbClr val="014188"/>
                </a:solidFill>
              </a:rPr>
              <a:t>x 10</a:t>
            </a:r>
            <a:r>
              <a:rPr lang="en-US" baseline="30000" dirty="0" smtClean="0">
                <a:solidFill>
                  <a:srgbClr val="8E0000"/>
                </a:solidFill>
              </a:rPr>
              <a:t>17</a:t>
            </a:r>
            <a:r>
              <a:rPr lang="en-US" dirty="0">
                <a:solidFill>
                  <a:srgbClr val="014188"/>
                </a:solidFill>
              </a:rPr>
              <a:t> e/cc</a:t>
            </a:r>
            <a:r>
              <a:rPr lang="en-US" dirty="0" smtClean="0">
                <a:solidFill>
                  <a:srgbClr val="014188"/>
                </a:solidFill>
              </a:rPr>
              <a:t>.</a:t>
            </a:r>
            <a:r>
              <a:rPr lang="en-US" dirty="0">
                <a:solidFill>
                  <a:srgbClr val="014188"/>
                </a:solidFill>
              </a:rPr>
              <a:t> For 800 nm light, </a:t>
            </a:r>
            <a:r>
              <a:rPr lang="en-US" i="1" dirty="0" err="1">
                <a:solidFill>
                  <a:srgbClr val="014188"/>
                </a:solidFill>
              </a:rPr>
              <a:t>n</a:t>
            </a:r>
            <a:r>
              <a:rPr lang="en-US" baseline="-25000" dirty="0" err="1">
                <a:solidFill>
                  <a:srgbClr val="014188"/>
                </a:solidFill>
              </a:rPr>
              <a:t>c</a:t>
            </a:r>
            <a:r>
              <a:rPr lang="en-US" dirty="0">
                <a:solidFill>
                  <a:srgbClr val="014188"/>
                </a:solidFill>
              </a:rPr>
              <a:t>= 1.73 x 10</a:t>
            </a:r>
            <a:r>
              <a:rPr lang="en-US" baseline="30000" dirty="0">
                <a:solidFill>
                  <a:srgbClr val="8E0000"/>
                </a:solidFill>
              </a:rPr>
              <a:t>21</a:t>
            </a:r>
            <a:r>
              <a:rPr lang="en-US" dirty="0">
                <a:solidFill>
                  <a:srgbClr val="014188"/>
                </a:solidFill>
              </a:rPr>
              <a:t> e/cc. </a:t>
            </a:r>
          </a:p>
          <a:p>
            <a:endParaRPr lang="en-US" dirty="0">
              <a:solidFill>
                <a:srgbClr val="014188"/>
              </a:solidFill>
            </a:endParaRPr>
          </a:p>
          <a:p>
            <a:r>
              <a:rPr lang="en-US" dirty="0" smtClean="0">
                <a:solidFill>
                  <a:srgbClr val="014188"/>
                </a:solidFill>
              </a:rPr>
              <a:t>Thus </a:t>
            </a:r>
            <a:r>
              <a:rPr lang="en-US" i="1" dirty="0" smtClean="0">
                <a:solidFill>
                  <a:srgbClr val="8E0000"/>
                </a:solidFill>
              </a:rPr>
              <a:t>n</a:t>
            </a:r>
            <a:r>
              <a:rPr lang="en-US" i="1" baseline="-25000" dirty="0" smtClean="0">
                <a:solidFill>
                  <a:srgbClr val="8E0000"/>
                </a:solidFill>
              </a:rPr>
              <a:t>e </a:t>
            </a:r>
            <a:r>
              <a:rPr lang="en-US" i="1" dirty="0" smtClean="0">
                <a:solidFill>
                  <a:srgbClr val="8E0000"/>
                </a:solidFill>
              </a:rPr>
              <a:t>/ </a:t>
            </a:r>
            <a:r>
              <a:rPr lang="en-US" i="1" dirty="0" err="1" smtClean="0">
                <a:solidFill>
                  <a:srgbClr val="8E0000"/>
                </a:solidFill>
              </a:rPr>
              <a:t>n</a:t>
            </a:r>
            <a:r>
              <a:rPr lang="en-US" i="1" baseline="-25000" dirty="0" err="1" smtClean="0">
                <a:solidFill>
                  <a:srgbClr val="8E0000"/>
                </a:solidFill>
              </a:rPr>
              <a:t>c</a:t>
            </a:r>
            <a:r>
              <a:rPr lang="en-US" i="1" dirty="0" smtClean="0">
                <a:solidFill>
                  <a:srgbClr val="8E0000"/>
                </a:solidFill>
              </a:rPr>
              <a:t> &lt;&lt; </a:t>
            </a:r>
            <a:r>
              <a:rPr lang="en-US" dirty="0" smtClean="0">
                <a:solidFill>
                  <a:srgbClr val="8E0000"/>
                </a:solidFill>
              </a:rPr>
              <a:t>1</a:t>
            </a:r>
            <a:r>
              <a:rPr lang="en-US" i="1" dirty="0">
                <a:solidFill>
                  <a:srgbClr val="8E0000"/>
                </a:solidFill>
              </a:rPr>
              <a:t> </a:t>
            </a:r>
            <a:r>
              <a:rPr lang="en-US" dirty="0" smtClean="0">
                <a:solidFill>
                  <a:srgbClr val="014188"/>
                </a:solidFill>
              </a:rPr>
              <a:t>for the </a:t>
            </a:r>
            <a:r>
              <a:rPr lang="en-US" dirty="0" smtClean="0">
                <a:solidFill>
                  <a:srgbClr val="8E0000"/>
                </a:solidFill>
              </a:rPr>
              <a:t>IR </a:t>
            </a:r>
            <a:r>
              <a:rPr lang="en-US" dirty="0" err="1" smtClean="0">
                <a:solidFill>
                  <a:srgbClr val="8E0000"/>
                </a:solidFill>
              </a:rPr>
              <a:t>pulse</a:t>
            </a:r>
            <a:r>
              <a:rPr lang="en-US" dirty="0" err="1" smtClean="0">
                <a:solidFill>
                  <a:srgbClr val="014188"/>
                </a:solidFill>
              </a:rPr>
              <a:t>.The</a:t>
            </a:r>
            <a:r>
              <a:rPr lang="en-US" dirty="0" smtClean="0">
                <a:solidFill>
                  <a:srgbClr val="014188"/>
                </a:solidFill>
              </a:rPr>
              <a:t> </a:t>
            </a:r>
            <a:r>
              <a:rPr lang="en-US" dirty="0" err="1" smtClean="0">
                <a:solidFill>
                  <a:srgbClr val="014188"/>
                </a:solidFill>
              </a:rPr>
              <a:t>sq</a:t>
            </a:r>
            <a:r>
              <a:rPr lang="en-US" dirty="0" smtClean="0">
                <a:solidFill>
                  <a:srgbClr val="014188"/>
                </a:solidFill>
              </a:rPr>
              <a:t> root approx. is good. </a:t>
            </a:r>
            <a:r>
              <a:rPr lang="en-US" dirty="0" smtClean="0">
                <a:solidFill>
                  <a:srgbClr val="8E0000"/>
                </a:solidFill>
              </a:rPr>
              <a:t>The plasma electrons exert a strong refractive effect, speeding the IR wave and introducing a negative lensing.</a:t>
            </a:r>
            <a:r>
              <a:rPr lang="en-US" dirty="0" smtClean="0">
                <a:solidFill>
                  <a:srgbClr val="014188"/>
                </a:solidFill>
              </a:rPr>
              <a:t> </a:t>
            </a:r>
          </a:p>
          <a:p>
            <a:endParaRPr lang="en-US" dirty="0">
              <a:solidFill>
                <a:srgbClr val="014188"/>
              </a:solidFill>
            </a:endParaRPr>
          </a:p>
          <a:p>
            <a:r>
              <a:rPr lang="en-US" dirty="0" smtClean="0">
                <a:solidFill>
                  <a:srgbClr val="014188"/>
                </a:solidFill>
              </a:rPr>
              <a:t>Because of its </a:t>
            </a:r>
            <a:r>
              <a:rPr lang="en-US" dirty="0">
                <a:solidFill>
                  <a:srgbClr val="8E0000"/>
                </a:solidFill>
              </a:rPr>
              <a:t>1/</a:t>
            </a:r>
            <a:r>
              <a:rPr lang="el-GR" dirty="0">
                <a:solidFill>
                  <a:srgbClr val="8E0000"/>
                </a:solidFill>
              </a:rPr>
              <a:t>ω</a:t>
            </a:r>
            <a:r>
              <a:rPr lang="en-US" baseline="30000" dirty="0">
                <a:solidFill>
                  <a:srgbClr val="8E0000"/>
                </a:solidFill>
              </a:rPr>
              <a:t>2</a:t>
            </a:r>
            <a:r>
              <a:rPr lang="en-US" baseline="30000" dirty="0">
                <a:solidFill>
                  <a:srgbClr val="014188"/>
                </a:solidFill>
              </a:rPr>
              <a:t> </a:t>
            </a:r>
            <a:r>
              <a:rPr lang="en-US" dirty="0" smtClean="0">
                <a:solidFill>
                  <a:srgbClr val="014188"/>
                </a:solidFill>
              </a:rPr>
              <a:t>dependence, the </a:t>
            </a:r>
            <a:r>
              <a:rPr lang="en-US" dirty="0" smtClean="0">
                <a:solidFill>
                  <a:srgbClr val="8E0000"/>
                </a:solidFill>
              </a:rPr>
              <a:t>plasma</a:t>
            </a:r>
            <a:r>
              <a:rPr lang="en-US" dirty="0" smtClean="0">
                <a:solidFill>
                  <a:srgbClr val="014188"/>
                </a:solidFill>
              </a:rPr>
              <a:t> </a:t>
            </a:r>
            <a:r>
              <a:rPr lang="en-US" dirty="0">
                <a:solidFill>
                  <a:srgbClr val="014188"/>
                </a:solidFill>
              </a:rPr>
              <a:t>contribution </a:t>
            </a:r>
            <a:r>
              <a:rPr lang="en-US" dirty="0" smtClean="0">
                <a:solidFill>
                  <a:srgbClr val="014188"/>
                </a:solidFill>
              </a:rPr>
              <a:t>to the higher frequency </a:t>
            </a:r>
            <a:r>
              <a:rPr lang="en-US" dirty="0" smtClean="0">
                <a:solidFill>
                  <a:srgbClr val="8E0000"/>
                </a:solidFill>
              </a:rPr>
              <a:t>EUV refractive index is negligible</a:t>
            </a:r>
            <a:r>
              <a:rPr lang="en-US" dirty="0" smtClean="0">
                <a:solidFill>
                  <a:srgbClr val="014188"/>
                </a:solidFill>
              </a:rPr>
              <a:t>. </a:t>
            </a:r>
            <a:endParaRPr lang="en-US" baseline="30000" dirty="0">
              <a:solidFill>
                <a:srgbClr val="014188"/>
              </a:solidFill>
            </a:endParaRPr>
          </a:p>
        </p:txBody>
      </p:sp>
      <p:sp>
        <p:nvSpPr>
          <p:cNvPr id="17" name="Rectangle 16"/>
          <p:cNvSpPr/>
          <p:nvPr/>
        </p:nvSpPr>
        <p:spPr>
          <a:xfrm>
            <a:off x="3609177" y="2401582"/>
            <a:ext cx="1024639" cy="461665"/>
          </a:xfrm>
          <a:prstGeom prst="rect">
            <a:avLst/>
          </a:prstGeom>
        </p:spPr>
        <p:txBody>
          <a:bodyPr wrap="none">
            <a:spAutoFit/>
          </a:bodyPr>
          <a:lstStyle/>
          <a:p>
            <a:r>
              <a:rPr lang="en-US" dirty="0">
                <a:solidFill>
                  <a:srgbClr val="014188"/>
                </a:solidFill>
              </a:rPr>
              <a:t>where</a:t>
            </a:r>
          </a:p>
        </p:txBody>
      </p:sp>
    </p:spTree>
    <p:extLst>
      <p:ext uri="{BB962C8B-B14F-4D97-AF65-F5344CB8AC3E}">
        <p14:creationId xmlns:p14="http://schemas.microsoft.com/office/powerpoint/2010/main" val="1664075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of dephasing distance</a:t>
            </a:r>
            <a:endParaRPr lang="en-US" dirty="0"/>
          </a:p>
        </p:txBody>
      </p:sp>
      <p:sp>
        <p:nvSpPr>
          <p:cNvPr id="3" name="Content Placeholder 2"/>
          <p:cNvSpPr>
            <a:spLocks noGrp="1"/>
          </p:cNvSpPr>
          <p:nvPr>
            <p:ph idx="1"/>
          </p:nvPr>
        </p:nvSpPr>
        <p:spPr>
          <a:xfrm>
            <a:off x="349250" y="882650"/>
            <a:ext cx="8847138" cy="5384800"/>
          </a:xfrm>
        </p:spPr>
        <p:txBody>
          <a:bodyPr/>
          <a:lstStyle/>
          <a:p>
            <a:pPr marL="0" indent="0">
              <a:buNone/>
            </a:pPr>
            <a:r>
              <a:rPr lang="en-US" dirty="0" smtClean="0"/>
              <a:t>To determine the value of </a:t>
            </a:r>
            <a:r>
              <a:rPr lang="en-US" i="1" dirty="0" smtClean="0"/>
              <a:t>L</a:t>
            </a:r>
            <a:r>
              <a:rPr lang="en-US" i="1" baseline="-25000" dirty="0" smtClean="0"/>
              <a:t>π</a:t>
            </a:r>
            <a:r>
              <a:rPr lang="en-US" i="1" dirty="0" smtClean="0"/>
              <a:t> </a:t>
            </a:r>
            <a:r>
              <a:rPr lang="en-US" dirty="0" smtClean="0"/>
              <a:t>various </a:t>
            </a:r>
            <a:r>
              <a:rPr lang="en-US" dirty="0"/>
              <a:t>refractive index </a:t>
            </a:r>
            <a:r>
              <a:rPr lang="en-US" dirty="0" smtClean="0"/>
              <a:t>decrements </a:t>
            </a:r>
            <a:r>
              <a:rPr lang="en-US" dirty="0"/>
              <a:t>are required. </a:t>
            </a:r>
            <a:r>
              <a:rPr lang="en-US" dirty="0" smtClean="0"/>
              <a:t>As an example we </a:t>
            </a:r>
            <a:r>
              <a:rPr lang="en-US" dirty="0"/>
              <a:t>choose neon at a pressure of 300 </a:t>
            </a:r>
            <a:r>
              <a:rPr lang="en-US" dirty="0" err="1"/>
              <a:t>Torr</a:t>
            </a:r>
            <a:r>
              <a:rPr lang="en-US" dirty="0"/>
              <a:t> (~0.4 </a:t>
            </a:r>
            <a:r>
              <a:rPr lang="en-US" dirty="0" err="1"/>
              <a:t>atm</a:t>
            </a:r>
            <a:r>
              <a:rPr lang="en-US" dirty="0"/>
              <a:t>), illuminated by an 800 nm wavelength, 40 fsec pulse at an intensity of 3.2 x 10</a:t>
            </a:r>
            <a:r>
              <a:rPr lang="en-US" baseline="30000" dirty="0"/>
              <a:t>14</a:t>
            </a:r>
            <a:r>
              <a:rPr lang="en-US" dirty="0"/>
              <a:t> W/cm</a:t>
            </a:r>
            <a:r>
              <a:rPr lang="en-US" baseline="30000" dirty="0"/>
              <a:t>2</a:t>
            </a:r>
            <a:r>
              <a:rPr lang="en-US" dirty="0"/>
              <a:t>. </a:t>
            </a:r>
            <a:endParaRPr lang="en-US" dirty="0" smtClean="0"/>
          </a:p>
          <a:p>
            <a:pPr marL="0" indent="0">
              <a:buNone/>
            </a:pPr>
            <a:endParaRPr lang="en-US" dirty="0" smtClean="0"/>
          </a:p>
          <a:p>
            <a:pPr marL="0" indent="0">
              <a:buNone/>
            </a:pPr>
            <a:r>
              <a:rPr lang="en-US" dirty="0" smtClean="0">
                <a:solidFill>
                  <a:srgbClr val="8E0000"/>
                </a:solidFill>
              </a:rPr>
              <a:t>For the IR at 800 nm:</a:t>
            </a:r>
          </a:p>
          <a:p>
            <a:pPr marL="0" indent="0">
              <a:buNone/>
            </a:pPr>
            <a:r>
              <a:rPr lang="en-US" dirty="0" smtClean="0">
                <a:solidFill>
                  <a:srgbClr val="8E0000"/>
                </a:solidFill>
              </a:rPr>
              <a:t>Free electrons. </a:t>
            </a:r>
            <a:r>
              <a:rPr lang="en-US" dirty="0" smtClean="0"/>
              <a:t>With1.1 </a:t>
            </a:r>
            <a:r>
              <a:rPr lang="en-US" dirty="0"/>
              <a:t>x 10</a:t>
            </a:r>
            <a:r>
              <a:rPr lang="en-US" baseline="30000" dirty="0"/>
              <a:t>19</a:t>
            </a:r>
            <a:r>
              <a:rPr lang="en-US" dirty="0"/>
              <a:t> neon </a:t>
            </a:r>
            <a:r>
              <a:rPr lang="en-US" dirty="0" smtClean="0"/>
              <a:t>atoms/cm</a:t>
            </a:r>
            <a:r>
              <a:rPr lang="en-US" baseline="30000" dirty="0" smtClean="0"/>
              <a:t>3</a:t>
            </a:r>
            <a:r>
              <a:rPr lang="en-US" dirty="0"/>
              <a:t> </a:t>
            </a:r>
            <a:r>
              <a:rPr lang="en-US" dirty="0" smtClean="0"/>
              <a:t>and 1.1% ionization, the </a:t>
            </a:r>
            <a:r>
              <a:rPr lang="en-US" dirty="0"/>
              <a:t>free electron density </a:t>
            </a:r>
            <a:r>
              <a:rPr lang="en-US" dirty="0" smtClean="0"/>
              <a:t>is 1.2 </a:t>
            </a:r>
            <a:r>
              <a:rPr lang="en-US" dirty="0"/>
              <a:t>x 10</a:t>
            </a:r>
            <a:r>
              <a:rPr lang="en-US" baseline="30000" dirty="0">
                <a:solidFill>
                  <a:srgbClr val="8E0000"/>
                </a:solidFill>
              </a:rPr>
              <a:t>17</a:t>
            </a:r>
            <a:r>
              <a:rPr lang="en-US" dirty="0"/>
              <a:t>e/cm</a:t>
            </a:r>
            <a:r>
              <a:rPr lang="en-US" baseline="30000" dirty="0"/>
              <a:t>3</a:t>
            </a:r>
            <a:r>
              <a:rPr lang="en-US" dirty="0"/>
              <a:t>. With a critical electron density of </a:t>
            </a:r>
            <a:r>
              <a:rPr lang="en-US" dirty="0" smtClean="0"/>
              <a:t>1.7 </a:t>
            </a:r>
            <a:r>
              <a:rPr lang="en-US" dirty="0"/>
              <a:t>x 10</a:t>
            </a:r>
            <a:r>
              <a:rPr lang="en-US" baseline="30000" dirty="0">
                <a:solidFill>
                  <a:srgbClr val="8E0000"/>
                </a:solidFill>
              </a:rPr>
              <a:t>21</a:t>
            </a:r>
            <a:r>
              <a:rPr lang="en-US" dirty="0"/>
              <a:t> e/cm</a:t>
            </a:r>
            <a:r>
              <a:rPr lang="en-US" baseline="30000" dirty="0"/>
              <a:t>3</a:t>
            </a:r>
            <a:r>
              <a:rPr lang="en-US" dirty="0"/>
              <a:t>, the </a:t>
            </a:r>
            <a:r>
              <a:rPr lang="en-US" dirty="0">
                <a:solidFill>
                  <a:srgbClr val="8E0000"/>
                </a:solidFill>
              </a:rPr>
              <a:t>IR</a:t>
            </a:r>
            <a:r>
              <a:rPr lang="en-US" dirty="0"/>
              <a:t> refractive index </a:t>
            </a:r>
            <a:r>
              <a:rPr lang="en-US" dirty="0" smtClean="0"/>
              <a:t>decrement </a:t>
            </a:r>
            <a:r>
              <a:rPr lang="en-US" dirty="0"/>
              <a:t>due to free electrons, </a:t>
            </a:r>
            <a:r>
              <a:rPr lang="en-US" i="1" dirty="0">
                <a:solidFill>
                  <a:srgbClr val="8E0000"/>
                </a:solidFill>
              </a:rPr>
              <a:t>α</a:t>
            </a:r>
            <a:r>
              <a:rPr lang="en-US" i="1" baseline="-25000" dirty="0">
                <a:solidFill>
                  <a:srgbClr val="8E0000"/>
                </a:solidFill>
              </a:rPr>
              <a:t>e</a:t>
            </a:r>
            <a:r>
              <a:rPr lang="en-US" i="1" dirty="0"/>
              <a:t> = </a:t>
            </a:r>
            <a:r>
              <a:rPr lang="en-US" i="1" dirty="0" smtClean="0"/>
              <a:t>n</a:t>
            </a:r>
            <a:r>
              <a:rPr lang="en-US" i="1" baseline="-25000" dirty="0" smtClean="0"/>
              <a:t>e</a:t>
            </a:r>
            <a:r>
              <a:rPr lang="en-US" i="1" dirty="0" smtClean="0"/>
              <a:t>/2n</a:t>
            </a:r>
            <a:r>
              <a:rPr lang="en-US" i="1" baseline="-25000" dirty="0" smtClean="0"/>
              <a:t>c</a:t>
            </a:r>
            <a:r>
              <a:rPr lang="en-US" dirty="0" smtClean="0"/>
              <a:t>, is </a:t>
            </a:r>
            <a:r>
              <a:rPr lang="en-US" dirty="0" smtClean="0">
                <a:solidFill>
                  <a:srgbClr val="8E0000"/>
                </a:solidFill>
              </a:rPr>
              <a:t>3.4 </a:t>
            </a:r>
            <a:r>
              <a:rPr lang="en-US" dirty="0">
                <a:solidFill>
                  <a:srgbClr val="8E0000"/>
                </a:solidFill>
              </a:rPr>
              <a:t>x 10</a:t>
            </a:r>
            <a:r>
              <a:rPr lang="en-US" baseline="30000" dirty="0">
                <a:solidFill>
                  <a:srgbClr val="8E0000"/>
                </a:solidFill>
              </a:rPr>
              <a:t>-5</a:t>
            </a:r>
            <a:r>
              <a:rPr lang="en-US" dirty="0"/>
              <a:t>. </a:t>
            </a:r>
            <a:endParaRPr lang="en-US" dirty="0" smtClean="0"/>
          </a:p>
          <a:p>
            <a:pPr marL="0" indent="0">
              <a:buNone/>
            </a:pPr>
            <a:endParaRPr lang="en-US" dirty="0"/>
          </a:p>
          <a:p>
            <a:pPr marL="0" indent="0">
              <a:buNone/>
            </a:pPr>
            <a:r>
              <a:rPr lang="en-US" dirty="0" smtClean="0">
                <a:solidFill>
                  <a:srgbClr val="8E0000"/>
                </a:solidFill>
              </a:rPr>
              <a:t>Atoms</a:t>
            </a:r>
            <a:r>
              <a:rPr lang="en-US" dirty="0" smtClean="0"/>
              <a:t> </a:t>
            </a:r>
            <a:r>
              <a:rPr lang="en-US" dirty="0"/>
              <a:t>contribution to the </a:t>
            </a:r>
            <a:r>
              <a:rPr lang="en-US" dirty="0">
                <a:solidFill>
                  <a:srgbClr val="8E0000"/>
                </a:solidFill>
              </a:rPr>
              <a:t>IR</a:t>
            </a:r>
            <a:r>
              <a:rPr lang="en-US" dirty="0"/>
              <a:t> refractive </a:t>
            </a:r>
            <a:r>
              <a:rPr lang="en-US" dirty="0" smtClean="0"/>
              <a:t>index. </a:t>
            </a:r>
            <a:r>
              <a:rPr lang="en-US" dirty="0"/>
              <a:t>S</a:t>
            </a:r>
            <a:r>
              <a:rPr lang="en-US" dirty="0" smtClean="0"/>
              <a:t>ee </a:t>
            </a:r>
            <a:r>
              <a:rPr lang="en-US" dirty="0"/>
              <a:t>the </a:t>
            </a:r>
            <a:r>
              <a:rPr lang="en-US" dirty="0" smtClean="0"/>
              <a:t>text. </a:t>
            </a:r>
          </a:p>
          <a:p>
            <a:pPr marL="0" indent="0">
              <a:buNone/>
            </a:pPr>
            <a:r>
              <a:rPr lang="en-US" i="1" dirty="0" smtClean="0">
                <a:solidFill>
                  <a:srgbClr val="8E0000"/>
                </a:solidFill>
              </a:rPr>
              <a:t>α</a:t>
            </a:r>
            <a:r>
              <a:rPr lang="en-US" i="1" baseline="-25000" dirty="0" smtClean="0">
                <a:solidFill>
                  <a:srgbClr val="8E0000"/>
                </a:solidFill>
              </a:rPr>
              <a:t>a</a:t>
            </a:r>
            <a:r>
              <a:rPr lang="en-US" baseline="-25000" dirty="0" smtClean="0"/>
              <a:t> </a:t>
            </a:r>
            <a:r>
              <a:rPr lang="en-US" dirty="0"/>
              <a:t>= (6.70 x 10</a:t>
            </a:r>
            <a:r>
              <a:rPr lang="en-US" baseline="30000" dirty="0"/>
              <a:t>-5</a:t>
            </a:r>
            <a:r>
              <a:rPr lang="en-US" dirty="0"/>
              <a:t>)(300/760) =</a:t>
            </a:r>
            <a:r>
              <a:rPr lang="en-US" dirty="0" smtClean="0">
                <a:solidFill>
                  <a:srgbClr val="8E0000"/>
                </a:solidFill>
              </a:rPr>
              <a:t>2.6 </a:t>
            </a:r>
            <a:r>
              <a:rPr lang="en-US" dirty="0">
                <a:solidFill>
                  <a:srgbClr val="8E0000"/>
                </a:solidFill>
              </a:rPr>
              <a:t>x 10</a:t>
            </a:r>
            <a:r>
              <a:rPr lang="en-US" baseline="30000" dirty="0">
                <a:solidFill>
                  <a:srgbClr val="8E0000"/>
                </a:solidFill>
              </a:rPr>
              <a:t>-5 </a:t>
            </a:r>
            <a:r>
              <a:rPr lang="en-US" dirty="0"/>
              <a:t>at </a:t>
            </a:r>
            <a:r>
              <a:rPr lang="en-US" dirty="0">
                <a:solidFill>
                  <a:srgbClr val="8E0000"/>
                </a:solidFill>
              </a:rPr>
              <a:t>800 nm </a:t>
            </a:r>
            <a:r>
              <a:rPr lang="en-US" dirty="0"/>
              <a:t>wavelength. </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58</a:t>
            </a:fld>
            <a:endParaRPr lang="en-US"/>
          </a:p>
        </p:txBody>
      </p:sp>
    </p:spTree>
    <p:extLst>
      <p:ext uri="{BB962C8B-B14F-4D97-AF65-F5344CB8AC3E}">
        <p14:creationId xmlns:p14="http://schemas.microsoft.com/office/powerpoint/2010/main" val="20106261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Dephasing example; high harmonic refractive index</a:t>
            </a:r>
            <a:endParaRPr lang="en-US" dirty="0"/>
          </a:p>
        </p:txBody>
      </p:sp>
      <p:sp>
        <p:nvSpPr>
          <p:cNvPr id="3" name="Content Placeholder 2"/>
          <p:cNvSpPr>
            <a:spLocks noGrp="1"/>
          </p:cNvSpPr>
          <p:nvPr>
            <p:ph idx="1"/>
          </p:nvPr>
        </p:nvSpPr>
        <p:spPr>
          <a:xfrm>
            <a:off x="291306" y="819150"/>
            <a:ext cx="8352632" cy="5822950"/>
          </a:xfrm>
        </p:spPr>
        <p:txBody>
          <a:bodyPr/>
          <a:lstStyle/>
          <a:p>
            <a:pPr marL="0" indent="0">
              <a:buNone/>
            </a:pPr>
            <a:r>
              <a:rPr lang="en-US" dirty="0" smtClean="0">
                <a:solidFill>
                  <a:srgbClr val="8E0000"/>
                </a:solidFill>
              </a:rPr>
              <a:t>High </a:t>
            </a:r>
            <a:r>
              <a:rPr lang="en-US" dirty="0">
                <a:solidFill>
                  <a:srgbClr val="8E0000"/>
                </a:solidFill>
              </a:rPr>
              <a:t>harmonic refractive </a:t>
            </a:r>
            <a:r>
              <a:rPr lang="en-US" dirty="0" smtClean="0">
                <a:solidFill>
                  <a:srgbClr val="8E0000"/>
                </a:solidFill>
              </a:rPr>
              <a:t>indices</a:t>
            </a:r>
            <a:r>
              <a:rPr lang="en-US" dirty="0" smtClean="0"/>
              <a:t>. Neon at 3.2 x 10</a:t>
            </a:r>
            <a:r>
              <a:rPr lang="en-US" baseline="30000" dirty="0" smtClean="0"/>
              <a:t>14</a:t>
            </a:r>
            <a:r>
              <a:rPr lang="en-US" dirty="0" smtClean="0"/>
              <a:t> W/cm</a:t>
            </a:r>
            <a:r>
              <a:rPr lang="en-US" baseline="30000" dirty="0" smtClean="0"/>
              <a:t>2</a:t>
            </a:r>
            <a:r>
              <a:rPr lang="en-US" dirty="0" smtClean="0"/>
              <a:t>, highest </a:t>
            </a:r>
            <a:r>
              <a:rPr lang="en-US" dirty="0"/>
              <a:t>harmonic </a:t>
            </a:r>
            <a:r>
              <a:rPr lang="en-US" dirty="0" smtClean="0"/>
              <a:t>is h= 53, 15.1 nm, 82.2 eV. </a:t>
            </a:r>
          </a:p>
          <a:p>
            <a:pPr marL="0" indent="0">
              <a:buNone/>
            </a:pPr>
            <a:endParaRPr lang="en-US" dirty="0" smtClean="0"/>
          </a:p>
          <a:p>
            <a:pPr marL="0" indent="0">
              <a:buNone/>
            </a:pPr>
            <a:r>
              <a:rPr lang="en-US" dirty="0" smtClean="0">
                <a:solidFill>
                  <a:srgbClr val="8E0000"/>
                </a:solidFill>
              </a:rPr>
              <a:t>For the atoms </a:t>
            </a:r>
            <a:r>
              <a:rPr lang="en-US" dirty="0" smtClean="0"/>
              <a:t>at EUV wavelengths, Appendix C, Table C.1, </a:t>
            </a:r>
            <a:r>
              <a:rPr lang="en-US" i="1" dirty="0" smtClean="0"/>
              <a:t>f</a:t>
            </a:r>
            <a:r>
              <a:rPr lang="en-US" i="1" baseline="-25000" dirty="0" smtClean="0"/>
              <a:t>1</a:t>
            </a:r>
            <a:r>
              <a:rPr lang="en-US" i="1" baseline="30000" dirty="0" smtClean="0"/>
              <a:t>0</a:t>
            </a:r>
            <a:r>
              <a:rPr lang="en-US" dirty="0" smtClean="0"/>
              <a:t> </a:t>
            </a:r>
            <a:r>
              <a:rPr lang="en-US" dirty="0"/>
              <a:t>= 5.20 and </a:t>
            </a:r>
            <a:r>
              <a:rPr lang="en-US" i="1" dirty="0"/>
              <a:t>f</a:t>
            </a:r>
            <a:r>
              <a:rPr lang="en-US" i="1" baseline="-25000" dirty="0"/>
              <a:t>2</a:t>
            </a:r>
            <a:r>
              <a:rPr lang="en-US" i="1" baseline="30000" dirty="0"/>
              <a:t>0</a:t>
            </a:r>
            <a:r>
              <a:rPr lang="en-US" dirty="0"/>
              <a:t> = </a:t>
            </a:r>
            <a:r>
              <a:rPr lang="en-US" dirty="0" smtClean="0"/>
              <a:t>6.12, </a:t>
            </a:r>
          </a:p>
          <a:p>
            <a:pPr marL="0" indent="0">
              <a:buNone/>
            </a:pPr>
            <a:r>
              <a:rPr lang="en-US" i="1" dirty="0" smtClean="0">
                <a:solidFill>
                  <a:srgbClr val="8E0000"/>
                </a:solidFill>
              </a:rPr>
              <a:t>α</a:t>
            </a:r>
            <a:r>
              <a:rPr lang="en-US" i="1" baseline="-25000" dirty="0" smtClean="0">
                <a:solidFill>
                  <a:srgbClr val="8E0000"/>
                </a:solidFill>
              </a:rPr>
              <a:t>δ </a:t>
            </a:r>
            <a:r>
              <a:rPr lang="en-US" i="1" dirty="0"/>
              <a:t>= δ </a:t>
            </a:r>
            <a:r>
              <a:rPr lang="en-US" i="1" dirty="0" smtClean="0"/>
              <a:t>= n</a:t>
            </a:r>
            <a:r>
              <a:rPr lang="en-US" i="1" baseline="-25000" dirty="0" smtClean="0"/>
              <a:t>a</a:t>
            </a:r>
            <a:r>
              <a:rPr lang="en-US" i="1" dirty="0" smtClean="0"/>
              <a:t>r</a:t>
            </a:r>
            <a:r>
              <a:rPr lang="en-US" i="1" baseline="-25000" dirty="0" smtClean="0"/>
              <a:t>e</a:t>
            </a:r>
            <a:r>
              <a:rPr lang="en-US" i="1" dirty="0" smtClean="0"/>
              <a:t>λ</a:t>
            </a:r>
            <a:r>
              <a:rPr lang="en-US" i="1" baseline="30000" dirty="0" smtClean="0"/>
              <a:t>2</a:t>
            </a:r>
            <a:r>
              <a:rPr lang="en-US" i="1" dirty="0" smtClean="0"/>
              <a:t>f</a:t>
            </a:r>
            <a:r>
              <a:rPr lang="en-US" i="1" baseline="-25000" dirty="0" smtClean="0"/>
              <a:t>1</a:t>
            </a:r>
            <a:r>
              <a:rPr lang="en-US" i="1" baseline="30000" dirty="0" smtClean="0"/>
              <a:t>0</a:t>
            </a:r>
            <a:r>
              <a:rPr lang="en-US" i="1" dirty="0" smtClean="0"/>
              <a:t>/2π </a:t>
            </a:r>
            <a:r>
              <a:rPr lang="en-US" dirty="0">
                <a:solidFill>
                  <a:srgbClr val="8E0000"/>
                </a:solidFill>
              </a:rPr>
              <a:t>= </a:t>
            </a:r>
            <a:r>
              <a:rPr lang="en-US" dirty="0" smtClean="0">
                <a:solidFill>
                  <a:srgbClr val="8E0000"/>
                </a:solidFill>
              </a:rPr>
              <a:t>5.6 </a:t>
            </a:r>
            <a:r>
              <a:rPr lang="en-US" dirty="0">
                <a:solidFill>
                  <a:srgbClr val="8E0000"/>
                </a:solidFill>
              </a:rPr>
              <a:t>x 10</a:t>
            </a:r>
            <a:r>
              <a:rPr lang="en-US" baseline="30000" dirty="0">
                <a:solidFill>
                  <a:srgbClr val="8E0000"/>
                </a:solidFill>
              </a:rPr>
              <a:t>-6</a:t>
            </a:r>
            <a:r>
              <a:rPr lang="en-US" dirty="0"/>
              <a:t>.  </a:t>
            </a:r>
            <a:endParaRPr lang="en-US" dirty="0" smtClean="0"/>
          </a:p>
          <a:p>
            <a:pPr marL="0" indent="0">
              <a:buNone/>
            </a:pPr>
            <a:endParaRPr lang="en-US" dirty="0" smtClean="0"/>
          </a:p>
          <a:p>
            <a:pPr marL="0" indent="0">
              <a:buNone/>
            </a:pPr>
            <a:r>
              <a:rPr lang="en-US" dirty="0" smtClean="0">
                <a:solidFill>
                  <a:srgbClr val="8E0000"/>
                </a:solidFill>
              </a:rPr>
              <a:t>For the ions</a:t>
            </a:r>
            <a:r>
              <a:rPr lang="en-US" dirty="0" smtClean="0"/>
              <a:t>. </a:t>
            </a:r>
            <a:r>
              <a:rPr lang="en-US" dirty="0"/>
              <a:t>F</a:t>
            </a:r>
            <a:r>
              <a:rPr lang="en-US" dirty="0" smtClean="0"/>
              <a:t>ar </a:t>
            </a:r>
            <a:r>
              <a:rPr lang="en-US" dirty="0"/>
              <a:t>from </a:t>
            </a:r>
            <a:r>
              <a:rPr lang="en-US" dirty="0" smtClean="0"/>
              <a:t>the K- and L-absorption edges the </a:t>
            </a:r>
            <a:r>
              <a:rPr lang="en-US" dirty="0"/>
              <a:t>ions </a:t>
            </a:r>
            <a:r>
              <a:rPr lang="en-US" dirty="0" smtClean="0"/>
              <a:t>contribute </a:t>
            </a:r>
            <a:r>
              <a:rPr lang="en-US" dirty="0"/>
              <a:t>essentially the same </a:t>
            </a:r>
            <a:r>
              <a:rPr lang="en-US" dirty="0" smtClean="0"/>
              <a:t>to refractive </a:t>
            </a:r>
            <a:r>
              <a:rPr lang="en-US" dirty="0"/>
              <a:t>index as the atoms </a:t>
            </a:r>
            <a:r>
              <a:rPr lang="en-US" dirty="0" smtClean="0"/>
              <a:t>and thus are included with the atoms. </a:t>
            </a:r>
          </a:p>
          <a:p>
            <a:pPr marL="0" indent="0">
              <a:buNone/>
            </a:pPr>
            <a:endParaRPr lang="en-US" dirty="0"/>
          </a:p>
          <a:p>
            <a:pPr marL="0" indent="0">
              <a:buNone/>
            </a:pPr>
            <a:r>
              <a:rPr lang="en-US" dirty="0" smtClean="0">
                <a:solidFill>
                  <a:srgbClr val="8E0000"/>
                </a:solidFill>
              </a:rPr>
              <a:t>For the free electrons</a:t>
            </a:r>
            <a:r>
              <a:rPr lang="en-US" dirty="0" smtClean="0"/>
              <a:t>. Due to the 1/</a:t>
            </a:r>
            <a:r>
              <a:rPr lang="el-GR" dirty="0" smtClean="0"/>
              <a:t>ω</a:t>
            </a:r>
            <a:r>
              <a:rPr lang="en-US" baseline="30000" dirty="0" smtClean="0"/>
              <a:t>2</a:t>
            </a:r>
            <a:r>
              <a:rPr lang="en-US" dirty="0" smtClean="0"/>
              <a:t> dependence the free electron (plasma) contribution to EUV refractive index is negligible.</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59</a:t>
            </a:fld>
            <a:endParaRPr lang="en-US"/>
          </a:p>
        </p:txBody>
      </p:sp>
    </p:spTree>
    <p:extLst>
      <p:ext uri="{BB962C8B-B14F-4D97-AF65-F5344CB8AC3E}">
        <p14:creationId xmlns:p14="http://schemas.microsoft.com/office/powerpoint/2010/main" val="858105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HHG process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5129" y="847014"/>
                <a:ext cx="8601834" cy="5619100"/>
              </a:xfrm>
            </p:spPr>
            <p:txBody>
              <a:bodyPr/>
              <a:lstStyle/>
              <a:p>
                <a:r>
                  <a:rPr lang="en-US" dirty="0" smtClean="0"/>
                  <a:t>1. The high electric field of a coherent, </a:t>
                </a:r>
                <a:r>
                  <a:rPr lang="en-US" dirty="0" err="1" smtClean="0"/>
                  <a:t>fsec</a:t>
                </a:r>
                <a:r>
                  <a:rPr lang="en-US" dirty="0" smtClean="0"/>
                  <a:t> duration, intense laser pulse liberates an electron from the atom. </a:t>
                </a:r>
              </a:p>
              <a:p>
                <a:r>
                  <a:rPr lang="en-US" dirty="0" smtClean="0"/>
                  <a:t>2</a:t>
                </a:r>
                <a:r>
                  <a:rPr lang="en-US" dirty="0"/>
                  <a:t>. The electron is accelerated in the laser </a:t>
                </a:r>
                <a:r>
                  <a:rPr lang="en-US" dirty="0" smtClean="0"/>
                  <a:t>field, first away then in a return towards the parent ion. </a:t>
                </a:r>
              </a:p>
              <a:p>
                <a:r>
                  <a:rPr lang="en-US" dirty="0" smtClean="0"/>
                  <a:t>3</a:t>
                </a:r>
                <a:r>
                  <a:rPr lang="en-US" dirty="0"/>
                  <a:t>. The electron recombines with the atom (ion) in a very short interaction time, </a:t>
                </a:r>
                <a:r>
                  <a:rPr lang="en-US" dirty="0" smtClean="0"/>
                  <a:t>emitting </a:t>
                </a:r>
                <a:r>
                  <a:rPr lang="en-US" dirty="0"/>
                  <a:t>high energy </a:t>
                </a:r>
                <a:r>
                  <a:rPr lang="en-US" dirty="0" smtClean="0"/>
                  <a:t>photons</a:t>
                </a:r>
              </a:p>
              <a:p>
                <a:r>
                  <a:rPr lang="en-US" dirty="0" smtClean="0"/>
                  <a:t>4</a:t>
                </a:r>
                <a:r>
                  <a:rPr lang="en-US" dirty="0"/>
                  <a:t>. The process simultaneously involves many electron-ion pairs, emitting photons in </a:t>
                </a:r>
                <a:r>
                  <a:rPr lang="en-US" dirty="0" smtClean="0"/>
                  <a:t>phase. There is an </a:t>
                </a:r>
                <a14:m>
                  <m:oMath xmlns:m="http://schemas.openxmlformats.org/officeDocument/2006/math">
                    <m:sSup>
                      <m:sSupPr>
                        <m:ctrlPr>
                          <a:rPr lang="en-US" i="1">
                            <a:latin typeface="Cambria Math" panose="02040503050406030204" pitchFamily="18" charset="0"/>
                          </a:rPr>
                        </m:ctrlPr>
                      </m:sSupPr>
                      <m:e>
                        <m:r>
                          <m:rPr>
                            <m:sty m:val="p"/>
                          </m:rPr>
                          <a:rPr lang="en-US" i="0">
                            <a:latin typeface="Cambria Math" panose="02040503050406030204" pitchFamily="18" charset="0"/>
                          </a:rPr>
                          <m:t>N</m:t>
                        </m:r>
                      </m:e>
                      <m:sup>
                        <m:r>
                          <a:rPr lang="en-US" i="1">
                            <a:latin typeface="Cambria Math" panose="02040503050406030204" pitchFamily="18" charset="0"/>
                          </a:rPr>
                          <m:t>2</m:t>
                        </m:r>
                      </m:sup>
                    </m:sSup>
                  </m:oMath>
                </a14:m>
                <a:r>
                  <a:rPr lang="en-US" dirty="0" smtClean="0"/>
                  <a:t> effect where N is the # of recombination events.</a:t>
                </a:r>
              </a:p>
              <a:p>
                <a:r>
                  <a:rPr lang="en-US" dirty="0" smtClean="0"/>
                  <a:t>5</a:t>
                </a:r>
                <a:r>
                  <a:rPr lang="en-US" dirty="0"/>
                  <a:t>. The </a:t>
                </a:r>
                <a:r>
                  <a:rPr lang="en-US" dirty="0" smtClean="0"/>
                  <a:t>spatial coherence </a:t>
                </a:r>
                <a:r>
                  <a:rPr lang="en-US" dirty="0"/>
                  <a:t>of the incident laser field is effectively transferred to the emitted EUV/SXR radiation. </a:t>
                </a:r>
                <a:endParaRPr lang="en-US" dirty="0" smtClean="0"/>
              </a:p>
              <a:p>
                <a:r>
                  <a:rPr lang="en-US" dirty="0" smtClean="0"/>
                  <a:t>6</a:t>
                </a:r>
                <a:r>
                  <a:rPr lang="en-US" dirty="0"/>
                  <a:t>. The process occurs </a:t>
                </a:r>
                <a:r>
                  <a:rPr lang="en-US" dirty="0" smtClean="0"/>
                  <a:t>symmetrically twice </a:t>
                </a:r>
                <a:r>
                  <a:rPr lang="en-US" dirty="0"/>
                  <a:t>per cycle of the incident laser pulse, at well defined phases, resulting in </a:t>
                </a:r>
                <a:r>
                  <a:rPr lang="en-US" dirty="0" smtClean="0"/>
                  <a:t>odd-only harmonic emissions.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5129" y="847014"/>
                <a:ext cx="8601834" cy="5619100"/>
              </a:xfrm>
              <a:blipFill>
                <a:blip r:embed="rId2"/>
                <a:stretch>
                  <a:fillRect l="-921" t="-759" r="-2055" b="-3471"/>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6</a:t>
            </a:fld>
            <a:endParaRPr lang="en-US"/>
          </a:p>
        </p:txBody>
      </p:sp>
    </p:spTree>
    <p:extLst>
      <p:ext uri="{BB962C8B-B14F-4D97-AF65-F5344CB8AC3E}">
        <p14:creationId xmlns:p14="http://schemas.microsoft.com/office/powerpoint/2010/main" val="12552992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Dephasing distance, continued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46100" y="857250"/>
                <a:ext cx="8013700" cy="5586248"/>
              </a:xfrm>
            </p:spPr>
            <p:txBody>
              <a:bodyPr/>
              <a:lstStyle/>
              <a:p>
                <a:pPr marL="0" indent="0">
                  <a:buNone/>
                </a:pPr>
                <a:r>
                  <a:rPr lang="en-US" dirty="0" smtClean="0"/>
                  <a:t>The net refractive index increment, </a:t>
                </a:r>
                <a:r>
                  <a:rPr lang="en-US" i="1" dirty="0"/>
                  <a:t>Δn</a:t>
                </a:r>
                <a:r>
                  <a:rPr lang="en-US" dirty="0"/>
                  <a:t>, describing the </a:t>
                </a:r>
                <a:r>
                  <a:rPr lang="en-US" dirty="0" smtClean="0"/>
                  <a:t>difference </a:t>
                </a:r>
                <a:r>
                  <a:rPr lang="en-US" dirty="0"/>
                  <a:t>in phase velocity for the IR and high harmonic </a:t>
                </a:r>
                <a:r>
                  <a:rPr lang="en-US" dirty="0" err="1"/>
                  <a:t>wavefronts</a:t>
                </a:r>
                <a:r>
                  <a:rPr lang="en-US" dirty="0"/>
                  <a:t> for this example is </a:t>
                </a:r>
                <a:endParaRPr lang="en-US" dirty="0" smtClean="0"/>
              </a:p>
              <a:p>
                <a:pPr marL="0" indent="0">
                  <a:buNone/>
                </a:pPr>
                <a:r>
                  <a:rPr lang="en-US" i="1" dirty="0" smtClean="0"/>
                  <a:t>Δn </a:t>
                </a:r>
                <a:r>
                  <a:rPr lang="en-US" i="1" dirty="0"/>
                  <a:t>= α</a:t>
                </a:r>
                <a:r>
                  <a:rPr lang="en-US" i="1" baseline="-25000" dirty="0"/>
                  <a:t>e </a:t>
                </a:r>
                <a:r>
                  <a:rPr lang="en-US" i="1" dirty="0"/>
                  <a:t>– α</a:t>
                </a:r>
                <a:r>
                  <a:rPr lang="en-US" i="1" baseline="-25000" dirty="0"/>
                  <a:t>a</a:t>
                </a:r>
                <a:r>
                  <a:rPr lang="en-US" i="1" dirty="0"/>
                  <a:t> - α</a:t>
                </a:r>
                <a:r>
                  <a:rPr lang="en-US" i="1" baseline="-25000" dirty="0"/>
                  <a:t>δ</a:t>
                </a:r>
                <a:r>
                  <a:rPr lang="en-US" baseline="-25000" dirty="0"/>
                  <a:t>  </a:t>
                </a:r>
                <a:r>
                  <a:rPr lang="en-US" dirty="0"/>
                  <a:t>=</a:t>
                </a:r>
                <a:r>
                  <a:rPr lang="en-US" baseline="-25000" dirty="0"/>
                  <a:t> </a:t>
                </a:r>
                <a:r>
                  <a:rPr lang="en-US" dirty="0" smtClean="0"/>
                  <a:t>3.4 </a:t>
                </a:r>
                <a:r>
                  <a:rPr lang="en-US" dirty="0"/>
                  <a:t>x 10</a:t>
                </a:r>
                <a:r>
                  <a:rPr lang="en-US" baseline="30000" dirty="0"/>
                  <a:t>-5</a:t>
                </a:r>
                <a:r>
                  <a:rPr lang="en-US" baseline="-25000" dirty="0"/>
                  <a:t> </a:t>
                </a:r>
                <a:r>
                  <a:rPr lang="en-US" dirty="0"/>
                  <a:t>– </a:t>
                </a:r>
                <a:r>
                  <a:rPr lang="en-US" dirty="0" smtClean="0"/>
                  <a:t>2.6 </a:t>
                </a:r>
                <a:r>
                  <a:rPr lang="en-US" dirty="0"/>
                  <a:t>x 10</a:t>
                </a:r>
                <a:r>
                  <a:rPr lang="en-US" baseline="30000" dirty="0"/>
                  <a:t>-5</a:t>
                </a:r>
                <a:r>
                  <a:rPr lang="en-US" baseline="-25000" dirty="0"/>
                  <a:t> </a:t>
                </a:r>
                <a:r>
                  <a:rPr lang="en-US" dirty="0"/>
                  <a:t>–</a:t>
                </a:r>
                <a:r>
                  <a:rPr lang="en-US" baseline="-25000" dirty="0"/>
                  <a:t> </a:t>
                </a:r>
                <a:r>
                  <a:rPr lang="en-US" dirty="0"/>
                  <a:t>0.56 x </a:t>
                </a:r>
                <a:r>
                  <a:rPr lang="en-US" dirty="0" smtClean="0"/>
                  <a:t>10</a:t>
                </a:r>
                <a:r>
                  <a:rPr lang="en-US" baseline="30000" dirty="0" smtClean="0"/>
                  <a:t>-5</a:t>
                </a:r>
                <a:endParaRPr lang="en-US" baseline="-25000" dirty="0"/>
              </a:p>
              <a:p>
                <a:pPr marL="0" indent="0">
                  <a:buNone/>
                </a:pPr>
                <a:r>
                  <a:rPr lang="en-US" i="1" dirty="0" smtClean="0"/>
                  <a:t>Δn </a:t>
                </a:r>
                <a:r>
                  <a:rPr lang="en-US" i="1" dirty="0"/>
                  <a:t>= </a:t>
                </a:r>
                <a:r>
                  <a:rPr lang="en-US" dirty="0" smtClean="0"/>
                  <a:t>1.7 </a:t>
                </a:r>
                <a:r>
                  <a:rPr lang="en-US" dirty="0"/>
                  <a:t>x </a:t>
                </a:r>
                <a:r>
                  <a:rPr lang="en-US" dirty="0" smtClean="0"/>
                  <a:t>10</a:t>
                </a:r>
                <a:r>
                  <a:rPr lang="en-US" baseline="30000" dirty="0" smtClean="0"/>
                  <a:t>-6</a:t>
                </a:r>
                <a:endParaRPr lang="en-US" dirty="0" smtClean="0"/>
              </a:p>
              <a:p>
                <a:pPr marL="0" indent="0">
                  <a:buNone/>
                </a:pPr>
                <a:r>
                  <a:rPr lang="en-US" dirty="0" smtClean="0"/>
                  <a:t>The</a:t>
                </a:r>
                <a:r>
                  <a:rPr lang="en-US" dirty="0"/>
                  <a:t>n</a:t>
                </a:r>
                <a:r>
                  <a:rPr lang="en-US" dirty="0" smtClean="0"/>
                  <a:t> </a:t>
                </a:r>
                <a14:m>
                  <m:oMath xmlns:m="http://schemas.openxmlformats.org/officeDocument/2006/math">
                    <m:r>
                      <a:rPr lang="en-US" sz="2800" i="1">
                        <a:latin typeface="Cambria Math" panose="02040503050406030204" pitchFamily="18" charset="0"/>
                      </a:rPr>
                      <m:t>𝐿</m:t>
                    </m:r>
                    <m:r>
                      <a:rPr lang="en-US" sz="2800" i="1" baseline="-25000">
                        <a:latin typeface="Cambria Math" panose="02040503050406030204" pitchFamily="18" charset="0"/>
                      </a:rPr>
                      <m:t>𝜋</m:t>
                    </m:r>
                    <m:r>
                      <a:rPr lang="en-US" sz="280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0.5</m:t>
                        </m:r>
                        <m:r>
                          <m:rPr>
                            <m:sty m:val="p"/>
                          </m:rPr>
                          <a:rPr lang="el-GR" sz="2800" i="1">
                            <a:latin typeface="Cambria Math" panose="02040503050406030204" pitchFamily="18" charset="0"/>
                          </a:rPr>
                          <m:t>λ</m:t>
                        </m:r>
                        <m:r>
                          <a:rPr lang="en-US" sz="2800" i="1">
                            <a:latin typeface="Cambria Math" panose="02040503050406030204" pitchFamily="18" charset="0"/>
                          </a:rPr>
                          <m:t>/</m:t>
                        </m:r>
                        <m:r>
                          <a:rPr lang="en-US" sz="2800" i="1">
                            <a:latin typeface="Cambria Math" panose="02040503050406030204" pitchFamily="18" charset="0"/>
                          </a:rPr>
                          <m:t>h</m:t>
                        </m:r>
                      </m:num>
                      <m:den>
                        <m:d>
                          <m:dPr>
                            <m:begChr m:val="["/>
                            <m:endChr m:val="]"/>
                            <m:ctrlPr>
                              <a:rPr lang="en-US" sz="2800" i="1">
                                <a:latin typeface="Cambria Math" panose="02040503050406030204" pitchFamily="18" charset="0"/>
                              </a:rPr>
                            </m:ctrlPr>
                          </m:dPr>
                          <m:e>
                            <m:r>
                              <a:rPr lang="en-US" sz="2800" i="1">
                                <a:latin typeface="Cambria Math" panose="02040503050406030204" pitchFamily="18" charset="0"/>
                              </a:rPr>
                              <m:t>𝛼</m:t>
                            </m:r>
                            <m:r>
                              <a:rPr lang="en-US" sz="2800" i="1" baseline="-25000">
                                <a:latin typeface="Cambria Math" panose="02040503050406030204" pitchFamily="18" charset="0"/>
                              </a:rPr>
                              <m:t>𝑒</m:t>
                            </m:r>
                            <m:r>
                              <a:rPr lang="en-US" sz="2800">
                                <a:latin typeface="Cambria Math" panose="02040503050406030204" pitchFamily="18" charset="0"/>
                              </a:rPr>
                              <m:t>−</m:t>
                            </m:r>
                            <m:r>
                              <a:rPr lang="en-US" sz="2800" i="1">
                                <a:latin typeface="Cambria Math" panose="02040503050406030204" pitchFamily="18" charset="0"/>
                              </a:rPr>
                              <m:t>𝛼</m:t>
                            </m:r>
                            <m:r>
                              <a:rPr lang="en-US" sz="2800" i="1" baseline="-25000">
                                <a:latin typeface="Cambria Math" panose="02040503050406030204" pitchFamily="18" charset="0"/>
                              </a:rPr>
                              <m:t>𝑎</m:t>
                            </m:r>
                            <m:r>
                              <a:rPr lang="en-US" sz="2800">
                                <a:latin typeface="Cambria Math" panose="02040503050406030204" pitchFamily="18" charset="0"/>
                              </a:rPr>
                              <m:t>−</m:t>
                            </m:r>
                            <m:r>
                              <a:rPr lang="en-US" sz="2800" i="1">
                                <a:latin typeface="Cambria Math" panose="02040503050406030204" pitchFamily="18" charset="0"/>
                              </a:rPr>
                              <m:t>𝛼</m:t>
                            </m:r>
                            <m:r>
                              <a:rPr lang="en-US" sz="2800" i="1" baseline="-25000">
                                <a:latin typeface="Cambria Math" panose="02040503050406030204" pitchFamily="18" charset="0"/>
                              </a:rPr>
                              <m:t>𝛿</m:t>
                            </m:r>
                          </m:e>
                        </m:d>
                      </m:den>
                    </m:f>
                  </m:oMath>
                </a14:m>
                <a:r>
                  <a:rPr lang="en-US" dirty="0" smtClean="0"/>
                  <a:t>= 7.5 nm/1.7x10</a:t>
                </a:r>
                <a:r>
                  <a:rPr lang="en-US" baseline="30000" dirty="0" smtClean="0"/>
                  <a:t>-6</a:t>
                </a:r>
                <a:r>
                  <a:rPr lang="en-US" dirty="0" smtClean="0"/>
                  <a:t> , or </a:t>
                </a:r>
                <a:r>
                  <a:rPr lang="en-US" i="1" dirty="0" smtClean="0">
                    <a:solidFill>
                      <a:srgbClr val="FF0000"/>
                    </a:solidFill>
                  </a:rPr>
                  <a:t>L</a:t>
                </a:r>
                <a:r>
                  <a:rPr lang="en-US" i="1" baseline="-25000" dirty="0" smtClean="0">
                    <a:solidFill>
                      <a:srgbClr val="FF0000"/>
                    </a:solidFill>
                  </a:rPr>
                  <a:t>π </a:t>
                </a:r>
                <a:r>
                  <a:rPr lang="en-US" dirty="0">
                    <a:solidFill>
                      <a:srgbClr val="FF0000"/>
                    </a:solidFill>
                  </a:rPr>
                  <a:t>= 4.4 </a:t>
                </a:r>
                <a:r>
                  <a:rPr lang="en-US" dirty="0" smtClean="0">
                    <a:solidFill>
                      <a:srgbClr val="FF0000"/>
                    </a:solidFill>
                  </a:rPr>
                  <a:t>mm </a:t>
                </a:r>
              </a:p>
              <a:p>
                <a:pPr marL="0" indent="0">
                  <a:buNone/>
                </a:pPr>
                <a:r>
                  <a:rPr lang="en-US" dirty="0" smtClean="0"/>
                  <a:t>This is a typical </a:t>
                </a:r>
                <a:r>
                  <a:rPr lang="en-US" dirty="0"/>
                  <a:t>value quoted for such </a:t>
                </a:r>
                <a:r>
                  <a:rPr lang="en-US" dirty="0" smtClean="0"/>
                  <a:t>experiments (Ne, 300 </a:t>
                </a:r>
                <a:r>
                  <a:rPr lang="en-US" dirty="0" err="1" smtClean="0"/>
                  <a:t>Torr</a:t>
                </a:r>
                <a:r>
                  <a:rPr lang="en-US" dirty="0" smtClean="0"/>
                  <a:t>, 3x10</a:t>
                </a:r>
                <a:r>
                  <a:rPr lang="en-US" baseline="30000" dirty="0" smtClean="0"/>
                  <a:t>14</a:t>
                </a:r>
                <a:r>
                  <a:rPr lang="en-US" dirty="0" smtClean="0"/>
                  <a:t> W/cm</a:t>
                </a:r>
                <a:r>
                  <a:rPr lang="en-US" baseline="30000" dirty="0" smtClean="0"/>
                  <a:t>2</a:t>
                </a:r>
                <a:r>
                  <a:rPr lang="en-US" dirty="0" smtClean="0"/>
                  <a:t>). At this distance the IR wave has incrementally phase advanced to such a degree that it is generating h = 53 harmonics </a:t>
                </a:r>
                <a:r>
                  <a:rPr lang="el-GR" dirty="0" smtClean="0"/>
                  <a:t>π </a:t>
                </a:r>
                <a:r>
                  <a:rPr lang="en-US" dirty="0" smtClean="0"/>
                  <a:t>out of phase </a:t>
                </a:r>
                <a:r>
                  <a:rPr lang="en-US" dirty="0"/>
                  <a:t>(destructively) </a:t>
                </a:r>
                <a:r>
                  <a:rPr lang="en-US" dirty="0" smtClean="0"/>
                  <a:t>with the same harmonic generated at the entrance to the laser-atom interaction region. A small increase in the neon pressure would improve this. But…</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46100" y="857250"/>
                <a:ext cx="8013700" cy="5586248"/>
              </a:xfrm>
              <a:blipFill>
                <a:blip r:embed="rId2"/>
                <a:stretch>
                  <a:fillRect l="-1218" t="-764" r="-1750" b="-2729"/>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60</a:t>
            </a:fld>
            <a:endParaRPr lang="en-US"/>
          </a:p>
        </p:txBody>
      </p:sp>
    </p:spTree>
    <p:extLst>
      <p:ext uri="{BB962C8B-B14F-4D97-AF65-F5344CB8AC3E}">
        <p14:creationId xmlns:p14="http://schemas.microsoft.com/office/powerpoint/2010/main" val="3010300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common description of non-linear harmonic phase matching is in terms of wavenumber mismatch, </a:t>
            </a:r>
            <a:r>
              <a:rPr lang="el-GR" dirty="0" smtClean="0"/>
              <a:t>Δ</a:t>
            </a:r>
            <a:r>
              <a:rPr lang="en-US" dirty="0" smtClean="0"/>
              <a:t>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06450" y="1723370"/>
                <a:ext cx="7772400" cy="1724680"/>
              </a:xfrm>
            </p:spPr>
            <p:txBody>
              <a:bodyPr/>
              <a:lstStyle/>
              <a:p>
                <a:pPr marL="0" indent="0">
                  <a:buNone/>
                </a:pPr>
                <a:r>
                  <a:rPr lang="en-US" dirty="0" smtClean="0"/>
                  <a:t>Wavenumber matching in non-linear optics is </a:t>
                </a:r>
                <a:r>
                  <a:rPr lang="en-US" dirty="0"/>
                  <a:t>proportional </a:t>
                </a:r>
                <a:r>
                  <a:rPr lang="en-US" dirty="0" smtClean="0"/>
                  <a:t>to </a:t>
                </a:r>
                <a:r>
                  <a:rPr lang="en-US" dirty="0" smtClean="0">
                    <a:solidFill>
                      <a:srgbClr val="FF0000"/>
                    </a:solidFill>
                  </a:rPr>
                  <a:t>sinc</a:t>
                </a:r>
                <a:r>
                  <a:rPr lang="en-US" baseline="30000" dirty="0" smtClean="0">
                    <a:solidFill>
                      <a:srgbClr val="FF0000"/>
                    </a:solidFill>
                  </a:rPr>
                  <a:t>2</a:t>
                </a:r>
                <a:r>
                  <a:rPr lang="en-US" dirty="0" smtClean="0">
                    <a:solidFill>
                      <a:srgbClr val="FF0000"/>
                    </a:solidFill>
                  </a:rPr>
                  <a:t>(</a:t>
                </a:r>
                <a:r>
                  <a:rPr lang="el-GR" dirty="0">
                    <a:solidFill>
                      <a:srgbClr val="FF0000"/>
                    </a:solidFill>
                  </a:rPr>
                  <a:t>Δ</a:t>
                </a:r>
                <a:r>
                  <a:rPr lang="en-US" dirty="0">
                    <a:solidFill>
                      <a:srgbClr val="FF0000"/>
                    </a:solidFill>
                  </a:rPr>
                  <a:t>k</a:t>
                </a:r>
                <a:r>
                  <a:rPr lang="ar-AE" dirty="0">
                    <a:solidFill>
                      <a:srgbClr val="FF0000"/>
                    </a:solidFill>
                  </a:rPr>
                  <a:t>۰</a:t>
                </a:r>
                <a:r>
                  <a:rPr lang="en-US" dirty="0" smtClean="0">
                    <a:solidFill>
                      <a:srgbClr val="FF0000"/>
                    </a:solidFill>
                  </a:rPr>
                  <a:t>L)</a:t>
                </a:r>
                <a:r>
                  <a:rPr lang="en-US" dirty="0" smtClean="0"/>
                  <a:t>. Maximum conversion efficiency occurs when</a:t>
                </a:r>
                <a:r>
                  <a:rPr lang="el-GR" dirty="0" smtClean="0"/>
                  <a:t> </a:t>
                </a:r>
                <a:r>
                  <a:rPr lang="el-GR" dirty="0"/>
                  <a:t>Δ</a:t>
                </a:r>
                <a:r>
                  <a:rPr lang="en-US" dirty="0"/>
                  <a:t>k</a:t>
                </a:r>
                <a:r>
                  <a:rPr lang="ar-AE" dirty="0"/>
                  <a:t>۰</a:t>
                </a:r>
                <a:r>
                  <a:rPr lang="en-US" dirty="0"/>
                  <a:t>L = </a:t>
                </a:r>
                <a:r>
                  <a:rPr lang="en-US" dirty="0" smtClean="0"/>
                  <a:t>0. The conversion efficiency goes to zero when </a:t>
                </a:r>
                <a:r>
                  <a:rPr lang="el-GR" dirty="0">
                    <a:solidFill>
                      <a:srgbClr val="FF0000"/>
                    </a:solidFill>
                  </a:rPr>
                  <a:t>Δ</a:t>
                </a:r>
                <a:r>
                  <a:rPr lang="en-US" dirty="0">
                    <a:solidFill>
                      <a:srgbClr val="FF0000"/>
                    </a:solidFill>
                  </a:rPr>
                  <a:t>k</a:t>
                </a:r>
                <a:r>
                  <a:rPr lang="ar-AE" dirty="0">
                    <a:solidFill>
                      <a:srgbClr val="FF0000"/>
                    </a:solidFill>
                  </a:rPr>
                  <a:t>۰</a:t>
                </a:r>
                <a:r>
                  <a:rPr lang="en-US" dirty="0">
                    <a:solidFill>
                      <a:srgbClr val="FF0000"/>
                    </a:solidFill>
                  </a:rPr>
                  <a:t>L = </a:t>
                </a:r>
                <a:r>
                  <a:rPr lang="el-GR" sz="2800" i="1" dirty="0" smtClean="0">
                    <a:solidFill>
                      <a:srgbClr val="FF0000"/>
                    </a:solidFill>
                    <a:latin typeface="Times New Roman" panose="02020603050405020304" pitchFamily="18" charset="0"/>
                    <a:cs typeface="Times New Roman" panose="02020603050405020304" pitchFamily="18" charset="0"/>
                  </a:rPr>
                  <a:t>π</a:t>
                </a:r>
                <a:r>
                  <a:rPr lang="en-US" sz="2800" i="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thus </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smtClean="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r>
                  <a:rPr lang="en-US" sz="2800" dirty="0" smtClean="0">
                    <a:latin typeface="Times New Roman" panose="02020603050405020304" pitchFamily="18" charset="0"/>
                    <a:cs typeface="Times New Roman" panose="02020603050405020304" pitchFamily="18" charset="0"/>
                  </a:rPr>
                  <a:t>Showing again t</a:t>
                </a:r>
                <a14:m>
                  <m:oMath xmlns:m="http://schemas.openxmlformats.org/officeDocument/2006/math">
                    <m:r>
                      <m:rPr>
                        <m:sty m:val="p"/>
                      </m:rPr>
                      <a:rPr lang="en-US" b="0" i="0" smtClean="0">
                        <a:latin typeface="Cambria Math" panose="02040503050406030204" pitchFamily="18" charset="0"/>
                      </a:rPr>
                      <m:t>hat</m:t>
                    </m:r>
                    <m:r>
                      <a:rPr lang="en-US" b="0" i="0" smtClean="0">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𝛼</m:t>
                        </m:r>
                        <m:r>
                          <a:rPr lang="en-US" i="1">
                            <a:latin typeface="Cambria Math" panose="02040503050406030204" pitchFamily="18" charset="0"/>
                          </a:rPr>
                          <m:t>𝑒</m:t>
                        </m:r>
                        <m:r>
                          <a:rPr lang="en-US">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𝑎</m:t>
                        </m:r>
                        <m:r>
                          <a:rPr lang="en-US">
                            <a:latin typeface="Cambria Math" panose="02040503050406030204" pitchFamily="18" charset="0"/>
                          </a:rPr>
                          <m:t>−</m:t>
                        </m:r>
                        <m:r>
                          <a:rPr lang="en-US" i="1">
                            <a:latin typeface="Cambria Math" panose="02040503050406030204" pitchFamily="18" charset="0"/>
                          </a:rPr>
                          <m:t>𝛼𝛿</m:t>
                        </m:r>
                      </m:e>
                    </m:d>
                  </m:oMath>
                </a14:m>
                <a:r>
                  <a:rPr lang="en-US" dirty="0" smtClean="0">
                    <a:latin typeface="Times New Roman" panose="02020603050405020304" pitchFamily="18" charset="0"/>
                    <a:cs typeface="Times New Roman" panose="02020603050405020304" pitchFamily="18" charset="0"/>
                  </a:rPr>
                  <a:t> causes a phase mismatch which limits harmonic conversion efficiency.</a:t>
                </a:r>
                <a:endParaRPr lang="en-US" dirty="0">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06450" y="1723370"/>
                <a:ext cx="7772400" cy="1724680"/>
              </a:xfrm>
              <a:blipFill>
                <a:blip r:embed="rId2"/>
                <a:stretch>
                  <a:fillRect l="-1569" t="-2473" b="-146643"/>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61</a:t>
            </a:fld>
            <a:endParaRPr lang="en-US"/>
          </a:p>
        </p:txBody>
      </p:sp>
      <p:sp>
        <p:nvSpPr>
          <p:cNvPr id="5" name="Rectangle 4"/>
          <p:cNvSpPr/>
          <p:nvPr/>
        </p:nvSpPr>
        <p:spPr>
          <a:xfrm>
            <a:off x="2115858" y="1066800"/>
            <a:ext cx="4046095" cy="523220"/>
          </a:xfrm>
          <a:prstGeom prst="rect">
            <a:avLst/>
          </a:prstGeom>
        </p:spPr>
        <p:txBody>
          <a:bodyPr wrap="square">
            <a:spAutoFit/>
          </a:bodyPr>
          <a:lstStyle/>
          <a:p>
            <a:r>
              <a:rPr lang="en-US" sz="2800" dirty="0" err="1">
                <a:solidFill>
                  <a:srgbClr val="014188"/>
                </a:solidFill>
                <a:latin typeface="Times New Roman" panose="02020603050405020304" pitchFamily="18" charset="0"/>
                <a:ea typeface="Times New Roman" panose="02020603050405020304" pitchFamily="18" charset="0"/>
              </a:rPr>
              <a:t>Δk</a:t>
            </a:r>
            <a:r>
              <a:rPr lang="en-US" sz="2800" dirty="0">
                <a:solidFill>
                  <a:srgbClr val="014188"/>
                </a:solidFill>
                <a:latin typeface="Times New Roman" panose="02020603050405020304" pitchFamily="18" charset="0"/>
                <a:ea typeface="Times New Roman" panose="02020603050405020304" pitchFamily="18" charset="0"/>
              </a:rPr>
              <a:t> = </a:t>
            </a:r>
            <a:r>
              <a:rPr lang="en-US" sz="2800" dirty="0" err="1">
                <a:solidFill>
                  <a:srgbClr val="014188"/>
                </a:solidFill>
                <a:latin typeface="Times New Roman" panose="02020603050405020304" pitchFamily="18" charset="0"/>
                <a:ea typeface="Times New Roman" panose="02020603050405020304" pitchFamily="18" charset="0"/>
              </a:rPr>
              <a:t>k</a:t>
            </a:r>
            <a:r>
              <a:rPr lang="en-US" sz="2800" baseline="-25000" dirty="0" err="1">
                <a:solidFill>
                  <a:srgbClr val="014188"/>
                </a:solidFill>
                <a:latin typeface="Times New Roman" panose="02020603050405020304" pitchFamily="18" charset="0"/>
                <a:ea typeface="Times New Roman" panose="02020603050405020304" pitchFamily="18" charset="0"/>
              </a:rPr>
              <a:t>h</a:t>
            </a:r>
            <a:r>
              <a:rPr lang="en-US" sz="2800" dirty="0">
                <a:solidFill>
                  <a:srgbClr val="014188"/>
                </a:solidFill>
                <a:latin typeface="Times New Roman" panose="02020603050405020304" pitchFamily="18" charset="0"/>
                <a:ea typeface="Times New Roman" panose="02020603050405020304" pitchFamily="18" charset="0"/>
              </a:rPr>
              <a:t> – </a:t>
            </a:r>
            <a:r>
              <a:rPr lang="en-US" sz="2800" dirty="0" err="1">
                <a:solidFill>
                  <a:srgbClr val="014188"/>
                </a:solidFill>
                <a:latin typeface="Times New Roman" panose="02020603050405020304" pitchFamily="18" charset="0"/>
                <a:ea typeface="Times New Roman" panose="02020603050405020304" pitchFamily="18" charset="0"/>
              </a:rPr>
              <a:t>hk</a:t>
            </a:r>
            <a:r>
              <a:rPr lang="en-US" sz="2800" dirty="0">
                <a:solidFill>
                  <a:srgbClr val="014188"/>
                </a:solidFill>
                <a:latin typeface="Times New Roman" panose="02020603050405020304" pitchFamily="18" charset="0"/>
                <a:ea typeface="Times New Roman" panose="02020603050405020304" pitchFamily="18" charset="0"/>
              </a:rPr>
              <a:t> = </a:t>
            </a:r>
            <a:r>
              <a:rPr lang="en-US" sz="2800" dirty="0" err="1">
                <a:solidFill>
                  <a:srgbClr val="014188"/>
                </a:solidFill>
                <a:latin typeface="Times New Roman" panose="02020603050405020304" pitchFamily="18" charset="0"/>
                <a:ea typeface="Times New Roman" panose="02020603050405020304" pitchFamily="18" charset="0"/>
              </a:rPr>
              <a:t>Δk</a:t>
            </a:r>
            <a:r>
              <a:rPr lang="en-US" sz="2800" baseline="-25000" dirty="0" err="1">
                <a:solidFill>
                  <a:srgbClr val="014188"/>
                </a:solidFill>
                <a:latin typeface="Times New Roman" panose="02020603050405020304" pitchFamily="18" charset="0"/>
                <a:ea typeface="Times New Roman" panose="02020603050405020304" pitchFamily="18" charset="0"/>
              </a:rPr>
              <a:t>e</a:t>
            </a:r>
            <a:r>
              <a:rPr lang="en-US" sz="2800" dirty="0">
                <a:solidFill>
                  <a:srgbClr val="014188"/>
                </a:solidFill>
                <a:latin typeface="Times New Roman" panose="02020603050405020304" pitchFamily="18" charset="0"/>
                <a:ea typeface="Times New Roman" panose="02020603050405020304" pitchFamily="18" charset="0"/>
              </a:rPr>
              <a:t> + </a:t>
            </a:r>
            <a:r>
              <a:rPr lang="en-US" sz="2800" dirty="0" err="1" smtClean="0">
                <a:solidFill>
                  <a:srgbClr val="014188"/>
                </a:solidFill>
                <a:latin typeface="Times New Roman" panose="02020603050405020304" pitchFamily="18" charset="0"/>
                <a:ea typeface="Times New Roman" panose="02020603050405020304" pitchFamily="18" charset="0"/>
              </a:rPr>
              <a:t>Δk</a:t>
            </a:r>
            <a:r>
              <a:rPr lang="en-US" sz="2800" baseline="-25000" dirty="0" err="1" smtClean="0">
                <a:solidFill>
                  <a:srgbClr val="014188"/>
                </a:solidFill>
                <a:latin typeface="Times New Roman" panose="02020603050405020304" pitchFamily="18" charset="0"/>
                <a:ea typeface="Times New Roman" panose="02020603050405020304" pitchFamily="18" charset="0"/>
              </a:rPr>
              <a:t>a</a:t>
            </a:r>
            <a:endParaRPr lang="en-US" sz="2800" dirty="0">
              <a:solidFill>
                <a:srgbClr val="014188"/>
              </a:solidFill>
            </a:endParaRPr>
          </a:p>
        </p:txBody>
      </p:sp>
      <p:sp>
        <p:nvSpPr>
          <p:cNvPr id="6" name="Rectangle 2"/>
          <p:cNvSpPr>
            <a:spLocks noChangeArrowheads="1"/>
          </p:cNvSpPr>
          <p:nvPr/>
        </p:nvSpPr>
        <p:spPr bwMode="auto">
          <a:xfrm>
            <a:off x="1245504" y="2475769"/>
            <a:ext cx="1018103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9" name="Rectangle 8"/>
              <p:cNvSpPr/>
              <p:nvPr/>
            </p:nvSpPr>
            <p:spPr>
              <a:xfrm>
                <a:off x="1435100" y="3770316"/>
                <a:ext cx="5283200" cy="9103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014188"/>
                          </a:solidFill>
                          <a:latin typeface="Cambria Math" panose="02040503050406030204" pitchFamily="18" charset="0"/>
                        </a:rPr>
                        <m:t>𝛥</m:t>
                      </m:r>
                      <m:r>
                        <a:rPr lang="en-US" sz="2800" i="1" smtClean="0">
                          <a:solidFill>
                            <a:srgbClr val="014188"/>
                          </a:solidFill>
                          <a:latin typeface="Cambria Math" panose="02040503050406030204" pitchFamily="18" charset="0"/>
                        </a:rPr>
                        <m:t>𝑘</m:t>
                      </m:r>
                      <m:r>
                        <a:rPr lang="en-US" sz="2800" i="0">
                          <a:solidFill>
                            <a:srgbClr val="014188"/>
                          </a:solidFill>
                          <a:latin typeface="Cambria Math" panose="02040503050406030204" pitchFamily="18" charset="0"/>
                        </a:rPr>
                        <m:t>=</m:t>
                      </m:r>
                      <m:f>
                        <m:fPr>
                          <m:ctrlPr>
                            <a:rPr lang="en-US" sz="2800" i="1">
                              <a:solidFill>
                                <a:srgbClr val="014188"/>
                              </a:solidFill>
                              <a:latin typeface="Cambria Math" panose="02040503050406030204" pitchFamily="18" charset="0"/>
                            </a:rPr>
                          </m:ctrlPr>
                        </m:fPr>
                        <m:num>
                          <m:r>
                            <a:rPr lang="en-US" sz="2800" i="1">
                              <a:solidFill>
                                <a:srgbClr val="014188"/>
                              </a:solidFill>
                              <a:latin typeface="Cambria Math" panose="02040503050406030204" pitchFamily="18" charset="0"/>
                            </a:rPr>
                            <m:t>𝜋</m:t>
                          </m:r>
                        </m:num>
                        <m:den>
                          <m:r>
                            <a:rPr lang="en-US" sz="2800" i="1">
                              <a:solidFill>
                                <a:srgbClr val="014188"/>
                              </a:solidFill>
                              <a:latin typeface="Cambria Math" panose="02040503050406030204" pitchFamily="18" charset="0"/>
                            </a:rPr>
                            <m:t>𝐿</m:t>
                          </m:r>
                          <m:r>
                            <a:rPr lang="en-US" sz="2800" i="1">
                              <a:solidFill>
                                <a:srgbClr val="014188"/>
                              </a:solidFill>
                              <a:latin typeface="Cambria Math" panose="02040503050406030204" pitchFamily="18" charset="0"/>
                            </a:rPr>
                            <m:t>𝜋</m:t>
                          </m:r>
                        </m:den>
                      </m:f>
                      <m:r>
                        <a:rPr lang="en-US" sz="2800" i="0">
                          <a:solidFill>
                            <a:srgbClr val="014188"/>
                          </a:solidFill>
                          <a:latin typeface="Cambria Math" panose="02040503050406030204" pitchFamily="18" charset="0"/>
                        </a:rPr>
                        <m:t>=</m:t>
                      </m:r>
                      <m:f>
                        <m:fPr>
                          <m:ctrlPr>
                            <a:rPr lang="en-US" sz="2800" i="1">
                              <a:solidFill>
                                <a:srgbClr val="014188"/>
                              </a:solidFill>
                              <a:latin typeface="Cambria Math" panose="02040503050406030204" pitchFamily="18" charset="0"/>
                            </a:rPr>
                          </m:ctrlPr>
                        </m:fPr>
                        <m:num>
                          <m:r>
                            <a:rPr lang="en-US" sz="2800" i="0">
                              <a:solidFill>
                                <a:srgbClr val="014188"/>
                              </a:solidFill>
                              <a:latin typeface="Cambria Math" panose="02040503050406030204" pitchFamily="18" charset="0"/>
                            </a:rPr>
                            <m:t>2</m:t>
                          </m:r>
                          <m:r>
                            <a:rPr lang="en-US" sz="2800" i="1">
                              <a:solidFill>
                                <a:srgbClr val="014188"/>
                              </a:solidFill>
                              <a:latin typeface="Cambria Math" panose="02040503050406030204" pitchFamily="18" charset="0"/>
                            </a:rPr>
                            <m:t>𝜋</m:t>
                          </m:r>
                          <m:r>
                            <a:rPr lang="en-US" sz="2800" i="1">
                              <a:solidFill>
                                <a:srgbClr val="014188"/>
                              </a:solidFill>
                              <a:latin typeface="Cambria Math" panose="02040503050406030204" pitchFamily="18" charset="0"/>
                            </a:rPr>
                            <m:t>h</m:t>
                          </m:r>
                        </m:num>
                        <m:den>
                          <m:r>
                            <a:rPr lang="en-US" sz="2800" i="1">
                              <a:solidFill>
                                <a:srgbClr val="014188"/>
                              </a:solidFill>
                              <a:latin typeface="Cambria Math" panose="02040503050406030204" pitchFamily="18" charset="0"/>
                            </a:rPr>
                            <m:t>𝜆</m:t>
                          </m:r>
                        </m:den>
                      </m:f>
                      <m:d>
                        <m:dPr>
                          <m:ctrlPr>
                            <a:rPr lang="en-US" sz="2800" i="1">
                              <a:solidFill>
                                <a:srgbClr val="014188"/>
                              </a:solidFill>
                              <a:latin typeface="Cambria Math" panose="02040503050406030204" pitchFamily="18" charset="0"/>
                            </a:rPr>
                          </m:ctrlPr>
                        </m:dPr>
                        <m:e>
                          <m:r>
                            <a:rPr lang="en-US" sz="2800" i="1">
                              <a:solidFill>
                                <a:srgbClr val="014188"/>
                              </a:solidFill>
                              <a:latin typeface="Cambria Math" panose="02040503050406030204" pitchFamily="18" charset="0"/>
                            </a:rPr>
                            <m:t>𝛼</m:t>
                          </m:r>
                          <m:r>
                            <a:rPr lang="en-US" sz="2800" i="1">
                              <a:solidFill>
                                <a:srgbClr val="014188"/>
                              </a:solidFill>
                              <a:latin typeface="Cambria Math" panose="02040503050406030204" pitchFamily="18" charset="0"/>
                            </a:rPr>
                            <m:t>𝑒</m:t>
                          </m:r>
                          <m:r>
                            <a:rPr lang="en-US" sz="2800" i="0">
                              <a:solidFill>
                                <a:srgbClr val="014188"/>
                              </a:solidFill>
                              <a:latin typeface="Cambria Math" panose="02040503050406030204" pitchFamily="18" charset="0"/>
                            </a:rPr>
                            <m:t>−</m:t>
                          </m:r>
                          <m:r>
                            <a:rPr lang="en-US" sz="2800" i="1">
                              <a:solidFill>
                                <a:srgbClr val="014188"/>
                              </a:solidFill>
                              <a:latin typeface="Cambria Math" panose="02040503050406030204" pitchFamily="18" charset="0"/>
                            </a:rPr>
                            <m:t>𝛼</m:t>
                          </m:r>
                          <m:r>
                            <a:rPr lang="en-US" sz="2800" i="1">
                              <a:solidFill>
                                <a:srgbClr val="014188"/>
                              </a:solidFill>
                              <a:latin typeface="Cambria Math" panose="02040503050406030204" pitchFamily="18" charset="0"/>
                            </a:rPr>
                            <m:t>𝑎</m:t>
                          </m:r>
                          <m:r>
                            <a:rPr lang="en-US" sz="2800" i="0">
                              <a:solidFill>
                                <a:srgbClr val="014188"/>
                              </a:solidFill>
                              <a:latin typeface="Cambria Math" panose="02040503050406030204" pitchFamily="18" charset="0"/>
                            </a:rPr>
                            <m:t>−</m:t>
                          </m:r>
                          <m:r>
                            <a:rPr lang="en-US" sz="2800" i="1">
                              <a:solidFill>
                                <a:srgbClr val="014188"/>
                              </a:solidFill>
                              <a:latin typeface="Cambria Math" panose="02040503050406030204" pitchFamily="18" charset="0"/>
                            </a:rPr>
                            <m:t>𝛼𝛿</m:t>
                          </m:r>
                        </m:e>
                      </m:d>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1435100" y="3770316"/>
                <a:ext cx="5283200" cy="910377"/>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46731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effect of absorption</a:t>
            </a:r>
            <a:endParaRPr lang="en-US" dirty="0"/>
          </a:p>
        </p:txBody>
      </p:sp>
      <p:sp>
        <p:nvSpPr>
          <p:cNvPr id="3" name="Content Placeholder 2"/>
          <p:cNvSpPr>
            <a:spLocks noGrp="1"/>
          </p:cNvSpPr>
          <p:nvPr>
            <p:ph idx="1"/>
          </p:nvPr>
        </p:nvSpPr>
        <p:spPr>
          <a:xfrm>
            <a:off x="234949" y="895350"/>
            <a:ext cx="8688333" cy="5632980"/>
          </a:xfrm>
        </p:spPr>
        <p:txBody>
          <a:bodyPr/>
          <a:lstStyle/>
          <a:p>
            <a:pPr marL="0" indent="0">
              <a:buNone/>
            </a:pPr>
            <a:r>
              <a:rPr lang="en-US" dirty="0"/>
              <a:t>For </a:t>
            </a:r>
            <a:r>
              <a:rPr lang="en-US" dirty="0" smtClean="0"/>
              <a:t>neon at 800nm/53 = 15.1 nm, </a:t>
            </a:r>
            <a:r>
              <a:rPr lang="en-US" i="1" dirty="0" smtClean="0"/>
              <a:t>f</a:t>
            </a:r>
            <a:r>
              <a:rPr lang="en-US" i="1" baseline="-25000" dirty="0" smtClean="0"/>
              <a:t>2</a:t>
            </a:r>
            <a:r>
              <a:rPr lang="en-US" i="1" baseline="30000" dirty="0" smtClean="0"/>
              <a:t>0</a:t>
            </a:r>
            <a:r>
              <a:rPr lang="en-US" i="1" dirty="0" smtClean="0"/>
              <a:t> </a:t>
            </a:r>
            <a:r>
              <a:rPr lang="en-US" dirty="0"/>
              <a:t>= </a:t>
            </a:r>
            <a:r>
              <a:rPr lang="en-US" dirty="0" smtClean="0"/>
              <a:t>6.12, </a:t>
            </a:r>
            <a:r>
              <a:rPr lang="en-US" dirty="0"/>
              <a:t>which determines the imaginary component of the refractive index</a:t>
            </a:r>
            <a:r>
              <a:rPr lang="en-US" dirty="0" smtClean="0"/>
              <a:t>, which according to </a:t>
            </a:r>
            <a:r>
              <a:rPr lang="en-US" dirty="0" err="1" smtClean="0"/>
              <a:t>Eqs</a:t>
            </a:r>
            <a:r>
              <a:rPr lang="en-US" dirty="0" smtClean="0"/>
              <a:t>.(3.22 &amp; 3.23) gives </a:t>
            </a:r>
            <a:r>
              <a:rPr lang="en-US" i="1" dirty="0"/>
              <a:t>β</a:t>
            </a:r>
            <a:r>
              <a:rPr lang="en-US" dirty="0"/>
              <a:t> = 6.63 x 10</a:t>
            </a:r>
            <a:r>
              <a:rPr lang="en-US" baseline="30000" dirty="0"/>
              <a:t>-6</a:t>
            </a:r>
            <a:r>
              <a:rPr lang="en-US" dirty="0"/>
              <a:t>, and an absorption length </a:t>
            </a:r>
            <a:r>
              <a:rPr lang="en-US" i="1" dirty="0">
                <a:solidFill>
                  <a:srgbClr val="FF0000"/>
                </a:solidFill>
                <a:latin typeface="Times New Roman" panose="02020603050405020304" pitchFamily="18" charset="0"/>
                <a:cs typeface="Times New Roman" panose="02020603050405020304" pitchFamily="18" charset="0"/>
              </a:rPr>
              <a:t>l</a:t>
            </a:r>
            <a:r>
              <a:rPr lang="en-US" baseline="-25000" dirty="0">
                <a:solidFill>
                  <a:srgbClr val="FF0000"/>
                </a:solidFill>
                <a:latin typeface="Times New Roman" panose="02020603050405020304" pitchFamily="18" charset="0"/>
                <a:cs typeface="Times New Roman" panose="02020603050405020304" pitchFamily="18" charset="0"/>
              </a:rPr>
              <a:t>abs</a:t>
            </a:r>
            <a:r>
              <a:rPr lang="en-US" dirty="0">
                <a:solidFill>
                  <a:srgbClr val="FF0000"/>
                </a:solidFill>
                <a:latin typeface="Times New Roman" panose="02020603050405020304" pitchFamily="18" charset="0"/>
                <a:cs typeface="Times New Roman" panose="02020603050405020304" pitchFamily="18" charset="0"/>
              </a:rPr>
              <a:t>= </a:t>
            </a:r>
            <a:r>
              <a:rPr lang="en-US" i="1" dirty="0">
                <a:solidFill>
                  <a:srgbClr val="FF0000"/>
                </a:solidFill>
                <a:latin typeface="Times New Roman" panose="02020603050405020304" pitchFamily="18" charset="0"/>
                <a:cs typeface="Times New Roman" panose="02020603050405020304" pitchFamily="18" charset="0"/>
              </a:rPr>
              <a:t>λ/4πβ</a:t>
            </a:r>
            <a:r>
              <a:rPr lang="en-US" i="1" baseline="-25000" dirty="0">
                <a:solidFill>
                  <a:srgbClr val="FF0000"/>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 0.18 </a:t>
            </a:r>
            <a:r>
              <a:rPr lang="en-US" dirty="0" smtClean="0">
                <a:solidFill>
                  <a:srgbClr val="FF0000"/>
                </a:solidFill>
                <a:latin typeface="Times New Roman" panose="02020603050405020304" pitchFamily="18" charset="0"/>
                <a:cs typeface="Times New Roman" panose="02020603050405020304" pitchFamily="18" charset="0"/>
              </a:rPr>
              <a:t>mm</a:t>
            </a:r>
            <a:r>
              <a:rPr lang="en-US" dirty="0" smtClean="0"/>
              <a:t>.</a:t>
            </a:r>
          </a:p>
          <a:p>
            <a:pPr marL="0" indent="0">
              <a:buNone/>
            </a:pPr>
            <a:r>
              <a:rPr lang="en-US" dirty="0" smtClean="0"/>
              <a:t>Thus </a:t>
            </a:r>
            <a:r>
              <a:rPr lang="en-US" dirty="0"/>
              <a:t>for this example </a:t>
            </a:r>
            <a:r>
              <a:rPr lang="en-US" dirty="0" smtClean="0"/>
              <a:t>the </a:t>
            </a:r>
            <a:r>
              <a:rPr lang="en-US" dirty="0"/>
              <a:t>harmonic must propagate through several absorption lengths, greatly limiting the achievable conversion </a:t>
            </a:r>
            <a:r>
              <a:rPr lang="en-US" dirty="0" smtClean="0"/>
              <a:t>efficiency.</a:t>
            </a:r>
            <a:r>
              <a:rPr lang="en-US" baseline="30000" dirty="0"/>
              <a:t> </a:t>
            </a:r>
            <a:endParaRPr lang="en-US" dirty="0"/>
          </a:p>
          <a:p>
            <a:pPr marL="0" indent="0">
              <a:buNone/>
            </a:pPr>
            <a:r>
              <a:rPr lang="en-US" dirty="0" smtClean="0"/>
              <a:t>Unfortunately this photon energy, 82 eV, is near the peak absorption for neon, as</a:t>
            </a:r>
            <a:r>
              <a:rPr lang="en-US" baseline="-25000" dirty="0" smtClean="0"/>
              <a:t> </a:t>
            </a:r>
            <a:r>
              <a:rPr lang="en-US" dirty="0"/>
              <a:t>seen in the </a:t>
            </a:r>
            <a:r>
              <a:rPr lang="en-US" i="1" dirty="0"/>
              <a:t>f</a:t>
            </a:r>
            <a:r>
              <a:rPr lang="en-US" i="1" baseline="-25000" dirty="0"/>
              <a:t>2</a:t>
            </a:r>
            <a:r>
              <a:rPr lang="en-US" i="1" baseline="30000" dirty="0"/>
              <a:t>0</a:t>
            </a:r>
            <a:r>
              <a:rPr lang="en-US" dirty="0"/>
              <a:t> curve </a:t>
            </a:r>
            <a:r>
              <a:rPr lang="en-US" dirty="0" smtClean="0"/>
              <a:t>in Table </a:t>
            </a:r>
            <a:r>
              <a:rPr lang="en-US" dirty="0"/>
              <a:t>C.1</a:t>
            </a:r>
            <a:r>
              <a:rPr lang="en-US" dirty="0" smtClean="0"/>
              <a:t>. Clearly tradeoffs need to be explored amongst gas, gas </a:t>
            </a:r>
            <a:r>
              <a:rPr lang="en-US" dirty="0"/>
              <a:t>pressure, </a:t>
            </a:r>
            <a:r>
              <a:rPr lang="en-US" dirty="0" smtClean="0"/>
              <a:t>laser intensity </a:t>
            </a:r>
            <a:r>
              <a:rPr lang="en-US" dirty="0"/>
              <a:t>and pulse </a:t>
            </a:r>
            <a:r>
              <a:rPr lang="en-US" dirty="0" smtClean="0"/>
              <a:t>duration when planning an HHG experiment.</a:t>
            </a:r>
          </a:p>
          <a:p>
            <a:pPr marL="0" indent="0">
              <a:buNone/>
            </a:pPr>
            <a:r>
              <a:rPr lang="en-US" dirty="0" smtClean="0"/>
              <a:t>Class project?</a:t>
            </a:r>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62</a:t>
            </a:fld>
            <a:endParaRPr lang="en-US"/>
          </a:p>
        </p:txBody>
      </p:sp>
    </p:spTree>
    <p:extLst>
      <p:ext uri="{BB962C8B-B14F-4D97-AF65-F5344CB8AC3E}">
        <p14:creationId xmlns:p14="http://schemas.microsoft.com/office/powerpoint/2010/main" val="4132957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
            <a:ext cx="8585200" cy="762000"/>
          </a:xfrm>
        </p:spPr>
        <p:txBody>
          <a:bodyPr/>
          <a:lstStyle/>
          <a:p>
            <a:r>
              <a:rPr lang="en-US" dirty="0" smtClean="0"/>
              <a:t>Absorption limited HHG conversion below 100 eV </a:t>
            </a:r>
            <a:endParaRPr lang="en-US" sz="20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4975" y="1339403"/>
            <a:ext cx="7260079" cy="4332437"/>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63</a:t>
            </a:fld>
            <a:endParaRPr lang="en-US"/>
          </a:p>
        </p:txBody>
      </p:sp>
      <p:sp>
        <p:nvSpPr>
          <p:cNvPr id="6" name="Rectangle 5"/>
          <p:cNvSpPr/>
          <p:nvPr/>
        </p:nvSpPr>
        <p:spPr>
          <a:xfrm>
            <a:off x="814975" y="5595300"/>
            <a:ext cx="7583423" cy="707886"/>
          </a:xfrm>
          <a:prstGeom prst="rect">
            <a:avLst/>
          </a:prstGeom>
        </p:spPr>
        <p:txBody>
          <a:bodyPr wrap="square">
            <a:spAutoFit/>
          </a:bodyPr>
          <a:lstStyle/>
          <a:p>
            <a:r>
              <a:rPr lang="en-US" sz="2000" dirty="0" err="1" smtClean="0">
                <a:solidFill>
                  <a:srgbClr val="014188"/>
                </a:solidFill>
                <a:latin typeface="Times New Roman" panose="02020603050405020304" pitchFamily="18" charset="0"/>
                <a:ea typeface="Times New Roman" panose="02020603050405020304" pitchFamily="18" charset="0"/>
              </a:rPr>
              <a:t>Coutesy</a:t>
            </a:r>
            <a:r>
              <a:rPr lang="en-US" sz="2000" dirty="0" smtClean="0">
                <a:solidFill>
                  <a:srgbClr val="014188"/>
                </a:solidFill>
                <a:latin typeface="Times New Roman" panose="02020603050405020304" pitchFamily="18" charset="0"/>
                <a:ea typeface="Times New Roman" panose="02020603050405020304" pitchFamily="18" charset="0"/>
              </a:rPr>
              <a:t> of M</a:t>
            </a:r>
            <a:r>
              <a:rPr lang="en-US" sz="2000" dirty="0">
                <a:solidFill>
                  <a:srgbClr val="014188"/>
                </a:solidFill>
                <a:latin typeface="Times New Roman" panose="02020603050405020304" pitchFamily="18" charset="0"/>
                <a:ea typeface="Times New Roman" panose="02020603050405020304" pitchFamily="18" charset="0"/>
              </a:rPr>
              <a:t>. </a:t>
            </a:r>
            <a:r>
              <a:rPr lang="en-US" sz="2000" dirty="0" err="1">
                <a:solidFill>
                  <a:srgbClr val="014188"/>
                </a:solidFill>
                <a:latin typeface="Times New Roman" panose="02020603050405020304" pitchFamily="18" charset="0"/>
                <a:ea typeface="Times New Roman" panose="02020603050405020304" pitchFamily="18" charset="0"/>
              </a:rPr>
              <a:t>Schnürer</a:t>
            </a:r>
            <a:r>
              <a:rPr lang="en-US" sz="2000" dirty="0">
                <a:solidFill>
                  <a:srgbClr val="014188"/>
                </a:solidFill>
                <a:latin typeface="Times New Roman" panose="02020603050405020304" pitchFamily="18" charset="0"/>
                <a:ea typeface="Times New Roman" panose="02020603050405020304" pitchFamily="18" charset="0"/>
              </a:rPr>
              <a:t>, </a:t>
            </a:r>
            <a:r>
              <a:rPr lang="en-US" sz="2000" dirty="0" err="1" smtClean="0">
                <a:solidFill>
                  <a:srgbClr val="014188"/>
                </a:solidFill>
                <a:latin typeface="Times New Roman" panose="02020603050405020304" pitchFamily="18" charset="0"/>
                <a:ea typeface="Times New Roman" panose="02020603050405020304" pitchFamily="18" charset="0"/>
              </a:rPr>
              <a:t>Techn.Univ.Vienna</a:t>
            </a:r>
            <a:r>
              <a:rPr lang="en-US" sz="2000" dirty="0">
                <a:solidFill>
                  <a:srgbClr val="014188"/>
                </a:solidFill>
                <a:latin typeface="Times New Roman" panose="02020603050405020304" pitchFamily="18" charset="0"/>
                <a:ea typeface="Times New Roman" panose="02020603050405020304" pitchFamily="18" charset="0"/>
              </a:rPr>
              <a:t>, and </a:t>
            </a:r>
            <a:r>
              <a:rPr lang="en-US" sz="2000" dirty="0" err="1">
                <a:solidFill>
                  <a:srgbClr val="014188"/>
                </a:solidFill>
                <a:latin typeface="Times New Roman" panose="02020603050405020304" pitchFamily="18" charset="0"/>
                <a:ea typeface="Times New Roman" panose="02020603050405020304" pitchFamily="18" charset="0"/>
              </a:rPr>
              <a:t>F.Krausz</a:t>
            </a:r>
            <a:r>
              <a:rPr lang="en-US" sz="2000" dirty="0">
                <a:solidFill>
                  <a:srgbClr val="014188"/>
                </a:solidFill>
                <a:latin typeface="Times New Roman" panose="02020603050405020304" pitchFamily="18" charset="0"/>
                <a:ea typeface="Times New Roman" panose="02020603050405020304" pitchFamily="18" charset="0"/>
              </a:rPr>
              <a:t>, Max Planck </a:t>
            </a:r>
            <a:r>
              <a:rPr lang="en-US" sz="2000" dirty="0" err="1" smtClean="0">
                <a:solidFill>
                  <a:srgbClr val="014188"/>
                </a:solidFill>
                <a:latin typeface="Times New Roman" panose="02020603050405020304" pitchFamily="18" charset="0"/>
                <a:ea typeface="Times New Roman" panose="02020603050405020304" pitchFamily="18" charset="0"/>
              </a:rPr>
              <a:t>Instit</a:t>
            </a:r>
            <a:r>
              <a:rPr lang="en-US" sz="2000" dirty="0" smtClean="0">
                <a:solidFill>
                  <a:srgbClr val="014188"/>
                </a:solidFill>
                <a:latin typeface="Times New Roman" panose="02020603050405020304" pitchFamily="18" charset="0"/>
                <a:ea typeface="Times New Roman" panose="02020603050405020304" pitchFamily="18" charset="0"/>
              </a:rPr>
              <a:t>. </a:t>
            </a:r>
            <a:r>
              <a:rPr lang="en-US" sz="2000" dirty="0">
                <a:solidFill>
                  <a:srgbClr val="014188"/>
                </a:solidFill>
                <a:latin typeface="Times New Roman" panose="02020603050405020304" pitchFamily="18" charset="0"/>
                <a:ea typeface="Times New Roman" panose="02020603050405020304" pitchFamily="18" charset="0"/>
              </a:rPr>
              <a:t>for </a:t>
            </a:r>
            <a:r>
              <a:rPr lang="en-US" sz="2000" dirty="0" smtClean="0">
                <a:solidFill>
                  <a:srgbClr val="014188"/>
                </a:solidFill>
                <a:latin typeface="Times New Roman" panose="02020603050405020304" pitchFamily="18" charset="0"/>
                <a:ea typeface="Times New Roman" panose="02020603050405020304" pitchFamily="18" charset="0"/>
              </a:rPr>
              <a:t>Quant. </a:t>
            </a:r>
            <a:r>
              <a:rPr lang="en-US" sz="2000" dirty="0">
                <a:solidFill>
                  <a:srgbClr val="014188"/>
                </a:solidFill>
                <a:latin typeface="Times New Roman" panose="02020603050405020304" pitchFamily="18" charset="0"/>
                <a:ea typeface="Times New Roman" panose="02020603050405020304" pitchFamily="18" charset="0"/>
              </a:rPr>
              <a:t>Optics and Ludwig </a:t>
            </a:r>
            <a:r>
              <a:rPr lang="en-US" sz="2000" dirty="0" err="1">
                <a:solidFill>
                  <a:srgbClr val="014188"/>
                </a:solidFill>
                <a:latin typeface="Times New Roman" panose="02020603050405020304" pitchFamily="18" charset="0"/>
                <a:ea typeface="Times New Roman" panose="02020603050405020304" pitchFamily="18" charset="0"/>
              </a:rPr>
              <a:t>Maxmillians</a:t>
            </a:r>
            <a:r>
              <a:rPr lang="en-US" sz="2000" dirty="0">
                <a:solidFill>
                  <a:srgbClr val="014188"/>
                </a:solidFill>
                <a:latin typeface="Times New Roman" panose="02020603050405020304" pitchFamily="18" charset="0"/>
                <a:ea typeface="Times New Roman" panose="02020603050405020304" pitchFamily="18" charset="0"/>
              </a:rPr>
              <a:t> </a:t>
            </a:r>
            <a:r>
              <a:rPr lang="en-US" sz="2000" dirty="0" smtClean="0">
                <a:solidFill>
                  <a:srgbClr val="014188"/>
                </a:solidFill>
                <a:latin typeface="Times New Roman" panose="02020603050405020304" pitchFamily="18" charset="0"/>
                <a:ea typeface="Times New Roman" panose="02020603050405020304" pitchFamily="18" charset="0"/>
              </a:rPr>
              <a:t>Univ., </a:t>
            </a:r>
            <a:r>
              <a:rPr lang="en-US" sz="2000" dirty="0" err="1">
                <a:solidFill>
                  <a:srgbClr val="014188"/>
                </a:solidFill>
                <a:latin typeface="Times New Roman" panose="02020603050405020304" pitchFamily="18" charset="0"/>
                <a:ea typeface="Times New Roman" panose="02020603050405020304" pitchFamily="18" charset="0"/>
              </a:rPr>
              <a:t>Garching</a:t>
            </a:r>
            <a:endParaRPr lang="en-US" sz="2000" dirty="0">
              <a:solidFill>
                <a:srgbClr val="014188"/>
              </a:solidFill>
            </a:endParaRPr>
          </a:p>
        </p:txBody>
      </p:sp>
    </p:spTree>
    <p:extLst>
      <p:ext uri="{BB962C8B-B14F-4D97-AF65-F5344CB8AC3E}">
        <p14:creationId xmlns:p14="http://schemas.microsoft.com/office/powerpoint/2010/main" val="38869331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description of plasma refractive index</a:t>
            </a:r>
            <a:endParaRPr lang="en-US" dirty="0"/>
          </a:p>
        </p:txBody>
      </p:sp>
      <p:sp>
        <p:nvSpPr>
          <p:cNvPr id="3" name="Content Placeholder 2"/>
          <p:cNvSpPr>
            <a:spLocks noGrp="1"/>
          </p:cNvSpPr>
          <p:nvPr>
            <p:ph idx="1"/>
          </p:nvPr>
        </p:nvSpPr>
        <p:spPr>
          <a:xfrm>
            <a:off x="342106" y="822036"/>
            <a:ext cx="7772400" cy="3423660"/>
          </a:xfrm>
        </p:spPr>
        <p:txBody>
          <a:bodyPr/>
          <a:lstStyle/>
          <a:p>
            <a:pPr marL="0" indent="0">
              <a:buNone/>
            </a:pPr>
            <a:r>
              <a:rPr lang="en-US" b="1" dirty="0"/>
              <a:t>8.4.7  Transverse Electromagnetic Waves in </a:t>
            </a:r>
            <a:r>
              <a:rPr lang="en-US" b="1" dirty="0" smtClean="0"/>
              <a:t>a  </a:t>
            </a:r>
            <a:r>
              <a:rPr lang="en-US" b="1" dirty="0"/>
              <a:t>Uniform </a:t>
            </a:r>
            <a:r>
              <a:rPr lang="en-US" b="1" dirty="0" smtClean="0"/>
              <a:t>Plasma</a:t>
            </a:r>
            <a:endParaRPr lang="en-US" b="1"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64</a:t>
            </a:fld>
            <a:endParaRPr lang="en-US"/>
          </a:p>
        </p:txBody>
      </p:sp>
      <p:sp>
        <p:nvSpPr>
          <p:cNvPr id="5" name="Rectangle 2"/>
          <p:cNvSpPr>
            <a:spLocks noChangeArrowheads="1"/>
          </p:cNvSpPr>
          <p:nvPr/>
        </p:nvSpPr>
        <p:spPr bwMode="auto">
          <a:xfrm>
            <a:off x="-65734" y="3028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1073747" y="3730914"/>
            <a:ext cx="1084089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0" name="Rectangle 9"/>
              <p:cNvSpPr/>
              <p:nvPr/>
            </p:nvSpPr>
            <p:spPr>
              <a:xfrm>
                <a:off x="216948" y="3278300"/>
                <a:ext cx="8808900" cy="3424655"/>
              </a:xfrm>
              <a:prstGeom prst="rect">
                <a:avLst/>
              </a:prstGeom>
            </p:spPr>
            <p:txBody>
              <a:bodyPr wrap="square">
                <a:spAutoFit/>
              </a:bodyPr>
              <a:lstStyle/>
              <a:p>
                <a:r>
                  <a:rPr lang="en-US" dirty="0" smtClean="0">
                    <a:solidFill>
                      <a:srgbClr val="014188"/>
                    </a:solidFill>
                  </a:rPr>
                  <a:t>In the interaction region the electron density is maximum on axis (highest IR intensity), </a:t>
                </a:r>
                <a:r>
                  <a:rPr lang="en-US" dirty="0">
                    <a:solidFill>
                      <a:srgbClr val="014188"/>
                    </a:solidFill>
                  </a:rPr>
                  <a:t>thus the refractive index is </a:t>
                </a:r>
                <a:r>
                  <a:rPr lang="en-US" dirty="0" smtClean="0">
                    <a:solidFill>
                      <a:srgbClr val="014188"/>
                    </a:solidFill>
                  </a:rPr>
                  <a:t>less than one </a:t>
                </a:r>
                <a:r>
                  <a:rPr lang="en-US" dirty="0">
                    <a:solidFill>
                      <a:srgbClr val="014188"/>
                    </a:solidFill>
                  </a:rPr>
                  <a:t>and the </a:t>
                </a:r>
                <a:r>
                  <a:rPr lang="en-US" dirty="0" smtClean="0">
                    <a:solidFill>
                      <a:srgbClr val="014188"/>
                    </a:solidFill>
                  </a:rPr>
                  <a:t>IR wave </a:t>
                </a:r>
                <a:r>
                  <a:rPr lang="en-US" dirty="0">
                    <a:solidFill>
                      <a:srgbClr val="014188"/>
                    </a:solidFill>
                  </a:rPr>
                  <a:t>travels </a:t>
                </a:r>
                <a:r>
                  <a:rPr lang="en-US" dirty="0" smtClean="0">
                    <a:solidFill>
                      <a:srgbClr val="014188"/>
                    </a:solidFill>
                  </a:rPr>
                  <a:t>faster than c. Off axis the electron density is lower, the refractive index is close to unity, and the IR travels slower, closer to the speed of light in vacuum, c. Thus the IR is running faster than the EUV, leading to a phase mismatch between the early and later created EUV, as well as divergence of the IR wave. The plasma has much less effect on the EUV due to the </a:t>
                </a:r>
                <a14:m>
                  <m:oMath xmlns:m="http://schemas.openxmlformats.org/officeDocument/2006/math">
                    <m:sSup>
                      <m:sSupPr>
                        <m:ctrlPr>
                          <a:rPr lang="el-GR" b="1" i="1" smtClean="0">
                            <a:solidFill>
                              <a:srgbClr val="014188"/>
                            </a:solidFill>
                            <a:latin typeface="Cambria Math" panose="02040503050406030204" pitchFamily="18" charset="0"/>
                          </a:rPr>
                        </m:ctrlPr>
                      </m:sSupPr>
                      <m:e>
                        <m:r>
                          <m:rPr>
                            <m:sty m:val="p"/>
                          </m:rPr>
                          <a:rPr lang="el-GR" b="1" i="1" smtClean="0">
                            <a:solidFill>
                              <a:srgbClr val="014188"/>
                            </a:solidFill>
                            <a:latin typeface="Cambria Math" panose="02040503050406030204" pitchFamily="18" charset="0"/>
                          </a:rPr>
                          <m:t>λ</m:t>
                        </m:r>
                      </m:e>
                      <m:sup>
                        <m:r>
                          <a:rPr lang="en-US" b="1" i="1" smtClean="0">
                            <a:solidFill>
                              <a:srgbClr val="014188"/>
                            </a:solidFill>
                            <a:latin typeface="Cambria Math" panose="02040503050406030204" pitchFamily="18" charset="0"/>
                          </a:rPr>
                          <m:t>𝟐</m:t>
                        </m:r>
                      </m:sup>
                    </m:sSup>
                  </m:oMath>
                </a14:m>
                <a:r>
                  <a:rPr lang="en-US" dirty="0" smtClean="0">
                    <a:solidFill>
                      <a:srgbClr val="014188"/>
                    </a:solidFill>
                  </a:rPr>
                  <a:t> dependence. (8.114b)</a:t>
                </a:r>
                <a:endParaRPr lang="en-US" dirty="0">
                  <a:solidFill>
                    <a:srgbClr val="014188"/>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16948" y="3278300"/>
                <a:ext cx="8808900" cy="3424655"/>
              </a:xfrm>
              <a:prstGeom prst="rect">
                <a:avLst/>
              </a:prstGeom>
              <a:blipFill>
                <a:blip r:embed="rId3"/>
                <a:stretch>
                  <a:fillRect l="-1107" t="-1246" r="-1315" b="-3203"/>
                </a:stretch>
              </a:blipFill>
            </p:spPr>
            <p:txBody>
              <a:bodyPr/>
              <a:lstStyle/>
              <a:p>
                <a:r>
                  <a:rPr lang="en-US">
                    <a:noFill/>
                  </a:rPr>
                  <a:t> </a:t>
                </a:r>
              </a:p>
            </p:txBody>
          </p:sp>
        </mc:Fallback>
      </mc:AlternateContent>
      <p:sp>
        <p:nvSpPr>
          <p:cNvPr id="7" name="Rectangle 16"/>
          <p:cNvSpPr>
            <a:spLocks noChangeArrowheads="1"/>
          </p:cNvSpPr>
          <p:nvPr/>
        </p:nvSpPr>
        <p:spPr bwMode="auto">
          <a:xfrm>
            <a:off x="6294205" y="2409461"/>
            <a:ext cx="1509945" cy="645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24"/>
          <p:cNvSpPr>
            <a:spLocks noChangeArrowheads="1"/>
          </p:cNvSpPr>
          <p:nvPr/>
        </p:nvSpPr>
        <p:spPr bwMode="auto">
          <a:xfrm>
            <a:off x="6571767" y="1558484"/>
            <a:ext cx="1433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US" dirty="0">
                <a:solidFill>
                  <a:srgbClr val="014188"/>
                </a:solidFill>
              </a:rPr>
              <a:t>(8.114b)</a:t>
            </a:r>
          </a:p>
        </p:txBody>
      </p:sp>
      <p:graphicFrame>
        <p:nvGraphicFramePr>
          <p:cNvPr id="21" name="Object 20"/>
          <p:cNvGraphicFramePr>
            <a:graphicFrameLocks noChangeAspect="1"/>
          </p:cNvGraphicFramePr>
          <p:nvPr>
            <p:extLst>
              <p:ext uri="{D42A27DB-BD31-4B8C-83A1-F6EECF244321}">
                <p14:modId xmlns:p14="http://schemas.microsoft.com/office/powerpoint/2010/main" val="2500166869"/>
              </p:ext>
            </p:extLst>
          </p:nvPr>
        </p:nvGraphicFramePr>
        <p:xfrm>
          <a:off x="3087247" y="1201170"/>
          <a:ext cx="1717675" cy="1146570"/>
        </p:xfrm>
        <a:graphic>
          <a:graphicData uri="http://schemas.openxmlformats.org/presentationml/2006/ole">
            <mc:AlternateContent xmlns:mc="http://schemas.openxmlformats.org/markup-compatibility/2006">
              <mc:Choice xmlns:v="urn:schemas-microsoft-com:vml" Requires="v">
                <p:oleObj spid="_x0000_s11615" name="Equation" r:id="rId4" imgW="749160" imgH="507960" progId="Equation.DSMT4">
                  <p:embed/>
                </p:oleObj>
              </mc:Choice>
              <mc:Fallback>
                <p:oleObj name="Equation" r:id="rId4" imgW="749160" imgH="507960" progId="Equation.DSMT4">
                  <p:embed/>
                  <p:pic>
                    <p:nvPicPr>
                      <p:cNvPr id="0" name="Object 23"/>
                      <p:cNvPicPr>
                        <a:picLocks noChangeAspect="1" noChangeArrowheads="1"/>
                      </p:cNvPicPr>
                      <p:nvPr/>
                    </p:nvPicPr>
                    <p:blipFill>
                      <a:blip r:embed="rId5"/>
                      <a:srcRect/>
                      <a:stretch>
                        <a:fillRect/>
                      </a:stretch>
                    </p:blipFill>
                    <p:spPr bwMode="auto">
                      <a:xfrm>
                        <a:off x="3087247" y="1201170"/>
                        <a:ext cx="1717675" cy="1146570"/>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6" name="Rectangle 5"/>
              <p:cNvSpPr/>
              <p:nvPr/>
            </p:nvSpPr>
            <p:spPr>
              <a:xfrm>
                <a:off x="2437976" y="2286570"/>
                <a:ext cx="3580659" cy="1055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borderBox>
                        <m:borderBoxPr>
                          <m:ctrlPr>
                            <a:rPr lang="en-US" i="1">
                              <a:latin typeface="Cambria Math" panose="02040503050406030204" pitchFamily="18" charset="0"/>
                            </a:rPr>
                          </m:ctrlPr>
                        </m:borderBoxPr>
                        <m:e>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𝑐</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r>
                                <a:rPr lang="en-US" i="0">
                                  <a:latin typeface="Cambria Math" panose="02040503050406030204" pitchFamily="18" charset="0"/>
                                </a:rPr>
                                <m:t>.</m:t>
                              </m:r>
                              <m:r>
                                <a:rPr lang="en-US" i="0">
                                  <a:latin typeface="Cambria Math" panose="02040503050406030204" pitchFamily="18" charset="0"/>
                                </a:rPr>
                                <m:t>11</m:t>
                              </m:r>
                              <m:r>
                                <a:rPr lang="en-US" i="0">
                                  <a:latin typeface="Cambria Math" panose="02040503050406030204" pitchFamily="18" charset="0"/>
                                </a:rPr>
                                <m:t>×</m:t>
                              </m:r>
                              <m:sSup>
                                <m:sSupPr>
                                  <m:ctrlPr>
                                    <a:rPr lang="en-US" i="1">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21</m:t>
                                  </m:r>
                                </m:sup>
                              </m:sSup>
                              <m:f>
                                <m:fPr>
                                  <m:type m:val="lin"/>
                                  <m:ctrlPr>
                                    <a:rPr lang="en-US" i="1">
                                      <a:latin typeface="Cambria Math" panose="02040503050406030204" pitchFamily="18" charset="0"/>
                                    </a:rPr>
                                  </m:ctrlPr>
                                </m:fPr>
                                <m:num>
                                  <m:r>
                                    <a:rPr lang="en-US" i="1">
                                      <a:latin typeface="Cambria Math" panose="02040503050406030204" pitchFamily="18" charset="0"/>
                                    </a:rPr>
                                    <m:t>𝑒</m:t>
                                  </m:r>
                                </m:num>
                                <m:den>
                                  <m:sSup>
                                    <m:sSupPr>
                                      <m:ctrlPr>
                                        <a:rPr lang="en-US" i="1">
                                          <a:latin typeface="Cambria Math" panose="02040503050406030204" pitchFamily="18" charset="0"/>
                                        </a:rPr>
                                      </m:ctrlPr>
                                    </m:sSupPr>
                                    <m:e>
                                      <m:r>
                                        <m:rPr>
                                          <m:nor/>
                                        </m:rPr>
                                        <a:rPr lang="en-US" i="1">
                                          <a:latin typeface="Cambria Math" panose="02040503050406030204" pitchFamily="18" charset="0"/>
                                        </a:rPr>
                                        <m:t>cm</m:t>
                                      </m:r>
                                    </m:e>
                                    <m:sup>
                                      <m:r>
                                        <a:rPr lang="en-US" i="0">
                                          <a:latin typeface="Cambria Math" panose="02040503050406030204" pitchFamily="18" charset="0"/>
                                        </a:rPr>
                                        <m:t>3</m:t>
                                      </m:r>
                                    </m:sup>
                                  </m:sSup>
                                </m:den>
                              </m:f>
                            </m:num>
                            <m:den>
                              <m:sSup>
                                <m:sSupPr>
                                  <m:ctrlPr>
                                    <a:rPr lang="en-US" i="1">
                                      <a:latin typeface="Cambria Math" panose="02040503050406030204" pitchFamily="18" charset="0"/>
                                    </a:rPr>
                                  </m:ctrlPr>
                                </m:sSupPr>
                                <m:e>
                                  <m:r>
                                    <a:rPr lang="en-US" i="1">
                                      <a:latin typeface="Cambria Math" panose="02040503050406030204" pitchFamily="18" charset="0"/>
                                    </a:rPr>
                                    <m:t>𝜆</m:t>
                                  </m:r>
                                </m:e>
                                <m:sup>
                                  <m:r>
                                    <a:rPr lang="en-US" i="0">
                                      <a:latin typeface="Cambria Math" panose="02040503050406030204" pitchFamily="18" charset="0"/>
                                    </a:rPr>
                                    <m:t>2</m:t>
                                  </m:r>
                                </m:sup>
                              </m:sSup>
                              <m:d>
                                <m:dPr>
                                  <m:begChr m:val="["/>
                                  <m:endChr m:val="]"/>
                                  <m:ctrlPr>
                                    <a:rPr lang="en-US" i="1">
                                      <a:latin typeface="Cambria Math" panose="02040503050406030204" pitchFamily="18" charset="0"/>
                                    </a:rPr>
                                  </m:ctrlPr>
                                </m:dPr>
                                <m:e>
                                  <m:r>
                                    <a:rPr lang="en-US" i="1">
                                      <a:latin typeface="Cambria Math" panose="02040503050406030204" pitchFamily="18" charset="0"/>
                                    </a:rPr>
                                    <m:t>𝜇</m:t>
                                  </m:r>
                                  <m:r>
                                    <a:rPr lang="en-US" i="1">
                                      <a:latin typeface="Cambria Math" panose="02040503050406030204" pitchFamily="18" charset="0"/>
                                    </a:rPr>
                                    <m:t>𝑚</m:t>
                                  </m:r>
                                </m:e>
                              </m:d>
                            </m:den>
                          </m:f>
                        </m:e>
                      </m:borderBox>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2437976" y="2286570"/>
                <a:ext cx="3580659" cy="1055032"/>
              </a:xfrm>
              <a:prstGeom prst="rect">
                <a:avLst/>
              </a:prstGeom>
              <a:blipFill>
                <a:blip r:embed="rId6"/>
                <a:stretch>
                  <a:fillRect/>
                </a:stretch>
              </a:blipFill>
            </p:spPr>
            <p:txBody>
              <a:bodyPr/>
              <a:lstStyle/>
              <a:p>
                <a:r>
                  <a:rPr lang="en-US">
                    <a:noFill/>
                  </a:rPr>
                  <a:t> </a:t>
                </a:r>
              </a:p>
            </p:txBody>
          </p:sp>
        </mc:Fallback>
      </mc:AlternateContent>
      <p:sp>
        <p:nvSpPr>
          <p:cNvPr id="9" name="Rectangle 8"/>
          <p:cNvSpPr/>
          <p:nvPr/>
        </p:nvSpPr>
        <p:spPr>
          <a:xfrm>
            <a:off x="6633504" y="2559177"/>
            <a:ext cx="1309589" cy="461665"/>
          </a:xfrm>
          <a:prstGeom prst="rect">
            <a:avLst/>
          </a:prstGeom>
        </p:spPr>
        <p:txBody>
          <a:bodyPr wrap="none">
            <a:spAutoFit/>
          </a:bodyPr>
          <a:lstStyle/>
          <a:p>
            <a:pPr marL="0" indent="0">
              <a:buNone/>
            </a:pPr>
            <a:r>
              <a:rPr lang="en-US" dirty="0">
                <a:solidFill>
                  <a:srgbClr val="014188"/>
                </a:solidFill>
              </a:rPr>
              <a:t>(</a:t>
            </a:r>
            <a:r>
              <a:rPr lang="en-US" dirty="0" smtClean="0">
                <a:solidFill>
                  <a:srgbClr val="014188"/>
                </a:solidFill>
              </a:rPr>
              <a:t>8.112b</a:t>
            </a:r>
            <a:r>
              <a:rPr lang="en-US" dirty="0">
                <a:solidFill>
                  <a:srgbClr val="014188"/>
                </a:solidFill>
              </a:rPr>
              <a:t>)</a:t>
            </a:r>
          </a:p>
        </p:txBody>
      </p:sp>
    </p:spTree>
    <p:extLst>
      <p:ext uri="{BB962C8B-B14F-4D97-AF65-F5344CB8AC3E}">
        <p14:creationId xmlns:p14="http://schemas.microsoft.com/office/powerpoint/2010/main" val="2366803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smtClean="0"/>
              <a:t>Transverse electromagnetic waves in a plasma</a:t>
            </a:r>
          </a:p>
        </p:txBody>
      </p:sp>
      <p:sp>
        <p:nvSpPr>
          <p:cNvPr id="3277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7F21BEB2-7FC4-4F58-BA16-253A8BD489B2}" type="slidenum">
              <a:rPr lang="en-US" altLang="en-US" sz="900">
                <a:solidFill>
                  <a:srgbClr val="177A6F"/>
                </a:solidFill>
                <a:latin typeface="Arial" panose="020B0604020202020204" pitchFamily="34" charset="0"/>
              </a:rPr>
              <a:pPr/>
              <a:t>65</a:t>
            </a:fld>
            <a:endParaRPr lang="en-US" altLang="en-US" sz="900">
              <a:solidFill>
                <a:srgbClr val="177A6F"/>
              </a:solidFill>
              <a:latin typeface="Arial" panose="020B0604020202020204" pitchFamily="34" charset="0"/>
            </a:endParaRPr>
          </a:p>
        </p:txBody>
      </p:sp>
      <p:pic>
        <p:nvPicPr>
          <p:cNvPr id="5" name="Picture 4" descr="Ch08_TransvrseElectro1_Oct2017.jpg"/>
          <p:cNvPicPr>
            <a:picLocks noChangeAspect="1"/>
          </p:cNvPicPr>
          <p:nvPr/>
        </p:nvPicPr>
        <p:blipFill>
          <a:blip r:embed="rId2"/>
          <a:stretch>
            <a:fillRect/>
          </a:stretch>
        </p:blipFill>
        <p:spPr>
          <a:xfrm>
            <a:off x="943381" y="961637"/>
            <a:ext cx="6453809" cy="5741318"/>
          </a:xfrm>
          <a:prstGeom prst="rect">
            <a:avLst/>
          </a:prstGeom>
        </p:spPr>
      </p:pic>
      <p:sp>
        <p:nvSpPr>
          <p:cNvPr id="2" name="Rectangle 1"/>
          <p:cNvSpPr/>
          <p:nvPr/>
        </p:nvSpPr>
        <p:spPr>
          <a:xfrm>
            <a:off x="7075204" y="1566218"/>
            <a:ext cx="1560796" cy="400110"/>
          </a:xfrm>
          <a:prstGeom prst="rect">
            <a:avLst/>
          </a:prstGeom>
        </p:spPr>
        <p:txBody>
          <a:bodyPr wrap="square">
            <a:spAutoFit/>
          </a:bodyPr>
          <a:lstStyle/>
          <a:p>
            <a:r>
              <a:rPr lang="en-US" altLang="en-US" sz="2000" dirty="0" smtClean="0">
                <a:solidFill>
                  <a:srgbClr val="FF0000"/>
                </a:solidFill>
                <a:latin typeface="Times New Roman" panose="02020603050405020304" pitchFamily="18" charset="0"/>
                <a:cs typeface="Times New Roman" panose="02020603050405020304" pitchFamily="18" charset="0"/>
              </a:rPr>
              <a:t>J = -</a:t>
            </a:r>
            <a:r>
              <a:rPr lang="en-US" altLang="en-US" sz="2000" i="1" dirty="0" smtClean="0">
                <a:solidFill>
                  <a:srgbClr val="FF0000"/>
                </a:solidFill>
                <a:latin typeface="Times New Roman" panose="02020603050405020304" pitchFamily="18" charset="0"/>
                <a:cs typeface="Times New Roman" panose="02020603050405020304" pitchFamily="18" charset="0"/>
              </a:rPr>
              <a:t>en</a:t>
            </a:r>
            <a:r>
              <a:rPr lang="en-US" altLang="en-US" sz="2000" i="1" baseline="-25000" dirty="0" smtClean="0">
                <a:solidFill>
                  <a:srgbClr val="FF0000"/>
                </a:solidFill>
                <a:latin typeface="Times New Roman" panose="02020603050405020304" pitchFamily="18" charset="0"/>
                <a:cs typeface="Times New Roman" panose="02020603050405020304" pitchFamily="18" charset="0"/>
              </a:rPr>
              <a:t>0</a:t>
            </a:r>
            <a:r>
              <a:rPr lang="en-US" altLang="en-US" sz="2000" dirty="0" smtClean="0">
                <a:solidFill>
                  <a:srgbClr val="FF0000"/>
                </a:solidFill>
                <a:latin typeface="Times New Roman" panose="02020603050405020304" pitchFamily="18" charset="0"/>
                <a:cs typeface="Times New Roman" panose="02020603050405020304" pitchFamily="18" charset="0"/>
              </a:rPr>
              <a:t>v</a:t>
            </a: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8057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Transverse electromagnetic waves in a plasma (continued)</a:t>
            </a:r>
          </a:p>
        </p:txBody>
      </p:sp>
      <p:sp>
        <p:nvSpPr>
          <p:cNvPr id="3379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A7F1206B-14A8-41E9-852C-F5FFF656DA87}" type="slidenum">
              <a:rPr lang="en-US" altLang="en-US" sz="900">
                <a:solidFill>
                  <a:srgbClr val="177A6F"/>
                </a:solidFill>
                <a:latin typeface="Arial" panose="020B0604020202020204" pitchFamily="34" charset="0"/>
              </a:rPr>
              <a:pPr/>
              <a:t>66</a:t>
            </a:fld>
            <a:endParaRPr lang="en-US" altLang="en-US" sz="900">
              <a:solidFill>
                <a:srgbClr val="177A6F"/>
              </a:solidFill>
              <a:latin typeface="Arial" panose="020B0604020202020204" pitchFamily="34" charset="0"/>
            </a:endParaRPr>
          </a:p>
        </p:txBody>
      </p:sp>
      <p:pic>
        <p:nvPicPr>
          <p:cNvPr id="5" name="Picture 4" descr="Ch08_TransvrseElectro2_Oct2017.jpg"/>
          <p:cNvPicPr>
            <a:picLocks noChangeAspect="1"/>
          </p:cNvPicPr>
          <p:nvPr/>
        </p:nvPicPr>
        <p:blipFill>
          <a:blip r:embed="rId2"/>
          <a:stretch>
            <a:fillRect/>
          </a:stretch>
        </p:blipFill>
        <p:spPr>
          <a:xfrm>
            <a:off x="987863" y="848310"/>
            <a:ext cx="7181268" cy="5731109"/>
          </a:xfrm>
          <a:prstGeom prst="rect">
            <a:avLst/>
          </a:prstGeom>
        </p:spPr>
      </p:pic>
    </p:spTree>
    <p:extLst>
      <p:ext uri="{BB962C8B-B14F-4D97-AF65-F5344CB8AC3E}">
        <p14:creationId xmlns:p14="http://schemas.microsoft.com/office/powerpoint/2010/main" val="27224711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t>Dispersion diagram for transverse electromagnetic waves in a plasma</a:t>
            </a:r>
          </a:p>
        </p:txBody>
      </p:sp>
      <p:sp>
        <p:nvSpPr>
          <p:cNvPr id="3481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3258CF16-EC4C-4FC1-ACAC-53E6D3E1E697}" type="slidenum">
              <a:rPr lang="en-US" altLang="en-US" sz="900">
                <a:solidFill>
                  <a:srgbClr val="177A6F"/>
                </a:solidFill>
                <a:latin typeface="Arial" panose="020B0604020202020204" pitchFamily="34" charset="0"/>
              </a:rPr>
              <a:pPr/>
              <a:t>67</a:t>
            </a:fld>
            <a:endParaRPr lang="en-US" altLang="en-US" sz="900">
              <a:solidFill>
                <a:srgbClr val="177A6F"/>
              </a:solidFill>
              <a:latin typeface="Arial" panose="020B0604020202020204" pitchFamily="34" charset="0"/>
            </a:endParaRPr>
          </a:p>
        </p:txBody>
      </p:sp>
      <p:pic>
        <p:nvPicPr>
          <p:cNvPr id="5" name="Picture 4" descr="Ch08_TransvrseElectro3_Oct2017.jpg"/>
          <p:cNvPicPr>
            <a:picLocks noChangeAspect="1"/>
          </p:cNvPicPr>
          <p:nvPr/>
        </p:nvPicPr>
        <p:blipFill>
          <a:blip r:embed="rId2"/>
          <a:stretch>
            <a:fillRect/>
          </a:stretch>
        </p:blipFill>
        <p:spPr>
          <a:xfrm>
            <a:off x="1673498" y="898242"/>
            <a:ext cx="5826256" cy="5705758"/>
          </a:xfrm>
          <a:prstGeom prst="rect">
            <a:avLst/>
          </a:prstGeom>
        </p:spPr>
      </p:pic>
    </p:spTree>
    <p:extLst>
      <p:ext uri="{BB962C8B-B14F-4D97-AF65-F5344CB8AC3E}">
        <p14:creationId xmlns:p14="http://schemas.microsoft.com/office/powerpoint/2010/main" val="22470521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5089" y="-91853"/>
            <a:ext cx="8364537" cy="762000"/>
          </a:xfrm>
        </p:spPr>
        <p:txBody>
          <a:bodyPr/>
          <a:lstStyle/>
          <a:p>
            <a:r>
              <a:rPr lang="en-US" altLang="en-US" dirty="0" smtClean="0"/>
              <a:t>Refractive index of an electromagnetic wave in a plasma</a:t>
            </a:r>
          </a:p>
        </p:txBody>
      </p:sp>
      <p:sp>
        <p:nvSpPr>
          <p:cNvPr id="3789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C6FB632E-0C49-46D2-88F8-8CC8D2C252CA}" type="slidenum">
              <a:rPr lang="en-US" altLang="en-US" sz="900">
                <a:solidFill>
                  <a:srgbClr val="177A6F"/>
                </a:solidFill>
                <a:latin typeface="Arial" panose="020B0604020202020204" pitchFamily="34" charset="0"/>
              </a:rPr>
              <a:pPr/>
              <a:t>68</a:t>
            </a:fld>
            <a:endParaRPr lang="en-US" altLang="en-US" sz="900">
              <a:solidFill>
                <a:srgbClr val="177A6F"/>
              </a:solidFill>
              <a:latin typeface="Arial" panose="020B0604020202020204" pitchFamily="34" charset="0"/>
            </a:endParaRPr>
          </a:p>
        </p:txBody>
      </p:sp>
      <p:pic>
        <p:nvPicPr>
          <p:cNvPr id="5" name="Picture 4" descr="Ch08_RefracIndxPlas_Oct2017.jpg"/>
          <p:cNvPicPr>
            <a:picLocks noChangeAspect="1"/>
          </p:cNvPicPr>
          <p:nvPr/>
        </p:nvPicPr>
        <p:blipFill>
          <a:blip r:embed="rId3"/>
          <a:stretch>
            <a:fillRect/>
          </a:stretch>
        </p:blipFill>
        <p:spPr>
          <a:xfrm>
            <a:off x="672822" y="1063846"/>
            <a:ext cx="7706723" cy="5476307"/>
          </a:xfrm>
          <a:prstGeom prst="rect">
            <a:avLst/>
          </a:prstGeom>
        </p:spPr>
      </p:pic>
      <p:sp>
        <p:nvSpPr>
          <p:cNvPr id="2" name="Rectangle 1"/>
          <p:cNvSpPr/>
          <p:nvPr/>
        </p:nvSpPr>
        <p:spPr>
          <a:xfrm>
            <a:off x="157605" y="6078488"/>
            <a:ext cx="8737158" cy="461665"/>
          </a:xfrm>
          <a:prstGeom prst="rect">
            <a:avLst/>
          </a:prstGeom>
        </p:spPr>
        <p:txBody>
          <a:bodyPr wrap="square">
            <a:spAutoFit/>
          </a:bodyPr>
          <a:lstStyle/>
          <a:p>
            <a:r>
              <a:rPr lang="en-US" altLang="en-US" dirty="0" smtClean="0">
                <a:latin typeface="Times New Roman" panose="02020603050405020304" pitchFamily="18" charset="0"/>
                <a:cs typeface="Times New Roman" panose="02020603050405020304" pitchFamily="18" charset="0"/>
              </a:rPr>
              <a:t>                             for n</a:t>
            </a:r>
            <a:r>
              <a:rPr lang="en-US" altLang="en-US" baseline="-25000" dirty="0" smtClean="0">
                <a:latin typeface="Times New Roman" panose="02020603050405020304" pitchFamily="18" charset="0"/>
                <a:cs typeface="Times New Roman" panose="02020603050405020304" pitchFamily="18" charset="0"/>
              </a:rPr>
              <a:t>e</a:t>
            </a:r>
            <a:r>
              <a:rPr lang="en-US" altLang="en-US" dirty="0" smtClean="0">
                <a:latin typeface="Times New Roman" panose="02020603050405020304" pitchFamily="18" charset="0"/>
                <a:cs typeface="Times New Roman" panose="02020603050405020304" pitchFamily="18" charset="0"/>
              </a:rPr>
              <a:t>/</a:t>
            </a:r>
            <a:r>
              <a:rPr lang="en-US" altLang="en-US" dirty="0" err="1" smtClean="0">
                <a:latin typeface="Times New Roman" panose="02020603050405020304" pitchFamily="18" charset="0"/>
                <a:cs typeface="Times New Roman" panose="02020603050405020304" pitchFamily="18" charset="0"/>
              </a:rPr>
              <a:t>n</a:t>
            </a:r>
            <a:r>
              <a:rPr lang="en-US" altLang="en-US" baseline="-25000" dirty="0" err="1" smtClean="0">
                <a:latin typeface="Times New Roman" panose="02020603050405020304" pitchFamily="18" charset="0"/>
                <a:cs typeface="Times New Roman" panose="02020603050405020304" pitchFamily="18" charset="0"/>
              </a:rPr>
              <a:t>c</a:t>
            </a:r>
            <a:r>
              <a:rPr lang="en-US" altLang="en-US" dirty="0" smtClean="0">
                <a:latin typeface="Times New Roman" panose="02020603050405020304" pitchFamily="18" charset="0"/>
                <a:cs typeface="Times New Roman" panose="02020603050405020304" pitchFamily="18" charset="0"/>
              </a:rPr>
              <a:t> «1, where </a:t>
            </a:r>
            <a:r>
              <a:rPr lang="en-US" altLang="en-US" dirty="0" err="1" smtClean="0">
                <a:latin typeface="Times New Roman" panose="02020603050405020304" pitchFamily="18" charset="0"/>
                <a:cs typeface="Times New Roman" panose="02020603050405020304" pitchFamily="18" charset="0"/>
              </a:rPr>
              <a:t>n</a:t>
            </a:r>
            <a:r>
              <a:rPr lang="en-US" altLang="en-US" sz="2800" baseline="-25000" dirty="0" err="1" smtClean="0">
                <a:latin typeface="Times New Roman" panose="02020603050405020304" pitchFamily="18" charset="0"/>
                <a:cs typeface="Times New Roman" panose="02020603050405020304" pitchFamily="18" charset="0"/>
              </a:rPr>
              <a:t>c</a:t>
            </a:r>
            <a:r>
              <a:rPr lang="en-US" altLang="en-US" dirty="0" smtClean="0">
                <a:latin typeface="Times New Roman" panose="02020603050405020304" pitchFamily="18" charset="0"/>
                <a:cs typeface="Times New Roman" panose="02020603050405020304" pitchFamily="18" charset="0"/>
              </a:rPr>
              <a:t> = 1.11 x 10</a:t>
            </a:r>
            <a:r>
              <a:rPr lang="en-US" altLang="en-US" baseline="30000" dirty="0" smtClean="0">
                <a:latin typeface="Times New Roman" panose="02020603050405020304" pitchFamily="18" charset="0"/>
                <a:cs typeface="Times New Roman" panose="02020603050405020304" pitchFamily="18" charset="0"/>
              </a:rPr>
              <a:t>21</a:t>
            </a:r>
            <a:r>
              <a:rPr lang="en-US" altLang="en-US" dirty="0" smtClean="0">
                <a:latin typeface="Times New Roman" panose="02020603050405020304" pitchFamily="18" charset="0"/>
                <a:cs typeface="Times New Roman" panose="02020603050405020304" pitchFamily="18" charset="0"/>
              </a:rPr>
              <a:t>e/cm</a:t>
            </a:r>
            <a:r>
              <a:rPr lang="en-US" altLang="en-US" baseline="30000" dirty="0" smtClean="0">
                <a:latin typeface="Times New Roman" panose="02020603050405020304" pitchFamily="18" charset="0"/>
                <a:cs typeface="Times New Roman" panose="02020603050405020304" pitchFamily="18" charset="0"/>
              </a:rPr>
              <a:t>3 </a:t>
            </a:r>
            <a:r>
              <a:rPr lang="en-US" altLang="en-US" b="1" dirty="0" smtClean="0">
                <a:latin typeface="Times New Roman" panose="02020603050405020304" pitchFamily="18" charset="0"/>
                <a:cs typeface="Times New Roman" panose="02020603050405020304" pitchFamily="18" charset="0"/>
              </a:rPr>
              <a:t>/ </a:t>
            </a:r>
            <a:r>
              <a:rPr lang="el-GR" altLang="en-US" dirty="0" smtClean="0">
                <a:latin typeface="Times New Roman" panose="02020603050405020304" pitchFamily="18" charset="0"/>
                <a:cs typeface="Times New Roman" panose="02020603050405020304" pitchFamily="18" charset="0"/>
              </a:rPr>
              <a:t>λ</a:t>
            </a:r>
            <a:r>
              <a:rPr lang="en-US" altLang="en-US" baseline="30000" dirty="0" smtClean="0">
                <a:latin typeface="Times New Roman" panose="02020603050405020304" pitchFamily="18" charset="0"/>
                <a:cs typeface="Times New Roman" panose="02020603050405020304" pitchFamily="18" charset="0"/>
              </a:rPr>
              <a:t>2</a:t>
            </a:r>
            <a:r>
              <a:rPr lang="en-US" altLang="en-US" dirty="0" smtClean="0">
                <a:latin typeface="Times New Roman" panose="02020603050405020304" pitchFamily="18" charset="0"/>
                <a:cs typeface="Times New Roman" panose="02020603050405020304" pitchFamily="18" charset="0"/>
              </a:rPr>
              <a:t>[µm] </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92725" y="5993175"/>
                <a:ext cx="1921423" cy="632289"/>
              </a:xfrm>
              <a:prstGeom prst="rect">
                <a:avLst/>
              </a:prstGeom>
            </p:spPr>
            <p:txBody>
              <a:bodyPr wrap="none">
                <a:spAutoFit/>
              </a:bodyPr>
              <a:lstStyle/>
              <a:p>
                <a14:m>
                  <m:oMath xmlns:m="http://schemas.openxmlformats.org/officeDocument/2006/math">
                    <m:r>
                      <m:rPr>
                        <m:sty m:val="p"/>
                      </m:rPr>
                      <a:rPr lang="en-US">
                        <a:latin typeface="Cambria Math" panose="02040503050406030204" pitchFamily="18" charset="0"/>
                      </a:rPr>
                      <m:t>n</m:t>
                    </m:r>
                    <m:r>
                      <m:rPr>
                        <m:nor/>
                      </m:rPr>
                      <a:rPr lang="en-US" i="1">
                        <a:latin typeface="Cambria Math" panose="02040503050406030204" pitchFamily="18" charset="0"/>
                      </a:rPr>
                      <m:t> </m:t>
                    </m:r>
                    <m:r>
                      <a:rPr lang="en-US" i="0">
                        <a:latin typeface="Cambria Math" panose="02040503050406030204" pitchFamily="18" charset="0"/>
                      </a:rPr>
                      <m:t>=</m:t>
                    </m:r>
                    <m:r>
                      <m:rPr>
                        <m:nor/>
                      </m:rPr>
                      <a:rPr lang="en-US" i="1">
                        <a:latin typeface="Cambria Math" panose="02040503050406030204" pitchFamily="18" charset="0"/>
                      </a:rPr>
                      <m:t> </m:t>
                    </m:r>
                    <m:r>
                      <a:rPr lang="en-US" i="0">
                        <a:latin typeface="Cambria Math" panose="02040503050406030204" pitchFamily="18" charset="0"/>
                      </a:rPr>
                      <m:t>1</m:t>
                    </m:r>
                    <m:r>
                      <m:rPr>
                        <m:nor/>
                      </m:rPr>
                      <a:rPr lang="en-US" i="1">
                        <a:latin typeface="Cambria Math" panose="02040503050406030204" pitchFamily="18" charset="0"/>
                      </a:rPr>
                      <m:t> </m:t>
                    </m:r>
                    <m:r>
                      <a:rPr lang="en-US" i="0">
                        <a:latin typeface="Cambria Math" panose="02040503050406030204" pitchFamily="18" charset="0"/>
                      </a:rPr>
                      <m:t>–</m:t>
                    </m:r>
                    <m:r>
                      <m:rPr>
                        <m:nor/>
                      </m:rP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𝑒</m:t>
                            </m:r>
                          </m:sub>
                        </m:sSub>
                      </m:num>
                      <m:den>
                        <m:r>
                          <a:rPr lang="en-US" i="0">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𝑐</m:t>
                            </m:r>
                          </m:sub>
                        </m:sSub>
                      </m:den>
                    </m:f>
                  </m:oMath>
                </a14:m>
                <a:r>
                  <a:rPr lang="en-US" dirty="0" smtClean="0"/>
                  <a:t> </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592725" y="5993175"/>
                <a:ext cx="1921423" cy="632289"/>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89569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High </a:t>
            </a:r>
            <a:r>
              <a:rPr lang="en-US" dirty="0"/>
              <a:t>H</a:t>
            </a:r>
            <a:r>
              <a:rPr lang="en-US" dirty="0" smtClean="0"/>
              <a:t>armonic </a:t>
            </a:r>
            <a:r>
              <a:rPr lang="en-US" dirty="0"/>
              <a:t>G</a:t>
            </a:r>
            <a:r>
              <a:rPr lang="en-US" dirty="0" smtClean="0"/>
              <a:t>eneration (HHG)</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9408" y="829652"/>
            <a:ext cx="4984124" cy="5756360"/>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7</a:t>
            </a:fld>
            <a:endParaRPr lang="en-US"/>
          </a:p>
        </p:txBody>
      </p:sp>
    </p:spTree>
    <p:extLst>
      <p:ext uri="{BB962C8B-B14F-4D97-AF65-F5344CB8AC3E}">
        <p14:creationId xmlns:p14="http://schemas.microsoft.com/office/powerpoint/2010/main" val="3679250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HHG Experiments</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8</a:t>
            </a:fld>
            <a:endParaRPr lang="en-US"/>
          </a:p>
        </p:txBody>
      </p:sp>
      <p:sp>
        <p:nvSpPr>
          <p:cNvPr id="3" name="Rectangle 2"/>
          <p:cNvSpPr/>
          <p:nvPr/>
        </p:nvSpPr>
        <p:spPr>
          <a:xfrm>
            <a:off x="695787" y="5984938"/>
            <a:ext cx="7661136" cy="646331"/>
          </a:xfrm>
          <a:prstGeom prst="rect">
            <a:avLst/>
          </a:prstGeom>
        </p:spPr>
        <p:txBody>
          <a:bodyPr wrap="none">
            <a:spAutoFit/>
          </a:bodyPr>
          <a:lstStyle/>
          <a:p>
            <a:pPr marL="342900" indent="-342900">
              <a:buAutoNum type="alphaLcParenBoth"/>
            </a:pPr>
            <a:r>
              <a:rPr lang="en-US" sz="1800" dirty="0" err="1" smtClean="0"/>
              <a:t>L’Huillier</a:t>
            </a:r>
            <a:r>
              <a:rPr lang="en-US" sz="1800" dirty="0" smtClean="0"/>
              <a:t> </a:t>
            </a:r>
            <a:r>
              <a:rPr lang="en-US" sz="1800" dirty="0"/>
              <a:t>and </a:t>
            </a:r>
            <a:r>
              <a:rPr lang="en-US" sz="1800" dirty="0" err="1" smtClean="0"/>
              <a:t>Balcou</a:t>
            </a:r>
            <a:r>
              <a:rPr lang="en-US" sz="1800" dirty="0" smtClean="0"/>
              <a:t> (1993); (b) Macklin, </a:t>
            </a:r>
            <a:r>
              <a:rPr lang="en-US" sz="1800" dirty="0" err="1" smtClean="0"/>
              <a:t>Kmetec</a:t>
            </a:r>
            <a:r>
              <a:rPr lang="en-US" sz="1800" dirty="0" smtClean="0"/>
              <a:t> and Gordon (1993); </a:t>
            </a:r>
          </a:p>
          <a:p>
            <a:r>
              <a:rPr lang="en-US" sz="1800" dirty="0" smtClean="0"/>
              <a:t>(c) Schulze et al. (1998); (d) Pfeiffer (2004).   </a:t>
            </a:r>
            <a:endParaRPr lang="en-US" sz="1800"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2006" y="840908"/>
            <a:ext cx="6712600" cy="5065121"/>
          </a:xfrm>
        </p:spPr>
      </p:pic>
    </p:spTree>
    <p:extLst>
      <p:ext uri="{BB962C8B-B14F-4D97-AF65-F5344CB8AC3E}">
        <p14:creationId xmlns:p14="http://schemas.microsoft.com/office/powerpoint/2010/main" val="1746794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HHG spectra in pursuit of non-linear EUV processes</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338260798"/>
              </p:ext>
            </p:extLst>
          </p:nvPr>
        </p:nvGraphicFramePr>
        <p:xfrm>
          <a:off x="138113" y="803152"/>
          <a:ext cx="8532828" cy="4671967"/>
        </p:xfrm>
        <a:graphic>
          <a:graphicData uri="http://schemas.openxmlformats.org/presentationml/2006/ole">
            <mc:AlternateContent xmlns:mc="http://schemas.openxmlformats.org/markup-compatibility/2006">
              <mc:Choice xmlns:v="urn:schemas-microsoft-com:vml" Requires="v">
                <p:oleObj spid="_x0000_s16563" name="Acrobat Document" r:id="rId3" imgW="2504805" imgH="1371309" progId="AcroExch.Document.11">
                  <p:embed/>
                </p:oleObj>
              </mc:Choice>
              <mc:Fallback>
                <p:oleObj name="Acrobat Document" r:id="rId3" imgW="2504805" imgH="1371309" progId="AcroExch.Document.11">
                  <p:embed/>
                  <p:pic>
                    <p:nvPicPr>
                      <p:cNvPr id="0" name=""/>
                      <p:cNvPicPr/>
                      <p:nvPr/>
                    </p:nvPicPr>
                    <p:blipFill>
                      <a:blip r:embed="rId4"/>
                      <a:stretch>
                        <a:fillRect/>
                      </a:stretch>
                    </p:blipFill>
                    <p:spPr>
                      <a:xfrm>
                        <a:off x="138113" y="803152"/>
                        <a:ext cx="8532828" cy="4671967"/>
                      </a:xfrm>
                      <a:prstGeom prst="rect">
                        <a:avLst/>
                      </a:prstGeom>
                    </p:spPr>
                  </p:pic>
                </p:oleObj>
              </mc:Fallback>
            </mc:AlternateContent>
          </a:graphicData>
        </a:graphic>
      </p:graphicFrame>
      <p:sp>
        <p:nvSpPr>
          <p:cNvPr id="3" name="Content Placeholder 2"/>
          <p:cNvSpPr>
            <a:spLocks noGrp="1"/>
          </p:cNvSpPr>
          <p:nvPr>
            <p:ph idx="1"/>
          </p:nvPr>
        </p:nvSpPr>
        <p:spPr>
          <a:xfrm>
            <a:off x="70879" y="5239795"/>
            <a:ext cx="8909000" cy="960023"/>
          </a:xfrm>
        </p:spPr>
        <p:txBody>
          <a:bodyPr/>
          <a:lstStyle/>
          <a:p>
            <a:pPr marL="0" indent="0">
              <a:spcBef>
                <a:spcPts val="0"/>
              </a:spcBef>
              <a:buNone/>
            </a:pPr>
            <a:r>
              <a:rPr lang="en-US" sz="2000" dirty="0" err="1" smtClean="0"/>
              <a:t>Ti:sapphire</a:t>
            </a:r>
            <a:r>
              <a:rPr lang="en-US" sz="2000" dirty="0" smtClean="0"/>
              <a:t>, 780 nm/45 nm bandwidth, 20mJ, 27 </a:t>
            </a:r>
            <a:r>
              <a:rPr lang="en-US" sz="2000" dirty="0" err="1" smtClean="0"/>
              <a:t>fsec</a:t>
            </a:r>
            <a:r>
              <a:rPr lang="en-US" sz="2000" dirty="0" smtClean="0"/>
              <a:t>, 1 KHz, 2Torr </a:t>
            </a:r>
            <a:r>
              <a:rPr lang="en-US" sz="2000" dirty="0" err="1" smtClean="0"/>
              <a:t>Ar</a:t>
            </a:r>
            <a:r>
              <a:rPr lang="en-US" sz="2000" dirty="0" smtClean="0"/>
              <a:t>, 6m focus to a 6 cm gas cell. Energy/pulse ~3 </a:t>
            </a:r>
            <a:r>
              <a:rPr lang="en-US" sz="2000" dirty="0" err="1" smtClean="0"/>
              <a:t>nJ</a:t>
            </a:r>
            <a:r>
              <a:rPr lang="en-US" sz="2000" dirty="0" smtClean="0"/>
              <a:t> in the 29</a:t>
            </a:r>
            <a:r>
              <a:rPr lang="en-US" sz="2000" baseline="30000" dirty="0" smtClean="0"/>
              <a:t>th</a:t>
            </a:r>
            <a:r>
              <a:rPr lang="en-US" sz="2000" dirty="0" smtClean="0"/>
              <a:t> harmonic at 26.9 nm. </a:t>
            </a:r>
          </a:p>
          <a:p>
            <a:pPr marL="0" indent="0">
              <a:spcBef>
                <a:spcPts val="0"/>
              </a:spcBef>
              <a:buNone/>
            </a:pPr>
            <a:r>
              <a:rPr lang="en-US" sz="2000" dirty="0" smtClean="0"/>
              <a:t>Relative spectral resolution ~ 1/2hN ~ 1/145, thus </a:t>
            </a:r>
            <a:r>
              <a:rPr lang="el-GR" sz="2000" dirty="0" smtClean="0"/>
              <a:t>Δλ</a:t>
            </a:r>
            <a:r>
              <a:rPr lang="en-US" sz="2000" dirty="0" smtClean="0"/>
              <a:t> ~ 0.2 nm (~Instr. ltd.)      </a:t>
            </a:r>
          </a:p>
          <a:p>
            <a:pPr marL="0" indent="0">
              <a:buNone/>
            </a:pPr>
            <a:r>
              <a:rPr lang="en-US" sz="2000" dirty="0" smtClean="0"/>
              <a:t>                                      Courtesy of E. </a:t>
            </a:r>
            <a:r>
              <a:rPr lang="en-US" sz="2000" dirty="0" err="1" smtClean="0"/>
              <a:t>Champenois</a:t>
            </a:r>
            <a:r>
              <a:rPr lang="en-US" sz="2000" dirty="0" smtClean="0"/>
              <a:t>, UC Berkeley, AS&amp;T. </a:t>
            </a:r>
            <a:endParaRPr lang="en-US" sz="2000" dirty="0"/>
          </a:p>
        </p:txBody>
      </p:sp>
    </p:spTree>
    <p:extLst>
      <p:ext uri="{BB962C8B-B14F-4D97-AF65-F5344CB8AC3E}">
        <p14:creationId xmlns:p14="http://schemas.microsoft.com/office/powerpoint/2010/main" val="355800901"/>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Geneva"/>
        <a:cs typeface="Geneva"/>
      </a:majorFont>
      <a:minorFont>
        <a:latin typeface="Arial"/>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Geneva" charset="0"/>
            <a:cs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Geneva" charset="0"/>
            <a:cs typeface="Genev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11392</TotalTime>
  <Words>4767</Words>
  <Application>Microsoft Office PowerPoint</Application>
  <PresentationFormat>On-screen Show (4:3)</PresentationFormat>
  <Paragraphs>423</Paragraphs>
  <Slides>68</Slides>
  <Notes>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68</vt:i4>
      </vt:variant>
    </vt:vector>
  </HeadingPairs>
  <TitlesOfParts>
    <vt:vector size="81" baseType="lpstr">
      <vt:lpstr>ＭＳ Ｐゴシック</vt:lpstr>
      <vt:lpstr>Arial</vt:lpstr>
      <vt:lpstr>Calibri</vt:lpstr>
      <vt:lpstr>Cambria</vt:lpstr>
      <vt:lpstr>Cambria Math</vt:lpstr>
      <vt:lpstr>Geneva</vt:lpstr>
      <vt:lpstr>Times New Roman</vt:lpstr>
      <vt:lpstr>Verdana</vt:lpstr>
      <vt:lpstr>Wingdings</vt:lpstr>
      <vt:lpstr>Blank Presentation</vt:lpstr>
      <vt:lpstr>Presentation</vt:lpstr>
      <vt:lpstr>Equation</vt:lpstr>
      <vt:lpstr>Acrobat Document</vt:lpstr>
      <vt:lpstr>University of California, Berkeley X-rays and Extreme Ultraviolet Radiation</vt:lpstr>
      <vt:lpstr>Laser High Harmonic Generation</vt:lpstr>
      <vt:lpstr>PowerPoint Presentation</vt:lpstr>
      <vt:lpstr>High Harmonic Generation (HHG)</vt:lpstr>
      <vt:lpstr>Relationships among electric field and intensity for a plane wave in vacuum</vt:lpstr>
      <vt:lpstr>HHG process</vt:lpstr>
      <vt:lpstr>Laser High Harmonic Generation (HHG)</vt:lpstr>
      <vt:lpstr>Early HHG Experiments</vt:lpstr>
      <vt:lpstr>HHG spectra in pursuit of non-linear EUV processes</vt:lpstr>
      <vt:lpstr>Step 1: Tunneling of a bound electron in an intense laser field</vt:lpstr>
      <vt:lpstr>Three Step HHG Model</vt:lpstr>
      <vt:lpstr>Measured ionization of neon as a function of intensity</vt:lpstr>
      <vt:lpstr>Calculated ionization rates for 4p orbitals of Kr</vt:lpstr>
      <vt:lpstr>Electron motion in an intense laser field (continued)</vt:lpstr>
      <vt:lpstr>Electron motion in an intense laser field (continued)</vt:lpstr>
      <vt:lpstr>High harmonics are generated twice per IR cycle</vt:lpstr>
      <vt:lpstr>University of California, Berkeley X-rays and Extreme Ultraviolet Radiation</vt:lpstr>
      <vt:lpstr>High Harmonic Generation (HHG)</vt:lpstr>
      <vt:lpstr>HHG spectra in pursuit of non-linear EUV processes</vt:lpstr>
      <vt:lpstr>Three Step HHG Model</vt:lpstr>
      <vt:lpstr>Tunneling ionization at moderately high laser intensity</vt:lpstr>
      <vt:lpstr>Calculated ionization probabilities for a neon atom  as a function of laser intensity </vt:lpstr>
      <vt:lpstr>Calculated ionization probabilities for He, Ne, Ar, Kr and Xe atoms as a function of laser intensity  </vt:lpstr>
      <vt:lpstr>Step 2: Electron acceleration in the laser field.          Time of birth affects return energy</vt:lpstr>
      <vt:lpstr>Electron motion in an intense laser field</vt:lpstr>
      <vt:lpstr>Electron motion in an intense laser field:            applying boundary conditions at t = 0</vt:lpstr>
      <vt:lpstr>An HHG example</vt:lpstr>
      <vt:lpstr>An HHG example (continued)</vt:lpstr>
      <vt:lpstr>Electron trajectories for a variety of emission times within the phase of the incident electric field </vt:lpstr>
      <vt:lpstr>Selected trajectories with a limited bandpass </vt:lpstr>
      <vt:lpstr>Step 3: Radiative recombination with the parent ion</vt:lpstr>
      <vt:lpstr>Conversion efficiency of high harmonic generation</vt:lpstr>
      <vt:lpstr>Scaling of efficiency, η, with laser wavelength</vt:lpstr>
      <vt:lpstr>The generation of high harmonics</vt:lpstr>
      <vt:lpstr>Spatial and Temporal Coherence of High harmonic Radiation</vt:lpstr>
      <vt:lpstr>Spectral bandwidth and duration of mid-spectral range HHG pulses</vt:lpstr>
      <vt:lpstr>High harmonic spectral bandwidth</vt:lpstr>
      <vt:lpstr>Spectrally narrow high harmonics</vt:lpstr>
      <vt:lpstr>Temporal coherence of HHG</vt:lpstr>
      <vt:lpstr>HHG approaches full spatial coherence </vt:lpstr>
      <vt:lpstr>New topic: Generating asec HHG pulses</vt:lpstr>
      <vt:lpstr>Generating asec HHG pulses</vt:lpstr>
      <vt:lpstr>Generating attosecond duration pulses</vt:lpstr>
      <vt:lpstr>Spectral features reveal pulse structure</vt:lpstr>
      <vt:lpstr>Conventional streak camera</vt:lpstr>
      <vt:lpstr>IR laser field/ photoelectron streak camera </vt:lpstr>
      <vt:lpstr>Generating single 80 asec EUV pulses</vt:lpstr>
      <vt:lpstr>Attosecond transient absorption spectroscopy: A pump - probe study of electron dynamics in atomic Kr ions</vt:lpstr>
      <vt:lpstr>Attosecond streak spectrometry of delayed photoemission in solid state tungsten </vt:lpstr>
      <vt:lpstr>Broad bandwidth multilayer mirrors can support  asec duration pulses</vt:lpstr>
      <vt:lpstr>What limits IR to EUV harmonic conversion efficiency?</vt:lpstr>
      <vt:lpstr>Laser High Harmonic Generation (HHG);                        What limits the interaction lengh?</vt:lpstr>
      <vt:lpstr>Differing EUV and IR phase velocities limit HHG generation</vt:lpstr>
      <vt:lpstr>The dephasing limit for effective HHG is due to differences in the IR and harmonic phase velocities</vt:lpstr>
      <vt:lpstr>Refractive index decrements are small               for these IR and high harmonic waves </vt:lpstr>
      <vt:lpstr>The dephasing distance for HHG</vt:lpstr>
      <vt:lpstr>A note on the refractive index of an                 electromagnetic wave in a plasma</vt:lpstr>
      <vt:lpstr>An example of dephasing distance</vt:lpstr>
      <vt:lpstr>Dephasing example; high harmonic refractive index</vt:lpstr>
      <vt:lpstr>Dephasing distance, continued</vt:lpstr>
      <vt:lpstr>The common description of non-linear harmonic phase matching is in terms of wavenumber mismatch, Δk</vt:lpstr>
      <vt:lpstr>The effect of absorption</vt:lpstr>
      <vt:lpstr>Absorption limited HHG conversion below 100 eV </vt:lpstr>
      <vt:lpstr>Further description of plasma refractive index</vt:lpstr>
      <vt:lpstr>Transverse electromagnetic waves in a plasma</vt:lpstr>
      <vt:lpstr>Transverse electromagnetic waves in a plasma (continued)</vt:lpstr>
      <vt:lpstr>Dispersion diagram for transverse electromagnetic waves in a plasma</vt:lpstr>
      <vt:lpstr>Refractive index of an electromagnetic wave in a plasma</vt:lpstr>
    </vt:vector>
  </TitlesOfParts>
  <Manager/>
  <Company>UCB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X-Ray Interaction with Matter: Absorption, Scattering and Refraction</dc:title>
  <dc:subject/>
  <dc:creator>David Attwood</dc:creator>
  <cp:keywords/>
  <dc:description>For Iranian Light Source Workshop in Tehran March 3-4, 2014._x000d_Based on EE119 UCB April 4 2013 and Aachen Lecture 1 Oct. 2013.</dc:description>
  <cp:lastModifiedBy>David Attwood</cp:lastModifiedBy>
  <cp:revision>728</cp:revision>
  <cp:lastPrinted>2013-04-03T02:48:43Z</cp:lastPrinted>
  <dcterms:created xsi:type="dcterms:W3CDTF">2014-02-17T23:48:32Z</dcterms:created>
  <dcterms:modified xsi:type="dcterms:W3CDTF">2019-10-24T02:43:16Z</dcterms:modified>
  <cp:category/>
</cp:coreProperties>
</file>