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63" r:id="rId2"/>
    <p:sldId id="364" r:id="rId3"/>
    <p:sldId id="360" r:id="rId4"/>
    <p:sldId id="257" r:id="rId5"/>
    <p:sldId id="357" r:id="rId6"/>
    <p:sldId id="331" r:id="rId7"/>
    <p:sldId id="339" r:id="rId8"/>
    <p:sldId id="342" r:id="rId9"/>
    <p:sldId id="341" r:id="rId10"/>
    <p:sldId id="334" r:id="rId11"/>
    <p:sldId id="335" r:id="rId12"/>
    <p:sldId id="351" r:id="rId13"/>
    <p:sldId id="332" r:id="rId14"/>
    <p:sldId id="348" r:id="rId15"/>
    <p:sldId id="352" r:id="rId16"/>
    <p:sldId id="347" r:id="rId17"/>
    <p:sldId id="333" r:id="rId18"/>
    <p:sldId id="344" r:id="rId19"/>
    <p:sldId id="349" r:id="rId20"/>
    <p:sldId id="336" r:id="rId21"/>
    <p:sldId id="356" r:id="rId22"/>
    <p:sldId id="340" r:id="rId23"/>
    <p:sldId id="337" r:id="rId24"/>
    <p:sldId id="338" r:id="rId25"/>
    <p:sldId id="31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CE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5" autoAdjust="0"/>
    <p:restoredTop sz="91193" autoAdjust="0"/>
  </p:normalViewPr>
  <p:slideViewPr>
    <p:cSldViewPr snapToGrid="0">
      <p:cViewPr varScale="1">
        <p:scale>
          <a:sx n="78" d="100"/>
          <a:sy n="78" d="100"/>
        </p:scale>
        <p:origin x="336"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5657A-F82D-4EFF-B41E-A5505AE77C26}" type="datetimeFigureOut">
              <a:rPr lang="en-GB" smtClean="0"/>
              <a:t>16/06/2016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C8700-705B-47B6-AB80-57B718EDAF63}" type="slidenum">
              <a:rPr lang="en-GB" smtClean="0"/>
              <a:t>‹#›</a:t>
            </a:fld>
            <a:endParaRPr lang="en-GB"/>
          </a:p>
        </p:txBody>
      </p:sp>
    </p:spTree>
    <p:extLst>
      <p:ext uri="{BB962C8B-B14F-4D97-AF65-F5344CB8AC3E}">
        <p14:creationId xmlns:p14="http://schemas.microsoft.com/office/powerpoint/2010/main" val="120983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Black</a:t>
            </a:r>
            <a:r>
              <a:rPr lang="en-US" baseline="0" dirty="0" smtClean="0">
                <a:latin typeface="Arial" panose="020B0604020202020204" pitchFamily="34" charset="0"/>
                <a:cs typeface="Arial" panose="020B0604020202020204" pitchFamily="34" charset="0"/>
              </a:rPr>
              <a:t> dots are compositions used in Chapter 5 to calculate physical properties shown in subsequent diagrams.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5C8700-705B-47B6-AB80-57B718EDAF63}" type="slidenum">
              <a:rPr lang="en-GB" smtClean="0"/>
              <a:t>6</a:t>
            </a:fld>
            <a:endParaRPr lang="en-GB"/>
          </a:p>
        </p:txBody>
      </p:sp>
    </p:spTree>
    <p:extLst>
      <p:ext uri="{BB962C8B-B14F-4D97-AF65-F5344CB8AC3E}">
        <p14:creationId xmlns:p14="http://schemas.microsoft.com/office/powerpoint/2010/main" val="1801940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0020" b="3831"/>
          <a:stretch/>
        </p:blipFill>
        <p:spPr>
          <a:xfrm>
            <a:off x="0" y="-29497"/>
            <a:ext cx="12192000" cy="6887497"/>
          </a:xfrm>
          <a:prstGeom prst="rect">
            <a:avLst/>
          </a:prstGeom>
        </p:spPr>
      </p:pic>
      <p:sp>
        <p:nvSpPr>
          <p:cNvPr id="9" name="TextBox 8"/>
          <p:cNvSpPr txBox="1"/>
          <p:nvPr userDrawn="1"/>
        </p:nvSpPr>
        <p:spPr>
          <a:xfrm>
            <a:off x="2298700" y="6519446"/>
            <a:ext cx="8511176"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PowerPoint presentation to accompany CUP book on </a:t>
            </a:r>
            <a:r>
              <a:rPr lang="en-GB" sz="1600" b="1" dirty="0" err="1" smtClean="0"/>
              <a:t>Glaciovolcanism</a:t>
            </a:r>
            <a:r>
              <a:rPr lang="en-GB" sz="1600" b="1" dirty="0" smtClean="0"/>
              <a:t> by Smellie &amp; Edwards_2016</a:t>
            </a:r>
          </a:p>
        </p:txBody>
      </p:sp>
    </p:spTree>
    <p:extLst>
      <p:ext uri="{BB962C8B-B14F-4D97-AF65-F5344CB8AC3E}">
        <p14:creationId xmlns:p14="http://schemas.microsoft.com/office/powerpoint/2010/main" val="275435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DDED0C-D2BA-4EA5-978F-5A87F780A381}"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113761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DDED0C-D2BA-4EA5-978F-5A87F780A381}"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951525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userDrawn="1"/>
        </p:nvSpPr>
        <p:spPr>
          <a:xfrm>
            <a:off x="2032000" y="6519446"/>
            <a:ext cx="8595558"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bg1">
                    <a:lumMod val="65000"/>
                  </a:schemeClr>
                </a:solidFill>
                <a:latin typeface="Arial" panose="020B0604020202020204" pitchFamily="34" charset="0"/>
                <a:cs typeface="Arial" panose="020B0604020202020204" pitchFamily="34" charset="0"/>
              </a:rPr>
              <a:t>PowerPoint presentation to accompany CUP book on </a:t>
            </a:r>
            <a:r>
              <a:rPr lang="en-GB" sz="1400" b="1" dirty="0" err="1" smtClean="0">
                <a:solidFill>
                  <a:schemeClr val="bg1">
                    <a:lumMod val="65000"/>
                  </a:schemeClr>
                </a:solidFill>
                <a:latin typeface="Arial" panose="020B0604020202020204" pitchFamily="34" charset="0"/>
                <a:cs typeface="Arial" panose="020B0604020202020204" pitchFamily="34" charset="0"/>
              </a:rPr>
              <a:t>Glaciovolcanism</a:t>
            </a:r>
            <a:r>
              <a:rPr lang="en-GB" sz="1400" b="1" dirty="0" smtClean="0">
                <a:solidFill>
                  <a:schemeClr val="bg1">
                    <a:lumMod val="65000"/>
                  </a:schemeClr>
                </a:solidFill>
                <a:latin typeface="Arial" panose="020B0604020202020204" pitchFamily="34" charset="0"/>
                <a:cs typeface="Arial" panose="020B0604020202020204" pitchFamily="34" charset="0"/>
              </a:rPr>
              <a:t> by Smellie &amp; Edwards_2016</a:t>
            </a:r>
          </a:p>
        </p:txBody>
      </p:sp>
    </p:spTree>
    <p:extLst>
      <p:ext uri="{BB962C8B-B14F-4D97-AF65-F5344CB8AC3E}">
        <p14:creationId xmlns:p14="http://schemas.microsoft.com/office/powerpoint/2010/main" val="34847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DDED0C-D2BA-4EA5-978F-5A87F780A381}"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153964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DDED0C-D2BA-4EA5-978F-5A87F780A381}"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34008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DDED0C-D2BA-4EA5-978F-5A87F780A381}" type="datetimeFigureOut">
              <a:rPr lang="en-GB" smtClean="0"/>
              <a:t>16/06/2016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212288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DDED0C-D2BA-4EA5-978F-5A87F780A381}" type="datetimeFigureOut">
              <a:rPr lang="en-GB" smtClean="0"/>
              <a:t>16/06/2016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268459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DDED0C-D2BA-4EA5-978F-5A87F780A381}" type="datetimeFigureOut">
              <a:rPr lang="en-GB" smtClean="0"/>
              <a:t>16/06/2016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40054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736600" y="0"/>
            <a:ext cx="12192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userDrawn="1"/>
        </p:nvSpPr>
        <p:spPr>
          <a:xfrm>
            <a:off x="0" y="0"/>
            <a:ext cx="129286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2032000" y="6519446"/>
            <a:ext cx="8595558"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bg1">
                    <a:lumMod val="65000"/>
                  </a:schemeClr>
                </a:solidFill>
                <a:latin typeface="Arial" panose="020B0604020202020204" pitchFamily="34" charset="0"/>
                <a:cs typeface="Arial" panose="020B0604020202020204" pitchFamily="34" charset="0"/>
              </a:rPr>
              <a:t>PowerPoint presentation to accompany CUP book on </a:t>
            </a:r>
            <a:r>
              <a:rPr lang="en-GB" sz="1400" b="1" dirty="0" err="1" smtClean="0">
                <a:solidFill>
                  <a:schemeClr val="bg1">
                    <a:lumMod val="65000"/>
                  </a:schemeClr>
                </a:solidFill>
                <a:latin typeface="Arial" panose="020B0604020202020204" pitchFamily="34" charset="0"/>
                <a:cs typeface="Arial" panose="020B0604020202020204" pitchFamily="34" charset="0"/>
              </a:rPr>
              <a:t>Glaciovolcanism</a:t>
            </a:r>
            <a:r>
              <a:rPr lang="en-GB" sz="1400" b="1" dirty="0" smtClean="0">
                <a:solidFill>
                  <a:schemeClr val="bg1">
                    <a:lumMod val="65000"/>
                  </a:schemeClr>
                </a:solidFill>
                <a:latin typeface="Arial" panose="020B0604020202020204" pitchFamily="34" charset="0"/>
                <a:cs typeface="Arial" panose="020B0604020202020204" pitchFamily="34" charset="0"/>
              </a:rPr>
              <a:t> by Smellie &amp; Edwards_2016</a:t>
            </a:r>
          </a:p>
        </p:txBody>
      </p:sp>
    </p:spTree>
    <p:extLst>
      <p:ext uri="{BB962C8B-B14F-4D97-AF65-F5344CB8AC3E}">
        <p14:creationId xmlns:p14="http://schemas.microsoft.com/office/powerpoint/2010/main" val="294573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DED0C-D2BA-4EA5-978F-5A87F780A381}" type="datetimeFigureOut">
              <a:rPr lang="en-GB" smtClean="0"/>
              <a:t>16/06/2016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93324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DED0C-D2BA-4EA5-978F-5A87F780A381}" type="datetimeFigureOut">
              <a:rPr lang="en-GB" smtClean="0"/>
              <a:t>16/06/2016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2158189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DED0C-D2BA-4EA5-978F-5A87F780A381}" type="datetimeFigureOut">
              <a:rPr lang="en-GB" smtClean="0"/>
              <a:t>16/06/2016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EF011-333B-496C-925F-832EFDBE35A1}" type="slidenum">
              <a:rPr lang="en-GB" smtClean="0"/>
              <a:t>‹#›</a:t>
            </a:fld>
            <a:endParaRPr lang="en-GB"/>
          </a:p>
        </p:txBody>
      </p:sp>
    </p:spTree>
    <p:extLst>
      <p:ext uri="{BB962C8B-B14F-4D97-AF65-F5344CB8AC3E}">
        <p14:creationId xmlns:p14="http://schemas.microsoft.com/office/powerpoint/2010/main" val="8913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txBox="1">
            <a:spLocks noChangeArrowheads="1"/>
          </p:cNvSpPr>
          <p:nvPr/>
        </p:nvSpPr>
        <p:spPr bwMode="auto">
          <a:xfrm>
            <a:off x="1050926" y="1682612"/>
            <a:ext cx="10398124"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GB" sz="2400" dirty="0">
                <a:solidFill>
                  <a:schemeClr val="bg1"/>
                </a:solidFill>
                <a:latin typeface="Arial" panose="020B0604020202020204" pitchFamily="34" charset="0"/>
                <a:cs typeface="Arial" panose="020B0604020202020204" pitchFamily="34" charset="0"/>
              </a:rPr>
              <a:t>These resources are provided free of charge by Cambridge University Press with permission of the </a:t>
            </a:r>
            <a:r>
              <a:rPr lang="en-GB" sz="2400" dirty="0" smtClean="0">
                <a:solidFill>
                  <a:schemeClr val="bg1"/>
                </a:solidFill>
                <a:latin typeface="Arial" panose="020B0604020202020204" pitchFamily="34" charset="0"/>
                <a:cs typeface="Arial" panose="020B0604020202020204" pitchFamily="34" charset="0"/>
              </a:rPr>
              <a:t>authors </a:t>
            </a:r>
            <a:r>
              <a:rPr lang="en-GB" sz="2400" dirty="0">
                <a:solidFill>
                  <a:schemeClr val="bg1"/>
                </a:solidFill>
                <a:latin typeface="Arial" panose="020B0604020202020204" pitchFamily="34" charset="0"/>
                <a:cs typeface="Arial" panose="020B0604020202020204" pitchFamily="34" charset="0"/>
              </a:rPr>
              <a:t>of the corresponding work, but are subject to copyright. You are permitted to view, print and </a:t>
            </a:r>
            <a:r>
              <a:rPr lang="en-GB" sz="2400" dirty="0" smtClean="0">
                <a:solidFill>
                  <a:schemeClr val="bg1"/>
                </a:solidFill>
                <a:latin typeface="Arial" panose="020B0604020202020204" pitchFamily="34" charset="0"/>
                <a:cs typeface="Arial" panose="020B0604020202020204" pitchFamily="34" charset="0"/>
              </a:rPr>
              <a:t>download </a:t>
            </a:r>
            <a:r>
              <a:rPr lang="en-GB" sz="2400" dirty="0">
                <a:solidFill>
                  <a:schemeClr val="bg1"/>
                </a:solidFill>
                <a:latin typeface="Arial" panose="020B0604020202020204" pitchFamily="34" charset="0"/>
                <a:cs typeface="Arial" panose="020B0604020202020204" pitchFamily="34" charset="0"/>
              </a:rPr>
              <a:t>these resources for your own personal </a:t>
            </a:r>
            <a:r>
              <a:rPr lang="en-GB" sz="2400" dirty="0" smtClean="0">
                <a:solidFill>
                  <a:schemeClr val="bg1"/>
                </a:solidFill>
                <a:latin typeface="Arial" panose="020B0604020202020204" pitchFamily="34" charset="0"/>
                <a:cs typeface="Arial" panose="020B0604020202020204" pitchFamily="34" charset="0"/>
              </a:rPr>
              <a:t>use or</a:t>
            </a:r>
            <a:r>
              <a:rPr lang="en-GB" altLang="en-US" sz="2400" dirty="0" smtClean="0">
                <a:solidFill>
                  <a:schemeClr val="bg1"/>
                </a:solidFill>
                <a:latin typeface="Arial" panose="020B0604020202020204" pitchFamily="34" charset="0"/>
                <a:cs typeface="Arial" panose="020B0604020202020204" pitchFamily="34" charset="0"/>
              </a:rPr>
              <a:t> </a:t>
            </a:r>
            <a:r>
              <a:rPr lang="en-GB" altLang="en-US" sz="2400" dirty="0">
                <a:solidFill>
                  <a:schemeClr val="bg1"/>
                </a:solidFill>
                <a:latin typeface="Arial" panose="020B0604020202020204" pitchFamily="34" charset="0"/>
                <a:cs typeface="Arial" panose="020B0604020202020204" pitchFamily="34" charset="0"/>
              </a:rPr>
              <a:t>for educational </a:t>
            </a:r>
            <a:r>
              <a:rPr lang="en-GB" altLang="en-US" sz="2400" dirty="0" smtClean="0">
                <a:solidFill>
                  <a:schemeClr val="bg1"/>
                </a:solidFill>
                <a:latin typeface="Arial" panose="020B0604020202020204" pitchFamily="34" charset="0"/>
                <a:cs typeface="Arial" panose="020B0604020202020204" pitchFamily="34" charset="0"/>
              </a:rPr>
              <a:t>purposes, </a:t>
            </a:r>
            <a:r>
              <a:rPr lang="en-GB" sz="2400" dirty="0">
                <a:solidFill>
                  <a:schemeClr val="bg1"/>
                </a:solidFill>
                <a:latin typeface="Arial" panose="020B0604020202020204" pitchFamily="34" charset="0"/>
                <a:cs typeface="Arial" panose="020B0604020202020204" pitchFamily="34" charset="0"/>
              </a:rPr>
              <a:t>provided any copyright lines on the resources are not </a:t>
            </a:r>
            <a:r>
              <a:rPr lang="en-GB" sz="2400" dirty="0" smtClean="0">
                <a:solidFill>
                  <a:schemeClr val="bg1"/>
                </a:solidFill>
                <a:latin typeface="Arial" panose="020B0604020202020204" pitchFamily="34" charset="0"/>
                <a:cs typeface="Arial" panose="020B0604020202020204" pitchFamily="34" charset="0"/>
              </a:rPr>
              <a:t>removed </a:t>
            </a:r>
            <a:r>
              <a:rPr lang="en-GB" sz="2400" dirty="0">
                <a:solidFill>
                  <a:schemeClr val="bg1"/>
                </a:solidFill>
                <a:latin typeface="Arial" panose="020B0604020202020204" pitchFamily="34" charset="0"/>
                <a:cs typeface="Arial" panose="020B0604020202020204" pitchFamily="34" charset="0"/>
              </a:rPr>
              <a:t>or altered in any way</a:t>
            </a:r>
            <a:r>
              <a:rPr lang="en-GB" altLang="en-US" sz="2400" dirty="0" smtClean="0">
                <a:solidFill>
                  <a:schemeClr val="bg1"/>
                </a:solidFill>
                <a:latin typeface="Arial" panose="020B0604020202020204" pitchFamily="34" charset="0"/>
                <a:cs typeface="Arial" panose="020B0604020202020204" pitchFamily="34" charset="0"/>
              </a:rPr>
              <a:t>. </a:t>
            </a:r>
            <a:r>
              <a:rPr lang="en-GB" sz="2400" dirty="0" smtClean="0">
                <a:solidFill>
                  <a:schemeClr val="bg1"/>
                </a:solidFill>
                <a:latin typeface="Arial" panose="020B0604020202020204" pitchFamily="34" charset="0"/>
                <a:cs typeface="Arial" panose="020B0604020202020204" pitchFamily="34" charset="0"/>
              </a:rPr>
              <a:t>Any </a:t>
            </a:r>
            <a:r>
              <a:rPr lang="en-GB" sz="2400" dirty="0">
                <a:solidFill>
                  <a:schemeClr val="bg1"/>
                </a:solidFill>
                <a:latin typeface="Arial" panose="020B0604020202020204" pitchFamily="34" charset="0"/>
                <a:cs typeface="Arial" panose="020B0604020202020204" pitchFamily="34" charset="0"/>
              </a:rPr>
              <a:t>other use, including but not limited to distribution of the </a:t>
            </a:r>
            <a:r>
              <a:rPr lang="en-GB" sz="2400" dirty="0" smtClean="0">
                <a:solidFill>
                  <a:schemeClr val="bg1"/>
                </a:solidFill>
                <a:latin typeface="Arial" panose="020B0604020202020204" pitchFamily="34" charset="0"/>
                <a:cs typeface="Arial" panose="020B0604020202020204" pitchFamily="34" charset="0"/>
              </a:rPr>
              <a:t>resources </a:t>
            </a:r>
            <a:r>
              <a:rPr lang="en-GB" sz="2400" dirty="0">
                <a:solidFill>
                  <a:schemeClr val="bg1"/>
                </a:solidFill>
                <a:latin typeface="Arial" panose="020B0604020202020204" pitchFamily="34" charset="0"/>
                <a:cs typeface="Arial" panose="020B0604020202020204" pitchFamily="34" charset="0"/>
              </a:rPr>
              <a:t>in modified form, or via electronic or other media, is strictly prohibited unless you have </a:t>
            </a:r>
            <a:r>
              <a:rPr lang="en-GB" sz="2400" dirty="0" smtClean="0">
                <a:solidFill>
                  <a:schemeClr val="bg1"/>
                </a:solidFill>
                <a:latin typeface="Arial" panose="020B0604020202020204" pitchFamily="34" charset="0"/>
                <a:cs typeface="Arial" panose="020B0604020202020204" pitchFamily="34" charset="0"/>
              </a:rPr>
              <a:t>prior permission </a:t>
            </a:r>
            <a:r>
              <a:rPr lang="en-GB" sz="2400" dirty="0">
                <a:solidFill>
                  <a:schemeClr val="bg1"/>
                </a:solidFill>
                <a:latin typeface="Arial" panose="020B0604020202020204" pitchFamily="34" charset="0"/>
                <a:cs typeface="Arial" panose="020B0604020202020204" pitchFamily="34" charset="0"/>
              </a:rPr>
              <a:t>from </a:t>
            </a:r>
            <a:r>
              <a:rPr lang="en-GB" sz="2400" dirty="0" smtClean="0">
                <a:solidFill>
                  <a:schemeClr val="bg1"/>
                </a:solidFill>
                <a:latin typeface="Arial" panose="020B0604020202020204" pitchFamily="34" charset="0"/>
                <a:cs typeface="Arial" panose="020B0604020202020204" pitchFamily="34" charset="0"/>
              </a:rPr>
              <a:t>the authors </a:t>
            </a:r>
            <a:r>
              <a:rPr lang="en-GB" sz="2400" dirty="0">
                <a:solidFill>
                  <a:schemeClr val="bg1"/>
                </a:solidFill>
                <a:latin typeface="Arial" panose="020B0604020202020204" pitchFamily="34" charset="0"/>
                <a:cs typeface="Arial" panose="020B0604020202020204" pitchFamily="34" charset="0"/>
              </a:rPr>
              <a:t>of the corresponding work </a:t>
            </a:r>
            <a:r>
              <a:rPr lang="en-GB" altLang="en-US" sz="2400" dirty="0">
                <a:solidFill>
                  <a:schemeClr val="bg1"/>
                </a:solidFill>
                <a:latin typeface="Arial" panose="020B0604020202020204" pitchFamily="34" charset="0"/>
                <a:cs typeface="Arial" panose="020B0604020202020204" pitchFamily="34" charset="0"/>
              </a:rPr>
              <a:t>and the owners of the images displayed </a:t>
            </a:r>
            <a:r>
              <a:rPr lang="en-GB" altLang="en-US" sz="2400" dirty="0" smtClean="0">
                <a:solidFill>
                  <a:schemeClr val="bg1"/>
                </a:solidFill>
                <a:latin typeface="Arial" panose="020B0604020202020204" pitchFamily="34" charset="0"/>
                <a:cs typeface="Arial" panose="020B0604020202020204" pitchFamily="34" charset="0"/>
              </a:rPr>
              <a:t>herein, </a:t>
            </a:r>
            <a:r>
              <a:rPr lang="en-GB" sz="2400" dirty="0" smtClean="0">
                <a:solidFill>
                  <a:schemeClr val="bg1"/>
                </a:solidFill>
                <a:latin typeface="Arial" panose="020B0604020202020204" pitchFamily="34" charset="0"/>
                <a:cs typeface="Arial" panose="020B0604020202020204" pitchFamily="34" charset="0"/>
              </a:rPr>
              <a:t>and </a:t>
            </a:r>
            <a:r>
              <a:rPr lang="en-GB" sz="2400" dirty="0">
                <a:solidFill>
                  <a:schemeClr val="bg1"/>
                </a:solidFill>
                <a:latin typeface="Arial" panose="020B0604020202020204" pitchFamily="34" charset="0"/>
                <a:cs typeface="Arial" panose="020B0604020202020204" pitchFamily="34" charset="0"/>
              </a:rPr>
              <a:t>provided you give appropriate acknowledgement of the </a:t>
            </a:r>
            <a:r>
              <a:rPr lang="en-GB" sz="2400" dirty="0" smtClean="0">
                <a:solidFill>
                  <a:schemeClr val="bg1"/>
                </a:solidFill>
                <a:latin typeface="Arial" panose="020B0604020202020204" pitchFamily="34" charset="0"/>
                <a:cs typeface="Arial" panose="020B0604020202020204" pitchFamily="34" charset="0"/>
              </a:rPr>
              <a:t>source. </a:t>
            </a:r>
            <a:endParaRPr lang="en-GB" altLang="en-US" sz="2400" dirty="0">
              <a:solidFill>
                <a:schemeClr val="bg1"/>
              </a:solidFill>
              <a:latin typeface="Arial" panose="020B0604020202020204" pitchFamily="34" charset="0"/>
              <a:cs typeface="Arial" panose="020B0604020202020204" pitchFamily="34" charset="0"/>
            </a:endParaRPr>
          </a:p>
        </p:txBody>
      </p:sp>
      <p:sp>
        <p:nvSpPr>
          <p:cNvPr id="4099" name="TextBox 3"/>
          <p:cNvSpPr txBox="1">
            <a:spLocks noChangeArrowheads="1"/>
          </p:cNvSpPr>
          <p:nvPr/>
        </p:nvSpPr>
        <p:spPr bwMode="auto">
          <a:xfrm>
            <a:off x="2232026" y="765176"/>
            <a:ext cx="68189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IMPORTANT – PLEASE NOTE:</a:t>
            </a:r>
          </a:p>
        </p:txBody>
      </p:sp>
    </p:spTree>
    <p:extLst>
      <p:ext uri="{BB962C8B-B14F-4D97-AF65-F5344CB8AC3E}">
        <p14:creationId xmlns:p14="http://schemas.microsoft.com/office/powerpoint/2010/main" val="2071635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5.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459" y="1264442"/>
            <a:ext cx="7741669" cy="5239421"/>
          </a:xfrm>
          <a:prstGeom prst="rect">
            <a:avLst/>
          </a:prstGeom>
        </p:spPr>
      </p:pic>
      <p:sp>
        <p:nvSpPr>
          <p:cNvPr id="3" name="TextBox 2"/>
          <p:cNvSpPr txBox="1"/>
          <p:nvPr/>
        </p:nvSpPr>
        <p:spPr>
          <a:xfrm>
            <a:off x="8512114" y="1791383"/>
            <a:ext cx="3166807" cy="3170099"/>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Estimated glass transition temperatures (</a:t>
            </a:r>
            <a:r>
              <a:rPr lang="en-US" sz="2000" dirty="0" err="1" smtClean="0">
                <a:solidFill>
                  <a:schemeClr val="bg1"/>
                </a:solidFill>
                <a:latin typeface="Arial" panose="020B0604020202020204" pitchFamily="34" charset="0"/>
                <a:cs typeface="Arial" panose="020B0604020202020204" pitchFamily="34" charset="0"/>
              </a:rPr>
              <a:t>Tg</a:t>
            </a:r>
            <a:r>
              <a:rPr lang="en-US" sz="2000" dirty="0" smtClean="0">
                <a:solidFill>
                  <a:schemeClr val="bg1"/>
                </a:solidFill>
                <a:latin typeface="Arial" panose="020B0604020202020204" pitchFamily="34" charset="0"/>
                <a:cs typeface="Arial" panose="020B0604020202020204" pitchFamily="34" charset="0"/>
              </a:rPr>
              <a:t>) vary less as a function of composition than do </a:t>
            </a:r>
            <a:r>
              <a:rPr lang="en-US" sz="2000" dirty="0" err="1" smtClean="0">
                <a:solidFill>
                  <a:schemeClr val="bg1"/>
                </a:solidFill>
                <a:latin typeface="Arial" panose="020B0604020202020204" pitchFamily="34" charset="0"/>
                <a:cs typeface="Arial" panose="020B0604020202020204" pitchFamily="34" charset="0"/>
              </a:rPr>
              <a:t>liquidus</a:t>
            </a:r>
            <a:r>
              <a:rPr lang="en-US" sz="2000" dirty="0" smtClean="0">
                <a:solidFill>
                  <a:schemeClr val="bg1"/>
                </a:solidFill>
                <a:latin typeface="Arial" panose="020B0604020202020204" pitchFamily="34" charset="0"/>
                <a:cs typeface="Arial" panose="020B0604020202020204" pitchFamily="34" charset="0"/>
              </a:rPr>
              <a:t> temperatures; thus is it much more difficult to produce crystal-free glass from mafic compositions (i.e. at lower values of silica </a:t>
            </a:r>
            <a:r>
              <a:rPr lang="en-US" sz="2000" dirty="0">
                <a:solidFill>
                  <a:schemeClr val="bg1"/>
                </a:solidFill>
                <a:latin typeface="Arial" panose="020B0604020202020204" pitchFamily="34" charset="0"/>
                <a:cs typeface="Arial" panose="020B0604020202020204" pitchFamily="34" charset="0"/>
              </a:rPr>
              <a:t>a</a:t>
            </a:r>
            <a:r>
              <a:rPr lang="en-US" sz="2000" dirty="0" smtClean="0">
                <a:solidFill>
                  <a:schemeClr val="bg1"/>
                </a:solidFill>
                <a:latin typeface="Arial" panose="020B0604020202020204" pitchFamily="34" charset="0"/>
                <a:cs typeface="Arial" panose="020B0604020202020204" pitchFamily="34" charset="0"/>
              </a:rPr>
              <a:t>ctivity).</a:t>
            </a:r>
            <a:endParaRPr lang="en-US" sz="2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048933" y="152401"/>
            <a:ext cx="8161867" cy="954107"/>
          </a:xfrm>
          <a:prstGeom prst="rect">
            <a:avLst/>
          </a:prstGeom>
          <a:noFill/>
        </p:spPr>
        <p:txBody>
          <a:bodyPr wrap="square" rtlCol="0">
            <a:spAutoFit/>
          </a:bodyPr>
          <a:lstStyle/>
          <a:p>
            <a:pPr algn="ctr"/>
            <a:r>
              <a:rPr lang="en-US" sz="2800" dirty="0" smtClean="0">
                <a:solidFill>
                  <a:srgbClr val="FFFFFF"/>
                </a:solidFill>
                <a:latin typeface="Arial" panose="020B0604020202020204" pitchFamily="34" charset="0"/>
                <a:cs typeface="Arial" panose="020B0604020202020204" pitchFamily="34" charset="0"/>
              </a:rPr>
              <a:t>Bulk geochemistry properties:</a:t>
            </a:r>
          </a:p>
          <a:p>
            <a:pPr algn="ctr"/>
            <a:r>
              <a:rPr lang="en-US" sz="2800" dirty="0" smtClean="0">
                <a:solidFill>
                  <a:srgbClr val="FFFFFF"/>
                </a:solidFill>
                <a:latin typeface="Arial" panose="020B0604020202020204" pitchFamily="34" charset="0"/>
                <a:cs typeface="Arial" panose="020B0604020202020204" pitchFamily="34" charset="0"/>
              </a:rPr>
              <a:t>(3) </a:t>
            </a:r>
            <a:r>
              <a:rPr lang="en-US" sz="2800" dirty="0" err="1" smtClean="0">
                <a:solidFill>
                  <a:srgbClr val="FFFFFF"/>
                </a:solidFill>
                <a:latin typeface="Arial" panose="020B0604020202020204" pitchFamily="34" charset="0"/>
                <a:cs typeface="Arial" panose="020B0604020202020204" pitchFamily="34" charset="0"/>
              </a:rPr>
              <a:t>Liquidus</a:t>
            </a:r>
            <a:r>
              <a:rPr lang="en-US" sz="2800" dirty="0" smtClean="0">
                <a:solidFill>
                  <a:srgbClr val="FFFFFF"/>
                </a:solidFill>
                <a:latin typeface="Arial" panose="020B0604020202020204" pitchFamily="34" charset="0"/>
                <a:cs typeface="Arial" panose="020B0604020202020204" pitchFamily="34" charset="0"/>
              </a:rPr>
              <a:t> and glass </a:t>
            </a:r>
            <a:r>
              <a:rPr lang="en-US" sz="2800" dirty="0">
                <a:solidFill>
                  <a:srgbClr val="FFFFFF"/>
                </a:solidFill>
                <a:latin typeface="Arial" panose="020B0604020202020204" pitchFamily="34" charset="0"/>
                <a:cs typeface="Arial" panose="020B0604020202020204" pitchFamily="34" charset="0"/>
              </a:rPr>
              <a:t>t</a:t>
            </a:r>
            <a:r>
              <a:rPr lang="en-US" sz="2800" dirty="0" smtClean="0">
                <a:solidFill>
                  <a:srgbClr val="FFFFFF"/>
                </a:solidFill>
                <a:latin typeface="Arial" panose="020B0604020202020204" pitchFamily="34" charset="0"/>
                <a:cs typeface="Arial" panose="020B0604020202020204" pitchFamily="34" charset="0"/>
              </a:rPr>
              <a:t>ransition </a:t>
            </a:r>
            <a:r>
              <a:rPr lang="en-US" sz="2800" dirty="0">
                <a:solidFill>
                  <a:srgbClr val="FFFFFF"/>
                </a:solidFill>
                <a:latin typeface="Arial" panose="020B0604020202020204" pitchFamily="34" charset="0"/>
                <a:cs typeface="Arial" panose="020B0604020202020204" pitchFamily="34" charset="0"/>
              </a:rPr>
              <a:t>t</a:t>
            </a:r>
            <a:r>
              <a:rPr lang="en-US" sz="2800" dirty="0" smtClean="0">
                <a:solidFill>
                  <a:srgbClr val="FFFFFF"/>
                </a:solidFill>
                <a:latin typeface="Arial" panose="020B0604020202020204" pitchFamily="34" charset="0"/>
                <a:cs typeface="Arial" panose="020B0604020202020204" pitchFamily="34" charset="0"/>
              </a:rPr>
              <a:t>emperatures</a:t>
            </a:r>
            <a:endParaRPr lang="en-US" sz="2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756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5.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726" y="1214662"/>
            <a:ext cx="7678407" cy="5326658"/>
          </a:xfrm>
          <a:prstGeom prst="rect">
            <a:avLst/>
          </a:prstGeom>
        </p:spPr>
      </p:pic>
      <p:sp>
        <p:nvSpPr>
          <p:cNvPr id="3" name="TextBox 2"/>
          <p:cNvSpPr txBox="1"/>
          <p:nvPr/>
        </p:nvSpPr>
        <p:spPr>
          <a:xfrm>
            <a:off x="8347012" y="1353722"/>
            <a:ext cx="2900478" cy="3477875"/>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The potential to melt ice during a </a:t>
            </a:r>
            <a:r>
              <a:rPr lang="en-US" sz="2000" dirty="0" err="1" smtClean="0">
                <a:solidFill>
                  <a:schemeClr val="bg1"/>
                </a:solidFill>
                <a:latin typeface="Arial" panose="020B0604020202020204" pitchFamily="34" charset="0"/>
                <a:cs typeface="Arial" panose="020B0604020202020204" pitchFamily="34" charset="0"/>
              </a:rPr>
              <a:t>glaciovolcanic</a:t>
            </a:r>
            <a:r>
              <a:rPr lang="en-US" sz="2000" dirty="0" smtClean="0">
                <a:solidFill>
                  <a:schemeClr val="bg1"/>
                </a:solidFill>
                <a:latin typeface="Arial" panose="020B0604020202020204" pitchFamily="34" charset="0"/>
                <a:cs typeface="Arial" panose="020B0604020202020204" pitchFamily="34" charset="0"/>
              </a:rPr>
              <a:t> eruption is controlled by many factors including magma composition. More mafic compositions (e.g. </a:t>
            </a:r>
            <a:r>
              <a:rPr lang="en-US" sz="2000" dirty="0" err="1" smtClean="0">
                <a:solidFill>
                  <a:schemeClr val="bg1"/>
                </a:solidFill>
                <a:latin typeface="Arial" panose="020B0604020202020204" pitchFamily="34" charset="0"/>
                <a:cs typeface="Arial" panose="020B0604020202020204" pitchFamily="34" charset="0"/>
              </a:rPr>
              <a:t>basanite</a:t>
            </a:r>
            <a:r>
              <a:rPr lang="en-US" sz="2000" dirty="0" smtClean="0">
                <a:solidFill>
                  <a:schemeClr val="bg1"/>
                </a:solidFill>
                <a:latin typeface="Arial" panose="020B0604020202020204" pitchFamily="34" charset="0"/>
                <a:cs typeface="Arial" panose="020B0604020202020204" pitchFamily="34" charset="0"/>
              </a:rPr>
              <a:t>) can release significantly more energy than felsic compositions.</a:t>
            </a:r>
            <a:endParaRPr lang="en-US" sz="2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048933" y="152401"/>
            <a:ext cx="8161867" cy="954107"/>
          </a:xfrm>
          <a:prstGeom prst="rect">
            <a:avLst/>
          </a:prstGeom>
          <a:noFill/>
        </p:spPr>
        <p:txBody>
          <a:bodyPr wrap="square" rtlCol="0">
            <a:spAutoFit/>
          </a:bodyPr>
          <a:lstStyle/>
          <a:p>
            <a:pPr algn="ctr"/>
            <a:r>
              <a:rPr lang="en-US" sz="2800" dirty="0" smtClean="0">
                <a:solidFill>
                  <a:srgbClr val="FFFFFF"/>
                </a:solidFill>
                <a:latin typeface="Arial" panose="020B0604020202020204" pitchFamily="34" charset="0"/>
                <a:cs typeface="Arial" panose="020B0604020202020204" pitchFamily="34" charset="0"/>
              </a:rPr>
              <a:t>Bulk geochemistry properties:</a:t>
            </a:r>
          </a:p>
          <a:p>
            <a:pPr algn="ctr"/>
            <a:r>
              <a:rPr lang="en-US" sz="2800" dirty="0" smtClean="0">
                <a:solidFill>
                  <a:srgbClr val="FFFFFF"/>
                </a:solidFill>
                <a:latin typeface="Arial" panose="020B0604020202020204" pitchFamily="34" charset="0"/>
                <a:cs typeface="Arial" panose="020B0604020202020204" pitchFamily="34" charset="0"/>
              </a:rPr>
              <a:t>(4) Cumulative enthalpy </a:t>
            </a:r>
            <a:r>
              <a:rPr lang="en-US" sz="2800" dirty="0">
                <a:solidFill>
                  <a:srgbClr val="FFFFFF"/>
                </a:solidFill>
                <a:latin typeface="Arial" panose="020B0604020202020204" pitchFamily="34" charset="0"/>
                <a:cs typeface="Arial" panose="020B0604020202020204" pitchFamily="34" charset="0"/>
              </a:rPr>
              <a:t>p</a:t>
            </a:r>
            <a:r>
              <a:rPr lang="en-US" sz="2800" dirty="0" smtClean="0">
                <a:solidFill>
                  <a:srgbClr val="FFFFFF"/>
                </a:solidFill>
                <a:latin typeface="Arial" panose="020B0604020202020204" pitchFamily="34" charset="0"/>
                <a:cs typeface="Arial" panose="020B0604020202020204" pitchFamily="34" charset="0"/>
              </a:rPr>
              <a:t>roduction</a:t>
            </a:r>
            <a:endParaRPr lang="en-US" sz="2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0741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5.2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222" y="907270"/>
            <a:ext cx="5101694" cy="4421228"/>
          </a:xfrm>
          <a:prstGeom prst="rect">
            <a:avLst/>
          </a:prstGeom>
        </p:spPr>
      </p:pic>
      <p:pic>
        <p:nvPicPr>
          <p:cNvPr id="3" name="Picture 2" descr="Fig. 5.2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415" y="915364"/>
            <a:ext cx="5206223" cy="4412614"/>
          </a:xfrm>
          <a:prstGeom prst="rect">
            <a:avLst/>
          </a:prstGeom>
        </p:spPr>
      </p:pic>
      <p:sp>
        <p:nvSpPr>
          <p:cNvPr id="4" name="TextBox 3"/>
          <p:cNvSpPr txBox="1"/>
          <p:nvPr/>
        </p:nvSpPr>
        <p:spPr>
          <a:xfrm>
            <a:off x="715095" y="5322936"/>
            <a:ext cx="10765705" cy="1015663"/>
          </a:xfrm>
          <a:prstGeom prst="rect">
            <a:avLst/>
          </a:prstGeom>
          <a:noFill/>
        </p:spPr>
        <p:txBody>
          <a:bodyPr wrap="square" rtlCol="0">
            <a:spAutoFit/>
          </a:bodyPr>
          <a:lstStyle/>
          <a:p>
            <a:r>
              <a:rPr lang="en-US" sz="2000" dirty="0" smtClean="0">
                <a:solidFill>
                  <a:srgbClr val="FFFFFF"/>
                </a:solidFill>
                <a:latin typeface="Arial" panose="020B0604020202020204" pitchFamily="34" charset="0"/>
                <a:cs typeface="Arial" panose="020B0604020202020204" pitchFamily="34" charset="0"/>
              </a:rPr>
              <a:t>Simple approximations for estimating the </a:t>
            </a:r>
            <a:r>
              <a:rPr lang="en-US" sz="2000" dirty="0" err="1" smtClean="0">
                <a:solidFill>
                  <a:srgbClr val="FFFFFF"/>
                </a:solidFill>
                <a:latin typeface="Arial" panose="020B0604020202020204" pitchFamily="34" charset="0"/>
                <a:cs typeface="Arial" panose="020B0604020202020204" pitchFamily="34" charset="0"/>
              </a:rPr>
              <a:t>solubilities</a:t>
            </a:r>
            <a:r>
              <a:rPr lang="en-US" sz="2000" dirty="0" smtClean="0">
                <a:solidFill>
                  <a:srgbClr val="FFFFFF"/>
                </a:solidFill>
                <a:latin typeface="Arial" panose="020B0604020202020204" pitchFamily="34" charset="0"/>
                <a:cs typeface="Arial" panose="020B0604020202020204" pitchFamily="34" charset="0"/>
              </a:rPr>
              <a:t> of water and carbon dioxide in basaltic and </a:t>
            </a:r>
            <a:r>
              <a:rPr lang="en-US" sz="2000" dirty="0" err="1" smtClean="0">
                <a:solidFill>
                  <a:srgbClr val="FFFFFF"/>
                </a:solidFill>
                <a:latin typeface="Arial" panose="020B0604020202020204" pitchFamily="34" charset="0"/>
                <a:cs typeface="Arial" panose="020B0604020202020204" pitchFamily="34" charset="0"/>
              </a:rPr>
              <a:t>rhyolitic</a:t>
            </a:r>
            <a:r>
              <a:rPr lang="en-US" sz="2000" dirty="0" smtClean="0">
                <a:solidFill>
                  <a:srgbClr val="FFFFFF"/>
                </a:solidFill>
                <a:latin typeface="Arial" panose="020B0604020202020204" pitchFamily="34" charset="0"/>
                <a:cs typeface="Arial" panose="020B0604020202020204" pitchFamily="34" charset="0"/>
              </a:rPr>
              <a:t> silicate melts as a function of pressure. Carbon dioxide is much less soluble, although both phases have relatively low </a:t>
            </a:r>
            <a:r>
              <a:rPr lang="en-US" sz="2000" dirty="0" err="1" smtClean="0">
                <a:solidFill>
                  <a:srgbClr val="FFFFFF"/>
                </a:solidFill>
                <a:latin typeface="Arial" panose="020B0604020202020204" pitchFamily="34" charset="0"/>
                <a:cs typeface="Arial" panose="020B0604020202020204" pitchFamily="34" charset="0"/>
              </a:rPr>
              <a:t>solubilities</a:t>
            </a:r>
            <a:r>
              <a:rPr lang="en-US" sz="2000" dirty="0" smtClean="0">
                <a:solidFill>
                  <a:srgbClr val="FFFFFF"/>
                </a:solidFill>
                <a:latin typeface="Arial" panose="020B0604020202020204" pitchFamily="34" charset="0"/>
                <a:cs typeface="Arial" panose="020B0604020202020204" pitchFamily="34" charset="0"/>
              </a:rPr>
              <a:t> in the upper crust.</a:t>
            </a:r>
            <a:endParaRPr lang="en-US" sz="2000" dirty="0">
              <a:solidFill>
                <a:srgbClr val="FFFFFF"/>
              </a:solidFill>
              <a:latin typeface="Arial" panose="020B0604020202020204" pitchFamily="34" charset="0"/>
              <a:cs typeface="Arial" panose="020B0604020202020204" pitchFamily="34" charset="0"/>
            </a:endParaRPr>
          </a:p>
        </p:txBody>
      </p:sp>
      <p:sp>
        <p:nvSpPr>
          <p:cNvPr id="5" name="TextBox 4"/>
          <p:cNvSpPr txBox="1"/>
          <p:nvPr/>
        </p:nvSpPr>
        <p:spPr>
          <a:xfrm>
            <a:off x="2624670" y="220133"/>
            <a:ext cx="6425157" cy="523220"/>
          </a:xfrm>
          <a:prstGeom prst="rect">
            <a:avLst/>
          </a:prstGeom>
          <a:noFill/>
        </p:spPr>
        <p:txBody>
          <a:bodyPr wrap="none" rtlCol="0">
            <a:spAutoFit/>
          </a:bodyPr>
          <a:lstStyle/>
          <a:p>
            <a:r>
              <a:rPr lang="en-US" sz="2800" dirty="0" err="1" smtClean="0">
                <a:solidFill>
                  <a:srgbClr val="FFFFFF"/>
                </a:solidFill>
                <a:latin typeface="Arial" panose="020B0604020202020204" pitchFamily="34" charset="0"/>
                <a:cs typeface="Arial" panose="020B0604020202020204" pitchFamily="34" charset="0"/>
              </a:rPr>
              <a:t>Solubilities</a:t>
            </a:r>
            <a:r>
              <a:rPr lang="en-US" sz="2800" dirty="0" smtClean="0">
                <a:solidFill>
                  <a:srgbClr val="FFFFFF"/>
                </a:solidFill>
                <a:latin typeface="Arial" panose="020B0604020202020204" pitchFamily="34" charset="0"/>
                <a:cs typeface="Arial" panose="020B0604020202020204" pitchFamily="34" charset="0"/>
              </a:rPr>
              <a:t> of water and carbon </a:t>
            </a:r>
            <a:r>
              <a:rPr lang="en-US" sz="2800" dirty="0">
                <a:solidFill>
                  <a:srgbClr val="FFFFFF"/>
                </a:solidFill>
                <a:latin typeface="Arial" panose="020B0604020202020204" pitchFamily="34" charset="0"/>
                <a:cs typeface="Arial" panose="020B0604020202020204" pitchFamily="34" charset="0"/>
              </a:rPr>
              <a:t>d</a:t>
            </a:r>
            <a:r>
              <a:rPr lang="en-US" sz="2800" dirty="0" smtClean="0">
                <a:solidFill>
                  <a:srgbClr val="FFFFFF"/>
                </a:solidFill>
                <a:latin typeface="Arial" panose="020B0604020202020204" pitchFamily="34" charset="0"/>
                <a:cs typeface="Arial" panose="020B0604020202020204" pitchFamily="34" charset="0"/>
              </a:rPr>
              <a:t>ioxide</a:t>
            </a:r>
            <a:endParaRPr lang="en-US" sz="2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023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5.2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222" y="907270"/>
            <a:ext cx="5101694" cy="4421228"/>
          </a:xfrm>
          <a:prstGeom prst="rect">
            <a:avLst/>
          </a:prstGeom>
        </p:spPr>
      </p:pic>
      <p:pic>
        <p:nvPicPr>
          <p:cNvPr id="3" name="Picture 2" descr="Fig. 5.2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415" y="915364"/>
            <a:ext cx="5206223" cy="4412614"/>
          </a:xfrm>
          <a:prstGeom prst="rect">
            <a:avLst/>
          </a:prstGeom>
        </p:spPr>
      </p:pic>
      <p:sp>
        <p:nvSpPr>
          <p:cNvPr id="4" name="TextBox 3"/>
          <p:cNvSpPr txBox="1"/>
          <p:nvPr/>
        </p:nvSpPr>
        <p:spPr>
          <a:xfrm>
            <a:off x="715095" y="5322936"/>
            <a:ext cx="10765705" cy="707886"/>
          </a:xfrm>
          <a:prstGeom prst="rect">
            <a:avLst/>
          </a:prstGeom>
          <a:noFill/>
        </p:spPr>
        <p:txBody>
          <a:bodyPr wrap="square" rtlCol="0">
            <a:spAutoFit/>
          </a:bodyPr>
          <a:lstStyle/>
          <a:p>
            <a:r>
              <a:rPr lang="en-US" sz="2000" dirty="0" smtClean="0">
                <a:solidFill>
                  <a:srgbClr val="FFFFFF"/>
                </a:solidFill>
                <a:latin typeface="Arial" panose="020B0604020202020204" pitchFamily="34" charset="0"/>
                <a:cs typeface="Arial" panose="020B0604020202020204" pitchFamily="34" charset="0"/>
              </a:rPr>
              <a:t>Red boxes demarcate the range of </a:t>
            </a:r>
            <a:r>
              <a:rPr lang="en-US" sz="2000" dirty="0" err="1" smtClean="0">
                <a:solidFill>
                  <a:srgbClr val="FFFFFF"/>
                </a:solidFill>
                <a:latin typeface="Arial" panose="020B0604020202020204" pitchFamily="34" charset="0"/>
                <a:cs typeface="Arial" panose="020B0604020202020204" pitchFamily="34" charset="0"/>
              </a:rPr>
              <a:t>solubilities</a:t>
            </a:r>
            <a:r>
              <a:rPr lang="en-US" sz="2000" dirty="0" smtClean="0">
                <a:solidFill>
                  <a:srgbClr val="FFFFFF"/>
                </a:solidFill>
                <a:latin typeface="Arial" panose="020B0604020202020204" pitchFamily="34" charset="0"/>
                <a:cs typeface="Arial" panose="020B0604020202020204" pitchFamily="34" charset="0"/>
              </a:rPr>
              <a:t> relevant to low pressure conditions most likely to be controlled by ice overlying a volcanic conduit.</a:t>
            </a:r>
            <a:endParaRPr lang="en-US" sz="2000" dirty="0">
              <a:solidFill>
                <a:srgbClr val="FFFFFF"/>
              </a:solidFill>
              <a:latin typeface="Arial" panose="020B0604020202020204" pitchFamily="34" charset="0"/>
              <a:cs typeface="Arial" panose="020B0604020202020204" pitchFamily="34" charset="0"/>
            </a:endParaRPr>
          </a:p>
        </p:txBody>
      </p:sp>
      <p:sp>
        <p:nvSpPr>
          <p:cNvPr id="5" name="TextBox 4"/>
          <p:cNvSpPr txBox="1"/>
          <p:nvPr/>
        </p:nvSpPr>
        <p:spPr>
          <a:xfrm>
            <a:off x="1337736" y="220133"/>
            <a:ext cx="8964313" cy="523220"/>
          </a:xfrm>
          <a:prstGeom prst="rect">
            <a:avLst/>
          </a:prstGeom>
          <a:noFill/>
        </p:spPr>
        <p:txBody>
          <a:bodyPr wrap="none" rtlCol="0">
            <a:spAutoFit/>
          </a:bodyPr>
          <a:lstStyle/>
          <a:p>
            <a:r>
              <a:rPr lang="en-US" sz="2800" dirty="0" err="1" smtClean="0">
                <a:solidFill>
                  <a:srgbClr val="FFFFFF"/>
                </a:solidFill>
                <a:latin typeface="Arial" panose="020B0604020202020204" pitchFamily="34" charset="0"/>
                <a:cs typeface="Arial" panose="020B0604020202020204" pitchFamily="34" charset="0"/>
              </a:rPr>
              <a:t>Solubilities</a:t>
            </a:r>
            <a:r>
              <a:rPr lang="en-US" sz="2800" dirty="0" smtClean="0">
                <a:solidFill>
                  <a:srgbClr val="FFFFFF"/>
                </a:solidFill>
                <a:latin typeface="Arial" panose="020B0604020202020204" pitchFamily="34" charset="0"/>
                <a:cs typeface="Arial" panose="020B0604020202020204" pitchFamily="34" charset="0"/>
              </a:rPr>
              <a:t> of water and carbon </a:t>
            </a:r>
            <a:r>
              <a:rPr lang="en-US" sz="2800" dirty="0">
                <a:solidFill>
                  <a:srgbClr val="FFFFFF"/>
                </a:solidFill>
                <a:latin typeface="Arial" panose="020B0604020202020204" pitchFamily="34" charset="0"/>
                <a:cs typeface="Arial" panose="020B0604020202020204" pitchFamily="34" charset="0"/>
              </a:rPr>
              <a:t>d</a:t>
            </a:r>
            <a:r>
              <a:rPr lang="en-US" sz="2800" dirty="0" smtClean="0">
                <a:solidFill>
                  <a:srgbClr val="FFFFFF"/>
                </a:solidFill>
                <a:latin typeface="Arial" panose="020B0604020202020204" pitchFamily="34" charset="0"/>
                <a:cs typeface="Arial" panose="020B0604020202020204" pitchFamily="34" charset="0"/>
              </a:rPr>
              <a:t>ioxide at low pressure</a:t>
            </a:r>
            <a:endParaRPr lang="en-US" sz="2800" dirty="0">
              <a:solidFill>
                <a:srgbClr val="FFFFFF"/>
              </a:solidFill>
              <a:latin typeface="Arial" panose="020B0604020202020204" pitchFamily="34" charset="0"/>
              <a:cs typeface="Arial" panose="020B0604020202020204" pitchFamily="34" charset="0"/>
            </a:endParaRPr>
          </a:p>
        </p:txBody>
      </p:sp>
      <p:sp>
        <p:nvSpPr>
          <p:cNvPr id="6" name="Rectangle 5"/>
          <p:cNvSpPr/>
          <p:nvPr/>
        </p:nvSpPr>
        <p:spPr>
          <a:xfrm>
            <a:off x="1219200" y="1214967"/>
            <a:ext cx="838200" cy="6985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400800" y="1202267"/>
            <a:ext cx="838200" cy="6985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487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28246" y="932973"/>
            <a:ext cx="2992795" cy="4093428"/>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When measurements of both water and carbon dioxide are available, algorithms like </a:t>
            </a:r>
            <a:r>
              <a:rPr lang="en-US" sz="2000" dirty="0" err="1" smtClean="0">
                <a:solidFill>
                  <a:schemeClr val="bg1"/>
                </a:solidFill>
                <a:latin typeface="Arial" panose="020B0604020202020204" pitchFamily="34" charset="0"/>
                <a:cs typeface="Arial" panose="020B0604020202020204" pitchFamily="34" charset="0"/>
              </a:rPr>
              <a:t>VolatileCalc</a:t>
            </a:r>
            <a:r>
              <a:rPr lang="en-US" sz="2000" dirty="0" smtClean="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(Newman and </a:t>
            </a:r>
            <a:r>
              <a:rPr lang="en-US" sz="2000" dirty="0" err="1">
                <a:solidFill>
                  <a:schemeClr val="bg1"/>
                </a:solidFill>
                <a:latin typeface="Arial" panose="020B0604020202020204" pitchFamily="34" charset="0"/>
                <a:cs typeface="Arial" panose="020B0604020202020204" pitchFamily="34" charset="0"/>
              </a:rPr>
              <a:t>Lowenstern</a:t>
            </a:r>
            <a:r>
              <a:rPr lang="en-US" sz="2000" dirty="0">
                <a:solidFill>
                  <a:schemeClr val="bg1"/>
                </a:solidFill>
                <a:latin typeface="Arial" panose="020B0604020202020204" pitchFamily="34" charset="0"/>
                <a:cs typeface="Arial" panose="020B0604020202020204" pitchFamily="34" charset="0"/>
              </a:rPr>
              <a:t>, 2002) </a:t>
            </a:r>
            <a:r>
              <a:rPr lang="en-US" sz="2000" dirty="0" smtClean="0">
                <a:solidFill>
                  <a:schemeClr val="bg1"/>
                </a:solidFill>
                <a:latin typeface="Arial" panose="020B0604020202020204" pitchFamily="34" charset="0"/>
                <a:cs typeface="Arial" panose="020B0604020202020204" pitchFamily="34" charset="0"/>
              </a:rPr>
              <a:t>can be used to determine if the concentrations were in equilibrium at pressures where the magma volatile concentrations were quenched.</a:t>
            </a:r>
            <a:endParaRPr lang="en-US" sz="2000" dirty="0">
              <a:solidFill>
                <a:schemeClr val="bg1"/>
              </a:solidFill>
              <a:latin typeface="Arial" panose="020B0604020202020204" pitchFamily="34" charset="0"/>
              <a:cs typeface="Arial" panose="020B0604020202020204" pitchFamily="34" charset="0"/>
            </a:endParaRPr>
          </a:p>
        </p:txBody>
      </p:sp>
      <p:pic>
        <p:nvPicPr>
          <p:cNvPr id="4" name="Picture 3" descr="basa_rhyo_lo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6" y="728133"/>
            <a:ext cx="8570405" cy="5833483"/>
          </a:xfrm>
          <a:prstGeom prst="rect">
            <a:avLst/>
          </a:prstGeom>
        </p:spPr>
      </p:pic>
      <p:sp>
        <p:nvSpPr>
          <p:cNvPr id="5" name="TextBox 4"/>
          <p:cNvSpPr txBox="1"/>
          <p:nvPr/>
        </p:nvSpPr>
        <p:spPr>
          <a:xfrm>
            <a:off x="1337736" y="152401"/>
            <a:ext cx="8964313" cy="523220"/>
          </a:xfrm>
          <a:prstGeom prst="rect">
            <a:avLst/>
          </a:prstGeom>
          <a:noFill/>
        </p:spPr>
        <p:txBody>
          <a:bodyPr wrap="none" rtlCol="0">
            <a:spAutoFit/>
          </a:bodyPr>
          <a:lstStyle/>
          <a:p>
            <a:r>
              <a:rPr lang="en-US" sz="2800" dirty="0" err="1" smtClean="0">
                <a:solidFill>
                  <a:srgbClr val="FFFFFF"/>
                </a:solidFill>
                <a:latin typeface="Arial" panose="020B0604020202020204" pitchFamily="34" charset="0"/>
                <a:cs typeface="Arial" panose="020B0604020202020204" pitchFamily="34" charset="0"/>
              </a:rPr>
              <a:t>Solubilities</a:t>
            </a:r>
            <a:r>
              <a:rPr lang="en-US" sz="2800" dirty="0" smtClean="0">
                <a:solidFill>
                  <a:srgbClr val="FFFFFF"/>
                </a:solidFill>
                <a:latin typeface="Arial" panose="020B0604020202020204" pitchFamily="34" charset="0"/>
                <a:cs typeface="Arial" panose="020B0604020202020204" pitchFamily="34" charset="0"/>
              </a:rPr>
              <a:t> of water and carbon </a:t>
            </a:r>
            <a:r>
              <a:rPr lang="en-US" sz="2800" dirty="0">
                <a:solidFill>
                  <a:srgbClr val="FFFFFF"/>
                </a:solidFill>
                <a:latin typeface="Arial" panose="020B0604020202020204" pitchFamily="34" charset="0"/>
                <a:cs typeface="Arial" panose="020B0604020202020204" pitchFamily="34" charset="0"/>
              </a:rPr>
              <a:t>d</a:t>
            </a:r>
            <a:r>
              <a:rPr lang="en-US" sz="2800" dirty="0" smtClean="0">
                <a:solidFill>
                  <a:srgbClr val="FFFFFF"/>
                </a:solidFill>
                <a:latin typeface="Arial" panose="020B0604020202020204" pitchFamily="34" charset="0"/>
                <a:cs typeface="Arial" panose="020B0604020202020204" pitchFamily="34" charset="0"/>
              </a:rPr>
              <a:t>ioxide at low pressure</a:t>
            </a:r>
            <a:endParaRPr lang="en-US" sz="2800" dirty="0">
              <a:solidFill>
                <a:srgbClr val="FFFFFF"/>
              </a:solidFill>
              <a:latin typeface="Arial" panose="020B0604020202020204" pitchFamily="34" charset="0"/>
              <a:cs typeface="Arial" panose="020B0604020202020204" pitchFamily="34" charset="0"/>
            </a:endParaRPr>
          </a:p>
        </p:txBody>
      </p:sp>
      <p:sp>
        <p:nvSpPr>
          <p:cNvPr id="2" name="Rectangle 1"/>
          <p:cNvSpPr/>
          <p:nvPr/>
        </p:nvSpPr>
        <p:spPr>
          <a:xfrm>
            <a:off x="1388534" y="4301067"/>
            <a:ext cx="7128933" cy="423333"/>
          </a:xfrm>
          <a:prstGeom prst="rect">
            <a:avLst/>
          </a:prstGeom>
          <a:solidFill>
            <a:srgbClr val="FF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609952" y="3223849"/>
            <a:ext cx="1794934" cy="1077218"/>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Typical approximate detection limit for FTIR</a:t>
            </a:r>
            <a:endParaRPr lang="en-US" sz="1600" dirty="0">
              <a:latin typeface="Arial" panose="020B0604020202020204" pitchFamily="34" charset="0"/>
              <a:cs typeface="Arial" panose="020B0604020202020204" pitchFamily="34" charset="0"/>
            </a:endParaRPr>
          </a:p>
        </p:txBody>
      </p:sp>
      <p:cxnSp>
        <p:nvCxnSpPr>
          <p:cNvPr id="8" name="Straight Arrow Connector 7"/>
          <p:cNvCxnSpPr/>
          <p:nvPr/>
        </p:nvCxnSpPr>
        <p:spPr>
          <a:xfrm flipH="1">
            <a:off x="6925733" y="4064000"/>
            <a:ext cx="169334" cy="33866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282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P_bas_rh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711199"/>
            <a:ext cx="8570405" cy="5833483"/>
          </a:xfrm>
          <a:prstGeom prst="rect">
            <a:avLst/>
          </a:prstGeom>
        </p:spPr>
      </p:pic>
      <p:sp>
        <p:nvSpPr>
          <p:cNvPr id="3" name="TextBox 2"/>
          <p:cNvSpPr txBox="1"/>
          <p:nvPr/>
        </p:nvSpPr>
        <p:spPr>
          <a:xfrm>
            <a:off x="9028245" y="916040"/>
            <a:ext cx="2992795" cy="3170099"/>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At crustal pressures (100-500 MPa), algorithms (e.g. </a:t>
            </a:r>
            <a:r>
              <a:rPr lang="en-US" sz="2000" dirty="0" err="1" smtClean="0">
                <a:solidFill>
                  <a:schemeClr val="bg1"/>
                </a:solidFill>
                <a:latin typeface="Arial" panose="020B0604020202020204" pitchFamily="34" charset="0"/>
                <a:cs typeface="Arial" panose="020B0604020202020204" pitchFamily="34" charset="0"/>
              </a:rPr>
              <a:t>VolatileCalc</a:t>
            </a:r>
            <a:r>
              <a:rPr lang="en-US" sz="2000" dirty="0" smtClean="0">
                <a:solidFill>
                  <a:schemeClr val="bg1"/>
                </a:solidFill>
                <a:latin typeface="Arial" panose="020B0604020202020204" pitchFamily="34" charset="0"/>
                <a:cs typeface="Arial" panose="020B0604020202020204" pitchFamily="34" charset="0"/>
              </a:rPr>
              <a:t>) show that the </a:t>
            </a:r>
            <a:r>
              <a:rPr lang="en-US" sz="2000" dirty="0" err="1" smtClean="0">
                <a:solidFill>
                  <a:schemeClr val="bg1"/>
                </a:solidFill>
                <a:latin typeface="Arial" panose="020B0604020202020204" pitchFamily="34" charset="0"/>
                <a:cs typeface="Arial" panose="020B0604020202020204" pitchFamily="34" charset="0"/>
              </a:rPr>
              <a:t>solubilities</a:t>
            </a:r>
            <a:r>
              <a:rPr lang="en-US" sz="2000" dirty="0" smtClean="0">
                <a:solidFill>
                  <a:schemeClr val="bg1"/>
                </a:solidFill>
                <a:latin typeface="Arial" panose="020B0604020202020204" pitchFamily="34" charset="0"/>
                <a:cs typeface="Arial" panose="020B0604020202020204" pitchFamily="34" charset="0"/>
              </a:rPr>
              <a:t> of water and carbon dioxide are distinctly higher in rhyolitic (dotted line) than in basaltic (solid line) magmas.</a:t>
            </a:r>
            <a:endParaRPr lang="en-US" sz="2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337736" y="152401"/>
            <a:ext cx="9704901" cy="523220"/>
          </a:xfrm>
          <a:prstGeom prst="rect">
            <a:avLst/>
          </a:prstGeom>
          <a:noFill/>
        </p:spPr>
        <p:txBody>
          <a:bodyPr wrap="none" rtlCol="0">
            <a:spAutoFit/>
          </a:bodyPr>
          <a:lstStyle/>
          <a:p>
            <a:r>
              <a:rPr lang="en-US" sz="2800" dirty="0" err="1" smtClean="0">
                <a:solidFill>
                  <a:srgbClr val="FFFFFF"/>
                </a:solidFill>
                <a:latin typeface="Arial" panose="020B0604020202020204" pitchFamily="34" charset="0"/>
                <a:cs typeface="Arial" panose="020B0604020202020204" pitchFamily="34" charset="0"/>
              </a:rPr>
              <a:t>Solubilities</a:t>
            </a:r>
            <a:r>
              <a:rPr lang="en-US" sz="2800" dirty="0" smtClean="0">
                <a:solidFill>
                  <a:srgbClr val="FFFFFF"/>
                </a:solidFill>
                <a:latin typeface="Arial" panose="020B0604020202020204" pitchFamily="34" charset="0"/>
                <a:cs typeface="Arial" panose="020B0604020202020204" pitchFamily="34" charset="0"/>
              </a:rPr>
              <a:t> of water and carbon </a:t>
            </a:r>
            <a:r>
              <a:rPr lang="en-US" sz="2800" dirty="0">
                <a:solidFill>
                  <a:srgbClr val="FFFFFF"/>
                </a:solidFill>
                <a:latin typeface="Arial" panose="020B0604020202020204" pitchFamily="34" charset="0"/>
                <a:cs typeface="Arial" panose="020B0604020202020204" pitchFamily="34" charset="0"/>
              </a:rPr>
              <a:t>d</a:t>
            </a:r>
            <a:r>
              <a:rPr lang="en-US" sz="2800" dirty="0" smtClean="0">
                <a:solidFill>
                  <a:srgbClr val="FFFFFF"/>
                </a:solidFill>
                <a:latin typeface="Arial" panose="020B0604020202020204" pitchFamily="34" charset="0"/>
                <a:cs typeface="Arial" panose="020B0604020202020204" pitchFamily="34" charset="0"/>
              </a:rPr>
              <a:t>ioxide at medium pressure</a:t>
            </a:r>
            <a:endParaRPr lang="en-US" sz="2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991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933" y="4684484"/>
            <a:ext cx="11243734" cy="1323439"/>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Few studies have looked at concentrations of volatile species besides CO</a:t>
            </a:r>
            <a:r>
              <a:rPr lang="en-US" sz="2000" baseline="-25000" dirty="0" smtClean="0">
                <a:solidFill>
                  <a:schemeClr val="bg1"/>
                </a:solidFill>
                <a:latin typeface="Arial" panose="020B0604020202020204" pitchFamily="34" charset="0"/>
                <a:cs typeface="Arial" panose="020B0604020202020204" pitchFamily="34" charset="0"/>
              </a:rPr>
              <a:t>2</a:t>
            </a:r>
            <a:r>
              <a:rPr lang="en-US" sz="2000" dirty="0" smtClean="0">
                <a:solidFill>
                  <a:schemeClr val="bg1"/>
                </a:solidFill>
                <a:latin typeface="Arial" panose="020B0604020202020204" pitchFamily="34" charset="0"/>
                <a:cs typeface="Arial" panose="020B0604020202020204" pitchFamily="34" charset="0"/>
              </a:rPr>
              <a:t> and H</a:t>
            </a:r>
            <a:r>
              <a:rPr lang="en-US" sz="2000" baseline="-25000" dirty="0" smtClean="0">
                <a:solidFill>
                  <a:schemeClr val="bg1"/>
                </a:solidFill>
                <a:latin typeface="Arial" panose="020B0604020202020204" pitchFamily="34" charset="0"/>
                <a:cs typeface="Arial" panose="020B0604020202020204" pitchFamily="34" charset="0"/>
              </a:rPr>
              <a:t>2</a:t>
            </a:r>
            <a:r>
              <a:rPr lang="en-US" sz="2000" dirty="0" smtClean="0">
                <a:solidFill>
                  <a:schemeClr val="bg1"/>
                </a:solidFill>
                <a:latin typeface="Arial" panose="020B0604020202020204" pitchFamily="34" charset="0"/>
                <a:cs typeface="Arial" panose="020B0604020202020204" pitchFamily="34" charset="0"/>
              </a:rPr>
              <a:t>O in samples of glass, but Moore et al (1995) used concentrations of S and Cl to investigate possible changes in degassing as a function of elevation of the sample above the edifice base. While S generally decreases with elevation, as expected, Cl appears to increase.</a:t>
            </a:r>
            <a:endParaRPr lang="en-US" sz="2000" dirty="0">
              <a:solidFill>
                <a:schemeClr val="bg1"/>
              </a:solidFill>
              <a:latin typeface="Arial" panose="020B0604020202020204" pitchFamily="34" charset="0"/>
              <a:cs typeface="Arial" panose="020B0604020202020204" pitchFamily="34" charset="0"/>
            </a:endParaRPr>
          </a:p>
        </p:txBody>
      </p:sp>
      <p:pic>
        <p:nvPicPr>
          <p:cNvPr id="3" name="Picture 2" descr="Fig. 7.3a,b.jpg"/>
          <p:cNvPicPr>
            <a:picLocks noChangeAspect="1"/>
          </p:cNvPicPr>
          <p:nvPr/>
        </p:nvPicPr>
        <p:blipFill rotWithShape="1">
          <a:blip r:embed="rId2" cstate="print">
            <a:extLst>
              <a:ext uri="{28A0092B-C50C-407E-A947-70E740481C1C}">
                <a14:useLocalDpi xmlns:a14="http://schemas.microsoft.com/office/drawing/2010/main" val="0"/>
              </a:ext>
            </a:extLst>
          </a:blip>
          <a:srcRect b="51107"/>
          <a:stretch/>
        </p:blipFill>
        <p:spPr>
          <a:xfrm>
            <a:off x="365873" y="704045"/>
            <a:ext cx="5807196" cy="3822500"/>
          </a:xfrm>
          <a:prstGeom prst="rect">
            <a:avLst/>
          </a:prstGeom>
        </p:spPr>
      </p:pic>
      <p:pic>
        <p:nvPicPr>
          <p:cNvPr id="4" name="Picture 3" descr="Fig. 7.3a,b.jpg"/>
          <p:cNvPicPr>
            <a:picLocks noChangeAspect="1"/>
          </p:cNvPicPr>
          <p:nvPr/>
        </p:nvPicPr>
        <p:blipFill rotWithShape="1">
          <a:blip r:embed="rId2" cstate="print">
            <a:extLst>
              <a:ext uri="{28A0092B-C50C-407E-A947-70E740481C1C}">
                <a14:useLocalDpi xmlns:a14="http://schemas.microsoft.com/office/drawing/2010/main" val="0"/>
              </a:ext>
            </a:extLst>
          </a:blip>
          <a:srcRect t="48795" b="1370"/>
          <a:stretch/>
        </p:blipFill>
        <p:spPr>
          <a:xfrm>
            <a:off x="6247385" y="708290"/>
            <a:ext cx="5679017" cy="3810114"/>
          </a:xfrm>
          <a:prstGeom prst="rect">
            <a:avLst/>
          </a:prstGeom>
        </p:spPr>
      </p:pic>
      <p:sp>
        <p:nvSpPr>
          <p:cNvPr id="5" name="TextBox 4"/>
          <p:cNvSpPr txBox="1"/>
          <p:nvPr/>
        </p:nvSpPr>
        <p:spPr>
          <a:xfrm>
            <a:off x="1608692" y="135466"/>
            <a:ext cx="8763938" cy="523220"/>
          </a:xfrm>
          <a:prstGeom prst="rect">
            <a:avLst/>
          </a:prstGeom>
          <a:noFill/>
        </p:spPr>
        <p:txBody>
          <a:bodyPr wrap="none" rtlCol="0">
            <a:spAutoFit/>
          </a:bodyPr>
          <a:lstStyle/>
          <a:p>
            <a:r>
              <a:rPr lang="en-US" sz="2800" dirty="0" smtClean="0">
                <a:solidFill>
                  <a:srgbClr val="FFFFFF"/>
                </a:solidFill>
                <a:latin typeface="Arial" panose="020B0604020202020204" pitchFamily="34" charset="0"/>
                <a:cs typeface="Arial" panose="020B0604020202020204" pitchFamily="34" charset="0"/>
              </a:rPr>
              <a:t>Other volatiles: concentrations of </a:t>
            </a:r>
            <a:r>
              <a:rPr lang="en-US" sz="2800" dirty="0" err="1" smtClean="0">
                <a:solidFill>
                  <a:srgbClr val="FFFFFF"/>
                </a:solidFill>
                <a:latin typeface="Arial" panose="020B0604020202020204" pitchFamily="34" charset="0"/>
                <a:cs typeface="Arial" panose="020B0604020202020204" pitchFamily="34" charset="0"/>
              </a:rPr>
              <a:t>sulphur</a:t>
            </a:r>
            <a:r>
              <a:rPr lang="en-US" sz="2800" dirty="0" smtClean="0">
                <a:solidFill>
                  <a:srgbClr val="FFFFFF"/>
                </a:solidFill>
                <a:latin typeface="Arial" panose="020B0604020202020204" pitchFamily="34" charset="0"/>
                <a:cs typeface="Arial" panose="020B0604020202020204" pitchFamily="34" charset="0"/>
              </a:rPr>
              <a:t> and chlorine</a:t>
            </a:r>
            <a:endParaRPr lang="en-US" sz="2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599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5.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579" y="953141"/>
            <a:ext cx="7592764" cy="5320369"/>
          </a:xfrm>
          <a:prstGeom prst="rect">
            <a:avLst/>
          </a:prstGeom>
        </p:spPr>
      </p:pic>
      <p:sp>
        <p:nvSpPr>
          <p:cNvPr id="3" name="TextBox 2"/>
          <p:cNvSpPr txBox="1"/>
          <p:nvPr/>
        </p:nvSpPr>
        <p:spPr>
          <a:xfrm>
            <a:off x="8669867" y="853195"/>
            <a:ext cx="3158846" cy="3477875"/>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Some studies have used stable isotopes (deuterium and oxygen;) to identify magmas contaminated by </a:t>
            </a:r>
            <a:r>
              <a:rPr lang="en-US" sz="2000" dirty="0" err="1" smtClean="0">
                <a:solidFill>
                  <a:schemeClr val="bg1"/>
                </a:solidFill>
                <a:latin typeface="Arial" panose="020B0604020202020204" pitchFamily="34" charset="0"/>
                <a:cs typeface="Arial" panose="020B0604020202020204" pitchFamily="34" charset="0"/>
              </a:rPr>
              <a:t>palagonitized</a:t>
            </a:r>
            <a:r>
              <a:rPr lang="en-US" sz="2000" dirty="0" smtClean="0">
                <a:solidFill>
                  <a:schemeClr val="bg1"/>
                </a:solidFill>
                <a:latin typeface="Arial" panose="020B0604020202020204" pitchFamily="34" charset="0"/>
                <a:cs typeface="Arial" panose="020B0604020202020204" pitchFamily="34" charset="0"/>
              </a:rPr>
              <a:t> glaciovolcanic tephra (e.g. </a:t>
            </a:r>
            <a:r>
              <a:rPr lang="en-US" sz="2000" dirty="0" err="1" smtClean="0">
                <a:solidFill>
                  <a:schemeClr val="bg1"/>
                </a:solidFill>
                <a:latin typeface="Arial" panose="020B0604020202020204" pitchFamily="34" charset="0"/>
                <a:cs typeface="Arial" panose="020B0604020202020204" pitchFamily="34" charset="0"/>
              </a:rPr>
              <a:t>Bindeman</a:t>
            </a:r>
            <a:r>
              <a:rPr lang="en-US" sz="2000" dirty="0" smtClean="0">
                <a:solidFill>
                  <a:schemeClr val="bg1"/>
                </a:solidFill>
                <a:latin typeface="Arial" panose="020B0604020202020204" pitchFamily="34" charset="0"/>
                <a:cs typeface="Arial" panose="020B0604020202020204" pitchFamily="34" charset="0"/>
              </a:rPr>
              <a:t> et al, 2004). Stable isotope studies are currently underutilized in </a:t>
            </a:r>
            <a:r>
              <a:rPr lang="en-US" sz="2000" dirty="0" err="1" smtClean="0">
                <a:solidFill>
                  <a:schemeClr val="bg1"/>
                </a:solidFill>
                <a:latin typeface="Arial" panose="020B0604020202020204" pitchFamily="34" charset="0"/>
                <a:cs typeface="Arial" panose="020B0604020202020204" pitchFamily="34" charset="0"/>
              </a:rPr>
              <a:t>glaciovolcanic</a:t>
            </a:r>
            <a:r>
              <a:rPr lang="en-US" sz="2000" dirty="0" smtClean="0">
                <a:solidFill>
                  <a:schemeClr val="bg1"/>
                </a:solidFill>
                <a:latin typeface="Arial" panose="020B0604020202020204" pitchFamily="34" charset="0"/>
                <a:cs typeface="Arial" panose="020B0604020202020204" pitchFamily="34" charset="0"/>
              </a:rPr>
              <a:t> studies.</a:t>
            </a:r>
            <a:endParaRPr lang="en-US" sz="2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337736" y="220133"/>
            <a:ext cx="6723315" cy="523220"/>
          </a:xfrm>
          <a:prstGeom prst="rect">
            <a:avLst/>
          </a:prstGeom>
          <a:noFill/>
        </p:spPr>
        <p:txBody>
          <a:bodyPr wrap="none" rtlCol="0">
            <a:spAutoFit/>
          </a:bodyPr>
          <a:lstStyle/>
          <a:p>
            <a:r>
              <a:rPr lang="en-US" sz="2800" dirty="0">
                <a:solidFill>
                  <a:srgbClr val="FFFFFF"/>
                </a:solidFill>
                <a:latin typeface="Arial" panose="020B0604020202020204" pitchFamily="34" charset="0"/>
                <a:cs typeface="Arial" panose="020B0604020202020204" pitchFamily="34" charset="0"/>
              </a:rPr>
              <a:t>Stable </a:t>
            </a:r>
            <a:r>
              <a:rPr lang="en-US" sz="2800" dirty="0" smtClean="0">
                <a:solidFill>
                  <a:srgbClr val="FFFFFF"/>
                </a:solidFill>
                <a:latin typeface="Arial" panose="020B0604020202020204" pitchFamily="34" charset="0"/>
                <a:cs typeface="Arial" panose="020B0604020202020204" pitchFamily="34" charset="0"/>
              </a:rPr>
              <a:t>Isotopes of </a:t>
            </a:r>
            <a:r>
              <a:rPr lang="en-US" sz="2800" dirty="0">
                <a:solidFill>
                  <a:srgbClr val="FFFFFF"/>
                </a:solidFill>
                <a:latin typeface="Arial" panose="020B0604020202020204" pitchFamily="34" charset="0"/>
                <a:cs typeface="Arial" panose="020B0604020202020204" pitchFamily="34" charset="0"/>
              </a:rPr>
              <a:t>d</a:t>
            </a:r>
            <a:r>
              <a:rPr lang="en-US" sz="2800" dirty="0" smtClean="0">
                <a:solidFill>
                  <a:srgbClr val="FFFFFF"/>
                </a:solidFill>
                <a:latin typeface="Arial" panose="020B0604020202020204" pitchFamily="34" charset="0"/>
                <a:cs typeface="Arial" panose="020B0604020202020204" pitchFamily="34" charset="0"/>
              </a:rPr>
              <a:t>euterium and oxygen</a:t>
            </a:r>
            <a:endParaRPr lang="en-US" sz="2800" dirty="0">
              <a:solidFill>
                <a:srgbClr val="FFFFFF"/>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flipV="1">
            <a:off x="6096000" y="2827867"/>
            <a:ext cx="592667" cy="52493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5588000" y="3132667"/>
            <a:ext cx="846668" cy="52493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4842933" y="3691467"/>
            <a:ext cx="1591735" cy="33866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724398" y="4114799"/>
            <a:ext cx="1676400" cy="830997"/>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Effect of assimilation of altered crust</a:t>
            </a:r>
            <a:endParaRPr 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5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82923" y="839428"/>
            <a:ext cx="3838143" cy="4093428"/>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Jull and Mackenzie (1996) were amongst the first to propose that glacial unloading could produce identifiable changes in source region melting, such as decreases in REE concentrations. Several other studies (e.g. </a:t>
            </a:r>
            <a:r>
              <a:rPr lang="en-US" sz="2000" dirty="0" err="1" smtClean="0">
                <a:solidFill>
                  <a:schemeClr val="bg1"/>
                </a:solidFill>
                <a:latin typeface="Arial" panose="020B0604020202020204" pitchFamily="34" charset="0"/>
                <a:cs typeface="Arial" panose="020B0604020202020204" pitchFamily="34" charset="0"/>
              </a:rPr>
              <a:t>Hardarson</a:t>
            </a:r>
            <a:r>
              <a:rPr lang="en-US" sz="2000" dirty="0" smtClean="0">
                <a:solidFill>
                  <a:schemeClr val="bg1"/>
                </a:solidFill>
                <a:latin typeface="Arial" panose="020B0604020202020204" pitchFamily="34" charset="0"/>
                <a:cs typeface="Arial" panose="020B0604020202020204" pitchFamily="34" charset="0"/>
              </a:rPr>
              <a:t> and </a:t>
            </a:r>
            <a:r>
              <a:rPr lang="en-US" sz="2000" dirty="0" err="1" smtClean="0">
                <a:solidFill>
                  <a:schemeClr val="bg1"/>
                </a:solidFill>
                <a:latin typeface="Arial" panose="020B0604020202020204" pitchFamily="34" charset="0"/>
                <a:cs typeface="Arial" panose="020B0604020202020204" pitchFamily="34" charset="0"/>
              </a:rPr>
              <a:t>Fitton</a:t>
            </a:r>
            <a:r>
              <a:rPr lang="en-US" sz="2000" dirty="0" smtClean="0">
                <a:solidFill>
                  <a:schemeClr val="bg1"/>
                </a:solidFill>
                <a:latin typeface="Arial" panose="020B0604020202020204" pitchFamily="34" charset="0"/>
                <a:cs typeface="Arial" panose="020B0604020202020204" pitchFamily="34" charset="0"/>
              </a:rPr>
              <a:t>, 1991; </a:t>
            </a:r>
            <a:r>
              <a:rPr lang="en-US" sz="2000" dirty="0" err="1" smtClean="0">
                <a:solidFill>
                  <a:schemeClr val="bg1"/>
                </a:solidFill>
                <a:latin typeface="Arial" panose="020B0604020202020204" pitchFamily="34" charset="0"/>
                <a:cs typeface="Arial" panose="020B0604020202020204" pitchFamily="34" charset="0"/>
              </a:rPr>
              <a:t>Maclennan</a:t>
            </a:r>
            <a:r>
              <a:rPr lang="en-US" sz="2000" dirty="0" smtClean="0">
                <a:solidFill>
                  <a:schemeClr val="bg1"/>
                </a:solidFill>
                <a:latin typeface="Arial" panose="020B0604020202020204" pitchFamily="34" charset="0"/>
                <a:cs typeface="Arial" panose="020B0604020202020204" pitchFamily="34" charset="0"/>
              </a:rPr>
              <a:t> et al 2002) have also found evidence for changes in magma compositions potentially related to deglaciation.</a:t>
            </a:r>
            <a:endParaRPr lang="en-US" sz="2000" dirty="0">
              <a:solidFill>
                <a:schemeClr val="bg1"/>
              </a:solidFill>
              <a:latin typeface="Arial" panose="020B0604020202020204" pitchFamily="34" charset="0"/>
              <a:cs typeface="Arial" panose="020B0604020202020204" pitchFamily="34" charset="0"/>
            </a:endParaRPr>
          </a:p>
        </p:txBody>
      </p:sp>
      <p:pic>
        <p:nvPicPr>
          <p:cNvPr id="3" name="Picture 2" descr="Fig. 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72" y="892792"/>
            <a:ext cx="7115561" cy="5539124"/>
          </a:xfrm>
          <a:prstGeom prst="rect">
            <a:avLst/>
          </a:prstGeom>
        </p:spPr>
      </p:pic>
      <p:sp>
        <p:nvSpPr>
          <p:cNvPr id="4" name="TextBox 3"/>
          <p:cNvSpPr txBox="1"/>
          <p:nvPr/>
        </p:nvSpPr>
        <p:spPr>
          <a:xfrm>
            <a:off x="1337736" y="220133"/>
            <a:ext cx="9574993" cy="523220"/>
          </a:xfrm>
          <a:prstGeom prst="rect">
            <a:avLst/>
          </a:prstGeom>
          <a:noFill/>
        </p:spPr>
        <p:txBody>
          <a:bodyPr wrap="none" rtlCol="0">
            <a:spAutoFit/>
          </a:bodyPr>
          <a:lstStyle/>
          <a:p>
            <a:r>
              <a:rPr lang="en-US" sz="2800" dirty="0" smtClean="0">
                <a:solidFill>
                  <a:srgbClr val="FFFFFF"/>
                </a:solidFill>
                <a:latin typeface="Arial" panose="020B0604020202020204" pitchFamily="34" charset="0"/>
                <a:cs typeface="Arial" panose="020B0604020202020204" pitchFamily="34" charset="0"/>
              </a:rPr>
              <a:t>Using trace elements to identify affects of glacier unloading</a:t>
            </a:r>
            <a:endParaRPr lang="en-US" sz="2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194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00_1376s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414" y="49530"/>
            <a:ext cx="9826053" cy="6559948"/>
          </a:xfrm>
          <a:prstGeom prst="rect">
            <a:avLst/>
          </a:prstGeom>
        </p:spPr>
      </p:pic>
      <p:sp>
        <p:nvSpPr>
          <p:cNvPr id="4" name="TextBox 3"/>
          <p:cNvSpPr txBox="1"/>
          <p:nvPr/>
        </p:nvSpPr>
        <p:spPr>
          <a:xfrm>
            <a:off x="651977" y="179108"/>
            <a:ext cx="10729219" cy="769441"/>
          </a:xfrm>
          <a:prstGeom prst="rect">
            <a:avLst/>
          </a:prstGeom>
          <a:noFill/>
        </p:spPr>
        <p:txBody>
          <a:bodyPr wrap="none" rtlCol="0">
            <a:spAutoFit/>
          </a:bodyPr>
          <a:lstStyle/>
          <a:p>
            <a:pPr algn="ctr"/>
            <a:r>
              <a:rPr lang="en-US" sz="4400" dirty="0" smtClean="0">
                <a:solidFill>
                  <a:srgbClr val="FFFFFF"/>
                </a:solidFill>
                <a:latin typeface="Arial" panose="020B0604020202020204" pitchFamily="34" charset="0"/>
                <a:cs typeface="Arial" panose="020B0604020202020204" pitchFamily="34" charset="0"/>
              </a:rPr>
              <a:t>Part 2: Physics of </a:t>
            </a:r>
            <a:r>
              <a:rPr lang="en-US" sz="4400" dirty="0" err="1" smtClean="0">
                <a:solidFill>
                  <a:srgbClr val="FFFFFF"/>
                </a:solidFill>
                <a:latin typeface="Arial" panose="020B0604020202020204" pitchFamily="34" charset="0"/>
                <a:cs typeface="Arial" panose="020B0604020202020204" pitchFamily="34" charset="0"/>
              </a:rPr>
              <a:t>glaciovolcanic</a:t>
            </a:r>
            <a:r>
              <a:rPr lang="en-US" sz="4400" dirty="0" smtClean="0">
                <a:solidFill>
                  <a:srgbClr val="FFFFFF"/>
                </a:solidFill>
                <a:latin typeface="Arial" panose="020B0604020202020204" pitchFamily="34" charset="0"/>
                <a:cs typeface="Arial" panose="020B0604020202020204" pitchFamily="34" charset="0"/>
              </a:rPr>
              <a:t> eruptions</a:t>
            </a:r>
          </a:p>
        </p:txBody>
      </p:sp>
      <p:sp>
        <p:nvSpPr>
          <p:cNvPr id="5" name="Text Box 4"/>
          <p:cNvSpPr txBox="1">
            <a:spLocks noChangeArrowheads="1"/>
          </p:cNvSpPr>
          <p:nvPr/>
        </p:nvSpPr>
        <p:spPr bwMode="auto">
          <a:xfrm>
            <a:off x="1472387" y="6064519"/>
            <a:ext cx="136768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000" dirty="0">
                <a:latin typeface="Arial" panose="020B0604020202020204" pitchFamily="34" charset="0"/>
                <a:cs typeface="Arial" panose="020B0604020202020204" pitchFamily="34" charset="0"/>
              </a:rPr>
              <a:t>Image: </a:t>
            </a:r>
            <a:r>
              <a:rPr lang="en-GB" altLang="en-US" sz="1000" dirty="0" smtClean="0">
                <a:latin typeface="Arial" panose="020B0604020202020204" pitchFamily="34" charset="0"/>
                <a:cs typeface="Arial" panose="020B0604020202020204" pitchFamily="34" charset="0"/>
              </a:rPr>
              <a:t>Ben Edwards</a:t>
            </a:r>
            <a:endParaRPr lang="en-GB"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191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bwMode="auto">
          <a:xfrm>
            <a:off x="2232026" y="2060575"/>
            <a:ext cx="7535863"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dirty="0" smtClean="0">
                <a:solidFill>
                  <a:schemeClr val="bg1"/>
                </a:solidFill>
                <a:latin typeface="Arial" panose="020B0604020202020204" pitchFamily="34" charset="0"/>
                <a:cs typeface="Arial" panose="020B0604020202020204" pitchFamily="34" charset="0"/>
              </a:rPr>
              <a:t>The simplified information included in this presentation is intended to compliment the accompanying CUP book on </a:t>
            </a:r>
            <a:r>
              <a:rPr lang="en-GB" altLang="en-US" sz="2400" dirty="0" err="1" smtClean="0">
                <a:solidFill>
                  <a:schemeClr val="bg1"/>
                </a:solidFill>
                <a:latin typeface="Arial" panose="020B0604020202020204" pitchFamily="34" charset="0"/>
                <a:cs typeface="Arial" panose="020B0604020202020204" pitchFamily="34" charset="0"/>
              </a:rPr>
              <a:t>Glaciovolcanism</a:t>
            </a:r>
            <a:r>
              <a:rPr lang="en-GB" altLang="en-US" sz="2400" dirty="0" smtClean="0">
                <a:solidFill>
                  <a:schemeClr val="bg1"/>
                </a:solidFill>
                <a:latin typeface="Arial" panose="020B0604020202020204" pitchFamily="34" charset="0"/>
                <a:cs typeface="Arial" panose="020B0604020202020204" pitchFamily="34" charset="0"/>
              </a:rPr>
              <a:t> by Smellie &amp; Edwards. Please refer to the book for further details and information on references cited, </a:t>
            </a:r>
            <a:r>
              <a:rPr lang="en-GB" altLang="en-US" sz="2400" dirty="0" err="1" smtClean="0">
                <a:solidFill>
                  <a:schemeClr val="bg1"/>
                </a:solidFill>
                <a:latin typeface="Arial" panose="020B0604020202020204" pitchFamily="34" charset="0"/>
                <a:cs typeface="Arial" panose="020B0604020202020204" pitchFamily="34" charset="0"/>
              </a:rPr>
              <a:t>etc</a:t>
            </a:r>
            <a:endParaRPr lang="en-GB" altLang="en-US" sz="2400" dirty="0">
              <a:solidFill>
                <a:schemeClr val="bg1"/>
              </a:solidFill>
              <a:latin typeface="Arial" panose="020B0604020202020204" pitchFamily="34" charset="0"/>
              <a:cs typeface="Arial" panose="020B0604020202020204" pitchFamily="34" charset="0"/>
            </a:endParaRPr>
          </a:p>
        </p:txBody>
      </p:sp>
      <p:sp>
        <p:nvSpPr>
          <p:cNvPr id="3" name="TextBox 3"/>
          <p:cNvSpPr txBox="1">
            <a:spLocks noChangeArrowheads="1"/>
          </p:cNvSpPr>
          <p:nvPr/>
        </p:nvSpPr>
        <p:spPr bwMode="auto">
          <a:xfrm>
            <a:off x="2232026" y="765176"/>
            <a:ext cx="4100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3600" b="1" dirty="0" smtClean="0">
                <a:solidFill>
                  <a:srgbClr val="FFFF00"/>
                </a:solidFill>
                <a:latin typeface="Arial" panose="020B0604020202020204" pitchFamily="34" charset="0"/>
                <a:cs typeface="Arial" panose="020B0604020202020204" pitchFamily="34" charset="0"/>
              </a:rPr>
              <a:t>NOTE TO USERS:</a:t>
            </a:r>
            <a:endParaRPr lang="en-GB" altLang="en-US"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329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7414" y="5414907"/>
            <a:ext cx="9760927" cy="707886"/>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Ice thickness at the eruption site exerts a fundamental control on the </a:t>
            </a:r>
            <a:r>
              <a:rPr lang="en-US" sz="2000" dirty="0" err="1" smtClean="0">
                <a:solidFill>
                  <a:schemeClr val="bg1"/>
                </a:solidFill>
                <a:latin typeface="Arial" panose="020B0604020202020204" pitchFamily="34" charset="0"/>
                <a:cs typeface="Arial" panose="020B0604020202020204" pitchFamily="34" charset="0"/>
              </a:rPr>
              <a:t>explosivity</a:t>
            </a:r>
            <a:r>
              <a:rPr lang="en-US" sz="2000" dirty="0" smtClean="0">
                <a:solidFill>
                  <a:schemeClr val="bg1"/>
                </a:solidFill>
                <a:latin typeface="Arial" panose="020B0604020202020204" pitchFamily="34" charset="0"/>
                <a:cs typeface="Arial" panose="020B0604020202020204" pitchFamily="34" charset="0"/>
              </a:rPr>
              <a:t> of the eruption and the </a:t>
            </a:r>
            <a:r>
              <a:rPr lang="en-US" sz="2000" dirty="0" err="1" smtClean="0">
                <a:solidFill>
                  <a:schemeClr val="bg1"/>
                </a:solidFill>
                <a:latin typeface="Arial" panose="020B0604020202020204" pitchFamily="34" charset="0"/>
                <a:cs typeface="Arial" panose="020B0604020202020204" pitchFamily="34" charset="0"/>
              </a:rPr>
              <a:t>vesicularity</a:t>
            </a:r>
            <a:r>
              <a:rPr lang="en-US" sz="2000" dirty="0" smtClean="0">
                <a:solidFill>
                  <a:schemeClr val="bg1"/>
                </a:solidFill>
                <a:latin typeface="Arial" panose="020B0604020202020204" pitchFamily="34" charset="0"/>
                <a:cs typeface="Arial" panose="020B0604020202020204" pitchFamily="34" charset="0"/>
              </a:rPr>
              <a:t> of the erupted products (e.g. Edwards et al., 2015)</a:t>
            </a:r>
            <a:endParaRPr lang="en-US" sz="2000" dirty="0">
              <a:solidFill>
                <a:schemeClr val="bg1"/>
              </a:solidFill>
              <a:latin typeface="Arial" panose="020B0604020202020204" pitchFamily="34" charset="0"/>
              <a:cs typeface="Arial" panose="020B0604020202020204" pitchFamily="34" charset="0"/>
            </a:endParaRPr>
          </a:p>
        </p:txBody>
      </p:sp>
      <p:pic>
        <p:nvPicPr>
          <p:cNvPr id="4" name="Picture 3" descr="Fig. 6.2.jpg"/>
          <p:cNvPicPr>
            <a:picLocks noChangeAspect="1"/>
          </p:cNvPicPr>
          <p:nvPr/>
        </p:nvPicPr>
        <p:blipFill rotWithShape="1">
          <a:blip r:embed="rId2">
            <a:extLst>
              <a:ext uri="{28A0092B-C50C-407E-A947-70E740481C1C}">
                <a14:useLocalDpi xmlns:a14="http://schemas.microsoft.com/office/drawing/2010/main" val="0"/>
              </a:ext>
            </a:extLst>
          </a:blip>
          <a:srcRect t="47366"/>
          <a:stretch/>
        </p:blipFill>
        <p:spPr>
          <a:xfrm>
            <a:off x="6206120" y="1286602"/>
            <a:ext cx="5171326" cy="3994117"/>
          </a:xfrm>
          <a:prstGeom prst="rect">
            <a:avLst/>
          </a:prstGeom>
        </p:spPr>
      </p:pic>
      <p:grpSp>
        <p:nvGrpSpPr>
          <p:cNvPr id="6" name="Group 5"/>
          <p:cNvGrpSpPr/>
          <p:nvPr/>
        </p:nvGrpSpPr>
        <p:grpSpPr>
          <a:xfrm>
            <a:off x="724539" y="1270320"/>
            <a:ext cx="5282199" cy="3972939"/>
            <a:chOff x="1393787" y="309368"/>
            <a:chExt cx="4678077" cy="3599208"/>
          </a:xfrm>
        </p:grpSpPr>
        <p:pic>
          <p:nvPicPr>
            <p:cNvPr id="3" name="Picture 2" descr="Fig. 6.2.jpg"/>
            <p:cNvPicPr>
              <a:picLocks noChangeAspect="1"/>
            </p:cNvPicPr>
            <p:nvPr/>
          </p:nvPicPr>
          <p:blipFill rotWithShape="1">
            <a:blip r:embed="rId2">
              <a:extLst>
                <a:ext uri="{28A0092B-C50C-407E-A947-70E740481C1C}">
                  <a14:useLocalDpi xmlns:a14="http://schemas.microsoft.com/office/drawing/2010/main" val="0"/>
                </a:ext>
              </a:extLst>
            </a:blip>
            <a:srcRect b="52515"/>
            <a:stretch/>
          </p:blipFill>
          <p:spPr>
            <a:xfrm>
              <a:off x="1398342" y="309368"/>
              <a:ext cx="4673522" cy="3256507"/>
            </a:xfrm>
            <a:prstGeom prst="rect">
              <a:avLst/>
            </a:prstGeom>
          </p:spPr>
        </p:pic>
        <p:pic>
          <p:nvPicPr>
            <p:cNvPr id="5" name="Picture 4" descr="Fig. 6.2.jpg"/>
            <p:cNvPicPr>
              <a:picLocks noChangeAspect="1"/>
            </p:cNvPicPr>
            <p:nvPr/>
          </p:nvPicPr>
          <p:blipFill rotWithShape="1">
            <a:blip r:embed="rId2">
              <a:extLst>
                <a:ext uri="{28A0092B-C50C-407E-A947-70E740481C1C}">
                  <a14:useLocalDpi xmlns:a14="http://schemas.microsoft.com/office/drawing/2010/main" val="0"/>
                </a:ext>
              </a:extLst>
            </a:blip>
            <a:srcRect t="94884" b="1"/>
            <a:stretch/>
          </p:blipFill>
          <p:spPr>
            <a:xfrm>
              <a:off x="1393787" y="3557733"/>
              <a:ext cx="4673522" cy="350843"/>
            </a:xfrm>
            <a:prstGeom prst="rect">
              <a:avLst/>
            </a:prstGeom>
          </p:spPr>
        </p:pic>
      </p:grpSp>
      <p:sp>
        <p:nvSpPr>
          <p:cNvPr id="7" name="TextBox 6"/>
          <p:cNvSpPr txBox="1"/>
          <p:nvPr/>
        </p:nvSpPr>
        <p:spPr>
          <a:xfrm>
            <a:off x="457200" y="118533"/>
            <a:ext cx="11159067" cy="954107"/>
          </a:xfrm>
          <a:prstGeom prst="rect">
            <a:avLst/>
          </a:prstGeom>
          <a:noFill/>
        </p:spPr>
        <p:txBody>
          <a:bodyPr wrap="square" rtlCol="0">
            <a:spAutoFit/>
          </a:bodyPr>
          <a:lstStyle/>
          <a:p>
            <a:pPr algn="ctr"/>
            <a:r>
              <a:rPr lang="en-US" sz="2800" dirty="0" smtClean="0">
                <a:solidFill>
                  <a:srgbClr val="FFFFFF"/>
                </a:solidFill>
                <a:latin typeface="Arial" panose="020B0604020202020204" pitchFamily="34" charset="0"/>
                <a:cs typeface="Arial" panose="020B0604020202020204" pitchFamily="34" charset="0"/>
              </a:rPr>
              <a:t>Relationship between ice </a:t>
            </a:r>
            <a:r>
              <a:rPr lang="en-US" sz="2800" dirty="0">
                <a:solidFill>
                  <a:srgbClr val="FFFFFF"/>
                </a:solidFill>
                <a:latin typeface="Arial" panose="020B0604020202020204" pitchFamily="34" charset="0"/>
                <a:cs typeface="Arial" panose="020B0604020202020204" pitchFamily="34" charset="0"/>
              </a:rPr>
              <a:t>t</a:t>
            </a:r>
            <a:r>
              <a:rPr lang="en-US" sz="2800" dirty="0" smtClean="0">
                <a:solidFill>
                  <a:srgbClr val="FFFFFF"/>
                </a:solidFill>
                <a:latin typeface="Arial" panose="020B0604020202020204" pitchFamily="34" charset="0"/>
                <a:cs typeface="Arial" panose="020B0604020202020204" pitchFamily="34" charset="0"/>
              </a:rPr>
              <a:t>hickness, magma </a:t>
            </a:r>
            <a:r>
              <a:rPr lang="en-US" sz="2800" dirty="0">
                <a:solidFill>
                  <a:srgbClr val="FFFFFF"/>
                </a:solidFill>
                <a:latin typeface="Arial" panose="020B0604020202020204" pitchFamily="34" charset="0"/>
                <a:cs typeface="Arial" panose="020B0604020202020204" pitchFamily="34" charset="0"/>
              </a:rPr>
              <a:t>w</a:t>
            </a:r>
            <a:r>
              <a:rPr lang="en-US" sz="2800" dirty="0" smtClean="0">
                <a:solidFill>
                  <a:srgbClr val="FFFFFF"/>
                </a:solidFill>
                <a:latin typeface="Arial" panose="020B0604020202020204" pitchFamily="34" charset="0"/>
                <a:cs typeface="Arial" panose="020B0604020202020204" pitchFamily="34" charset="0"/>
              </a:rPr>
              <a:t>ater </a:t>
            </a:r>
            <a:r>
              <a:rPr lang="en-US" sz="2800" dirty="0">
                <a:solidFill>
                  <a:srgbClr val="FFFFFF"/>
                </a:solidFill>
                <a:latin typeface="Arial" panose="020B0604020202020204" pitchFamily="34" charset="0"/>
                <a:cs typeface="Arial" panose="020B0604020202020204" pitchFamily="34" charset="0"/>
              </a:rPr>
              <a:t>c</a:t>
            </a:r>
            <a:r>
              <a:rPr lang="en-US" sz="2800" dirty="0" smtClean="0">
                <a:solidFill>
                  <a:srgbClr val="FFFFFF"/>
                </a:solidFill>
                <a:latin typeface="Arial" panose="020B0604020202020204" pitchFamily="34" charset="0"/>
                <a:cs typeface="Arial" panose="020B0604020202020204" pitchFamily="34" charset="0"/>
              </a:rPr>
              <a:t>ontent, </a:t>
            </a:r>
            <a:r>
              <a:rPr lang="en-US" sz="2800" dirty="0" err="1">
                <a:solidFill>
                  <a:srgbClr val="FFFFFF"/>
                </a:solidFill>
                <a:latin typeface="Arial" panose="020B0604020202020204" pitchFamily="34" charset="0"/>
                <a:cs typeface="Arial" panose="020B0604020202020204" pitchFamily="34" charset="0"/>
              </a:rPr>
              <a:t>v</a:t>
            </a:r>
            <a:r>
              <a:rPr lang="en-US" sz="2800" dirty="0" err="1" smtClean="0">
                <a:solidFill>
                  <a:srgbClr val="FFFFFF"/>
                </a:solidFill>
                <a:latin typeface="Arial" panose="020B0604020202020204" pitchFamily="34" charset="0"/>
                <a:cs typeface="Arial" panose="020B0604020202020204" pitchFamily="34" charset="0"/>
              </a:rPr>
              <a:t>esicularity</a:t>
            </a:r>
            <a:r>
              <a:rPr lang="en-US" sz="2800" dirty="0" smtClean="0">
                <a:solidFill>
                  <a:srgbClr val="FFFFFF"/>
                </a:solidFill>
                <a:latin typeface="Arial" panose="020B0604020202020204" pitchFamily="34" charset="0"/>
                <a:cs typeface="Arial" panose="020B0604020202020204" pitchFamily="34" charset="0"/>
              </a:rPr>
              <a:t> and </a:t>
            </a:r>
            <a:r>
              <a:rPr lang="en-US" sz="2800" dirty="0" err="1">
                <a:solidFill>
                  <a:srgbClr val="FFFFFF"/>
                </a:solidFill>
                <a:latin typeface="Arial" panose="020B0604020202020204" pitchFamily="34" charset="0"/>
                <a:cs typeface="Arial" panose="020B0604020202020204" pitchFamily="34" charset="0"/>
              </a:rPr>
              <a:t>e</a:t>
            </a:r>
            <a:r>
              <a:rPr lang="en-US" sz="2800" dirty="0" err="1" smtClean="0">
                <a:solidFill>
                  <a:srgbClr val="FFFFFF"/>
                </a:solidFill>
                <a:latin typeface="Arial" panose="020B0604020202020204" pitchFamily="34" charset="0"/>
                <a:cs typeface="Arial" panose="020B0604020202020204" pitchFamily="34" charset="0"/>
              </a:rPr>
              <a:t>xplosivity</a:t>
            </a:r>
            <a:endParaRPr lang="en-US" sz="2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978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8A_Revised.pdf"/>
          <p:cNvPicPr>
            <a:picLocks noChangeAspect="1"/>
          </p:cNvPicPr>
          <p:nvPr/>
        </p:nvPicPr>
        <p:blipFill>
          <a:blip r:embed="rId2">
            <a:extLst>
              <a:ext uri="{28A0092B-C50C-407E-A947-70E740481C1C}">
                <a14:useLocalDpi xmlns:a14="http://schemas.microsoft.com/office/drawing/2010/main" val="0"/>
              </a:ext>
            </a:extLst>
          </a:blip>
          <a:srcRect t="4530" r="7526"/>
          <a:stretch>
            <a:fillRect/>
          </a:stretch>
        </p:blipFill>
        <p:spPr bwMode="auto">
          <a:xfrm>
            <a:off x="202682" y="96838"/>
            <a:ext cx="7705725" cy="625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1"/>
          <p:cNvSpPr txBox="1">
            <a:spLocks noChangeArrowheads="1"/>
          </p:cNvSpPr>
          <p:nvPr/>
        </p:nvSpPr>
        <p:spPr bwMode="auto">
          <a:xfrm>
            <a:off x="1590157" y="1557338"/>
            <a:ext cx="4590510" cy="1323439"/>
          </a:xfrm>
          <a:prstGeom prst="rect">
            <a:avLst/>
          </a:prstGeom>
          <a:solidFill>
            <a:srgbClr val="FFFFFF"/>
          </a:solidFill>
          <a:ln w="9525">
            <a:solidFill>
              <a:schemeClr val="tx1"/>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latin typeface="Arial" panose="020B0604020202020204" pitchFamily="34" charset="0"/>
                <a:cs typeface="Arial" panose="020B0604020202020204" pitchFamily="34" charset="0"/>
              </a:rPr>
              <a:t>If primary H</a:t>
            </a:r>
            <a:r>
              <a:rPr lang="en-US" sz="2000" b="1" baseline="-25000"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O in magma is 0.5 </a:t>
            </a:r>
            <a:r>
              <a:rPr lang="en-US" sz="2000" b="1" dirty="0" err="1">
                <a:latin typeface="Arial" panose="020B0604020202020204" pitchFamily="34" charset="0"/>
                <a:cs typeface="Arial" panose="020B0604020202020204" pitchFamily="34" charset="0"/>
              </a:rPr>
              <a:t>wt</a:t>
            </a:r>
            <a:r>
              <a:rPr lang="en-US" sz="2000" b="1" dirty="0">
                <a:latin typeface="Arial" panose="020B0604020202020204" pitchFamily="34" charset="0"/>
                <a:cs typeface="Arial" panose="020B0604020202020204" pitchFamily="34" charset="0"/>
              </a:rPr>
              <a:t> %, </a:t>
            </a:r>
            <a:r>
              <a:rPr lang="en-US" sz="2000" b="1" dirty="0" smtClean="0">
                <a:latin typeface="Arial" panose="020B0604020202020204" pitchFamily="34" charset="0"/>
                <a:cs typeface="Arial" panose="020B0604020202020204" pitchFamily="34" charset="0"/>
              </a:rPr>
              <a:t>at least </a:t>
            </a:r>
            <a:r>
              <a:rPr lang="en-US" sz="2000" b="1" dirty="0">
                <a:latin typeface="Arial" panose="020B0604020202020204" pitchFamily="34" charset="0"/>
                <a:cs typeface="Arial" panose="020B0604020202020204" pitchFamily="34" charset="0"/>
              </a:rPr>
              <a:t>200 m of ice </a:t>
            </a:r>
            <a:r>
              <a:rPr lang="en-US" sz="2000" b="1" dirty="0" smtClean="0">
                <a:latin typeface="Arial" panose="020B0604020202020204" pitchFamily="34" charset="0"/>
                <a:cs typeface="Arial" panose="020B0604020202020204" pitchFamily="34" charset="0"/>
              </a:rPr>
              <a:t>is required to </a:t>
            </a:r>
            <a:r>
              <a:rPr lang="en-US" sz="2000" b="1" dirty="0">
                <a:latin typeface="Arial" panose="020B0604020202020204" pitchFamily="34" charset="0"/>
                <a:cs typeface="Arial" panose="020B0604020202020204" pitchFamily="34" charset="0"/>
              </a:rPr>
              <a:t>suppress magmatic fragmentation, and possibly 300 m</a:t>
            </a:r>
          </a:p>
        </p:txBody>
      </p:sp>
      <p:cxnSp>
        <p:nvCxnSpPr>
          <p:cNvPr id="5" name="Straight Arrow Connector 4"/>
          <p:cNvCxnSpPr/>
          <p:nvPr/>
        </p:nvCxnSpPr>
        <p:spPr>
          <a:xfrm flipV="1">
            <a:off x="2777607" y="4318000"/>
            <a:ext cx="0" cy="128746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2777607" y="4859338"/>
            <a:ext cx="0" cy="7112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2777607" y="4876800"/>
            <a:ext cx="9493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15"/>
          <p:cNvSpPr txBox="1">
            <a:spLocks noChangeArrowheads="1"/>
          </p:cNvSpPr>
          <p:nvPr/>
        </p:nvSpPr>
        <p:spPr bwMode="auto">
          <a:xfrm>
            <a:off x="3726932" y="4662488"/>
            <a:ext cx="2081212" cy="707886"/>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00FF"/>
                </a:solidFill>
                <a:latin typeface="Arial" panose="020B0604020202020204" pitchFamily="34" charset="0"/>
                <a:cs typeface="Arial" panose="020B0604020202020204" pitchFamily="34" charset="0"/>
              </a:rPr>
              <a:t>Frag at 75 vol % gas</a:t>
            </a:r>
          </a:p>
        </p:txBody>
      </p:sp>
      <p:cxnSp>
        <p:nvCxnSpPr>
          <p:cNvPr id="9" name="Straight Arrow Connector 8"/>
          <p:cNvCxnSpPr/>
          <p:nvPr/>
        </p:nvCxnSpPr>
        <p:spPr>
          <a:xfrm flipH="1">
            <a:off x="2861744" y="4335463"/>
            <a:ext cx="95091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17"/>
          <p:cNvSpPr txBox="1">
            <a:spLocks noChangeArrowheads="1"/>
          </p:cNvSpPr>
          <p:nvPr/>
        </p:nvSpPr>
        <p:spPr bwMode="auto">
          <a:xfrm>
            <a:off x="3879332" y="3787775"/>
            <a:ext cx="2081212" cy="707886"/>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latin typeface="Arial" panose="020B0604020202020204" pitchFamily="34" charset="0"/>
                <a:cs typeface="Arial" panose="020B0604020202020204" pitchFamily="34" charset="0"/>
              </a:rPr>
              <a:t>Frag at 50 </a:t>
            </a:r>
            <a:r>
              <a:rPr lang="en-US" sz="2000" b="1" dirty="0" err="1">
                <a:solidFill>
                  <a:srgbClr val="FF0000"/>
                </a:solidFill>
                <a:latin typeface="Arial" panose="020B0604020202020204" pitchFamily="34" charset="0"/>
                <a:cs typeface="Arial" panose="020B0604020202020204" pitchFamily="34" charset="0"/>
              </a:rPr>
              <a:t>vol</a:t>
            </a:r>
            <a:r>
              <a:rPr lang="en-US" sz="2000" b="1" dirty="0">
                <a:solidFill>
                  <a:srgbClr val="FF0000"/>
                </a:solidFill>
                <a:latin typeface="Arial" panose="020B0604020202020204" pitchFamily="34" charset="0"/>
                <a:cs typeface="Arial" panose="020B0604020202020204" pitchFamily="34" charset="0"/>
              </a:rPr>
              <a:t> % gas</a:t>
            </a:r>
          </a:p>
        </p:txBody>
      </p:sp>
      <p:pic>
        <p:nvPicPr>
          <p:cNvPr id="11" name="Picture 1" descr="Fig8A_Revised.pdf"/>
          <p:cNvPicPr>
            <a:picLocks noChangeAspect="1"/>
          </p:cNvPicPr>
          <p:nvPr/>
        </p:nvPicPr>
        <p:blipFill>
          <a:blip r:embed="rId2">
            <a:extLst>
              <a:ext uri="{28A0092B-C50C-407E-A947-70E740481C1C}">
                <a14:useLocalDpi xmlns:a14="http://schemas.microsoft.com/office/drawing/2010/main" val="0"/>
              </a:ext>
            </a:extLst>
          </a:blip>
          <a:srcRect t="4530" r="7526"/>
          <a:stretch>
            <a:fillRect/>
          </a:stretch>
        </p:blipFill>
        <p:spPr bwMode="auto">
          <a:xfrm>
            <a:off x="7966337" y="130707"/>
            <a:ext cx="4096428" cy="3018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Straight Connector 11"/>
          <p:cNvCxnSpPr/>
          <p:nvPr/>
        </p:nvCxnSpPr>
        <p:spPr>
          <a:xfrm>
            <a:off x="8551333" y="2353733"/>
            <a:ext cx="3420534" cy="16934"/>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Box 3"/>
          <p:cNvSpPr txBox="1">
            <a:spLocks noChangeArrowheads="1"/>
          </p:cNvSpPr>
          <p:nvPr/>
        </p:nvSpPr>
        <p:spPr bwMode="auto">
          <a:xfrm>
            <a:off x="9008537" y="1160464"/>
            <a:ext cx="226906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solidFill>
                  <a:srgbClr val="FF0000"/>
                </a:solidFill>
                <a:latin typeface="Arial" panose="020B0604020202020204" pitchFamily="34" charset="0"/>
                <a:cs typeface="Arial" panose="020B0604020202020204" pitchFamily="34" charset="0"/>
              </a:rPr>
              <a:t>Thickness of </a:t>
            </a:r>
            <a:r>
              <a:rPr lang="en-US" sz="1600" b="1" dirty="0" err="1">
                <a:solidFill>
                  <a:srgbClr val="FF0000"/>
                </a:solidFill>
                <a:latin typeface="Arial" panose="020B0604020202020204" pitchFamily="34" charset="0"/>
                <a:cs typeface="Arial" panose="020B0604020202020204" pitchFamily="34" charset="0"/>
              </a:rPr>
              <a:t>Ejyafjallajökull</a:t>
            </a:r>
            <a:r>
              <a:rPr lang="en-US" sz="1600" b="1" dirty="0">
                <a:solidFill>
                  <a:srgbClr val="FF0000"/>
                </a:solidFill>
                <a:latin typeface="Arial" panose="020B0604020202020204" pitchFamily="34" charset="0"/>
                <a:cs typeface="Arial" panose="020B0604020202020204" pitchFamily="34" charset="0"/>
              </a:rPr>
              <a:t> </a:t>
            </a:r>
            <a:r>
              <a:rPr lang="en-US" sz="1600" b="1" dirty="0" smtClean="0">
                <a:solidFill>
                  <a:srgbClr val="FF0000"/>
                </a:solidFill>
                <a:latin typeface="Arial" panose="020B0604020202020204" pitchFamily="34" charset="0"/>
                <a:cs typeface="Arial" panose="020B0604020202020204" pitchFamily="34" charset="0"/>
              </a:rPr>
              <a:t>ice</a:t>
            </a:r>
          </a:p>
          <a:p>
            <a:pPr eaLnBrk="1" hangingPunct="1"/>
            <a:r>
              <a:rPr lang="en-US" sz="1600" b="1" dirty="0" smtClean="0">
                <a:solidFill>
                  <a:srgbClr val="FF0000"/>
                </a:solidFill>
                <a:latin typeface="Arial" panose="020B0604020202020204" pitchFamily="34" charset="0"/>
                <a:cs typeface="Arial" panose="020B0604020202020204" pitchFamily="34" charset="0"/>
              </a:rPr>
              <a:t>in </a:t>
            </a:r>
            <a:r>
              <a:rPr lang="en-US" sz="1600" b="1" dirty="0">
                <a:solidFill>
                  <a:srgbClr val="FF0000"/>
                </a:solidFill>
                <a:latin typeface="Arial" panose="020B0604020202020204" pitchFamily="34" charset="0"/>
                <a:cs typeface="Arial" panose="020B0604020202020204" pitchFamily="34" charset="0"/>
              </a:rPr>
              <a:t>caldera</a:t>
            </a:r>
          </a:p>
        </p:txBody>
      </p:sp>
      <p:cxnSp>
        <p:nvCxnSpPr>
          <p:cNvPr id="14" name="Elbow Connector 13"/>
          <p:cNvCxnSpPr/>
          <p:nvPr/>
        </p:nvCxnSpPr>
        <p:spPr>
          <a:xfrm rot="5400000">
            <a:off x="10181961" y="1783558"/>
            <a:ext cx="677863" cy="361949"/>
          </a:xfrm>
          <a:prstGeom prst="bent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077200" y="3196642"/>
            <a:ext cx="4114800" cy="2554545"/>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While fragmentation of magma can occur at a range of gas-fraction volumes, a minimum of 50 </a:t>
            </a:r>
            <a:r>
              <a:rPr lang="en-US" sz="2000" dirty="0" err="1" smtClean="0">
                <a:solidFill>
                  <a:schemeClr val="bg1"/>
                </a:solidFill>
                <a:latin typeface="Arial" panose="020B0604020202020204" pitchFamily="34" charset="0"/>
                <a:cs typeface="Arial" panose="020B0604020202020204" pitchFamily="34" charset="0"/>
              </a:rPr>
              <a:t>vol</a:t>
            </a:r>
            <a:r>
              <a:rPr lang="en-US" sz="2000" dirty="0" smtClean="0">
                <a:solidFill>
                  <a:schemeClr val="bg1"/>
                </a:solidFill>
                <a:latin typeface="Arial" panose="020B0604020202020204" pitchFamily="34" charset="0"/>
                <a:cs typeface="Arial" panose="020B0604020202020204" pitchFamily="34" charset="0"/>
              </a:rPr>
              <a:t> % </a:t>
            </a:r>
            <a:r>
              <a:rPr lang="en-US" sz="2000" dirty="0">
                <a:solidFill>
                  <a:schemeClr val="bg1"/>
                </a:solidFill>
                <a:latin typeface="Arial" panose="020B0604020202020204" pitchFamily="34" charset="0"/>
                <a:cs typeface="Arial" panose="020B0604020202020204" pitchFamily="34" charset="0"/>
              </a:rPr>
              <a:t>is probably required </a:t>
            </a:r>
            <a:r>
              <a:rPr lang="en-US" sz="2000" dirty="0" smtClean="0">
                <a:solidFill>
                  <a:schemeClr val="bg1"/>
                </a:solidFill>
                <a:latin typeface="Arial" panose="020B0604020202020204" pitchFamily="34" charset="0"/>
                <a:cs typeface="Arial" panose="020B0604020202020204" pitchFamily="34" charset="0"/>
              </a:rPr>
              <a:t>(e.g. Edwards et al., 2015). The </a:t>
            </a:r>
            <a:r>
              <a:rPr lang="en-US" sz="2000" dirty="0" err="1" smtClean="0">
                <a:solidFill>
                  <a:schemeClr val="bg1"/>
                </a:solidFill>
                <a:latin typeface="Arial" panose="020B0604020202020204" pitchFamily="34" charset="0"/>
                <a:cs typeface="Arial" panose="020B0604020202020204" pitchFamily="34" charset="0"/>
              </a:rPr>
              <a:t>Eyjafjallajokull</a:t>
            </a:r>
            <a:r>
              <a:rPr lang="en-US" sz="2000" dirty="0" smtClean="0">
                <a:solidFill>
                  <a:schemeClr val="bg1"/>
                </a:solidFill>
                <a:latin typeface="Arial" panose="020B0604020202020204" pitchFamily="34" charset="0"/>
                <a:cs typeface="Arial" panose="020B0604020202020204" pitchFamily="34" charset="0"/>
              </a:rPr>
              <a:t> ice cap was too thin to inhibit magmatic fragmentation in 2010.</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284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6.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89" y="783477"/>
            <a:ext cx="8229600" cy="5644896"/>
          </a:xfrm>
          <a:prstGeom prst="rect">
            <a:avLst/>
          </a:prstGeom>
        </p:spPr>
      </p:pic>
      <p:sp>
        <p:nvSpPr>
          <p:cNvPr id="3" name="TextBox 2"/>
          <p:cNvSpPr txBox="1"/>
          <p:nvPr/>
        </p:nvSpPr>
        <p:spPr>
          <a:xfrm>
            <a:off x="8710751" y="1181763"/>
            <a:ext cx="3231933" cy="3785652"/>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A general analysis of static pressure changes caused by addition of an ice sheet onto a column of lithosphere illustrates the differences in excess pressure felt by a magma column depending on whether or not the magma column extends to the top of the ice or the base of the ice.</a:t>
            </a:r>
            <a:endParaRPr lang="en-US" sz="2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77349" y="220133"/>
            <a:ext cx="10503196" cy="523220"/>
          </a:xfrm>
          <a:prstGeom prst="rect">
            <a:avLst/>
          </a:prstGeom>
          <a:noFill/>
        </p:spPr>
        <p:txBody>
          <a:bodyPr wrap="none" rtlCol="0">
            <a:spAutoFit/>
          </a:bodyPr>
          <a:lstStyle/>
          <a:p>
            <a:r>
              <a:rPr lang="en-US" sz="2800" dirty="0" smtClean="0">
                <a:solidFill>
                  <a:srgbClr val="FFFFFF"/>
                </a:solidFill>
                <a:latin typeface="Arial" panose="020B0604020202020204" pitchFamily="34" charset="0"/>
                <a:cs typeface="Arial" panose="020B0604020202020204" pitchFamily="34" charset="0"/>
              </a:rPr>
              <a:t>Relationship between ice </a:t>
            </a:r>
            <a:r>
              <a:rPr lang="en-US" sz="2800" dirty="0">
                <a:solidFill>
                  <a:srgbClr val="FFFFFF"/>
                </a:solidFill>
                <a:latin typeface="Arial" panose="020B0604020202020204" pitchFamily="34" charset="0"/>
                <a:cs typeface="Arial" panose="020B0604020202020204" pitchFamily="34" charset="0"/>
              </a:rPr>
              <a:t>t</a:t>
            </a:r>
            <a:r>
              <a:rPr lang="en-US" sz="2800" dirty="0" smtClean="0">
                <a:solidFill>
                  <a:srgbClr val="FFFFFF"/>
                </a:solidFill>
                <a:latin typeface="Arial" panose="020B0604020202020204" pitchFamily="34" charset="0"/>
                <a:cs typeface="Arial" panose="020B0604020202020204" pitchFamily="34" charset="0"/>
              </a:rPr>
              <a:t>hickness and excess </a:t>
            </a:r>
            <a:r>
              <a:rPr lang="en-US" sz="2800" dirty="0">
                <a:solidFill>
                  <a:srgbClr val="FFFFFF"/>
                </a:solidFill>
                <a:latin typeface="Arial" panose="020B0604020202020204" pitchFamily="34" charset="0"/>
                <a:cs typeface="Arial" panose="020B0604020202020204" pitchFamily="34" charset="0"/>
              </a:rPr>
              <a:t>m</a:t>
            </a:r>
            <a:r>
              <a:rPr lang="en-US" sz="2800" dirty="0" smtClean="0">
                <a:solidFill>
                  <a:srgbClr val="FFFFFF"/>
                </a:solidFill>
                <a:latin typeface="Arial" panose="020B0604020202020204" pitchFamily="34" charset="0"/>
                <a:cs typeface="Arial" panose="020B0604020202020204" pitchFamily="34" charset="0"/>
              </a:rPr>
              <a:t>agma </a:t>
            </a:r>
            <a:r>
              <a:rPr lang="en-US" sz="2800" dirty="0">
                <a:solidFill>
                  <a:srgbClr val="FFFFFF"/>
                </a:solidFill>
                <a:latin typeface="Arial" panose="020B0604020202020204" pitchFamily="34" charset="0"/>
                <a:cs typeface="Arial" panose="020B0604020202020204" pitchFamily="34" charset="0"/>
              </a:rPr>
              <a:t>p</a:t>
            </a:r>
            <a:r>
              <a:rPr lang="en-US" sz="2800" dirty="0" smtClean="0">
                <a:solidFill>
                  <a:srgbClr val="FFFFFF"/>
                </a:solidFill>
                <a:latin typeface="Arial" panose="020B0604020202020204" pitchFamily="34" charset="0"/>
                <a:cs typeface="Arial" panose="020B0604020202020204" pitchFamily="34" charset="0"/>
              </a:rPr>
              <a:t>ressure</a:t>
            </a:r>
            <a:endParaRPr lang="en-US" sz="2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277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02611" y="1082788"/>
            <a:ext cx="3303121" cy="3785652"/>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The potential for a dyke to penetrate overlying ice depends on the buoyancy of the magma in the crust and the thickness of the overlying ice (e.g. Wilson et al., 2013). Theoretical estimates show that low density magmas may be able to erupt </a:t>
            </a:r>
            <a:r>
              <a:rPr lang="en-US" sz="2000" dirty="0" err="1" smtClean="0">
                <a:solidFill>
                  <a:schemeClr val="bg1"/>
                </a:solidFill>
                <a:latin typeface="Arial" panose="020B0604020202020204" pitchFamily="34" charset="0"/>
                <a:cs typeface="Arial" panose="020B0604020202020204" pitchFamily="34" charset="0"/>
              </a:rPr>
              <a:t>supraglacially</a:t>
            </a:r>
            <a:r>
              <a:rPr lang="en-US" sz="2000" dirty="0" smtClean="0">
                <a:solidFill>
                  <a:schemeClr val="bg1"/>
                </a:solidFill>
                <a:latin typeface="Arial" panose="020B0604020202020204" pitchFamily="34" charset="0"/>
                <a:cs typeface="Arial" panose="020B0604020202020204" pitchFamily="34" charset="0"/>
              </a:rPr>
              <a:t> (e.g. on top of overlying ice).</a:t>
            </a:r>
            <a:endParaRPr lang="en-US" sz="2000" dirty="0">
              <a:solidFill>
                <a:schemeClr val="bg1"/>
              </a:solidFill>
              <a:latin typeface="Arial" panose="020B0604020202020204" pitchFamily="34" charset="0"/>
              <a:cs typeface="Arial" panose="020B0604020202020204" pitchFamily="34" charset="0"/>
            </a:endParaRPr>
          </a:p>
        </p:txBody>
      </p:sp>
      <p:pic>
        <p:nvPicPr>
          <p:cNvPr id="3" name="Picture 2" descr="Fig. 6.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185" y="894207"/>
            <a:ext cx="8225392" cy="5611295"/>
          </a:xfrm>
          <a:prstGeom prst="rect">
            <a:avLst/>
          </a:prstGeom>
        </p:spPr>
      </p:pic>
      <p:sp>
        <p:nvSpPr>
          <p:cNvPr id="4" name="TextBox 3"/>
          <p:cNvSpPr txBox="1"/>
          <p:nvPr/>
        </p:nvSpPr>
        <p:spPr>
          <a:xfrm>
            <a:off x="203225" y="220133"/>
            <a:ext cx="11184472" cy="523220"/>
          </a:xfrm>
          <a:prstGeom prst="rect">
            <a:avLst/>
          </a:prstGeom>
          <a:noFill/>
        </p:spPr>
        <p:txBody>
          <a:bodyPr wrap="none" rtlCol="0">
            <a:spAutoFit/>
          </a:bodyPr>
          <a:lstStyle/>
          <a:p>
            <a:r>
              <a:rPr lang="en-US" sz="2800" dirty="0" smtClean="0">
                <a:solidFill>
                  <a:srgbClr val="FFFFFF"/>
                </a:solidFill>
                <a:latin typeface="Arial" panose="020B0604020202020204" pitchFamily="34" charset="0"/>
                <a:cs typeface="Arial" panose="020B0604020202020204" pitchFamily="34" charset="0"/>
              </a:rPr>
              <a:t>Relationship between ice </a:t>
            </a:r>
            <a:r>
              <a:rPr lang="en-US" sz="2800" dirty="0">
                <a:solidFill>
                  <a:srgbClr val="FFFFFF"/>
                </a:solidFill>
                <a:latin typeface="Arial" panose="020B0604020202020204" pitchFamily="34" charset="0"/>
                <a:cs typeface="Arial" panose="020B0604020202020204" pitchFamily="34" charset="0"/>
              </a:rPr>
              <a:t>t</a:t>
            </a:r>
            <a:r>
              <a:rPr lang="en-US" sz="2800" dirty="0" smtClean="0">
                <a:solidFill>
                  <a:srgbClr val="FFFFFF"/>
                </a:solidFill>
                <a:latin typeface="Arial" panose="020B0604020202020204" pitchFamily="34" charset="0"/>
                <a:cs typeface="Arial" panose="020B0604020202020204" pitchFamily="34" charset="0"/>
              </a:rPr>
              <a:t>hickness and distance of dyke propagation</a:t>
            </a:r>
            <a:endParaRPr lang="en-US" sz="2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750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9600" y="2318922"/>
            <a:ext cx="4372557" cy="2800767"/>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Processes occurring in magma storage areas (e.g. assimilation-fractional crystallization) can significantly affect the potential </a:t>
            </a:r>
            <a:r>
              <a:rPr lang="en-US" sz="2000" dirty="0" err="1" smtClean="0">
                <a:solidFill>
                  <a:schemeClr val="bg1"/>
                </a:solidFill>
                <a:latin typeface="Arial" panose="020B0604020202020204" pitchFamily="34" charset="0"/>
                <a:cs typeface="Arial" panose="020B0604020202020204" pitchFamily="34" charset="0"/>
              </a:rPr>
              <a:t>eruptibility</a:t>
            </a:r>
            <a:r>
              <a:rPr lang="en-US" sz="2000" dirty="0" smtClean="0">
                <a:solidFill>
                  <a:schemeClr val="bg1"/>
                </a:solidFill>
                <a:latin typeface="Arial" panose="020B0604020202020204" pitchFamily="34" charset="0"/>
                <a:cs typeface="Arial" panose="020B0604020202020204" pitchFamily="34" charset="0"/>
              </a:rPr>
              <a:t> of a magma at the base of overlying ice (area B) or even on top of overlying ice (area C). </a:t>
            </a:r>
          </a:p>
          <a:p>
            <a:endParaRPr lang="en-US" sz="2000" dirty="0" smtClean="0">
              <a:solidFill>
                <a:schemeClr val="bg1"/>
              </a:solidFill>
              <a:latin typeface="Arial" panose="020B0604020202020204" pitchFamily="34" charset="0"/>
              <a:cs typeface="Arial" panose="020B0604020202020204" pitchFamily="34" charset="0"/>
            </a:endParaRPr>
          </a:p>
          <a:p>
            <a:r>
              <a:rPr lang="en-US" sz="1600" dirty="0" smtClean="0">
                <a:solidFill>
                  <a:schemeClr val="bg1"/>
                </a:solidFill>
                <a:latin typeface="Arial" panose="020B0604020202020204" pitchFamily="34" charset="0"/>
                <a:cs typeface="Arial" panose="020B0604020202020204" pitchFamily="34" charset="0"/>
              </a:rPr>
              <a:t>Original figure from Edwards et al. 2002.</a:t>
            </a:r>
            <a:endParaRPr lang="en-US" sz="16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925733" y="575733"/>
            <a:ext cx="4628912" cy="1384995"/>
          </a:xfrm>
          <a:prstGeom prst="rect">
            <a:avLst/>
          </a:prstGeom>
          <a:noFill/>
        </p:spPr>
        <p:txBody>
          <a:bodyPr wrap="square" rtlCol="0">
            <a:spAutoFit/>
          </a:bodyPr>
          <a:lstStyle/>
          <a:p>
            <a:pPr algn="ctr"/>
            <a:r>
              <a:rPr lang="en-US" sz="2800" dirty="0" smtClean="0">
                <a:solidFill>
                  <a:srgbClr val="FFFFFF"/>
                </a:solidFill>
                <a:latin typeface="Arial" panose="020B0604020202020204" pitchFamily="34" charset="0"/>
                <a:cs typeface="Arial" panose="020B0604020202020204" pitchFamily="34" charset="0"/>
              </a:rPr>
              <a:t>Relationship between ice </a:t>
            </a:r>
            <a:r>
              <a:rPr lang="en-US" sz="2800" dirty="0">
                <a:solidFill>
                  <a:srgbClr val="FFFFFF"/>
                </a:solidFill>
                <a:latin typeface="Arial" panose="020B0604020202020204" pitchFamily="34" charset="0"/>
                <a:cs typeface="Arial" panose="020B0604020202020204" pitchFamily="34" charset="0"/>
              </a:rPr>
              <a:t>t</a:t>
            </a:r>
            <a:r>
              <a:rPr lang="en-US" sz="2800" dirty="0" smtClean="0">
                <a:solidFill>
                  <a:srgbClr val="FFFFFF"/>
                </a:solidFill>
                <a:latin typeface="Arial" panose="020B0604020202020204" pitchFamily="34" charset="0"/>
                <a:cs typeface="Arial" panose="020B0604020202020204" pitchFamily="34" charset="0"/>
              </a:rPr>
              <a:t>hickness and excess magma pressure</a:t>
            </a:r>
            <a:endParaRPr lang="en-US" sz="2800" dirty="0">
              <a:solidFill>
                <a:srgbClr val="FFFFFF"/>
              </a:solidFill>
              <a:latin typeface="Arial" panose="020B0604020202020204" pitchFamily="34" charset="0"/>
              <a:cs typeface="Arial" panose="020B0604020202020204" pitchFamily="34" charset="0"/>
            </a:endParaRPr>
          </a:p>
        </p:txBody>
      </p:sp>
      <p:grpSp>
        <p:nvGrpSpPr>
          <p:cNvPr id="6" name="Group 5"/>
          <p:cNvGrpSpPr/>
          <p:nvPr/>
        </p:nvGrpSpPr>
        <p:grpSpPr>
          <a:xfrm>
            <a:off x="195692" y="355604"/>
            <a:ext cx="6425247" cy="5966065"/>
            <a:chOff x="195692" y="355604"/>
            <a:chExt cx="6425247" cy="5966065"/>
          </a:xfrm>
        </p:grpSpPr>
        <p:pic>
          <p:nvPicPr>
            <p:cNvPr id="3" name="Picture 2" descr="Fig. 6.4.jpg"/>
            <p:cNvPicPr>
              <a:picLocks noChangeAspect="1"/>
            </p:cNvPicPr>
            <p:nvPr/>
          </p:nvPicPr>
          <p:blipFill rotWithShape="1">
            <a:blip r:embed="rId2" cstate="print">
              <a:extLst>
                <a:ext uri="{28A0092B-C50C-407E-A947-70E740481C1C}">
                  <a14:useLocalDpi xmlns:a14="http://schemas.microsoft.com/office/drawing/2010/main" val="0"/>
                </a:ext>
              </a:extLst>
            </a:blip>
            <a:srcRect t="2107" r="5642"/>
            <a:stretch/>
          </p:blipFill>
          <p:spPr>
            <a:xfrm>
              <a:off x="195692" y="355604"/>
              <a:ext cx="6425247" cy="5966065"/>
            </a:xfrm>
            <a:prstGeom prst="rect">
              <a:avLst/>
            </a:prstGeom>
          </p:spPr>
        </p:pic>
        <p:sp>
          <p:nvSpPr>
            <p:cNvPr id="5" name="TextBox 4"/>
            <p:cNvSpPr txBox="1"/>
            <p:nvPr/>
          </p:nvSpPr>
          <p:spPr>
            <a:xfrm>
              <a:off x="4361934" y="3657750"/>
              <a:ext cx="1332160" cy="369332"/>
            </a:xfrm>
            <a:prstGeom prst="rect">
              <a:avLst/>
            </a:prstGeom>
            <a:solidFill>
              <a:schemeClr val="bg1">
                <a:lumMod val="75000"/>
              </a:schemeClr>
            </a:solidFill>
          </p:spPr>
          <p:txBody>
            <a:bodyPr wrap="none" rtlCol="0">
              <a:spAutoFit/>
            </a:bodyPr>
            <a:lstStyle/>
            <a:p>
              <a:r>
                <a:rPr lang="en-GB" b="1" dirty="0">
                  <a:solidFill>
                    <a:srgbClr val="000000"/>
                  </a:solidFill>
                </a:rPr>
                <a:t>S</a:t>
              </a:r>
              <a:r>
                <a:rPr lang="en-GB" b="1" dirty="0" smtClean="0">
                  <a:solidFill>
                    <a:srgbClr val="000000"/>
                  </a:solidFill>
                </a:rPr>
                <a:t>upraglacial</a:t>
              </a:r>
              <a:endParaRPr lang="en-GB" b="1" dirty="0">
                <a:solidFill>
                  <a:srgbClr val="000000"/>
                </a:solidFill>
              </a:endParaRPr>
            </a:p>
          </p:txBody>
        </p:sp>
      </p:grpSp>
    </p:spTree>
    <p:extLst>
      <p:ext uri="{BB962C8B-B14F-4D97-AF65-F5344CB8AC3E}">
        <p14:creationId xmlns:p14="http://schemas.microsoft.com/office/powerpoint/2010/main" val="478975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4572000" y="685800"/>
            <a:ext cx="2290179" cy="584775"/>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b="1" dirty="0">
                <a:solidFill>
                  <a:srgbClr val="FFFF00"/>
                </a:solidFill>
                <a:latin typeface="Arial" panose="020B0604020202020204" pitchFamily="34" charset="0"/>
                <a:cs typeface="Arial" panose="020B0604020202020204" pitchFamily="34" charset="0"/>
              </a:rPr>
              <a:t>SUMMARY</a:t>
            </a:r>
          </a:p>
        </p:txBody>
      </p:sp>
      <p:sp>
        <p:nvSpPr>
          <p:cNvPr id="76803" name="Text Box 3"/>
          <p:cNvSpPr txBox="1">
            <a:spLocks noChangeArrowheads="1"/>
          </p:cNvSpPr>
          <p:nvPr/>
        </p:nvSpPr>
        <p:spPr bwMode="auto">
          <a:xfrm>
            <a:off x="1105937" y="1531258"/>
            <a:ext cx="9968464" cy="3477875"/>
          </a:xfrm>
          <a:prstGeom prst="rect">
            <a:avLst/>
          </a:prstGeom>
          <a:solidFill>
            <a:schemeClr val="bg2"/>
          </a:solidFill>
          <a:ln>
            <a:noFill/>
          </a:ln>
          <a:effec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eriod"/>
            </a:pPr>
            <a:r>
              <a:rPr lang="en-GB" altLang="en-US" sz="2000" dirty="0" smtClean="0">
                <a:solidFill>
                  <a:srgbClr val="000000"/>
                </a:solidFill>
                <a:latin typeface="Arial" panose="020B0604020202020204" pitchFamily="34" charset="0"/>
                <a:cs typeface="Arial" panose="020B0604020202020204" pitchFamily="34" charset="0"/>
              </a:rPr>
              <a:t>Understanding how the bulk chemical composition of a magma affects changes to physical properties (e.g. viscosity, volatile solubility, enthalpy) can improve interpretations of glaciovolcanic deposits and understanding processes such as heat transfer during glaciovolcanic eruptions.</a:t>
            </a:r>
          </a:p>
          <a:p>
            <a:pPr eaLnBrk="1" hangingPunct="1">
              <a:buAutoNum type="arabicPeriod" startAt="2"/>
            </a:pPr>
            <a:r>
              <a:rPr lang="en-GB" altLang="en-US" sz="2000" dirty="0" smtClean="0">
                <a:solidFill>
                  <a:srgbClr val="000000"/>
                </a:solidFill>
                <a:latin typeface="Arial" panose="020B0604020202020204" pitchFamily="34" charset="0"/>
                <a:cs typeface="Arial" panose="020B0604020202020204" pitchFamily="34" charset="0"/>
              </a:rPr>
              <a:t>Isotopic and trace element studies are useful tools for identifying broader-</a:t>
            </a:r>
          </a:p>
          <a:p>
            <a:pPr marL="0" indent="0" eaLnBrk="1" hangingPunct="1"/>
            <a:r>
              <a:rPr lang="en-GB" altLang="en-US" sz="2000" dirty="0" smtClean="0">
                <a:solidFill>
                  <a:srgbClr val="000000"/>
                </a:solidFill>
                <a:latin typeface="Arial" panose="020B0604020202020204" pitchFamily="34" charset="0"/>
                <a:cs typeface="Arial" panose="020B0604020202020204" pitchFamily="34" charset="0"/>
              </a:rPr>
              <a:t>      scale impacts of deglaciation on volcanism. </a:t>
            </a:r>
            <a:endParaRPr lang="en-GB" altLang="en-US" sz="2000" dirty="0">
              <a:solidFill>
                <a:srgbClr val="000000"/>
              </a:solidFill>
              <a:latin typeface="Arial" panose="020B0604020202020204" pitchFamily="34" charset="0"/>
              <a:cs typeface="Arial" panose="020B0604020202020204" pitchFamily="34" charset="0"/>
            </a:endParaRPr>
          </a:p>
          <a:p>
            <a:pPr eaLnBrk="1" hangingPunct="1">
              <a:buAutoNum type="arabicPeriod" startAt="3"/>
            </a:pPr>
            <a:r>
              <a:rPr lang="en-GB" altLang="en-US" sz="2000" dirty="0" smtClean="0">
                <a:solidFill>
                  <a:srgbClr val="000000"/>
                </a:solidFill>
                <a:latin typeface="Arial" panose="020B0604020202020204" pitchFamily="34" charset="0"/>
                <a:cs typeface="Arial" panose="020B0604020202020204" pitchFamily="34" charset="0"/>
              </a:rPr>
              <a:t>The thickness of ice at the eruption site coupled with volatile contents can control </a:t>
            </a:r>
            <a:r>
              <a:rPr lang="en-GB" altLang="en-US" sz="2000" dirty="0" err="1" smtClean="0">
                <a:solidFill>
                  <a:srgbClr val="000000"/>
                </a:solidFill>
                <a:latin typeface="Arial" panose="020B0604020202020204" pitchFamily="34" charset="0"/>
                <a:cs typeface="Arial" panose="020B0604020202020204" pitchFamily="34" charset="0"/>
              </a:rPr>
              <a:t>explosivity</a:t>
            </a:r>
            <a:r>
              <a:rPr lang="en-GB" altLang="en-US" sz="2000" dirty="0" smtClean="0">
                <a:solidFill>
                  <a:srgbClr val="000000"/>
                </a:solidFill>
                <a:latin typeface="Arial" panose="020B0604020202020204" pitchFamily="34" charset="0"/>
                <a:cs typeface="Arial" panose="020B0604020202020204" pitchFamily="34" charset="0"/>
              </a:rPr>
              <a:t>, fragmentation and </a:t>
            </a:r>
            <a:r>
              <a:rPr lang="en-GB" altLang="en-US" sz="2000" dirty="0" err="1" smtClean="0">
                <a:solidFill>
                  <a:srgbClr val="000000"/>
                </a:solidFill>
                <a:latin typeface="Arial" panose="020B0604020202020204" pitchFamily="34" charset="0"/>
                <a:cs typeface="Arial" panose="020B0604020202020204" pitchFamily="34" charset="0"/>
              </a:rPr>
              <a:t>vesicularity</a:t>
            </a:r>
            <a:r>
              <a:rPr lang="en-GB" altLang="en-US" sz="2000" dirty="0" smtClean="0">
                <a:solidFill>
                  <a:srgbClr val="000000"/>
                </a:solidFill>
                <a:latin typeface="Arial" panose="020B0604020202020204" pitchFamily="34" charset="0"/>
                <a:cs typeface="Arial" panose="020B0604020202020204" pitchFamily="34" charset="0"/>
              </a:rPr>
              <a:t> during glaciovolcanic eruptions.</a:t>
            </a:r>
          </a:p>
          <a:p>
            <a:pPr eaLnBrk="1" hangingPunct="1">
              <a:buAutoNum type="arabicPeriod" startAt="3"/>
            </a:pPr>
            <a:r>
              <a:rPr lang="en-GB" altLang="en-US" sz="2000" dirty="0" smtClean="0">
                <a:solidFill>
                  <a:srgbClr val="000000"/>
                </a:solidFill>
                <a:latin typeface="Arial" panose="020B0604020202020204" pitchFamily="34" charset="0"/>
                <a:cs typeface="Arial" panose="020B0604020202020204" pitchFamily="34" charset="0"/>
              </a:rPr>
              <a:t>Variations in ice loading can have a significant impact on determining whether glaciovolcanic eruptions will occur beneath, within or on the surface of overlying ice.</a:t>
            </a:r>
          </a:p>
        </p:txBody>
      </p:sp>
    </p:spTree>
    <p:extLst>
      <p:ext uri="{BB962C8B-B14F-4D97-AF65-F5344CB8AC3E}">
        <p14:creationId xmlns:p14="http://schemas.microsoft.com/office/powerpoint/2010/main" val="3722561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3_5853s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8233" y="437619"/>
            <a:ext cx="8951407" cy="5957077"/>
          </a:xfrm>
          <a:prstGeom prst="rect">
            <a:avLst/>
          </a:prstGeom>
        </p:spPr>
      </p:pic>
      <p:sp>
        <p:nvSpPr>
          <p:cNvPr id="5" name="Text Box 4"/>
          <p:cNvSpPr txBox="1">
            <a:spLocks noChangeArrowheads="1"/>
          </p:cNvSpPr>
          <p:nvPr/>
        </p:nvSpPr>
        <p:spPr bwMode="auto">
          <a:xfrm>
            <a:off x="1628233" y="6117697"/>
            <a:ext cx="136768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000" dirty="0">
                <a:latin typeface="Arial" panose="020B0604020202020204" pitchFamily="34" charset="0"/>
                <a:cs typeface="Arial" panose="020B0604020202020204" pitchFamily="34" charset="0"/>
              </a:rPr>
              <a:t>Image: </a:t>
            </a:r>
            <a:r>
              <a:rPr lang="en-GB" altLang="en-US" sz="1000" dirty="0" smtClean="0">
                <a:latin typeface="Arial" panose="020B0604020202020204" pitchFamily="34" charset="0"/>
                <a:cs typeface="Arial" panose="020B0604020202020204" pitchFamily="34" charset="0"/>
              </a:rPr>
              <a:t>Ben Edwards</a:t>
            </a:r>
            <a:endParaRPr lang="en-GB" altLang="en-US" sz="1000" dirty="0">
              <a:latin typeface="Arial" panose="020B0604020202020204" pitchFamily="34" charset="0"/>
              <a:cs typeface="Arial" panose="020B0604020202020204" pitchFamily="34" charset="0"/>
            </a:endParaRPr>
          </a:p>
        </p:txBody>
      </p:sp>
      <p:sp>
        <p:nvSpPr>
          <p:cNvPr id="7" name="Rectangle 6"/>
          <p:cNvSpPr/>
          <p:nvPr/>
        </p:nvSpPr>
        <p:spPr>
          <a:xfrm>
            <a:off x="3249826" y="1950401"/>
            <a:ext cx="5782963" cy="1320800"/>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Rectangle 2"/>
          <p:cNvSpPr txBox="1">
            <a:spLocks noChangeArrowheads="1"/>
          </p:cNvSpPr>
          <p:nvPr/>
        </p:nvSpPr>
        <p:spPr bwMode="auto">
          <a:xfrm>
            <a:off x="2217736" y="1805446"/>
            <a:ext cx="7772400" cy="161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4000" dirty="0" smtClean="0">
                <a:latin typeface="Arial" panose="020B0604020202020204" pitchFamily="34" charset="0"/>
                <a:cs typeface="Arial" panose="020B0604020202020204" pitchFamily="34" charset="0"/>
              </a:rPr>
              <a:t>Chemistry &amp; physics of </a:t>
            </a:r>
            <a:r>
              <a:rPr lang="en-GB" altLang="en-US" sz="4000" dirty="0" err="1" smtClean="0">
                <a:latin typeface="Arial" panose="020B0604020202020204" pitchFamily="34" charset="0"/>
                <a:cs typeface="Arial" panose="020B0604020202020204" pitchFamily="34" charset="0"/>
              </a:rPr>
              <a:t>glaciovolcanism</a:t>
            </a:r>
            <a:r>
              <a:rPr lang="en-GB" altLang="en-US" sz="4000" dirty="0" smtClean="0">
                <a:latin typeface="Arial" panose="020B0604020202020204" pitchFamily="34" charset="0"/>
                <a:cs typeface="Arial" panose="020B0604020202020204" pitchFamily="34" charset="0"/>
              </a:rPr>
              <a:t> </a:t>
            </a:r>
            <a:r>
              <a:rPr lang="en-GB" altLang="en-US" sz="4000" dirty="0">
                <a:latin typeface="Arial" panose="020B0604020202020204" pitchFamily="34" charset="0"/>
                <a:cs typeface="Arial" panose="020B0604020202020204" pitchFamily="34" charset="0"/>
              </a:rPr>
              <a:t>on Earth</a:t>
            </a:r>
          </a:p>
        </p:txBody>
      </p:sp>
    </p:spTree>
    <p:extLst>
      <p:ext uri="{BB962C8B-B14F-4D97-AF65-F5344CB8AC3E}">
        <p14:creationId xmlns:p14="http://schemas.microsoft.com/office/powerpoint/2010/main" val="1251870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p:cNvSpPr txBox="1">
            <a:spLocks noChangeArrowheads="1"/>
          </p:cNvSpPr>
          <p:nvPr/>
        </p:nvSpPr>
        <p:spPr bwMode="auto">
          <a:xfrm>
            <a:off x="2195513" y="2349501"/>
            <a:ext cx="796404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n-US" sz="2400" b="1" dirty="0" smtClean="0">
                <a:solidFill>
                  <a:schemeClr val="bg1"/>
                </a:solidFill>
                <a:latin typeface="Arial" panose="020B0604020202020204" pitchFamily="34" charset="0"/>
                <a:cs typeface="Arial" panose="020B0604020202020204" pitchFamily="34" charset="0"/>
              </a:rPr>
              <a:t>Part 1: Chemistry of </a:t>
            </a:r>
            <a:r>
              <a:rPr lang="en-GB" altLang="en-US" sz="2400" b="1" dirty="0" err="1" smtClean="0">
                <a:solidFill>
                  <a:schemeClr val="bg1"/>
                </a:solidFill>
                <a:latin typeface="Arial" panose="020B0604020202020204" pitchFamily="34" charset="0"/>
                <a:cs typeface="Arial" panose="020B0604020202020204" pitchFamily="34" charset="0"/>
              </a:rPr>
              <a:t>glaciovolcanic</a:t>
            </a:r>
            <a:r>
              <a:rPr lang="en-GB" altLang="en-US" sz="2400" b="1" dirty="0" smtClean="0">
                <a:solidFill>
                  <a:schemeClr val="bg1"/>
                </a:solidFill>
                <a:latin typeface="Arial" panose="020B0604020202020204" pitchFamily="34" charset="0"/>
                <a:cs typeface="Arial" panose="020B0604020202020204" pitchFamily="34" charset="0"/>
              </a:rPr>
              <a:t> eruptions</a:t>
            </a:r>
          </a:p>
          <a:p>
            <a:pPr eaLnBrk="1" hangingPunct="1">
              <a:spcBef>
                <a:spcPct val="0"/>
              </a:spcBef>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 </a:t>
            </a:r>
            <a:r>
              <a:rPr lang="en-GB" altLang="en-US" sz="2400" b="1" dirty="0" smtClean="0">
                <a:solidFill>
                  <a:schemeClr val="bg1"/>
                </a:solidFill>
                <a:latin typeface="Arial" panose="020B0604020202020204" pitchFamily="34" charset="0"/>
                <a:cs typeface="Arial" panose="020B0604020202020204" pitchFamily="34" charset="0"/>
              </a:rPr>
              <a:t>1. Overview of Compositional Space</a:t>
            </a:r>
          </a:p>
          <a:p>
            <a:pPr eaLnBrk="1" hangingPunct="1">
              <a:spcBef>
                <a:spcPct val="0"/>
              </a:spcBef>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 2. Bulk Composition Properties</a:t>
            </a:r>
          </a:p>
          <a:p>
            <a:pPr eaLnBrk="1" hangingPunct="1">
              <a:spcBef>
                <a:spcPct val="0"/>
              </a:spcBef>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 </a:t>
            </a:r>
            <a:r>
              <a:rPr lang="en-GB" altLang="en-US" sz="2400" b="1" dirty="0" smtClean="0">
                <a:solidFill>
                  <a:schemeClr val="bg1"/>
                </a:solidFill>
                <a:latin typeface="Arial" panose="020B0604020202020204" pitchFamily="34" charset="0"/>
                <a:cs typeface="Arial" panose="020B0604020202020204" pitchFamily="34" charset="0"/>
              </a:rPr>
              <a:t>3. Volatile </a:t>
            </a:r>
            <a:r>
              <a:rPr lang="en-GB" altLang="en-US" sz="2400" b="1" dirty="0" err="1" smtClean="0">
                <a:solidFill>
                  <a:schemeClr val="bg1"/>
                </a:solidFill>
                <a:latin typeface="Arial" panose="020B0604020202020204" pitchFamily="34" charset="0"/>
                <a:cs typeface="Arial" panose="020B0604020202020204" pitchFamily="34" charset="0"/>
              </a:rPr>
              <a:t>Solubilities</a:t>
            </a:r>
            <a:r>
              <a:rPr lang="en-GB" altLang="en-US" sz="2400" b="1" dirty="0" smtClean="0">
                <a:solidFill>
                  <a:schemeClr val="bg1"/>
                </a:solidFill>
                <a:latin typeface="Arial" panose="020B0604020202020204" pitchFamily="34" charset="0"/>
                <a:cs typeface="Arial" panose="020B0604020202020204" pitchFamily="34" charset="0"/>
              </a:rPr>
              <a:t> and Measurements</a:t>
            </a:r>
          </a:p>
          <a:p>
            <a:pPr>
              <a:spcBef>
                <a:spcPct val="0"/>
              </a:spcBef>
              <a:buNone/>
            </a:pPr>
            <a:endParaRPr lang="en-GB" altLang="en-US" sz="2400" b="1" dirty="0" smtClean="0">
              <a:solidFill>
                <a:schemeClr val="bg1"/>
              </a:solidFill>
              <a:latin typeface="Arial" panose="020B0604020202020204" pitchFamily="34" charset="0"/>
              <a:cs typeface="Arial" panose="020B0604020202020204" pitchFamily="34" charset="0"/>
            </a:endParaRPr>
          </a:p>
          <a:p>
            <a:pPr>
              <a:spcBef>
                <a:spcPct val="0"/>
              </a:spcBef>
              <a:buNone/>
            </a:pPr>
            <a:r>
              <a:rPr lang="en-GB" altLang="en-US" sz="2400" b="1" dirty="0" smtClean="0">
                <a:solidFill>
                  <a:schemeClr val="bg1"/>
                </a:solidFill>
                <a:latin typeface="Arial" panose="020B0604020202020204" pitchFamily="34" charset="0"/>
                <a:cs typeface="Arial" panose="020B0604020202020204" pitchFamily="34" charset="0"/>
              </a:rPr>
              <a:t>Part 2: Physics of terrestrial </a:t>
            </a:r>
            <a:r>
              <a:rPr lang="en-GB" altLang="en-US" sz="2400" b="1" dirty="0" err="1" smtClean="0">
                <a:solidFill>
                  <a:schemeClr val="bg1"/>
                </a:solidFill>
                <a:latin typeface="Arial" panose="020B0604020202020204" pitchFamily="34" charset="0"/>
                <a:cs typeface="Arial" panose="020B0604020202020204" pitchFamily="34" charset="0"/>
              </a:rPr>
              <a:t>glaciovolcanic</a:t>
            </a:r>
            <a:r>
              <a:rPr lang="en-GB" altLang="en-US" sz="2400" b="1" dirty="0" smtClean="0">
                <a:solidFill>
                  <a:schemeClr val="bg1"/>
                </a:solidFill>
                <a:latin typeface="Arial" panose="020B0604020202020204" pitchFamily="34" charset="0"/>
                <a:cs typeface="Arial" panose="020B0604020202020204" pitchFamily="34" charset="0"/>
              </a:rPr>
              <a:t> eruptions</a:t>
            </a:r>
          </a:p>
          <a:p>
            <a:pPr>
              <a:spcBef>
                <a:spcPct val="0"/>
              </a:spcBef>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1. Static Pressure analysis and dyke intrusion</a:t>
            </a:r>
          </a:p>
        </p:txBody>
      </p:sp>
      <p:sp>
        <p:nvSpPr>
          <p:cNvPr id="6147" name="Rectangle 1026"/>
          <p:cNvSpPr txBox="1">
            <a:spLocks noChangeArrowheads="1"/>
          </p:cNvSpPr>
          <p:nvPr/>
        </p:nvSpPr>
        <p:spPr bwMode="auto">
          <a:xfrm>
            <a:off x="2127250" y="748242"/>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4000" dirty="0">
                <a:solidFill>
                  <a:srgbClr val="FFFF00"/>
                </a:solidFill>
                <a:latin typeface="Arial" panose="020B0604020202020204" pitchFamily="34" charset="0"/>
                <a:cs typeface="Arial" panose="020B0604020202020204" pitchFamily="34" charset="0"/>
              </a:rPr>
              <a:t>TALK OUTLINE -</a:t>
            </a:r>
          </a:p>
        </p:txBody>
      </p:sp>
    </p:spTree>
    <p:extLst>
      <p:ext uri="{BB962C8B-B14F-4D97-AF65-F5344CB8AC3E}">
        <p14:creationId xmlns:p14="http://schemas.microsoft.com/office/powerpoint/2010/main" val="642805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813_eyja_fimm.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3067" y="77153"/>
            <a:ext cx="9635067" cy="6410322"/>
          </a:xfrm>
          <a:prstGeom prst="rect">
            <a:avLst/>
          </a:prstGeom>
        </p:spPr>
      </p:pic>
      <p:sp>
        <p:nvSpPr>
          <p:cNvPr id="4" name="TextBox 3"/>
          <p:cNvSpPr txBox="1"/>
          <p:nvPr/>
        </p:nvSpPr>
        <p:spPr>
          <a:xfrm>
            <a:off x="354621" y="179108"/>
            <a:ext cx="11323933" cy="769441"/>
          </a:xfrm>
          <a:prstGeom prst="rect">
            <a:avLst/>
          </a:prstGeom>
          <a:noFill/>
        </p:spPr>
        <p:txBody>
          <a:bodyPr wrap="none" rtlCol="0">
            <a:spAutoFit/>
          </a:bodyPr>
          <a:lstStyle/>
          <a:p>
            <a:pPr algn="ctr"/>
            <a:r>
              <a:rPr lang="en-US" sz="4400" dirty="0" smtClean="0">
                <a:solidFill>
                  <a:srgbClr val="FFFFFF"/>
                </a:solidFill>
                <a:latin typeface="Arial" panose="020B0604020202020204" pitchFamily="34" charset="0"/>
                <a:cs typeface="Arial" panose="020B0604020202020204" pitchFamily="34" charset="0"/>
              </a:rPr>
              <a:t>Part 1: Chemistry of </a:t>
            </a:r>
            <a:r>
              <a:rPr lang="en-US" sz="4400" dirty="0" err="1" smtClean="0">
                <a:solidFill>
                  <a:srgbClr val="FFFFFF"/>
                </a:solidFill>
                <a:latin typeface="Arial" panose="020B0604020202020204" pitchFamily="34" charset="0"/>
                <a:cs typeface="Arial" panose="020B0604020202020204" pitchFamily="34" charset="0"/>
              </a:rPr>
              <a:t>glaciovolcanic</a:t>
            </a:r>
            <a:r>
              <a:rPr lang="en-US" sz="4400" dirty="0" smtClean="0">
                <a:solidFill>
                  <a:srgbClr val="FFFFFF"/>
                </a:solidFill>
                <a:latin typeface="Arial" panose="020B0604020202020204" pitchFamily="34" charset="0"/>
                <a:cs typeface="Arial" panose="020B0604020202020204" pitchFamily="34" charset="0"/>
              </a:rPr>
              <a:t> eruptions</a:t>
            </a:r>
          </a:p>
        </p:txBody>
      </p:sp>
      <p:sp>
        <p:nvSpPr>
          <p:cNvPr id="5" name="TextBox 4"/>
          <p:cNvSpPr txBox="1"/>
          <p:nvPr/>
        </p:nvSpPr>
        <p:spPr>
          <a:xfrm>
            <a:off x="4368802" y="5875867"/>
            <a:ext cx="3466013" cy="338554"/>
          </a:xfrm>
          <a:prstGeom prst="rect">
            <a:avLst/>
          </a:prstGeom>
          <a:noFill/>
        </p:spPr>
        <p:txBody>
          <a:bodyPr wrap="none" rtlCol="0">
            <a:spAutoFit/>
          </a:bodyPr>
          <a:lstStyle/>
          <a:p>
            <a:r>
              <a:rPr lang="en-US" sz="1600" dirty="0" smtClean="0">
                <a:solidFill>
                  <a:schemeClr val="bg1"/>
                </a:solidFill>
                <a:latin typeface="Arial" panose="020B0604020202020204" pitchFamily="34" charset="0"/>
                <a:cs typeface="Arial" panose="020B0604020202020204" pitchFamily="34" charset="0"/>
              </a:rPr>
              <a:t>Basaltic lavas, 2010 </a:t>
            </a:r>
            <a:r>
              <a:rPr lang="en-US" sz="1600" dirty="0" err="1" smtClean="0">
                <a:solidFill>
                  <a:schemeClr val="bg1"/>
                </a:solidFill>
                <a:latin typeface="Arial" panose="020B0604020202020204" pitchFamily="34" charset="0"/>
                <a:cs typeface="Arial" panose="020B0604020202020204" pitchFamily="34" charset="0"/>
              </a:rPr>
              <a:t>Fimmvorduhals</a:t>
            </a:r>
            <a:endParaRPr lang="en-US" sz="1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7264402" y="2218267"/>
            <a:ext cx="3559372" cy="338554"/>
          </a:xfrm>
          <a:prstGeom prst="rect">
            <a:avLst/>
          </a:prstGeom>
          <a:noFill/>
        </p:spPr>
        <p:txBody>
          <a:bodyPr wrap="none" rtlCol="0">
            <a:spAutoFit/>
          </a:bodyPr>
          <a:lstStyle/>
          <a:p>
            <a:r>
              <a:rPr lang="en-US" sz="1600" dirty="0" smtClean="0">
                <a:solidFill>
                  <a:schemeClr val="bg1"/>
                </a:solidFill>
                <a:latin typeface="Arial" panose="020B0604020202020204" pitchFamily="34" charset="0"/>
                <a:cs typeface="Arial" panose="020B0604020202020204" pitchFamily="34" charset="0"/>
              </a:rPr>
              <a:t>Trachytic tephra, 2010 </a:t>
            </a:r>
            <a:r>
              <a:rPr lang="en-US" sz="1600" dirty="0" err="1">
                <a:solidFill>
                  <a:schemeClr val="bg1"/>
                </a:solidFill>
                <a:latin typeface="Arial" panose="020B0604020202020204" pitchFamily="34" charset="0"/>
                <a:cs typeface="Arial" panose="020B0604020202020204" pitchFamily="34" charset="0"/>
              </a:rPr>
              <a:t>Eyjafjallajokull</a:t>
            </a:r>
            <a:endParaRPr lang="en-US" sz="1600" dirty="0">
              <a:solidFill>
                <a:schemeClr val="bg1"/>
              </a:solidFill>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1472387" y="6064519"/>
            <a:ext cx="136768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000" dirty="0">
                <a:solidFill>
                  <a:schemeClr val="bg1"/>
                </a:solidFill>
                <a:latin typeface="Arial" panose="020B0604020202020204" pitchFamily="34" charset="0"/>
                <a:cs typeface="Arial" panose="020B0604020202020204" pitchFamily="34" charset="0"/>
              </a:rPr>
              <a:t>Image: </a:t>
            </a:r>
            <a:r>
              <a:rPr lang="en-GB" altLang="en-US" sz="1000" dirty="0" smtClean="0">
                <a:solidFill>
                  <a:schemeClr val="bg1"/>
                </a:solidFill>
                <a:latin typeface="Arial" panose="020B0604020202020204" pitchFamily="34" charset="0"/>
                <a:cs typeface="Arial" panose="020B0604020202020204" pitchFamily="34" charset="0"/>
              </a:rPr>
              <a:t>Ben Edwards</a:t>
            </a:r>
            <a:endParaRPr lang="en-GB" alt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099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5.1.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87" y="822267"/>
            <a:ext cx="8088119" cy="5502767"/>
          </a:xfrm>
          <a:prstGeom prst="rect">
            <a:avLst/>
          </a:prstGeom>
        </p:spPr>
      </p:pic>
      <p:sp>
        <p:nvSpPr>
          <p:cNvPr id="3" name="TextBox 2"/>
          <p:cNvSpPr txBox="1"/>
          <p:nvPr/>
        </p:nvSpPr>
        <p:spPr>
          <a:xfrm>
            <a:off x="8841005" y="781562"/>
            <a:ext cx="3012131" cy="2246769"/>
          </a:xfrm>
          <a:prstGeom prst="rect">
            <a:avLst/>
          </a:prstGeom>
          <a:noFill/>
        </p:spPr>
        <p:txBody>
          <a:bodyPr wrap="square" rtlCol="0">
            <a:spAutoFit/>
          </a:bodyPr>
          <a:lstStyle/>
          <a:p>
            <a:r>
              <a:rPr lang="en-US" sz="2000" dirty="0" err="1" smtClean="0">
                <a:solidFill>
                  <a:schemeClr val="bg1"/>
                </a:solidFill>
                <a:latin typeface="Arial" panose="020B0604020202020204" pitchFamily="34" charset="0"/>
                <a:cs typeface="Arial" panose="020B0604020202020204" pitchFamily="34" charset="0"/>
              </a:rPr>
              <a:t>Glaciovolcanic</a:t>
            </a:r>
            <a:r>
              <a:rPr lang="en-US" sz="2000" dirty="0" smtClean="0">
                <a:solidFill>
                  <a:schemeClr val="bg1"/>
                </a:solidFill>
                <a:latin typeface="Arial" panose="020B0604020202020204" pitchFamily="34" charset="0"/>
                <a:cs typeface="Arial" panose="020B0604020202020204" pitchFamily="34" charset="0"/>
              </a:rPr>
              <a:t> deposits have a wide range of known compositions. </a:t>
            </a:r>
          </a:p>
          <a:p>
            <a:endParaRPr lang="en-US" sz="2000" dirty="0">
              <a:solidFill>
                <a:schemeClr val="bg1"/>
              </a:solidFill>
              <a:latin typeface="Arial" panose="020B0604020202020204" pitchFamily="34" charset="0"/>
              <a:cs typeface="Arial" panose="020B0604020202020204" pitchFamily="34" charset="0"/>
            </a:endParaRPr>
          </a:p>
          <a:p>
            <a:r>
              <a:rPr lang="en-US" sz="2000" dirty="0" smtClean="0">
                <a:solidFill>
                  <a:schemeClr val="bg1"/>
                </a:solidFill>
                <a:latin typeface="Arial" panose="020B0604020202020204" pitchFamily="34" charset="0"/>
                <a:cs typeface="Arial" panose="020B0604020202020204" pitchFamily="34" charset="0"/>
              </a:rPr>
              <a:t>Only ultramafic compositions have not yet been described. </a:t>
            </a:r>
            <a:endParaRPr lang="en-US" sz="2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321257" y="196787"/>
            <a:ext cx="6684843" cy="523220"/>
          </a:xfrm>
          <a:prstGeom prst="rect">
            <a:avLst/>
          </a:prstGeom>
          <a:noFill/>
        </p:spPr>
        <p:txBody>
          <a:bodyPr wrap="none" rtlCol="0">
            <a:spAutoFit/>
          </a:bodyPr>
          <a:lstStyle/>
          <a:p>
            <a:r>
              <a:rPr lang="en-US" sz="2800" dirty="0" smtClean="0">
                <a:solidFill>
                  <a:srgbClr val="FFFFFF"/>
                </a:solidFill>
                <a:latin typeface="Arial" panose="020B0604020202020204" pitchFamily="34" charset="0"/>
                <a:cs typeface="Arial" panose="020B0604020202020204" pitchFamily="34" charset="0"/>
              </a:rPr>
              <a:t>Compositional space for </a:t>
            </a:r>
            <a:r>
              <a:rPr lang="en-US" sz="2800" dirty="0" err="1" smtClean="0">
                <a:solidFill>
                  <a:srgbClr val="FFFFFF"/>
                </a:solidFill>
                <a:latin typeface="Arial" panose="020B0604020202020204" pitchFamily="34" charset="0"/>
                <a:cs typeface="Arial" panose="020B0604020202020204" pitchFamily="34" charset="0"/>
              </a:rPr>
              <a:t>glaciovolcanism</a:t>
            </a:r>
            <a:endParaRPr lang="en-US" sz="2800" dirty="0">
              <a:solidFill>
                <a:srgbClr val="FFFFFF"/>
              </a:solidFill>
              <a:latin typeface="Arial" panose="020B0604020202020204" pitchFamily="34" charset="0"/>
              <a:cs typeface="Arial" panose="020B0604020202020204" pitchFamily="34" charset="0"/>
            </a:endParaRPr>
          </a:p>
        </p:txBody>
      </p:sp>
      <p:sp>
        <p:nvSpPr>
          <p:cNvPr id="5" name="TextBox 4"/>
          <p:cNvSpPr txBox="1"/>
          <p:nvPr/>
        </p:nvSpPr>
        <p:spPr>
          <a:xfrm>
            <a:off x="573787" y="6044541"/>
            <a:ext cx="2255746" cy="246221"/>
          </a:xfrm>
          <a:prstGeom prst="rect">
            <a:avLst/>
          </a:prstGeom>
          <a:noFill/>
        </p:spPr>
        <p:txBody>
          <a:bodyPr wrap="none" rtlCol="0">
            <a:spAutoFit/>
          </a:bodyPr>
          <a:lstStyle/>
          <a:p>
            <a:r>
              <a:rPr lang="en-GB" sz="1000" b="1" dirty="0" smtClean="0">
                <a:solidFill>
                  <a:srgbClr val="000000"/>
                </a:solidFill>
                <a:latin typeface="Arial" panose="020B0604020202020204" pitchFamily="34" charset="0"/>
                <a:cs typeface="Arial" panose="020B0604020202020204" pitchFamily="34" charset="0"/>
              </a:rPr>
              <a:t>TAS diagram: </a:t>
            </a:r>
            <a:r>
              <a:rPr lang="en-GB" sz="1000" b="1" dirty="0" err="1" smtClean="0">
                <a:solidFill>
                  <a:srgbClr val="000000"/>
                </a:solidFill>
                <a:latin typeface="Arial" panose="020B0604020202020204" pitchFamily="34" charset="0"/>
                <a:cs typeface="Arial" panose="020B0604020202020204" pitchFamily="34" charset="0"/>
              </a:rPr>
              <a:t>LeMaitre</a:t>
            </a:r>
            <a:r>
              <a:rPr lang="en-GB" sz="1000" b="1" dirty="0" smtClean="0">
                <a:solidFill>
                  <a:srgbClr val="000000"/>
                </a:solidFill>
                <a:latin typeface="Arial" panose="020B0604020202020204" pitchFamily="34" charset="0"/>
                <a:cs typeface="Arial" panose="020B0604020202020204" pitchFamily="34" charset="0"/>
              </a:rPr>
              <a:t> et al., 1986</a:t>
            </a:r>
            <a:endParaRPr lang="en-GB" sz="10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202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1099" y="1022582"/>
            <a:ext cx="2639971" cy="3170099"/>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Compositional terminology used for </a:t>
            </a:r>
            <a:r>
              <a:rPr lang="en-US" sz="2000" dirty="0" err="1" smtClean="0">
                <a:solidFill>
                  <a:schemeClr val="bg1"/>
                </a:solidFill>
                <a:latin typeface="Arial" panose="020B0604020202020204" pitchFamily="34" charset="0"/>
                <a:cs typeface="Arial" panose="020B0604020202020204" pitchFamily="34" charset="0"/>
              </a:rPr>
              <a:t>glaciovolcanic</a:t>
            </a:r>
            <a:r>
              <a:rPr lang="en-US" sz="2000" dirty="0" smtClean="0">
                <a:solidFill>
                  <a:schemeClr val="bg1"/>
                </a:solidFill>
                <a:latin typeface="Arial" panose="020B0604020202020204" pitchFamily="34" charset="0"/>
                <a:cs typeface="Arial" panose="020B0604020202020204" pitchFamily="34" charset="0"/>
              </a:rPr>
              <a:t> magmas</a:t>
            </a:r>
          </a:p>
          <a:p>
            <a:endParaRPr lang="en-US" sz="2000" dirty="0">
              <a:solidFill>
                <a:schemeClr val="bg1"/>
              </a:solidFill>
              <a:latin typeface="Arial" panose="020B0604020202020204" pitchFamily="34" charset="0"/>
              <a:cs typeface="Arial" panose="020B0604020202020204" pitchFamily="34" charset="0"/>
            </a:endParaRPr>
          </a:p>
          <a:p>
            <a:r>
              <a:rPr lang="en-US" sz="2000" dirty="0" smtClean="0">
                <a:solidFill>
                  <a:schemeClr val="bg1"/>
                </a:solidFill>
                <a:latin typeface="Arial" panose="020B0604020202020204" pitchFamily="34" charset="0"/>
                <a:cs typeface="Arial" panose="020B0604020202020204" pitchFamily="34" charset="0"/>
              </a:rPr>
              <a:t>Some physical properties (e.g. viscosity) vary gradationally across boundaries</a:t>
            </a:r>
            <a:endParaRPr lang="en-US" sz="2000" dirty="0">
              <a:solidFill>
                <a:schemeClr val="bg1"/>
              </a:solidFill>
              <a:latin typeface="Arial" panose="020B0604020202020204" pitchFamily="34" charset="0"/>
              <a:cs typeface="Arial" panose="020B0604020202020204" pitchFamily="34" charset="0"/>
            </a:endParaRPr>
          </a:p>
        </p:txBody>
      </p:sp>
      <p:pic>
        <p:nvPicPr>
          <p:cNvPr id="3" name="Picture 2" descr="Fig. 1.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660" y="1153715"/>
            <a:ext cx="8399934" cy="5043719"/>
          </a:xfrm>
          <a:prstGeom prst="rect">
            <a:avLst/>
          </a:prstGeom>
        </p:spPr>
      </p:pic>
      <p:sp>
        <p:nvSpPr>
          <p:cNvPr id="4" name="TextBox 3"/>
          <p:cNvSpPr txBox="1"/>
          <p:nvPr/>
        </p:nvSpPr>
        <p:spPr>
          <a:xfrm>
            <a:off x="2099733" y="220133"/>
            <a:ext cx="5726248" cy="523220"/>
          </a:xfrm>
          <a:prstGeom prst="rect">
            <a:avLst/>
          </a:prstGeom>
          <a:noFill/>
        </p:spPr>
        <p:txBody>
          <a:bodyPr wrap="none" rtlCol="0">
            <a:spAutoFit/>
          </a:bodyPr>
          <a:lstStyle/>
          <a:p>
            <a:r>
              <a:rPr lang="en-US" sz="2800" dirty="0" smtClean="0">
                <a:solidFill>
                  <a:srgbClr val="FFFFFF"/>
                </a:solidFill>
                <a:latin typeface="Arial" panose="020B0604020202020204" pitchFamily="34" charset="0"/>
                <a:cs typeface="Arial" panose="020B0604020202020204" pitchFamily="34" charset="0"/>
              </a:rPr>
              <a:t>General compositional terminology</a:t>
            </a:r>
            <a:endParaRPr lang="en-US" sz="2800" dirty="0">
              <a:solidFill>
                <a:srgbClr val="FFFFFF"/>
              </a:solidFill>
              <a:latin typeface="Arial" panose="020B0604020202020204" pitchFamily="34" charset="0"/>
              <a:cs typeface="Arial" panose="020B0604020202020204" pitchFamily="34" charset="0"/>
            </a:endParaRPr>
          </a:p>
        </p:txBody>
      </p:sp>
      <p:sp>
        <p:nvSpPr>
          <p:cNvPr id="5" name="TextBox 4"/>
          <p:cNvSpPr txBox="1"/>
          <p:nvPr/>
        </p:nvSpPr>
        <p:spPr>
          <a:xfrm>
            <a:off x="481660" y="5920435"/>
            <a:ext cx="2255746" cy="246221"/>
          </a:xfrm>
          <a:prstGeom prst="rect">
            <a:avLst/>
          </a:prstGeom>
          <a:noFill/>
        </p:spPr>
        <p:txBody>
          <a:bodyPr wrap="none" rtlCol="0">
            <a:spAutoFit/>
          </a:bodyPr>
          <a:lstStyle/>
          <a:p>
            <a:r>
              <a:rPr lang="en-GB" sz="1000" b="1" dirty="0" smtClean="0">
                <a:solidFill>
                  <a:srgbClr val="000000"/>
                </a:solidFill>
                <a:latin typeface="Arial" panose="020B0604020202020204" pitchFamily="34" charset="0"/>
                <a:cs typeface="Arial" panose="020B0604020202020204" pitchFamily="34" charset="0"/>
              </a:rPr>
              <a:t>TAS diagram: </a:t>
            </a:r>
            <a:r>
              <a:rPr lang="en-GB" sz="1000" b="1" dirty="0" err="1" smtClean="0">
                <a:solidFill>
                  <a:srgbClr val="000000"/>
                </a:solidFill>
                <a:latin typeface="Arial" panose="020B0604020202020204" pitchFamily="34" charset="0"/>
                <a:cs typeface="Arial" panose="020B0604020202020204" pitchFamily="34" charset="0"/>
              </a:rPr>
              <a:t>LeMaitre</a:t>
            </a:r>
            <a:r>
              <a:rPr lang="en-GB" sz="1000" b="1" dirty="0" smtClean="0">
                <a:solidFill>
                  <a:srgbClr val="000000"/>
                </a:solidFill>
                <a:latin typeface="Arial" panose="020B0604020202020204" pitchFamily="34" charset="0"/>
                <a:cs typeface="Arial" panose="020B0604020202020204" pitchFamily="34" charset="0"/>
              </a:rPr>
              <a:t> et al., 1986</a:t>
            </a:r>
            <a:endParaRPr lang="en-GB" sz="10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477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3857" y="5067453"/>
            <a:ext cx="6824133" cy="1323439"/>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Temperatures of silicate melts are mainly a function of composition. Although they can be estimated using bulk composition or mineral </a:t>
            </a:r>
            <a:r>
              <a:rPr lang="en-US" sz="2000" dirty="0" err="1" smtClean="0">
                <a:solidFill>
                  <a:schemeClr val="bg1"/>
                </a:solidFill>
                <a:latin typeface="Arial" panose="020B0604020202020204" pitchFamily="34" charset="0"/>
                <a:cs typeface="Arial" panose="020B0604020202020204" pitchFamily="34" charset="0"/>
              </a:rPr>
              <a:t>geothermometers</a:t>
            </a:r>
            <a:r>
              <a:rPr lang="en-US" sz="2000" dirty="0" smtClean="0">
                <a:solidFill>
                  <a:schemeClr val="bg1"/>
                </a:solidFill>
                <a:latin typeface="Arial" panose="020B0604020202020204" pitchFamily="34" charset="0"/>
                <a:cs typeface="Arial" panose="020B0604020202020204" pitchFamily="34" charset="0"/>
              </a:rPr>
              <a:t>, direct measurements in the field are also required.</a:t>
            </a:r>
            <a:endParaRPr lang="en-US" sz="2000" dirty="0">
              <a:solidFill>
                <a:schemeClr val="bg1"/>
              </a:solidFill>
              <a:latin typeface="Arial" panose="020B0604020202020204" pitchFamily="34" charset="0"/>
              <a:cs typeface="Arial" panose="020B0604020202020204" pitchFamily="34" charset="0"/>
            </a:endParaRPr>
          </a:p>
        </p:txBody>
      </p:sp>
      <p:pic>
        <p:nvPicPr>
          <p:cNvPr id="3" name="Picture 2" descr="Fig. 5.5a-c_temps_BEN.jpg"/>
          <p:cNvPicPr>
            <a:picLocks noChangeAspect="1"/>
          </p:cNvPicPr>
          <p:nvPr/>
        </p:nvPicPr>
        <p:blipFill rotWithShape="1">
          <a:blip r:embed="rId2" cstate="print">
            <a:extLst>
              <a:ext uri="{28A0092B-C50C-407E-A947-70E740481C1C}">
                <a14:useLocalDpi xmlns:a14="http://schemas.microsoft.com/office/drawing/2010/main" val="0"/>
              </a:ext>
            </a:extLst>
          </a:blip>
          <a:srcRect b="67354"/>
          <a:stretch/>
        </p:blipFill>
        <p:spPr>
          <a:xfrm>
            <a:off x="200334" y="137760"/>
            <a:ext cx="4588778" cy="3396594"/>
          </a:xfrm>
          <a:prstGeom prst="rect">
            <a:avLst/>
          </a:prstGeom>
        </p:spPr>
      </p:pic>
      <p:pic>
        <p:nvPicPr>
          <p:cNvPr id="4" name="Picture 3" descr="Fig. 5.5a-c_temps_BEN.jpg"/>
          <p:cNvPicPr>
            <a:picLocks noChangeAspect="1"/>
          </p:cNvPicPr>
          <p:nvPr/>
        </p:nvPicPr>
        <p:blipFill rotWithShape="1">
          <a:blip r:embed="rId2" cstate="print">
            <a:extLst>
              <a:ext uri="{28A0092B-C50C-407E-A947-70E740481C1C}">
                <a14:useLocalDpi xmlns:a14="http://schemas.microsoft.com/office/drawing/2010/main" val="0"/>
              </a:ext>
            </a:extLst>
          </a:blip>
          <a:srcRect t="67343"/>
          <a:stretch/>
        </p:blipFill>
        <p:spPr>
          <a:xfrm>
            <a:off x="197406" y="3134377"/>
            <a:ext cx="4588778" cy="3397764"/>
          </a:xfrm>
          <a:prstGeom prst="rect">
            <a:avLst/>
          </a:prstGeom>
        </p:spPr>
      </p:pic>
      <p:sp>
        <p:nvSpPr>
          <p:cNvPr id="6" name="TextBox 5"/>
          <p:cNvSpPr txBox="1"/>
          <p:nvPr/>
        </p:nvSpPr>
        <p:spPr>
          <a:xfrm>
            <a:off x="5232380" y="237066"/>
            <a:ext cx="6587088" cy="954107"/>
          </a:xfrm>
          <a:prstGeom prst="rect">
            <a:avLst/>
          </a:prstGeom>
          <a:noFill/>
        </p:spPr>
        <p:txBody>
          <a:bodyPr wrap="square" rtlCol="0">
            <a:spAutoFit/>
          </a:bodyPr>
          <a:lstStyle/>
          <a:p>
            <a:pPr algn="ctr"/>
            <a:r>
              <a:rPr lang="en-US" sz="2800" dirty="0" smtClean="0">
                <a:solidFill>
                  <a:srgbClr val="FFFFFF"/>
                </a:solidFill>
                <a:latin typeface="Arial" panose="020B0604020202020204" pitchFamily="34" charset="0"/>
                <a:cs typeface="Arial" panose="020B0604020202020204" pitchFamily="34" charset="0"/>
              </a:rPr>
              <a:t>Bulk geochemistry properties:</a:t>
            </a:r>
          </a:p>
          <a:p>
            <a:pPr algn="ctr"/>
            <a:r>
              <a:rPr lang="en-US" sz="2800" dirty="0" smtClean="0">
                <a:solidFill>
                  <a:srgbClr val="FFFFFF"/>
                </a:solidFill>
                <a:latin typeface="Arial" panose="020B0604020202020204" pitchFamily="34" charset="0"/>
                <a:cs typeface="Arial" panose="020B0604020202020204" pitchFamily="34" charset="0"/>
              </a:rPr>
              <a:t>(1) Eruption temperatures</a:t>
            </a:r>
            <a:endParaRPr lang="en-US" sz="2800" dirty="0">
              <a:solidFill>
                <a:srgbClr val="FFFFFF"/>
              </a:solidFill>
              <a:latin typeface="Arial" panose="020B0604020202020204" pitchFamily="34" charset="0"/>
              <a:cs typeface="Arial" panose="020B0604020202020204" pitchFamily="34" charset="0"/>
            </a:endParaRPr>
          </a:p>
        </p:txBody>
      </p:sp>
      <p:grpSp>
        <p:nvGrpSpPr>
          <p:cNvPr id="8" name="Group 7"/>
          <p:cNvGrpSpPr/>
          <p:nvPr/>
        </p:nvGrpSpPr>
        <p:grpSpPr>
          <a:xfrm>
            <a:off x="6086198" y="1539962"/>
            <a:ext cx="4678329" cy="3374735"/>
            <a:chOff x="5798337" y="1539962"/>
            <a:chExt cx="4678329" cy="3374735"/>
          </a:xfrm>
        </p:grpSpPr>
        <p:pic>
          <p:nvPicPr>
            <p:cNvPr id="5" name="Picture 4" descr="Fig. 5.5a-c_temps_BEN.jpg"/>
            <p:cNvPicPr>
              <a:picLocks noChangeAspect="1"/>
            </p:cNvPicPr>
            <p:nvPr/>
          </p:nvPicPr>
          <p:blipFill rotWithShape="1">
            <a:blip r:embed="rId2" cstate="print">
              <a:extLst>
                <a:ext uri="{28A0092B-C50C-407E-A947-70E740481C1C}">
                  <a14:useLocalDpi xmlns:a14="http://schemas.microsoft.com/office/drawing/2010/main" val="0"/>
                </a:ext>
              </a:extLst>
            </a:blip>
            <a:srcRect t="33510" b="34675"/>
            <a:stretch/>
          </p:blipFill>
          <p:spPr>
            <a:xfrm>
              <a:off x="5798337" y="1539962"/>
              <a:ext cx="4678329" cy="3374735"/>
            </a:xfrm>
            <a:prstGeom prst="rect">
              <a:avLst/>
            </a:prstGeom>
          </p:spPr>
        </p:pic>
        <p:sp>
          <p:nvSpPr>
            <p:cNvPr id="7" name="TextBox 6"/>
            <p:cNvSpPr txBox="1"/>
            <p:nvPr/>
          </p:nvSpPr>
          <p:spPr>
            <a:xfrm>
              <a:off x="6671734" y="1625600"/>
              <a:ext cx="3221395"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Basaltic lava flow, </a:t>
              </a:r>
              <a:r>
                <a:rPr lang="en-US" sz="1600" dirty="0" err="1" smtClean="0">
                  <a:latin typeface="Arial" panose="020B0604020202020204" pitchFamily="34" charset="0"/>
                  <a:cs typeface="Arial" panose="020B0604020202020204" pitchFamily="34" charset="0"/>
                </a:rPr>
                <a:t>Tolbachik</a:t>
              </a:r>
              <a:r>
                <a:rPr lang="en-US" sz="1600" dirty="0" smtClean="0">
                  <a:latin typeface="Arial" panose="020B0604020202020204" pitchFamily="34" charset="0"/>
                  <a:cs typeface="Arial" panose="020B0604020202020204" pitchFamily="34" charset="0"/>
                </a:rPr>
                <a:t> 2013</a:t>
              </a:r>
              <a:endParaRPr lang="en-US" sz="1600" dirty="0">
                <a:latin typeface="Arial" panose="020B0604020202020204" pitchFamily="34" charset="0"/>
                <a:cs typeface="Arial" panose="020B0604020202020204" pitchFamily="34" charset="0"/>
              </a:endParaRPr>
            </a:p>
          </p:txBody>
        </p:sp>
      </p:grpSp>
      <p:sp>
        <p:nvSpPr>
          <p:cNvPr id="9" name="Text Box 4"/>
          <p:cNvSpPr txBox="1">
            <a:spLocks noChangeArrowheads="1"/>
          </p:cNvSpPr>
          <p:nvPr/>
        </p:nvSpPr>
        <p:spPr bwMode="auto">
          <a:xfrm>
            <a:off x="194478" y="6253972"/>
            <a:ext cx="14318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000" dirty="0" smtClean="0">
                <a:solidFill>
                  <a:schemeClr val="bg1"/>
                </a:solidFill>
                <a:latin typeface="Arial" panose="020B0604020202020204" pitchFamily="34" charset="0"/>
                <a:cs typeface="Arial" panose="020B0604020202020204" pitchFamily="34" charset="0"/>
              </a:rPr>
              <a:t>Images: Ben Edwards</a:t>
            </a:r>
            <a:endParaRPr lang="en-GB" alt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444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 5.6.jpg"/>
          <p:cNvPicPr>
            <a:picLocks noChangeAspect="1"/>
          </p:cNvPicPr>
          <p:nvPr/>
        </p:nvPicPr>
        <p:blipFill rotWithShape="1">
          <a:blip r:embed="rId2" cstate="print">
            <a:extLst>
              <a:ext uri="{28A0092B-C50C-407E-A947-70E740481C1C}">
                <a14:useLocalDpi xmlns:a14="http://schemas.microsoft.com/office/drawing/2010/main" val="0"/>
              </a:ext>
            </a:extLst>
          </a:blip>
          <a:srcRect b="49569"/>
          <a:stretch/>
        </p:blipFill>
        <p:spPr>
          <a:xfrm>
            <a:off x="669831" y="1211693"/>
            <a:ext cx="5312820" cy="3702285"/>
          </a:xfrm>
          <a:prstGeom prst="rect">
            <a:avLst/>
          </a:prstGeom>
        </p:spPr>
      </p:pic>
      <p:pic>
        <p:nvPicPr>
          <p:cNvPr id="4" name="Picture 3" descr="Fig. 5.6.jpg"/>
          <p:cNvPicPr>
            <a:picLocks noChangeAspect="1"/>
          </p:cNvPicPr>
          <p:nvPr/>
        </p:nvPicPr>
        <p:blipFill rotWithShape="1">
          <a:blip r:embed="rId2" cstate="print">
            <a:extLst>
              <a:ext uri="{28A0092B-C50C-407E-A947-70E740481C1C}">
                <a14:useLocalDpi xmlns:a14="http://schemas.microsoft.com/office/drawing/2010/main" val="0"/>
              </a:ext>
            </a:extLst>
          </a:blip>
          <a:srcRect t="50333" b="-77"/>
          <a:stretch/>
        </p:blipFill>
        <p:spPr>
          <a:xfrm>
            <a:off x="6187076" y="1220498"/>
            <a:ext cx="5400926" cy="3712418"/>
          </a:xfrm>
          <a:prstGeom prst="rect">
            <a:avLst/>
          </a:prstGeom>
        </p:spPr>
      </p:pic>
      <p:sp>
        <p:nvSpPr>
          <p:cNvPr id="6" name="TextBox 5"/>
          <p:cNvSpPr txBox="1"/>
          <p:nvPr/>
        </p:nvSpPr>
        <p:spPr>
          <a:xfrm>
            <a:off x="789666" y="4999030"/>
            <a:ext cx="10745975" cy="1323439"/>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Viscosity is an important measure of a liquid’s ability to respond to stress; for silicate melts it is largely controlled by three important parameters: 1. melt composition (A); 2. temperature (A&amp;B); and 3. dissolved water (B). Dissolved water has the most significant effect on changes to viscosity.</a:t>
            </a:r>
            <a:endParaRPr lang="en-US" sz="20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2980247" y="0"/>
            <a:ext cx="6587088" cy="954107"/>
          </a:xfrm>
          <a:prstGeom prst="rect">
            <a:avLst/>
          </a:prstGeom>
          <a:noFill/>
        </p:spPr>
        <p:txBody>
          <a:bodyPr wrap="square" rtlCol="0">
            <a:spAutoFit/>
          </a:bodyPr>
          <a:lstStyle/>
          <a:p>
            <a:pPr algn="ctr"/>
            <a:r>
              <a:rPr lang="en-US" sz="2800" dirty="0" smtClean="0">
                <a:solidFill>
                  <a:srgbClr val="FFFFFF"/>
                </a:solidFill>
                <a:latin typeface="Arial" panose="020B0604020202020204" pitchFamily="34" charset="0"/>
                <a:cs typeface="Arial" panose="020B0604020202020204" pitchFamily="34" charset="0"/>
              </a:rPr>
              <a:t>Bulk geochemistry properties:</a:t>
            </a:r>
          </a:p>
          <a:p>
            <a:pPr algn="ctr"/>
            <a:r>
              <a:rPr lang="en-US" sz="2800" dirty="0" smtClean="0">
                <a:solidFill>
                  <a:srgbClr val="FFFFFF"/>
                </a:solidFill>
                <a:latin typeface="Arial" panose="020B0604020202020204" pitchFamily="34" charset="0"/>
                <a:cs typeface="Arial" panose="020B0604020202020204" pitchFamily="34" charset="0"/>
              </a:rPr>
              <a:t>(2) Anhydrous and hydrous viscosities</a:t>
            </a:r>
            <a:endParaRPr lang="en-US" sz="2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620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5703</TotalTime>
  <Words>1366</Words>
  <Application>Microsoft Office PowerPoint</Application>
  <PresentationFormat>Widescreen</PresentationFormat>
  <Paragraphs>85</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smellie</dc:creator>
  <cp:lastModifiedBy>john smellie</cp:lastModifiedBy>
  <cp:revision>102</cp:revision>
  <dcterms:created xsi:type="dcterms:W3CDTF">2016-02-25T13:07:01Z</dcterms:created>
  <dcterms:modified xsi:type="dcterms:W3CDTF">2016-06-16T08:33:39Z</dcterms:modified>
</cp:coreProperties>
</file>