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9" r:id="rId4"/>
    <p:sldId id="267" r:id="rId5"/>
    <p:sldId id="295" r:id="rId6"/>
    <p:sldId id="280" r:id="rId7"/>
    <p:sldId id="281" r:id="rId8"/>
    <p:sldId id="282" r:id="rId9"/>
    <p:sldId id="283" r:id="rId10"/>
    <p:sldId id="285" r:id="rId11"/>
    <p:sldId id="287" r:id="rId12"/>
    <p:sldId id="296" r:id="rId13"/>
    <p:sldId id="288" r:id="rId14"/>
    <p:sldId id="289" r:id="rId15"/>
    <p:sldId id="290" r:id="rId16"/>
    <p:sldId id="291" r:id="rId17"/>
    <p:sldId id="286" r:id="rId18"/>
    <p:sldId id="284" r:id="rId19"/>
    <p:sldId id="292" r:id="rId20"/>
    <p:sldId id="293" r:id="rId21"/>
    <p:sldId id="294" r:id="rId22"/>
    <p:sldId id="29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5.wmf"/><Relationship Id="rId4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53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29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82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32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12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19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7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52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63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11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63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E1FA5-6D4D-4715-800E-DC2D28B6F2DC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1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4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Wavelength Modulation Spectroscopy with DFB Lasers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6936"/>
          </a:xfrm>
        </p:spPr>
        <p:txBody>
          <a:bodyPr/>
          <a:lstStyle/>
          <a:p>
            <a:r>
              <a:rPr lang="en-GB" dirty="0" smtClean="0"/>
              <a:t>Principles and Techniques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6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Magnitude of the 1</a:t>
            </a:r>
            <a:r>
              <a:rPr lang="en-GB" baseline="30000" dirty="0" smtClean="0"/>
              <a:t>st</a:t>
            </a:r>
            <a:r>
              <a:rPr lang="en-GB" dirty="0" smtClean="0"/>
              <a:t> Harmonic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39" y="1844824"/>
            <a:ext cx="7219321" cy="469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Adjustment of Lock-in Phase</a:t>
            </a:r>
            <a:br>
              <a:rPr lang="en-GB" dirty="0" smtClean="0"/>
            </a:br>
            <a:r>
              <a:rPr lang="en-GB" dirty="0" smtClean="0"/>
              <a:t>(nulling the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dirty="0" smtClean="0"/>
              <a:t> </a:t>
            </a:r>
            <a:r>
              <a:rPr lang="en-GB" dirty="0"/>
              <a:t>c</a:t>
            </a:r>
            <a:r>
              <a:rPr lang="en-GB" dirty="0" smtClean="0"/>
              <a:t>omponent on the X-axis)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132856"/>
            <a:ext cx="6294665" cy="3680779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16016" y="27089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383658"/>
              </p:ext>
            </p:extLst>
          </p:nvPr>
        </p:nvGraphicFramePr>
        <p:xfrm>
          <a:off x="4463646" y="2731543"/>
          <a:ext cx="3024335" cy="535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Equation" r:id="rId4" imgW="2578100" imgH="457200" progId="Equation.DSMT4">
                  <p:embed/>
                </p:oleObj>
              </mc:Choice>
              <mc:Fallback>
                <p:oleObj name="Equation" r:id="rId4" imgW="25781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646" y="2731543"/>
                        <a:ext cx="3024335" cy="5353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391637" y="2639176"/>
            <a:ext cx="316835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488886" y="1712829"/>
            <a:ext cx="2973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Uses intensity modulation for line-shape recovery with signal normalised to background (compare DAS). </a:t>
            </a:r>
            <a:endParaRPr lang="en-GB" sz="14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364088" y="2451493"/>
            <a:ext cx="0" cy="364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1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Measurements from </a:t>
            </a:r>
            <a:r>
              <a:rPr lang="en-GB" dirty="0" smtClean="0"/>
              <a:t>both </a:t>
            </a:r>
            <a:r>
              <a:rPr lang="en-GB" dirty="0" smtClean="0"/>
              <a:t>Lock-In Axes (for the recovery of the line-shape)</a:t>
            </a:r>
            <a:endParaRPr lang="en-GB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63689" y="2996951"/>
            <a:ext cx="96509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255034"/>
              </p:ext>
            </p:extLst>
          </p:nvPr>
        </p:nvGraphicFramePr>
        <p:xfrm>
          <a:off x="1835696" y="2852936"/>
          <a:ext cx="4464495" cy="741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3" imgW="2933700" imgH="482600" progId="Equation.DSMT4">
                  <p:embed/>
                </p:oleObj>
              </mc:Choice>
              <mc:Fallback>
                <p:oleObj name="Equation" r:id="rId3" imgW="29337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852936"/>
                        <a:ext cx="4464495" cy="7416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652120" y="3594604"/>
            <a:ext cx="0" cy="698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31640" y="4268967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Problem (1)</a:t>
            </a:r>
            <a:r>
              <a:rPr lang="en-GB" dirty="0" smtClean="0"/>
              <a:t>: For low modulation index, this term approximates the line-shape function but deviates from it at high modulation index. Hence need </a:t>
            </a:r>
            <a:r>
              <a:rPr lang="en-GB" dirty="0" smtClean="0"/>
              <a:t>for correction </a:t>
            </a:r>
            <a:r>
              <a:rPr lang="en-GB" dirty="0" smtClean="0"/>
              <a:t>factors.</a:t>
            </a:r>
          </a:p>
          <a:p>
            <a:endParaRPr lang="en-GB" dirty="0"/>
          </a:p>
          <a:p>
            <a:r>
              <a:rPr lang="en-GB" u="sng" dirty="0" smtClean="0"/>
              <a:t>Problem (2)</a:t>
            </a:r>
            <a:r>
              <a:rPr lang="en-GB" dirty="0" smtClean="0"/>
              <a:t>: Small signal on large background level.</a:t>
            </a:r>
          </a:p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691681" y="2708921"/>
            <a:ext cx="4824536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28446" y="1886185"/>
            <a:ext cx="771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Same as last expression but larger signal due to the absence of the cosine term: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3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Deviation of Measured </a:t>
            </a:r>
            <a:r>
              <a:rPr lang="en-GB" sz="3600" dirty="0" err="1" smtClean="0"/>
              <a:t>Lineshape</a:t>
            </a:r>
            <a:r>
              <a:rPr lang="en-GB" sz="3600" dirty="0" smtClean="0"/>
              <a:t> from Lorentzian with Increasing Modulation Index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44824"/>
            <a:ext cx="6808843" cy="442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Deviation of </a:t>
            </a:r>
            <a:r>
              <a:rPr lang="en-GB" sz="3600" dirty="0" smtClean="0"/>
              <a:t>Measured </a:t>
            </a:r>
            <a:r>
              <a:rPr lang="en-GB" sz="3600" dirty="0" err="1" smtClean="0"/>
              <a:t>Lineshape</a:t>
            </a:r>
            <a:r>
              <a:rPr lang="en-GB" sz="3600" dirty="0" smtClean="0"/>
              <a:t> </a:t>
            </a:r>
            <a:r>
              <a:rPr lang="en-GB" sz="3600" dirty="0"/>
              <a:t>from </a:t>
            </a:r>
            <a:r>
              <a:rPr lang="en-GB" sz="3600" dirty="0" smtClean="0"/>
              <a:t>Gaussian </a:t>
            </a:r>
            <a:r>
              <a:rPr lang="en-GB" sz="3600" dirty="0"/>
              <a:t>with Increasing Modulation Index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72816"/>
            <a:ext cx="6952859" cy="453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Optical Delay Line to Null the Background Intensity Modulation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65" y="2996952"/>
            <a:ext cx="7254869" cy="21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Hobbs Dual Beam Auto-Balancing Receiver Circuit for Nulling Background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269" y="1844824"/>
            <a:ext cx="3985461" cy="403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Components of the </a:t>
            </a:r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Harmonic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00808"/>
            <a:ext cx="5817768" cy="442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4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Magnitude of the 2</a:t>
            </a:r>
            <a:r>
              <a:rPr lang="en-GB" baseline="30000" dirty="0" smtClean="0"/>
              <a:t>nd</a:t>
            </a:r>
            <a:r>
              <a:rPr lang="en-GB" dirty="0" smtClean="0"/>
              <a:t> Harmonic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72816"/>
            <a:ext cx="6799698" cy="441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0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Use of the </a:t>
            </a:r>
            <a:r>
              <a:rPr lang="en-GB" sz="3200" i="1" dirty="0" smtClean="0"/>
              <a:t>2f/1f</a:t>
            </a:r>
            <a:r>
              <a:rPr lang="en-GB" sz="3200" dirty="0"/>
              <a:t> </a:t>
            </a:r>
            <a:r>
              <a:rPr lang="en-GB" sz="3200" dirty="0" smtClean="0"/>
              <a:t>Ratio for Line-Shape Recovery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>(effect </a:t>
            </a:r>
            <a:r>
              <a:rPr lang="en-GB" sz="3200" dirty="0"/>
              <a:t>of a</a:t>
            </a:r>
            <a:r>
              <a:rPr lang="en-GB" sz="3200" dirty="0" smtClean="0"/>
              <a:t>bsorbance)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72816"/>
            <a:ext cx="7096875" cy="461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Direct Absorption Spectroscopy (DAS)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348880"/>
            <a:ext cx="4785775" cy="344453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75856" y="17342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65471"/>
              </p:ext>
            </p:extLst>
          </p:nvPr>
        </p:nvGraphicFramePr>
        <p:xfrm>
          <a:off x="3455876" y="1782000"/>
          <a:ext cx="2232248" cy="384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Equation" r:id="rId4" imgW="1600200" imgH="279360" progId="Equation.DSMT4">
                  <p:embed/>
                </p:oleObj>
              </mc:Choice>
              <mc:Fallback>
                <p:oleObj name="Equation" r:id="rId4" imgW="1600200" imgH="279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876" y="1782000"/>
                        <a:ext cx="2232248" cy="3849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635896" y="211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150834"/>
              </p:ext>
            </p:extLst>
          </p:nvPr>
        </p:nvGraphicFramePr>
        <p:xfrm>
          <a:off x="3635896" y="4653136"/>
          <a:ext cx="2232248" cy="291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Equation" r:id="rId6" imgW="1916868" imgH="253890" progId="Equation.DSMT4">
                  <p:embed/>
                </p:oleObj>
              </mc:Choice>
              <mc:Fallback>
                <p:oleObj name="Equation" r:id="rId6" imgW="1916868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653136"/>
                        <a:ext cx="2232248" cy="2914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275856" y="1734235"/>
            <a:ext cx="2664296" cy="4804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909193" y="234888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Signal normalised to background level </a:t>
            </a:r>
            <a:r>
              <a:rPr lang="en-GB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endParaRPr lang="en-GB" sz="1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Use of t</a:t>
            </a:r>
            <a:r>
              <a:rPr lang="en-GB" sz="3200" dirty="0" smtClean="0"/>
              <a:t>he </a:t>
            </a:r>
            <a:r>
              <a:rPr lang="en-GB" sz="3200" i="1" dirty="0"/>
              <a:t>2f/1f</a:t>
            </a:r>
            <a:r>
              <a:rPr lang="en-GB" sz="3200" dirty="0"/>
              <a:t> Ratio for Line-Shape Recovery</a:t>
            </a:r>
            <a:br>
              <a:rPr lang="en-GB" sz="3200" dirty="0"/>
            </a:br>
            <a:r>
              <a:rPr lang="en-GB" sz="3200" dirty="0"/>
              <a:t>(effect of </a:t>
            </a:r>
            <a:r>
              <a:rPr lang="en-GB" sz="3200" dirty="0" smtClean="0"/>
              <a:t>linewidth)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73" y="1700808"/>
            <a:ext cx="7292853" cy="474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8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Use of the first harmonic </a:t>
            </a:r>
            <a:r>
              <a:rPr lang="en-GB" sz="3200" i="1" dirty="0" smtClean="0"/>
              <a:t>1f/1f</a:t>
            </a:r>
            <a:r>
              <a:rPr lang="en-GB" sz="3200" i="1" baseline="-25000" dirty="0" smtClean="0"/>
              <a:t>x</a:t>
            </a:r>
            <a:r>
              <a:rPr lang="en-GB" sz="3200" dirty="0" smtClean="0"/>
              <a:t> </a:t>
            </a:r>
            <a:r>
              <a:rPr lang="en-GB" sz="3200" dirty="0"/>
              <a:t>r</a:t>
            </a:r>
            <a:r>
              <a:rPr lang="en-GB" sz="3200" dirty="0" smtClean="0"/>
              <a:t>atio</a:t>
            </a:r>
            <a:br>
              <a:rPr lang="en-GB" sz="3200" dirty="0" smtClean="0"/>
            </a:br>
            <a:r>
              <a:rPr lang="en-GB" sz="3200" dirty="0" smtClean="0"/>
              <a:t>(effect of absorbance)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72816"/>
            <a:ext cx="7240891" cy="471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&amp;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The theoretical harmonic signals that arise with WMS have been derived from first principles.</a:t>
            </a:r>
          </a:p>
          <a:p>
            <a:endParaRPr lang="en-GB" sz="2800" dirty="0" smtClean="0"/>
          </a:p>
          <a:p>
            <a:pPr algn="just"/>
            <a:r>
              <a:rPr lang="en-GB" sz="2800" dirty="0" smtClean="0"/>
              <a:t>The first harmonic signal may be used for the recovery of absorption line-shapes </a:t>
            </a:r>
            <a:r>
              <a:rPr lang="en-GB" sz="2800" dirty="0"/>
              <a:t>but </a:t>
            </a:r>
            <a:r>
              <a:rPr lang="en-GB" sz="2800" dirty="0" smtClean="0"/>
              <a:t>it has </a:t>
            </a:r>
            <a:r>
              <a:rPr lang="en-GB" sz="2800" dirty="0"/>
              <a:t>a high </a:t>
            </a:r>
            <a:r>
              <a:rPr lang="en-GB" sz="2800" dirty="0" smtClean="0"/>
              <a:t>background level and correction factors (along with background nulling) are necessary for high sensitivity.</a:t>
            </a:r>
          </a:p>
          <a:p>
            <a:endParaRPr lang="en-GB" sz="2800" dirty="0" smtClean="0"/>
          </a:p>
          <a:p>
            <a:pPr algn="just"/>
            <a:r>
              <a:rPr lang="en-GB" sz="2800" dirty="0" smtClean="0"/>
              <a:t>Line-shape recovery can be accurately performed through measurement and simulation of the </a:t>
            </a:r>
            <a:r>
              <a:rPr lang="en-GB" sz="2800" i="1" dirty="0" smtClean="0"/>
              <a:t>2f/1f</a:t>
            </a:r>
            <a:r>
              <a:rPr lang="en-GB" sz="2800" dirty="0" smtClean="0"/>
              <a:t> ratio (with </a:t>
            </a:r>
            <a:r>
              <a:rPr lang="en-GB" sz="2800" dirty="0"/>
              <a:t>good S/N </a:t>
            </a:r>
            <a:r>
              <a:rPr lang="en-GB" sz="2800" dirty="0" smtClean="0"/>
              <a:t>ratio) provided the laser parameters are well-defined.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5223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Wavelength Modulation Spectroscopy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768" y="1988840"/>
            <a:ext cx="4892464" cy="4176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6216" y="299695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fundamental and harmonics of the modulation frequency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292080" y="494795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749687"/>
              </p:ext>
            </p:extLst>
          </p:nvPr>
        </p:nvGraphicFramePr>
        <p:xfrm>
          <a:off x="5277122" y="4845107"/>
          <a:ext cx="1684058" cy="289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Equation" r:id="rId4" imgW="1600200" imgH="279400" progId="Equation.DSMT4">
                  <p:embed/>
                </p:oleObj>
              </mc:Choice>
              <mc:Fallback>
                <p:oleObj name="Equation" r:id="rId4" imgW="1600200" imgH="27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7122" y="4845107"/>
                        <a:ext cx="1684058" cy="2890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20070" y="5070712"/>
            <a:ext cx="1798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 laser diode current modulation: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084168" y="5409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996683"/>
              </p:ext>
            </p:extLst>
          </p:nvPr>
        </p:nvGraphicFramePr>
        <p:xfrm>
          <a:off x="5292080" y="5499457"/>
          <a:ext cx="1349352" cy="272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Equation" r:id="rId6" imgW="1244600" imgH="254000" progId="Equation.DSMT4">
                  <p:embed/>
                </p:oleObj>
              </mc:Choice>
              <mc:Fallback>
                <p:oleObj name="Equation" r:id="rId6" imgW="1244600" imgH="254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5499457"/>
                        <a:ext cx="1349352" cy="2726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21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Light vs Intensity Curve of Laser Diode Current &amp; Intensity Modulation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043514"/>
            <a:ext cx="6895948" cy="412926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0" y="1916831"/>
            <a:ext cx="98124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721230"/>
              </p:ext>
            </p:extLst>
          </p:nvPr>
        </p:nvGraphicFramePr>
        <p:xfrm>
          <a:off x="2555776" y="2825577"/>
          <a:ext cx="2616978" cy="423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7" name="Equation" r:id="rId4" imgW="1752600" imgH="279400" progId="Equation.DSMT4">
                  <p:embed/>
                </p:oleObj>
              </mc:Choice>
              <mc:Fallback>
                <p:oleObj name="Equation" r:id="rId4" imgW="17526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825577"/>
                        <a:ext cx="2616978" cy="4238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64088" y="40050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815313"/>
              </p:ext>
            </p:extLst>
          </p:nvPr>
        </p:nvGraphicFramePr>
        <p:xfrm>
          <a:off x="5508104" y="4028987"/>
          <a:ext cx="3378780" cy="475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8" name="Equation" r:id="rId6" imgW="3035300" imgH="431800" progId="Equation.DSMT4">
                  <p:embed/>
                </p:oleObj>
              </mc:Choice>
              <mc:Fallback>
                <p:oleObj name="Equation" r:id="rId6" imgW="30353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028987"/>
                        <a:ext cx="3378780" cy="4758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749253" y="463094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709361"/>
              </p:ext>
            </p:extLst>
          </p:nvPr>
        </p:nvGraphicFramePr>
        <p:xfrm>
          <a:off x="6881106" y="4989303"/>
          <a:ext cx="1867358" cy="317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9" name="Equation" r:id="rId8" imgW="1663700" imgH="279400" progId="Equation.DSMT4">
                  <p:embed/>
                </p:oleObj>
              </mc:Choice>
              <mc:Fallback>
                <p:oleObj name="Equation" r:id="rId8" imgW="1663700" imgH="279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106" y="4989303"/>
                        <a:ext cx="1867358" cy="3177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749253" y="503012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757812"/>
              </p:ext>
            </p:extLst>
          </p:nvPr>
        </p:nvGraphicFramePr>
        <p:xfrm>
          <a:off x="7854319" y="4510240"/>
          <a:ext cx="854067" cy="427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0" name="Equation" r:id="rId10" imgW="787058" imgH="393529" progId="Equation.DSMT4">
                  <p:embed/>
                </p:oleObj>
              </mc:Choice>
              <mc:Fallback>
                <p:oleObj name="Equation" r:id="rId10" imgW="787058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4319" y="4510240"/>
                        <a:ext cx="854067" cy="4278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58200" y="2456245"/>
            <a:ext cx="2445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Slightly non-linear curve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070369" y="484546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GB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1980" y="530952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020272" y="4416278"/>
            <a:ext cx="0" cy="5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956376" y="4397515"/>
            <a:ext cx="0" cy="214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18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Fundamental Relationships for WMS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209621"/>
              </p:ext>
            </p:extLst>
          </p:nvPr>
        </p:nvGraphicFramePr>
        <p:xfrm>
          <a:off x="1187624" y="2048073"/>
          <a:ext cx="4392488" cy="4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3" name="Equation" r:id="rId3" imgW="3124200" imgH="279400" progId="Equation.DSMT4">
                  <p:embed/>
                </p:oleObj>
              </mc:Choice>
              <mc:Fallback>
                <p:oleObj name="Equation" r:id="rId3" imgW="31242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048073"/>
                        <a:ext cx="4392488" cy="409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511148"/>
              </p:ext>
            </p:extLst>
          </p:nvPr>
        </p:nvGraphicFramePr>
        <p:xfrm>
          <a:off x="5652120" y="4510382"/>
          <a:ext cx="2890664" cy="569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4" name="Equation" r:id="rId5" imgW="2171520" imgH="431640" progId="Equation.DSMT4">
                  <p:embed/>
                </p:oleObj>
              </mc:Choice>
              <mc:Fallback>
                <p:oleObj name="Equation" r:id="rId5" imgW="217152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510382"/>
                        <a:ext cx="2890664" cy="5697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15816" y="2884683"/>
            <a:ext cx="96507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721822"/>
              </p:ext>
            </p:extLst>
          </p:nvPr>
        </p:nvGraphicFramePr>
        <p:xfrm>
          <a:off x="4716049" y="2969398"/>
          <a:ext cx="157003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" name="Equation" r:id="rId7" imgW="1143000" imgH="253800" progId="Equation.DSMT4">
                  <p:embed/>
                </p:oleObj>
              </mc:Choice>
              <mc:Fallback>
                <p:oleObj name="Equation" r:id="rId7" imgW="11430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49" y="2969398"/>
                        <a:ext cx="1570038" cy="344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213838" y="29586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245186"/>
              </p:ext>
            </p:extLst>
          </p:nvPr>
        </p:nvGraphicFramePr>
        <p:xfrm>
          <a:off x="6012160" y="3758314"/>
          <a:ext cx="2321140" cy="398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" name="Equation" r:id="rId9" imgW="1600200" imgH="279400" progId="Equation.DSMT4">
                  <p:embed/>
                </p:oleObj>
              </mc:Choice>
              <mc:Fallback>
                <p:oleObj name="Equation" r:id="rId9" imgW="1600200" imgH="279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3758314"/>
                        <a:ext cx="2321140" cy="3983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043608" y="1844824"/>
            <a:ext cx="475252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4788024" y="2435035"/>
            <a:ext cx="0" cy="551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84168" y="3331329"/>
            <a:ext cx="0" cy="529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96136" y="3331329"/>
            <a:ext cx="0" cy="1321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98156" y="2959689"/>
            <a:ext cx="1964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Intensity modulation</a:t>
            </a:r>
            <a:endParaRPr lang="en-GB" sz="16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563888" y="2403715"/>
            <a:ext cx="0" cy="574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51523" y="4089619"/>
            <a:ext cx="2191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Frequency modulation</a:t>
            </a:r>
            <a:endParaRPr lang="en-GB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580112" y="5106979"/>
            <a:ext cx="3322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Harmonics of frequency modulation</a:t>
            </a:r>
            <a:endParaRPr lang="en-GB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6259021" y="1955979"/>
            <a:ext cx="1964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Beer-Lambert Law for small absorbance</a:t>
            </a:r>
            <a:endParaRPr lang="en-GB" sz="1600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618343" y="2245909"/>
            <a:ext cx="64067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286087" y="2731595"/>
            <a:ext cx="1881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Dimensionless line-shape function</a:t>
            </a:r>
            <a:endParaRPr lang="en-GB" sz="1600" dirty="0"/>
          </a:p>
        </p:txBody>
      </p:sp>
      <p:sp>
        <p:nvSpPr>
          <p:cNvPr id="46" name="Rectangle 30"/>
          <p:cNvSpPr>
            <a:spLocks noChangeArrowheads="1"/>
          </p:cNvSpPr>
          <p:nvPr/>
        </p:nvSpPr>
        <p:spPr bwMode="auto">
          <a:xfrm>
            <a:off x="2699792" y="4725143"/>
            <a:ext cx="108114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078217"/>
              </p:ext>
            </p:extLst>
          </p:nvPr>
        </p:nvGraphicFramePr>
        <p:xfrm>
          <a:off x="6732240" y="5939174"/>
          <a:ext cx="898578" cy="255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" name="Equation" r:id="rId11" imgW="672808" imgH="203112" progId="Equation.DSMT4">
                  <p:embed/>
                </p:oleObj>
              </mc:Choice>
              <mc:Fallback>
                <p:oleObj name="Equation" r:id="rId11" imgW="672808" imgH="203112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5939174"/>
                        <a:ext cx="898578" cy="2555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5858491" y="5516453"/>
            <a:ext cx="2628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Frequency modulation index</a:t>
            </a:r>
            <a:endParaRPr lang="en-GB" sz="1600" dirty="0"/>
          </a:p>
        </p:txBody>
      </p:sp>
      <p:sp>
        <p:nvSpPr>
          <p:cNvPr id="49" name="Rectangle 48"/>
          <p:cNvSpPr/>
          <p:nvPr/>
        </p:nvSpPr>
        <p:spPr>
          <a:xfrm>
            <a:off x="6660232" y="5923206"/>
            <a:ext cx="1008112" cy="271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855745" y="2883449"/>
            <a:ext cx="49577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855745" y="2883449"/>
            <a:ext cx="525" cy="129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8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Fourier Coefficient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(Effect of the Modulation Index)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44824"/>
            <a:ext cx="6840760" cy="44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Fourier Coefficient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(Effect of the Modulation Index)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72816"/>
            <a:ext cx="7240891" cy="47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0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Fourier Coefficient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(Effect of the Modulation Index)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00808"/>
            <a:ext cx="7384907" cy="480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Components of the 1</a:t>
            </a:r>
            <a:r>
              <a:rPr lang="en-GB" baseline="30000" dirty="0" smtClean="0"/>
              <a:t>st</a:t>
            </a:r>
            <a:r>
              <a:rPr lang="en-GB" dirty="0" smtClean="0"/>
              <a:t> Harmonic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060848"/>
            <a:ext cx="5187563" cy="393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8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336</Words>
  <Application>Microsoft Office PowerPoint</Application>
  <PresentationFormat>On-screen Show (4:3)</PresentationFormat>
  <Paragraphs>45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Equation</vt:lpstr>
      <vt:lpstr>Wavelength Modulation Spectroscopy with DFB Lasers</vt:lpstr>
      <vt:lpstr>Direct Absorption Spectroscopy (DAS)</vt:lpstr>
      <vt:lpstr>Wavelength Modulation Spectroscopy</vt:lpstr>
      <vt:lpstr>Light vs Intensity Curve of Laser Diode Current &amp; Intensity Modulation</vt:lpstr>
      <vt:lpstr>Fundamental Relationships for WMS</vt:lpstr>
      <vt:lpstr>Fourier Coefficient a0  (Effect of the Modulation Index)</vt:lpstr>
      <vt:lpstr>Fourier Coefficient a1  (Effect of the Modulation Index)</vt:lpstr>
      <vt:lpstr>Fourier Coefficient a2  (Effect of the Modulation Index)</vt:lpstr>
      <vt:lpstr>Components of the 1st Harmonic</vt:lpstr>
      <vt:lpstr>Magnitude of the 1st Harmonic</vt:lpstr>
      <vt:lpstr>Adjustment of Lock-in Phase (nulling the a1 component on the X-axis)</vt:lpstr>
      <vt:lpstr>Measurements from both Lock-In Axes (for the recovery of the line-shape)</vt:lpstr>
      <vt:lpstr>Deviation of Measured Lineshape from Lorentzian with Increasing Modulation Index</vt:lpstr>
      <vt:lpstr>Deviation of Measured Lineshape from Gaussian with Increasing Modulation Index</vt:lpstr>
      <vt:lpstr>Optical Delay Line to Null the Background Intensity Modulation</vt:lpstr>
      <vt:lpstr>Hobbs Dual Beam Auto-Balancing Receiver Circuit for Nulling Background </vt:lpstr>
      <vt:lpstr>Components of the 2nd Harmonic</vt:lpstr>
      <vt:lpstr>Magnitude of the 2nd Harmonic</vt:lpstr>
      <vt:lpstr>Use of the 2f/1f Ratio for Line-Shape Recovery (effect of absorbance)</vt:lpstr>
      <vt:lpstr>Use of the 2f/1f Ratio for Line-Shape Recovery (effect of linewidth)</vt:lpstr>
      <vt:lpstr>Use of the first harmonic 1f/1fx ratio (effect of absorbance)</vt:lpstr>
      <vt:lpstr>Summary &amp; Conclusions</vt:lpstr>
    </vt:vector>
  </TitlesOfParts>
  <Company>EEE Dept, University of Strathclyde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Spectroscopy</dc:title>
  <dc:creator>George Stewart</dc:creator>
  <cp:lastModifiedBy>George Stewart</cp:lastModifiedBy>
  <cp:revision>83</cp:revision>
  <dcterms:created xsi:type="dcterms:W3CDTF">2019-11-19T11:30:57Z</dcterms:created>
  <dcterms:modified xsi:type="dcterms:W3CDTF">2020-10-13T09:21:02Z</dcterms:modified>
</cp:coreProperties>
</file>